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1" r:id="rId3"/>
    <p:sldId id="259" r:id="rId4"/>
    <p:sldId id="292" r:id="rId5"/>
    <p:sldId id="262" r:id="rId6"/>
    <p:sldId id="256" r:id="rId7"/>
    <p:sldId id="278" r:id="rId8"/>
    <p:sldId id="277" r:id="rId9"/>
    <p:sldId id="258" r:id="rId10"/>
    <p:sldId id="263" r:id="rId11"/>
    <p:sldId id="276" r:id="rId12"/>
    <p:sldId id="266" r:id="rId13"/>
    <p:sldId id="267" r:id="rId14"/>
    <p:sldId id="282" r:id="rId15"/>
    <p:sldId id="281" r:id="rId16"/>
    <p:sldId id="274" r:id="rId17"/>
    <p:sldId id="280" r:id="rId18"/>
    <p:sldId id="287" r:id="rId19"/>
    <p:sldId id="275" r:id="rId20"/>
    <p:sldId id="268" r:id="rId21"/>
    <p:sldId id="283" r:id="rId22"/>
    <p:sldId id="260" r:id="rId23"/>
    <p:sldId id="264" r:id="rId24"/>
    <p:sldId id="293" r:id="rId25"/>
    <p:sldId id="294" r:id="rId26"/>
    <p:sldId id="271" r:id="rId27"/>
    <p:sldId id="285" r:id="rId28"/>
    <p:sldId id="289" r:id="rId29"/>
    <p:sldId id="290" r:id="rId30"/>
    <p:sldId id="279" r:id="rId31"/>
    <p:sldId id="265" r:id="rId32"/>
  </p:sldIdLst>
  <p:sldSz cx="18288000" cy="10287000"/>
  <p:notesSz cx="6858000" cy="9144000"/>
  <p:embeddedFontLst>
    <p:embeddedFont>
      <p:font typeface="Arial" panose="020B0604020202020204" pitchFamily="34" charset="0"/>
      <p:regular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B2"/>
    <a:srgbClr val="4428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sp>
        <p:nvSpPr>
          <p:cNvPr id="16" name="TextBox 15"/>
          <p:cNvSpPr txBox="1"/>
          <p:nvPr/>
        </p:nvSpPr>
        <p:spPr>
          <a:xfrm>
            <a:off x="2286000" y="2327344"/>
            <a:ext cx="13716000" cy="5404172"/>
          </a:xfrm>
          <a:prstGeom prst="rect">
            <a:avLst/>
          </a:prstGeom>
          <a:noFill/>
        </p:spPr>
        <p:txBody>
          <a:bodyPr wrap="square" rtlCol="0">
            <a:spAutoFit/>
          </a:bodyPr>
          <a:lstStyle/>
          <a:p>
            <a:pPr algn="ctr">
              <a:lnSpc>
                <a:spcPct val="150000"/>
              </a:lnSpc>
            </a:pPr>
            <a:r>
              <a:rPr lang="en-US" sz="8000" b="1" dirty="0" smtClean="0">
                <a:solidFill>
                  <a:srgbClr val="442816"/>
                </a:solidFill>
                <a:latin typeface="Arial" panose="020B0604020202020204" pitchFamily="34" charset="0"/>
                <a:cs typeface="Arial" panose="020B0604020202020204" pitchFamily="34" charset="0"/>
              </a:rPr>
              <a:t>KÍNH CHÀO QUÝ THẦY CÔ VÀ CÁC BẠN ĐẾN VỚI BUỔI HỌC HÔM NAY!</a:t>
            </a:r>
            <a:endParaRPr lang="en-US" sz="8000" b="1" dirty="0">
              <a:solidFill>
                <a:srgbClr val="442816"/>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sp>
        <p:nvSpPr>
          <p:cNvPr id="5" name="Rounded Rectangle 4"/>
          <p:cNvSpPr/>
          <p:nvPr/>
        </p:nvSpPr>
        <p:spPr>
          <a:xfrm>
            <a:off x="1676400" y="419100"/>
            <a:ext cx="15244279" cy="15698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500" b="1" dirty="0" smtClean="0">
                <a:solidFill>
                  <a:srgbClr val="442816"/>
                </a:solidFill>
                <a:latin typeface="Arial" panose="020B0604020202020204" pitchFamily="34" charset="0"/>
                <a:cs typeface="Arial" panose="020B0604020202020204" pitchFamily="34" charset="0"/>
              </a:rPr>
              <a:t>2</a:t>
            </a:r>
            <a:r>
              <a:rPr lang="vi-VN" sz="5500" b="1" dirty="0" smtClean="0">
                <a:solidFill>
                  <a:srgbClr val="442816"/>
                </a:solidFill>
                <a:latin typeface="Arial" panose="020B0604020202020204" pitchFamily="34" charset="0"/>
                <a:cs typeface="Arial" panose="020B0604020202020204" pitchFamily="34" charset="0"/>
              </a:rPr>
              <a:t>. </a:t>
            </a:r>
            <a:r>
              <a:rPr lang="en-US" sz="5500" b="1" dirty="0" smtClean="0">
                <a:solidFill>
                  <a:srgbClr val="442816"/>
                </a:solidFill>
                <a:latin typeface="Arial" panose="020B0604020202020204" pitchFamily="34" charset="0"/>
                <a:cs typeface="Arial" panose="020B0604020202020204" pitchFamily="34" charset="0"/>
              </a:rPr>
              <a:t>Đặc điểm ngôn ngữ nói và ngôn ngữ viết</a:t>
            </a:r>
            <a:endParaRPr lang="vi-VN" sz="5500" b="1" dirty="0">
              <a:solidFill>
                <a:srgbClr val="442816"/>
              </a:solidFill>
              <a:latin typeface="Arial" panose="020B0604020202020204" pitchFamily="34" charset="0"/>
              <a:cs typeface="Arial" panose="020B0604020202020204" pitchFamily="34" charset="0"/>
            </a:endParaRPr>
          </a:p>
        </p:txBody>
      </p:sp>
      <p:sp>
        <p:nvSpPr>
          <p:cNvPr id="8" name="Rounded Rectangle 7"/>
          <p:cNvSpPr/>
          <p:nvPr/>
        </p:nvSpPr>
        <p:spPr>
          <a:xfrm>
            <a:off x="7315200" y="1790700"/>
            <a:ext cx="3504639"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dirty="0" smtClean="0">
                <a:solidFill>
                  <a:srgbClr val="C00000"/>
                </a:solidFill>
                <a:latin typeface="Arial" panose="020B0604020202020204" pitchFamily="34" charset="0"/>
                <a:cs typeface="Arial" panose="020B0604020202020204" pitchFamily="34" charset="0"/>
              </a:rPr>
              <a:t>LƯU Ý</a:t>
            </a:r>
            <a:endParaRPr lang="en-US" sz="5000" b="1" dirty="0">
              <a:solidFill>
                <a:srgbClr val="C00000"/>
              </a:solidFill>
              <a:latin typeface="Arial" panose="020B0604020202020204" pitchFamily="34" charset="0"/>
              <a:cs typeface="Arial" panose="020B0604020202020204" pitchFamily="34" charset="0"/>
            </a:endParaRPr>
          </a:p>
        </p:txBody>
      </p:sp>
      <p:sp>
        <p:nvSpPr>
          <p:cNvPr id="9" name="Rounded Rectangle 8"/>
          <p:cNvSpPr/>
          <p:nvPr/>
        </p:nvSpPr>
        <p:spPr>
          <a:xfrm>
            <a:off x="838202" y="3538343"/>
            <a:ext cx="16791938" cy="1600200"/>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Ngôn ngữ nói</a:t>
            </a:r>
            <a:r>
              <a:rPr lang="en-US" sz="4000" dirty="0" smtClean="0">
                <a:solidFill>
                  <a:schemeClr val="tx1"/>
                </a:solidFill>
                <a:latin typeface="Arial" panose="020B0604020202020204" pitchFamily="34" charset="0"/>
                <a:cs typeface="Arial" panose="020B0604020202020204" pitchFamily="34" charset="0"/>
              </a:rPr>
              <a:t> được ghi lại bằng chữ viết trong các văn bản</a:t>
            </a:r>
            <a:endParaRPr lang="en-US" sz="40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838201" y="6344920"/>
            <a:ext cx="4952999" cy="3522980"/>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chemeClr val="tx1"/>
                </a:solidFill>
                <a:latin typeface="Arial" panose="020B0604020202020204" pitchFamily="34" charset="0"/>
                <a:cs typeface="Arial" panose="020B0604020202020204" pitchFamily="34" charset="0"/>
              </a:rPr>
              <a:t>Truyện có lời thoại của các nhân vật </a:t>
            </a:r>
          </a:p>
        </p:txBody>
      </p:sp>
      <p:sp>
        <p:nvSpPr>
          <p:cNvPr id="11" name="Rounded Rectangle 10"/>
          <p:cNvSpPr/>
          <p:nvPr/>
        </p:nvSpPr>
        <p:spPr>
          <a:xfrm>
            <a:off x="6368768" y="6344920"/>
            <a:ext cx="5397500" cy="3505200"/>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chemeClr val="tx1"/>
                </a:solidFill>
                <a:latin typeface="Arial" panose="020B0604020202020204" pitchFamily="34" charset="0"/>
                <a:cs typeface="Arial" panose="020B0604020202020204" pitchFamily="34" charset="0"/>
              </a:rPr>
              <a:t>Các bài báo ghi lại các cuộc phỏng vấn,toạ đàm các cuộc nói chuyện </a:t>
            </a:r>
          </a:p>
        </p:txBody>
      </p:sp>
      <p:sp>
        <p:nvSpPr>
          <p:cNvPr id="12" name="Rounded Rectangle 11"/>
          <p:cNvSpPr/>
          <p:nvPr/>
        </p:nvSpPr>
        <p:spPr>
          <a:xfrm>
            <a:off x="12268200" y="6344920"/>
            <a:ext cx="5361940" cy="3505200"/>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Biên bản các cuộc họp,hội thảo khoa </a:t>
            </a:r>
            <a:r>
              <a:rPr lang="vi-VN" sz="4000" dirty="0" smtClean="0">
                <a:solidFill>
                  <a:schemeClr val="tx1"/>
                </a:solidFill>
                <a:cs typeface="Arial" panose="020B0604020202020204" pitchFamily="34" charset="0"/>
              </a:rPr>
              <a:t>học... </a:t>
            </a:r>
            <a:r>
              <a:rPr lang="vi-VN" sz="4000" dirty="0">
                <a:solidFill>
                  <a:schemeClr val="tx1"/>
                </a:solidFill>
                <a:cs typeface="Arial" panose="020B0604020202020204" pitchFamily="34" charset="0"/>
              </a:rPr>
              <a:t>được công bố</a:t>
            </a:r>
            <a:endParaRPr lang="en-US" sz="4000" dirty="0">
              <a:solidFill>
                <a:schemeClr val="tx1"/>
              </a:solidFill>
              <a:latin typeface="Arial" panose="020B0604020202020204" pitchFamily="34" charset="0"/>
              <a:cs typeface="Arial" panose="020B0604020202020204" pitchFamily="34" charset="0"/>
            </a:endParaRPr>
          </a:p>
        </p:txBody>
      </p:sp>
      <p:sp>
        <p:nvSpPr>
          <p:cNvPr id="13" name="Down Arrow 12"/>
          <p:cNvSpPr/>
          <p:nvPr/>
        </p:nvSpPr>
        <p:spPr>
          <a:xfrm>
            <a:off x="8229600" y="5316567"/>
            <a:ext cx="1371600" cy="886134"/>
          </a:xfrm>
          <a:prstGeom prst="downArrow">
            <a:avLst/>
          </a:prstGeom>
          <a:solidFill>
            <a:srgbClr val="442816"/>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14" name="Down Arrow 13"/>
          <p:cNvSpPr/>
          <p:nvPr/>
        </p:nvSpPr>
        <p:spPr>
          <a:xfrm>
            <a:off x="14263370" y="5316567"/>
            <a:ext cx="1371600" cy="886134"/>
          </a:xfrm>
          <a:prstGeom prst="downArrow">
            <a:avLst/>
          </a:prstGeom>
          <a:solidFill>
            <a:srgbClr val="442816"/>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15" name="Down Arrow 14"/>
          <p:cNvSpPr/>
          <p:nvPr/>
        </p:nvSpPr>
        <p:spPr>
          <a:xfrm>
            <a:off x="2628900" y="5316567"/>
            <a:ext cx="1371600" cy="886134"/>
          </a:xfrm>
          <a:prstGeom prst="downArrow">
            <a:avLst/>
          </a:prstGeom>
          <a:solidFill>
            <a:srgbClr val="442816"/>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90"/>
                                          </p:val>
                                        </p:tav>
                                        <p:tav tm="100000">
                                          <p:val>
                                            <p:fltVal val="0"/>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500"/>
                                        <p:tgtEl>
                                          <p:spTgt spid="9"/>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par>
                                <p:cTn id="28" presetID="6"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500"/>
                                        <p:tgtEl>
                                          <p:spTgt spid="10"/>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anim calcmode="lin" valueType="num">
                                      <p:cBhvr>
                                        <p:cTn id="34" dur="500" fill="hold"/>
                                        <p:tgtEl>
                                          <p:spTgt spid="13"/>
                                        </p:tgtEl>
                                        <p:attrNameLst>
                                          <p:attrName>ppt_x</p:attrName>
                                        </p:attrNameLst>
                                      </p:cBhvr>
                                      <p:tavLst>
                                        <p:tav tm="0">
                                          <p:val>
                                            <p:strVal val="#ppt_x"/>
                                          </p:val>
                                        </p:tav>
                                        <p:tav tm="100000">
                                          <p:val>
                                            <p:strVal val="#ppt_x"/>
                                          </p:val>
                                        </p:tav>
                                      </p:tavLst>
                                    </p:anim>
                                    <p:anim calcmode="lin" valueType="num">
                                      <p:cBhvr>
                                        <p:cTn id="35" dur="500" fill="hold"/>
                                        <p:tgtEl>
                                          <p:spTgt spid="13"/>
                                        </p:tgtEl>
                                        <p:attrNameLst>
                                          <p:attrName>ppt_y</p:attrName>
                                        </p:attrNameLst>
                                      </p:cBhvr>
                                      <p:tavLst>
                                        <p:tav tm="0">
                                          <p:val>
                                            <p:strVal val="#ppt_y+.1"/>
                                          </p:val>
                                        </p:tav>
                                        <p:tav tm="100000">
                                          <p:val>
                                            <p:strVal val="#ppt_y"/>
                                          </p:val>
                                        </p:tav>
                                      </p:tavLst>
                                    </p:anim>
                                  </p:childTnLst>
                                </p:cTn>
                              </p:par>
                              <p:par>
                                <p:cTn id="36" presetID="6"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500"/>
                                        <p:tgtEl>
                                          <p:spTgt spid="11"/>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par>
                                <p:cTn id="44" presetID="6"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sp>
        <p:nvSpPr>
          <p:cNvPr id="5" name="Rounded Rectangle 4"/>
          <p:cNvSpPr/>
          <p:nvPr/>
        </p:nvSpPr>
        <p:spPr>
          <a:xfrm>
            <a:off x="642672" y="1525103"/>
            <a:ext cx="6248400" cy="1369394"/>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Mục đích</a:t>
            </a:r>
            <a:endParaRPr lang="en-US" sz="4000" b="1"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8458200" y="1333500"/>
            <a:ext cx="9099150" cy="1560997"/>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Thể hiện ngôn ngữ nói </a:t>
            </a:r>
            <a:endParaRPr lang="en-US" sz="4000" dirty="0">
              <a:solidFill>
                <a:schemeClr val="tx1"/>
              </a:solidFill>
              <a:latin typeface="Arial" panose="020B0604020202020204" pitchFamily="34" charset="0"/>
              <a:cs typeface="Arial" panose="020B0604020202020204" pitchFamily="34" charset="0"/>
            </a:endParaRPr>
          </a:p>
        </p:txBody>
      </p:sp>
      <p:sp>
        <p:nvSpPr>
          <p:cNvPr id="7" name="Down Arrow 6"/>
          <p:cNvSpPr/>
          <p:nvPr/>
        </p:nvSpPr>
        <p:spPr>
          <a:xfrm rot="16200000">
            <a:off x="6988836" y="1767836"/>
            <a:ext cx="1371600" cy="886134"/>
          </a:xfrm>
          <a:prstGeom prst="downArrow">
            <a:avLst/>
          </a:prstGeom>
          <a:solidFill>
            <a:srgbClr val="442816"/>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8" name="Rounded Rectangle 7"/>
          <p:cNvSpPr/>
          <p:nvPr/>
        </p:nvSpPr>
        <p:spPr>
          <a:xfrm>
            <a:off x="642672" y="4647097"/>
            <a:ext cx="6248400" cy="4763603"/>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Đặc điểm </a:t>
            </a:r>
            <a:endParaRPr lang="en-US" sz="4000" b="1"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8458200" y="4647097"/>
            <a:ext cx="9099150" cy="1560997"/>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cs typeface="Arial" panose="020B0604020202020204" pitchFamily="34" charset="0"/>
              </a:rPr>
              <a:t>Khai </a:t>
            </a:r>
            <a:r>
              <a:rPr lang="vi-VN" sz="4000" dirty="0">
                <a:solidFill>
                  <a:schemeClr val="tx1"/>
                </a:solidFill>
                <a:cs typeface="Arial" panose="020B0604020202020204" pitchFamily="34" charset="0"/>
              </a:rPr>
              <a:t>thác đặc điểm của ngôn ngữ nói </a:t>
            </a:r>
            <a:endParaRPr lang="en-US" sz="4000" dirty="0">
              <a:solidFill>
                <a:schemeClr val="tx1"/>
              </a:solidFill>
              <a:latin typeface="Arial" panose="020B0604020202020204" pitchFamily="34" charset="0"/>
              <a:cs typeface="Arial" panose="020B0604020202020204" pitchFamily="34" charset="0"/>
            </a:endParaRPr>
          </a:p>
        </p:txBody>
      </p:sp>
      <p:sp>
        <p:nvSpPr>
          <p:cNvPr id="10" name="Down Arrow 9"/>
          <p:cNvSpPr/>
          <p:nvPr/>
        </p:nvSpPr>
        <p:spPr>
          <a:xfrm rot="16200000">
            <a:off x="6988836" y="5081433"/>
            <a:ext cx="1371600" cy="886134"/>
          </a:xfrm>
          <a:prstGeom prst="downArrow">
            <a:avLst/>
          </a:prstGeom>
          <a:solidFill>
            <a:srgbClr val="442816"/>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11" name="Rounded Rectangle 10"/>
          <p:cNvSpPr/>
          <p:nvPr/>
        </p:nvSpPr>
        <p:spPr>
          <a:xfrm>
            <a:off x="8458200" y="7248725"/>
            <a:ext cx="9099150" cy="2161975"/>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cs typeface="Arial" panose="020B0604020202020204" pitchFamily="34" charset="0"/>
              </a:rPr>
              <a:t>Thường </a:t>
            </a:r>
            <a:r>
              <a:rPr lang="vi-VN" sz="4000" dirty="0">
                <a:solidFill>
                  <a:schemeClr val="tx1"/>
                </a:solidFill>
                <a:cs typeface="Arial" panose="020B0604020202020204" pitchFamily="34" charset="0"/>
              </a:rPr>
              <a:t>đã được sửa chữa, gọt giũa gần với văn phong của ngôn ngữ viết </a:t>
            </a:r>
            <a:endParaRPr lang="en-US" sz="4000" dirty="0">
              <a:solidFill>
                <a:schemeClr val="tx1"/>
              </a:solidFill>
              <a:latin typeface="Arial" panose="020B0604020202020204" pitchFamily="34" charset="0"/>
              <a:cs typeface="Arial" panose="020B0604020202020204" pitchFamily="34" charset="0"/>
            </a:endParaRPr>
          </a:p>
        </p:txBody>
      </p:sp>
      <p:sp>
        <p:nvSpPr>
          <p:cNvPr id="12" name="Down Arrow 11"/>
          <p:cNvSpPr/>
          <p:nvPr/>
        </p:nvSpPr>
        <p:spPr>
          <a:xfrm rot="16200000">
            <a:off x="6988836" y="7886645"/>
            <a:ext cx="1371600" cy="886134"/>
          </a:xfrm>
          <a:prstGeom prst="downArrow">
            <a:avLst/>
          </a:prstGeom>
          <a:solidFill>
            <a:srgbClr val="442816"/>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4303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par>
                                <p:cTn id="30" presetID="6"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500"/>
                                        <p:tgtEl>
                                          <p:spTgt spid="9"/>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sp>
        <p:nvSpPr>
          <p:cNvPr id="5" name="Rounded Rectangle 4"/>
          <p:cNvSpPr/>
          <p:nvPr/>
        </p:nvSpPr>
        <p:spPr>
          <a:xfrm>
            <a:off x="762000" y="1714500"/>
            <a:ext cx="16791938" cy="1600200"/>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Ngôn ngữ viết</a:t>
            </a:r>
            <a:r>
              <a:rPr lang="en-US" sz="4000" dirty="0" smtClean="0">
                <a:solidFill>
                  <a:schemeClr val="tx1"/>
                </a:solidFill>
                <a:latin typeface="Arial" panose="020B0604020202020204" pitchFamily="34" charset="0"/>
                <a:cs typeface="Arial" panose="020B0604020202020204" pitchFamily="34" charset="0"/>
              </a:rPr>
              <a:t> </a:t>
            </a:r>
            <a:r>
              <a:rPr lang="vi-VN" sz="4000" dirty="0">
                <a:solidFill>
                  <a:schemeClr val="tx1"/>
                </a:solidFill>
                <a:cs typeface="Arial" panose="020B0604020202020204" pitchFamily="34" charset="0"/>
              </a:rPr>
              <a:t>viết được trình bày lại bằng lời nói </a:t>
            </a:r>
            <a:r>
              <a:rPr lang="vi-VN" sz="4000" dirty="0" smtClean="0">
                <a:solidFill>
                  <a:schemeClr val="tx1"/>
                </a:solidFill>
                <a:cs typeface="Arial" panose="020B0604020202020204" pitchFamily="34" charset="0"/>
              </a:rPr>
              <a:t>trong </a:t>
            </a:r>
            <a:r>
              <a:rPr lang="vi-VN" sz="4000" dirty="0">
                <a:solidFill>
                  <a:schemeClr val="tx1"/>
                </a:solidFill>
                <a:cs typeface="Arial" panose="020B0604020202020204" pitchFamily="34" charset="0"/>
              </a:rPr>
              <a:t>các trường hợp </a:t>
            </a:r>
            <a:endParaRPr lang="en-US" sz="40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1766568" y="4536315"/>
            <a:ext cx="7391401" cy="3505202"/>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Thuyết trình trước hội nghị bằng một bài báo cáo được viết sẵn </a:t>
            </a:r>
            <a:endParaRPr lang="en-US" sz="40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9906000" y="4536317"/>
            <a:ext cx="6934200" cy="3505200"/>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Nói trước công chúng theo một văn bản</a:t>
            </a:r>
            <a:endParaRPr lang="en-US" sz="4000" dirty="0">
              <a:solidFill>
                <a:schemeClr val="tx1"/>
              </a:solidFill>
              <a:latin typeface="Arial" panose="020B0604020202020204" pitchFamily="34" charset="0"/>
              <a:cs typeface="Arial" panose="020B0604020202020204" pitchFamily="34" charset="0"/>
            </a:endParaRPr>
          </a:p>
        </p:txBody>
      </p:sp>
      <p:sp>
        <p:nvSpPr>
          <p:cNvPr id="9" name="Down Arrow 8"/>
          <p:cNvSpPr/>
          <p:nvPr/>
        </p:nvSpPr>
        <p:spPr>
          <a:xfrm>
            <a:off x="12687300" y="3479900"/>
            <a:ext cx="1371600" cy="886134"/>
          </a:xfrm>
          <a:prstGeom prst="downArrow">
            <a:avLst/>
          </a:prstGeom>
          <a:solidFill>
            <a:srgbClr val="442816"/>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11" name="Down Arrow 10"/>
          <p:cNvSpPr/>
          <p:nvPr/>
        </p:nvSpPr>
        <p:spPr>
          <a:xfrm>
            <a:off x="4776468" y="3489998"/>
            <a:ext cx="1371600" cy="886134"/>
          </a:xfrm>
          <a:prstGeom prst="downArrow">
            <a:avLst/>
          </a:prstGeom>
          <a:solidFill>
            <a:srgbClr val="442816"/>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9224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6"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sp>
        <p:nvSpPr>
          <p:cNvPr id="5" name="Rounded Rectangle 4"/>
          <p:cNvSpPr/>
          <p:nvPr/>
        </p:nvSpPr>
        <p:spPr>
          <a:xfrm>
            <a:off x="490272" y="1906102"/>
            <a:ext cx="6248400" cy="5523398"/>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Đặc điểm </a:t>
            </a:r>
            <a:endParaRPr lang="en-US" sz="4000" b="1"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8305800" y="1906102"/>
            <a:ext cx="9099150" cy="2133600"/>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latin typeface="Arial" panose="020B0604020202020204" pitchFamily="34" charset="0"/>
                <a:cs typeface="Arial" panose="020B0604020202020204" pitchFamily="34" charset="0"/>
              </a:rPr>
              <a:t>Tận dụng ưu thế của ngôn ngữ viết (có suy nghĩ lựa </a:t>
            </a:r>
            <a:r>
              <a:rPr lang="vi-VN" sz="4000" dirty="0" smtClean="0">
                <a:solidFill>
                  <a:schemeClr val="tx1"/>
                </a:solidFill>
                <a:latin typeface="Arial" panose="020B0604020202020204" pitchFamily="34" charset="0"/>
                <a:cs typeface="Arial" panose="020B0604020202020204" pitchFamily="34" charset="0"/>
              </a:rPr>
              <a:t>chọn, </a:t>
            </a:r>
            <a:r>
              <a:rPr lang="vi-VN" sz="4000" dirty="0">
                <a:solidFill>
                  <a:schemeClr val="tx1"/>
                </a:solidFill>
                <a:latin typeface="Arial" panose="020B0604020202020204" pitchFamily="34" charset="0"/>
                <a:cs typeface="Arial" panose="020B0604020202020204" pitchFamily="34" charset="0"/>
              </a:rPr>
              <a:t>sắp xếp </a:t>
            </a:r>
            <a:r>
              <a:rPr lang="vi-VN" sz="4000" dirty="0" smtClean="0">
                <a:solidFill>
                  <a:schemeClr val="tx1"/>
                </a:solidFill>
                <a:latin typeface="Arial" panose="020B0604020202020204" pitchFamily="34" charset="0"/>
                <a:cs typeface="Arial" panose="020B0604020202020204" pitchFamily="34" charset="0"/>
              </a:rPr>
              <a:t>ý...)</a:t>
            </a:r>
            <a:endParaRPr lang="en-US" sz="4000" dirty="0">
              <a:solidFill>
                <a:schemeClr val="tx1"/>
              </a:solidFill>
              <a:latin typeface="Arial" panose="020B0604020202020204" pitchFamily="34" charset="0"/>
              <a:cs typeface="Arial" panose="020B0604020202020204" pitchFamily="34" charset="0"/>
            </a:endParaRPr>
          </a:p>
        </p:txBody>
      </p:sp>
      <p:sp>
        <p:nvSpPr>
          <p:cNvPr id="7" name="Down Arrow 6"/>
          <p:cNvSpPr/>
          <p:nvPr/>
        </p:nvSpPr>
        <p:spPr>
          <a:xfrm rot="16200000">
            <a:off x="6836436" y="2529835"/>
            <a:ext cx="1371600" cy="886134"/>
          </a:xfrm>
          <a:prstGeom prst="downArrow">
            <a:avLst/>
          </a:prstGeom>
          <a:solidFill>
            <a:srgbClr val="442816"/>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8" name="Rounded Rectangle 7"/>
          <p:cNvSpPr/>
          <p:nvPr/>
        </p:nvSpPr>
        <p:spPr>
          <a:xfrm>
            <a:off x="8305800" y="4697128"/>
            <a:ext cx="9099150" cy="2732372"/>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latin typeface="Arial" panose="020B0604020202020204" pitchFamily="34" charset="0"/>
                <a:cs typeface="Arial" panose="020B0604020202020204" pitchFamily="34" charset="0"/>
              </a:rPr>
              <a:t>Có sự phối hợp của các yếu tố hỗ trợ trong ngôn ngữ nói </a:t>
            </a:r>
            <a:r>
              <a:rPr lang="vi-VN" sz="4000" dirty="0" smtClean="0">
                <a:solidFill>
                  <a:schemeClr val="tx1"/>
                </a:solidFill>
                <a:latin typeface="Arial" panose="020B0604020202020204" pitchFamily="34" charset="0"/>
                <a:cs typeface="Arial" panose="020B0604020202020204" pitchFamily="34" charset="0"/>
              </a:rPr>
              <a:t>(cử </a:t>
            </a:r>
            <a:r>
              <a:rPr lang="vi-VN" sz="4000" dirty="0">
                <a:solidFill>
                  <a:schemeClr val="tx1"/>
                </a:solidFill>
                <a:latin typeface="Arial" panose="020B0604020202020204" pitchFamily="34" charset="0"/>
                <a:cs typeface="Arial" panose="020B0604020202020204" pitchFamily="34" charset="0"/>
              </a:rPr>
              <a:t>chỉ, điệu bộ, nét mặt</a:t>
            </a:r>
            <a:r>
              <a:rPr lang="vi-VN" sz="4000" dirty="0" smtClean="0">
                <a:solidFill>
                  <a:schemeClr val="tx1"/>
                </a:solidFill>
                <a:latin typeface="Arial" panose="020B0604020202020204" pitchFamily="34" charset="0"/>
                <a:cs typeface="Arial" panose="020B0604020202020204" pitchFamily="34" charset="0"/>
              </a:rPr>
              <a:t>,</a:t>
            </a:r>
            <a:r>
              <a:rPr lang="en-US" sz="4000" dirty="0" smtClean="0">
                <a:solidFill>
                  <a:schemeClr val="tx1"/>
                </a:solidFill>
                <a:latin typeface="Arial" panose="020B0604020202020204" pitchFamily="34" charset="0"/>
                <a:cs typeface="Arial" panose="020B0604020202020204" pitchFamily="34" charset="0"/>
              </a:rPr>
              <a:t> </a:t>
            </a:r>
            <a:r>
              <a:rPr lang="vi-VN" sz="4000" dirty="0" smtClean="0">
                <a:solidFill>
                  <a:schemeClr val="tx1"/>
                </a:solidFill>
                <a:latin typeface="Arial" panose="020B0604020202020204" pitchFamily="34" charset="0"/>
                <a:cs typeface="Arial" panose="020B0604020202020204" pitchFamily="34" charset="0"/>
              </a:rPr>
              <a:t>ngữ điệu</a:t>
            </a:r>
            <a:r>
              <a:rPr lang="en-US" sz="4000" dirty="0" smtClean="0">
                <a:solidFill>
                  <a:schemeClr val="tx1"/>
                </a:solidFill>
                <a:latin typeface="Arial" panose="020B0604020202020204" pitchFamily="34" charset="0"/>
                <a:cs typeface="Arial" panose="020B0604020202020204" pitchFamily="34" charset="0"/>
              </a:rPr>
              <a:t>…</a:t>
            </a:r>
            <a:r>
              <a:rPr lang="vi-VN" sz="4000" dirty="0" smtClean="0">
                <a:solidFill>
                  <a:schemeClr val="tx1"/>
                </a:solidFill>
                <a:latin typeface="Arial" panose="020B060402020202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sp>
        <p:nvSpPr>
          <p:cNvPr id="9" name="Down Arrow 8"/>
          <p:cNvSpPr/>
          <p:nvPr/>
        </p:nvSpPr>
        <p:spPr>
          <a:xfrm rot="16200000">
            <a:off x="6841516" y="5620247"/>
            <a:ext cx="1371600" cy="886134"/>
          </a:xfrm>
          <a:prstGeom prst="downArrow">
            <a:avLst/>
          </a:prstGeom>
          <a:solidFill>
            <a:srgbClr val="442816"/>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9097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500"/>
                                        <p:tgtEl>
                                          <p:spTgt spid="6"/>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6"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sp>
        <p:nvSpPr>
          <p:cNvPr id="2" name="Rounded Rectangle 1"/>
          <p:cNvSpPr/>
          <p:nvPr/>
        </p:nvSpPr>
        <p:spPr>
          <a:xfrm>
            <a:off x="5219840" y="208280"/>
            <a:ext cx="7848320" cy="990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smtClean="0">
                <a:solidFill>
                  <a:srgbClr val="C00000"/>
                </a:solidFill>
                <a:latin typeface="Arial" panose="020B0604020202020204" pitchFamily="34" charset="0"/>
                <a:cs typeface="Arial" panose="020B0604020202020204" pitchFamily="34" charset="0"/>
              </a:rPr>
              <a:t>TỔNG KẾT KIẾN THỨC</a:t>
            </a:r>
            <a:endParaRPr lang="en-US" sz="4500" b="1" dirty="0">
              <a:solidFill>
                <a:srgbClr val="C0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6208027"/>
              </p:ext>
            </p:extLst>
          </p:nvPr>
        </p:nvGraphicFramePr>
        <p:xfrm>
          <a:off x="228600" y="1280160"/>
          <a:ext cx="17830800" cy="8587740"/>
        </p:xfrm>
        <a:graphic>
          <a:graphicData uri="http://schemas.openxmlformats.org/drawingml/2006/table">
            <a:tbl>
              <a:tblPr firstRow="1" bandRow="1">
                <a:tableStyleId>{912C8C85-51F0-491E-9774-3900AFEF0FD7}</a:tableStyleId>
              </a:tblPr>
              <a:tblGrid>
                <a:gridCol w="4654943">
                  <a:extLst>
                    <a:ext uri="{9D8B030D-6E8A-4147-A177-3AD203B41FA5}">
                      <a16:colId xmlns:a16="http://schemas.microsoft.com/office/drawing/2014/main" val="4209558029"/>
                    </a:ext>
                  </a:extLst>
                </a:gridCol>
                <a:gridCol w="7232257">
                  <a:extLst>
                    <a:ext uri="{9D8B030D-6E8A-4147-A177-3AD203B41FA5}">
                      <a16:colId xmlns:a16="http://schemas.microsoft.com/office/drawing/2014/main" val="1626192642"/>
                    </a:ext>
                  </a:extLst>
                </a:gridCol>
                <a:gridCol w="5943600">
                  <a:extLst>
                    <a:ext uri="{9D8B030D-6E8A-4147-A177-3AD203B41FA5}">
                      <a16:colId xmlns:a16="http://schemas.microsoft.com/office/drawing/2014/main" val="248885382"/>
                    </a:ext>
                  </a:extLst>
                </a:gridCol>
              </a:tblGrid>
              <a:tr h="967740">
                <a:tc>
                  <a:txBody>
                    <a:bodyPr/>
                    <a:lstStyle/>
                    <a:p>
                      <a:pPr algn="ctr">
                        <a:lnSpc>
                          <a:spcPct val="150000"/>
                        </a:lnSpc>
                      </a:pPr>
                      <a:r>
                        <a:rPr lang="en-US" sz="3500" dirty="0" smtClean="0">
                          <a:latin typeface="Arial" panose="020B0604020202020204" pitchFamily="34" charset="0"/>
                          <a:cs typeface="Arial" panose="020B0604020202020204" pitchFamily="34" charset="0"/>
                        </a:rPr>
                        <a:t>Đặc điểm</a:t>
                      </a:r>
                      <a:endParaRPr lang="en-US" sz="3500" dirty="0">
                        <a:latin typeface="Arial" panose="020B0604020202020204" pitchFamily="34" charset="0"/>
                        <a:cs typeface="Arial" panose="020B0604020202020204" pitchFamily="34" charset="0"/>
                      </a:endParaRPr>
                    </a:p>
                  </a:txBody>
                  <a:tcPr anchor="ctr">
                    <a:lnR w="12700" cap="flat" cmpd="sng" algn="ctr">
                      <a:solidFill>
                        <a:schemeClr val="accent6">
                          <a:lumMod val="75000"/>
                        </a:schemeClr>
                      </a:solidFill>
                      <a:prstDash val="solid"/>
                      <a:round/>
                      <a:headEnd type="none" w="med" len="med"/>
                      <a:tailEnd type="none" w="med" len="med"/>
                    </a:lnR>
                  </a:tcPr>
                </a:tc>
                <a:tc>
                  <a:txBody>
                    <a:bodyPr/>
                    <a:lstStyle/>
                    <a:p>
                      <a:pPr algn="ctr">
                        <a:lnSpc>
                          <a:spcPct val="150000"/>
                        </a:lnSpc>
                      </a:pPr>
                      <a:r>
                        <a:rPr lang="en-US" sz="3500" dirty="0" smtClean="0">
                          <a:latin typeface="Arial" panose="020B0604020202020204" pitchFamily="34" charset="0"/>
                          <a:cs typeface="Arial" panose="020B0604020202020204" pitchFamily="34" charset="0"/>
                        </a:rPr>
                        <a:t>Ngôn ngữ nói</a:t>
                      </a:r>
                      <a:endParaRPr lang="en-US" sz="3500" dirty="0">
                        <a:latin typeface="Arial" panose="020B0604020202020204" pitchFamily="34" charset="0"/>
                        <a:cs typeface="Arial" panose="020B0604020202020204" pitchFamily="34" charset="0"/>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algn="ctr">
                        <a:lnSpc>
                          <a:spcPct val="150000"/>
                        </a:lnSpc>
                      </a:pPr>
                      <a:r>
                        <a:rPr lang="en-US" sz="3500" dirty="0" smtClean="0">
                          <a:latin typeface="Arial" panose="020B0604020202020204" pitchFamily="34" charset="0"/>
                          <a:cs typeface="Arial" panose="020B0604020202020204" pitchFamily="34" charset="0"/>
                        </a:rPr>
                        <a:t>Ngôn ngữ viết </a:t>
                      </a:r>
                      <a:endParaRPr lang="en-US" sz="3500" dirty="0">
                        <a:latin typeface="Arial" panose="020B0604020202020204" pitchFamily="34" charset="0"/>
                        <a:cs typeface="Arial" panose="020B0604020202020204" pitchFamily="34" charset="0"/>
                      </a:endParaRPr>
                    </a:p>
                  </a:txBody>
                  <a:tcPr anchor="ctr">
                    <a:lnL w="12700"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948926043"/>
                  </a:ext>
                </a:extLst>
              </a:tr>
              <a:tr h="6728460">
                <a:tc>
                  <a:txBody>
                    <a:bodyPr/>
                    <a:lstStyle/>
                    <a:p>
                      <a:pPr>
                        <a:lnSpc>
                          <a:spcPct val="150000"/>
                        </a:lnSpc>
                      </a:pPr>
                      <a:r>
                        <a:rPr lang="en-US" sz="3500" b="1" dirty="0" smtClean="0">
                          <a:latin typeface="Arial" panose="020B0604020202020204" pitchFamily="34" charset="0"/>
                          <a:cs typeface="Arial" panose="020B0604020202020204" pitchFamily="34" charset="0"/>
                        </a:rPr>
                        <a:t>Tình huống giao tiếp</a:t>
                      </a:r>
                      <a:endParaRPr lang="en-US" sz="3500" b="1" dirty="0">
                        <a:latin typeface="Arial" panose="020B0604020202020204" pitchFamily="34" charset="0"/>
                        <a:cs typeface="Arial" panose="020B0604020202020204" pitchFamily="34" charset="0"/>
                      </a:endParaRPr>
                    </a:p>
                  </a:txBody>
                  <a:tcPr anchor="ctr">
                    <a:lnR w="12700" cap="flat" cmpd="sng" algn="ctr">
                      <a:solidFill>
                        <a:schemeClr val="accent6">
                          <a:lumMod val="75000"/>
                        </a:schemeClr>
                      </a:solidFill>
                      <a:prstDash val="solid"/>
                      <a:round/>
                      <a:headEnd type="none" w="med" len="med"/>
                      <a:tailEnd type="none" w="med" len="med"/>
                    </a:lnR>
                  </a:tcPr>
                </a:tc>
                <a:tc>
                  <a:txBody>
                    <a:bodyPr/>
                    <a:lstStyle/>
                    <a:p>
                      <a:pPr marL="571500" indent="-571500" algn="just">
                        <a:lnSpc>
                          <a:spcPct val="150000"/>
                        </a:lnSpc>
                        <a:buFont typeface="Arial" panose="020B0604020202020204" pitchFamily="34" charset="0"/>
                        <a:buChar char="•"/>
                      </a:pPr>
                      <a:r>
                        <a:rPr lang="vi-VN" sz="3500" dirty="0" smtClean="0">
                          <a:latin typeface="Arial" panose="020B0604020202020204" pitchFamily="34" charset="0"/>
                          <a:cs typeface="Arial" panose="020B0604020202020204" pitchFamily="34" charset="0"/>
                        </a:rPr>
                        <a:t>Giao tiếp trực tiếp </a:t>
                      </a:r>
                    </a:p>
                    <a:p>
                      <a:pPr marL="571500" indent="-571500" algn="just">
                        <a:lnSpc>
                          <a:spcPct val="150000"/>
                        </a:lnSpc>
                        <a:buFont typeface="Arial" panose="020B0604020202020204" pitchFamily="34" charset="0"/>
                        <a:buChar char="•"/>
                      </a:pPr>
                      <a:r>
                        <a:rPr lang="vi-VN" sz="3500" dirty="0" smtClean="0">
                          <a:latin typeface="Arial" panose="020B0604020202020204" pitchFamily="34" charset="0"/>
                          <a:cs typeface="Arial" panose="020B0604020202020204" pitchFamily="34" charset="0"/>
                        </a:rPr>
                        <a:t>Có sự đổi vai, phản hồi tức thời </a:t>
                      </a:r>
                    </a:p>
                    <a:p>
                      <a:pPr marL="571500" indent="-571500" algn="just">
                        <a:lnSpc>
                          <a:spcPct val="150000"/>
                        </a:lnSpc>
                        <a:buFont typeface="Arial" panose="020B0604020202020204" pitchFamily="34" charset="0"/>
                        <a:buChar char="•"/>
                      </a:pPr>
                      <a:r>
                        <a:rPr lang="vi-VN" sz="3500" dirty="0" smtClean="0">
                          <a:latin typeface="Arial" panose="020B0604020202020204" pitchFamily="34" charset="0"/>
                          <a:cs typeface="Arial" panose="020B0604020202020204" pitchFamily="34" charset="0"/>
                        </a:rPr>
                        <a:t>Người nói ít có điều kiện gọt giũa, kiểm tra</a:t>
                      </a:r>
                    </a:p>
                    <a:p>
                      <a:pPr marL="571500" indent="-571500" algn="just">
                        <a:lnSpc>
                          <a:spcPct val="150000"/>
                        </a:lnSpc>
                        <a:buFont typeface="Arial" panose="020B0604020202020204" pitchFamily="34" charset="0"/>
                        <a:buChar char="•"/>
                      </a:pPr>
                      <a:r>
                        <a:rPr lang="vi-VN" sz="3500" dirty="0" smtClean="0">
                          <a:latin typeface="Arial" panose="020B0604020202020204" pitchFamily="34" charset="0"/>
                          <a:cs typeface="Arial" panose="020B0604020202020204" pitchFamily="34" charset="0"/>
                        </a:rPr>
                        <a:t>Người nghe ít có điều kiện phân tích kĩ suy ngẫm </a:t>
                      </a:r>
                    </a:p>
                    <a:p>
                      <a:pPr marL="571500" indent="-571500" algn="just">
                        <a:lnSpc>
                          <a:spcPct val="150000"/>
                        </a:lnSpc>
                        <a:buFont typeface="Arial" panose="020B0604020202020204" pitchFamily="34" charset="0"/>
                        <a:buChar char="•"/>
                      </a:pPr>
                      <a:r>
                        <a:rPr lang="vi-VN" sz="3500" dirty="0" smtClean="0">
                          <a:latin typeface="Arial" panose="020B0604020202020204" pitchFamily="34" charset="0"/>
                          <a:cs typeface="Arial" panose="020B0604020202020204" pitchFamily="34" charset="0"/>
                        </a:rPr>
                        <a:t>Phạm vi h</a:t>
                      </a:r>
                      <a:r>
                        <a:rPr lang="en-US" sz="3500" dirty="0" smtClean="0">
                          <a:latin typeface="Arial" panose="020B0604020202020204" pitchFamily="34" charset="0"/>
                          <a:cs typeface="Arial" panose="020B0604020202020204" pitchFamily="34" charset="0"/>
                        </a:rPr>
                        <a:t>ẹ</a:t>
                      </a:r>
                      <a:r>
                        <a:rPr lang="vi-VN" sz="3500" dirty="0" smtClean="0">
                          <a:latin typeface="Arial" panose="020B0604020202020204" pitchFamily="34" charset="0"/>
                          <a:cs typeface="Arial" panose="020B0604020202020204" pitchFamily="34" charset="0"/>
                        </a:rPr>
                        <a:t>p, tức thời </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marL="457200" indent="-457200" algn="just">
                        <a:lnSpc>
                          <a:spcPct val="150000"/>
                        </a:lnSpc>
                        <a:buFont typeface="Arial" panose="020B0604020202020204" pitchFamily="34" charset="0"/>
                        <a:buChar char="•"/>
                      </a:pPr>
                      <a:r>
                        <a:rPr lang="vi-VN" sz="3500" dirty="0" smtClean="0">
                          <a:latin typeface="Arial" panose="020B0604020202020204" pitchFamily="34" charset="0"/>
                          <a:cs typeface="Arial" panose="020B0604020202020204" pitchFamily="34" charset="0"/>
                        </a:rPr>
                        <a:t>Giao tiếp gián tiếp</a:t>
                      </a:r>
                      <a:endParaRPr lang="en-US" sz="3500" dirty="0" smtClean="0">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vi-VN" sz="3500" dirty="0" smtClean="0">
                          <a:latin typeface="Arial" panose="020B0604020202020204" pitchFamily="34" charset="0"/>
                          <a:cs typeface="Arial" panose="020B0604020202020204" pitchFamily="34" charset="0"/>
                        </a:rPr>
                        <a:t>Không có sự đổi vai</a:t>
                      </a:r>
                      <a:endParaRPr lang="en-US" sz="3500" dirty="0" smtClean="0">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vi-VN" sz="3500" dirty="0" smtClean="0">
                          <a:latin typeface="Arial" panose="020B0604020202020204" pitchFamily="34" charset="0"/>
                          <a:cs typeface="Arial" panose="020B0604020202020204" pitchFamily="34" charset="0"/>
                        </a:rPr>
                        <a:t>Người viết có điều kiện gọt giũa, lựa chọn ngôn từ </a:t>
                      </a:r>
                    </a:p>
                    <a:p>
                      <a:pPr marL="457200" indent="-457200" algn="just">
                        <a:lnSpc>
                          <a:spcPct val="150000"/>
                        </a:lnSpc>
                        <a:buFont typeface="Arial" panose="020B0604020202020204" pitchFamily="34" charset="0"/>
                        <a:buChar char="•"/>
                      </a:pPr>
                      <a:r>
                        <a:rPr lang="vi-VN" sz="3500" dirty="0" smtClean="0">
                          <a:latin typeface="Arial" panose="020B0604020202020204" pitchFamily="34" charset="0"/>
                          <a:cs typeface="Arial" panose="020B0604020202020204" pitchFamily="34" charset="0"/>
                        </a:rPr>
                        <a:t>Người đọc có điều kiện đọc lại, phân tích kĩ </a:t>
                      </a:r>
                    </a:p>
                    <a:p>
                      <a:pPr marL="457200" indent="-457200" algn="just">
                        <a:lnSpc>
                          <a:spcPct val="150000"/>
                        </a:lnSpc>
                        <a:buFont typeface="Arial" panose="020B0604020202020204" pitchFamily="34" charset="0"/>
                        <a:buChar char="•"/>
                      </a:pPr>
                      <a:r>
                        <a:rPr lang="vi-VN" sz="3500" dirty="0" smtClean="0">
                          <a:latin typeface="Arial" panose="020B0604020202020204" pitchFamily="34" charset="0"/>
                          <a:cs typeface="Arial" panose="020B0604020202020204" pitchFamily="34" charset="0"/>
                        </a:rPr>
                        <a:t>Phạm vi không gian rộng lớn và thời gian lâu dài </a:t>
                      </a:r>
                    </a:p>
                  </a:txBody>
                  <a:tcPr anchor="ctr">
                    <a:lnL w="12700"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2919673993"/>
                  </a:ext>
                </a:extLst>
              </a:tr>
              <a:tr h="815325">
                <a:tc>
                  <a:txBody>
                    <a:bodyPr/>
                    <a:lstStyle/>
                    <a:p>
                      <a:pPr>
                        <a:lnSpc>
                          <a:spcPct val="150000"/>
                        </a:lnSpc>
                      </a:pPr>
                      <a:r>
                        <a:rPr lang="vi-VN" sz="3500" b="1" dirty="0" smtClean="0">
                          <a:latin typeface="Arial" panose="020B0604020202020204" pitchFamily="34" charset="0"/>
                          <a:cs typeface="Arial" panose="020B0604020202020204" pitchFamily="34" charset="0"/>
                        </a:rPr>
                        <a:t>Phương tiện cơ bản</a:t>
                      </a:r>
                      <a:endParaRPr lang="en-US" sz="3500" b="1" dirty="0">
                        <a:latin typeface="Arial" panose="020B0604020202020204" pitchFamily="34" charset="0"/>
                        <a:cs typeface="Arial" panose="020B0604020202020204" pitchFamily="34" charset="0"/>
                      </a:endParaRPr>
                    </a:p>
                  </a:txBody>
                  <a:tcPr anchor="ctr">
                    <a:lnR w="12700" cap="flat" cmpd="sng" algn="ctr">
                      <a:solidFill>
                        <a:schemeClr val="accent6">
                          <a:lumMod val="75000"/>
                        </a:schemeClr>
                      </a:solidFill>
                      <a:prstDash val="solid"/>
                      <a:round/>
                      <a:headEnd type="none" w="med" len="med"/>
                      <a:tailEnd type="none" w="med" len="med"/>
                    </a:lnR>
                  </a:tcPr>
                </a:tc>
                <a:tc>
                  <a:txBody>
                    <a:bodyPr/>
                    <a:lstStyle/>
                    <a:p>
                      <a:pPr algn="just">
                        <a:lnSpc>
                          <a:spcPct val="150000"/>
                        </a:lnSpc>
                      </a:pPr>
                      <a:r>
                        <a:rPr lang="en-US" sz="3500" dirty="0" smtClean="0">
                          <a:latin typeface="Arial" panose="020B0604020202020204" pitchFamily="34" charset="0"/>
                          <a:cs typeface="Arial" panose="020B0604020202020204" pitchFamily="34" charset="0"/>
                        </a:rPr>
                        <a:t>Âm thanh</a:t>
                      </a:r>
                      <a:endParaRPr lang="en-US" sz="3500" dirty="0">
                        <a:latin typeface="Arial" panose="020B0604020202020204" pitchFamily="34" charset="0"/>
                        <a:cs typeface="Arial" panose="020B0604020202020204" pitchFamily="34" charset="0"/>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algn="just">
                        <a:lnSpc>
                          <a:spcPct val="150000"/>
                        </a:lnSpc>
                      </a:pPr>
                      <a:r>
                        <a:rPr lang="en-US" sz="3500" dirty="0" smtClean="0">
                          <a:latin typeface="Arial" panose="020B0604020202020204" pitchFamily="34" charset="0"/>
                          <a:cs typeface="Arial" panose="020B0604020202020204" pitchFamily="34" charset="0"/>
                        </a:rPr>
                        <a:t>Chữ viết</a:t>
                      </a:r>
                      <a:endParaRPr lang="en-US" sz="3500" dirty="0">
                        <a:latin typeface="Arial" panose="020B0604020202020204" pitchFamily="34" charset="0"/>
                        <a:cs typeface="Arial" panose="020B0604020202020204" pitchFamily="34" charset="0"/>
                      </a:endParaRPr>
                    </a:p>
                  </a:txBody>
                  <a:tcPr anchor="ctr">
                    <a:lnL w="12700"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773839107"/>
                  </a:ext>
                </a:extLst>
              </a:tr>
            </a:tbl>
          </a:graphicData>
        </a:graphic>
      </p:graphicFrame>
    </p:spTree>
    <p:extLst>
      <p:ext uri="{BB962C8B-B14F-4D97-AF65-F5344CB8AC3E}">
        <p14:creationId xmlns:p14="http://schemas.microsoft.com/office/powerpoint/2010/main" val="19177751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13797894"/>
              </p:ext>
            </p:extLst>
          </p:nvPr>
        </p:nvGraphicFramePr>
        <p:xfrm>
          <a:off x="457200" y="571500"/>
          <a:ext cx="17373600" cy="9067801"/>
        </p:xfrm>
        <a:graphic>
          <a:graphicData uri="http://schemas.openxmlformats.org/drawingml/2006/table">
            <a:tbl>
              <a:tblPr firstRow="1" bandRow="1">
                <a:tableStyleId>{912C8C85-51F0-491E-9774-3900AFEF0FD7}</a:tableStyleId>
              </a:tblPr>
              <a:tblGrid>
                <a:gridCol w="2672862">
                  <a:extLst>
                    <a:ext uri="{9D8B030D-6E8A-4147-A177-3AD203B41FA5}">
                      <a16:colId xmlns:a16="http://schemas.microsoft.com/office/drawing/2014/main" val="2152663213"/>
                    </a:ext>
                  </a:extLst>
                </a:gridCol>
                <a:gridCol w="8528538">
                  <a:extLst>
                    <a:ext uri="{9D8B030D-6E8A-4147-A177-3AD203B41FA5}">
                      <a16:colId xmlns:a16="http://schemas.microsoft.com/office/drawing/2014/main" val="3975908597"/>
                    </a:ext>
                  </a:extLst>
                </a:gridCol>
                <a:gridCol w="6172200">
                  <a:extLst>
                    <a:ext uri="{9D8B030D-6E8A-4147-A177-3AD203B41FA5}">
                      <a16:colId xmlns:a16="http://schemas.microsoft.com/office/drawing/2014/main" val="342076043"/>
                    </a:ext>
                  </a:extLst>
                </a:gridCol>
              </a:tblGrid>
              <a:tr h="969588">
                <a:tc>
                  <a:txBody>
                    <a:bodyPr/>
                    <a:lstStyle/>
                    <a:p>
                      <a:pPr algn="ctr">
                        <a:lnSpc>
                          <a:spcPct val="150000"/>
                        </a:lnSpc>
                      </a:pPr>
                      <a:r>
                        <a:rPr lang="en-US" sz="3500" dirty="0" smtClean="0">
                          <a:latin typeface="Arial" panose="020B0604020202020204" pitchFamily="34" charset="0"/>
                          <a:cs typeface="Arial" panose="020B0604020202020204" pitchFamily="34" charset="0"/>
                        </a:rPr>
                        <a:t>Đặc điểm</a:t>
                      </a:r>
                      <a:endParaRPr lang="en-US" sz="3500" dirty="0">
                        <a:latin typeface="Arial" panose="020B0604020202020204" pitchFamily="34" charset="0"/>
                        <a:cs typeface="Arial" panose="020B0604020202020204" pitchFamily="34" charset="0"/>
                      </a:endParaRPr>
                    </a:p>
                  </a:txBody>
                  <a:tcPr anchor="ctr">
                    <a:lnR w="12700" cap="flat" cmpd="sng" algn="ctr">
                      <a:solidFill>
                        <a:schemeClr val="accent6">
                          <a:lumMod val="75000"/>
                        </a:schemeClr>
                      </a:solidFill>
                      <a:prstDash val="solid"/>
                      <a:round/>
                      <a:headEnd type="none" w="med" len="med"/>
                      <a:tailEnd type="none" w="med" len="med"/>
                    </a:lnR>
                  </a:tcPr>
                </a:tc>
                <a:tc>
                  <a:txBody>
                    <a:bodyPr/>
                    <a:lstStyle/>
                    <a:p>
                      <a:pPr algn="ctr">
                        <a:lnSpc>
                          <a:spcPct val="150000"/>
                        </a:lnSpc>
                      </a:pPr>
                      <a:r>
                        <a:rPr lang="en-US" sz="3500" dirty="0" smtClean="0">
                          <a:latin typeface="Arial" panose="020B0604020202020204" pitchFamily="34" charset="0"/>
                          <a:cs typeface="Arial" panose="020B0604020202020204" pitchFamily="34" charset="0"/>
                        </a:rPr>
                        <a:t>Ngôn ngữ nói</a:t>
                      </a:r>
                      <a:endParaRPr lang="en-US" sz="3500" dirty="0">
                        <a:latin typeface="Arial" panose="020B0604020202020204" pitchFamily="34" charset="0"/>
                        <a:cs typeface="Arial" panose="020B0604020202020204" pitchFamily="34" charset="0"/>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algn="ctr">
                        <a:lnSpc>
                          <a:spcPct val="150000"/>
                        </a:lnSpc>
                      </a:pPr>
                      <a:r>
                        <a:rPr lang="en-US" sz="3500" dirty="0" smtClean="0">
                          <a:latin typeface="Arial" panose="020B0604020202020204" pitchFamily="34" charset="0"/>
                          <a:cs typeface="Arial" panose="020B0604020202020204" pitchFamily="34" charset="0"/>
                        </a:rPr>
                        <a:t>Ngôn ngữ viết </a:t>
                      </a:r>
                      <a:endParaRPr lang="en-US" sz="3500" dirty="0">
                        <a:latin typeface="Arial" panose="020B0604020202020204" pitchFamily="34" charset="0"/>
                        <a:cs typeface="Arial" panose="020B0604020202020204" pitchFamily="34" charset="0"/>
                      </a:endParaRPr>
                    </a:p>
                  </a:txBody>
                  <a:tcPr anchor="ctr">
                    <a:lnL w="12700"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1670187606"/>
                  </a:ext>
                </a:extLst>
              </a:tr>
              <a:tr h="3520487">
                <a:tc>
                  <a:txBody>
                    <a:bodyPr/>
                    <a:lstStyle/>
                    <a:p>
                      <a:pPr algn="ctr">
                        <a:lnSpc>
                          <a:spcPct val="150000"/>
                        </a:lnSpc>
                      </a:pPr>
                      <a:r>
                        <a:rPr lang="vi-VN" sz="3500" b="1" dirty="0" smtClean="0">
                          <a:latin typeface="Arial" panose="020B0604020202020204" pitchFamily="34" charset="0"/>
                          <a:cs typeface="Arial" panose="020B0604020202020204" pitchFamily="34" charset="0"/>
                        </a:rPr>
                        <a:t>Phương tiện phụ trợ </a:t>
                      </a:r>
                      <a:endParaRPr lang="en-US" sz="3500" b="1" dirty="0">
                        <a:latin typeface="Arial" panose="020B0604020202020204" pitchFamily="34" charset="0"/>
                        <a:cs typeface="Arial" panose="020B0604020202020204" pitchFamily="34" charset="0"/>
                      </a:endParaRPr>
                    </a:p>
                  </a:txBody>
                  <a:tcPr anchor="ctr">
                    <a:lnR w="12700" cap="flat" cmpd="sng" algn="ctr">
                      <a:solidFill>
                        <a:schemeClr val="accent6">
                          <a:lumMod val="75000"/>
                        </a:schemeClr>
                      </a:solidFill>
                      <a:prstDash val="solid"/>
                      <a:round/>
                      <a:headEnd type="none" w="med" len="med"/>
                      <a:tailEnd type="none" w="med" len="med"/>
                    </a:lnR>
                  </a:tcPr>
                </a:tc>
                <a:tc>
                  <a:txBody>
                    <a:bodyPr/>
                    <a:lstStyle/>
                    <a:p>
                      <a:pPr marL="0" indent="0" algn="just">
                        <a:lnSpc>
                          <a:spcPct val="150000"/>
                        </a:lnSpc>
                        <a:buFont typeface="Arial" panose="020B0604020202020204" pitchFamily="34" charset="0"/>
                        <a:buNone/>
                      </a:pPr>
                      <a:r>
                        <a:rPr lang="vi-VN" sz="3500" dirty="0" smtClean="0">
                          <a:latin typeface="Arial" panose="020B0604020202020204" pitchFamily="34" charset="0"/>
                          <a:cs typeface="Arial" panose="020B0604020202020204" pitchFamily="34" charset="0"/>
                        </a:rPr>
                        <a:t>Giọng điệu (ngữ điệu), nét mặt,</a:t>
                      </a:r>
                      <a:r>
                        <a:rPr lang="en-US" sz="3500" dirty="0" smtClean="0">
                          <a:latin typeface="Arial" panose="020B0604020202020204" pitchFamily="34" charset="0"/>
                          <a:cs typeface="Arial" panose="020B0604020202020204" pitchFamily="34" charset="0"/>
                        </a:rPr>
                        <a:t> </a:t>
                      </a:r>
                      <a:r>
                        <a:rPr lang="vi-VN" sz="3500" dirty="0" smtClean="0">
                          <a:latin typeface="Arial" panose="020B0604020202020204" pitchFamily="34" charset="0"/>
                          <a:cs typeface="Arial" panose="020B0604020202020204" pitchFamily="34" charset="0"/>
                        </a:rPr>
                        <a:t>cử chỉ điệu bộ… của người nói</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marL="0" indent="0" algn="just">
                        <a:lnSpc>
                          <a:spcPct val="150000"/>
                        </a:lnSpc>
                        <a:buFont typeface="Arial" panose="020B0604020202020204" pitchFamily="34" charset="0"/>
                        <a:buNone/>
                      </a:pPr>
                      <a:r>
                        <a:rPr lang="vi-VN" sz="3500" dirty="0" smtClean="0">
                          <a:latin typeface="Arial" panose="020B0604020202020204" pitchFamily="34" charset="0"/>
                          <a:cs typeface="Arial" panose="020B0604020202020204" pitchFamily="34" charset="0"/>
                        </a:rPr>
                        <a:t>Hệ thống dấu câu, các kí hiệu văn tự, các hình ảnh minh hoạ,</a:t>
                      </a:r>
                      <a:r>
                        <a:rPr lang="en-US" sz="3500" dirty="0" smtClean="0">
                          <a:latin typeface="Arial" panose="020B0604020202020204" pitchFamily="34" charset="0"/>
                          <a:cs typeface="Arial" panose="020B0604020202020204" pitchFamily="34" charset="0"/>
                        </a:rPr>
                        <a:t> </a:t>
                      </a:r>
                      <a:r>
                        <a:rPr lang="vi-VN" sz="3500" dirty="0" smtClean="0">
                          <a:latin typeface="Arial" panose="020B0604020202020204" pitchFamily="34" charset="0"/>
                          <a:cs typeface="Arial" panose="020B0604020202020204" pitchFamily="34" charset="0"/>
                        </a:rPr>
                        <a:t>các biểu đồ sơ đồ…</a:t>
                      </a:r>
                    </a:p>
                  </a:txBody>
                  <a:tcPr anchor="ctr">
                    <a:lnL w="12700"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1994470635"/>
                  </a:ext>
                </a:extLst>
              </a:tr>
              <a:tr h="4577726">
                <a:tc>
                  <a:txBody>
                    <a:bodyPr/>
                    <a:lstStyle/>
                    <a:p>
                      <a:pPr algn="ctr">
                        <a:lnSpc>
                          <a:spcPct val="150000"/>
                        </a:lnSpc>
                      </a:pPr>
                      <a:r>
                        <a:rPr lang="vi-VN" sz="3500" b="1" dirty="0" smtClean="0">
                          <a:latin typeface="Arial" panose="020B0604020202020204" pitchFamily="34" charset="0"/>
                          <a:cs typeface="Arial" panose="020B0604020202020204" pitchFamily="34" charset="0"/>
                        </a:rPr>
                        <a:t>Từ,</a:t>
                      </a:r>
                      <a:r>
                        <a:rPr lang="en-US" sz="3500" b="1" dirty="0" smtClean="0">
                          <a:latin typeface="Arial" panose="020B0604020202020204" pitchFamily="34" charset="0"/>
                          <a:cs typeface="Arial" panose="020B0604020202020204" pitchFamily="34" charset="0"/>
                        </a:rPr>
                        <a:t> </a:t>
                      </a:r>
                      <a:r>
                        <a:rPr lang="vi-VN" sz="3500" b="1" dirty="0" smtClean="0">
                          <a:latin typeface="Arial" panose="020B0604020202020204" pitchFamily="34" charset="0"/>
                          <a:cs typeface="Arial" panose="020B0604020202020204" pitchFamily="34" charset="0"/>
                        </a:rPr>
                        <a:t>câu, văn bản </a:t>
                      </a:r>
                      <a:endParaRPr lang="en-US" sz="3500" b="1" dirty="0">
                        <a:latin typeface="Arial" panose="020B0604020202020204" pitchFamily="34" charset="0"/>
                        <a:cs typeface="Arial" panose="020B0604020202020204" pitchFamily="34" charset="0"/>
                      </a:endParaRPr>
                    </a:p>
                  </a:txBody>
                  <a:tcPr anchor="ctr">
                    <a:lnR w="12700" cap="flat" cmpd="sng" algn="ctr">
                      <a:solidFill>
                        <a:schemeClr val="accent6">
                          <a:lumMod val="75000"/>
                        </a:schemeClr>
                      </a:solidFill>
                      <a:prstDash val="solid"/>
                      <a:round/>
                      <a:headEnd type="none" w="med" len="med"/>
                      <a:tailEnd type="none" w="med" len="med"/>
                    </a:lnR>
                  </a:tcPr>
                </a:tc>
                <a:tc>
                  <a:txBody>
                    <a:bodyPr/>
                    <a:lstStyle/>
                    <a:p>
                      <a:pPr marL="457200" indent="-457200" algn="just">
                        <a:lnSpc>
                          <a:spcPct val="150000"/>
                        </a:lnSpc>
                        <a:buFont typeface="Arial" panose="020B0604020202020204" pitchFamily="34" charset="0"/>
                        <a:buChar char="•"/>
                      </a:pPr>
                      <a:r>
                        <a:rPr lang="vi-VN" sz="3500" dirty="0" smtClean="0">
                          <a:latin typeface="Arial" panose="020B0604020202020204" pitchFamily="34" charset="0"/>
                          <a:cs typeface="Arial" panose="020B0604020202020204" pitchFamily="34" charset="0"/>
                        </a:rPr>
                        <a:t>Từ ngữ đa dạng,</a:t>
                      </a:r>
                      <a:r>
                        <a:rPr lang="en-US" sz="3500" dirty="0" smtClean="0">
                          <a:latin typeface="Arial" panose="020B0604020202020204" pitchFamily="34" charset="0"/>
                          <a:cs typeface="Arial" panose="020B0604020202020204" pitchFamily="34" charset="0"/>
                        </a:rPr>
                        <a:t> </a:t>
                      </a:r>
                      <a:r>
                        <a:rPr lang="vi-VN" sz="3500" dirty="0" smtClean="0">
                          <a:latin typeface="Arial" panose="020B0604020202020204" pitchFamily="34" charset="0"/>
                          <a:cs typeface="Arial" panose="020B0604020202020204" pitchFamily="34" charset="0"/>
                        </a:rPr>
                        <a:t>từ toàn dân, từ địa phương, khẩu ngữ, tiếng lóng…</a:t>
                      </a:r>
                    </a:p>
                    <a:p>
                      <a:pPr marL="457200" indent="-457200" algn="just">
                        <a:lnSpc>
                          <a:spcPct val="150000"/>
                        </a:lnSpc>
                        <a:buFont typeface="Arial" panose="020B0604020202020204" pitchFamily="34" charset="0"/>
                        <a:buChar char="•"/>
                      </a:pPr>
                      <a:r>
                        <a:rPr lang="vi-VN" sz="3500" dirty="0" smtClean="0">
                          <a:latin typeface="Arial" panose="020B0604020202020204" pitchFamily="34" charset="0"/>
                          <a:cs typeface="Arial" panose="020B0604020202020204" pitchFamily="34" charset="0"/>
                        </a:rPr>
                        <a:t>Câu linh hoạt về kết cấu, kiểu câu</a:t>
                      </a:r>
                    </a:p>
                    <a:p>
                      <a:pPr marL="457200" indent="-457200" algn="just">
                        <a:lnSpc>
                          <a:spcPct val="150000"/>
                        </a:lnSpc>
                        <a:buFont typeface="Arial" panose="020B0604020202020204" pitchFamily="34" charset="0"/>
                        <a:buChar char="•"/>
                      </a:pPr>
                      <a:r>
                        <a:rPr lang="vi-VN" sz="3500" dirty="0" smtClean="0">
                          <a:latin typeface="Arial" panose="020B0604020202020204" pitchFamily="34" charset="0"/>
                          <a:cs typeface="Arial" panose="020B0604020202020204" pitchFamily="34" charset="0"/>
                        </a:rPr>
                        <a:t>Văn bản không chặt chẽ và mạch lạc </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marL="457200" indent="-457200" algn="just">
                        <a:lnSpc>
                          <a:spcPct val="150000"/>
                        </a:lnSpc>
                        <a:buFont typeface="Arial" panose="020B0604020202020204" pitchFamily="34" charset="0"/>
                        <a:buChar char="•"/>
                      </a:pPr>
                      <a:r>
                        <a:rPr lang="vi-VN" sz="3500" dirty="0" smtClean="0">
                          <a:latin typeface="Arial" panose="020B0604020202020204" pitchFamily="34" charset="0"/>
                          <a:cs typeface="Arial" panose="020B0604020202020204" pitchFamily="34" charset="0"/>
                        </a:rPr>
                        <a:t>Từ ngữ được lựa chọn, chính xác </a:t>
                      </a:r>
                    </a:p>
                    <a:p>
                      <a:pPr marL="457200" indent="-457200" algn="just">
                        <a:lnSpc>
                          <a:spcPct val="150000"/>
                        </a:lnSpc>
                        <a:buFont typeface="Arial" panose="020B0604020202020204" pitchFamily="34" charset="0"/>
                        <a:buChar char="•"/>
                      </a:pPr>
                      <a:r>
                        <a:rPr lang="vi-VN" sz="3500" dirty="0" smtClean="0">
                          <a:latin typeface="Arial" panose="020B0604020202020204" pitchFamily="34" charset="0"/>
                          <a:cs typeface="Arial" panose="020B0604020202020204" pitchFamily="34" charset="0"/>
                        </a:rPr>
                        <a:t>Câu dài nhiều thành phần,</a:t>
                      </a:r>
                      <a:r>
                        <a:rPr lang="en-US" sz="3500" dirty="0" smtClean="0">
                          <a:latin typeface="Arial" panose="020B0604020202020204" pitchFamily="34" charset="0"/>
                          <a:cs typeface="Arial" panose="020B0604020202020204" pitchFamily="34" charset="0"/>
                        </a:rPr>
                        <a:t> </a:t>
                      </a:r>
                      <a:r>
                        <a:rPr lang="vi-VN" sz="3500" dirty="0" smtClean="0">
                          <a:latin typeface="Arial" panose="020B0604020202020204" pitchFamily="34" charset="0"/>
                          <a:cs typeface="Arial" panose="020B0604020202020204" pitchFamily="34" charset="0"/>
                        </a:rPr>
                        <a:t>mạch lạc,</a:t>
                      </a:r>
                      <a:r>
                        <a:rPr lang="en-US" sz="3500" dirty="0" smtClean="0">
                          <a:latin typeface="Arial" panose="020B0604020202020204" pitchFamily="34" charset="0"/>
                          <a:cs typeface="Arial" panose="020B0604020202020204" pitchFamily="34" charset="0"/>
                        </a:rPr>
                        <a:t> </a:t>
                      </a:r>
                      <a:r>
                        <a:rPr lang="vi-VN" sz="3500" dirty="0" smtClean="0">
                          <a:latin typeface="Arial" panose="020B0604020202020204" pitchFamily="34" charset="0"/>
                          <a:cs typeface="Arial" panose="020B0604020202020204" pitchFamily="34" charset="0"/>
                        </a:rPr>
                        <a:t>chặt chẽ </a:t>
                      </a:r>
                    </a:p>
                    <a:p>
                      <a:pPr marL="457200" indent="-457200" algn="just">
                        <a:lnSpc>
                          <a:spcPct val="150000"/>
                        </a:lnSpc>
                        <a:buFont typeface="Arial" panose="020B0604020202020204" pitchFamily="34" charset="0"/>
                        <a:buChar char="•"/>
                      </a:pPr>
                      <a:r>
                        <a:rPr lang="vi-VN" sz="3500" dirty="0" smtClean="0">
                          <a:latin typeface="Arial" panose="020B0604020202020204" pitchFamily="34" charset="0"/>
                          <a:cs typeface="Arial" panose="020B0604020202020204" pitchFamily="34" charset="0"/>
                        </a:rPr>
                        <a:t>Văn bản mạch lạc, chặt chẽ </a:t>
                      </a:r>
                    </a:p>
                  </a:txBody>
                  <a:tcPr anchor="ctr">
                    <a:lnL w="12700"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1640099039"/>
                  </a:ext>
                </a:extLst>
              </a:tr>
            </a:tbl>
          </a:graphicData>
        </a:graphic>
      </p:graphicFrame>
    </p:spTree>
    <p:extLst>
      <p:ext uri="{BB962C8B-B14F-4D97-AF65-F5344CB8AC3E}">
        <p14:creationId xmlns:p14="http://schemas.microsoft.com/office/powerpoint/2010/main" val="5431973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1103" y="396774"/>
            <a:ext cx="17465795" cy="9493452"/>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lnTo>
                    <a:pt x="5281258" y="2855089"/>
                  </a:lnTo>
                </a:path>
              </a:pathLst>
            </a:custGeom>
            <a:solidFill>
              <a:srgbClr val="FFE9B2"/>
            </a:solidFill>
          </p:spPr>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path>
              </a:pathLst>
            </a:custGeom>
            <a:solidFill>
              <a:srgbClr val="442816"/>
            </a:solidFill>
          </p:spPr>
        </p:sp>
      </p:grpSp>
      <p:sp>
        <p:nvSpPr>
          <p:cNvPr id="5" name="Rounded Rectangle 4"/>
          <p:cNvSpPr/>
          <p:nvPr/>
        </p:nvSpPr>
        <p:spPr>
          <a:xfrm>
            <a:off x="3577219" y="800100"/>
            <a:ext cx="11125200" cy="19536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smtClean="0">
                <a:solidFill>
                  <a:srgbClr val="442816"/>
                </a:solidFill>
                <a:latin typeface="Arial" panose="020B0604020202020204" pitchFamily="34" charset="0"/>
                <a:cs typeface="Arial" panose="020B0604020202020204" pitchFamily="34" charset="0"/>
              </a:rPr>
              <a:t>LUYỆN TẬP</a:t>
            </a:r>
            <a:endParaRPr lang="en-US" sz="6600" b="1" dirty="0">
              <a:solidFill>
                <a:srgbClr val="442816"/>
              </a:solidFill>
              <a:latin typeface="Arial" panose="020B0604020202020204" pitchFamily="34" charset="0"/>
              <a:cs typeface="Arial" panose="020B0604020202020204" pitchFamily="34" charset="0"/>
            </a:endParaRPr>
          </a:p>
        </p:txBody>
      </p:sp>
      <p:sp>
        <p:nvSpPr>
          <p:cNvPr id="6" name="TextBox 5"/>
          <p:cNvSpPr txBox="1"/>
          <p:nvPr/>
        </p:nvSpPr>
        <p:spPr>
          <a:xfrm>
            <a:off x="8839200" y="3543300"/>
            <a:ext cx="8129158" cy="2400657"/>
          </a:xfrm>
          <a:prstGeom prst="rect">
            <a:avLst/>
          </a:prstGeom>
          <a:noFill/>
        </p:spPr>
        <p:txBody>
          <a:bodyPr wrap="square" rtlCol="0">
            <a:spAutoFit/>
          </a:bodyPr>
          <a:lstStyle/>
          <a:p>
            <a:pPr algn="ctr">
              <a:lnSpc>
                <a:spcPct val="150000"/>
              </a:lnSpc>
            </a:pPr>
            <a:r>
              <a:rPr lang="en-US" sz="5000" b="1" dirty="0">
                <a:solidFill>
                  <a:srgbClr val="C00000"/>
                </a:solidFill>
                <a:latin typeface="Arial" panose="020B0604020202020204" pitchFamily="34" charset="0"/>
                <a:cs typeface="Arial" panose="020B0604020202020204" pitchFamily="34" charset="0"/>
              </a:rPr>
              <a:t>Hoàn thành các bài tập trong SGK </a:t>
            </a:r>
            <a:r>
              <a:rPr lang="en-US" sz="5000" b="1" dirty="0" smtClean="0">
                <a:solidFill>
                  <a:srgbClr val="C00000"/>
                </a:solidFill>
                <a:latin typeface="Arial" panose="020B0604020202020204" pitchFamily="34" charset="0"/>
                <a:cs typeface="Arial" panose="020B0604020202020204" pitchFamily="34" charset="0"/>
              </a:rPr>
              <a:t>tr.91</a:t>
            </a:r>
            <a:r>
              <a:rPr lang="vi-VN" sz="5000" b="1" dirty="0" smtClean="0">
                <a:solidFill>
                  <a:srgbClr val="C00000"/>
                </a:solidFill>
                <a:latin typeface="Arial" panose="020B0604020202020204" pitchFamily="34" charset="0"/>
                <a:cs typeface="Arial" panose="020B0604020202020204" pitchFamily="34" charset="0"/>
              </a:rPr>
              <a:t>, </a:t>
            </a:r>
            <a:r>
              <a:rPr lang="en-US" sz="5000" b="1" dirty="0" smtClean="0">
                <a:solidFill>
                  <a:srgbClr val="C00000"/>
                </a:solidFill>
                <a:latin typeface="Arial" panose="020B0604020202020204" pitchFamily="34" charset="0"/>
                <a:cs typeface="Arial" panose="020B0604020202020204" pitchFamily="34" charset="0"/>
              </a:rPr>
              <a:t>92, 93</a:t>
            </a:r>
            <a:endParaRPr lang="en-US" sz="5000" b="1" dirty="0">
              <a:solidFill>
                <a:srgbClr val="C0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1371600" y="2546978"/>
            <a:ext cx="6934200" cy="7250493"/>
          </a:xfrm>
          <a:prstGeom prst="rect">
            <a:avLst/>
          </a:prstGeom>
        </p:spPr>
      </p:pic>
    </p:spTree>
    <p:extLst>
      <p:ext uri="{BB962C8B-B14F-4D97-AF65-F5344CB8AC3E}">
        <p14:creationId xmlns:p14="http://schemas.microsoft.com/office/powerpoint/2010/main" val="40218292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sp>
        <p:nvSpPr>
          <p:cNvPr id="2" name="Rounded Rectangle 1"/>
          <p:cNvSpPr/>
          <p:nvPr/>
        </p:nvSpPr>
        <p:spPr>
          <a:xfrm>
            <a:off x="5486400" y="192643"/>
            <a:ext cx="8001000" cy="1066189"/>
          </a:xfrm>
          <a:prstGeom prst="roundRect">
            <a:avLst>
              <a:gd name="adj" fmla="val 18259"/>
            </a:avLst>
          </a:prstGeom>
          <a:solidFill>
            <a:schemeClr val="bg1"/>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solidFill>
                  <a:srgbClr val="442816"/>
                </a:solidFill>
                <a:latin typeface="Arial" panose="020B0604020202020204" pitchFamily="34" charset="0"/>
                <a:cs typeface="Arial" panose="020B0604020202020204" pitchFamily="34" charset="0"/>
              </a:rPr>
              <a:t>Bài tập 1 SGK </a:t>
            </a:r>
            <a:r>
              <a:rPr lang="vi-VN" sz="4200" b="1" dirty="0" smtClean="0">
                <a:solidFill>
                  <a:srgbClr val="442816"/>
                </a:solidFill>
                <a:latin typeface="Arial" panose="020B0604020202020204" pitchFamily="34" charset="0"/>
                <a:cs typeface="Arial" panose="020B0604020202020204" pitchFamily="34" charset="0"/>
              </a:rPr>
              <a:t>tr.</a:t>
            </a:r>
            <a:r>
              <a:rPr lang="en-US" sz="4200" b="1" dirty="0" smtClean="0">
                <a:solidFill>
                  <a:srgbClr val="442816"/>
                </a:solidFill>
                <a:latin typeface="Arial" panose="020B0604020202020204" pitchFamily="34" charset="0"/>
                <a:cs typeface="Arial" panose="020B0604020202020204" pitchFamily="34" charset="0"/>
              </a:rPr>
              <a:t>91</a:t>
            </a:r>
            <a:endParaRPr lang="vi-VN" sz="4200" b="1" dirty="0">
              <a:solidFill>
                <a:srgbClr val="442816"/>
              </a:solidFill>
              <a:latin typeface="Arial" panose="020B0604020202020204" pitchFamily="34" charset="0"/>
              <a:cs typeface="Arial" panose="020B0604020202020204" pitchFamily="34" charset="0"/>
            </a:endParaRPr>
          </a:p>
        </p:txBody>
      </p:sp>
      <p:sp>
        <p:nvSpPr>
          <p:cNvPr id="3" name="Rounded Rectangle 2"/>
          <p:cNvSpPr/>
          <p:nvPr/>
        </p:nvSpPr>
        <p:spPr>
          <a:xfrm>
            <a:off x="326057" y="1112476"/>
            <a:ext cx="17577014" cy="1478524"/>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dirty="0">
                <a:solidFill>
                  <a:srgbClr val="C00000"/>
                </a:solidFill>
                <a:cs typeface="Arial" panose="020B0604020202020204" pitchFamily="34" charset="0"/>
              </a:rPr>
              <a:t>Phân tích những đặc điểm của ngôn ngữ nói được ghi lại trong đoạn trích sau:</a:t>
            </a:r>
          </a:p>
        </p:txBody>
      </p:sp>
      <p:grpSp>
        <p:nvGrpSpPr>
          <p:cNvPr id="11" name="Group 10"/>
          <p:cNvGrpSpPr/>
          <p:nvPr/>
        </p:nvGrpSpPr>
        <p:grpSpPr>
          <a:xfrm>
            <a:off x="292047" y="2476500"/>
            <a:ext cx="17754599" cy="7787155"/>
            <a:chOff x="304800" y="2500683"/>
            <a:chExt cx="17754599" cy="7672017"/>
          </a:xfrm>
        </p:grpSpPr>
        <p:grpSp>
          <p:nvGrpSpPr>
            <p:cNvPr id="7" name="Group 2"/>
            <p:cNvGrpSpPr/>
            <p:nvPr/>
          </p:nvGrpSpPr>
          <p:grpSpPr>
            <a:xfrm>
              <a:off x="304800" y="2500683"/>
              <a:ext cx="17754599" cy="7672017"/>
              <a:chOff x="0" y="0"/>
              <a:chExt cx="5304118" cy="2883029"/>
            </a:xfrm>
          </p:grpSpPr>
          <p:sp>
            <p:nvSpPr>
              <p:cNvPr id="8"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lnTo>
                      <a:pt x="5281258" y="2855089"/>
                    </a:lnTo>
                  </a:path>
                </a:pathLst>
              </a:custGeom>
              <a:solidFill>
                <a:srgbClr val="FFFFFF"/>
              </a:solidFill>
            </p:spPr>
          </p:sp>
          <p:sp>
            <p:nvSpPr>
              <p:cNvPr id="9"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path>
                </a:pathLst>
              </a:custGeom>
              <a:solidFill>
                <a:srgbClr val="442816"/>
              </a:solidFill>
            </p:spPr>
          </p:sp>
        </p:grpSp>
        <p:sp>
          <p:nvSpPr>
            <p:cNvPr id="10" name="Rounded Rectangle 9"/>
            <p:cNvSpPr/>
            <p:nvPr/>
          </p:nvSpPr>
          <p:spPr>
            <a:xfrm>
              <a:off x="1072281" y="2628700"/>
              <a:ext cx="16854744" cy="742950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000" i="1" dirty="0">
                  <a:solidFill>
                    <a:schemeClr val="tx1"/>
                  </a:solidFill>
                  <a:latin typeface="Arial" panose="020B0604020202020204" pitchFamily="34" charset="0"/>
                  <a:cs typeface="Arial" panose="020B0604020202020204" pitchFamily="34" charset="0"/>
                </a:rPr>
                <a:t>“Bây giờ, cụ mới lại gần hắn khẽ lay mà gọi:</a:t>
              </a:r>
            </a:p>
            <a:p>
              <a:pPr algn="just">
                <a:lnSpc>
                  <a:spcPct val="150000"/>
                </a:lnSpc>
              </a:pPr>
              <a:r>
                <a:rPr lang="vi-VN" sz="3000" i="1" dirty="0">
                  <a:solidFill>
                    <a:schemeClr val="tx1"/>
                  </a:solidFill>
                  <a:latin typeface="Arial" panose="020B0604020202020204" pitchFamily="34" charset="0"/>
                  <a:cs typeface="Arial" panose="020B0604020202020204" pitchFamily="34" charset="0"/>
                </a:rPr>
                <a:t>- Anh Chí ơi! Sao anh lại làm ra thế?</a:t>
              </a:r>
            </a:p>
            <a:p>
              <a:pPr algn="just">
                <a:lnSpc>
                  <a:spcPct val="150000"/>
                </a:lnSpc>
              </a:pPr>
              <a:r>
                <a:rPr lang="vi-VN" sz="3000" i="1" dirty="0">
                  <a:solidFill>
                    <a:schemeClr val="tx1"/>
                  </a:solidFill>
                  <a:latin typeface="Arial" panose="020B0604020202020204" pitchFamily="34" charset="0"/>
                  <a:cs typeface="Arial" panose="020B0604020202020204" pitchFamily="34" charset="0"/>
                </a:rPr>
                <a:t>Chí Phèo lim dim mắt, rên lên:</a:t>
              </a:r>
            </a:p>
            <a:p>
              <a:pPr algn="just">
                <a:lnSpc>
                  <a:spcPct val="150000"/>
                </a:lnSpc>
              </a:pPr>
              <a:r>
                <a:rPr lang="vi-VN" sz="3000" i="1" dirty="0">
                  <a:solidFill>
                    <a:schemeClr val="tx1"/>
                  </a:solidFill>
                  <a:latin typeface="Arial" panose="020B0604020202020204" pitchFamily="34" charset="0"/>
                  <a:cs typeface="Arial" panose="020B0604020202020204" pitchFamily="34" charset="0"/>
                </a:rPr>
                <a:t>- Tao chỉ liều chế với bố con nhà mày đấy thôi. Nhưng tao mà </a:t>
              </a:r>
              <a:r>
                <a:rPr lang="vi-VN" sz="3000" i="1" dirty="0" smtClean="0">
                  <a:solidFill>
                    <a:schemeClr val="tx1"/>
                  </a:solidFill>
                  <a:latin typeface="Arial" panose="020B0604020202020204" pitchFamily="34" charset="0"/>
                  <a:cs typeface="Arial" panose="020B0604020202020204" pitchFamily="34" charset="0"/>
                </a:rPr>
                <a:t>chế</a:t>
              </a:r>
              <a:r>
                <a:rPr lang="en-US" sz="3000" i="1" dirty="0" smtClean="0">
                  <a:solidFill>
                    <a:schemeClr val="tx1"/>
                  </a:solidFill>
                  <a:latin typeface="Arial" panose="020B0604020202020204" pitchFamily="34" charset="0"/>
                  <a:cs typeface="Arial" panose="020B0604020202020204" pitchFamily="34" charset="0"/>
                </a:rPr>
                <a:t>t</a:t>
              </a:r>
              <a:r>
                <a:rPr lang="vi-VN" sz="3000" i="1" dirty="0" smtClean="0">
                  <a:solidFill>
                    <a:schemeClr val="tx1"/>
                  </a:solidFill>
                  <a:latin typeface="Arial" panose="020B0604020202020204" pitchFamily="34" charset="0"/>
                  <a:cs typeface="Arial" panose="020B0604020202020204" pitchFamily="34" charset="0"/>
                </a:rPr>
                <a:t> </a:t>
              </a:r>
              <a:r>
                <a:rPr lang="vi-VN" sz="3000" i="1" dirty="0">
                  <a:solidFill>
                    <a:schemeClr val="tx1"/>
                  </a:solidFill>
                  <a:latin typeface="Arial" panose="020B0604020202020204" pitchFamily="34" charset="0"/>
                  <a:cs typeface="Arial" panose="020B0604020202020204" pitchFamily="34" charset="0"/>
                </a:rPr>
                <a:t>thì có thằng sạt nghiệp, mà còn rũ tù chưa biết chừng.</a:t>
              </a:r>
            </a:p>
            <a:p>
              <a:pPr algn="just">
                <a:lnSpc>
                  <a:spcPct val="150000"/>
                </a:lnSpc>
              </a:pPr>
              <a:r>
                <a:rPr lang="vi-VN" sz="3000" i="1" dirty="0">
                  <a:solidFill>
                    <a:schemeClr val="tx1"/>
                  </a:solidFill>
                  <a:latin typeface="Arial" panose="020B0604020202020204" pitchFamily="34" charset="0"/>
                  <a:cs typeface="Arial" panose="020B0604020202020204" pitchFamily="34" charset="0"/>
                </a:rPr>
                <a:t>Cụ bá cười nhạt, nhưng tiếng cười giòn giã lắm; người ta bảo cụ hơn người cũng bởi cái cười:</a:t>
              </a:r>
            </a:p>
            <a:p>
              <a:pPr algn="just">
                <a:lnSpc>
                  <a:spcPct val="150000"/>
                </a:lnSpc>
              </a:pPr>
              <a:r>
                <a:rPr lang="vi-VN" sz="3000" i="1" dirty="0">
                  <a:solidFill>
                    <a:schemeClr val="tx1"/>
                  </a:solidFill>
                  <a:latin typeface="Arial" panose="020B0604020202020204" pitchFamily="34" charset="0"/>
                  <a:cs typeface="Arial" panose="020B0604020202020204" pitchFamily="34" charset="0"/>
                </a:rPr>
                <a:t>- Cái này anh nói mới hay! Ai làm gì anh mà anh phải chết? Đời người chứ có phải con nghóe đâu? Lại say rồi phải không?</a:t>
              </a:r>
            </a:p>
            <a:p>
              <a:pPr algn="just">
                <a:lnSpc>
                  <a:spcPct val="150000"/>
                </a:lnSpc>
              </a:pPr>
              <a:r>
                <a:rPr lang="vi-VN" sz="3000" i="1" dirty="0">
                  <a:solidFill>
                    <a:schemeClr val="tx1"/>
                  </a:solidFill>
                  <a:latin typeface="Arial" panose="020B0604020202020204" pitchFamily="34" charset="0"/>
                  <a:cs typeface="Arial" panose="020B0604020202020204" pitchFamily="34" charset="0"/>
                </a:rPr>
                <a:t>Rồi, đổi giọng cụ thân mật hỏi:</a:t>
              </a:r>
            </a:p>
            <a:p>
              <a:pPr algn="just">
                <a:lnSpc>
                  <a:spcPct val="150000"/>
                </a:lnSpc>
              </a:pPr>
              <a:r>
                <a:rPr lang="vi-VN" sz="3000" i="1" dirty="0">
                  <a:solidFill>
                    <a:schemeClr val="tx1"/>
                  </a:solidFill>
                  <a:latin typeface="Arial" panose="020B0604020202020204" pitchFamily="34" charset="0"/>
                  <a:cs typeface="Arial" panose="020B0604020202020204" pitchFamily="34" charset="0"/>
                </a:rPr>
                <a:t>- Về bao giờ thế? Sao không vào tôi chơi? Đi vào nhà uống nước.”</a:t>
              </a:r>
            </a:p>
            <a:p>
              <a:pPr algn="r">
                <a:lnSpc>
                  <a:spcPct val="150000"/>
                </a:lnSpc>
              </a:pPr>
              <a:r>
                <a:rPr lang="vi-VN" sz="3000" dirty="0">
                  <a:solidFill>
                    <a:schemeClr val="tx1"/>
                  </a:solidFill>
                  <a:latin typeface="Arial" panose="020B0604020202020204" pitchFamily="34" charset="0"/>
                  <a:cs typeface="Arial" panose="020B0604020202020204" pitchFamily="34" charset="0"/>
                </a:rPr>
                <a:t>(Nam Cao)</a:t>
              </a:r>
            </a:p>
          </p:txBody>
        </p:sp>
      </p:grpSp>
    </p:spTree>
    <p:extLst>
      <p:ext uri="{BB962C8B-B14F-4D97-AF65-F5344CB8AC3E}">
        <p14:creationId xmlns:p14="http://schemas.microsoft.com/office/powerpoint/2010/main" val="11650382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grpSp>
        <p:nvGrpSpPr>
          <p:cNvPr id="7" name="Group 2"/>
          <p:cNvGrpSpPr/>
          <p:nvPr/>
        </p:nvGrpSpPr>
        <p:grpSpPr>
          <a:xfrm>
            <a:off x="275042" y="3206130"/>
            <a:ext cx="17775851" cy="7044181"/>
            <a:chOff x="-3810" y="0"/>
            <a:chExt cx="5310467" cy="2881758"/>
          </a:xfrm>
        </p:grpSpPr>
        <p:sp>
          <p:nvSpPr>
            <p:cNvPr id="8" name="Freeform 3"/>
            <p:cNvSpPr/>
            <p:nvPr/>
          </p:nvSpPr>
          <p:spPr>
            <a:xfrm>
              <a:off x="10160" y="0"/>
              <a:ext cx="5281258" cy="2871600"/>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lnTo>
                    <a:pt x="5281258" y="2855089"/>
                  </a:lnTo>
                </a:path>
              </a:pathLst>
            </a:custGeom>
            <a:solidFill>
              <a:srgbClr val="FFFFFF"/>
            </a:solidFill>
          </p:spPr>
        </p:sp>
        <p:sp>
          <p:nvSpPr>
            <p:cNvPr id="9"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path>
              </a:pathLst>
            </a:custGeom>
            <a:solidFill>
              <a:srgbClr val="442816"/>
            </a:solidFill>
          </p:spPr>
        </p:sp>
      </p:grpSp>
      <p:sp>
        <p:nvSpPr>
          <p:cNvPr id="10" name="Rounded Rectangle 9"/>
          <p:cNvSpPr/>
          <p:nvPr/>
        </p:nvSpPr>
        <p:spPr>
          <a:xfrm>
            <a:off x="510633" y="3206131"/>
            <a:ext cx="17300420" cy="7031286"/>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000" i="1" dirty="0">
                <a:solidFill>
                  <a:schemeClr val="tx1"/>
                </a:solidFill>
                <a:latin typeface="Arial" panose="020B0604020202020204" pitchFamily="34" charset="0"/>
                <a:cs typeface="Arial" panose="020B0604020202020204" pitchFamily="34" charset="0"/>
              </a:rPr>
              <a:t>“Bây giờ, cụ mới lại gần hắn khẽ lay mà gọi:</a:t>
            </a:r>
          </a:p>
          <a:p>
            <a:pPr algn="just">
              <a:lnSpc>
                <a:spcPct val="150000"/>
              </a:lnSpc>
            </a:pPr>
            <a:r>
              <a:rPr lang="vi-VN" sz="3000" i="1" dirty="0">
                <a:solidFill>
                  <a:schemeClr val="tx1"/>
                </a:solidFill>
                <a:latin typeface="Arial" panose="020B0604020202020204" pitchFamily="34" charset="0"/>
                <a:cs typeface="Arial" panose="020B0604020202020204" pitchFamily="34" charset="0"/>
              </a:rPr>
              <a:t>- Anh Chí ơi! Sao anh lại làm ra thế?</a:t>
            </a:r>
          </a:p>
          <a:p>
            <a:pPr algn="just">
              <a:lnSpc>
                <a:spcPct val="150000"/>
              </a:lnSpc>
            </a:pPr>
            <a:r>
              <a:rPr lang="vi-VN" sz="3000" i="1" dirty="0">
                <a:solidFill>
                  <a:schemeClr val="tx1"/>
                </a:solidFill>
                <a:latin typeface="Arial" panose="020B0604020202020204" pitchFamily="34" charset="0"/>
                <a:cs typeface="Arial" panose="020B0604020202020204" pitchFamily="34" charset="0"/>
              </a:rPr>
              <a:t>Chí Phèo lim dim mắt, rên lên:</a:t>
            </a:r>
          </a:p>
          <a:p>
            <a:pPr algn="just">
              <a:lnSpc>
                <a:spcPct val="150000"/>
              </a:lnSpc>
            </a:pPr>
            <a:r>
              <a:rPr lang="vi-VN" sz="3000" i="1" dirty="0">
                <a:solidFill>
                  <a:schemeClr val="tx1"/>
                </a:solidFill>
                <a:latin typeface="Arial" panose="020B0604020202020204" pitchFamily="34" charset="0"/>
                <a:cs typeface="Arial" panose="020B0604020202020204" pitchFamily="34" charset="0"/>
              </a:rPr>
              <a:t>- Tao chỉ liều chế với bố con nhà mày đấy thôi. Nhưng tao mà </a:t>
            </a:r>
            <a:r>
              <a:rPr lang="vi-VN" sz="3000" i="1" dirty="0" smtClean="0">
                <a:solidFill>
                  <a:schemeClr val="tx1"/>
                </a:solidFill>
                <a:latin typeface="Arial" panose="020B0604020202020204" pitchFamily="34" charset="0"/>
                <a:cs typeface="Arial" panose="020B0604020202020204" pitchFamily="34" charset="0"/>
              </a:rPr>
              <a:t>chế</a:t>
            </a:r>
            <a:r>
              <a:rPr lang="en-US" sz="3000" i="1" dirty="0" smtClean="0">
                <a:solidFill>
                  <a:schemeClr val="tx1"/>
                </a:solidFill>
                <a:latin typeface="Arial" panose="020B0604020202020204" pitchFamily="34" charset="0"/>
                <a:cs typeface="Arial" panose="020B0604020202020204" pitchFamily="34" charset="0"/>
              </a:rPr>
              <a:t>t</a:t>
            </a:r>
            <a:r>
              <a:rPr lang="vi-VN" sz="3000" i="1" dirty="0" smtClean="0">
                <a:solidFill>
                  <a:schemeClr val="tx1"/>
                </a:solidFill>
                <a:latin typeface="Arial" panose="020B0604020202020204" pitchFamily="34" charset="0"/>
                <a:cs typeface="Arial" panose="020B0604020202020204" pitchFamily="34" charset="0"/>
              </a:rPr>
              <a:t> </a:t>
            </a:r>
            <a:r>
              <a:rPr lang="vi-VN" sz="3000" i="1" dirty="0">
                <a:solidFill>
                  <a:schemeClr val="tx1"/>
                </a:solidFill>
                <a:latin typeface="Arial" panose="020B0604020202020204" pitchFamily="34" charset="0"/>
                <a:cs typeface="Arial" panose="020B0604020202020204" pitchFamily="34" charset="0"/>
              </a:rPr>
              <a:t>thì có thằng sạt nghiệp, mà còn rũ tù chưa biết chừng.</a:t>
            </a:r>
          </a:p>
          <a:p>
            <a:pPr algn="just">
              <a:lnSpc>
                <a:spcPct val="150000"/>
              </a:lnSpc>
            </a:pPr>
            <a:r>
              <a:rPr lang="vi-VN" sz="3000" i="1" dirty="0">
                <a:solidFill>
                  <a:schemeClr val="tx1"/>
                </a:solidFill>
                <a:latin typeface="Arial" panose="020B0604020202020204" pitchFamily="34" charset="0"/>
                <a:cs typeface="Arial" panose="020B0604020202020204" pitchFamily="34" charset="0"/>
              </a:rPr>
              <a:t>Cụ bá cười nhạt, nhưng tiếng cười giòn giã lắm; người ta bảo cụ hơn người cũng bởi cái cười:</a:t>
            </a:r>
          </a:p>
          <a:p>
            <a:pPr algn="just">
              <a:lnSpc>
                <a:spcPct val="150000"/>
              </a:lnSpc>
            </a:pPr>
            <a:r>
              <a:rPr lang="vi-VN" sz="3000" i="1" dirty="0">
                <a:solidFill>
                  <a:schemeClr val="tx1"/>
                </a:solidFill>
                <a:latin typeface="Arial" panose="020B0604020202020204" pitchFamily="34" charset="0"/>
                <a:cs typeface="Arial" panose="020B0604020202020204" pitchFamily="34" charset="0"/>
              </a:rPr>
              <a:t>- Cái này anh nói mới hay! Ai làm gì anh mà anh phải chết? Đời người chứ có phải con nghóe đâu? Lại say rồi phải không?</a:t>
            </a:r>
          </a:p>
          <a:p>
            <a:pPr algn="just">
              <a:lnSpc>
                <a:spcPct val="150000"/>
              </a:lnSpc>
            </a:pPr>
            <a:r>
              <a:rPr lang="vi-VN" sz="3000" i="1" dirty="0">
                <a:solidFill>
                  <a:schemeClr val="tx1"/>
                </a:solidFill>
                <a:latin typeface="Arial" panose="020B0604020202020204" pitchFamily="34" charset="0"/>
                <a:cs typeface="Arial" panose="020B0604020202020204" pitchFamily="34" charset="0"/>
              </a:rPr>
              <a:t>Rồi, đổi giọng cụ thân mật hỏi:</a:t>
            </a:r>
          </a:p>
          <a:p>
            <a:pPr algn="just">
              <a:lnSpc>
                <a:spcPct val="150000"/>
              </a:lnSpc>
            </a:pPr>
            <a:r>
              <a:rPr lang="vi-VN" sz="3000" i="1" dirty="0">
                <a:solidFill>
                  <a:schemeClr val="tx1"/>
                </a:solidFill>
                <a:latin typeface="Arial" panose="020B0604020202020204" pitchFamily="34" charset="0"/>
                <a:cs typeface="Arial" panose="020B0604020202020204" pitchFamily="34" charset="0"/>
              </a:rPr>
              <a:t>- Về bao giờ thế? Sao không vào tôi chơi? Đi vào nhà uống nước</a:t>
            </a:r>
            <a:r>
              <a:rPr lang="vi-VN" sz="3000" i="1" dirty="0" smtClean="0">
                <a:solidFill>
                  <a:schemeClr val="tx1"/>
                </a:solidFill>
                <a:latin typeface="Arial" panose="020B0604020202020204" pitchFamily="34" charset="0"/>
                <a:cs typeface="Arial" panose="020B0604020202020204" pitchFamily="34" charset="0"/>
              </a:rPr>
              <a:t>.”</a:t>
            </a:r>
            <a:endParaRPr lang="vi-VN" sz="3000" i="1"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6798643" y="141099"/>
            <a:ext cx="4724400" cy="1066189"/>
          </a:xfrm>
          <a:prstGeom prst="roundRect">
            <a:avLst>
              <a:gd name="adj" fmla="val 1825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chemeClr val="bg1"/>
                </a:solidFill>
                <a:latin typeface="Arial" panose="020B0604020202020204" pitchFamily="34" charset="0"/>
                <a:cs typeface="Arial" panose="020B0604020202020204" pitchFamily="34" charset="0"/>
              </a:rPr>
              <a:t>Đáp án</a:t>
            </a:r>
            <a:endParaRPr lang="vi-VN" sz="4200" b="1" dirty="0">
              <a:solidFill>
                <a:schemeClr val="bg1"/>
              </a:solidFill>
              <a:latin typeface="Arial" panose="020B0604020202020204" pitchFamily="34" charset="0"/>
              <a:cs typeface="Arial" panose="020B0604020202020204" pitchFamily="34" charset="0"/>
            </a:endParaRPr>
          </a:p>
        </p:txBody>
      </p:sp>
      <p:sp>
        <p:nvSpPr>
          <p:cNvPr id="13" name="Rounded Rectangle 12"/>
          <p:cNvSpPr/>
          <p:nvPr/>
        </p:nvSpPr>
        <p:spPr>
          <a:xfrm>
            <a:off x="3352800" y="1126509"/>
            <a:ext cx="11986167" cy="1009435"/>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rgbClr val="442816"/>
                </a:solidFill>
                <a:cs typeface="Arial" panose="020B0604020202020204" pitchFamily="34" charset="0"/>
              </a:rPr>
              <a:t>Đặc điểm ngôn ngữ nói được sử dụng: </a:t>
            </a:r>
            <a:endParaRPr lang="en-US" sz="4000" dirty="0" smtClean="0">
              <a:solidFill>
                <a:srgbClr val="442816"/>
              </a:solidFill>
              <a:cs typeface="Arial" panose="020B0604020202020204" pitchFamily="34" charset="0"/>
            </a:endParaRPr>
          </a:p>
        </p:txBody>
      </p:sp>
      <p:sp>
        <p:nvSpPr>
          <p:cNvPr id="14" name="Rounded Rectangle 13"/>
          <p:cNvSpPr/>
          <p:nvPr/>
        </p:nvSpPr>
        <p:spPr>
          <a:xfrm>
            <a:off x="762000" y="2158806"/>
            <a:ext cx="6354358" cy="103443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rgbClr val="C00000"/>
                </a:solidFill>
                <a:cs typeface="Arial" panose="020B0604020202020204" pitchFamily="34" charset="0"/>
              </a:rPr>
              <a:t>Cử </a:t>
            </a:r>
            <a:r>
              <a:rPr lang="vi-VN" sz="4000" b="1" dirty="0">
                <a:solidFill>
                  <a:srgbClr val="C00000"/>
                </a:solidFill>
                <a:cs typeface="Arial" panose="020B0604020202020204" pitchFamily="34" charset="0"/>
              </a:rPr>
              <a:t>chỉ kết hợp điệu </a:t>
            </a:r>
            <a:r>
              <a:rPr lang="vi-VN" sz="4000" b="1" dirty="0" smtClean="0">
                <a:solidFill>
                  <a:srgbClr val="C00000"/>
                </a:solidFill>
                <a:cs typeface="Arial" panose="020B0604020202020204" pitchFamily="34" charset="0"/>
              </a:rPr>
              <a:t>bộ</a:t>
            </a:r>
            <a:endParaRPr lang="vi-VN" sz="4000" b="1" dirty="0">
              <a:solidFill>
                <a:schemeClr val="accent3">
                  <a:lumMod val="50000"/>
                </a:schemeClr>
              </a:solidFill>
              <a:cs typeface="Arial" panose="020B0604020202020204" pitchFamily="34" charset="0"/>
            </a:endParaRPr>
          </a:p>
        </p:txBody>
      </p:sp>
      <p:sp>
        <p:nvSpPr>
          <p:cNvPr id="15" name="Rounded Rectangle 14"/>
          <p:cNvSpPr/>
          <p:nvPr/>
        </p:nvSpPr>
        <p:spPr>
          <a:xfrm>
            <a:off x="8052486" y="2135945"/>
            <a:ext cx="3299329" cy="103443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rgbClr val="0070C0"/>
                </a:solidFill>
                <a:cs typeface="Arial" panose="020B0604020202020204" pitchFamily="34" charset="0"/>
              </a:rPr>
              <a:t>Ánh mắt</a:t>
            </a:r>
            <a:endParaRPr lang="vi-VN" sz="4000" b="1" dirty="0">
              <a:solidFill>
                <a:schemeClr val="accent3">
                  <a:lumMod val="50000"/>
                </a:schemeClr>
              </a:solidFill>
              <a:cs typeface="Arial" panose="020B0604020202020204" pitchFamily="34" charset="0"/>
            </a:endParaRPr>
          </a:p>
        </p:txBody>
      </p:sp>
      <p:sp>
        <p:nvSpPr>
          <p:cNvPr id="16" name="Rounded Rectangle 15"/>
          <p:cNvSpPr/>
          <p:nvPr/>
        </p:nvSpPr>
        <p:spPr>
          <a:xfrm>
            <a:off x="13030200" y="2043095"/>
            <a:ext cx="3987152" cy="103443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chemeClr val="accent3">
                    <a:lumMod val="50000"/>
                  </a:schemeClr>
                </a:solidFill>
                <a:cs typeface="Arial" panose="020B0604020202020204" pitchFamily="34" charset="0"/>
              </a:rPr>
              <a:t>Nét mặt</a:t>
            </a:r>
            <a:endParaRPr lang="vi-VN" sz="4000" b="1" dirty="0">
              <a:solidFill>
                <a:schemeClr val="accent3">
                  <a:lumMod val="50000"/>
                </a:schemeClr>
              </a:solidFill>
              <a:cs typeface="Arial" panose="020B0604020202020204" pitchFamily="34" charset="0"/>
            </a:endParaRPr>
          </a:p>
        </p:txBody>
      </p:sp>
      <p:cxnSp>
        <p:nvCxnSpPr>
          <p:cNvPr id="5" name="Straight Connector 4"/>
          <p:cNvCxnSpPr/>
          <p:nvPr/>
        </p:nvCxnSpPr>
        <p:spPr>
          <a:xfrm>
            <a:off x="5410200" y="3924300"/>
            <a:ext cx="10668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71600" y="9410700"/>
            <a:ext cx="152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3924300"/>
            <a:ext cx="6096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43400" y="5295900"/>
            <a:ext cx="6096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76400" y="7353300"/>
            <a:ext cx="1676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86000" y="5295900"/>
            <a:ext cx="12192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62600" y="7353300"/>
            <a:ext cx="2286000" cy="0"/>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910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style.rotation</p:attrName>
                                        </p:attrNameLst>
                                      </p:cBhvr>
                                      <p:tavLst>
                                        <p:tav tm="0">
                                          <p:val>
                                            <p:fltVal val="90"/>
                                          </p:val>
                                        </p:tav>
                                        <p:tav tm="100000">
                                          <p:val>
                                            <p:fltVal val="0"/>
                                          </p:val>
                                        </p:tav>
                                      </p:tavLst>
                                    </p:anim>
                                    <p:animEffect transition="in" filter="fade">
                                      <p:cBhvr>
                                        <p:cTn id="28" dur="500"/>
                                        <p:tgtEl>
                                          <p:spTgt spid="14"/>
                                        </p:tgtEl>
                                      </p:cBhvr>
                                    </p:animEffect>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anim calcmode="lin" valueType="num">
                                      <p:cBhvr>
                                        <p:cTn id="47" dur="500" fill="hold"/>
                                        <p:tgtEl>
                                          <p:spTgt spid="26"/>
                                        </p:tgtEl>
                                        <p:attrNameLst>
                                          <p:attrName>ppt_x</p:attrName>
                                        </p:attrNameLst>
                                      </p:cBhvr>
                                      <p:tavLst>
                                        <p:tav tm="0">
                                          <p:val>
                                            <p:strVal val="#ppt_x"/>
                                          </p:val>
                                        </p:tav>
                                        <p:tav tm="100000">
                                          <p:val>
                                            <p:strVal val="#ppt_x"/>
                                          </p:val>
                                        </p:tav>
                                      </p:tavLst>
                                    </p:anim>
                                    <p:anim calcmode="lin" valueType="num">
                                      <p:cBhvr>
                                        <p:cTn id="48" dur="500" fill="hold"/>
                                        <p:tgtEl>
                                          <p:spTgt spid="2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strVal val="#ppt_x"/>
                                          </p:val>
                                        </p:tav>
                                        <p:tav tm="100000">
                                          <p:val>
                                            <p:strVal val="#ppt_x"/>
                                          </p:val>
                                        </p:tav>
                                      </p:tavLst>
                                    </p:anim>
                                    <p:anim calcmode="lin" valueType="num">
                                      <p:cBhvr>
                                        <p:cTn id="5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 calcmode="lin" valueType="num">
                                      <p:cBhvr>
                                        <p:cTn id="60" dur="500" fill="hold"/>
                                        <p:tgtEl>
                                          <p:spTgt spid="15"/>
                                        </p:tgtEl>
                                        <p:attrNameLst>
                                          <p:attrName>style.rotation</p:attrName>
                                        </p:attrNameLst>
                                      </p:cBhvr>
                                      <p:tavLst>
                                        <p:tav tm="0">
                                          <p:val>
                                            <p:fltVal val="90"/>
                                          </p:val>
                                        </p:tav>
                                        <p:tav tm="100000">
                                          <p:val>
                                            <p:fltVal val="0"/>
                                          </p:val>
                                        </p:tav>
                                      </p:tavLst>
                                    </p:anim>
                                    <p:animEffect transition="in" filter="fade">
                                      <p:cBhvr>
                                        <p:cTn id="61" dur="500"/>
                                        <p:tgtEl>
                                          <p:spTgt spid="15"/>
                                        </p:tgtEl>
                                      </p:cBhvr>
                                    </p:animEffect>
                                  </p:childTnLst>
                                </p:cTn>
                              </p:par>
                              <p:par>
                                <p:cTn id="62" presetID="42"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strVal val="#ppt_x"/>
                                          </p:val>
                                        </p:tav>
                                        <p:tav tm="100000">
                                          <p:val>
                                            <p:strVal val="#ppt_x"/>
                                          </p:val>
                                        </p:tav>
                                      </p:tavLst>
                                    </p:anim>
                                    <p:anim calcmode="lin" valueType="num">
                                      <p:cBhvr>
                                        <p:cTn id="66"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 calcmode="lin" valueType="num">
                                      <p:cBhvr>
                                        <p:cTn id="73" dur="500" fill="hold"/>
                                        <p:tgtEl>
                                          <p:spTgt spid="16"/>
                                        </p:tgtEl>
                                        <p:attrNameLst>
                                          <p:attrName>style.rotation</p:attrName>
                                        </p:attrNameLst>
                                      </p:cBhvr>
                                      <p:tavLst>
                                        <p:tav tm="0">
                                          <p:val>
                                            <p:fltVal val="90"/>
                                          </p:val>
                                        </p:tav>
                                        <p:tav tm="100000">
                                          <p:val>
                                            <p:fltVal val="0"/>
                                          </p:val>
                                        </p:tav>
                                      </p:tavLst>
                                    </p:anim>
                                    <p:animEffect transition="in" filter="fade">
                                      <p:cBhvr>
                                        <p:cTn id="74" dur="500"/>
                                        <p:tgtEl>
                                          <p:spTgt spid="16"/>
                                        </p:tgtEl>
                                      </p:cBhvr>
                                    </p:animEffect>
                                  </p:childTnLst>
                                </p:cTn>
                              </p:par>
                              <p:par>
                                <p:cTn id="75" presetID="42" presetClass="entr" presetSubtype="0"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anim calcmode="lin" valueType="num">
                                      <p:cBhvr>
                                        <p:cTn id="78" dur="500" fill="hold"/>
                                        <p:tgtEl>
                                          <p:spTgt spid="29"/>
                                        </p:tgtEl>
                                        <p:attrNameLst>
                                          <p:attrName>ppt_x</p:attrName>
                                        </p:attrNameLst>
                                      </p:cBhvr>
                                      <p:tavLst>
                                        <p:tav tm="0">
                                          <p:val>
                                            <p:strVal val="#ppt_x"/>
                                          </p:val>
                                        </p:tav>
                                        <p:tav tm="100000">
                                          <p:val>
                                            <p:strVal val="#ppt_x"/>
                                          </p:val>
                                        </p:tav>
                                      </p:tavLst>
                                    </p:anim>
                                    <p:anim calcmode="lin" valueType="num">
                                      <p:cBhvr>
                                        <p:cTn id="7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486400" y="180063"/>
            <a:ext cx="8001000" cy="1159961"/>
          </a:xfrm>
          <a:prstGeom prst="roundRect">
            <a:avLst>
              <a:gd name="adj" fmla="val 18259"/>
            </a:avLst>
          </a:prstGeom>
          <a:solidFill>
            <a:schemeClr val="bg1"/>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solidFill>
                  <a:srgbClr val="442816"/>
                </a:solidFill>
                <a:latin typeface="Arial" panose="020B0604020202020204" pitchFamily="34" charset="0"/>
                <a:cs typeface="Arial" panose="020B0604020202020204" pitchFamily="34" charset="0"/>
              </a:rPr>
              <a:t>Bài tập </a:t>
            </a:r>
            <a:r>
              <a:rPr lang="en-US" sz="4200" b="1" dirty="0" smtClean="0">
                <a:solidFill>
                  <a:srgbClr val="442816"/>
                </a:solidFill>
                <a:latin typeface="Arial" panose="020B0604020202020204" pitchFamily="34" charset="0"/>
                <a:cs typeface="Arial" panose="020B0604020202020204" pitchFamily="34" charset="0"/>
              </a:rPr>
              <a:t>2</a:t>
            </a:r>
            <a:r>
              <a:rPr lang="vi-VN" sz="4200" b="1" dirty="0" smtClean="0">
                <a:solidFill>
                  <a:srgbClr val="442816"/>
                </a:solidFill>
                <a:latin typeface="Arial" panose="020B0604020202020204" pitchFamily="34" charset="0"/>
                <a:cs typeface="Arial" panose="020B0604020202020204" pitchFamily="34" charset="0"/>
              </a:rPr>
              <a:t> </a:t>
            </a:r>
            <a:r>
              <a:rPr lang="vi-VN" sz="4200" b="1" dirty="0">
                <a:solidFill>
                  <a:srgbClr val="442816"/>
                </a:solidFill>
                <a:latin typeface="Arial" panose="020B0604020202020204" pitchFamily="34" charset="0"/>
                <a:cs typeface="Arial" panose="020B0604020202020204" pitchFamily="34" charset="0"/>
              </a:rPr>
              <a:t>SGK </a:t>
            </a:r>
            <a:r>
              <a:rPr lang="vi-VN" sz="4200" b="1" dirty="0" smtClean="0">
                <a:solidFill>
                  <a:srgbClr val="442816"/>
                </a:solidFill>
                <a:latin typeface="Arial" panose="020B0604020202020204" pitchFamily="34" charset="0"/>
                <a:cs typeface="Arial" panose="020B0604020202020204" pitchFamily="34" charset="0"/>
              </a:rPr>
              <a:t>tr.</a:t>
            </a:r>
            <a:r>
              <a:rPr lang="en-US" sz="4200" b="1" dirty="0" smtClean="0">
                <a:solidFill>
                  <a:srgbClr val="442816"/>
                </a:solidFill>
                <a:latin typeface="Arial" panose="020B0604020202020204" pitchFamily="34" charset="0"/>
                <a:cs typeface="Arial" panose="020B0604020202020204" pitchFamily="34" charset="0"/>
              </a:rPr>
              <a:t>91, 92</a:t>
            </a:r>
            <a:endParaRPr lang="vi-VN" sz="4200" b="1" dirty="0">
              <a:solidFill>
                <a:srgbClr val="442816"/>
              </a:solidFill>
              <a:latin typeface="Arial" panose="020B0604020202020204" pitchFamily="34" charset="0"/>
              <a:cs typeface="Arial" panose="020B0604020202020204" pitchFamily="34" charset="0"/>
            </a:endParaRPr>
          </a:p>
        </p:txBody>
      </p:sp>
      <p:sp>
        <p:nvSpPr>
          <p:cNvPr id="6" name="Rounded Rectangle 5"/>
          <p:cNvSpPr/>
          <p:nvPr/>
        </p:nvSpPr>
        <p:spPr>
          <a:xfrm>
            <a:off x="4114800" y="1459557"/>
            <a:ext cx="12377903" cy="1918469"/>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rgbClr val="C00000"/>
                </a:solidFill>
                <a:cs typeface="Arial" panose="020B0604020202020204" pitchFamily="34" charset="0"/>
              </a:rPr>
              <a:t>Phân tích những đặc điểm của ngôn ngữ viết được thể hiện trong đoạn trích sau:</a:t>
            </a:r>
          </a:p>
        </p:txBody>
      </p:sp>
      <p:grpSp>
        <p:nvGrpSpPr>
          <p:cNvPr id="8" name="Group 7"/>
          <p:cNvGrpSpPr/>
          <p:nvPr/>
        </p:nvGrpSpPr>
        <p:grpSpPr>
          <a:xfrm>
            <a:off x="152400" y="3397752"/>
            <a:ext cx="17983200" cy="6889248"/>
            <a:chOff x="152400" y="3397752"/>
            <a:chExt cx="17983200" cy="6889248"/>
          </a:xfrm>
        </p:grpSpPr>
        <p:grpSp>
          <p:nvGrpSpPr>
            <p:cNvPr id="2" name="Group 2"/>
            <p:cNvGrpSpPr/>
            <p:nvPr/>
          </p:nvGrpSpPr>
          <p:grpSpPr>
            <a:xfrm>
              <a:off x="152400" y="3397752"/>
              <a:ext cx="17983200" cy="688924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lnTo>
                      <a:pt x="5281258" y="2855089"/>
                    </a:lnTo>
                  </a:path>
                </a:pathLst>
              </a:custGeom>
              <a:solidFill>
                <a:srgbClr val="FFE9B2"/>
              </a:solidFill>
            </p:spPr>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path>
                </a:pathLst>
              </a:custGeom>
              <a:solidFill>
                <a:srgbClr val="442816"/>
              </a:solidFill>
            </p:spPr>
          </p:sp>
        </p:grpSp>
        <p:sp>
          <p:nvSpPr>
            <p:cNvPr id="7" name="Rounded Rectangle 6"/>
            <p:cNvSpPr/>
            <p:nvPr/>
          </p:nvSpPr>
          <p:spPr>
            <a:xfrm>
              <a:off x="708141" y="3721063"/>
              <a:ext cx="17118353" cy="6381667"/>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300" i="1" dirty="0">
                  <a:solidFill>
                    <a:schemeClr val="tx1"/>
                  </a:solidFill>
                  <a:cs typeface="Arial" panose="020B0604020202020204" pitchFamily="34" charset="0"/>
                </a:rPr>
                <a:t>“Cái trăng tháng Giêng, non như người con gái mơn mởn đào tơ, hình như cũng đẹp hơn các tháng khác trong năm thì phải: sáng nhưng không sáng lộng lẫy như trăng sáng mùa thu, đẹp nhưng không đẹp một cách héo úa như trăng tháng Một. Cái đẹp của trăng tháng Giêng là cái đẹp của nàng trinh nữ thẹn thùng, vén màn hoa ở lầu cao nhìn xuống để xem ai là tri kỉ, mặc dầu không có ai thấy để đoán biết tâm sự mình, nhưng cứ thẹn bâng khuâng, thẹn với chính mình. Ánh trăng lúc ấy không vàng mà trắng như sữa, trong như nước ôn tuyền. Đi vào giữa ánh sáng mơ hồ ấy, mình cảm thấy như mình bay trong không gian vô bờ bến</a:t>
              </a:r>
              <a:r>
                <a:rPr lang="vi-VN" sz="3300" i="1" dirty="0" smtClean="0">
                  <a:solidFill>
                    <a:schemeClr val="tx1"/>
                  </a:solidFill>
                  <a:cs typeface="Arial" panose="020B0604020202020204" pitchFamily="34" charset="0"/>
                </a:rPr>
                <a:t>”</a:t>
              </a:r>
              <a:endParaRPr lang="en-US" sz="3300" i="1" dirty="0" smtClean="0">
                <a:solidFill>
                  <a:schemeClr val="tx1"/>
                </a:solidFill>
                <a:cs typeface="Arial" panose="020B0604020202020204" pitchFamily="34" charset="0"/>
              </a:endParaRPr>
            </a:p>
            <a:p>
              <a:pPr algn="r">
                <a:lnSpc>
                  <a:spcPct val="150000"/>
                </a:lnSpc>
              </a:pPr>
              <a:r>
                <a:rPr lang="vi-VN" sz="3300" dirty="0">
                  <a:solidFill>
                    <a:schemeClr val="tx1"/>
                  </a:solidFill>
                  <a:cs typeface="Arial" panose="020B0604020202020204" pitchFamily="34" charset="0"/>
                </a:rPr>
                <a:t>(Vũ Bằng)</a:t>
              </a:r>
              <a:endParaRPr lang="vi-VN" sz="3300" dirty="0">
                <a:solidFill>
                  <a:schemeClr val="tx1"/>
                </a:solidFill>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114399" y="327328"/>
            <a:ext cx="4298850" cy="3371457"/>
          </a:xfrm>
          <a:prstGeom prst="rect">
            <a:avLst/>
          </a:prstGeom>
        </p:spPr>
      </p:pic>
    </p:spTree>
    <p:extLst>
      <p:ext uri="{BB962C8B-B14F-4D97-AF65-F5344CB8AC3E}">
        <p14:creationId xmlns:p14="http://schemas.microsoft.com/office/powerpoint/2010/main" val="12423148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3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grpSp>
        <p:nvGrpSpPr>
          <p:cNvPr id="2" name="Group 2"/>
          <p:cNvGrpSpPr/>
          <p:nvPr/>
        </p:nvGrpSpPr>
        <p:grpSpPr>
          <a:xfrm>
            <a:off x="228600" y="342900"/>
            <a:ext cx="17465795" cy="9493452"/>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lnTo>
                    <a:pt x="5281258" y="2855089"/>
                  </a:lnTo>
                </a:path>
              </a:pathLst>
            </a:custGeom>
            <a:solidFill>
              <a:srgbClr val="FFFFFF"/>
            </a:solidFill>
          </p:spPr>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path>
              </a:pathLst>
            </a:custGeom>
            <a:solidFill>
              <a:srgbClr val="442816"/>
            </a:solidFill>
          </p:spPr>
        </p:sp>
      </p:grpSp>
      <p:sp>
        <p:nvSpPr>
          <p:cNvPr id="5" name="Rounded Rectangle 4"/>
          <p:cNvSpPr/>
          <p:nvPr/>
        </p:nvSpPr>
        <p:spPr>
          <a:xfrm>
            <a:off x="3577219" y="800100"/>
            <a:ext cx="11125200" cy="19536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smtClean="0">
                <a:solidFill>
                  <a:srgbClr val="442816"/>
                </a:solidFill>
                <a:latin typeface="Arial" panose="020B0604020202020204" pitchFamily="34" charset="0"/>
                <a:cs typeface="Arial" panose="020B0604020202020204" pitchFamily="34" charset="0"/>
              </a:rPr>
              <a:t>KHỞI ĐỘNG</a:t>
            </a:r>
            <a:endParaRPr lang="en-US" sz="6600" b="1" dirty="0">
              <a:solidFill>
                <a:srgbClr val="442816"/>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6773827" y="3102691"/>
            <a:ext cx="5646773" cy="6172057"/>
          </a:xfrm>
          <a:prstGeom prst="rect">
            <a:avLst/>
          </a:prstGeom>
        </p:spPr>
      </p:pic>
      <p:pic>
        <p:nvPicPr>
          <p:cNvPr id="7" name="Picture 6"/>
          <p:cNvPicPr>
            <a:picLocks noChangeAspect="1"/>
          </p:cNvPicPr>
          <p:nvPr/>
        </p:nvPicPr>
        <p:blipFill>
          <a:blip r:embed="rId3"/>
          <a:stretch>
            <a:fillRect/>
          </a:stretch>
        </p:blipFill>
        <p:spPr>
          <a:xfrm>
            <a:off x="12721360" y="3331570"/>
            <a:ext cx="3962118" cy="5943178"/>
          </a:xfrm>
          <a:prstGeom prst="rect">
            <a:avLst/>
          </a:prstGeom>
        </p:spPr>
      </p:pic>
      <p:sp>
        <p:nvSpPr>
          <p:cNvPr id="8" name="Rounded Rectangle 7"/>
          <p:cNvSpPr/>
          <p:nvPr/>
        </p:nvSpPr>
        <p:spPr>
          <a:xfrm>
            <a:off x="574208" y="3782746"/>
            <a:ext cx="5887468" cy="38070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Hãy quan sát những bức ảnh sau và xác định phương tiện để giao tiếp trong văn bản</a:t>
            </a:r>
            <a:endParaRPr lang="en-US" sz="40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1475731" y="2441807"/>
            <a:ext cx="4102618" cy="14295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00" b="1" dirty="0" smtClean="0">
                <a:solidFill>
                  <a:srgbClr val="C00000"/>
                </a:solidFill>
                <a:latin typeface="Arial" panose="020B0604020202020204" pitchFamily="34" charset="0"/>
                <a:cs typeface="Arial" panose="020B0604020202020204" pitchFamily="34" charset="0"/>
              </a:rPr>
              <a:t>Nhiệm vụ 1</a:t>
            </a:r>
            <a:endParaRPr lang="en-US" sz="42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90"/>
                                          </p:val>
                                        </p:tav>
                                        <p:tav tm="100000">
                                          <p:val>
                                            <p:fltVal val="0"/>
                                          </p:val>
                                        </p:tav>
                                      </p:tavLst>
                                    </p:anim>
                                    <p:animEffect transition="in" filter="fade">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grpSp>
        <p:nvGrpSpPr>
          <p:cNvPr id="2" name="Group 2"/>
          <p:cNvGrpSpPr/>
          <p:nvPr/>
        </p:nvGrpSpPr>
        <p:grpSpPr>
          <a:xfrm>
            <a:off x="563502" y="282474"/>
            <a:ext cx="17465795" cy="9493452"/>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lnTo>
                    <a:pt x="5281258" y="2855089"/>
                  </a:lnTo>
                </a:path>
              </a:pathLst>
            </a:custGeom>
            <a:solidFill>
              <a:srgbClr val="FFFFFF"/>
            </a:solidFill>
          </p:spPr>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path>
              </a:pathLst>
            </a:custGeom>
            <a:solidFill>
              <a:srgbClr val="442816"/>
            </a:solidFill>
          </p:spPr>
        </p:sp>
      </p:grpSp>
      <p:sp>
        <p:nvSpPr>
          <p:cNvPr id="6" name="Rounded Rectangle 5"/>
          <p:cNvSpPr/>
          <p:nvPr/>
        </p:nvSpPr>
        <p:spPr>
          <a:xfrm>
            <a:off x="6930018" y="883966"/>
            <a:ext cx="4724400" cy="1066189"/>
          </a:xfrm>
          <a:prstGeom prst="roundRect">
            <a:avLst>
              <a:gd name="adj" fmla="val 1825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chemeClr val="bg1"/>
                </a:solidFill>
                <a:latin typeface="Arial" panose="020B0604020202020204" pitchFamily="34" charset="0"/>
                <a:cs typeface="Arial" panose="020B0604020202020204" pitchFamily="34" charset="0"/>
              </a:rPr>
              <a:t>Đáp án</a:t>
            </a:r>
            <a:endParaRPr lang="vi-VN" sz="4200" b="1"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2057400" y="2476500"/>
            <a:ext cx="14786982" cy="372835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Đoạn trích diễn đạt được đầy đủ ý của câu trong đoạn. </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Sử </a:t>
            </a:r>
            <a:r>
              <a:rPr lang="vi-VN" sz="4000" dirty="0">
                <a:solidFill>
                  <a:schemeClr val="tx1"/>
                </a:solidFill>
                <a:cs typeface="Arial" panose="020B0604020202020204" pitchFamily="34" charset="0"/>
              </a:rPr>
              <a:t>dụng những từ ngữ miêu tả trau chuốt, gợi hình, gợi </a:t>
            </a:r>
            <a:r>
              <a:rPr lang="vi-VN" sz="4000" dirty="0" smtClean="0">
                <a:solidFill>
                  <a:schemeClr val="tx1"/>
                </a:solidFill>
                <a:cs typeface="Arial" panose="020B0604020202020204" pitchFamily="34" charset="0"/>
              </a:rPr>
              <a:t>cảm</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Giúp </a:t>
            </a:r>
            <a:r>
              <a:rPr lang="vi-VN" sz="4000" dirty="0">
                <a:solidFill>
                  <a:schemeClr val="tx1"/>
                </a:solidFill>
                <a:cs typeface="Arial" panose="020B0604020202020204" pitchFamily="34" charset="0"/>
              </a:rPr>
              <a:t>người đọc dễ dàng hình dung những đặc điểm, tính chất nổi bật của sự vật và sự việc đó</a:t>
            </a:r>
          </a:p>
        </p:txBody>
      </p:sp>
      <p:sp>
        <p:nvSpPr>
          <p:cNvPr id="8" name="Down Arrow 7"/>
          <p:cNvSpPr/>
          <p:nvPr/>
        </p:nvSpPr>
        <p:spPr>
          <a:xfrm rot="16200000">
            <a:off x="4764591" y="7748433"/>
            <a:ext cx="1371600" cy="88613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9" name="Rounded Rectangle 8"/>
          <p:cNvSpPr/>
          <p:nvPr/>
        </p:nvSpPr>
        <p:spPr>
          <a:xfrm>
            <a:off x="5450391" y="6824952"/>
            <a:ext cx="8001000" cy="1770428"/>
          </a:xfrm>
          <a:prstGeom prst="roundRect">
            <a:avLst>
              <a:gd name="adj" fmla="val 182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Hình ảnh trung tâm</a:t>
            </a:r>
          </a:p>
          <a:p>
            <a:pPr algn="ctr">
              <a:lnSpc>
                <a:spcPct val="150000"/>
              </a:lnSpc>
            </a:pPr>
            <a:r>
              <a:rPr lang="vi-VN" sz="4000" b="1" dirty="0" smtClean="0">
                <a:solidFill>
                  <a:srgbClr val="C00000"/>
                </a:solidFill>
                <a:latin typeface="Arial" panose="020B0604020202020204" pitchFamily="34" charset="0"/>
                <a:cs typeface="Arial" panose="020B0604020202020204" pitchFamily="34" charset="0"/>
              </a:rPr>
              <a:t>Ánh </a:t>
            </a:r>
            <a:r>
              <a:rPr lang="vi-VN" sz="4000" b="1" dirty="0">
                <a:solidFill>
                  <a:srgbClr val="C00000"/>
                </a:solidFill>
                <a:latin typeface="Arial" panose="020B0604020202020204" pitchFamily="34" charset="0"/>
                <a:cs typeface="Arial" panose="020B0604020202020204" pitchFamily="34" charset="0"/>
              </a:rPr>
              <a:t>trăng tháng Giêng</a:t>
            </a:r>
          </a:p>
        </p:txBody>
      </p:sp>
    </p:spTree>
    <p:extLst>
      <p:ext uri="{BB962C8B-B14F-4D97-AF65-F5344CB8AC3E}">
        <p14:creationId xmlns:p14="http://schemas.microsoft.com/office/powerpoint/2010/main" val="27707547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500"/>
                                        <p:tgtEl>
                                          <p:spTgt spid="9"/>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sp>
        <p:nvSpPr>
          <p:cNvPr id="5" name="Rounded Rectangle 4"/>
          <p:cNvSpPr/>
          <p:nvPr/>
        </p:nvSpPr>
        <p:spPr>
          <a:xfrm>
            <a:off x="5486400" y="419100"/>
            <a:ext cx="8001000" cy="1474249"/>
          </a:xfrm>
          <a:prstGeom prst="roundRect">
            <a:avLst>
              <a:gd name="adj" fmla="val 18259"/>
            </a:avLst>
          </a:prstGeom>
          <a:solidFill>
            <a:schemeClr val="bg1"/>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solidFill>
                  <a:srgbClr val="442816"/>
                </a:solidFill>
                <a:latin typeface="Arial" panose="020B0604020202020204" pitchFamily="34" charset="0"/>
                <a:cs typeface="Arial" panose="020B0604020202020204" pitchFamily="34" charset="0"/>
              </a:rPr>
              <a:t>Bài tập </a:t>
            </a:r>
            <a:r>
              <a:rPr lang="en-US" sz="4200" b="1" dirty="0" smtClean="0">
                <a:solidFill>
                  <a:srgbClr val="442816"/>
                </a:solidFill>
                <a:latin typeface="Arial" panose="020B0604020202020204" pitchFamily="34" charset="0"/>
                <a:cs typeface="Arial" panose="020B0604020202020204" pitchFamily="34" charset="0"/>
              </a:rPr>
              <a:t>3</a:t>
            </a:r>
            <a:r>
              <a:rPr lang="vi-VN" sz="4200" b="1" dirty="0" smtClean="0">
                <a:solidFill>
                  <a:srgbClr val="442816"/>
                </a:solidFill>
                <a:latin typeface="Arial" panose="020B0604020202020204" pitchFamily="34" charset="0"/>
                <a:cs typeface="Arial" panose="020B0604020202020204" pitchFamily="34" charset="0"/>
              </a:rPr>
              <a:t> </a:t>
            </a:r>
            <a:r>
              <a:rPr lang="vi-VN" sz="4200" b="1" dirty="0">
                <a:solidFill>
                  <a:srgbClr val="442816"/>
                </a:solidFill>
                <a:latin typeface="Arial" panose="020B0604020202020204" pitchFamily="34" charset="0"/>
                <a:cs typeface="Arial" panose="020B0604020202020204" pitchFamily="34" charset="0"/>
              </a:rPr>
              <a:t>SGK </a:t>
            </a:r>
            <a:r>
              <a:rPr lang="vi-VN" sz="4200" b="1" dirty="0" smtClean="0">
                <a:solidFill>
                  <a:srgbClr val="442816"/>
                </a:solidFill>
                <a:latin typeface="Arial" panose="020B0604020202020204" pitchFamily="34" charset="0"/>
                <a:cs typeface="Arial" panose="020B0604020202020204" pitchFamily="34" charset="0"/>
              </a:rPr>
              <a:t>tr.</a:t>
            </a:r>
            <a:r>
              <a:rPr lang="en-US" sz="4200" b="1" dirty="0" smtClean="0">
                <a:solidFill>
                  <a:srgbClr val="442816"/>
                </a:solidFill>
                <a:latin typeface="Arial" panose="020B0604020202020204" pitchFamily="34" charset="0"/>
                <a:cs typeface="Arial" panose="020B0604020202020204" pitchFamily="34" charset="0"/>
              </a:rPr>
              <a:t>92</a:t>
            </a:r>
            <a:endParaRPr lang="vi-VN" sz="4200" b="1" dirty="0">
              <a:solidFill>
                <a:srgbClr val="442816"/>
              </a:solidFill>
              <a:latin typeface="Arial" panose="020B0604020202020204" pitchFamily="34" charset="0"/>
              <a:cs typeface="Arial" panose="020B0604020202020204" pitchFamily="34" charset="0"/>
            </a:endParaRPr>
          </a:p>
        </p:txBody>
      </p:sp>
      <p:sp>
        <p:nvSpPr>
          <p:cNvPr id="6" name="Rounded Rectangle 5"/>
          <p:cNvSpPr/>
          <p:nvPr/>
        </p:nvSpPr>
        <p:spPr>
          <a:xfrm>
            <a:off x="1066800" y="2171700"/>
            <a:ext cx="16002000" cy="396240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rgbClr val="442816"/>
                </a:solidFill>
                <a:cs typeface="Arial" panose="020B0604020202020204" pitchFamily="34" charset="0"/>
              </a:rPr>
              <a:t>Hãy phân tích sự khác nhau về tình huống giao tiếp và cách sử dụng từ ngữ của ngôn ngữ nói trong hai đoạn trích sau. </a:t>
            </a:r>
            <a:endParaRPr lang="en-US" sz="4000" dirty="0" smtClean="0">
              <a:solidFill>
                <a:srgbClr val="442816"/>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rgbClr val="442816"/>
                </a:solidFill>
                <a:cs typeface="Arial" panose="020B0604020202020204" pitchFamily="34" charset="0"/>
              </a:rPr>
              <a:t>Cách </a:t>
            </a:r>
            <a:r>
              <a:rPr lang="vi-VN" sz="4000" dirty="0">
                <a:solidFill>
                  <a:srgbClr val="442816"/>
                </a:solidFill>
                <a:cs typeface="Arial" panose="020B0604020202020204" pitchFamily="34" charset="0"/>
              </a:rPr>
              <a:t>sử dụng từ ngữ xưng hô của các nhân vật trong đoạn trích cho biết điều gì?</a:t>
            </a:r>
          </a:p>
        </p:txBody>
      </p:sp>
      <p:pic>
        <p:nvPicPr>
          <p:cNvPr id="9" name="Picture 8"/>
          <p:cNvPicPr>
            <a:picLocks noChangeAspect="1"/>
          </p:cNvPicPr>
          <p:nvPr/>
        </p:nvPicPr>
        <p:blipFill>
          <a:blip r:embed="rId2"/>
          <a:stretch>
            <a:fillRect/>
          </a:stretch>
        </p:blipFill>
        <p:spPr>
          <a:xfrm>
            <a:off x="8458200" y="5067300"/>
            <a:ext cx="5648550" cy="5219700"/>
          </a:xfrm>
          <a:prstGeom prst="rect">
            <a:avLst/>
          </a:prstGeom>
        </p:spPr>
      </p:pic>
    </p:spTree>
    <p:extLst>
      <p:ext uri="{BB962C8B-B14F-4D97-AF65-F5344CB8AC3E}">
        <p14:creationId xmlns:p14="http://schemas.microsoft.com/office/powerpoint/2010/main" val="22696621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3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 calcmode="lin" valueType="num">
                                      <p:cBhvr>
                                        <p:cTn id="19" dur="500" fill="hold"/>
                                        <p:tgtEl>
                                          <p:spTgt spid="9"/>
                                        </p:tgtEl>
                                        <p:attrNameLst>
                                          <p:attrName>style.rotation</p:attrName>
                                        </p:attrNameLst>
                                      </p:cBhvr>
                                      <p:tavLst>
                                        <p:tav tm="0">
                                          <p:val>
                                            <p:fltVal val="90"/>
                                          </p:val>
                                        </p:tav>
                                        <p:tav tm="100000">
                                          <p:val>
                                            <p:fltVal val="0"/>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grpSp>
        <p:nvGrpSpPr>
          <p:cNvPr id="2" name="Group 2"/>
          <p:cNvGrpSpPr/>
          <p:nvPr/>
        </p:nvGrpSpPr>
        <p:grpSpPr>
          <a:xfrm>
            <a:off x="0" y="-114300"/>
            <a:ext cx="9144000" cy="10401300"/>
            <a:chOff x="0" y="0"/>
            <a:chExt cx="3046815" cy="3502285"/>
          </a:xfrm>
        </p:grpSpPr>
        <p:sp>
          <p:nvSpPr>
            <p:cNvPr id="3" name="Freeform 3"/>
            <p:cNvSpPr/>
            <p:nvPr/>
          </p:nvSpPr>
          <p:spPr>
            <a:xfrm>
              <a:off x="10160" y="16510"/>
              <a:ext cx="3023955" cy="3474345"/>
            </a:xfrm>
            <a:custGeom>
              <a:avLst/>
              <a:gdLst/>
              <a:ahLst/>
              <a:cxnLst/>
              <a:rect l="l" t="t" r="r" b="b"/>
              <a:pathLst>
                <a:path w="3023955" h="3474345">
                  <a:moveTo>
                    <a:pt x="3023955" y="3474345"/>
                  </a:moveTo>
                  <a:lnTo>
                    <a:pt x="0" y="3466725"/>
                  </a:lnTo>
                  <a:lnTo>
                    <a:pt x="0" y="1218221"/>
                  </a:lnTo>
                  <a:lnTo>
                    <a:pt x="17780" y="19050"/>
                  </a:lnTo>
                  <a:lnTo>
                    <a:pt x="1505811" y="0"/>
                  </a:lnTo>
                  <a:lnTo>
                    <a:pt x="3004905" y="5080"/>
                  </a:lnTo>
                  <a:lnTo>
                    <a:pt x="3023955" y="3474345"/>
                  </a:lnTo>
                </a:path>
              </a:pathLst>
            </a:custGeom>
            <a:solidFill>
              <a:srgbClr val="FFFFFF"/>
            </a:solidFill>
          </p:spPr>
        </p:sp>
        <p:sp>
          <p:nvSpPr>
            <p:cNvPr id="4" name="Freeform 4"/>
            <p:cNvSpPr/>
            <p:nvPr/>
          </p:nvSpPr>
          <p:spPr>
            <a:xfrm>
              <a:off x="-3810" y="0"/>
              <a:ext cx="3053165" cy="3501015"/>
            </a:xfrm>
            <a:custGeom>
              <a:avLst/>
              <a:gdLst/>
              <a:ahLst/>
              <a:cxnLst/>
              <a:rect l="l" t="t" r="r" b="b"/>
              <a:pathLst>
                <a:path w="3053165" h="3501015">
                  <a:moveTo>
                    <a:pt x="3018875" y="21590"/>
                  </a:moveTo>
                  <a:cubicBezTo>
                    <a:pt x="3020145" y="34290"/>
                    <a:pt x="3020145" y="44450"/>
                    <a:pt x="3021415" y="54610"/>
                  </a:cubicBezTo>
                  <a:cubicBezTo>
                    <a:pt x="3023955" y="116562"/>
                    <a:pt x="3025225" y="192187"/>
                    <a:pt x="3027765" y="265111"/>
                  </a:cubicBezTo>
                  <a:cubicBezTo>
                    <a:pt x="3027765" y="370446"/>
                    <a:pt x="3040465" y="2447430"/>
                    <a:pt x="3046815" y="2552765"/>
                  </a:cubicBezTo>
                  <a:cubicBezTo>
                    <a:pt x="3053165" y="2712117"/>
                    <a:pt x="3049355" y="2874170"/>
                    <a:pt x="3049355" y="3033523"/>
                  </a:cubicBezTo>
                  <a:cubicBezTo>
                    <a:pt x="3049355" y="3173969"/>
                    <a:pt x="3050625" y="3303612"/>
                    <a:pt x="3051895" y="3440055"/>
                  </a:cubicBezTo>
                  <a:cubicBezTo>
                    <a:pt x="3051895" y="3461645"/>
                    <a:pt x="3051895" y="3475615"/>
                    <a:pt x="3051895" y="3499745"/>
                  </a:cubicBezTo>
                  <a:cubicBezTo>
                    <a:pt x="3029035" y="3499745"/>
                    <a:pt x="3008715" y="3501015"/>
                    <a:pt x="2984053" y="3499745"/>
                  </a:cubicBezTo>
                  <a:cubicBezTo>
                    <a:pt x="2832496" y="3494665"/>
                    <a:pt x="2678608" y="3501015"/>
                    <a:pt x="2527051" y="3495935"/>
                  </a:cubicBezTo>
                  <a:cubicBezTo>
                    <a:pt x="2436117" y="3492125"/>
                    <a:pt x="2347514" y="3494665"/>
                    <a:pt x="2256580" y="3492125"/>
                  </a:cubicBezTo>
                  <a:cubicBezTo>
                    <a:pt x="2214611" y="3490855"/>
                    <a:pt x="2172641" y="3489585"/>
                    <a:pt x="2130671" y="3488315"/>
                  </a:cubicBezTo>
                  <a:cubicBezTo>
                    <a:pt x="2105024" y="3488315"/>
                    <a:pt x="2081707" y="3489585"/>
                    <a:pt x="2056059" y="3489585"/>
                  </a:cubicBezTo>
                  <a:cubicBezTo>
                    <a:pt x="1990773" y="3488315"/>
                    <a:pt x="1811236" y="3489585"/>
                    <a:pt x="1745951" y="3488315"/>
                  </a:cubicBezTo>
                  <a:cubicBezTo>
                    <a:pt x="1699318" y="3487045"/>
                    <a:pt x="766661" y="3495935"/>
                    <a:pt x="720028" y="3494665"/>
                  </a:cubicBezTo>
                  <a:cubicBezTo>
                    <a:pt x="708370" y="3494665"/>
                    <a:pt x="694380" y="3495935"/>
                    <a:pt x="682722" y="3495935"/>
                  </a:cubicBezTo>
                  <a:cubicBezTo>
                    <a:pt x="654742" y="3495935"/>
                    <a:pt x="629094" y="3497205"/>
                    <a:pt x="601114" y="3497205"/>
                  </a:cubicBezTo>
                  <a:cubicBezTo>
                    <a:pt x="531165" y="3497205"/>
                    <a:pt x="463547" y="3495935"/>
                    <a:pt x="393598" y="3494665"/>
                  </a:cubicBezTo>
                  <a:cubicBezTo>
                    <a:pt x="351628" y="3493395"/>
                    <a:pt x="309659" y="3492125"/>
                    <a:pt x="270021" y="3490855"/>
                  </a:cubicBezTo>
                  <a:cubicBezTo>
                    <a:pt x="195408" y="3489585"/>
                    <a:pt x="120796" y="3488315"/>
                    <a:pt x="48260" y="3488315"/>
                  </a:cubicBezTo>
                  <a:cubicBezTo>
                    <a:pt x="38100" y="3488315"/>
                    <a:pt x="29210" y="3488315"/>
                    <a:pt x="19050" y="3487045"/>
                  </a:cubicBezTo>
                  <a:cubicBezTo>
                    <a:pt x="10160" y="3485775"/>
                    <a:pt x="5080" y="3479425"/>
                    <a:pt x="7620" y="3470535"/>
                  </a:cubicBezTo>
                  <a:cubicBezTo>
                    <a:pt x="16510" y="3438656"/>
                    <a:pt x="12700" y="3371134"/>
                    <a:pt x="11430" y="3300911"/>
                  </a:cubicBezTo>
                  <a:cubicBezTo>
                    <a:pt x="10160" y="3157764"/>
                    <a:pt x="6350" y="3017317"/>
                    <a:pt x="7620" y="2874170"/>
                  </a:cubicBezTo>
                  <a:cubicBezTo>
                    <a:pt x="5080" y="2695912"/>
                    <a:pt x="0" y="489285"/>
                    <a:pt x="7620" y="308325"/>
                  </a:cubicBezTo>
                  <a:cubicBezTo>
                    <a:pt x="8890" y="273214"/>
                    <a:pt x="7620" y="235401"/>
                    <a:pt x="8890" y="200290"/>
                  </a:cubicBezTo>
                  <a:cubicBezTo>
                    <a:pt x="10160" y="143571"/>
                    <a:pt x="12700" y="81451"/>
                    <a:pt x="13970" y="44450"/>
                  </a:cubicBezTo>
                  <a:cubicBezTo>
                    <a:pt x="13970" y="41910"/>
                    <a:pt x="15240" y="39370"/>
                    <a:pt x="16510" y="38100"/>
                  </a:cubicBezTo>
                  <a:cubicBezTo>
                    <a:pt x="38100" y="35560"/>
                    <a:pt x="62505" y="30480"/>
                    <a:pt x="99811" y="29210"/>
                  </a:cubicBezTo>
                  <a:cubicBezTo>
                    <a:pt x="162765" y="25400"/>
                    <a:pt x="225720" y="22860"/>
                    <a:pt x="291006" y="20320"/>
                  </a:cubicBezTo>
                  <a:cubicBezTo>
                    <a:pt x="335307" y="17780"/>
                    <a:pt x="379608" y="16510"/>
                    <a:pt x="421578" y="13970"/>
                  </a:cubicBezTo>
                  <a:cubicBezTo>
                    <a:pt x="463547" y="11430"/>
                    <a:pt x="507848" y="8890"/>
                    <a:pt x="549818" y="8890"/>
                  </a:cubicBezTo>
                  <a:cubicBezTo>
                    <a:pt x="596451" y="7620"/>
                    <a:pt x="643084" y="10160"/>
                    <a:pt x="689717" y="8890"/>
                  </a:cubicBezTo>
                  <a:cubicBezTo>
                    <a:pt x="748008" y="8890"/>
                    <a:pt x="1804242" y="6350"/>
                    <a:pt x="1862533" y="5080"/>
                  </a:cubicBezTo>
                  <a:cubicBezTo>
                    <a:pt x="1918492" y="3810"/>
                    <a:pt x="1974452" y="2540"/>
                    <a:pt x="2032743" y="2540"/>
                  </a:cubicBezTo>
                  <a:cubicBezTo>
                    <a:pt x="2128340" y="1270"/>
                    <a:pt x="2221606" y="0"/>
                    <a:pt x="2317203" y="0"/>
                  </a:cubicBezTo>
                  <a:cubicBezTo>
                    <a:pt x="2356841" y="0"/>
                    <a:pt x="2398810" y="2540"/>
                    <a:pt x="2438448" y="2540"/>
                  </a:cubicBezTo>
                  <a:cubicBezTo>
                    <a:pt x="2548036" y="3810"/>
                    <a:pt x="2659954" y="5080"/>
                    <a:pt x="2769542" y="7620"/>
                  </a:cubicBezTo>
                  <a:cubicBezTo>
                    <a:pt x="2827833" y="8890"/>
                    <a:pt x="2886124" y="12700"/>
                    <a:pt x="2944415" y="16510"/>
                  </a:cubicBezTo>
                  <a:cubicBezTo>
                    <a:pt x="2958405" y="16510"/>
                    <a:pt x="2972394" y="16510"/>
                    <a:pt x="2984053" y="16510"/>
                  </a:cubicBezTo>
                  <a:cubicBezTo>
                    <a:pt x="2999825" y="17780"/>
                    <a:pt x="3008715" y="20320"/>
                    <a:pt x="3018875" y="21590"/>
                  </a:cubicBezTo>
                  <a:moveTo>
                    <a:pt x="3029035" y="3483235"/>
                  </a:moveTo>
                  <a:cubicBezTo>
                    <a:pt x="3030305" y="3466725"/>
                    <a:pt x="3031575" y="3454025"/>
                    <a:pt x="3031575" y="3441325"/>
                  </a:cubicBezTo>
                  <a:cubicBezTo>
                    <a:pt x="3030305" y="3290107"/>
                    <a:pt x="3029035" y="3146960"/>
                    <a:pt x="3029035" y="2993010"/>
                  </a:cubicBezTo>
                  <a:cubicBezTo>
                    <a:pt x="3029035" y="2922786"/>
                    <a:pt x="3031575" y="2852563"/>
                    <a:pt x="3030305" y="2782340"/>
                  </a:cubicBezTo>
                  <a:cubicBezTo>
                    <a:pt x="3030305" y="2717519"/>
                    <a:pt x="3029035" y="2649996"/>
                    <a:pt x="3027765" y="2585175"/>
                  </a:cubicBezTo>
                  <a:cubicBezTo>
                    <a:pt x="3022685" y="2485242"/>
                    <a:pt x="3011255" y="416361"/>
                    <a:pt x="3011255" y="316428"/>
                  </a:cubicBezTo>
                  <a:cubicBezTo>
                    <a:pt x="3008715" y="232700"/>
                    <a:pt x="3006175" y="146272"/>
                    <a:pt x="3003635" y="63500"/>
                  </a:cubicBezTo>
                  <a:cubicBezTo>
                    <a:pt x="3002365" y="44450"/>
                    <a:pt x="3001095" y="43180"/>
                    <a:pt x="2977058" y="41910"/>
                  </a:cubicBezTo>
                  <a:cubicBezTo>
                    <a:pt x="2970063" y="41910"/>
                    <a:pt x="2965400" y="41910"/>
                    <a:pt x="2958405" y="40640"/>
                  </a:cubicBezTo>
                  <a:cubicBezTo>
                    <a:pt x="2900114" y="36830"/>
                    <a:pt x="2839491" y="31750"/>
                    <a:pt x="2781200" y="30480"/>
                  </a:cubicBezTo>
                  <a:cubicBezTo>
                    <a:pt x="2638970" y="26670"/>
                    <a:pt x="2494408" y="25400"/>
                    <a:pt x="2352178" y="22860"/>
                  </a:cubicBezTo>
                  <a:cubicBezTo>
                    <a:pt x="2331193" y="22860"/>
                    <a:pt x="2307877" y="22860"/>
                    <a:pt x="2286892" y="22860"/>
                  </a:cubicBezTo>
                  <a:cubicBezTo>
                    <a:pt x="2251917" y="22860"/>
                    <a:pt x="2216942" y="22860"/>
                    <a:pt x="2184299" y="22860"/>
                  </a:cubicBezTo>
                  <a:cubicBezTo>
                    <a:pt x="2109687" y="22860"/>
                    <a:pt x="2035074" y="22860"/>
                    <a:pt x="1962793" y="24130"/>
                  </a:cubicBezTo>
                  <a:cubicBezTo>
                    <a:pt x="1899839" y="25400"/>
                    <a:pt x="838942" y="29210"/>
                    <a:pt x="775987" y="29210"/>
                  </a:cubicBezTo>
                  <a:cubicBezTo>
                    <a:pt x="673395" y="29210"/>
                    <a:pt x="570803" y="26670"/>
                    <a:pt x="468211" y="33020"/>
                  </a:cubicBezTo>
                  <a:cubicBezTo>
                    <a:pt x="414583" y="36830"/>
                    <a:pt x="363287" y="36830"/>
                    <a:pt x="311991" y="38100"/>
                  </a:cubicBezTo>
                  <a:cubicBezTo>
                    <a:pt x="223388" y="41910"/>
                    <a:pt x="134786" y="45720"/>
                    <a:pt x="49530" y="50800"/>
                  </a:cubicBezTo>
                  <a:cubicBezTo>
                    <a:pt x="36830" y="50800"/>
                    <a:pt x="34290" y="53340"/>
                    <a:pt x="33020" y="73348"/>
                  </a:cubicBezTo>
                  <a:cubicBezTo>
                    <a:pt x="31750" y="121964"/>
                    <a:pt x="31750" y="170580"/>
                    <a:pt x="30480" y="219196"/>
                  </a:cubicBezTo>
                  <a:cubicBezTo>
                    <a:pt x="29210" y="300223"/>
                    <a:pt x="26670" y="378549"/>
                    <a:pt x="25400" y="459575"/>
                  </a:cubicBezTo>
                  <a:cubicBezTo>
                    <a:pt x="20320" y="546004"/>
                    <a:pt x="26670" y="2658099"/>
                    <a:pt x="29210" y="2744528"/>
                  </a:cubicBezTo>
                  <a:cubicBezTo>
                    <a:pt x="29210" y="2836358"/>
                    <a:pt x="29210" y="2930889"/>
                    <a:pt x="30480" y="3022719"/>
                  </a:cubicBezTo>
                  <a:cubicBezTo>
                    <a:pt x="30480" y="3090241"/>
                    <a:pt x="33020" y="3157764"/>
                    <a:pt x="33020" y="3225286"/>
                  </a:cubicBezTo>
                  <a:cubicBezTo>
                    <a:pt x="33020" y="3298210"/>
                    <a:pt x="33020" y="3371134"/>
                    <a:pt x="31750" y="3441325"/>
                  </a:cubicBezTo>
                  <a:cubicBezTo>
                    <a:pt x="31750" y="3445135"/>
                    <a:pt x="31750" y="3447675"/>
                    <a:pt x="31750" y="3451485"/>
                  </a:cubicBezTo>
                  <a:cubicBezTo>
                    <a:pt x="31750" y="3461645"/>
                    <a:pt x="35560" y="3465455"/>
                    <a:pt x="44450" y="3465455"/>
                  </a:cubicBezTo>
                  <a:cubicBezTo>
                    <a:pt x="67168" y="3465455"/>
                    <a:pt x="99811" y="3466725"/>
                    <a:pt x="130122" y="3466725"/>
                  </a:cubicBezTo>
                  <a:cubicBezTo>
                    <a:pt x="174424" y="3466725"/>
                    <a:pt x="221056" y="3464185"/>
                    <a:pt x="265358" y="3466725"/>
                  </a:cubicBezTo>
                  <a:cubicBezTo>
                    <a:pt x="337639" y="3470535"/>
                    <a:pt x="409920" y="3473075"/>
                    <a:pt x="482200" y="3471805"/>
                  </a:cubicBezTo>
                  <a:cubicBezTo>
                    <a:pt x="528833" y="3470535"/>
                    <a:pt x="573134" y="3473075"/>
                    <a:pt x="619767" y="3473075"/>
                  </a:cubicBezTo>
                  <a:cubicBezTo>
                    <a:pt x="687385" y="3473075"/>
                    <a:pt x="755003" y="3471805"/>
                    <a:pt x="822620" y="3473075"/>
                  </a:cubicBezTo>
                  <a:cubicBezTo>
                    <a:pt x="922881" y="3474345"/>
                    <a:pt x="2023416" y="3464185"/>
                    <a:pt x="2126008" y="3466725"/>
                  </a:cubicBezTo>
                  <a:cubicBezTo>
                    <a:pt x="2170310" y="3467995"/>
                    <a:pt x="2214611" y="3469265"/>
                    <a:pt x="2256580" y="3469265"/>
                  </a:cubicBezTo>
                  <a:cubicBezTo>
                    <a:pt x="2333525" y="3471805"/>
                    <a:pt x="2408137" y="3467995"/>
                    <a:pt x="2485081" y="3471805"/>
                  </a:cubicBezTo>
                  <a:cubicBezTo>
                    <a:pt x="2548036" y="3474345"/>
                    <a:pt x="2610990" y="3474345"/>
                    <a:pt x="2673944" y="3476885"/>
                  </a:cubicBezTo>
                  <a:cubicBezTo>
                    <a:pt x="2767210" y="3480695"/>
                    <a:pt x="2860476" y="3483235"/>
                    <a:pt x="2953741" y="3484505"/>
                  </a:cubicBezTo>
                  <a:cubicBezTo>
                    <a:pt x="2988716" y="3484505"/>
                    <a:pt x="3008715" y="3483235"/>
                    <a:pt x="3029035" y="3483235"/>
                  </a:cubicBezTo>
                </a:path>
              </a:pathLst>
            </a:custGeom>
            <a:solidFill>
              <a:srgbClr val="FFFFFF"/>
            </a:solidFill>
          </p:spPr>
        </p:sp>
      </p:grpSp>
      <p:sp>
        <p:nvSpPr>
          <p:cNvPr id="5" name="Rounded Rectangle 4"/>
          <p:cNvSpPr/>
          <p:nvPr/>
        </p:nvSpPr>
        <p:spPr>
          <a:xfrm>
            <a:off x="453388" y="121939"/>
            <a:ext cx="8229600" cy="992505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dirty="0">
                <a:solidFill>
                  <a:schemeClr val="tx1"/>
                </a:solidFill>
                <a:cs typeface="Arial" panose="020B0604020202020204" pitchFamily="34" charset="0"/>
              </a:rPr>
              <a:t>a. </a:t>
            </a:r>
            <a:r>
              <a:rPr lang="vi-VN" sz="3200" i="1" dirty="0">
                <a:solidFill>
                  <a:schemeClr val="tx1"/>
                </a:solidFill>
                <a:cs typeface="Arial" panose="020B0604020202020204" pitchFamily="34" charset="0"/>
              </a:rPr>
              <a:t>– Chí Phèo đấy hở? Lè nhè vừa vừa chứ, tôi không phải là cái kho.</a:t>
            </a:r>
          </a:p>
          <a:p>
            <a:pPr algn="just">
              <a:lnSpc>
                <a:spcPct val="150000"/>
              </a:lnSpc>
            </a:pPr>
            <a:r>
              <a:rPr lang="vi-VN" sz="3200" i="1" dirty="0">
                <a:solidFill>
                  <a:schemeClr val="tx1"/>
                </a:solidFill>
                <a:cs typeface="Arial" panose="020B0604020202020204" pitchFamily="34" charset="0"/>
              </a:rPr>
              <a:t>Rồi ném bẹt năm hào xuống đất, cụ bảo hắn:</a:t>
            </a:r>
          </a:p>
          <a:p>
            <a:pPr algn="just">
              <a:lnSpc>
                <a:spcPct val="150000"/>
              </a:lnSpc>
            </a:pPr>
            <a:r>
              <a:rPr lang="vi-VN" sz="3200" i="1" dirty="0">
                <a:solidFill>
                  <a:schemeClr val="tx1"/>
                </a:solidFill>
                <a:cs typeface="Arial" panose="020B0604020202020204" pitchFamily="34" charset="0"/>
              </a:rPr>
              <a:t>- Cầm lấy mà cút, đi đi cho rảnh. Rồi làm mà ăn chứ cứ báo người ta mãi à?</a:t>
            </a:r>
          </a:p>
          <a:p>
            <a:pPr algn="just">
              <a:lnSpc>
                <a:spcPct val="150000"/>
              </a:lnSpc>
            </a:pPr>
            <a:r>
              <a:rPr lang="vi-VN" sz="3200" i="1" dirty="0">
                <a:solidFill>
                  <a:schemeClr val="tx1"/>
                </a:solidFill>
                <a:cs typeface="Arial" panose="020B0604020202020204" pitchFamily="34" charset="0"/>
              </a:rPr>
              <a:t>Hắn trợn mắt, chỉ vào mặt cụ:</a:t>
            </a:r>
          </a:p>
          <a:p>
            <a:pPr algn="just">
              <a:lnSpc>
                <a:spcPct val="150000"/>
              </a:lnSpc>
            </a:pPr>
            <a:r>
              <a:rPr lang="vi-VN" sz="3200" i="1" dirty="0">
                <a:solidFill>
                  <a:schemeClr val="tx1"/>
                </a:solidFill>
                <a:cs typeface="Arial" panose="020B0604020202020204" pitchFamily="34" charset="0"/>
              </a:rPr>
              <a:t>- Tao không đến đây xin năm hào.</a:t>
            </a:r>
          </a:p>
          <a:p>
            <a:pPr algn="just">
              <a:lnSpc>
                <a:spcPct val="150000"/>
              </a:lnSpc>
            </a:pPr>
            <a:r>
              <a:rPr lang="vi-VN" sz="3200" i="1" dirty="0">
                <a:solidFill>
                  <a:schemeClr val="tx1"/>
                </a:solidFill>
                <a:cs typeface="Arial" panose="020B0604020202020204" pitchFamily="34" charset="0"/>
              </a:rPr>
              <a:t>Thấy hắn toan làm dữ, cụ đành dịu giọng:</a:t>
            </a:r>
          </a:p>
          <a:p>
            <a:pPr algn="just">
              <a:lnSpc>
                <a:spcPct val="150000"/>
              </a:lnSpc>
            </a:pPr>
            <a:r>
              <a:rPr lang="vi-VN" sz="3200" i="1" dirty="0">
                <a:solidFill>
                  <a:schemeClr val="tx1"/>
                </a:solidFill>
                <a:cs typeface="Arial" panose="020B0604020202020204" pitchFamily="34" charset="0"/>
              </a:rPr>
              <a:t>- Thôi, cầm lấy vậy, tôi không còn hơn.</a:t>
            </a:r>
          </a:p>
          <a:p>
            <a:pPr algn="just">
              <a:lnSpc>
                <a:spcPct val="150000"/>
              </a:lnSpc>
            </a:pPr>
            <a:r>
              <a:rPr lang="vi-VN" sz="3200" i="1" dirty="0">
                <a:solidFill>
                  <a:schemeClr val="tx1"/>
                </a:solidFill>
                <a:cs typeface="Arial" panose="020B0604020202020204" pitchFamily="34" charset="0"/>
              </a:rPr>
              <a:t>Hắn vênh cái mặt lên, rất là kiêu ngạo:</a:t>
            </a:r>
          </a:p>
          <a:p>
            <a:pPr marL="342900" indent="-342900" algn="just">
              <a:lnSpc>
                <a:spcPct val="150000"/>
              </a:lnSpc>
              <a:buFontTx/>
              <a:buChar char="-"/>
            </a:pPr>
            <a:r>
              <a:rPr lang="vi-VN" sz="3200" i="1" dirty="0" smtClean="0">
                <a:solidFill>
                  <a:schemeClr val="tx1"/>
                </a:solidFill>
                <a:cs typeface="Arial" panose="020B0604020202020204" pitchFamily="34" charset="0"/>
              </a:rPr>
              <a:t>Tao </a:t>
            </a:r>
            <a:r>
              <a:rPr lang="vi-VN" sz="3200" i="1" dirty="0">
                <a:solidFill>
                  <a:schemeClr val="tx1"/>
                </a:solidFill>
                <a:cs typeface="Arial" panose="020B0604020202020204" pitchFamily="34" charset="0"/>
              </a:rPr>
              <a:t>đã bảo tao không đòi tiền</a:t>
            </a:r>
            <a:r>
              <a:rPr lang="vi-VN" sz="3200" i="1" dirty="0" smtClean="0">
                <a:solidFill>
                  <a:schemeClr val="tx1"/>
                </a:solidFill>
                <a:cs typeface="Arial" panose="020B0604020202020204" pitchFamily="34" charset="0"/>
              </a:rPr>
              <a:t>.</a:t>
            </a:r>
            <a:endParaRPr lang="en-US" sz="3200" i="1" dirty="0" smtClean="0">
              <a:solidFill>
                <a:schemeClr val="tx1"/>
              </a:solidFill>
              <a:cs typeface="Arial" panose="020B0604020202020204" pitchFamily="34" charset="0"/>
            </a:endParaRPr>
          </a:p>
          <a:p>
            <a:pPr algn="just">
              <a:lnSpc>
                <a:spcPct val="150000"/>
              </a:lnSpc>
            </a:pPr>
            <a:r>
              <a:rPr lang="vi-VN" sz="3200" i="1" dirty="0">
                <a:solidFill>
                  <a:schemeClr val="tx1"/>
                </a:solidFill>
                <a:cs typeface="Arial" panose="020B0604020202020204" pitchFamily="34" charset="0"/>
              </a:rPr>
              <a:t>- Giỏi! Hôm nay mới thấy anh không đòi tiền. Thế thì anh cần gì</a:t>
            </a:r>
            <a:r>
              <a:rPr lang="vi-VN" sz="3200" i="1" dirty="0" smtClean="0">
                <a:solidFill>
                  <a:schemeClr val="tx1"/>
                </a:solidFill>
                <a:cs typeface="Arial" panose="020B0604020202020204" pitchFamily="34" charset="0"/>
              </a:rPr>
              <a:t>?</a:t>
            </a:r>
            <a:endParaRPr lang="vi-VN" sz="3200" i="1" dirty="0">
              <a:solidFill>
                <a:schemeClr val="tx1"/>
              </a:solidFill>
              <a:cs typeface="Arial" panose="020B0604020202020204" pitchFamily="34" charset="0"/>
            </a:endParaRPr>
          </a:p>
        </p:txBody>
      </p:sp>
      <p:sp>
        <p:nvSpPr>
          <p:cNvPr id="6" name="Rounded Rectangle 5"/>
          <p:cNvSpPr/>
          <p:nvPr/>
        </p:nvSpPr>
        <p:spPr>
          <a:xfrm>
            <a:off x="9528781" y="225884"/>
            <a:ext cx="8454419" cy="9821105"/>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300" i="1" dirty="0" smtClean="0">
                <a:solidFill>
                  <a:schemeClr val="tx1"/>
                </a:solidFill>
                <a:cs typeface="Arial" panose="020B0604020202020204" pitchFamily="34" charset="0"/>
              </a:rPr>
              <a:t>Hắn </a:t>
            </a:r>
            <a:r>
              <a:rPr lang="vi-VN" sz="3300" i="1" dirty="0">
                <a:solidFill>
                  <a:schemeClr val="tx1"/>
                </a:solidFill>
                <a:cs typeface="Arial" panose="020B0604020202020204" pitchFamily="34" charset="0"/>
              </a:rPr>
              <a:t>dõng dạc bảo:</a:t>
            </a:r>
          </a:p>
          <a:p>
            <a:pPr algn="just">
              <a:lnSpc>
                <a:spcPct val="150000"/>
              </a:lnSpc>
            </a:pPr>
            <a:r>
              <a:rPr lang="vi-VN" sz="3300" i="1" dirty="0">
                <a:solidFill>
                  <a:schemeClr val="tx1"/>
                </a:solidFill>
                <a:cs typeface="Arial" panose="020B0604020202020204" pitchFamily="34" charset="0"/>
              </a:rPr>
              <a:t>- Tao muốn làm người lương thiện.</a:t>
            </a:r>
          </a:p>
          <a:p>
            <a:pPr algn="just">
              <a:lnSpc>
                <a:spcPct val="150000"/>
              </a:lnSpc>
            </a:pPr>
            <a:r>
              <a:rPr lang="vi-VN" sz="3300" i="1" dirty="0">
                <a:solidFill>
                  <a:schemeClr val="tx1"/>
                </a:solidFill>
                <a:cs typeface="Arial" panose="020B0604020202020204" pitchFamily="34" charset="0"/>
              </a:rPr>
              <a:t>Bá Kiến cười ha hả:</a:t>
            </a:r>
          </a:p>
          <a:p>
            <a:pPr algn="just">
              <a:lnSpc>
                <a:spcPct val="150000"/>
              </a:lnSpc>
            </a:pPr>
            <a:r>
              <a:rPr lang="vi-VN" sz="3300" i="1" dirty="0">
                <a:solidFill>
                  <a:schemeClr val="tx1"/>
                </a:solidFill>
                <a:cs typeface="Arial" panose="020B0604020202020204" pitchFamily="34" charset="0"/>
              </a:rPr>
              <a:t>- Ô tưởng gì! Tôi chỉ cần anh lương thiện cho thiên hạ nhờ.</a:t>
            </a:r>
          </a:p>
          <a:p>
            <a:pPr algn="just">
              <a:lnSpc>
                <a:spcPct val="150000"/>
              </a:lnSpc>
            </a:pPr>
            <a:r>
              <a:rPr lang="vi-VN" sz="3300" i="1" dirty="0">
                <a:solidFill>
                  <a:schemeClr val="tx1"/>
                </a:solidFill>
                <a:cs typeface="Arial" panose="020B0604020202020204" pitchFamily="34" charset="0"/>
              </a:rPr>
              <a:t>Hắn lắc đầu:</a:t>
            </a:r>
          </a:p>
          <a:p>
            <a:pPr algn="just">
              <a:lnSpc>
                <a:spcPct val="150000"/>
              </a:lnSpc>
            </a:pPr>
            <a:r>
              <a:rPr lang="vi-VN" sz="3300" i="1" dirty="0">
                <a:solidFill>
                  <a:schemeClr val="tx1"/>
                </a:solidFill>
                <a:cs typeface="Arial" panose="020B0604020202020204" pitchFamily="34" charset="0"/>
              </a:rPr>
              <a:t>- Không được! Ai cho tao lương thiện? Làm thế nào cho mất được những vế mảnh chai trên mặt này? Tao không thể là người lương thiện nữa. Biết không! Chỉ có một cách…biết không!...Chỉ có một cách là…cái này! Biết không!...</a:t>
            </a:r>
          </a:p>
          <a:p>
            <a:pPr algn="r">
              <a:lnSpc>
                <a:spcPct val="150000"/>
              </a:lnSpc>
            </a:pPr>
            <a:r>
              <a:rPr lang="vi-VN" sz="3300" dirty="0">
                <a:solidFill>
                  <a:schemeClr val="tx1"/>
                </a:solidFill>
                <a:cs typeface="Arial" panose="020B0604020202020204" pitchFamily="34" charset="0"/>
              </a:rPr>
              <a:t>(Nam Cao)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1103" y="396774"/>
            <a:ext cx="17465795" cy="9493452"/>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lnTo>
                    <a:pt x="5281258" y="2855089"/>
                  </a:lnTo>
                </a:path>
              </a:pathLst>
            </a:custGeom>
            <a:solidFill>
              <a:srgbClr val="FFE9B2"/>
            </a:solidFill>
          </p:spPr>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path>
              </a:pathLst>
            </a:custGeom>
            <a:solidFill>
              <a:srgbClr val="442816"/>
            </a:solidFill>
          </p:spPr>
        </p:sp>
      </p:grpSp>
      <p:sp>
        <p:nvSpPr>
          <p:cNvPr id="5" name="Rounded Rectangle 4"/>
          <p:cNvSpPr/>
          <p:nvPr/>
        </p:nvSpPr>
        <p:spPr>
          <a:xfrm>
            <a:off x="948319" y="1257300"/>
            <a:ext cx="16383000" cy="4186228"/>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dirty="0">
                <a:solidFill>
                  <a:schemeClr val="tx1"/>
                </a:solidFill>
                <a:cs typeface="Arial" panose="020B0604020202020204" pitchFamily="34" charset="0"/>
              </a:rPr>
              <a:t>b</a:t>
            </a:r>
            <a:r>
              <a:rPr lang="vi-VN" sz="3500" i="1" dirty="0">
                <a:solidFill>
                  <a:schemeClr val="tx1"/>
                </a:solidFill>
                <a:cs typeface="Arial" panose="020B0604020202020204" pitchFamily="34" charset="0"/>
              </a:rPr>
              <a:t>. – Dạ bẩm, thế ra y văn võ đều có tài cả. Chà chà!</a:t>
            </a:r>
          </a:p>
          <a:p>
            <a:pPr algn="just">
              <a:lnSpc>
                <a:spcPct val="150000"/>
              </a:lnSpc>
            </a:pPr>
            <a:r>
              <a:rPr lang="vi-VN" sz="3500" i="1" dirty="0">
                <a:solidFill>
                  <a:schemeClr val="tx1"/>
                </a:solidFill>
                <a:cs typeface="Arial" panose="020B0604020202020204" pitchFamily="34" charset="0"/>
              </a:rPr>
              <a:t>- Ờ cũng gần như vậy. Sao thầy lại chặc lưỡi?</a:t>
            </a:r>
          </a:p>
          <a:p>
            <a:pPr algn="just">
              <a:lnSpc>
                <a:spcPct val="150000"/>
              </a:lnSpc>
            </a:pPr>
            <a:r>
              <a:rPr lang="vi-VN" sz="3500" i="1" dirty="0">
                <a:solidFill>
                  <a:schemeClr val="tx1"/>
                </a:solidFill>
                <a:cs typeface="Arial" panose="020B0604020202020204" pitchFamily="34" charset="0"/>
              </a:rPr>
              <a:t>- Tôi thấy những người có tài thế mà đi làm giặc thì đáng buồn lắm, Dạ bẩm, giả thử tôi là đao phủ, phải chém những người như vậy, tôi nghĩ mà thấy tiêng tiếc.</a:t>
            </a:r>
          </a:p>
          <a:p>
            <a:pPr algn="r">
              <a:lnSpc>
                <a:spcPct val="150000"/>
              </a:lnSpc>
            </a:pPr>
            <a:r>
              <a:rPr lang="vi-VN" sz="3500" dirty="0">
                <a:solidFill>
                  <a:schemeClr val="tx1"/>
                </a:solidFill>
                <a:cs typeface="Arial" panose="020B0604020202020204" pitchFamily="34" charset="0"/>
              </a:rPr>
              <a:t>(Nguyễn Tuân)</a:t>
            </a:r>
          </a:p>
        </p:txBody>
      </p:sp>
      <p:pic>
        <p:nvPicPr>
          <p:cNvPr id="6" name="Picture 5"/>
          <p:cNvPicPr>
            <a:picLocks noChangeAspect="1"/>
          </p:cNvPicPr>
          <p:nvPr/>
        </p:nvPicPr>
        <p:blipFill>
          <a:blip r:embed="rId2"/>
          <a:stretch>
            <a:fillRect/>
          </a:stretch>
        </p:blipFill>
        <p:spPr>
          <a:xfrm>
            <a:off x="7239000" y="4581373"/>
            <a:ext cx="3505200" cy="570562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sp>
        <p:nvSpPr>
          <p:cNvPr id="6" name="Rounded Rectangle 5"/>
          <p:cNvSpPr/>
          <p:nvPr/>
        </p:nvSpPr>
        <p:spPr>
          <a:xfrm>
            <a:off x="6934200" y="190500"/>
            <a:ext cx="4724400" cy="1066189"/>
          </a:xfrm>
          <a:prstGeom prst="roundRect">
            <a:avLst>
              <a:gd name="adj" fmla="val 1825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chemeClr val="bg1"/>
                </a:solidFill>
                <a:latin typeface="Arial" panose="020B0604020202020204" pitchFamily="34" charset="0"/>
                <a:cs typeface="Arial" panose="020B0604020202020204" pitchFamily="34" charset="0"/>
              </a:rPr>
              <a:t>Đáp án</a:t>
            </a:r>
            <a:endParaRPr lang="vi-VN" sz="4200" b="1" dirty="0">
              <a:solidFill>
                <a:schemeClr val="bg1"/>
              </a:solidFill>
              <a:latin typeface="Arial" panose="020B0604020202020204" pitchFamily="34" charset="0"/>
              <a:cs typeface="Arial" panose="020B0604020202020204" pitchFamily="34" charset="0"/>
            </a:endParaRPr>
          </a:p>
        </p:txBody>
      </p:sp>
      <p:sp>
        <p:nvSpPr>
          <p:cNvPr id="11" name="Pentagon 10"/>
          <p:cNvSpPr/>
          <p:nvPr/>
        </p:nvSpPr>
        <p:spPr>
          <a:xfrm>
            <a:off x="0" y="933101"/>
            <a:ext cx="5943600" cy="876300"/>
          </a:xfrm>
          <a:prstGeom prst="homePlate">
            <a:avLst/>
          </a:prstGeom>
          <a:solidFill>
            <a:schemeClr val="bg1"/>
          </a:solidFill>
          <a:ln w="38100">
            <a:solidFill>
              <a:srgbClr val="895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89543D"/>
                </a:solidFill>
                <a:latin typeface="Arial" panose="020B0604020202020204" pitchFamily="34" charset="0"/>
                <a:cs typeface="Arial" panose="020B0604020202020204" pitchFamily="34" charset="0"/>
              </a:rPr>
              <a:t>Câu a</a:t>
            </a:r>
            <a:endParaRPr lang="en-US" sz="4000" b="1" dirty="0">
              <a:solidFill>
                <a:srgbClr val="89543D"/>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650332" y="3440464"/>
            <a:ext cx="6852498" cy="3682303"/>
          </a:xfrm>
          <a:prstGeom prst="rect">
            <a:avLst/>
          </a:prstGeom>
        </p:spPr>
      </p:pic>
      <p:sp>
        <p:nvSpPr>
          <p:cNvPr id="8" name="Rounded Rectangle 7"/>
          <p:cNvSpPr/>
          <p:nvPr/>
        </p:nvSpPr>
        <p:spPr>
          <a:xfrm>
            <a:off x="-154809" y="1975060"/>
            <a:ext cx="5617365" cy="2590799"/>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3700" dirty="0" smtClean="0">
                <a:solidFill>
                  <a:schemeClr val="tx1"/>
                </a:solidFill>
                <a:latin typeface="Arial" panose="020B0604020202020204" pitchFamily="34" charset="0"/>
                <a:cs typeface="Arial" panose="020B0604020202020204" pitchFamily="34" charset="0"/>
              </a:rPr>
              <a:t>Tình </a:t>
            </a:r>
            <a:r>
              <a:rPr lang="vi-VN" sz="3700" dirty="0">
                <a:solidFill>
                  <a:schemeClr val="tx1"/>
                </a:solidFill>
                <a:latin typeface="Arial" panose="020B0604020202020204" pitchFamily="34" charset="0"/>
                <a:cs typeface="Arial" panose="020B0604020202020204" pitchFamily="34" charset="0"/>
              </a:rPr>
              <a:t>huống giao tiếp </a:t>
            </a:r>
            <a:r>
              <a:rPr lang="vi-VN" sz="3700" dirty="0" smtClean="0">
                <a:solidFill>
                  <a:schemeClr val="tx1"/>
                </a:solidFill>
                <a:latin typeface="Arial" panose="020B0604020202020204" pitchFamily="34" charset="0"/>
                <a:cs typeface="Arial" panose="020B0604020202020204" pitchFamily="34" charset="0"/>
              </a:rPr>
              <a:t>là </a:t>
            </a:r>
            <a:r>
              <a:rPr lang="vi-VN" sz="3700" dirty="0">
                <a:solidFill>
                  <a:schemeClr val="tx1"/>
                </a:solidFill>
                <a:latin typeface="Arial" panose="020B0604020202020204" pitchFamily="34" charset="0"/>
                <a:cs typeface="Arial" panose="020B0604020202020204" pitchFamily="34" charset="0"/>
              </a:rPr>
              <a:t>cuộc nói chuyện giữa Bá Kiến và Chí Phèo. </a:t>
            </a:r>
            <a:endParaRPr lang="en-US" sz="3700" dirty="0" smtClean="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rot="21058299" flipH="1">
            <a:off x="5094635" y="2878567"/>
            <a:ext cx="941012" cy="641122"/>
          </a:xfrm>
          <a:prstGeom prst="rect">
            <a:avLst/>
          </a:prstGeom>
        </p:spPr>
      </p:pic>
      <p:sp>
        <p:nvSpPr>
          <p:cNvPr id="10" name="Rounded Rectangle 9"/>
          <p:cNvSpPr/>
          <p:nvPr/>
        </p:nvSpPr>
        <p:spPr>
          <a:xfrm>
            <a:off x="0" y="4912995"/>
            <a:ext cx="4837916" cy="327962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3700" dirty="0">
                <a:solidFill>
                  <a:schemeClr val="tx1"/>
                </a:solidFill>
                <a:cs typeface="Arial" panose="020B0604020202020204" pitchFamily="34" charset="0"/>
              </a:rPr>
              <a:t>Cách sử dụng từ ngữ mang tính đời thường, kết hợp với cử chỉ, điệu bộ</a:t>
            </a:r>
          </a:p>
        </p:txBody>
      </p:sp>
      <p:pic>
        <p:nvPicPr>
          <p:cNvPr id="12" name="Picture 11"/>
          <p:cNvPicPr>
            <a:picLocks noChangeAspect="1"/>
          </p:cNvPicPr>
          <p:nvPr/>
        </p:nvPicPr>
        <p:blipFill>
          <a:blip r:embed="rId3"/>
          <a:stretch>
            <a:fillRect/>
          </a:stretch>
        </p:blipFill>
        <p:spPr>
          <a:xfrm rot="1279809" flipH="1" flipV="1">
            <a:off x="4579655" y="6024795"/>
            <a:ext cx="941012" cy="736824"/>
          </a:xfrm>
          <a:prstGeom prst="rect">
            <a:avLst/>
          </a:prstGeom>
        </p:spPr>
      </p:pic>
      <p:sp>
        <p:nvSpPr>
          <p:cNvPr id="13" name="Rounded Rectangle 12"/>
          <p:cNvSpPr/>
          <p:nvPr/>
        </p:nvSpPr>
        <p:spPr>
          <a:xfrm>
            <a:off x="12793868" y="1186634"/>
            <a:ext cx="4857649" cy="4223528"/>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3700" dirty="0">
                <a:solidFill>
                  <a:schemeClr val="tx1"/>
                </a:solidFill>
                <a:cs typeface="Arial" panose="020B0604020202020204" pitchFamily="34" charset="0"/>
              </a:rPr>
              <a:t>Cách xưng hô: </a:t>
            </a:r>
          </a:p>
          <a:p>
            <a:pPr marL="457200" indent="-457200" algn="just">
              <a:lnSpc>
                <a:spcPct val="150000"/>
              </a:lnSpc>
              <a:buFont typeface="Courier New" panose="02070309020205020404" pitchFamily="49" charset="0"/>
              <a:buChar char="o"/>
            </a:pPr>
            <a:r>
              <a:rPr lang="vi-VN" sz="3700" dirty="0">
                <a:solidFill>
                  <a:schemeClr val="tx1"/>
                </a:solidFill>
                <a:cs typeface="Arial" panose="020B0604020202020204" pitchFamily="34" charset="0"/>
              </a:rPr>
              <a:t>Chí xưng “tao” với bá Kiến</a:t>
            </a:r>
          </a:p>
          <a:p>
            <a:pPr marL="457200" indent="-457200" algn="just">
              <a:lnSpc>
                <a:spcPct val="150000"/>
              </a:lnSpc>
              <a:buFont typeface="Courier New" panose="02070309020205020404" pitchFamily="49" charset="0"/>
              <a:buChar char="o"/>
            </a:pPr>
            <a:r>
              <a:rPr lang="vi-VN" sz="3700" dirty="0">
                <a:solidFill>
                  <a:schemeClr val="tx1"/>
                </a:solidFill>
                <a:cs typeface="Arial" panose="020B0604020202020204" pitchFamily="34" charset="0"/>
              </a:rPr>
              <a:t>Bá Kiến xưng “tôi – anh” với Chí. </a:t>
            </a:r>
          </a:p>
        </p:txBody>
      </p:sp>
      <p:pic>
        <p:nvPicPr>
          <p:cNvPr id="14" name="Picture 13"/>
          <p:cNvPicPr>
            <a:picLocks noChangeAspect="1"/>
          </p:cNvPicPr>
          <p:nvPr/>
        </p:nvPicPr>
        <p:blipFill>
          <a:blip r:embed="rId3"/>
          <a:stretch>
            <a:fillRect/>
          </a:stretch>
        </p:blipFill>
        <p:spPr>
          <a:xfrm rot="12088994" flipH="1" flipV="1">
            <a:off x="12175274" y="2830716"/>
            <a:ext cx="941012" cy="736824"/>
          </a:xfrm>
          <a:prstGeom prst="rect">
            <a:avLst/>
          </a:prstGeom>
        </p:spPr>
      </p:pic>
      <p:sp>
        <p:nvSpPr>
          <p:cNvPr id="15" name="Rounded Rectangle 14"/>
          <p:cNvSpPr/>
          <p:nvPr/>
        </p:nvSpPr>
        <p:spPr>
          <a:xfrm>
            <a:off x="5286179" y="7409668"/>
            <a:ext cx="12744842" cy="2781300"/>
          </a:xfrm>
          <a:prstGeom prst="roundRect">
            <a:avLst>
              <a:gd name="adj" fmla="val 1825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en-US" sz="4000" dirty="0">
                <a:solidFill>
                  <a:schemeClr val="tx1"/>
                </a:solidFill>
                <a:latin typeface="Arial" panose="020B0604020202020204" pitchFamily="34" charset="0"/>
                <a:cs typeface="Arial" panose="020B0604020202020204" pitchFamily="34" charset="0"/>
              </a:rPr>
              <a:t>Đây là mối quan hệ chủ - tớ. </a:t>
            </a:r>
          </a:p>
          <a:p>
            <a:pPr marL="571500" indent="-571500" algn="just">
              <a:lnSpc>
                <a:spcPct val="150000"/>
              </a:lnSpc>
              <a:buFont typeface="Arial" panose="020B0604020202020204" pitchFamily="34" charset="0"/>
              <a:buChar char="•"/>
            </a:pPr>
            <a:r>
              <a:rPr lang="en-US" sz="4000" dirty="0" smtClean="0">
                <a:solidFill>
                  <a:schemeClr val="tx1"/>
                </a:solidFill>
                <a:latin typeface="Arial" panose="020B0604020202020204" pitchFamily="34" charset="0"/>
                <a:cs typeface="Arial" panose="020B0604020202020204" pitchFamily="34" charset="0"/>
              </a:rPr>
              <a:t>Cũng </a:t>
            </a:r>
            <a:r>
              <a:rPr lang="en-US" sz="4000" dirty="0">
                <a:solidFill>
                  <a:schemeClr val="tx1"/>
                </a:solidFill>
                <a:latin typeface="Arial" panose="020B0604020202020204" pitchFamily="34" charset="0"/>
                <a:cs typeface="Arial" panose="020B0604020202020204" pitchFamily="34" charset="0"/>
              </a:rPr>
              <a:t>chính là lời Chí tự nói với bản thân </a:t>
            </a:r>
            <a:r>
              <a:rPr lang="en-US" sz="4000" dirty="0" smtClean="0">
                <a:solidFill>
                  <a:schemeClr val="tx1"/>
                </a:solidFill>
                <a:latin typeface="Arial" panose="020B0604020202020204" pitchFamily="34" charset="0"/>
                <a:cs typeface="Arial" panose="020B0604020202020204" pitchFamily="34" charset="0"/>
              </a:rPr>
              <a:t>mình, là </a:t>
            </a:r>
            <a:r>
              <a:rPr lang="en-US" sz="4000" dirty="0">
                <a:solidFill>
                  <a:schemeClr val="tx1"/>
                </a:solidFill>
                <a:latin typeface="Arial" panose="020B0604020202020204" pitchFamily="34" charset="0"/>
                <a:cs typeface="Arial" panose="020B0604020202020204" pitchFamily="34" charset="0"/>
              </a:rPr>
              <a:t>lời ăn năn, giãi bày, thú tội và nỗi khao khát của Chí</a:t>
            </a:r>
            <a:endParaRPr lang="vi-VN" sz="4000" b="1" dirty="0">
              <a:solidFill>
                <a:srgbClr val="C00000"/>
              </a:solidFill>
              <a:latin typeface="Arial" panose="020B0604020202020204" pitchFamily="34" charset="0"/>
              <a:cs typeface="Arial" panose="020B0604020202020204" pitchFamily="34" charset="0"/>
            </a:endParaRPr>
          </a:p>
        </p:txBody>
      </p:sp>
      <p:sp>
        <p:nvSpPr>
          <p:cNvPr id="16" name="Down Arrow 15"/>
          <p:cNvSpPr/>
          <p:nvPr/>
        </p:nvSpPr>
        <p:spPr>
          <a:xfrm rot="16200000">
            <a:off x="3870174" y="8359825"/>
            <a:ext cx="1215406" cy="88098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0237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arn(inVertical)">
                                      <p:cBhvr>
                                        <p:cTn id="30" dur="500"/>
                                        <p:tgtEl>
                                          <p:spTgt spid="10">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16" presetClass="entr" presetSubtype="21" fill="hold" nodeType="with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barn(inVertical)">
                                      <p:cBhvr>
                                        <p:cTn id="39" dur="500"/>
                                        <p:tgtEl>
                                          <p:spTgt spid="13">
                                            <p:txEl>
                                              <p:pRg st="0" end="0"/>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barn(inVertical)">
                                      <p:cBhvr>
                                        <p:cTn id="42" dur="500"/>
                                        <p:tgtEl>
                                          <p:spTgt spid="13">
                                            <p:txEl>
                                              <p:pRg st="1" end="1"/>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13">
                                            <p:txEl>
                                              <p:pRg st="2" end="2"/>
                                            </p:txEl>
                                          </p:spTgt>
                                        </p:tgtEl>
                                        <p:attrNameLst>
                                          <p:attrName>style.visibility</p:attrName>
                                        </p:attrNameLst>
                                      </p:cBhvr>
                                      <p:to>
                                        <p:strVal val="visible"/>
                                      </p:to>
                                    </p:set>
                                    <p:animEffect transition="in" filter="barn(inVertical)">
                                      <p:cBhvr>
                                        <p:cTn id="45" dur="500"/>
                                        <p:tgtEl>
                                          <p:spTgt spid="1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anim calcmode="lin" valueType="num">
                                      <p:cBhvr>
                                        <p:cTn id="51" dur="500" fill="hold"/>
                                        <p:tgtEl>
                                          <p:spTgt spid="16"/>
                                        </p:tgtEl>
                                        <p:attrNameLst>
                                          <p:attrName>ppt_x</p:attrName>
                                        </p:attrNameLst>
                                      </p:cBhvr>
                                      <p:tavLst>
                                        <p:tav tm="0">
                                          <p:val>
                                            <p:strVal val="#ppt_x"/>
                                          </p:val>
                                        </p:tav>
                                        <p:tav tm="100000">
                                          <p:val>
                                            <p:strVal val="#ppt_x"/>
                                          </p:val>
                                        </p:tav>
                                      </p:tavLst>
                                    </p:anim>
                                    <p:anim calcmode="lin" valueType="num">
                                      <p:cBhvr>
                                        <p:cTn id="52" dur="500" fill="hold"/>
                                        <p:tgtEl>
                                          <p:spTgt spid="16"/>
                                        </p:tgtEl>
                                        <p:attrNameLst>
                                          <p:attrName>ppt_y</p:attrName>
                                        </p:attrNameLst>
                                      </p:cBhvr>
                                      <p:tavLst>
                                        <p:tav tm="0">
                                          <p:val>
                                            <p:strVal val="#ppt_y+.1"/>
                                          </p:val>
                                        </p:tav>
                                        <p:tav tm="100000">
                                          <p:val>
                                            <p:strVal val="#ppt_y"/>
                                          </p:val>
                                        </p:tav>
                                      </p:tavLst>
                                    </p:anim>
                                  </p:childTnLst>
                                </p:cTn>
                              </p:par>
                              <p:par>
                                <p:cTn id="53" presetID="6" presetClass="entr" presetSubtype="16"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circle(in)">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sp>
        <p:nvSpPr>
          <p:cNvPr id="6" name="Rounded Rectangle 5"/>
          <p:cNvSpPr/>
          <p:nvPr/>
        </p:nvSpPr>
        <p:spPr>
          <a:xfrm>
            <a:off x="6934200" y="190500"/>
            <a:ext cx="4724400" cy="1066189"/>
          </a:xfrm>
          <a:prstGeom prst="roundRect">
            <a:avLst>
              <a:gd name="adj" fmla="val 1825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chemeClr val="bg1"/>
                </a:solidFill>
                <a:latin typeface="Arial" panose="020B0604020202020204" pitchFamily="34" charset="0"/>
                <a:cs typeface="Arial" panose="020B0604020202020204" pitchFamily="34" charset="0"/>
              </a:rPr>
              <a:t>Đáp án</a:t>
            </a:r>
            <a:endParaRPr lang="vi-VN" sz="4200" b="1" dirty="0">
              <a:solidFill>
                <a:schemeClr val="bg1"/>
              </a:solidFill>
              <a:latin typeface="Arial" panose="020B0604020202020204" pitchFamily="34" charset="0"/>
              <a:cs typeface="Arial" panose="020B0604020202020204" pitchFamily="34" charset="0"/>
            </a:endParaRPr>
          </a:p>
        </p:txBody>
      </p:sp>
      <p:sp>
        <p:nvSpPr>
          <p:cNvPr id="11" name="Pentagon 10"/>
          <p:cNvSpPr/>
          <p:nvPr/>
        </p:nvSpPr>
        <p:spPr>
          <a:xfrm>
            <a:off x="0" y="1066800"/>
            <a:ext cx="5943600" cy="876300"/>
          </a:xfrm>
          <a:prstGeom prst="homePlate">
            <a:avLst/>
          </a:prstGeom>
          <a:solidFill>
            <a:schemeClr val="bg1"/>
          </a:solidFill>
          <a:ln w="38100">
            <a:solidFill>
              <a:srgbClr val="895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89543D"/>
                </a:solidFill>
                <a:latin typeface="Arial" panose="020B0604020202020204" pitchFamily="34" charset="0"/>
                <a:cs typeface="Arial" panose="020B0604020202020204" pitchFamily="34" charset="0"/>
              </a:rPr>
              <a:t>Câu b</a:t>
            </a:r>
            <a:endParaRPr lang="en-US" sz="4000" b="1" dirty="0">
              <a:solidFill>
                <a:srgbClr val="89543D"/>
              </a:solidFill>
              <a:latin typeface="Arial" panose="020B0604020202020204" pitchFamily="34" charset="0"/>
              <a:cs typeface="Arial" panose="020B0604020202020204" pitchFamily="34" charset="0"/>
            </a:endParaRPr>
          </a:p>
        </p:txBody>
      </p:sp>
      <p:sp>
        <p:nvSpPr>
          <p:cNvPr id="8" name="Rounded Rectangle 7"/>
          <p:cNvSpPr/>
          <p:nvPr/>
        </p:nvSpPr>
        <p:spPr>
          <a:xfrm>
            <a:off x="112784" y="2239838"/>
            <a:ext cx="5874363" cy="3217476"/>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3700" dirty="0">
                <a:solidFill>
                  <a:schemeClr val="tx1"/>
                </a:solidFill>
                <a:cs typeface="Arial" panose="020B0604020202020204" pitchFamily="34" charset="0"/>
              </a:rPr>
              <a:t>Tình huống giao tiếp là cuộc đối thoại giữa thầy thơ và viên quản ngục khi nói về Huấn Cao</a:t>
            </a:r>
            <a:endParaRPr lang="en-US" sz="3700" dirty="0" smtClean="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rot="21058299" flipH="1">
            <a:off x="5349434" y="3792406"/>
            <a:ext cx="941012" cy="641122"/>
          </a:xfrm>
          <a:prstGeom prst="rect">
            <a:avLst/>
          </a:prstGeom>
        </p:spPr>
      </p:pic>
      <p:sp>
        <p:nvSpPr>
          <p:cNvPr id="10" name="Rounded Rectangle 9"/>
          <p:cNvSpPr/>
          <p:nvPr/>
        </p:nvSpPr>
        <p:spPr>
          <a:xfrm>
            <a:off x="256940" y="5720635"/>
            <a:ext cx="5378920" cy="2551026"/>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3700" dirty="0">
                <a:solidFill>
                  <a:schemeClr val="tx1"/>
                </a:solidFill>
                <a:cs typeface="Arial" panose="020B0604020202020204" pitchFamily="34" charset="0"/>
              </a:rPr>
              <a:t>Cách sử dụng từ ngữ giản dị, dễ hiểu, kèm với từ ngữ biểu cảm</a:t>
            </a:r>
          </a:p>
        </p:txBody>
      </p:sp>
      <p:pic>
        <p:nvPicPr>
          <p:cNvPr id="12" name="Picture 11"/>
          <p:cNvPicPr>
            <a:picLocks noChangeAspect="1"/>
          </p:cNvPicPr>
          <p:nvPr/>
        </p:nvPicPr>
        <p:blipFill>
          <a:blip r:embed="rId2"/>
          <a:stretch>
            <a:fillRect/>
          </a:stretch>
        </p:blipFill>
        <p:spPr>
          <a:xfrm rot="1279809" flipH="1" flipV="1">
            <a:off x="5292130" y="6196153"/>
            <a:ext cx="941012" cy="736824"/>
          </a:xfrm>
          <a:prstGeom prst="rect">
            <a:avLst/>
          </a:prstGeom>
        </p:spPr>
      </p:pic>
      <p:sp>
        <p:nvSpPr>
          <p:cNvPr id="13" name="Rounded Rectangle 12"/>
          <p:cNvSpPr/>
          <p:nvPr/>
        </p:nvSpPr>
        <p:spPr>
          <a:xfrm>
            <a:off x="12554161" y="1271895"/>
            <a:ext cx="5522368" cy="4587761"/>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3700" dirty="0">
                <a:solidFill>
                  <a:schemeClr val="tx1"/>
                </a:solidFill>
                <a:cs typeface="Arial" panose="020B0604020202020204" pitchFamily="34" charset="0"/>
              </a:rPr>
              <a:t>Cách xưng hô: </a:t>
            </a:r>
          </a:p>
          <a:p>
            <a:pPr marL="457200" indent="-457200" algn="just">
              <a:lnSpc>
                <a:spcPct val="150000"/>
              </a:lnSpc>
              <a:buFont typeface="Courier New" panose="02070309020205020404" pitchFamily="49" charset="0"/>
              <a:buChar char="o"/>
            </a:pPr>
            <a:r>
              <a:rPr lang="vi-VN" sz="3700" dirty="0">
                <a:solidFill>
                  <a:schemeClr val="tx1"/>
                </a:solidFill>
                <a:cs typeface="Arial" panose="020B0604020202020204" pitchFamily="34" charset="0"/>
              </a:rPr>
              <a:t>Thầy thơ: không xưng, gọi quản ngục là “thầy”</a:t>
            </a:r>
          </a:p>
          <a:p>
            <a:pPr marL="457200" indent="-457200" algn="just">
              <a:lnSpc>
                <a:spcPct val="150000"/>
              </a:lnSpc>
              <a:buFont typeface="Courier New" panose="02070309020205020404" pitchFamily="49" charset="0"/>
              <a:buChar char="o"/>
            </a:pPr>
            <a:r>
              <a:rPr lang="vi-VN" sz="3700" dirty="0">
                <a:solidFill>
                  <a:schemeClr val="tx1"/>
                </a:solidFill>
                <a:cs typeface="Arial" panose="020B0604020202020204" pitchFamily="34" charset="0"/>
              </a:rPr>
              <a:t>Viên quản ngục: xưng “tôi” – dạ bẩm (2 lần</a:t>
            </a:r>
            <a:r>
              <a:rPr lang="vi-VN" sz="3700" dirty="0" smtClean="0">
                <a:solidFill>
                  <a:schemeClr val="tx1"/>
                </a:solidFill>
                <a:cs typeface="Arial" panose="020B0604020202020204" pitchFamily="34" charset="0"/>
              </a:rPr>
              <a:t>). </a:t>
            </a:r>
            <a:endParaRPr lang="vi-VN" sz="3700" dirty="0">
              <a:solidFill>
                <a:schemeClr val="tx1"/>
              </a:solidFill>
              <a:cs typeface="Arial" panose="020B0604020202020204" pitchFamily="34" charset="0"/>
            </a:endParaRPr>
          </a:p>
        </p:txBody>
      </p:sp>
      <p:pic>
        <p:nvPicPr>
          <p:cNvPr id="14" name="Picture 13"/>
          <p:cNvPicPr>
            <a:picLocks noChangeAspect="1"/>
          </p:cNvPicPr>
          <p:nvPr/>
        </p:nvPicPr>
        <p:blipFill>
          <a:blip r:embed="rId2"/>
          <a:stretch>
            <a:fillRect/>
          </a:stretch>
        </p:blipFill>
        <p:spPr>
          <a:xfrm rot="12088994" flipH="1" flipV="1">
            <a:off x="12346422" y="3918228"/>
            <a:ext cx="941012" cy="736824"/>
          </a:xfrm>
          <a:prstGeom prst="rect">
            <a:avLst/>
          </a:prstGeom>
        </p:spPr>
      </p:pic>
      <p:sp>
        <p:nvSpPr>
          <p:cNvPr id="15" name="Rounded Rectangle 14"/>
          <p:cNvSpPr/>
          <p:nvPr/>
        </p:nvSpPr>
        <p:spPr>
          <a:xfrm>
            <a:off x="3049965" y="8415147"/>
            <a:ext cx="13350200" cy="1329841"/>
          </a:xfrm>
          <a:prstGeom prst="roundRect">
            <a:avLst>
              <a:gd name="adj" fmla="val 1825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chemeClr val="tx1"/>
                </a:solidFill>
                <a:latin typeface="Arial" panose="020B0604020202020204" pitchFamily="34" charset="0"/>
                <a:cs typeface="Arial" panose="020B0604020202020204" pitchFamily="34" charset="0"/>
              </a:rPr>
              <a:t>Đây là mối quan hệ (quan – lính), thể hiện sự cung kính</a:t>
            </a:r>
          </a:p>
        </p:txBody>
      </p:sp>
      <p:sp>
        <p:nvSpPr>
          <p:cNvPr id="16" name="Down Arrow 15"/>
          <p:cNvSpPr/>
          <p:nvPr/>
        </p:nvSpPr>
        <p:spPr>
          <a:xfrm rot="16200000">
            <a:off x="1910385" y="8639573"/>
            <a:ext cx="870217" cy="88098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6374803" y="3080227"/>
            <a:ext cx="5791702" cy="3950550"/>
          </a:xfrm>
          <a:prstGeom prst="rect">
            <a:avLst/>
          </a:prstGeom>
        </p:spPr>
      </p:pic>
    </p:spTree>
    <p:extLst>
      <p:ext uri="{BB962C8B-B14F-4D97-AF65-F5344CB8AC3E}">
        <p14:creationId xmlns:p14="http://schemas.microsoft.com/office/powerpoint/2010/main" val="40024761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arn(inVertical)">
                                      <p:cBhvr>
                                        <p:cTn id="30" dur="500"/>
                                        <p:tgtEl>
                                          <p:spTgt spid="10">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barn(inVertical)">
                                      <p:cBhvr>
                                        <p:cTn id="38" dur="500"/>
                                        <p:tgtEl>
                                          <p:spTgt spid="13">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barn(inVertical)">
                                      <p:cBhvr>
                                        <p:cTn id="41" dur="500"/>
                                        <p:tgtEl>
                                          <p:spTgt spid="13">
                                            <p:txEl>
                                              <p:pRg st="1" end="1"/>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13">
                                            <p:txEl>
                                              <p:pRg st="2" end="2"/>
                                            </p:txEl>
                                          </p:spTgt>
                                        </p:tgtEl>
                                        <p:attrNameLst>
                                          <p:attrName>style.visibility</p:attrName>
                                        </p:attrNameLst>
                                      </p:cBhvr>
                                      <p:to>
                                        <p:strVal val="visible"/>
                                      </p:to>
                                    </p:set>
                                    <p:animEffect transition="in" filter="barn(inVertical)">
                                      <p:cBhvr>
                                        <p:cTn id="44" dur="500"/>
                                        <p:tgtEl>
                                          <p:spTgt spid="13">
                                            <p:txEl>
                                              <p:pRg st="2" end="2"/>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anim calcmode="lin" valueType="num">
                                      <p:cBhvr>
                                        <p:cTn id="53" dur="500" fill="hold"/>
                                        <p:tgtEl>
                                          <p:spTgt spid="16"/>
                                        </p:tgtEl>
                                        <p:attrNameLst>
                                          <p:attrName>ppt_x</p:attrName>
                                        </p:attrNameLst>
                                      </p:cBhvr>
                                      <p:tavLst>
                                        <p:tav tm="0">
                                          <p:val>
                                            <p:strVal val="#ppt_x"/>
                                          </p:val>
                                        </p:tav>
                                        <p:tav tm="100000">
                                          <p:val>
                                            <p:strVal val="#ppt_x"/>
                                          </p:val>
                                        </p:tav>
                                      </p:tavLst>
                                    </p:anim>
                                    <p:anim calcmode="lin" valueType="num">
                                      <p:cBhvr>
                                        <p:cTn id="54" dur="500" fill="hold"/>
                                        <p:tgtEl>
                                          <p:spTgt spid="16"/>
                                        </p:tgtEl>
                                        <p:attrNameLst>
                                          <p:attrName>ppt_y</p:attrName>
                                        </p:attrNameLst>
                                      </p:cBhvr>
                                      <p:tavLst>
                                        <p:tav tm="0">
                                          <p:val>
                                            <p:strVal val="#ppt_y+.1"/>
                                          </p:val>
                                        </p:tav>
                                        <p:tav tm="100000">
                                          <p:val>
                                            <p:strVal val="#ppt_y"/>
                                          </p:val>
                                        </p:tav>
                                      </p:tavLst>
                                    </p:anim>
                                  </p:childTnLst>
                                </p:cTn>
                              </p:par>
                              <p:par>
                                <p:cTn id="55" presetID="6" presetClass="entr" presetSubtype="16"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34000" y="266700"/>
            <a:ext cx="8001000" cy="1159961"/>
          </a:xfrm>
          <a:prstGeom prst="roundRect">
            <a:avLst>
              <a:gd name="adj" fmla="val 18259"/>
            </a:avLst>
          </a:prstGeom>
          <a:solidFill>
            <a:srgbClr val="FFE9B2"/>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solidFill>
                  <a:srgbClr val="442816"/>
                </a:solidFill>
                <a:latin typeface="Arial" panose="020B0604020202020204" pitchFamily="34" charset="0"/>
                <a:cs typeface="Arial" panose="020B0604020202020204" pitchFamily="34" charset="0"/>
              </a:rPr>
              <a:t>Bài tập </a:t>
            </a:r>
            <a:r>
              <a:rPr lang="en-US" sz="4200" b="1" dirty="0" smtClean="0">
                <a:solidFill>
                  <a:srgbClr val="442816"/>
                </a:solidFill>
                <a:latin typeface="Arial" panose="020B0604020202020204" pitchFamily="34" charset="0"/>
                <a:cs typeface="Arial" panose="020B0604020202020204" pitchFamily="34" charset="0"/>
              </a:rPr>
              <a:t>4</a:t>
            </a:r>
            <a:r>
              <a:rPr lang="vi-VN" sz="4200" b="1" dirty="0" smtClean="0">
                <a:solidFill>
                  <a:srgbClr val="442816"/>
                </a:solidFill>
                <a:latin typeface="Arial" panose="020B0604020202020204" pitchFamily="34" charset="0"/>
                <a:cs typeface="Arial" panose="020B0604020202020204" pitchFamily="34" charset="0"/>
              </a:rPr>
              <a:t> </a:t>
            </a:r>
            <a:r>
              <a:rPr lang="vi-VN" sz="4200" b="1" dirty="0">
                <a:solidFill>
                  <a:srgbClr val="442816"/>
                </a:solidFill>
                <a:latin typeface="Arial" panose="020B0604020202020204" pitchFamily="34" charset="0"/>
                <a:cs typeface="Arial" panose="020B0604020202020204" pitchFamily="34" charset="0"/>
              </a:rPr>
              <a:t>SGK </a:t>
            </a:r>
            <a:r>
              <a:rPr lang="vi-VN" sz="4200" b="1" dirty="0" smtClean="0">
                <a:solidFill>
                  <a:srgbClr val="442816"/>
                </a:solidFill>
                <a:latin typeface="Arial" panose="020B0604020202020204" pitchFamily="34" charset="0"/>
                <a:cs typeface="Arial" panose="020B0604020202020204" pitchFamily="34" charset="0"/>
              </a:rPr>
              <a:t>tr.</a:t>
            </a:r>
            <a:r>
              <a:rPr lang="en-US" sz="4200" b="1" dirty="0" smtClean="0">
                <a:solidFill>
                  <a:srgbClr val="442816"/>
                </a:solidFill>
                <a:latin typeface="Arial" panose="020B0604020202020204" pitchFamily="34" charset="0"/>
                <a:cs typeface="Arial" panose="020B0604020202020204" pitchFamily="34" charset="0"/>
              </a:rPr>
              <a:t>93</a:t>
            </a:r>
            <a:endParaRPr lang="vi-VN" sz="4200" b="1" dirty="0">
              <a:solidFill>
                <a:srgbClr val="442816"/>
              </a:solidFill>
              <a:latin typeface="Arial" panose="020B0604020202020204" pitchFamily="34" charset="0"/>
              <a:cs typeface="Arial" panose="020B0604020202020204" pitchFamily="34" charset="0"/>
            </a:endParaRPr>
          </a:p>
        </p:txBody>
      </p:sp>
      <p:sp>
        <p:nvSpPr>
          <p:cNvPr id="6" name="Rounded Rectangle 5"/>
          <p:cNvSpPr/>
          <p:nvPr/>
        </p:nvSpPr>
        <p:spPr>
          <a:xfrm>
            <a:off x="440377" y="1831695"/>
            <a:ext cx="15058928" cy="1918469"/>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rgbClr val="C00000"/>
                </a:solidFill>
                <a:cs typeface="Arial" panose="020B0604020202020204" pitchFamily="34" charset="0"/>
              </a:rPr>
              <a:t>Những câu sau đây được trích từ bài viết về tác phẩm </a:t>
            </a:r>
            <a:r>
              <a:rPr lang="vi-VN" sz="4000" i="1" dirty="0">
                <a:solidFill>
                  <a:srgbClr val="C00000"/>
                </a:solidFill>
                <a:cs typeface="Arial" panose="020B0604020202020204" pitchFamily="34" charset="0"/>
              </a:rPr>
              <a:t>Chí Phèo </a:t>
            </a:r>
            <a:r>
              <a:rPr lang="vi-VN" sz="4000" dirty="0">
                <a:solidFill>
                  <a:srgbClr val="C00000"/>
                </a:solidFill>
                <a:cs typeface="Arial" panose="020B0604020202020204" pitchFamily="34" charset="0"/>
              </a:rPr>
              <a:t>của một học sinh. Hãy xác định và sửa lỗi trong các câu văn này.</a:t>
            </a:r>
          </a:p>
        </p:txBody>
      </p:sp>
      <p:grpSp>
        <p:nvGrpSpPr>
          <p:cNvPr id="8" name="Group 7"/>
          <p:cNvGrpSpPr/>
          <p:nvPr/>
        </p:nvGrpSpPr>
        <p:grpSpPr>
          <a:xfrm>
            <a:off x="406921" y="3924300"/>
            <a:ext cx="17465795" cy="5715000"/>
            <a:chOff x="411103" y="3771900"/>
            <a:chExt cx="17465795" cy="5715000"/>
          </a:xfrm>
        </p:grpSpPr>
        <p:grpSp>
          <p:nvGrpSpPr>
            <p:cNvPr id="2" name="Group 2"/>
            <p:cNvGrpSpPr/>
            <p:nvPr/>
          </p:nvGrpSpPr>
          <p:grpSpPr>
            <a:xfrm>
              <a:off x="411103" y="3771900"/>
              <a:ext cx="17465795" cy="5715000"/>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lnTo>
                      <a:pt x="5281258" y="2855089"/>
                    </a:lnTo>
                  </a:path>
                </a:pathLst>
              </a:custGeom>
              <a:solidFill>
                <a:srgbClr val="FFE9B2"/>
              </a:solidFill>
            </p:spPr>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path>
                </a:pathLst>
              </a:custGeom>
              <a:solidFill>
                <a:srgbClr val="442816"/>
              </a:solidFill>
            </p:spPr>
          </p:sp>
        </p:grpSp>
        <p:sp>
          <p:nvSpPr>
            <p:cNvPr id="7" name="Rounded Rectangle 6"/>
            <p:cNvSpPr/>
            <p:nvPr/>
          </p:nvSpPr>
          <p:spPr>
            <a:xfrm>
              <a:off x="654979" y="4152900"/>
              <a:ext cx="16949360" cy="464820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cs typeface="Arial" panose="020B0604020202020204" pitchFamily="34" charset="0"/>
                </a:rPr>
                <a:t>a.</a:t>
              </a:r>
              <a:r>
                <a:rPr lang="en-US" sz="4000" dirty="0" smtClean="0">
                  <a:solidFill>
                    <a:schemeClr val="tx1"/>
                  </a:solidFill>
                  <a:cs typeface="Arial" panose="020B0604020202020204" pitchFamily="34" charset="0"/>
                </a:rPr>
                <a:t> </a:t>
              </a:r>
              <a:r>
                <a:rPr lang="vi-VN" sz="4000" dirty="0" smtClean="0">
                  <a:solidFill>
                    <a:schemeClr val="tx1"/>
                  </a:solidFill>
                  <a:cs typeface="Arial" panose="020B0604020202020204" pitchFamily="34" charset="0"/>
                </a:rPr>
                <a:t>Thì </a:t>
              </a:r>
              <a:r>
                <a:rPr lang="vi-VN" sz="4000" dirty="0">
                  <a:solidFill>
                    <a:schemeClr val="tx1"/>
                  </a:solidFill>
                  <a:cs typeface="Arial" panose="020B0604020202020204" pitchFamily="34" charset="0"/>
                </a:rPr>
                <a:t>Chí Phèo là nhân vật mà tác giả Nam Cao muốn gửi đến cho độc giả nhiều thông điệp về bức tranh xã hội coi như là tiêu cực thời bấy giờ.</a:t>
              </a:r>
            </a:p>
            <a:p>
              <a:pPr algn="just">
                <a:lnSpc>
                  <a:spcPct val="150000"/>
                </a:lnSpc>
              </a:pPr>
              <a:r>
                <a:rPr lang="vi-VN" sz="4000" dirty="0">
                  <a:solidFill>
                    <a:schemeClr val="tx1"/>
                  </a:solidFill>
                  <a:cs typeface="Arial" panose="020B0604020202020204" pitchFamily="34" charset="0"/>
                </a:rPr>
                <a:t>b. </a:t>
              </a:r>
              <a:r>
                <a:rPr lang="vi-VN" sz="4000" i="1" dirty="0">
                  <a:solidFill>
                    <a:schemeClr val="tx1"/>
                  </a:solidFill>
                  <a:cs typeface="Arial" panose="020B0604020202020204" pitchFamily="34" charset="0"/>
                </a:rPr>
                <a:t>Chí Phèo </a:t>
              </a:r>
              <a:r>
                <a:rPr lang="vi-VN" sz="4000" dirty="0">
                  <a:solidFill>
                    <a:schemeClr val="tx1"/>
                  </a:solidFill>
                  <a:cs typeface="Arial" panose="020B0604020202020204" pitchFamily="34" charset="0"/>
                </a:rPr>
                <a:t>là một tác phẩm rất chất đã cho độc giả cực kì thích luôn!</a:t>
              </a:r>
            </a:p>
            <a:p>
              <a:pPr algn="just">
                <a:lnSpc>
                  <a:spcPct val="150000"/>
                </a:lnSpc>
              </a:pPr>
              <a:r>
                <a:rPr lang="vi-VN" sz="4000" dirty="0">
                  <a:solidFill>
                    <a:schemeClr val="tx1"/>
                  </a:solidFill>
                  <a:cs typeface="Arial" panose="020B0604020202020204" pitchFamily="34" charset="0"/>
                </a:rPr>
                <a:t>c. Thị Nở tuy bề ngoài nhìn xấu xí như vậy nhưng bên trong vẫn toát lên phẩm chất của một người phụ nữ giàu tình yêu thương cực kì.</a:t>
              </a:r>
            </a:p>
          </p:txBody>
        </p:sp>
      </p:grpSp>
      <p:pic>
        <p:nvPicPr>
          <p:cNvPr id="11" name="Picture 10"/>
          <p:cNvPicPr>
            <a:picLocks noChangeAspect="1"/>
          </p:cNvPicPr>
          <p:nvPr/>
        </p:nvPicPr>
        <p:blipFill>
          <a:blip r:embed="rId2"/>
          <a:stretch>
            <a:fillRect/>
          </a:stretch>
        </p:blipFill>
        <p:spPr>
          <a:xfrm>
            <a:off x="15499305" y="87907"/>
            <a:ext cx="2760986" cy="4197255"/>
          </a:xfrm>
          <a:prstGeom prst="rect">
            <a:avLst/>
          </a:prstGeom>
        </p:spPr>
      </p:pic>
    </p:spTree>
    <p:extLst>
      <p:ext uri="{BB962C8B-B14F-4D97-AF65-F5344CB8AC3E}">
        <p14:creationId xmlns:p14="http://schemas.microsoft.com/office/powerpoint/2010/main" val="18092840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3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90"/>
                                          </p:val>
                                        </p:tav>
                                        <p:tav tm="100000">
                                          <p:val>
                                            <p:fltVal val="0"/>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sp>
        <p:nvSpPr>
          <p:cNvPr id="5" name="Rounded Rectangle 4"/>
          <p:cNvSpPr/>
          <p:nvPr/>
        </p:nvSpPr>
        <p:spPr>
          <a:xfrm>
            <a:off x="6904098" y="647701"/>
            <a:ext cx="4724400" cy="1363538"/>
          </a:xfrm>
          <a:prstGeom prst="roundRect">
            <a:avLst>
              <a:gd name="adj" fmla="val 1825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chemeClr val="bg1"/>
                </a:solidFill>
                <a:latin typeface="Arial" panose="020B0604020202020204" pitchFamily="34" charset="0"/>
                <a:cs typeface="Arial" panose="020B0604020202020204" pitchFamily="34" charset="0"/>
              </a:rPr>
              <a:t>Đáp án</a:t>
            </a:r>
            <a:endParaRPr lang="vi-VN" sz="4200" b="1" dirty="0">
              <a:solidFill>
                <a:schemeClr val="bg1"/>
              </a:solidFill>
              <a:latin typeface="Arial" panose="020B0604020202020204" pitchFamily="34" charset="0"/>
              <a:cs typeface="Arial" panose="020B0604020202020204" pitchFamily="34" charset="0"/>
            </a:endParaRPr>
          </a:p>
        </p:txBody>
      </p:sp>
      <p:grpSp>
        <p:nvGrpSpPr>
          <p:cNvPr id="11" name="Group 10"/>
          <p:cNvGrpSpPr/>
          <p:nvPr/>
        </p:nvGrpSpPr>
        <p:grpSpPr>
          <a:xfrm>
            <a:off x="457200" y="2933700"/>
            <a:ext cx="17465795" cy="1981200"/>
            <a:chOff x="411103" y="4305300"/>
            <a:chExt cx="17465795" cy="1981200"/>
          </a:xfrm>
        </p:grpSpPr>
        <p:grpSp>
          <p:nvGrpSpPr>
            <p:cNvPr id="7" name="Group 2"/>
            <p:cNvGrpSpPr/>
            <p:nvPr/>
          </p:nvGrpSpPr>
          <p:grpSpPr>
            <a:xfrm>
              <a:off x="411103" y="4305300"/>
              <a:ext cx="17465795" cy="1981200"/>
              <a:chOff x="0" y="0"/>
              <a:chExt cx="5304118" cy="2883029"/>
            </a:xfrm>
          </p:grpSpPr>
          <p:sp>
            <p:nvSpPr>
              <p:cNvPr id="8"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lnTo>
                      <a:pt x="5281258" y="2855089"/>
                    </a:lnTo>
                  </a:path>
                </a:pathLst>
              </a:custGeom>
              <a:solidFill>
                <a:srgbClr val="FFFFFF"/>
              </a:solidFill>
            </p:spPr>
          </p:sp>
          <p:sp>
            <p:nvSpPr>
              <p:cNvPr id="9"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path>
                </a:pathLst>
              </a:custGeom>
              <a:solidFill>
                <a:srgbClr val="442816"/>
              </a:solidFill>
            </p:spPr>
          </p:sp>
        </p:grpSp>
        <p:sp>
          <p:nvSpPr>
            <p:cNvPr id="10" name="Rounded Rectangle 9"/>
            <p:cNvSpPr/>
            <p:nvPr/>
          </p:nvSpPr>
          <p:spPr>
            <a:xfrm>
              <a:off x="650797" y="4305300"/>
              <a:ext cx="16949360" cy="198120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cs typeface="Arial" panose="020B0604020202020204" pitchFamily="34" charset="0"/>
                </a:rPr>
                <a:t>a.</a:t>
              </a:r>
              <a:r>
                <a:rPr lang="en-US" sz="4000" dirty="0" smtClean="0">
                  <a:solidFill>
                    <a:schemeClr val="tx1"/>
                  </a:solidFill>
                  <a:cs typeface="Arial" panose="020B0604020202020204" pitchFamily="34" charset="0"/>
                </a:rPr>
                <a:t> </a:t>
              </a:r>
              <a:r>
                <a:rPr lang="vi-VN" sz="4000" dirty="0" smtClean="0">
                  <a:solidFill>
                    <a:schemeClr val="tx1"/>
                  </a:solidFill>
                  <a:cs typeface="Arial" panose="020B0604020202020204" pitchFamily="34" charset="0"/>
                </a:rPr>
                <a:t>Thì </a:t>
              </a:r>
              <a:r>
                <a:rPr lang="vi-VN" sz="4000" dirty="0">
                  <a:solidFill>
                    <a:schemeClr val="tx1"/>
                  </a:solidFill>
                  <a:cs typeface="Arial" panose="020B0604020202020204" pitchFamily="34" charset="0"/>
                </a:rPr>
                <a:t>Chí Phèo là nhân vật mà tác giả Nam Cao muốn gửi đến cho độc giả nhiều thông điệp về bức tranh xã hội coi như là tiêu cực thời bấy giờ</a:t>
              </a:r>
              <a:r>
                <a:rPr lang="vi-VN" sz="4000" dirty="0" smtClean="0">
                  <a:solidFill>
                    <a:schemeClr val="tx1"/>
                  </a:solidFill>
                  <a:cs typeface="Arial" panose="020B0604020202020204" pitchFamily="34" charset="0"/>
                </a:rPr>
                <a:t>.</a:t>
              </a:r>
              <a:endParaRPr lang="vi-VN" sz="4000" dirty="0">
                <a:solidFill>
                  <a:schemeClr val="tx1"/>
                </a:solidFill>
                <a:cs typeface="Arial" panose="020B0604020202020204" pitchFamily="34" charset="0"/>
              </a:endParaRPr>
            </a:p>
          </p:txBody>
        </p:sp>
      </p:grpSp>
      <p:sp>
        <p:nvSpPr>
          <p:cNvPr id="12" name="Rounded Rectangle 11"/>
          <p:cNvSpPr/>
          <p:nvPr/>
        </p:nvSpPr>
        <p:spPr>
          <a:xfrm>
            <a:off x="507576" y="5344204"/>
            <a:ext cx="17373600" cy="1795037"/>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Lỗi Sai: Sử dụng khẩu ngữ (ngôn ngữ nói) trong viết văn – “thì”, “coi như”</a:t>
            </a: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Sửa </a:t>
            </a:r>
            <a:r>
              <a:rPr lang="vi-VN" sz="4000" dirty="0">
                <a:solidFill>
                  <a:schemeClr val="tx1"/>
                </a:solidFill>
                <a:cs typeface="Arial" panose="020B0604020202020204" pitchFamily="34" charset="0"/>
              </a:rPr>
              <a:t>lại: Bỏ các từ khẩu ngữ, chỉ giữ lại nội dung cốt lõi</a:t>
            </a:r>
          </a:p>
        </p:txBody>
      </p:sp>
      <p:cxnSp>
        <p:nvCxnSpPr>
          <p:cNvPr id="13" name="Straight Connector 12"/>
          <p:cNvCxnSpPr/>
          <p:nvPr/>
        </p:nvCxnSpPr>
        <p:spPr>
          <a:xfrm>
            <a:off x="1493898" y="3771900"/>
            <a:ext cx="6096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028298" y="4686300"/>
            <a:ext cx="16002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798698" y="7593945"/>
            <a:ext cx="15621000" cy="1770428"/>
          </a:xfrm>
          <a:prstGeom prst="roundRect">
            <a:avLst>
              <a:gd name="adj" fmla="val 1825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chemeClr val="tx1"/>
                </a:solidFill>
                <a:latin typeface="Arial" panose="020B0604020202020204" pitchFamily="34" charset="0"/>
                <a:cs typeface="Arial" panose="020B0604020202020204" pitchFamily="34" charset="0"/>
              </a:rPr>
              <a:t>Chí Phèo là nhân vật mà tác giả Nam Cao muốn gửi đến cho độc giả nhiều thông điệp về bức tranh xã hội tiêu cực thời bấy giờ</a:t>
            </a:r>
            <a:endParaRPr lang="vi-VN" sz="4000" b="1" dirty="0">
              <a:solidFill>
                <a:srgbClr val="C00000"/>
              </a:solidFill>
              <a:latin typeface="Arial" panose="020B0604020202020204" pitchFamily="34" charset="0"/>
              <a:cs typeface="Arial" panose="020B0604020202020204" pitchFamily="34" charset="0"/>
            </a:endParaRPr>
          </a:p>
        </p:txBody>
      </p:sp>
      <p:sp>
        <p:nvSpPr>
          <p:cNvPr id="20" name="Down Arrow 19"/>
          <p:cNvSpPr/>
          <p:nvPr/>
        </p:nvSpPr>
        <p:spPr>
          <a:xfrm rot="16200000">
            <a:off x="704854" y="8036091"/>
            <a:ext cx="870217" cy="88613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39423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anim calcmode="lin" valueType="num">
                                      <p:cBhvr>
                                        <p:cTn id="29" dur="500" fill="hold"/>
                                        <p:tgtEl>
                                          <p:spTgt spid="20"/>
                                        </p:tgtEl>
                                        <p:attrNameLst>
                                          <p:attrName>ppt_x</p:attrName>
                                        </p:attrNameLst>
                                      </p:cBhvr>
                                      <p:tavLst>
                                        <p:tav tm="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1"/>
                                          </p:val>
                                        </p:tav>
                                        <p:tav tm="100000">
                                          <p:val>
                                            <p:strVal val="#ppt_y"/>
                                          </p:val>
                                        </p:tav>
                                      </p:tavLst>
                                    </p:anim>
                                  </p:childTnLst>
                                </p:cTn>
                              </p:par>
                              <p:par>
                                <p:cTn id="31" presetID="6"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sp>
        <p:nvSpPr>
          <p:cNvPr id="5" name="Rounded Rectangle 4"/>
          <p:cNvSpPr/>
          <p:nvPr/>
        </p:nvSpPr>
        <p:spPr>
          <a:xfrm>
            <a:off x="6858000" y="571500"/>
            <a:ext cx="4724400" cy="1371600"/>
          </a:xfrm>
          <a:prstGeom prst="roundRect">
            <a:avLst>
              <a:gd name="adj" fmla="val 1825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chemeClr val="bg1"/>
                </a:solidFill>
                <a:latin typeface="Arial" panose="020B0604020202020204" pitchFamily="34" charset="0"/>
                <a:cs typeface="Arial" panose="020B0604020202020204" pitchFamily="34" charset="0"/>
              </a:rPr>
              <a:t>Đáp án</a:t>
            </a:r>
            <a:endParaRPr lang="vi-VN" sz="4200" b="1" dirty="0">
              <a:solidFill>
                <a:schemeClr val="bg1"/>
              </a:solidFill>
              <a:latin typeface="Arial" panose="020B0604020202020204" pitchFamily="34" charset="0"/>
              <a:cs typeface="Arial" panose="020B0604020202020204" pitchFamily="34" charset="0"/>
            </a:endParaRPr>
          </a:p>
        </p:txBody>
      </p:sp>
      <p:grpSp>
        <p:nvGrpSpPr>
          <p:cNvPr id="2" name="Group 1"/>
          <p:cNvGrpSpPr/>
          <p:nvPr/>
        </p:nvGrpSpPr>
        <p:grpSpPr>
          <a:xfrm>
            <a:off x="457200" y="2857500"/>
            <a:ext cx="17465795" cy="1981200"/>
            <a:chOff x="487302" y="3467100"/>
            <a:chExt cx="17465795" cy="1981200"/>
          </a:xfrm>
        </p:grpSpPr>
        <p:grpSp>
          <p:nvGrpSpPr>
            <p:cNvPr id="7" name="Group 2"/>
            <p:cNvGrpSpPr/>
            <p:nvPr/>
          </p:nvGrpSpPr>
          <p:grpSpPr>
            <a:xfrm>
              <a:off x="487302" y="3467100"/>
              <a:ext cx="17465795" cy="1981200"/>
              <a:chOff x="0" y="0"/>
              <a:chExt cx="5304118" cy="2883029"/>
            </a:xfrm>
          </p:grpSpPr>
          <p:sp>
            <p:nvSpPr>
              <p:cNvPr id="8"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lnTo>
                      <a:pt x="5281258" y="2855089"/>
                    </a:lnTo>
                  </a:path>
                </a:pathLst>
              </a:custGeom>
              <a:solidFill>
                <a:srgbClr val="FFFFFF"/>
              </a:solidFill>
            </p:spPr>
          </p:sp>
          <p:sp>
            <p:nvSpPr>
              <p:cNvPr id="9"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path>
                </a:pathLst>
              </a:custGeom>
              <a:solidFill>
                <a:srgbClr val="442816"/>
              </a:solidFill>
            </p:spPr>
          </p:sp>
        </p:grpSp>
        <p:sp>
          <p:nvSpPr>
            <p:cNvPr id="10" name="Rounded Rectangle 9"/>
            <p:cNvSpPr/>
            <p:nvPr/>
          </p:nvSpPr>
          <p:spPr>
            <a:xfrm>
              <a:off x="726996" y="3467100"/>
              <a:ext cx="16949360" cy="198120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b. Chí Phèo là một tác phẩm rất chất đã cho độc giả cực kì thích luôn!</a:t>
              </a:r>
            </a:p>
          </p:txBody>
        </p:sp>
      </p:grpSp>
      <p:sp>
        <p:nvSpPr>
          <p:cNvPr id="12" name="Rounded Rectangle 11"/>
          <p:cNvSpPr/>
          <p:nvPr/>
        </p:nvSpPr>
        <p:spPr>
          <a:xfrm>
            <a:off x="907229" y="5177103"/>
            <a:ext cx="16739025" cy="2378041"/>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Lỗi sai: Sử dụng khẩu ngữ (lời ăn tiếng nói hàng ngày) trong </a:t>
            </a:r>
            <a:r>
              <a:rPr lang="vi-VN" sz="4000" dirty="0" smtClean="0">
                <a:solidFill>
                  <a:schemeClr val="tx1"/>
                </a:solidFill>
                <a:cs typeface="Arial" panose="020B0604020202020204" pitchFamily="34" charset="0"/>
              </a:rPr>
              <a:t>văn viết </a:t>
            </a:r>
            <a:r>
              <a:rPr lang="vi-VN" sz="4000" dirty="0">
                <a:solidFill>
                  <a:schemeClr val="tx1"/>
                </a:solidFill>
                <a:cs typeface="Arial" panose="020B0604020202020204" pitchFamily="34" charset="0"/>
              </a:rPr>
              <a:t>– “rất chất”, “cực kì luôn”</a:t>
            </a: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Sửa </a:t>
            </a:r>
            <a:r>
              <a:rPr lang="vi-VN" sz="4000" dirty="0">
                <a:solidFill>
                  <a:schemeClr val="tx1"/>
                </a:solidFill>
                <a:cs typeface="Arial" panose="020B0604020202020204" pitchFamily="34" charset="0"/>
              </a:rPr>
              <a:t>lại: Thay thế khẩu ngữ bằng các từ khác có nghĩa tương đương.</a:t>
            </a:r>
          </a:p>
        </p:txBody>
      </p:sp>
      <p:cxnSp>
        <p:nvCxnSpPr>
          <p:cNvPr id="16" name="Straight Connector 15"/>
          <p:cNvCxnSpPr/>
          <p:nvPr/>
        </p:nvCxnSpPr>
        <p:spPr>
          <a:xfrm>
            <a:off x="7315200" y="4242191"/>
            <a:ext cx="18288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833708" y="7836595"/>
            <a:ext cx="15530267" cy="1635382"/>
          </a:xfrm>
          <a:prstGeom prst="roundRect">
            <a:avLst>
              <a:gd name="adj" fmla="val 1825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chemeClr val="tx1"/>
                </a:solidFill>
                <a:latin typeface="Arial" panose="020B0604020202020204" pitchFamily="34" charset="0"/>
                <a:cs typeface="Arial" panose="020B0604020202020204" pitchFamily="34" charset="0"/>
              </a:rPr>
              <a:t>Chí Phèo là một kiệt tác khiến độc giả say mê.</a:t>
            </a:r>
            <a:endParaRPr lang="vi-VN" sz="4000" b="1" dirty="0">
              <a:solidFill>
                <a:srgbClr val="C00000"/>
              </a:solidFill>
              <a:latin typeface="Arial" panose="020B0604020202020204" pitchFamily="34" charset="0"/>
              <a:cs typeface="Arial" panose="020B0604020202020204" pitchFamily="34" charset="0"/>
            </a:endParaRPr>
          </a:p>
        </p:txBody>
      </p:sp>
      <p:sp>
        <p:nvSpPr>
          <p:cNvPr id="20" name="Down Arrow 19"/>
          <p:cNvSpPr/>
          <p:nvPr/>
        </p:nvSpPr>
        <p:spPr>
          <a:xfrm rot="16200000">
            <a:off x="737291" y="8146268"/>
            <a:ext cx="870217" cy="88098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cxnSp>
        <p:nvCxnSpPr>
          <p:cNvPr id="15" name="Straight Connector 14"/>
          <p:cNvCxnSpPr/>
          <p:nvPr/>
        </p:nvCxnSpPr>
        <p:spPr>
          <a:xfrm flipV="1">
            <a:off x="12619098" y="4206240"/>
            <a:ext cx="3860422" cy="3595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3417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anim calcmode="lin" valueType="num">
                                      <p:cBhvr>
                                        <p:cTn id="29" dur="500" fill="hold"/>
                                        <p:tgtEl>
                                          <p:spTgt spid="20"/>
                                        </p:tgtEl>
                                        <p:attrNameLst>
                                          <p:attrName>ppt_x</p:attrName>
                                        </p:attrNameLst>
                                      </p:cBhvr>
                                      <p:tavLst>
                                        <p:tav tm="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1"/>
                                          </p:val>
                                        </p:tav>
                                        <p:tav tm="100000">
                                          <p:val>
                                            <p:strVal val="#ppt_y"/>
                                          </p:val>
                                        </p:tav>
                                      </p:tavLst>
                                    </p:anim>
                                  </p:childTnLst>
                                </p:cTn>
                              </p:par>
                              <p:par>
                                <p:cTn id="31" presetID="6"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sp>
        <p:nvSpPr>
          <p:cNvPr id="5" name="Rounded Rectangle 4"/>
          <p:cNvSpPr/>
          <p:nvPr/>
        </p:nvSpPr>
        <p:spPr>
          <a:xfrm>
            <a:off x="6858000" y="571500"/>
            <a:ext cx="4724400" cy="1371600"/>
          </a:xfrm>
          <a:prstGeom prst="roundRect">
            <a:avLst>
              <a:gd name="adj" fmla="val 1825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chemeClr val="bg1"/>
                </a:solidFill>
                <a:latin typeface="Arial" panose="020B0604020202020204" pitchFamily="34" charset="0"/>
                <a:cs typeface="Arial" panose="020B0604020202020204" pitchFamily="34" charset="0"/>
              </a:rPr>
              <a:t>Đáp án</a:t>
            </a:r>
            <a:endParaRPr lang="vi-VN" sz="4200" b="1" dirty="0">
              <a:solidFill>
                <a:schemeClr val="bg1"/>
              </a:solidFill>
              <a:latin typeface="Arial" panose="020B0604020202020204" pitchFamily="34" charset="0"/>
              <a:cs typeface="Arial" panose="020B0604020202020204" pitchFamily="34" charset="0"/>
            </a:endParaRPr>
          </a:p>
        </p:txBody>
      </p:sp>
      <p:grpSp>
        <p:nvGrpSpPr>
          <p:cNvPr id="2" name="Group 1"/>
          <p:cNvGrpSpPr/>
          <p:nvPr/>
        </p:nvGrpSpPr>
        <p:grpSpPr>
          <a:xfrm>
            <a:off x="457200" y="2857500"/>
            <a:ext cx="17465795" cy="1981200"/>
            <a:chOff x="487302" y="3467100"/>
            <a:chExt cx="17465795" cy="1981200"/>
          </a:xfrm>
        </p:grpSpPr>
        <p:grpSp>
          <p:nvGrpSpPr>
            <p:cNvPr id="7" name="Group 2"/>
            <p:cNvGrpSpPr/>
            <p:nvPr/>
          </p:nvGrpSpPr>
          <p:grpSpPr>
            <a:xfrm>
              <a:off x="487302" y="3467100"/>
              <a:ext cx="17465795" cy="1981200"/>
              <a:chOff x="0" y="0"/>
              <a:chExt cx="5304118" cy="2883029"/>
            </a:xfrm>
          </p:grpSpPr>
          <p:sp>
            <p:nvSpPr>
              <p:cNvPr id="8"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lnTo>
                      <a:pt x="5281258" y="2855089"/>
                    </a:lnTo>
                  </a:path>
                </a:pathLst>
              </a:custGeom>
              <a:solidFill>
                <a:srgbClr val="FFFFFF"/>
              </a:solidFill>
            </p:spPr>
          </p:sp>
          <p:sp>
            <p:nvSpPr>
              <p:cNvPr id="9"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path>
                </a:pathLst>
              </a:custGeom>
              <a:solidFill>
                <a:srgbClr val="442816"/>
              </a:solidFill>
            </p:spPr>
          </p:sp>
        </p:grpSp>
        <p:sp>
          <p:nvSpPr>
            <p:cNvPr id="10" name="Rounded Rectangle 9"/>
            <p:cNvSpPr/>
            <p:nvPr/>
          </p:nvSpPr>
          <p:spPr>
            <a:xfrm>
              <a:off x="726996" y="3467100"/>
              <a:ext cx="16949360" cy="198120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c. Thị Nở tuy bề ngoài nhìn xấu xí như vậy nhưng bên trong vẫn toát lên phẩm chất của một người phụ nữ giàu tình yêu thương cực kì.</a:t>
              </a:r>
            </a:p>
          </p:txBody>
        </p:sp>
      </p:grpSp>
      <p:sp>
        <p:nvSpPr>
          <p:cNvPr id="12" name="Rounded Rectangle 11"/>
          <p:cNvSpPr/>
          <p:nvPr/>
        </p:nvSpPr>
        <p:spPr>
          <a:xfrm>
            <a:off x="1091154" y="5177103"/>
            <a:ext cx="16840201" cy="2321089"/>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Lỗi sai: Sử dụng khẩu ngữ trong bài văn viết – “như vậy”, “cực kì”</a:t>
            </a: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Sửa </a:t>
            </a:r>
            <a:r>
              <a:rPr lang="vi-VN" sz="4000" dirty="0">
                <a:solidFill>
                  <a:schemeClr val="tx1"/>
                </a:solidFill>
                <a:cs typeface="Arial" panose="020B0604020202020204" pitchFamily="34" charset="0"/>
              </a:rPr>
              <a:t>lại: Bỏ các khẩu ngữ, chỉ giữ lại nội dung cốt lõi.</a:t>
            </a:r>
          </a:p>
        </p:txBody>
      </p:sp>
      <p:cxnSp>
        <p:nvCxnSpPr>
          <p:cNvPr id="16" name="Straight Connector 15"/>
          <p:cNvCxnSpPr/>
          <p:nvPr/>
        </p:nvCxnSpPr>
        <p:spPr>
          <a:xfrm flipV="1">
            <a:off x="8839200" y="3695700"/>
            <a:ext cx="1869259" cy="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833708" y="7836594"/>
            <a:ext cx="15530267" cy="1955105"/>
          </a:xfrm>
          <a:prstGeom prst="roundRect">
            <a:avLst>
              <a:gd name="adj" fmla="val 1825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Thị Nở tuy bề ngoài nhìn xấu xí nhưng bên trong vẫn toát lên phẩm chất của một người phụ nữ giàu tình yêu thương.</a:t>
            </a:r>
            <a:endParaRPr lang="vi-VN" sz="4000" b="1" dirty="0">
              <a:solidFill>
                <a:srgbClr val="C00000"/>
              </a:solidFill>
              <a:latin typeface="Arial" panose="020B0604020202020204" pitchFamily="34" charset="0"/>
              <a:cs typeface="Arial" panose="020B0604020202020204" pitchFamily="34" charset="0"/>
            </a:endParaRPr>
          </a:p>
        </p:txBody>
      </p:sp>
      <p:sp>
        <p:nvSpPr>
          <p:cNvPr id="20" name="Down Arrow 19"/>
          <p:cNvSpPr/>
          <p:nvPr/>
        </p:nvSpPr>
        <p:spPr>
          <a:xfrm rot="16200000">
            <a:off x="737291" y="8146268"/>
            <a:ext cx="870217" cy="88098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cxnSp>
        <p:nvCxnSpPr>
          <p:cNvPr id="15" name="Straight Connector 14"/>
          <p:cNvCxnSpPr/>
          <p:nvPr/>
        </p:nvCxnSpPr>
        <p:spPr>
          <a:xfrm>
            <a:off x="13335000" y="4610100"/>
            <a:ext cx="152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5031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anim calcmode="lin" valueType="num">
                                      <p:cBhvr>
                                        <p:cTn id="29" dur="500" fill="hold"/>
                                        <p:tgtEl>
                                          <p:spTgt spid="20"/>
                                        </p:tgtEl>
                                        <p:attrNameLst>
                                          <p:attrName>ppt_x</p:attrName>
                                        </p:attrNameLst>
                                      </p:cBhvr>
                                      <p:tavLst>
                                        <p:tav tm="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1"/>
                                          </p:val>
                                        </p:tav>
                                        <p:tav tm="100000">
                                          <p:val>
                                            <p:strVal val="#ppt_y"/>
                                          </p:val>
                                        </p:tav>
                                      </p:tavLst>
                                    </p:anim>
                                  </p:childTnLst>
                                </p:cTn>
                              </p:par>
                              <p:par>
                                <p:cTn id="31" presetID="6"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grpSp>
        <p:nvGrpSpPr>
          <p:cNvPr id="4" name="Group 3"/>
          <p:cNvGrpSpPr/>
          <p:nvPr/>
        </p:nvGrpSpPr>
        <p:grpSpPr>
          <a:xfrm>
            <a:off x="8305800" y="419101"/>
            <a:ext cx="8382000" cy="4495800"/>
            <a:chOff x="4498386" y="350861"/>
            <a:chExt cx="13137174" cy="3422176"/>
          </a:xfrm>
        </p:grpSpPr>
        <p:pic>
          <p:nvPicPr>
            <p:cNvPr id="3" name="Picture 2"/>
            <p:cNvPicPr>
              <a:picLocks noChangeAspect="1"/>
            </p:cNvPicPr>
            <p:nvPr/>
          </p:nvPicPr>
          <p:blipFill>
            <a:blip r:embed="rId2"/>
            <a:stretch>
              <a:fillRect/>
            </a:stretch>
          </p:blipFill>
          <p:spPr>
            <a:xfrm>
              <a:off x="4498386" y="725037"/>
              <a:ext cx="13137174" cy="3048000"/>
            </a:xfrm>
            <a:prstGeom prst="rect">
              <a:avLst/>
            </a:prstGeom>
          </p:spPr>
        </p:pic>
        <p:sp>
          <p:nvSpPr>
            <p:cNvPr id="11" name="Rounded Rectangle 10"/>
            <p:cNvSpPr/>
            <p:nvPr/>
          </p:nvSpPr>
          <p:spPr>
            <a:xfrm>
              <a:off x="5214959" y="350861"/>
              <a:ext cx="11729870" cy="2895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00" b="1" dirty="0" smtClean="0">
                  <a:solidFill>
                    <a:srgbClr val="C00000"/>
                  </a:solidFill>
                  <a:latin typeface="Arial" panose="020B0604020202020204" pitchFamily="34" charset="0"/>
                  <a:cs typeface="Arial" panose="020B0604020202020204" pitchFamily="34" charset="0"/>
                </a:rPr>
                <a:t>Nhiệm vụ 2</a:t>
              </a:r>
            </a:p>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Quan sát hai ngữ liệu sau và tìm điểm khác biệt:</a:t>
              </a:r>
              <a:endParaRPr lang="en-US" sz="4000" dirty="0">
                <a:solidFill>
                  <a:schemeClr val="tx1"/>
                </a:solidFill>
                <a:latin typeface="Arial" panose="020B0604020202020204" pitchFamily="34" charset="0"/>
                <a:cs typeface="Arial" panose="020B0604020202020204" pitchFamily="34" charset="0"/>
              </a:endParaRPr>
            </a:p>
          </p:txBody>
        </p:sp>
      </p:grpSp>
      <p:pic>
        <p:nvPicPr>
          <p:cNvPr id="5" name="Picture 4"/>
          <p:cNvPicPr>
            <a:picLocks noChangeAspect="1"/>
          </p:cNvPicPr>
          <p:nvPr/>
        </p:nvPicPr>
        <p:blipFill>
          <a:blip r:embed="rId3"/>
          <a:stretch>
            <a:fillRect/>
          </a:stretch>
        </p:blipFill>
        <p:spPr>
          <a:xfrm>
            <a:off x="2286000" y="1092200"/>
            <a:ext cx="6488683" cy="91821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grpSp>
        <p:nvGrpSpPr>
          <p:cNvPr id="2" name="Group 2"/>
          <p:cNvGrpSpPr/>
          <p:nvPr/>
        </p:nvGrpSpPr>
        <p:grpSpPr>
          <a:xfrm>
            <a:off x="411103" y="396774"/>
            <a:ext cx="17465795" cy="9493452"/>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lnTo>
                    <a:pt x="5281258" y="2855089"/>
                  </a:lnTo>
                </a:path>
              </a:pathLst>
            </a:custGeom>
            <a:solidFill>
              <a:srgbClr val="FFFFFF"/>
            </a:solidFill>
          </p:spPr>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path>
              </a:pathLst>
            </a:custGeom>
            <a:solidFill>
              <a:srgbClr val="442816"/>
            </a:solidFill>
          </p:spPr>
        </p:sp>
      </p:grpSp>
      <p:sp>
        <p:nvSpPr>
          <p:cNvPr id="5" name="Rounded Rectangle 4"/>
          <p:cNvSpPr/>
          <p:nvPr/>
        </p:nvSpPr>
        <p:spPr>
          <a:xfrm>
            <a:off x="3810000" y="1354835"/>
            <a:ext cx="11125200" cy="19536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smtClean="0">
                <a:solidFill>
                  <a:srgbClr val="442816"/>
                </a:solidFill>
                <a:latin typeface="Arial" panose="020B0604020202020204" pitchFamily="34" charset="0"/>
                <a:cs typeface="Arial" panose="020B0604020202020204" pitchFamily="34" charset="0"/>
              </a:rPr>
              <a:t>HƯỚNG DẪN VỀ NHÀ</a:t>
            </a:r>
            <a:endParaRPr lang="en-US" sz="6600" b="1" dirty="0">
              <a:solidFill>
                <a:srgbClr val="442816"/>
              </a:solidFill>
              <a:latin typeface="Arial" panose="020B0604020202020204" pitchFamily="34" charset="0"/>
              <a:cs typeface="Arial" panose="020B0604020202020204" pitchFamily="34" charset="0"/>
            </a:endParaRPr>
          </a:p>
        </p:txBody>
      </p:sp>
      <p:sp>
        <p:nvSpPr>
          <p:cNvPr id="6" name="Rounded Rectangle 5"/>
          <p:cNvSpPr/>
          <p:nvPr/>
        </p:nvSpPr>
        <p:spPr>
          <a:xfrm>
            <a:off x="1508073" y="4152900"/>
            <a:ext cx="7619888" cy="3618093"/>
          </a:xfrm>
          <a:prstGeom prst="roundRect">
            <a:avLst/>
          </a:prstGeom>
          <a:solidFill>
            <a:schemeClr val="bg1"/>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Ôn tập </a:t>
            </a:r>
            <a:r>
              <a:rPr lang="vi-VN" sz="4000" b="1" dirty="0" smtClean="0">
                <a:solidFill>
                  <a:schemeClr val="tx1"/>
                </a:solidFill>
                <a:latin typeface="Arial" panose="020B0604020202020204" pitchFamily="34" charset="0"/>
                <a:cs typeface="Arial" panose="020B0604020202020204" pitchFamily="34" charset="0"/>
              </a:rPr>
              <a:t>Thực hành tiếng Việt:</a:t>
            </a:r>
            <a:endParaRPr lang="en-US" sz="4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vi-VN" sz="4000" dirty="0" smtClean="0">
                <a:solidFill>
                  <a:schemeClr val="tx1"/>
                </a:solidFill>
                <a:cs typeface="Arial" panose="020B0604020202020204" pitchFamily="34" charset="0"/>
              </a:rPr>
              <a:t>Ngôn </a:t>
            </a:r>
            <a:r>
              <a:rPr lang="vi-VN" sz="4000" dirty="0">
                <a:solidFill>
                  <a:schemeClr val="tx1"/>
                </a:solidFill>
                <a:cs typeface="Arial" panose="020B0604020202020204" pitchFamily="34" charset="0"/>
              </a:rPr>
              <a:t>ngữ nói và ngôn ngữ viết</a:t>
            </a:r>
            <a:endParaRPr lang="en-US" sz="40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9372600" y="4149510"/>
            <a:ext cx="7568235" cy="3621484"/>
          </a:xfrm>
          <a:prstGeom prst="roundRect">
            <a:avLst/>
          </a:prstGeom>
          <a:solidFill>
            <a:schemeClr val="bg1"/>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chemeClr val="tx1"/>
                </a:solidFill>
                <a:latin typeface="Arial" panose="020B0604020202020204" pitchFamily="34" charset="0"/>
                <a:cs typeface="Arial" panose="020B0604020202020204" pitchFamily="34" charset="0"/>
              </a:rPr>
              <a:t>Soạn </a:t>
            </a:r>
            <a:r>
              <a:rPr lang="en-US" sz="4000" b="1" dirty="0" smtClean="0">
                <a:solidFill>
                  <a:schemeClr val="tx1"/>
                </a:solidFill>
                <a:latin typeface="Arial" panose="020B0604020202020204" pitchFamily="34" charset="0"/>
                <a:cs typeface="Arial" panose="020B0604020202020204" pitchFamily="34" charset="0"/>
              </a:rPr>
              <a:t>Viết</a:t>
            </a:r>
            <a:r>
              <a:rPr lang="vi-VN" sz="4000" b="1" dirty="0" smtClean="0">
                <a:solidFill>
                  <a:schemeClr val="tx1"/>
                </a:solidFill>
                <a:latin typeface="Arial" panose="020B0604020202020204" pitchFamily="34" charset="0"/>
                <a:cs typeface="Arial" panose="020B0604020202020204" pitchFamily="34" charset="0"/>
              </a:rPr>
              <a:t>:</a:t>
            </a:r>
            <a:endParaRPr lang="en-US" sz="4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 </a:t>
            </a:r>
            <a:r>
              <a:rPr lang="vi-VN" sz="4000" dirty="0" smtClean="0">
                <a:solidFill>
                  <a:schemeClr val="tx1"/>
                </a:solidFill>
                <a:cs typeface="Arial" panose="020B0604020202020204" pitchFamily="34" charset="0"/>
              </a:rPr>
              <a:t>Viết </a:t>
            </a:r>
            <a:r>
              <a:rPr lang="vi-VN" sz="4000" dirty="0">
                <a:solidFill>
                  <a:schemeClr val="tx1"/>
                </a:solidFill>
                <a:cs typeface="Arial" panose="020B0604020202020204" pitchFamily="34" charset="0"/>
              </a:rPr>
              <a:t>bài văn nghị luận về một vấn đề đặt ra trong tác phẩm văn học</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1030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sp>
        <p:nvSpPr>
          <p:cNvPr id="2" name="TextBox 1"/>
          <p:cNvSpPr txBox="1"/>
          <p:nvPr/>
        </p:nvSpPr>
        <p:spPr>
          <a:xfrm>
            <a:off x="2438400" y="3250674"/>
            <a:ext cx="13411200" cy="3557512"/>
          </a:xfrm>
          <a:prstGeom prst="rect">
            <a:avLst/>
          </a:prstGeom>
          <a:noFill/>
        </p:spPr>
        <p:txBody>
          <a:bodyPr wrap="square" rtlCol="0">
            <a:spAutoFit/>
          </a:bodyPr>
          <a:lstStyle/>
          <a:p>
            <a:pPr algn="ctr">
              <a:lnSpc>
                <a:spcPct val="150000"/>
              </a:lnSpc>
            </a:pPr>
            <a:r>
              <a:rPr lang="en-US" sz="8000" b="1" dirty="0" smtClean="0">
                <a:solidFill>
                  <a:srgbClr val="442816"/>
                </a:solidFill>
                <a:latin typeface="Arial" panose="020B0604020202020204" pitchFamily="34" charset="0"/>
                <a:cs typeface="Arial" panose="020B0604020202020204" pitchFamily="34" charset="0"/>
              </a:rPr>
              <a:t>XIN CHÀO TẠM BIỆT VÀ HẸN GẶP LẠI!</a:t>
            </a:r>
            <a:endParaRPr lang="en-US" sz="8000" b="1" dirty="0">
              <a:solidFill>
                <a:srgbClr val="442816"/>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grpSp>
        <p:nvGrpSpPr>
          <p:cNvPr id="2" name="Group 2"/>
          <p:cNvGrpSpPr/>
          <p:nvPr/>
        </p:nvGrpSpPr>
        <p:grpSpPr>
          <a:xfrm>
            <a:off x="-11434" y="-114300"/>
            <a:ext cx="9163057" cy="10397528"/>
            <a:chOff x="-3810" y="0"/>
            <a:chExt cx="3053165" cy="3501015"/>
          </a:xfrm>
        </p:grpSpPr>
        <p:sp>
          <p:nvSpPr>
            <p:cNvPr id="3" name="Freeform 3"/>
            <p:cNvSpPr/>
            <p:nvPr/>
          </p:nvSpPr>
          <p:spPr>
            <a:xfrm>
              <a:off x="10160" y="16510"/>
              <a:ext cx="3023955" cy="3474345"/>
            </a:xfrm>
            <a:custGeom>
              <a:avLst/>
              <a:gdLst/>
              <a:ahLst/>
              <a:cxnLst/>
              <a:rect l="l" t="t" r="r" b="b"/>
              <a:pathLst>
                <a:path w="3023955" h="3474345">
                  <a:moveTo>
                    <a:pt x="3023955" y="3474345"/>
                  </a:moveTo>
                  <a:lnTo>
                    <a:pt x="0" y="3466725"/>
                  </a:lnTo>
                  <a:lnTo>
                    <a:pt x="0" y="1218221"/>
                  </a:lnTo>
                  <a:lnTo>
                    <a:pt x="17780" y="19050"/>
                  </a:lnTo>
                  <a:lnTo>
                    <a:pt x="1505811" y="0"/>
                  </a:lnTo>
                  <a:lnTo>
                    <a:pt x="3004905" y="5080"/>
                  </a:lnTo>
                  <a:lnTo>
                    <a:pt x="3023955" y="3474345"/>
                  </a:lnTo>
                </a:path>
              </a:pathLst>
            </a:custGeom>
            <a:solidFill>
              <a:srgbClr val="FFFFFF"/>
            </a:solidFill>
          </p:spPr>
        </p:sp>
        <p:sp>
          <p:nvSpPr>
            <p:cNvPr id="4" name="Freeform 4"/>
            <p:cNvSpPr/>
            <p:nvPr/>
          </p:nvSpPr>
          <p:spPr>
            <a:xfrm>
              <a:off x="-3810" y="0"/>
              <a:ext cx="3053165" cy="3501015"/>
            </a:xfrm>
            <a:custGeom>
              <a:avLst/>
              <a:gdLst/>
              <a:ahLst/>
              <a:cxnLst/>
              <a:rect l="l" t="t" r="r" b="b"/>
              <a:pathLst>
                <a:path w="3053165" h="3501015">
                  <a:moveTo>
                    <a:pt x="3018875" y="21590"/>
                  </a:moveTo>
                  <a:cubicBezTo>
                    <a:pt x="3020145" y="34290"/>
                    <a:pt x="3020145" y="44450"/>
                    <a:pt x="3021415" y="54610"/>
                  </a:cubicBezTo>
                  <a:cubicBezTo>
                    <a:pt x="3023955" y="116562"/>
                    <a:pt x="3025225" y="192187"/>
                    <a:pt x="3027765" y="265111"/>
                  </a:cubicBezTo>
                  <a:cubicBezTo>
                    <a:pt x="3027765" y="370446"/>
                    <a:pt x="3040465" y="2447430"/>
                    <a:pt x="3046815" y="2552765"/>
                  </a:cubicBezTo>
                  <a:cubicBezTo>
                    <a:pt x="3053165" y="2712117"/>
                    <a:pt x="3049355" y="2874170"/>
                    <a:pt x="3049355" y="3033523"/>
                  </a:cubicBezTo>
                  <a:cubicBezTo>
                    <a:pt x="3049355" y="3173969"/>
                    <a:pt x="3050625" y="3303612"/>
                    <a:pt x="3051895" y="3440055"/>
                  </a:cubicBezTo>
                  <a:cubicBezTo>
                    <a:pt x="3051895" y="3461645"/>
                    <a:pt x="3051895" y="3475615"/>
                    <a:pt x="3051895" y="3499745"/>
                  </a:cubicBezTo>
                  <a:cubicBezTo>
                    <a:pt x="3029035" y="3499745"/>
                    <a:pt x="3008715" y="3501015"/>
                    <a:pt x="2984053" y="3499745"/>
                  </a:cubicBezTo>
                  <a:cubicBezTo>
                    <a:pt x="2832496" y="3494665"/>
                    <a:pt x="2678608" y="3501015"/>
                    <a:pt x="2527051" y="3495935"/>
                  </a:cubicBezTo>
                  <a:cubicBezTo>
                    <a:pt x="2436117" y="3492125"/>
                    <a:pt x="2347514" y="3494665"/>
                    <a:pt x="2256580" y="3492125"/>
                  </a:cubicBezTo>
                  <a:cubicBezTo>
                    <a:pt x="2214611" y="3490855"/>
                    <a:pt x="2172641" y="3489585"/>
                    <a:pt x="2130671" y="3488315"/>
                  </a:cubicBezTo>
                  <a:cubicBezTo>
                    <a:pt x="2105024" y="3488315"/>
                    <a:pt x="2081707" y="3489585"/>
                    <a:pt x="2056059" y="3489585"/>
                  </a:cubicBezTo>
                  <a:cubicBezTo>
                    <a:pt x="1990773" y="3488315"/>
                    <a:pt x="1811236" y="3489585"/>
                    <a:pt x="1745951" y="3488315"/>
                  </a:cubicBezTo>
                  <a:cubicBezTo>
                    <a:pt x="1699318" y="3487045"/>
                    <a:pt x="766661" y="3495935"/>
                    <a:pt x="720028" y="3494665"/>
                  </a:cubicBezTo>
                  <a:cubicBezTo>
                    <a:pt x="708370" y="3494665"/>
                    <a:pt x="694380" y="3495935"/>
                    <a:pt x="682722" y="3495935"/>
                  </a:cubicBezTo>
                  <a:cubicBezTo>
                    <a:pt x="654742" y="3495935"/>
                    <a:pt x="629094" y="3497205"/>
                    <a:pt x="601114" y="3497205"/>
                  </a:cubicBezTo>
                  <a:cubicBezTo>
                    <a:pt x="531165" y="3497205"/>
                    <a:pt x="463547" y="3495935"/>
                    <a:pt x="393598" y="3494665"/>
                  </a:cubicBezTo>
                  <a:cubicBezTo>
                    <a:pt x="351628" y="3493395"/>
                    <a:pt x="309659" y="3492125"/>
                    <a:pt x="270021" y="3490855"/>
                  </a:cubicBezTo>
                  <a:cubicBezTo>
                    <a:pt x="195408" y="3489585"/>
                    <a:pt x="120796" y="3488315"/>
                    <a:pt x="48260" y="3488315"/>
                  </a:cubicBezTo>
                  <a:cubicBezTo>
                    <a:pt x="38100" y="3488315"/>
                    <a:pt x="29210" y="3488315"/>
                    <a:pt x="19050" y="3487045"/>
                  </a:cubicBezTo>
                  <a:cubicBezTo>
                    <a:pt x="10160" y="3485775"/>
                    <a:pt x="5080" y="3479425"/>
                    <a:pt x="7620" y="3470535"/>
                  </a:cubicBezTo>
                  <a:cubicBezTo>
                    <a:pt x="16510" y="3438656"/>
                    <a:pt x="12700" y="3371134"/>
                    <a:pt x="11430" y="3300911"/>
                  </a:cubicBezTo>
                  <a:cubicBezTo>
                    <a:pt x="10160" y="3157764"/>
                    <a:pt x="6350" y="3017317"/>
                    <a:pt x="7620" y="2874170"/>
                  </a:cubicBezTo>
                  <a:cubicBezTo>
                    <a:pt x="5080" y="2695912"/>
                    <a:pt x="0" y="489285"/>
                    <a:pt x="7620" y="308325"/>
                  </a:cubicBezTo>
                  <a:cubicBezTo>
                    <a:pt x="8890" y="273214"/>
                    <a:pt x="7620" y="235401"/>
                    <a:pt x="8890" y="200290"/>
                  </a:cubicBezTo>
                  <a:cubicBezTo>
                    <a:pt x="10160" y="143571"/>
                    <a:pt x="12700" y="81451"/>
                    <a:pt x="13970" y="44450"/>
                  </a:cubicBezTo>
                  <a:cubicBezTo>
                    <a:pt x="13970" y="41910"/>
                    <a:pt x="15240" y="39370"/>
                    <a:pt x="16510" y="38100"/>
                  </a:cubicBezTo>
                  <a:cubicBezTo>
                    <a:pt x="38100" y="35560"/>
                    <a:pt x="62505" y="30480"/>
                    <a:pt x="99811" y="29210"/>
                  </a:cubicBezTo>
                  <a:cubicBezTo>
                    <a:pt x="162765" y="25400"/>
                    <a:pt x="225720" y="22860"/>
                    <a:pt x="291006" y="20320"/>
                  </a:cubicBezTo>
                  <a:cubicBezTo>
                    <a:pt x="335307" y="17780"/>
                    <a:pt x="379608" y="16510"/>
                    <a:pt x="421578" y="13970"/>
                  </a:cubicBezTo>
                  <a:cubicBezTo>
                    <a:pt x="463547" y="11430"/>
                    <a:pt x="507848" y="8890"/>
                    <a:pt x="549818" y="8890"/>
                  </a:cubicBezTo>
                  <a:cubicBezTo>
                    <a:pt x="596451" y="7620"/>
                    <a:pt x="643084" y="10160"/>
                    <a:pt x="689717" y="8890"/>
                  </a:cubicBezTo>
                  <a:cubicBezTo>
                    <a:pt x="748008" y="8890"/>
                    <a:pt x="1804242" y="6350"/>
                    <a:pt x="1862533" y="5080"/>
                  </a:cubicBezTo>
                  <a:cubicBezTo>
                    <a:pt x="1918492" y="3810"/>
                    <a:pt x="1974452" y="2540"/>
                    <a:pt x="2032743" y="2540"/>
                  </a:cubicBezTo>
                  <a:cubicBezTo>
                    <a:pt x="2128340" y="1270"/>
                    <a:pt x="2221606" y="0"/>
                    <a:pt x="2317203" y="0"/>
                  </a:cubicBezTo>
                  <a:cubicBezTo>
                    <a:pt x="2356841" y="0"/>
                    <a:pt x="2398810" y="2540"/>
                    <a:pt x="2438448" y="2540"/>
                  </a:cubicBezTo>
                  <a:cubicBezTo>
                    <a:pt x="2548036" y="3810"/>
                    <a:pt x="2659954" y="5080"/>
                    <a:pt x="2769542" y="7620"/>
                  </a:cubicBezTo>
                  <a:cubicBezTo>
                    <a:pt x="2827833" y="8890"/>
                    <a:pt x="2886124" y="12700"/>
                    <a:pt x="2944415" y="16510"/>
                  </a:cubicBezTo>
                  <a:cubicBezTo>
                    <a:pt x="2958405" y="16510"/>
                    <a:pt x="2972394" y="16510"/>
                    <a:pt x="2984053" y="16510"/>
                  </a:cubicBezTo>
                  <a:cubicBezTo>
                    <a:pt x="2999825" y="17780"/>
                    <a:pt x="3008715" y="20320"/>
                    <a:pt x="3018875" y="21590"/>
                  </a:cubicBezTo>
                  <a:moveTo>
                    <a:pt x="3029035" y="3483235"/>
                  </a:moveTo>
                  <a:cubicBezTo>
                    <a:pt x="3030305" y="3466725"/>
                    <a:pt x="3031575" y="3454025"/>
                    <a:pt x="3031575" y="3441325"/>
                  </a:cubicBezTo>
                  <a:cubicBezTo>
                    <a:pt x="3030305" y="3290107"/>
                    <a:pt x="3029035" y="3146960"/>
                    <a:pt x="3029035" y="2993010"/>
                  </a:cubicBezTo>
                  <a:cubicBezTo>
                    <a:pt x="3029035" y="2922786"/>
                    <a:pt x="3031575" y="2852563"/>
                    <a:pt x="3030305" y="2782340"/>
                  </a:cubicBezTo>
                  <a:cubicBezTo>
                    <a:pt x="3030305" y="2717519"/>
                    <a:pt x="3029035" y="2649996"/>
                    <a:pt x="3027765" y="2585175"/>
                  </a:cubicBezTo>
                  <a:cubicBezTo>
                    <a:pt x="3022685" y="2485242"/>
                    <a:pt x="3011255" y="416361"/>
                    <a:pt x="3011255" y="316428"/>
                  </a:cubicBezTo>
                  <a:cubicBezTo>
                    <a:pt x="3008715" y="232700"/>
                    <a:pt x="3006175" y="146272"/>
                    <a:pt x="3003635" y="63500"/>
                  </a:cubicBezTo>
                  <a:cubicBezTo>
                    <a:pt x="3002365" y="44450"/>
                    <a:pt x="3001095" y="43180"/>
                    <a:pt x="2977058" y="41910"/>
                  </a:cubicBezTo>
                  <a:cubicBezTo>
                    <a:pt x="2970063" y="41910"/>
                    <a:pt x="2965400" y="41910"/>
                    <a:pt x="2958405" y="40640"/>
                  </a:cubicBezTo>
                  <a:cubicBezTo>
                    <a:pt x="2900114" y="36830"/>
                    <a:pt x="2839491" y="31750"/>
                    <a:pt x="2781200" y="30480"/>
                  </a:cubicBezTo>
                  <a:cubicBezTo>
                    <a:pt x="2638970" y="26670"/>
                    <a:pt x="2494408" y="25400"/>
                    <a:pt x="2352178" y="22860"/>
                  </a:cubicBezTo>
                  <a:cubicBezTo>
                    <a:pt x="2331193" y="22860"/>
                    <a:pt x="2307877" y="22860"/>
                    <a:pt x="2286892" y="22860"/>
                  </a:cubicBezTo>
                  <a:cubicBezTo>
                    <a:pt x="2251917" y="22860"/>
                    <a:pt x="2216942" y="22860"/>
                    <a:pt x="2184299" y="22860"/>
                  </a:cubicBezTo>
                  <a:cubicBezTo>
                    <a:pt x="2109687" y="22860"/>
                    <a:pt x="2035074" y="22860"/>
                    <a:pt x="1962793" y="24130"/>
                  </a:cubicBezTo>
                  <a:cubicBezTo>
                    <a:pt x="1899839" y="25400"/>
                    <a:pt x="838942" y="29210"/>
                    <a:pt x="775987" y="29210"/>
                  </a:cubicBezTo>
                  <a:cubicBezTo>
                    <a:pt x="673395" y="29210"/>
                    <a:pt x="570803" y="26670"/>
                    <a:pt x="468211" y="33020"/>
                  </a:cubicBezTo>
                  <a:cubicBezTo>
                    <a:pt x="414583" y="36830"/>
                    <a:pt x="363287" y="36830"/>
                    <a:pt x="311991" y="38100"/>
                  </a:cubicBezTo>
                  <a:cubicBezTo>
                    <a:pt x="223388" y="41910"/>
                    <a:pt x="134786" y="45720"/>
                    <a:pt x="49530" y="50800"/>
                  </a:cubicBezTo>
                  <a:cubicBezTo>
                    <a:pt x="36830" y="50800"/>
                    <a:pt x="34290" y="53340"/>
                    <a:pt x="33020" y="73348"/>
                  </a:cubicBezTo>
                  <a:cubicBezTo>
                    <a:pt x="31750" y="121964"/>
                    <a:pt x="31750" y="170580"/>
                    <a:pt x="30480" y="219196"/>
                  </a:cubicBezTo>
                  <a:cubicBezTo>
                    <a:pt x="29210" y="300223"/>
                    <a:pt x="26670" y="378549"/>
                    <a:pt x="25400" y="459575"/>
                  </a:cubicBezTo>
                  <a:cubicBezTo>
                    <a:pt x="20320" y="546004"/>
                    <a:pt x="26670" y="2658099"/>
                    <a:pt x="29210" y="2744528"/>
                  </a:cubicBezTo>
                  <a:cubicBezTo>
                    <a:pt x="29210" y="2836358"/>
                    <a:pt x="29210" y="2930889"/>
                    <a:pt x="30480" y="3022719"/>
                  </a:cubicBezTo>
                  <a:cubicBezTo>
                    <a:pt x="30480" y="3090241"/>
                    <a:pt x="33020" y="3157764"/>
                    <a:pt x="33020" y="3225286"/>
                  </a:cubicBezTo>
                  <a:cubicBezTo>
                    <a:pt x="33020" y="3298210"/>
                    <a:pt x="33020" y="3371134"/>
                    <a:pt x="31750" y="3441325"/>
                  </a:cubicBezTo>
                  <a:cubicBezTo>
                    <a:pt x="31750" y="3445135"/>
                    <a:pt x="31750" y="3447675"/>
                    <a:pt x="31750" y="3451485"/>
                  </a:cubicBezTo>
                  <a:cubicBezTo>
                    <a:pt x="31750" y="3461645"/>
                    <a:pt x="35560" y="3465455"/>
                    <a:pt x="44450" y="3465455"/>
                  </a:cubicBezTo>
                  <a:cubicBezTo>
                    <a:pt x="67168" y="3465455"/>
                    <a:pt x="99811" y="3466725"/>
                    <a:pt x="130122" y="3466725"/>
                  </a:cubicBezTo>
                  <a:cubicBezTo>
                    <a:pt x="174424" y="3466725"/>
                    <a:pt x="221056" y="3464185"/>
                    <a:pt x="265358" y="3466725"/>
                  </a:cubicBezTo>
                  <a:cubicBezTo>
                    <a:pt x="337639" y="3470535"/>
                    <a:pt x="409920" y="3473075"/>
                    <a:pt x="482200" y="3471805"/>
                  </a:cubicBezTo>
                  <a:cubicBezTo>
                    <a:pt x="528833" y="3470535"/>
                    <a:pt x="573134" y="3473075"/>
                    <a:pt x="619767" y="3473075"/>
                  </a:cubicBezTo>
                  <a:cubicBezTo>
                    <a:pt x="687385" y="3473075"/>
                    <a:pt x="755003" y="3471805"/>
                    <a:pt x="822620" y="3473075"/>
                  </a:cubicBezTo>
                  <a:cubicBezTo>
                    <a:pt x="922881" y="3474345"/>
                    <a:pt x="2023416" y="3464185"/>
                    <a:pt x="2126008" y="3466725"/>
                  </a:cubicBezTo>
                  <a:cubicBezTo>
                    <a:pt x="2170310" y="3467995"/>
                    <a:pt x="2214611" y="3469265"/>
                    <a:pt x="2256580" y="3469265"/>
                  </a:cubicBezTo>
                  <a:cubicBezTo>
                    <a:pt x="2333525" y="3471805"/>
                    <a:pt x="2408137" y="3467995"/>
                    <a:pt x="2485081" y="3471805"/>
                  </a:cubicBezTo>
                  <a:cubicBezTo>
                    <a:pt x="2548036" y="3474345"/>
                    <a:pt x="2610990" y="3474345"/>
                    <a:pt x="2673944" y="3476885"/>
                  </a:cubicBezTo>
                  <a:cubicBezTo>
                    <a:pt x="2767210" y="3480695"/>
                    <a:pt x="2860476" y="3483235"/>
                    <a:pt x="2953741" y="3484505"/>
                  </a:cubicBezTo>
                  <a:cubicBezTo>
                    <a:pt x="2988716" y="3484505"/>
                    <a:pt x="3008715" y="3483235"/>
                    <a:pt x="3029035" y="3483235"/>
                  </a:cubicBezTo>
                </a:path>
              </a:pathLst>
            </a:custGeom>
            <a:solidFill>
              <a:srgbClr val="FFFFFF"/>
            </a:solidFill>
          </p:spPr>
        </p:sp>
      </p:grpSp>
      <p:sp>
        <p:nvSpPr>
          <p:cNvPr id="5" name="Rounded Rectangle 4"/>
          <p:cNvSpPr/>
          <p:nvPr/>
        </p:nvSpPr>
        <p:spPr>
          <a:xfrm>
            <a:off x="527682" y="1531639"/>
            <a:ext cx="8081012" cy="710565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dirty="0">
                <a:solidFill>
                  <a:schemeClr val="tx1"/>
                </a:solidFill>
                <a:cs typeface="Arial" panose="020B0604020202020204" pitchFamily="34" charset="0"/>
              </a:rPr>
              <a:t>Một người sắp đi chơi xa, dặn con</a:t>
            </a:r>
            <a:r>
              <a:rPr lang="vi-VN" sz="3200" dirty="0" smtClean="0">
                <a:solidFill>
                  <a:schemeClr val="tx1"/>
                </a:solidFill>
                <a:cs typeface="Arial" panose="020B0604020202020204" pitchFamily="34" charset="0"/>
              </a:rPr>
              <a:t>:</a:t>
            </a:r>
            <a:endParaRPr lang="vi-VN" sz="3200" dirty="0">
              <a:solidFill>
                <a:schemeClr val="tx1"/>
              </a:solidFill>
              <a:cs typeface="Arial" panose="020B0604020202020204" pitchFamily="34" charset="0"/>
            </a:endParaRPr>
          </a:p>
          <a:p>
            <a:pPr algn="just">
              <a:lnSpc>
                <a:spcPct val="150000"/>
              </a:lnSpc>
            </a:pPr>
            <a:r>
              <a:rPr lang="vi-VN" sz="3200" dirty="0">
                <a:solidFill>
                  <a:schemeClr val="tx1"/>
                </a:solidFill>
                <a:cs typeface="Arial" panose="020B0604020202020204" pitchFamily="34" charset="0"/>
              </a:rPr>
              <a:t>– Ở nhà, có ai hỏi, thì bảo bố đi chơi vắng nhé</a:t>
            </a:r>
            <a:r>
              <a:rPr lang="vi-VN" sz="3200" dirty="0" smtClean="0">
                <a:solidFill>
                  <a:schemeClr val="tx1"/>
                </a:solidFill>
                <a:cs typeface="Arial" panose="020B0604020202020204" pitchFamily="34" charset="0"/>
              </a:rPr>
              <a:t>!</a:t>
            </a:r>
            <a:endParaRPr lang="vi-VN" sz="3200" dirty="0">
              <a:solidFill>
                <a:schemeClr val="tx1"/>
              </a:solidFill>
              <a:cs typeface="Arial" panose="020B0604020202020204" pitchFamily="34" charset="0"/>
            </a:endParaRPr>
          </a:p>
          <a:p>
            <a:pPr algn="just">
              <a:lnSpc>
                <a:spcPct val="150000"/>
              </a:lnSpc>
            </a:pPr>
            <a:r>
              <a:rPr lang="vi-VN" sz="3200" dirty="0">
                <a:solidFill>
                  <a:schemeClr val="tx1"/>
                </a:solidFill>
                <a:cs typeface="Arial" panose="020B0604020202020204" pitchFamily="34" charset="0"/>
              </a:rPr>
              <a:t>Sợ con mải chơi quên mất, ông ta lại cẩn thận lấy bút viết vào giấy, rồi bảo</a:t>
            </a:r>
            <a:r>
              <a:rPr lang="vi-VN" sz="3200" dirty="0" smtClean="0">
                <a:solidFill>
                  <a:schemeClr val="tx1"/>
                </a:solidFill>
                <a:cs typeface="Arial" panose="020B0604020202020204" pitchFamily="34" charset="0"/>
              </a:rPr>
              <a:t>:</a:t>
            </a:r>
            <a:endParaRPr lang="vi-VN" sz="3200" dirty="0">
              <a:solidFill>
                <a:schemeClr val="tx1"/>
              </a:solidFill>
              <a:cs typeface="Arial" panose="020B0604020202020204" pitchFamily="34" charset="0"/>
            </a:endParaRPr>
          </a:p>
          <a:p>
            <a:pPr algn="just">
              <a:lnSpc>
                <a:spcPct val="150000"/>
              </a:lnSpc>
            </a:pPr>
            <a:r>
              <a:rPr lang="vi-VN" sz="3200" dirty="0">
                <a:solidFill>
                  <a:schemeClr val="tx1"/>
                </a:solidFill>
                <a:cs typeface="Arial" panose="020B0604020202020204" pitchFamily="34" charset="0"/>
              </a:rPr>
              <a:t>– Có ai hỏi, thì con cứ đưa cái giấy này</a:t>
            </a:r>
            <a:r>
              <a:rPr lang="vi-VN" sz="3200" dirty="0" smtClean="0">
                <a:solidFill>
                  <a:schemeClr val="tx1"/>
                </a:solidFill>
                <a:cs typeface="Arial" panose="020B0604020202020204" pitchFamily="34" charset="0"/>
              </a:rPr>
              <a:t>.</a:t>
            </a:r>
            <a:endParaRPr lang="vi-VN" sz="3200" dirty="0">
              <a:solidFill>
                <a:schemeClr val="tx1"/>
              </a:solidFill>
              <a:cs typeface="Arial" panose="020B0604020202020204" pitchFamily="34" charset="0"/>
            </a:endParaRPr>
          </a:p>
          <a:p>
            <a:pPr algn="just">
              <a:lnSpc>
                <a:spcPct val="150000"/>
              </a:lnSpc>
            </a:pPr>
            <a:r>
              <a:rPr lang="vi-VN" sz="3200" dirty="0">
                <a:solidFill>
                  <a:schemeClr val="tx1"/>
                </a:solidFill>
                <a:cs typeface="Arial" panose="020B0604020202020204" pitchFamily="34" charset="0"/>
              </a:rPr>
              <a:t>Con </a:t>
            </a:r>
            <a:r>
              <a:rPr lang="vi-VN" sz="3200" dirty="0" smtClean="0">
                <a:solidFill>
                  <a:schemeClr val="tx1"/>
                </a:solidFill>
                <a:cs typeface="Arial" panose="020B0604020202020204" pitchFamily="34" charset="0"/>
              </a:rPr>
              <a:t>cầm </a:t>
            </a:r>
            <a:r>
              <a:rPr lang="vi-VN" sz="3200" dirty="0">
                <a:solidFill>
                  <a:schemeClr val="tx1"/>
                </a:solidFill>
                <a:cs typeface="Arial" panose="020B0604020202020204" pitchFamily="34" charset="0"/>
              </a:rPr>
              <a:t>giấy bỏ vào túi áo. Cả ngày, chẳng thấy ai hỏi. Tối đến, sẵn có ngọn đèn, nó lấy giấy ra xem, rồi chẳng may vô ý để giấy cháy mất.</a:t>
            </a:r>
            <a:endParaRPr lang="vi-VN" sz="3200" i="1" dirty="0">
              <a:solidFill>
                <a:schemeClr val="tx1"/>
              </a:solidFill>
              <a:cs typeface="Arial" panose="020B0604020202020204" pitchFamily="34" charset="0"/>
            </a:endParaRPr>
          </a:p>
        </p:txBody>
      </p:sp>
      <p:sp>
        <p:nvSpPr>
          <p:cNvPr id="6" name="Rounded Rectangle 5"/>
          <p:cNvSpPr/>
          <p:nvPr/>
        </p:nvSpPr>
        <p:spPr>
          <a:xfrm>
            <a:off x="9603076" y="1223019"/>
            <a:ext cx="8380124" cy="9030035"/>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300" dirty="0">
                <a:solidFill>
                  <a:schemeClr val="tx1"/>
                </a:solidFill>
                <a:latin typeface="Arial" panose="020B0604020202020204" pitchFamily="34" charset="0"/>
                <a:cs typeface="Arial" panose="020B0604020202020204" pitchFamily="34" charset="0"/>
              </a:rPr>
              <a:t>Hôm sau, có người đến chơi, hỏi</a:t>
            </a:r>
            <a:r>
              <a:rPr lang="vi-VN" sz="3300" dirty="0" smtClean="0">
                <a:solidFill>
                  <a:schemeClr val="tx1"/>
                </a:solidFill>
                <a:latin typeface="Arial" panose="020B0604020202020204" pitchFamily="34" charset="0"/>
                <a:cs typeface="Arial" panose="020B0604020202020204" pitchFamily="34" charset="0"/>
              </a:rPr>
              <a:t>:</a:t>
            </a:r>
            <a:endParaRPr lang="vi-VN" sz="3300" dirty="0">
              <a:solidFill>
                <a:schemeClr val="tx1"/>
              </a:solidFill>
              <a:latin typeface="Arial" panose="020B0604020202020204" pitchFamily="34" charset="0"/>
              <a:cs typeface="Arial" panose="020B0604020202020204" pitchFamily="34" charset="0"/>
            </a:endParaRPr>
          </a:p>
          <a:p>
            <a:pPr algn="just">
              <a:lnSpc>
                <a:spcPct val="150000"/>
              </a:lnSpc>
            </a:pPr>
            <a:r>
              <a:rPr lang="vi-VN" sz="3300" dirty="0">
                <a:solidFill>
                  <a:schemeClr val="tx1"/>
                </a:solidFill>
                <a:latin typeface="Arial" panose="020B0604020202020204" pitchFamily="34" charset="0"/>
                <a:cs typeface="Arial" panose="020B0604020202020204" pitchFamily="34" charset="0"/>
              </a:rPr>
              <a:t>– Thầy cháu có nhà không</a:t>
            </a:r>
            <a:r>
              <a:rPr lang="vi-VN" sz="3300" dirty="0" smtClean="0">
                <a:solidFill>
                  <a:schemeClr val="tx1"/>
                </a:solidFill>
                <a:latin typeface="Arial" panose="020B0604020202020204" pitchFamily="34" charset="0"/>
                <a:cs typeface="Arial" panose="020B0604020202020204" pitchFamily="34" charset="0"/>
              </a:rPr>
              <a:t>?</a:t>
            </a:r>
            <a:endParaRPr lang="vi-VN" sz="3300" dirty="0">
              <a:solidFill>
                <a:schemeClr val="tx1"/>
              </a:solidFill>
              <a:latin typeface="Arial" panose="020B0604020202020204" pitchFamily="34" charset="0"/>
              <a:cs typeface="Arial" panose="020B0604020202020204" pitchFamily="34" charset="0"/>
            </a:endParaRPr>
          </a:p>
          <a:p>
            <a:pPr algn="just">
              <a:lnSpc>
                <a:spcPct val="150000"/>
              </a:lnSpc>
            </a:pPr>
            <a:r>
              <a:rPr lang="vi-VN" sz="3300" dirty="0">
                <a:solidFill>
                  <a:schemeClr val="tx1"/>
                </a:solidFill>
                <a:latin typeface="Arial" panose="020B0604020202020204" pitchFamily="34" charset="0"/>
                <a:cs typeface="Arial" panose="020B0604020202020204" pitchFamily="34" charset="0"/>
              </a:rPr>
              <a:t>Nó ngẩn ra, rồi sực nhớ, sờ vào túi. Không thấy giấy, liền nó</a:t>
            </a:r>
            <a:r>
              <a:rPr lang="vi-VN" sz="3300" dirty="0" smtClean="0">
                <a:solidFill>
                  <a:schemeClr val="tx1"/>
                </a:solidFill>
                <a:latin typeface="Arial" panose="020B0604020202020204" pitchFamily="34" charset="0"/>
                <a:cs typeface="Arial" panose="020B0604020202020204" pitchFamily="34" charset="0"/>
              </a:rPr>
              <a:t>:</a:t>
            </a:r>
            <a:endParaRPr lang="vi-VN" sz="3300" dirty="0">
              <a:solidFill>
                <a:schemeClr val="tx1"/>
              </a:solidFill>
              <a:latin typeface="Arial" panose="020B0604020202020204" pitchFamily="34" charset="0"/>
              <a:cs typeface="Arial" panose="020B0604020202020204" pitchFamily="34" charset="0"/>
            </a:endParaRPr>
          </a:p>
          <a:p>
            <a:pPr algn="just">
              <a:lnSpc>
                <a:spcPct val="150000"/>
              </a:lnSpc>
            </a:pPr>
            <a:r>
              <a:rPr lang="vi-VN" sz="3300" dirty="0">
                <a:solidFill>
                  <a:schemeClr val="tx1"/>
                </a:solidFill>
                <a:latin typeface="Arial" panose="020B0604020202020204" pitchFamily="34" charset="0"/>
                <a:cs typeface="Arial" panose="020B0604020202020204" pitchFamily="34" charset="0"/>
              </a:rPr>
              <a:t>– Mất rồi</a:t>
            </a:r>
            <a:r>
              <a:rPr lang="vi-VN" sz="3300" dirty="0" smtClean="0">
                <a:solidFill>
                  <a:schemeClr val="tx1"/>
                </a:solidFill>
                <a:latin typeface="Arial" panose="020B0604020202020204" pitchFamily="34" charset="0"/>
                <a:cs typeface="Arial" panose="020B0604020202020204" pitchFamily="34" charset="0"/>
              </a:rPr>
              <a:t>!</a:t>
            </a:r>
            <a:endParaRPr lang="vi-VN" sz="3300" dirty="0">
              <a:solidFill>
                <a:schemeClr val="tx1"/>
              </a:solidFill>
              <a:latin typeface="Arial" panose="020B0604020202020204" pitchFamily="34" charset="0"/>
              <a:cs typeface="Arial" panose="020B0604020202020204" pitchFamily="34" charset="0"/>
            </a:endParaRPr>
          </a:p>
          <a:p>
            <a:pPr algn="just">
              <a:lnSpc>
                <a:spcPct val="150000"/>
              </a:lnSpc>
            </a:pPr>
            <a:r>
              <a:rPr lang="vi-VN" sz="3300" dirty="0">
                <a:solidFill>
                  <a:schemeClr val="tx1"/>
                </a:solidFill>
                <a:latin typeface="Arial" panose="020B0604020202020204" pitchFamily="34" charset="0"/>
                <a:cs typeface="Arial" panose="020B0604020202020204" pitchFamily="34" charset="0"/>
              </a:rPr>
              <a:t>Khách giật mình, hỏi</a:t>
            </a:r>
            <a:r>
              <a:rPr lang="vi-VN" sz="3300" dirty="0" smtClean="0">
                <a:solidFill>
                  <a:schemeClr val="tx1"/>
                </a:solidFill>
                <a:latin typeface="Arial" panose="020B0604020202020204" pitchFamily="34" charset="0"/>
                <a:cs typeface="Arial" panose="020B0604020202020204" pitchFamily="34" charset="0"/>
              </a:rPr>
              <a:t>:</a:t>
            </a:r>
            <a:endParaRPr lang="vi-VN" sz="3300" dirty="0">
              <a:solidFill>
                <a:schemeClr val="tx1"/>
              </a:solidFill>
              <a:latin typeface="Arial" panose="020B0604020202020204" pitchFamily="34" charset="0"/>
              <a:cs typeface="Arial" panose="020B0604020202020204" pitchFamily="34" charset="0"/>
            </a:endParaRPr>
          </a:p>
          <a:p>
            <a:pPr algn="just">
              <a:lnSpc>
                <a:spcPct val="150000"/>
              </a:lnSpc>
            </a:pPr>
            <a:r>
              <a:rPr lang="vi-VN" sz="3300" dirty="0">
                <a:solidFill>
                  <a:schemeClr val="tx1"/>
                </a:solidFill>
                <a:latin typeface="Arial" panose="020B0604020202020204" pitchFamily="34" charset="0"/>
                <a:cs typeface="Arial" panose="020B0604020202020204" pitchFamily="34" charset="0"/>
              </a:rPr>
              <a:t>– Mất bao giờ</a:t>
            </a:r>
            <a:r>
              <a:rPr lang="vi-VN" sz="3300" dirty="0" smtClean="0">
                <a:solidFill>
                  <a:schemeClr val="tx1"/>
                </a:solidFill>
                <a:latin typeface="Arial" panose="020B0604020202020204" pitchFamily="34" charset="0"/>
                <a:cs typeface="Arial" panose="020B0604020202020204" pitchFamily="34" charset="0"/>
              </a:rPr>
              <a:t>?</a:t>
            </a:r>
            <a:endParaRPr lang="vi-VN" sz="3300" dirty="0">
              <a:solidFill>
                <a:schemeClr val="tx1"/>
              </a:solidFill>
              <a:latin typeface="Arial" panose="020B0604020202020204" pitchFamily="34" charset="0"/>
              <a:cs typeface="Arial" panose="020B0604020202020204" pitchFamily="34" charset="0"/>
            </a:endParaRPr>
          </a:p>
          <a:p>
            <a:pPr algn="just">
              <a:lnSpc>
                <a:spcPct val="150000"/>
              </a:lnSpc>
            </a:pPr>
            <a:r>
              <a:rPr lang="vi-VN" sz="3300" dirty="0">
                <a:solidFill>
                  <a:schemeClr val="tx1"/>
                </a:solidFill>
                <a:latin typeface="Arial" panose="020B0604020202020204" pitchFamily="34" charset="0"/>
                <a:cs typeface="Arial" panose="020B0604020202020204" pitchFamily="34" charset="0"/>
              </a:rPr>
              <a:t>– Tối hôm qua</a:t>
            </a:r>
            <a:r>
              <a:rPr lang="vi-VN" sz="3300" dirty="0" smtClean="0">
                <a:solidFill>
                  <a:schemeClr val="tx1"/>
                </a:solidFill>
                <a:latin typeface="Arial" panose="020B0604020202020204" pitchFamily="34" charset="0"/>
                <a:cs typeface="Arial" panose="020B0604020202020204" pitchFamily="34" charset="0"/>
              </a:rPr>
              <a:t>!</a:t>
            </a:r>
            <a:endParaRPr lang="vi-VN" sz="3300" dirty="0">
              <a:solidFill>
                <a:schemeClr val="tx1"/>
              </a:solidFill>
              <a:latin typeface="Arial" panose="020B0604020202020204" pitchFamily="34" charset="0"/>
              <a:cs typeface="Arial" panose="020B0604020202020204" pitchFamily="34" charset="0"/>
            </a:endParaRPr>
          </a:p>
          <a:p>
            <a:pPr algn="just">
              <a:lnSpc>
                <a:spcPct val="150000"/>
              </a:lnSpc>
            </a:pPr>
            <a:r>
              <a:rPr lang="vi-VN" sz="3300" dirty="0">
                <a:solidFill>
                  <a:schemeClr val="tx1"/>
                </a:solidFill>
                <a:latin typeface="Arial" panose="020B0604020202020204" pitchFamily="34" charset="0"/>
                <a:cs typeface="Arial" panose="020B0604020202020204" pitchFamily="34" charset="0"/>
              </a:rPr>
              <a:t>– Sao mà mất</a:t>
            </a:r>
            <a:r>
              <a:rPr lang="vi-VN" sz="3300" dirty="0" smtClean="0">
                <a:solidFill>
                  <a:schemeClr val="tx1"/>
                </a:solidFill>
                <a:latin typeface="Arial" panose="020B0604020202020204" pitchFamily="34" charset="0"/>
                <a:cs typeface="Arial" panose="020B0604020202020204" pitchFamily="34" charset="0"/>
              </a:rPr>
              <a:t>?</a:t>
            </a:r>
            <a:endParaRPr lang="vi-VN" sz="3300" dirty="0">
              <a:solidFill>
                <a:schemeClr val="tx1"/>
              </a:solidFill>
              <a:latin typeface="Arial" panose="020B0604020202020204" pitchFamily="34" charset="0"/>
              <a:cs typeface="Arial" panose="020B0604020202020204" pitchFamily="34" charset="0"/>
            </a:endParaRPr>
          </a:p>
          <a:p>
            <a:pPr algn="just">
              <a:lnSpc>
                <a:spcPct val="150000"/>
              </a:lnSpc>
            </a:pPr>
            <a:r>
              <a:rPr lang="vi-VN" sz="3300" dirty="0">
                <a:solidFill>
                  <a:schemeClr val="tx1"/>
                </a:solidFill>
                <a:latin typeface="Arial" panose="020B0604020202020204" pitchFamily="34" charset="0"/>
                <a:cs typeface="Arial" panose="020B0604020202020204" pitchFamily="34" charset="0"/>
              </a:rPr>
              <a:t>– Cháy</a:t>
            </a:r>
            <a:r>
              <a:rPr lang="vi-VN" sz="3300" dirty="0" smtClean="0">
                <a:solidFill>
                  <a:schemeClr val="tx1"/>
                </a:solidFill>
                <a:latin typeface="Arial" panose="020B0604020202020204" pitchFamily="34" charset="0"/>
                <a:cs typeface="Arial" panose="020B0604020202020204" pitchFamily="34" charset="0"/>
              </a:rPr>
              <a:t>!</a:t>
            </a:r>
            <a:endParaRPr lang="en-US" sz="3300" dirty="0" smtClean="0">
              <a:solidFill>
                <a:schemeClr val="tx1"/>
              </a:solidFill>
              <a:latin typeface="Arial" panose="020B0604020202020204" pitchFamily="34" charset="0"/>
              <a:cs typeface="Arial" panose="020B0604020202020204" pitchFamily="34" charset="0"/>
            </a:endParaRPr>
          </a:p>
          <a:p>
            <a:pPr algn="r">
              <a:lnSpc>
                <a:spcPct val="150000"/>
              </a:lnSpc>
            </a:pPr>
            <a:r>
              <a:rPr lang="en-US" sz="3300" dirty="0" smtClean="0">
                <a:solidFill>
                  <a:schemeClr val="tx1"/>
                </a:solidFill>
                <a:latin typeface="Arial" panose="020B0604020202020204" pitchFamily="34" charset="0"/>
                <a:cs typeface="Arial" panose="020B0604020202020204" pitchFamily="34" charset="0"/>
              </a:rPr>
              <a:t>(</a:t>
            </a:r>
            <a:r>
              <a:rPr lang="vi-VN" sz="3300" dirty="0">
                <a:solidFill>
                  <a:schemeClr val="tx1"/>
                </a:solidFill>
                <a:latin typeface="Arial" panose="020B0604020202020204" pitchFamily="34" charset="0"/>
                <a:cs typeface="Arial" panose="020B0604020202020204" pitchFamily="34" charset="0"/>
              </a:rPr>
              <a:t>Truyện cười dân gian Việt Nam – NXB Văn học, Hà Nội – </a:t>
            </a:r>
            <a:r>
              <a:rPr lang="vi-VN" sz="3300" dirty="0" smtClean="0">
                <a:solidFill>
                  <a:schemeClr val="tx1"/>
                </a:solidFill>
                <a:latin typeface="Arial" panose="020B0604020202020204" pitchFamily="34" charset="0"/>
                <a:cs typeface="Arial" panose="020B0604020202020204" pitchFamily="34" charset="0"/>
              </a:rPr>
              <a:t>1964</a:t>
            </a:r>
            <a:r>
              <a:rPr lang="en-US" sz="3300" dirty="0" smtClean="0">
                <a:solidFill>
                  <a:schemeClr val="tx1"/>
                </a:solidFill>
                <a:latin typeface="Arial" panose="020B0604020202020204" pitchFamily="34" charset="0"/>
                <a:cs typeface="Arial" panose="020B0604020202020204" pitchFamily="34" charset="0"/>
              </a:rPr>
              <a:t>)</a:t>
            </a:r>
            <a:endParaRPr lang="vi-VN" sz="33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7480483" y="236238"/>
            <a:ext cx="3250803" cy="1066800"/>
          </a:xfrm>
          <a:prstGeom prst="roundRect">
            <a:avLst/>
          </a:prstGeom>
          <a:solidFill>
            <a:schemeClr val="bg1"/>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rgbClr val="442816"/>
                </a:solidFill>
                <a:latin typeface="Arial" panose="020B0604020202020204" pitchFamily="34" charset="0"/>
                <a:cs typeface="Arial" panose="020B0604020202020204" pitchFamily="34" charset="0"/>
              </a:rPr>
              <a:t>Ngữ liệu 1</a:t>
            </a:r>
            <a:endParaRPr lang="en-US" sz="4000" b="1" dirty="0">
              <a:solidFill>
                <a:srgbClr val="44281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492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grpSp>
        <p:nvGrpSpPr>
          <p:cNvPr id="2" name="Group 2"/>
          <p:cNvGrpSpPr/>
          <p:nvPr/>
        </p:nvGrpSpPr>
        <p:grpSpPr>
          <a:xfrm>
            <a:off x="557090" y="419100"/>
            <a:ext cx="17465795" cy="9493452"/>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lnTo>
                    <a:pt x="5281258" y="2855089"/>
                  </a:lnTo>
                </a:path>
              </a:pathLst>
            </a:custGeom>
            <a:solidFill>
              <a:srgbClr val="FFFFFF"/>
            </a:solidFill>
          </p:spPr>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path>
              </a:pathLst>
            </a:custGeom>
            <a:solidFill>
              <a:srgbClr val="442816"/>
            </a:solidFill>
          </p:spPr>
        </p:sp>
      </p:grpSp>
      <p:sp>
        <p:nvSpPr>
          <p:cNvPr id="7" name="Rounded Rectangle 6"/>
          <p:cNvSpPr/>
          <p:nvPr/>
        </p:nvSpPr>
        <p:spPr>
          <a:xfrm>
            <a:off x="6934200" y="67630"/>
            <a:ext cx="4102618" cy="943959"/>
          </a:xfrm>
          <a:prstGeom prst="roundRect">
            <a:avLst/>
          </a:prstGeom>
          <a:solidFill>
            <a:schemeClr val="bg1"/>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rgbClr val="442816"/>
                </a:solidFill>
                <a:latin typeface="Arial" panose="020B0604020202020204" pitchFamily="34" charset="0"/>
                <a:cs typeface="Arial" panose="020B0604020202020204" pitchFamily="34" charset="0"/>
              </a:rPr>
              <a:t>Ngữ liệu 2</a:t>
            </a:r>
            <a:endParaRPr lang="en-US" sz="4000" b="1" dirty="0">
              <a:solidFill>
                <a:srgbClr val="442816"/>
              </a:solidFill>
              <a:latin typeface="Arial" panose="020B0604020202020204" pitchFamily="34" charset="0"/>
              <a:cs typeface="Arial" panose="020B0604020202020204" pitchFamily="34" charset="0"/>
            </a:endParaRPr>
          </a:p>
        </p:txBody>
      </p:sp>
      <p:sp>
        <p:nvSpPr>
          <p:cNvPr id="10" name="Rounded Rectangle 9"/>
          <p:cNvSpPr/>
          <p:nvPr/>
        </p:nvSpPr>
        <p:spPr>
          <a:xfrm>
            <a:off x="865706" y="952111"/>
            <a:ext cx="16840200" cy="8763389"/>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50000"/>
              </a:lnSpc>
            </a:pPr>
            <a:r>
              <a:rPr lang="vi-VN" sz="3200" dirty="0">
                <a:solidFill>
                  <a:schemeClr val="tx1"/>
                </a:solidFill>
                <a:cs typeface="Arial" panose="020B0604020202020204" pitchFamily="34" charset="0"/>
              </a:rPr>
              <a:t>Hằng năm cứ vào cuối thu, lá ngoài đường rụng nhiều và trên không có những đám mây bàng bạc, lòng tôi lại nao nức những kỷ niệm mơn man của buổi tựu trường</a:t>
            </a:r>
            <a:r>
              <a:rPr lang="vi-VN" sz="3200" dirty="0" smtClean="0">
                <a:solidFill>
                  <a:schemeClr val="tx1"/>
                </a:solidFill>
                <a:cs typeface="Arial" panose="020B0604020202020204" pitchFamily="34" charset="0"/>
              </a:rPr>
              <a:t>.</a:t>
            </a:r>
            <a:endParaRPr lang="vi-VN" sz="3200" dirty="0">
              <a:solidFill>
                <a:schemeClr val="tx1"/>
              </a:solidFill>
              <a:cs typeface="Arial" panose="020B0604020202020204" pitchFamily="34" charset="0"/>
            </a:endParaRPr>
          </a:p>
          <a:p>
            <a:pPr indent="457200" algn="just">
              <a:lnSpc>
                <a:spcPct val="150000"/>
              </a:lnSpc>
            </a:pPr>
            <a:r>
              <a:rPr lang="vi-VN" sz="3200" dirty="0">
                <a:solidFill>
                  <a:schemeClr val="tx1"/>
                </a:solidFill>
                <a:cs typeface="Arial" panose="020B0604020202020204" pitchFamily="34" charset="0"/>
              </a:rPr>
              <a:t>Tôi không thể nào quên được những cảm giác trong sáng ấy nảy nở trong lòng tôi như mấy cành hoa tươi mỉm cười giữa bầu trời quang đãng</a:t>
            </a:r>
            <a:r>
              <a:rPr lang="vi-VN" sz="3200" dirty="0" smtClean="0">
                <a:solidFill>
                  <a:schemeClr val="tx1"/>
                </a:solidFill>
                <a:cs typeface="Arial" panose="020B0604020202020204" pitchFamily="34" charset="0"/>
              </a:rPr>
              <a:t>.</a:t>
            </a:r>
            <a:endParaRPr lang="vi-VN" sz="3200" dirty="0">
              <a:solidFill>
                <a:schemeClr val="tx1"/>
              </a:solidFill>
              <a:cs typeface="Arial" panose="020B0604020202020204" pitchFamily="34" charset="0"/>
            </a:endParaRPr>
          </a:p>
          <a:p>
            <a:pPr indent="457200" algn="just">
              <a:lnSpc>
                <a:spcPct val="150000"/>
              </a:lnSpc>
            </a:pPr>
            <a:r>
              <a:rPr lang="vi-VN" sz="3200" dirty="0">
                <a:solidFill>
                  <a:schemeClr val="tx1"/>
                </a:solidFill>
                <a:cs typeface="Arial" panose="020B0604020202020204" pitchFamily="34" charset="0"/>
              </a:rPr>
              <a:t>Những ý tưởng ấy tôi chưa lần nào ghi lên giấy, vì hồi ấy tôi không biết ghi và ngày nay tôi không nhớ hết. Nhưng mỗi lần thấy mấy em nhỏ rụt rè núp dưới nón mẹ lần đầu tiên đến trường, lòng tôi lại tưng bừng rộn rã</a:t>
            </a:r>
            <a:r>
              <a:rPr lang="vi-VN" sz="3200" dirty="0" smtClean="0">
                <a:solidFill>
                  <a:schemeClr val="tx1"/>
                </a:solidFill>
                <a:cs typeface="Arial" panose="020B0604020202020204" pitchFamily="34" charset="0"/>
              </a:rPr>
              <a:t>.</a:t>
            </a:r>
            <a:endParaRPr lang="vi-VN" sz="3200" dirty="0">
              <a:solidFill>
                <a:schemeClr val="tx1"/>
              </a:solidFill>
              <a:cs typeface="Arial" panose="020B0604020202020204" pitchFamily="34" charset="0"/>
            </a:endParaRPr>
          </a:p>
          <a:p>
            <a:pPr indent="457200" algn="just">
              <a:lnSpc>
                <a:spcPct val="150000"/>
              </a:lnSpc>
            </a:pPr>
            <a:r>
              <a:rPr lang="vi-VN" sz="3200" dirty="0">
                <a:solidFill>
                  <a:schemeClr val="tx1"/>
                </a:solidFill>
                <a:cs typeface="Arial" panose="020B0604020202020204" pitchFamily="34" charset="0"/>
              </a:rPr>
              <a:t>Buổi sáng mai hôm ấy, một buổi mai đầy sương thu và gió lạnh. Mẹ tôi âu yếm nắm tay tôi dẫn đi trên con đường làng dài và hẹp. Con đường này tôi đã quen đi lại lắm lần, nhưng lần này tự nhiên tôi thấy lạ. Cảnh vật chung quanh tôi đều thay đổi, vì chính lòng tôi đang có sự thay đổi lớn: Hôm nay tôi đi học</a:t>
            </a:r>
            <a:r>
              <a:rPr lang="vi-VN" sz="3200" dirty="0" smtClean="0">
                <a:solidFill>
                  <a:schemeClr val="tx1"/>
                </a:solidFill>
                <a:cs typeface="Arial" panose="020B0604020202020204" pitchFamily="34" charset="0"/>
              </a:rPr>
              <a:t>.</a:t>
            </a:r>
            <a:endParaRPr lang="en-US" sz="3200" dirty="0" smtClean="0">
              <a:solidFill>
                <a:schemeClr val="tx1"/>
              </a:solidFill>
              <a:cs typeface="Arial" panose="020B0604020202020204" pitchFamily="34" charset="0"/>
            </a:endParaRPr>
          </a:p>
          <a:p>
            <a:pPr indent="457200" algn="r">
              <a:lnSpc>
                <a:spcPct val="150000"/>
              </a:lnSpc>
            </a:pPr>
            <a:r>
              <a:rPr lang="en-US" sz="3200" dirty="0" smtClean="0">
                <a:solidFill>
                  <a:schemeClr val="tx1"/>
                </a:solidFill>
                <a:latin typeface="Arial" panose="020B0604020202020204" pitchFamily="34" charset="0"/>
                <a:cs typeface="Arial" panose="020B0604020202020204" pitchFamily="34" charset="0"/>
              </a:rPr>
              <a:t>(Tôi đi học – Thanh Tịnh)</a:t>
            </a:r>
            <a:endParaRPr lang="vi-VN" sz="32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grpSp>
        <p:nvGrpSpPr>
          <p:cNvPr id="2" name="Group 2"/>
          <p:cNvGrpSpPr/>
          <p:nvPr/>
        </p:nvGrpSpPr>
        <p:grpSpPr>
          <a:xfrm>
            <a:off x="381000" y="419100"/>
            <a:ext cx="17465795" cy="9493452"/>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lnTo>
                    <a:pt x="5281258" y="2855089"/>
                  </a:lnTo>
                </a:path>
              </a:pathLst>
            </a:custGeom>
            <a:solidFill>
              <a:srgbClr val="FFFFFF"/>
            </a:solidFill>
          </p:spPr>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path>
              </a:pathLst>
            </a:custGeom>
            <a:solidFill>
              <a:srgbClr val="442816"/>
            </a:solidFill>
          </p:spPr>
        </p:sp>
      </p:grpSp>
      <p:sp>
        <p:nvSpPr>
          <p:cNvPr id="7" name="TextBox 6"/>
          <p:cNvSpPr txBox="1"/>
          <p:nvPr/>
        </p:nvSpPr>
        <p:spPr>
          <a:xfrm>
            <a:off x="6324600" y="836676"/>
            <a:ext cx="6324600" cy="1508555"/>
          </a:xfrm>
          <a:prstGeom prst="rect">
            <a:avLst/>
          </a:prstGeom>
          <a:noFill/>
        </p:spPr>
        <p:txBody>
          <a:bodyPr wrap="square" rtlCol="0">
            <a:spAutoFit/>
          </a:bodyPr>
          <a:lstStyle/>
          <a:p>
            <a:pPr algn="just">
              <a:lnSpc>
                <a:spcPct val="150000"/>
              </a:lnSpc>
            </a:pPr>
            <a:r>
              <a:rPr lang="en-US" sz="7000" b="1" dirty="0">
                <a:solidFill>
                  <a:srgbClr val="C00000"/>
                </a:solidFill>
                <a:latin typeface="Arial" panose="020B0604020202020204" pitchFamily="34" charset="0"/>
                <a:cs typeface="Arial" panose="020B0604020202020204" pitchFamily="34" charset="0"/>
              </a:rPr>
              <a:t>Bài </a:t>
            </a:r>
            <a:r>
              <a:rPr lang="en-US" sz="7000" b="1" dirty="0" smtClean="0">
                <a:solidFill>
                  <a:srgbClr val="C00000"/>
                </a:solidFill>
                <a:latin typeface="Arial" panose="020B0604020202020204" pitchFamily="34" charset="0"/>
                <a:cs typeface="Arial" panose="020B0604020202020204" pitchFamily="34" charset="0"/>
              </a:rPr>
              <a:t>3: Truyện </a:t>
            </a:r>
            <a:endParaRPr lang="en-US" sz="7000" b="1"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914400" y="2378684"/>
            <a:ext cx="15849600" cy="7594387"/>
          </a:xfrm>
          <a:prstGeom prst="rect">
            <a:avLst/>
          </a:prstGeom>
          <a:noFill/>
        </p:spPr>
        <p:txBody>
          <a:bodyPr wrap="square" rtlCol="0">
            <a:spAutoFit/>
          </a:bodyPr>
          <a:lstStyle/>
          <a:p>
            <a:pPr algn="ctr">
              <a:lnSpc>
                <a:spcPct val="150000"/>
              </a:lnSpc>
            </a:pPr>
            <a:r>
              <a:rPr lang="en-US" sz="8500" b="1" dirty="0" smtClean="0">
                <a:solidFill>
                  <a:srgbClr val="84C5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Thực hành tiếng Việt</a:t>
            </a:r>
            <a:endParaRPr lang="en-US" sz="8500" b="1" dirty="0">
              <a:solidFill>
                <a:srgbClr val="84C5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pPr>
            <a:r>
              <a:rPr lang="en-US" sz="12000" b="1" dirty="0" smtClean="0">
                <a:solidFill>
                  <a:srgbClr val="44281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NGÔN NGỮ NÓI VÀ NGÔN NGỮ VIẾT</a:t>
            </a:r>
            <a:endParaRPr lang="en-US" sz="12000" b="1" dirty="0">
              <a:solidFill>
                <a:srgbClr val="44281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1103" y="396774"/>
            <a:ext cx="17465795" cy="9493452"/>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lnTo>
                    <a:pt x="5281258" y="2855089"/>
                  </a:lnTo>
                </a:path>
              </a:pathLst>
            </a:custGeom>
            <a:solidFill>
              <a:srgbClr val="FFE9B2"/>
            </a:solidFill>
          </p:spPr>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path>
              </a:pathLst>
            </a:custGeom>
            <a:solidFill>
              <a:srgbClr val="442816"/>
            </a:solidFill>
          </p:spPr>
        </p:sp>
      </p:grpSp>
      <p:sp>
        <p:nvSpPr>
          <p:cNvPr id="8" name="TextBox 9"/>
          <p:cNvSpPr txBox="1"/>
          <p:nvPr/>
        </p:nvSpPr>
        <p:spPr>
          <a:xfrm>
            <a:off x="4474308" y="1104900"/>
            <a:ext cx="9331022" cy="1335237"/>
          </a:xfrm>
          <a:prstGeom prst="rect">
            <a:avLst/>
          </a:prstGeom>
        </p:spPr>
        <p:txBody>
          <a:bodyPr wrap="square" lIns="0" tIns="0" rIns="0" bIns="0" rtlCol="0" anchor="t">
            <a:spAutoFit/>
          </a:bodyPr>
          <a:lstStyle/>
          <a:p>
            <a:pPr algn="ctr">
              <a:lnSpc>
                <a:spcPct val="150000"/>
              </a:lnSpc>
            </a:pPr>
            <a:r>
              <a:rPr lang="vi-VN" sz="6600" b="1" dirty="0" smtClean="0">
                <a:solidFill>
                  <a:srgbClr val="442816"/>
                </a:solidFill>
                <a:latin typeface="Arial"/>
              </a:rPr>
              <a:t>NỘI DUNG BÀI HỌC </a:t>
            </a:r>
            <a:endParaRPr lang="en-US" sz="6600" b="1" dirty="0">
              <a:solidFill>
                <a:srgbClr val="442816"/>
              </a:solidFill>
              <a:latin typeface="Arial"/>
            </a:endParaRPr>
          </a:p>
        </p:txBody>
      </p:sp>
      <p:grpSp>
        <p:nvGrpSpPr>
          <p:cNvPr id="18" name="Group 17"/>
          <p:cNvGrpSpPr/>
          <p:nvPr/>
        </p:nvGrpSpPr>
        <p:grpSpPr>
          <a:xfrm>
            <a:off x="3027680" y="3467100"/>
            <a:ext cx="13279120" cy="1752600"/>
            <a:chOff x="3027680" y="3467100"/>
            <a:chExt cx="13279120" cy="1752600"/>
          </a:xfrm>
        </p:grpSpPr>
        <p:sp>
          <p:nvSpPr>
            <p:cNvPr id="14" name="Rounded Rectangle 13"/>
            <p:cNvSpPr/>
            <p:nvPr/>
          </p:nvSpPr>
          <p:spPr>
            <a:xfrm>
              <a:off x="4191000" y="3467100"/>
              <a:ext cx="12115800" cy="1752600"/>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dirty="0" smtClean="0">
                  <a:solidFill>
                    <a:srgbClr val="442816"/>
                  </a:solidFill>
                  <a:latin typeface="Arial" panose="020B0604020202020204" pitchFamily="34" charset="0"/>
                  <a:cs typeface="Arial" panose="020B0604020202020204" pitchFamily="34" charset="0"/>
                </a:rPr>
                <a:t>Khái niệm của ngôn ngữ nói và ngôn ngữ viết </a:t>
              </a:r>
              <a:endParaRPr lang="en-US" sz="4500" dirty="0">
                <a:solidFill>
                  <a:srgbClr val="442816"/>
                </a:solidFill>
                <a:latin typeface="Arial" panose="020B0604020202020204" pitchFamily="34" charset="0"/>
                <a:cs typeface="Arial" panose="020B0604020202020204" pitchFamily="34" charset="0"/>
              </a:endParaRPr>
            </a:p>
          </p:txBody>
        </p:sp>
        <p:sp>
          <p:nvSpPr>
            <p:cNvPr id="16" name="Oval 15"/>
            <p:cNvSpPr/>
            <p:nvPr/>
          </p:nvSpPr>
          <p:spPr>
            <a:xfrm>
              <a:off x="3027680" y="3799812"/>
              <a:ext cx="1350108" cy="1202403"/>
            </a:xfrm>
            <a:prstGeom prst="ellipse">
              <a:avLst/>
            </a:prstGeom>
            <a:solidFill>
              <a:srgbClr val="442816"/>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Arial" panose="020B0604020202020204" pitchFamily="34" charset="0"/>
                  <a:cs typeface="Arial" panose="020B0604020202020204" pitchFamily="34" charset="0"/>
                </a:rPr>
                <a:t>1</a:t>
              </a:r>
              <a:endParaRPr lang="en-US" sz="6000" b="1" dirty="0">
                <a:solidFill>
                  <a:schemeClr val="bg1"/>
                </a:solidFill>
                <a:latin typeface="Arial" panose="020B0604020202020204" pitchFamily="34" charset="0"/>
                <a:cs typeface="Arial" panose="020B0604020202020204" pitchFamily="34" charset="0"/>
              </a:endParaRPr>
            </a:p>
          </p:txBody>
        </p:sp>
      </p:grpSp>
      <p:grpSp>
        <p:nvGrpSpPr>
          <p:cNvPr id="19" name="Group 18"/>
          <p:cNvGrpSpPr/>
          <p:nvPr/>
        </p:nvGrpSpPr>
        <p:grpSpPr>
          <a:xfrm>
            <a:off x="3027680" y="5921093"/>
            <a:ext cx="13279120" cy="1752600"/>
            <a:chOff x="2037080" y="5981700"/>
            <a:chExt cx="13279120" cy="1752600"/>
          </a:xfrm>
        </p:grpSpPr>
        <p:sp>
          <p:nvSpPr>
            <p:cNvPr id="15" name="Rounded Rectangle 14"/>
            <p:cNvSpPr/>
            <p:nvPr/>
          </p:nvSpPr>
          <p:spPr>
            <a:xfrm>
              <a:off x="3200400" y="5981700"/>
              <a:ext cx="12115800" cy="1752600"/>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dirty="0" smtClean="0">
                  <a:solidFill>
                    <a:srgbClr val="442816"/>
                  </a:solidFill>
                  <a:latin typeface="Arial" panose="020B0604020202020204" pitchFamily="34" charset="0"/>
                  <a:cs typeface="Arial" panose="020B0604020202020204" pitchFamily="34" charset="0"/>
                </a:rPr>
                <a:t>Đặc điểm của ngôn ngữ nói và ngôn ngữ viết </a:t>
              </a:r>
              <a:endParaRPr lang="en-US" sz="4500" dirty="0">
                <a:solidFill>
                  <a:srgbClr val="442816"/>
                </a:solidFill>
                <a:latin typeface="Arial" panose="020B0604020202020204" pitchFamily="34" charset="0"/>
                <a:cs typeface="Arial" panose="020B0604020202020204" pitchFamily="34" charset="0"/>
              </a:endParaRPr>
            </a:p>
          </p:txBody>
        </p:sp>
        <p:sp>
          <p:nvSpPr>
            <p:cNvPr id="17" name="Oval 16"/>
            <p:cNvSpPr/>
            <p:nvPr/>
          </p:nvSpPr>
          <p:spPr>
            <a:xfrm>
              <a:off x="2037080" y="6256798"/>
              <a:ext cx="1350108" cy="1202403"/>
            </a:xfrm>
            <a:prstGeom prst="ellipse">
              <a:avLst/>
            </a:prstGeom>
            <a:solidFill>
              <a:srgbClr val="442816"/>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Arial" panose="020B0604020202020204" pitchFamily="34" charset="0"/>
                  <a:cs typeface="Arial" panose="020B0604020202020204" pitchFamily="34" charset="0"/>
                </a:rPr>
                <a:t>2</a:t>
              </a:r>
              <a:endParaRPr lang="en-US" sz="60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605822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1103" y="396774"/>
            <a:ext cx="17465795" cy="9493452"/>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lnTo>
                    <a:pt x="5281258" y="2855089"/>
                  </a:lnTo>
                </a:path>
              </a:pathLst>
            </a:custGeom>
            <a:solidFill>
              <a:srgbClr val="FFE9B2"/>
            </a:solidFill>
          </p:spPr>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path>
              </a:pathLst>
            </a:custGeom>
            <a:solidFill>
              <a:srgbClr val="442816"/>
            </a:solidFill>
          </p:spPr>
        </p:sp>
      </p:grpSp>
      <p:sp>
        <p:nvSpPr>
          <p:cNvPr id="5" name="Rounded Rectangle 4"/>
          <p:cNvSpPr/>
          <p:nvPr/>
        </p:nvSpPr>
        <p:spPr>
          <a:xfrm>
            <a:off x="1543264" y="3953004"/>
            <a:ext cx="15239999" cy="2098001"/>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chemeClr val="tx1"/>
                </a:solidFill>
                <a:cs typeface="Arial" panose="020B0604020202020204" pitchFamily="34" charset="0"/>
              </a:rPr>
              <a:t>Nhóm 1: </a:t>
            </a:r>
            <a:r>
              <a:rPr lang="vi-VN" sz="4000" dirty="0">
                <a:solidFill>
                  <a:schemeClr val="tx1"/>
                </a:solidFill>
                <a:cs typeface="Arial" panose="020B0604020202020204" pitchFamily="34" charset="0"/>
              </a:rPr>
              <a:t>Phân tích ngữ liệu ở phần (1) trong SGK trang 91 và cho biết những đặc điểm của ngôn ngữ nói trong đoạn trích.</a:t>
            </a:r>
            <a:endParaRPr lang="en-US" sz="40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1543264" y="6420925"/>
            <a:ext cx="15239999" cy="2098001"/>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chemeClr val="tx1"/>
                </a:solidFill>
                <a:latin typeface="Arial" panose="020B0604020202020204" pitchFamily="34" charset="0"/>
                <a:cs typeface="Arial" panose="020B0604020202020204" pitchFamily="34" charset="0"/>
              </a:rPr>
              <a:t>Nhóm </a:t>
            </a:r>
            <a:r>
              <a:rPr lang="en-US" sz="4000" b="1" dirty="0" smtClean="0">
                <a:solidFill>
                  <a:schemeClr val="tx1"/>
                </a:solidFill>
                <a:latin typeface="Arial" panose="020B0604020202020204" pitchFamily="34" charset="0"/>
                <a:cs typeface="Arial" panose="020B0604020202020204" pitchFamily="34" charset="0"/>
              </a:rPr>
              <a:t>2</a:t>
            </a:r>
            <a:r>
              <a:rPr lang="vi-VN" sz="4000" b="1" dirty="0">
                <a:solidFill>
                  <a:schemeClr val="tx1"/>
                </a:solidFill>
                <a:cs typeface="Arial" panose="020B0604020202020204" pitchFamily="34" charset="0"/>
              </a:rPr>
              <a:t>:</a:t>
            </a:r>
            <a:r>
              <a:rPr lang="vi-VN" sz="4000" dirty="0">
                <a:solidFill>
                  <a:schemeClr val="tx1"/>
                </a:solidFill>
                <a:cs typeface="Arial" panose="020B0604020202020204" pitchFamily="34" charset="0"/>
              </a:rPr>
              <a:t> </a:t>
            </a:r>
            <a:r>
              <a:rPr lang="vi-VN" sz="4000" dirty="0" smtClean="0">
                <a:solidFill>
                  <a:schemeClr val="tx1"/>
                </a:solidFill>
                <a:cs typeface="Arial" panose="020B0604020202020204" pitchFamily="34" charset="0"/>
              </a:rPr>
              <a:t>Phân </a:t>
            </a:r>
            <a:r>
              <a:rPr lang="vi-VN" sz="4000" dirty="0">
                <a:solidFill>
                  <a:schemeClr val="tx1"/>
                </a:solidFill>
                <a:cs typeface="Arial" panose="020B0604020202020204" pitchFamily="34" charset="0"/>
              </a:rPr>
              <a:t>tích ngữ liệu ở phần (2) trong SGK trang 91-92 và cho biết những đặc điểm của ngôn ngữ viết trong đoạn trích.</a:t>
            </a:r>
            <a:endParaRPr lang="en-US" sz="4000" dirty="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6477000" y="2053802"/>
            <a:ext cx="5943600" cy="1131079"/>
          </a:xfrm>
          <a:prstGeom prst="rect">
            <a:avLst/>
          </a:prstGeom>
          <a:noFill/>
        </p:spPr>
        <p:txBody>
          <a:bodyPr wrap="square" rtlCol="0">
            <a:spAutoFit/>
          </a:bodyPr>
          <a:lstStyle/>
          <a:p>
            <a:pPr algn="ctr">
              <a:lnSpc>
                <a:spcPct val="150000"/>
              </a:lnSpc>
            </a:pPr>
            <a:r>
              <a:rPr lang="en-US" sz="4500" b="1" dirty="0" smtClean="0">
                <a:solidFill>
                  <a:srgbClr val="C00000"/>
                </a:solidFill>
                <a:latin typeface="Arial" panose="020B0604020202020204" pitchFamily="34" charset="0"/>
                <a:cs typeface="Arial" panose="020B0604020202020204" pitchFamily="34" charset="0"/>
              </a:rPr>
              <a:t>HOẠT ĐỘNG NHÓM</a:t>
            </a:r>
            <a:endParaRPr lang="vi-VN" sz="4500" b="1" dirty="0" smtClean="0">
              <a:solidFill>
                <a:srgbClr val="C0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3222838" y="647700"/>
            <a:ext cx="3966703" cy="3661571"/>
          </a:xfrm>
          <a:prstGeom prst="rect">
            <a:avLst/>
          </a:prstGeom>
        </p:spPr>
      </p:pic>
    </p:spTree>
    <p:extLst>
      <p:ext uri="{BB962C8B-B14F-4D97-AF65-F5344CB8AC3E}">
        <p14:creationId xmlns:p14="http://schemas.microsoft.com/office/powerpoint/2010/main" val="350810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 calcmode="lin" valueType="num">
                                      <p:cBhvr>
                                        <p:cTn id="12" dur="500" fill="hold"/>
                                        <p:tgtEl>
                                          <p:spTgt spid="8"/>
                                        </p:tgtEl>
                                        <p:attrNameLst>
                                          <p:attrName>style.rotation</p:attrName>
                                        </p:attrNameLst>
                                      </p:cBhvr>
                                      <p:tavLst>
                                        <p:tav tm="0">
                                          <p:val>
                                            <p:fltVal val="90"/>
                                          </p:val>
                                        </p:tav>
                                        <p:tav tm="100000">
                                          <p:val>
                                            <p:fltVal val="0"/>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9B2"/>
        </a:solidFill>
        <a:effectLst/>
      </p:bgPr>
    </p:bg>
    <p:spTree>
      <p:nvGrpSpPr>
        <p:cNvPr id="1" name=""/>
        <p:cNvGrpSpPr/>
        <p:nvPr/>
      </p:nvGrpSpPr>
      <p:grpSpPr>
        <a:xfrm>
          <a:off x="0" y="0"/>
          <a:ext cx="0" cy="0"/>
          <a:chOff x="0" y="0"/>
          <a:chExt cx="0" cy="0"/>
        </a:xfrm>
      </p:grpSpPr>
      <p:sp>
        <p:nvSpPr>
          <p:cNvPr id="6" name="Rounded Rectangle 5"/>
          <p:cNvSpPr/>
          <p:nvPr/>
        </p:nvSpPr>
        <p:spPr>
          <a:xfrm>
            <a:off x="1524000" y="1242452"/>
            <a:ext cx="15244279" cy="15698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500" b="1" dirty="0" smtClean="0">
                <a:solidFill>
                  <a:srgbClr val="442816"/>
                </a:solidFill>
                <a:latin typeface="Arial" panose="020B0604020202020204" pitchFamily="34" charset="0"/>
                <a:cs typeface="Arial" panose="020B0604020202020204" pitchFamily="34" charset="0"/>
              </a:rPr>
              <a:t>1. </a:t>
            </a:r>
            <a:r>
              <a:rPr lang="en-US" sz="5500" b="1" dirty="0" smtClean="0">
                <a:solidFill>
                  <a:srgbClr val="442816"/>
                </a:solidFill>
                <a:latin typeface="Arial" panose="020B0604020202020204" pitchFamily="34" charset="0"/>
                <a:cs typeface="Arial" panose="020B0604020202020204" pitchFamily="34" charset="0"/>
              </a:rPr>
              <a:t>Khái niệm ngôn ngữ nói và ngôn ngữ viết</a:t>
            </a:r>
            <a:endParaRPr lang="vi-VN" sz="5500" b="1" dirty="0">
              <a:solidFill>
                <a:srgbClr val="442816"/>
              </a:solidFill>
              <a:latin typeface="Arial" panose="020B0604020202020204" pitchFamily="34" charset="0"/>
              <a:cs typeface="Arial" panose="020B0604020202020204" pitchFamily="34" charset="0"/>
            </a:endParaRPr>
          </a:p>
        </p:txBody>
      </p:sp>
      <p:sp>
        <p:nvSpPr>
          <p:cNvPr id="7" name="Rounded Rectangle 6"/>
          <p:cNvSpPr/>
          <p:nvPr/>
        </p:nvSpPr>
        <p:spPr>
          <a:xfrm>
            <a:off x="871272" y="4235539"/>
            <a:ext cx="6248400" cy="1369394"/>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Ngôn ngữ nói</a:t>
            </a:r>
            <a:endParaRPr lang="en-US" sz="4000" b="1"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8686800" y="3967736"/>
            <a:ext cx="9099150" cy="1905000"/>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cs typeface="Arial" panose="020B0604020202020204" pitchFamily="34" charset="0"/>
              </a:rPr>
              <a:t>Là </a:t>
            </a:r>
            <a:r>
              <a:rPr lang="vi-VN" sz="4000" dirty="0">
                <a:solidFill>
                  <a:schemeClr val="tx1"/>
                </a:solidFill>
                <a:cs typeface="Arial" panose="020B0604020202020204" pitchFamily="34" charset="0"/>
              </a:rPr>
              <a:t>lời nói trong giao tiếp hàng ngày, được tiếp nhận bằng thính giác</a:t>
            </a:r>
            <a:endParaRPr lang="en-US" sz="4000" dirty="0">
              <a:solidFill>
                <a:schemeClr val="tx1"/>
              </a:solidFill>
              <a:latin typeface="Arial" panose="020B0604020202020204" pitchFamily="34" charset="0"/>
              <a:cs typeface="Arial" panose="020B0604020202020204" pitchFamily="34" charset="0"/>
            </a:endParaRPr>
          </a:p>
        </p:txBody>
      </p:sp>
      <p:sp>
        <p:nvSpPr>
          <p:cNvPr id="9" name="Down Arrow 8"/>
          <p:cNvSpPr/>
          <p:nvPr/>
        </p:nvSpPr>
        <p:spPr>
          <a:xfrm rot="16200000">
            <a:off x="7217436" y="4478272"/>
            <a:ext cx="1371600" cy="886134"/>
          </a:xfrm>
          <a:prstGeom prst="downArrow">
            <a:avLst/>
          </a:prstGeom>
          <a:solidFill>
            <a:srgbClr val="442816"/>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10" name="Rounded Rectangle 9"/>
          <p:cNvSpPr/>
          <p:nvPr/>
        </p:nvSpPr>
        <p:spPr>
          <a:xfrm>
            <a:off x="871272" y="7353300"/>
            <a:ext cx="6248400" cy="1369394"/>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Ngôn ngữ viết</a:t>
            </a:r>
            <a:endParaRPr lang="en-US" sz="4000" b="1"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8698523" y="6608695"/>
            <a:ext cx="9099150" cy="2858603"/>
          </a:xfrm>
          <a:prstGeom prst="roundRect">
            <a:avLst/>
          </a:prstGeom>
          <a:solidFill>
            <a:schemeClr val="bg1"/>
          </a:solidFill>
          <a:ln w="38100">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cs typeface="Arial" panose="020B0604020202020204" pitchFamily="34" charset="0"/>
              </a:rPr>
              <a:t>Được </a:t>
            </a:r>
            <a:r>
              <a:rPr lang="vi-VN" sz="4000" dirty="0">
                <a:solidFill>
                  <a:schemeClr val="tx1"/>
                </a:solidFill>
                <a:cs typeface="Arial" panose="020B0604020202020204" pitchFamily="34" charset="0"/>
              </a:rPr>
              <a:t>ghi lại bằng chữ viết, lưu giữ dưới dạng văn bản và được tiếp nhận bằng thị giác</a:t>
            </a:r>
            <a:endParaRPr lang="en-US" sz="4000" dirty="0">
              <a:solidFill>
                <a:schemeClr val="tx1"/>
              </a:solidFill>
              <a:latin typeface="Arial" panose="020B0604020202020204" pitchFamily="34" charset="0"/>
              <a:cs typeface="Arial" panose="020B0604020202020204" pitchFamily="34" charset="0"/>
            </a:endParaRPr>
          </a:p>
        </p:txBody>
      </p:sp>
      <p:sp>
        <p:nvSpPr>
          <p:cNvPr id="12" name="Down Arrow 11"/>
          <p:cNvSpPr/>
          <p:nvPr/>
        </p:nvSpPr>
        <p:spPr>
          <a:xfrm rot="16200000">
            <a:off x="7217436" y="7596033"/>
            <a:ext cx="1371600" cy="886134"/>
          </a:xfrm>
          <a:prstGeom prst="downArrow">
            <a:avLst/>
          </a:prstGeom>
          <a:solidFill>
            <a:srgbClr val="442816"/>
          </a:solidFill>
          <a:ln>
            <a:solidFill>
              <a:srgbClr val="44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500"/>
                                        <p:tgtEl>
                                          <p:spTgt spid="10"/>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1"/>
                                          </p:val>
                                        </p:tav>
                                        <p:tav tm="100000">
                                          <p:val>
                                            <p:strVal val="#ppt_y"/>
                                          </p:val>
                                        </p:tav>
                                      </p:tavLst>
                                    </p:anim>
                                  </p:childTnLst>
                                </p:cTn>
                              </p:par>
                              <p:par>
                                <p:cTn id="31" presetID="6"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2602</Words>
  <Application>Microsoft Office PowerPoint</Application>
  <PresentationFormat>Custom</PresentationFormat>
  <Paragraphs>195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Courier New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Vàng trắng</dc:title>
  <cp:lastModifiedBy>Giang Lưu</cp:lastModifiedBy>
  <cp:revision>43</cp:revision>
  <dcterms:created xsi:type="dcterms:W3CDTF">2006-08-16T00:00:00Z</dcterms:created>
  <dcterms:modified xsi:type="dcterms:W3CDTF">2023-09-13T06:33:04Z</dcterms:modified>
  <dc:identifier>DAFrSTuCdK8</dc:identifier>
</cp:coreProperties>
</file>