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sldIdLst>
    <p:sldId id="365" r:id="rId2"/>
    <p:sldId id="413" r:id="rId3"/>
    <p:sldId id="414" r:id="rId4"/>
    <p:sldId id="366" r:id="rId5"/>
    <p:sldId id="367" r:id="rId6"/>
    <p:sldId id="368" r:id="rId7"/>
    <p:sldId id="378" r:id="rId8"/>
    <p:sldId id="412" r:id="rId9"/>
    <p:sldId id="383" r:id="rId10"/>
    <p:sldId id="411" r:id="rId11"/>
    <p:sldId id="384" r:id="rId12"/>
    <p:sldId id="385" r:id="rId13"/>
    <p:sldId id="386" r:id="rId14"/>
    <p:sldId id="387" r:id="rId15"/>
    <p:sldId id="389" r:id="rId16"/>
    <p:sldId id="390" r:id="rId17"/>
    <p:sldId id="391" r:id="rId18"/>
    <p:sldId id="392" r:id="rId19"/>
    <p:sldId id="393" r:id="rId20"/>
    <p:sldId id="394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FBC3"/>
    <a:srgbClr val="FDC1ED"/>
    <a:srgbClr val="0000CC"/>
    <a:srgbClr val="92D050"/>
    <a:srgbClr val="118C3B"/>
    <a:srgbClr val="E8F4ED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9816" autoAdjust="0"/>
  </p:normalViewPr>
  <p:slideViewPr>
    <p:cSldViewPr>
      <p:cViewPr varScale="1">
        <p:scale>
          <a:sx n="97" d="100"/>
          <a:sy n="97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2024/12/30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3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76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5F9A63-D57D-49C7-980E-AD7159FDDBE9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96A015-E4D9-48D9-A110-327E0597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481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040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457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342900">
              <a:defRPr/>
            </a:pPr>
            <a:endParaRPr lang="en-US" sz="700" cap="al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pPr algn="r" eaLnBrk="1" hangingPunct="1">
                <a:buNone/>
              </a:pPr>
              <a:t>‹#›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99B9B-175C-4191-9C04-2BD2FC64938A}" type="datetimeFigureOut">
              <a:rPr lang="en-US" smtClean="0"/>
              <a:pPr>
                <a:defRPr/>
              </a:pPr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DE68-241F-416C-AA44-2CC83BEE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30/12/2024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74" r:id="rId13"/>
    <p:sldLayoutId id="2147483676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0375" y="-157451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28115" y="-187093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627784" y="915566"/>
            <a:ext cx="4608512" cy="504056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 dirty="0">
                <a:latin typeface="UVN Bach Dang Nang" pitchFamily="18" charset="0"/>
              </a:rPr>
              <a:t>BÀI 4 : VĂN TẾ, THƠ</a:t>
            </a:r>
            <a:endParaRPr lang="zh-CN" altLang="en-US" sz="3500" b="1" dirty="0">
              <a:latin typeface="UVN Bach Dang Nang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88257" y="1611437"/>
            <a:ext cx="7416824" cy="158417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altLang="zh-CN" sz="3200" b="1" dirty="0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36. PHẦN </a:t>
            </a:r>
            <a:r>
              <a:rPr lang="en-US" altLang="zh-CN" sz="32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</a:t>
            </a:r>
          </a:p>
          <a:p>
            <a:pPr algn="ctr"/>
            <a:r>
              <a:rPr lang="en-US" sz="3100" b="1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 BÀI NGHỊ LUẬN VỀ MỘT VẤN ĐỀ CÓ LIÊN QUAN ĐẾN TUỔI TRẺ</a:t>
            </a:r>
          </a:p>
        </p:txBody>
      </p:sp>
    </p:spTree>
    <p:extLst>
      <p:ext uri="{BB962C8B-B14F-4D97-AF65-F5344CB8AC3E}">
        <p14:creationId xmlns="" xmlns:p14="http://schemas.microsoft.com/office/powerpoint/2010/main" val="23693643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23478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endParaRPr lang="en-US" dirty="0"/>
          </a:p>
        </p:txBody>
      </p:sp>
      <p:pic>
        <p:nvPicPr>
          <p:cNvPr id="1026" name="Picture 2" descr="Chuyện về cuốn nhật ký sau 35 năm lưu lạc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470"/>
            <a:ext cx="4283968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28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90" y="51470"/>
            <a:ext cx="3888432" cy="523220"/>
            <a:chOff x="107504" y="1707654"/>
            <a:chExt cx="3888432" cy="523220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1733788"/>
              <a:ext cx="504056" cy="441340"/>
              <a:chOff x="251520" y="3579862"/>
              <a:chExt cx="504056" cy="44134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2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9144" y="1707654"/>
              <a:ext cx="3366792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Tìm ý và lập dàn ý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8238" y="759049"/>
            <a:ext cx="160608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a. Tìm ý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2499742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3728" y="1203598"/>
            <a:ext cx="20162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TQ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23728" y="3498974"/>
            <a:ext cx="20162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77604"/>
            <a:ext cx="21602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Qua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Thùy</a:t>
            </a:r>
            <a:r>
              <a:rPr lang="en-US" dirty="0"/>
              <a:t> </a:t>
            </a:r>
            <a:r>
              <a:rPr lang="en-US" dirty="0" err="1"/>
              <a:t>Trâm</a:t>
            </a:r>
            <a:r>
              <a:rPr lang="en-US" dirty="0"/>
              <a:t> (</a:t>
            </a:r>
            <a:r>
              <a:rPr lang="en-US" dirty="0" err="1"/>
              <a:t>trích</a:t>
            </a:r>
            <a:r>
              <a:rPr lang="en-US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2134" y="957540"/>
            <a:ext cx="21602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12134" y="1925912"/>
            <a:ext cx="2160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12134" y="3130138"/>
            <a:ext cx="2160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03626" y="4218949"/>
            <a:ext cx="21602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48984" y="61591"/>
            <a:ext cx="199052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10276" y="978282"/>
            <a:ext cx="199052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5231" y="1960570"/>
            <a:ext cx="199052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thừa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16452" y="4261445"/>
            <a:ext cx="199052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nay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4418" y="3187712"/>
            <a:ext cx="199052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nay</a:t>
            </a:r>
          </a:p>
        </p:txBody>
      </p:sp>
      <p:cxnSp>
        <p:nvCxnSpPr>
          <p:cNvPr id="14" name="Straight Arrow Connector 13"/>
          <p:cNvCxnSpPr>
            <a:stCxn id="5" idx="0"/>
            <a:endCxn id="9" idx="1"/>
          </p:cNvCxnSpPr>
          <p:nvPr/>
        </p:nvCxnSpPr>
        <p:spPr>
          <a:xfrm flipV="1">
            <a:off x="827584" y="1887674"/>
            <a:ext cx="1296144" cy="61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17" idx="1"/>
          </p:cNvCxnSpPr>
          <p:nvPr/>
        </p:nvCxnSpPr>
        <p:spPr>
          <a:xfrm>
            <a:off x="827584" y="3507854"/>
            <a:ext cx="1296144" cy="60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 flipV="1">
            <a:off x="4139952" y="400770"/>
            <a:ext cx="648072" cy="1486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3"/>
            <a:endCxn id="20" idx="1"/>
          </p:cNvCxnSpPr>
          <p:nvPr/>
        </p:nvCxnSpPr>
        <p:spPr>
          <a:xfrm flipV="1">
            <a:off x="4139952" y="1280706"/>
            <a:ext cx="672182" cy="60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3"/>
            <a:endCxn id="22" idx="1"/>
          </p:cNvCxnSpPr>
          <p:nvPr/>
        </p:nvCxnSpPr>
        <p:spPr>
          <a:xfrm>
            <a:off x="4139952" y="1887674"/>
            <a:ext cx="672182" cy="222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" idx="1"/>
          </p:cNvCxnSpPr>
          <p:nvPr/>
        </p:nvCxnSpPr>
        <p:spPr>
          <a:xfrm flipV="1">
            <a:off x="6972374" y="246257"/>
            <a:ext cx="17661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3"/>
          </p:cNvCxnSpPr>
          <p:nvPr/>
        </p:nvCxnSpPr>
        <p:spPr>
          <a:xfrm>
            <a:off x="6972374" y="1280706"/>
            <a:ext cx="237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3" idx="0"/>
          </p:cNvCxnSpPr>
          <p:nvPr/>
        </p:nvCxnSpPr>
        <p:spPr>
          <a:xfrm flipV="1">
            <a:off x="5892254" y="2499742"/>
            <a:ext cx="1256730" cy="630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3" idx="2"/>
          </p:cNvCxnSpPr>
          <p:nvPr/>
        </p:nvCxnSpPr>
        <p:spPr>
          <a:xfrm>
            <a:off x="5892254" y="3499470"/>
            <a:ext cx="1318022" cy="36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3"/>
          </p:cNvCxnSpPr>
          <p:nvPr/>
        </p:nvCxnSpPr>
        <p:spPr>
          <a:xfrm flipV="1">
            <a:off x="6963866" y="4542114"/>
            <a:ext cx="2464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3"/>
          </p:cNvCxnSpPr>
          <p:nvPr/>
        </p:nvCxnSpPr>
        <p:spPr>
          <a:xfrm flipV="1">
            <a:off x="4139952" y="3496856"/>
            <a:ext cx="663674" cy="61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3"/>
          </p:cNvCxnSpPr>
          <p:nvPr/>
        </p:nvCxnSpPr>
        <p:spPr>
          <a:xfrm>
            <a:off x="4139952" y="4111042"/>
            <a:ext cx="648072" cy="75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36162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7" grpId="0" animBg="1"/>
      <p:bldP spid="10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90" y="51470"/>
            <a:ext cx="3888432" cy="523220"/>
            <a:chOff x="107504" y="1707654"/>
            <a:chExt cx="3888432" cy="523220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1733788"/>
              <a:ext cx="504056" cy="441340"/>
              <a:chOff x="251520" y="3579862"/>
              <a:chExt cx="504056" cy="44134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2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9144" y="1707654"/>
              <a:ext cx="3366792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Tìm ý và lập dàn ý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5598" y="597066"/>
            <a:ext cx="247017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a. Tìm ý</a:t>
            </a:r>
          </a:p>
          <a:p>
            <a:r>
              <a:rPr lang="en-US" sz="28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b. Lập dàn 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5776" y="597066"/>
            <a:ext cx="6588224" cy="41703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90" y="1635646"/>
            <a:ext cx="2470178" cy="3507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404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798419"/>
            <a:ext cx="7920880" cy="1292662"/>
          </a:xfrm>
          <a:prstGeom prst="rect">
            <a:avLst/>
          </a:prstGeom>
          <a:noFill/>
          <a:ln>
            <a:solidFill>
              <a:srgbClr val="118C3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Thùy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căm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”, “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”...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23478"/>
            <a:ext cx="237626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b.1. Mở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771550"/>
            <a:ext cx="84969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Giới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Thùy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64744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0"/>
            <a:ext cx="280831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b.2. Thân bài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555526"/>
            <a:ext cx="4752528" cy="8771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TQ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555526"/>
            <a:ext cx="3888432" cy="8771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22" y="1603193"/>
            <a:ext cx="4416970" cy="230832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564459"/>
            <a:ext cx="4248472" cy="304698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237954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0"/>
            <a:ext cx="280831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b.3. Kết bài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45941"/>
            <a:ext cx="871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- Khái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endParaRPr lang="en-US" sz="27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1347614"/>
            <a:ext cx="1440160" cy="523220"/>
            <a:chOff x="107504" y="1707654"/>
            <a:chExt cx="1477087" cy="523220"/>
          </a:xfrm>
        </p:grpSpPr>
        <p:grpSp>
          <p:nvGrpSpPr>
            <p:cNvPr id="12" name="Group 11"/>
            <p:cNvGrpSpPr/>
            <p:nvPr/>
          </p:nvGrpSpPr>
          <p:grpSpPr>
            <a:xfrm>
              <a:off x="107504" y="1733788"/>
              <a:ext cx="504056" cy="441340"/>
              <a:chOff x="251520" y="3579862"/>
              <a:chExt cx="504056" cy="44134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29145" y="1707654"/>
              <a:ext cx="955446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Viết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83" y="2079307"/>
            <a:ext cx="9217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Dựa vào dàn ý đã chuẩn bị để viết thành bài văn hoàn chỉnh</a:t>
            </a:r>
          </a:p>
        </p:txBody>
      </p:sp>
    </p:spTree>
    <p:extLst>
      <p:ext uri="{BB962C8B-B14F-4D97-AF65-F5344CB8AC3E}">
        <p14:creationId xmlns="" xmlns:p14="http://schemas.microsoft.com/office/powerpoint/2010/main" val="4262677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35896" y="33030"/>
            <a:ext cx="1440160" cy="523220"/>
            <a:chOff x="107504" y="1707654"/>
            <a:chExt cx="1477087" cy="523220"/>
          </a:xfrm>
        </p:grpSpPr>
        <p:grpSp>
          <p:nvGrpSpPr>
            <p:cNvPr id="12" name="Group 11"/>
            <p:cNvGrpSpPr/>
            <p:nvPr/>
          </p:nvGrpSpPr>
          <p:grpSpPr>
            <a:xfrm>
              <a:off x="107504" y="1733788"/>
              <a:ext cx="504056" cy="441340"/>
              <a:chOff x="251520" y="3579862"/>
              <a:chExt cx="504056" cy="44134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29145" y="1707654"/>
              <a:ext cx="955446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Viết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7504" y="555526"/>
            <a:ext cx="9036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224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51720" y="42466"/>
            <a:ext cx="5760640" cy="523220"/>
            <a:chOff x="107504" y="1707654"/>
            <a:chExt cx="5908348" cy="523220"/>
          </a:xfrm>
        </p:grpSpPr>
        <p:grpSp>
          <p:nvGrpSpPr>
            <p:cNvPr id="12" name="Group 11"/>
            <p:cNvGrpSpPr/>
            <p:nvPr/>
          </p:nvGrpSpPr>
          <p:grpSpPr>
            <a:xfrm>
              <a:off x="107504" y="1733788"/>
              <a:ext cx="504056" cy="441340"/>
              <a:chOff x="251520" y="3579862"/>
              <a:chExt cx="504056" cy="44134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4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29145" y="1707654"/>
              <a:ext cx="5386707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Kiểm tra và chỉnh sửa bài viết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7504" y="555526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Hãy rà soát lại bài viết theo những câu hỏi ở cột trái và gợi ý chỉnh sửa ở cột phải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426721"/>
              </p:ext>
            </p:extLst>
          </p:nvPr>
        </p:nvGraphicFramePr>
        <p:xfrm>
          <a:off x="35496" y="1491630"/>
          <a:ext cx="902555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776">
                  <a:extLst>
                    <a:ext uri="{9D8B030D-6E8A-4147-A177-3AD203B41FA5}">
                      <a16:colId xmlns="" xmlns:a16="http://schemas.microsoft.com/office/drawing/2014/main" val="3627077092"/>
                    </a:ext>
                  </a:extLst>
                </a:gridCol>
                <a:gridCol w="4512776">
                  <a:extLst>
                    <a:ext uri="{9D8B030D-6E8A-4147-A177-3AD203B41FA5}">
                      <a16:colId xmlns="" xmlns:a16="http://schemas.microsoft.com/office/drawing/2014/main" val="1474061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</a:rPr>
                        <a:t>Câu</a:t>
                      </a:r>
                      <a:r>
                        <a:rPr lang="en-US" sz="2500" baseline="0" dirty="0">
                          <a:solidFill>
                            <a:schemeClr val="accent2"/>
                          </a:solidFill>
                        </a:rPr>
                        <a:t> hỏi đánh giá</a:t>
                      </a:r>
                      <a:endParaRPr lang="en-US" sz="2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3FB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</a:rPr>
                        <a:t>Gợi</a:t>
                      </a:r>
                      <a:r>
                        <a:rPr lang="en-US" sz="2500" baseline="0" dirty="0">
                          <a:solidFill>
                            <a:schemeClr val="accent2"/>
                          </a:solidFill>
                        </a:rPr>
                        <a:t> ý chỉnh sửa</a:t>
                      </a:r>
                      <a:endParaRPr lang="en-US" sz="2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3FB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711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06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87215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923678"/>
            <a:ext cx="44999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1. Phần mở bài đã giới thiệu ngắn gọn vấn đề cần bàn luận chưa?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3522370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Phần thân bài: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Thùy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36504" y="1932691"/>
            <a:ext cx="4499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Nếu có, dùng bút đỏ gạch chân ý đó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Nếu chưa, viết thêm 1-2 câu giới thiệu vấn đề cần bàn luận.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5488" y="3575246"/>
            <a:ext cx="4499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Nếu có, dùng bút đỏ gạch chân ở ý đó</a:t>
            </a:r>
          </a:p>
        </p:txBody>
      </p:sp>
    </p:spTree>
    <p:extLst>
      <p:ext uri="{BB962C8B-B14F-4D97-AF65-F5344CB8AC3E}">
        <p14:creationId xmlns="" xmlns:p14="http://schemas.microsoft.com/office/powerpoint/2010/main" val="24777831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960972"/>
              </p:ext>
            </p:extLst>
          </p:nvPr>
        </p:nvGraphicFramePr>
        <p:xfrm>
          <a:off x="10944" y="-20538"/>
          <a:ext cx="9025552" cy="253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776">
                  <a:extLst>
                    <a:ext uri="{9D8B030D-6E8A-4147-A177-3AD203B41FA5}">
                      <a16:colId xmlns="" xmlns:a16="http://schemas.microsoft.com/office/drawing/2014/main" val="3627077092"/>
                    </a:ext>
                  </a:extLst>
                </a:gridCol>
                <a:gridCol w="4512776">
                  <a:extLst>
                    <a:ext uri="{9D8B030D-6E8A-4147-A177-3AD203B41FA5}">
                      <a16:colId xmlns="" xmlns:a16="http://schemas.microsoft.com/office/drawing/2014/main" val="1474061388"/>
                    </a:ext>
                  </a:extLst>
                </a:gridCol>
              </a:tblGrid>
              <a:tr h="31346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</a:rPr>
                        <a:t>Câu</a:t>
                      </a:r>
                      <a:r>
                        <a:rPr lang="en-US" sz="2500" baseline="0" dirty="0">
                          <a:solidFill>
                            <a:schemeClr val="accent2"/>
                          </a:solidFill>
                        </a:rPr>
                        <a:t> hỏi đánh giá</a:t>
                      </a:r>
                      <a:endParaRPr lang="en-US" sz="2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3FB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</a:rPr>
                        <a:t>Gợi</a:t>
                      </a:r>
                      <a:r>
                        <a:rPr lang="en-US" sz="2500" baseline="0" dirty="0">
                          <a:solidFill>
                            <a:schemeClr val="accent2"/>
                          </a:solidFill>
                        </a:rPr>
                        <a:t> ý chỉnh sửa</a:t>
                      </a:r>
                      <a:endParaRPr lang="en-US" sz="2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3FB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7115412"/>
                  </a:ext>
                </a:extLst>
              </a:tr>
              <a:tr h="206279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872155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83518"/>
            <a:ext cx="4499992" cy="2015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2. Phần thân bài:</a:t>
            </a:r>
          </a:p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843558"/>
            <a:ext cx="44999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Nếu chưa, đánh dấu chỗ cần bổ sung và ghi các câu bổ sung bên lề hoặc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nháp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52345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8969701"/>
              </p:ext>
            </p:extLst>
          </p:nvPr>
        </p:nvGraphicFramePr>
        <p:xfrm>
          <a:off x="10944" y="-20538"/>
          <a:ext cx="902555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776">
                  <a:extLst>
                    <a:ext uri="{9D8B030D-6E8A-4147-A177-3AD203B41FA5}">
                      <a16:colId xmlns="" xmlns:a16="http://schemas.microsoft.com/office/drawing/2014/main" val="3627077092"/>
                    </a:ext>
                  </a:extLst>
                </a:gridCol>
                <a:gridCol w="4512776">
                  <a:extLst>
                    <a:ext uri="{9D8B030D-6E8A-4147-A177-3AD203B41FA5}">
                      <a16:colId xmlns="" xmlns:a16="http://schemas.microsoft.com/office/drawing/2014/main" val="1474061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</a:rPr>
                        <a:t>Câu</a:t>
                      </a:r>
                      <a:r>
                        <a:rPr lang="en-US" sz="2500" baseline="0" dirty="0">
                          <a:solidFill>
                            <a:schemeClr val="accent2"/>
                          </a:solidFill>
                        </a:rPr>
                        <a:t> hỏi đánh giá</a:t>
                      </a:r>
                      <a:endParaRPr lang="en-US" sz="2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3FB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</a:rPr>
                        <a:t>Gợi</a:t>
                      </a:r>
                      <a:r>
                        <a:rPr lang="en-US" sz="2500" baseline="0" dirty="0">
                          <a:solidFill>
                            <a:schemeClr val="accent2"/>
                          </a:solidFill>
                        </a:rPr>
                        <a:t> ý chỉnh sửa</a:t>
                      </a:r>
                      <a:endParaRPr lang="en-US" sz="2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3FB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711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872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27114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999" y="532006"/>
            <a:ext cx="4499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3. Phần kết luận có khái quát được ý nghĩa của vấn đề và nêu lên cảm xúc của người viết không?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9992" y="532006"/>
            <a:ext cx="4499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Nếu có, dùng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gạch chân ý đó.</a:t>
            </a:r>
          </a:p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Nếu chưa có thì có thể viết thêm vào đoạn cuối.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28" y="2256343"/>
            <a:ext cx="4499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4. Có mắc lỗi về ý (thiếu ý, lặp ý, lạc ý) lỗi chính tả, trình bày, dùng từ, diễn đạt... Nào không?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0741" y="2233473"/>
            <a:ext cx="4499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 Nếu có, dùng bút đỏ gạch chân các lỗi đó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chữa bên cạnh hoặc bên lề giấy.</a:t>
            </a:r>
          </a:p>
        </p:txBody>
      </p:sp>
    </p:spTree>
    <p:extLst>
      <p:ext uri="{BB962C8B-B14F-4D97-AF65-F5344CB8AC3E}">
        <p14:creationId xmlns="" xmlns:p14="http://schemas.microsoft.com/office/powerpoint/2010/main" val="684563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-20538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627534"/>
            <a:ext cx="80648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Tác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“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Mãi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mãi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tuổi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hai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mươi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”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là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b="1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ai</a:t>
            </a:r>
            <a:r>
              <a:rPr lang="en-US" sz="2800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8902" y="3723878"/>
            <a:ext cx="3312367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7984" y="2067694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Thạc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3579862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Trỗi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942" y="2101354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Thùy</a:t>
            </a:r>
            <a:r>
              <a:rPr lang="en-US" dirty="0"/>
              <a:t> </a:t>
            </a:r>
            <a:r>
              <a:rPr lang="en-US" dirty="0" err="1"/>
              <a:t>Trâm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4296" y="2101354"/>
            <a:ext cx="315399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Thùy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8672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53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 BÀI VĂN NGHỊ LUẬN VỀ MỘT VẤN ĐỀ CÓ LIÊN QUAN ĐẾN TUỔI TRẺ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348794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I. ĐỊNH HƯỚNG</a:t>
            </a:r>
          </a:p>
          <a:p>
            <a:r>
              <a:rPr lang="en-US" sz="27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II. THỰC HÀNH VIẾT BÀI</a:t>
            </a:r>
          </a:p>
          <a:p>
            <a:r>
              <a:rPr lang="en-US" sz="27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III. VẬN DỤNG</a:t>
            </a:r>
          </a:p>
          <a:p>
            <a:pPr algn="just"/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     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Lựa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chọn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1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luân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điểm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từ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dàn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ý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để luyện tập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1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đoạn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văn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nghị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luận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lẽ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sống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thế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hệ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trẻ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ngày</a:t>
            </a:r>
            <a:r>
              <a:rPr lang="en-US" sz="27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nay.</a:t>
            </a:r>
          </a:p>
        </p:txBody>
      </p:sp>
    </p:spTree>
    <p:extLst>
      <p:ext uri="{BB962C8B-B14F-4D97-AF65-F5344CB8AC3E}">
        <p14:creationId xmlns="" xmlns:p14="http://schemas.microsoft.com/office/powerpoint/2010/main" val="3574404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áng hình đất nước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096"/>
            <a:ext cx="3631332" cy="51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ouble Wave 2"/>
          <p:cNvSpPr/>
          <p:nvPr/>
        </p:nvSpPr>
        <p:spPr>
          <a:xfrm>
            <a:off x="395536" y="184299"/>
            <a:ext cx="4968552" cy="2520280"/>
          </a:xfrm>
          <a:prstGeom prst="doubleWav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VTV1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20h10 ngày2/9/2021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859782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ý: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Nam (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VN)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5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53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 BÀI VĂN NGHỊ LUẬN VỀ MỘT VẤN ĐỀ CÓ LIÊN QUAN ĐẾN TUỔI TRẺ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348794"/>
            <a:ext cx="90364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I. ĐỊNH HƯỚNG</a:t>
            </a:r>
          </a:p>
          <a:p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1.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nghị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luận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một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vấn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liên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quan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tuổi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trẻ</a:t>
            </a:r>
            <a:endParaRPr lang="en-US" sz="2700" dirty="0"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833086"/>
            <a:ext cx="89289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/>
              <a:t> 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363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53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 BÀI VĂN NGHỊ LUẬN VỀ MỘT VẤN ĐỀ CÓ LIÊN QUAN ĐẾN TUỔI TRẺ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348794"/>
            <a:ext cx="90364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I. ĐỊNH HƯỚNG</a:t>
            </a:r>
          </a:p>
          <a:p>
            <a:pPr algn="just"/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1.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nghị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luận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một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vấn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liên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quan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tuổi</a:t>
            </a:r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700" dirty="0" err="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trẻ</a:t>
            </a:r>
            <a:endParaRPr lang="en-US" sz="2700" dirty="0"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687622"/>
            <a:ext cx="9001000" cy="3404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427544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53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 BÀI VĂN NGHỊ LUẬN VỀ MỘT VẤN ĐỀ LIÊN QUAN ĐẾN TUỔI TRẺ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67494"/>
            <a:ext cx="90364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I. ĐỊNH HƯỚNG</a:t>
            </a:r>
          </a:p>
          <a:p>
            <a:pPr algn="just"/>
            <a:r>
              <a:rPr lang="en-US" sz="2600" b="1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2600" b="1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1419622"/>
            <a:ext cx="903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966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454" y="2986375"/>
            <a:ext cx="9119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36" y="3869635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1892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53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VIẾT BÀI VĂN NGHỊ LUẬN VỀ MỘT VẤN ĐỀ CÓ LIÊN QUAN ĐẾN TUỔI TRẺ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348794"/>
            <a:ext cx="903649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II. THỰC HÀNH </a:t>
            </a:r>
          </a:p>
          <a:p>
            <a:pPr algn="just"/>
            <a:r>
              <a:rPr lang="en-US" sz="2500" b="1" dirty="0" err="1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Đề</a:t>
            </a: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Thuỳ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căm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chăng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solidFill>
                <a:srgbClr val="0000CC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/>
            <a:r>
              <a:rPr lang="en-US" sz="27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727806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2499742"/>
            <a:ext cx="1368152" cy="968102"/>
            <a:chOff x="107504" y="3579862"/>
            <a:chExt cx="1368152" cy="968102"/>
          </a:xfrm>
        </p:grpSpPr>
        <p:grpSp>
          <p:nvGrpSpPr>
            <p:cNvPr id="5" name="Group 4"/>
            <p:cNvGrpSpPr/>
            <p:nvPr/>
          </p:nvGrpSpPr>
          <p:grpSpPr>
            <a:xfrm>
              <a:off x="611560" y="3579862"/>
              <a:ext cx="504056" cy="441340"/>
              <a:chOff x="251520" y="3579862"/>
              <a:chExt cx="504056" cy="4413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7504" y="4117077"/>
              <a:ext cx="1368152" cy="430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Chuẩn bị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23728" y="2535746"/>
            <a:ext cx="2592288" cy="936104"/>
            <a:chOff x="1763688" y="3579862"/>
            <a:chExt cx="2592288" cy="936104"/>
          </a:xfrm>
        </p:grpSpPr>
        <p:grpSp>
          <p:nvGrpSpPr>
            <p:cNvPr id="10" name="Group 9"/>
            <p:cNvGrpSpPr/>
            <p:nvPr/>
          </p:nvGrpSpPr>
          <p:grpSpPr>
            <a:xfrm>
              <a:off x="2771800" y="3579862"/>
              <a:ext cx="504056" cy="441340"/>
              <a:chOff x="251520" y="3579862"/>
              <a:chExt cx="504056" cy="44134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763688" y="4085079"/>
              <a:ext cx="2592288" cy="430887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Tìm ý và lập dàn ý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04048" y="2535746"/>
            <a:ext cx="1368152" cy="945396"/>
            <a:chOff x="4788024" y="3570570"/>
            <a:chExt cx="1368152" cy="945396"/>
          </a:xfrm>
        </p:grpSpPr>
        <p:grpSp>
          <p:nvGrpSpPr>
            <p:cNvPr id="15" name="Group 14"/>
            <p:cNvGrpSpPr/>
            <p:nvPr/>
          </p:nvGrpSpPr>
          <p:grpSpPr>
            <a:xfrm>
              <a:off x="5337656" y="3570570"/>
              <a:ext cx="504056" cy="441340"/>
              <a:chOff x="251520" y="3579862"/>
              <a:chExt cx="504056" cy="44134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3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788024" y="4085079"/>
              <a:ext cx="1368152" cy="43088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Viết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16216" y="3055563"/>
            <a:ext cx="2664296" cy="769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Kiểm tra và chỉnh sửa bài viết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596336" y="2504740"/>
            <a:ext cx="504056" cy="441340"/>
            <a:chOff x="251520" y="3579862"/>
            <a:chExt cx="504056" cy="441340"/>
          </a:xfrm>
        </p:grpSpPr>
        <p:sp>
          <p:nvSpPr>
            <p:cNvPr id="21" name="Oval 20"/>
            <p:cNvSpPr/>
            <p:nvPr/>
          </p:nvSpPr>
          <p:spPr>
            <a:xfrm>
              <a:off x="251520" y="3579862"/>
              <a:ext cx="504056" cy="43204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520" y="365187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4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60966" y="843558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QUY TRÌNH</a:t>
            </a:r>
          </a:p>
        </p:txBody>
      </p:sp>
    </p:spTree>
    <p:extLst>
      <p:ext uri="{BB962C8B-B14F-4D97-AF65-F5344CB8AC3E}">
        <p14:creationId xmlns="" xmlns:p14="http://schemas.microsoft.com/office/powerpoint/2010/main" val="3571588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088"/>
            <a:ext cx="90364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u="sng" dirty="0" err="1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Đề</a:t>
            </a:r>
            <a:r>
              <a:rPr lang="en-US" sz="2300" b="1" i="1" u="sng" dirty="0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300" b="1" i="1" u="sng" dirty="0" err="1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300" b="1" i="1" u="sng" dirty="0">
                <a:solidFill>
                  <a:srgbClr val="0000CC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2300" i="1" u="sn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Thuỳ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căm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chăng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55" y="3925330"/>
            <a:ext cx="2880319" cy="523220"/>
            <a:chOff x="107504" y="1707654"/>
            <a:chExt cx="2880319" cy="523220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1733788"/>
              <a:ext cx="504056" cy="441340"/>
              <a:chOff x="251520" y="3579862"/>
              <a:chExt cx="504056" cy="44134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51520" y="3579862"/>
                <a:ext cx="504056" cy="4320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1520" y="36518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9144" y="1707654"/>
              <a:ext cx="2358679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Chuẩn bị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85585" y="3778176"/>
            <a:ext cx="59739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686851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1960</Words>
  <Application>Microsoft Office PowerPoint</Application>
  <PresentationFormat>On-screen Show (16:9)</PresentationFormat>
  <Paragraphs>155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>www.51pptmoban.com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subject>微立体</dc:subject>
  <dc:creator>51PPT模板网</dc:creator>
  <cp:keywords>www.51pptmoban.com</cp:keywords>
  <dc:description>www.51pptmoban.com</dc:description>
  <cp:lastModifiedBy>MayTinhDucDung</cp:lastModifiedBy>
  <cp:revision>465</cp:revision>
  <dcterms:created xsi:type="dcterms:W3CDTF">2016-03-10T07:57:08Z</dcterms:created>
  <dcterms:modified xsi:type="dcterms:W3CDTF">2024-12-30T14:31:08Z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2024-07-18T12:02:34Z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e47d55ed-dd69-419a-b27b-6fcb6f70a5a8</vt:lpwstr>
  </property>
  <property fmtid="{D5CDD505-2E9C-101B-9397-08002B2CF9AE}" pid="7" name="MSIP_Label_defa4170-0d19-0005-0004-bc88714345d2_ActionId">
    <vt:lpwstr>c87d0f54-522d-4cab-b099-ab8ceb931def</vt:lpwstr>
  </property>
  <property fmtid="{D5CDD505-2E9C-101B-9397-08002B2CF9AE}" pid="8" name="MSIP_Label_defa4170-0d19-0005-0004-bc88714345d2_ContentBits">
    <vt:lpwstr>0</vt:lpwstr>
  </property>
</Properties>
</file>