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6" r:id="rId5"/>
    <p:sldId id="267" r:id="rId6"/>
    <p:sldId id="268" r:id="rId7"/>
    <p:sldId id="270" r:id="rId8"/>
    <p:sldId id="271" r:id="rId9"/>
    <p:sldId id="272" r:id="rId10"/>
    <p:sldId id="273" r:id="rId11"/>
    <p:sldId id="277" r:id="rId12"/>
    <p:sldId id="274" r:id="rId13"/>
    <p:sldId id="275" r:id="rId14"/>
    <p:sldId id="276" r:id="rId15"/>
    <p:sldId id="278" r:id="rId16"/>
    <p:sldId id="279" r:id="rId17"/>
    <p:sldId id="280" r:id="rId18"/>
    <p:sldId id="281" r:id="rId19"/>
    <p:sldId id="282" r:id="rId20"/>
    <p:sldId id="284" r:id="rId21"/>
    <p:sldId id="285" r:id="rId22"/>
    <p:sldId id="283" r:id="rId23"/>
    <p:sldId id="287" r:id="rId24"/>
    <p:sldId id="286" r:id="rId25"/>
    <p:sldId id="303" r:id="rId26"/>
    <p:sldId id="304" r:id="rId27"/>
    <p:sldId id="307" r:id="rId28"/>
    <p:sldId id="302" r:id="rId29"/>
    <p:sldId id="308" r:id="rId30"/>
  </p:sldIdLst>
  <p:sldSz cx="18288000" cy="10287000"/>
  <p:notesSz cx="6858000" cy="9144000"/>
  <p:embeddedFontLst>
    <p:embeddedFont>
      <p:font typeface="Calibri" pitchFamily="34" charset="0"/>
      <p:regular r:id="rId31"/>
      <p:bold r:id="rId32"/>
      <p:italic r:id="rId33"/>
      <p:boldItalic r:id="rId34"/>
    </p:embeddedFont>
    <p:embeddedFont>
      <p:font typeface="宋体" pitchFamily="2" charset="-122"/>
      <p:regular r:id="rId35"/>
    </p:embeddedFont>
    <p:embeddedFont>
      <p:font typeface="More Sugar Thin" charset="0"/>
      <p:regular r:id="rId36"/>
    </p:embeddedFont>
    <p:embeddedFont>
      <p:font typeface="Cambria" pitchFamily="18"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22" autoAdjust="0"/>
  </p:normalViewPr>
  <p:slideViewPr>
    <p:cSldViewPr>
      <p:cViewPr varScale="1">
        <p:scale>
          <a:sx n="46" d="100"/>
          <a:sy n="46" d="100"/>
        </p:scale>
        <p:origin x="-77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jfif"/><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695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dirty="0"/>
          </a:p>
        </p:txBody>
      </p:sp>
      <p:grpSp>
        <p:nvGrpSpPr>
          <p:cNvPr id="5" name="Group 5"/>
          <p:cNvGrpSpPr/>
          <p:nvPr/>
        </p:nvGrpSpPr>
        <p:grpSpPr>
          <a:xfrm>
            <a:off x="15536101" y="-717475"/>
            <a:ext cx="1913699" cy="2797067"/>
            <a:chOff x="0" y="0"/>
            <a:chExt cx="612384" cy="895061"/>
          </a:xfrm>
        </p:grpSpPr>
        <p:sp>
          <p:nvSpPr>
            <p:cNvPr id="6" name="Freeform 6"/>
            <p:cNvSpPr/>
            <p:nvPr/>
          </p:nvSpPr>
          <p:spPr>
            <a:xfrm>
              <a:off x="0" y="0"/>
              <a:ext cx="612384" cy="895061"/>
            </a:xfrm>
            <a:custGeom>
              <a:avLst/>
              <a:gdLst/>
              <a:ahLst/>
              <a:cxnLst/>
              <a:rect l="l" t="t" r="r" b="b"/>
              <a:pathLst>
                <a:path w="612384" h="895061">
                  <a:moveTo>
                    <a:pt x="121366" y="0"/>
                  </a:moveTo>
                  <a:lnTo>
                    <a:pt x="491018" y="0"/>
                  </a:lnTo>
                  <a:cubicBezTo>
                    <a:pt x="523206" y="0"/>
                    <a:pt x="554076" y="12787"/>
                    <a:pt x="576836" y="35547"/>
                  </a:cubicBezTo>
                  <a:cubicBezTo>
                    <a:pt x="599597" y="58308"/>
                    <a:pt x="612384" y="89178"/>
                    <a:pt x="612384" y="121366"/>
                  </a:cubicBezTo>
                  <a:lnTo>
                    <a:pt x="612384" y="773696"/>
                  </a:lnTo>
                  <a:cubicBezTo>
                    <a:pt x="612384" y="840724"/>
                    <a:pt x="558046" y="895061"/>
                    <a:pt x="491018" y="895061"/>
                  </a:cubicBezTo>
                  <a:lnTo>
                    <a:pt x="121366" y="895061"/>
                  </a:lnTo>
                  <a:cubicBezTo>
                    <a:pt x="54337" y="895061"/>
                    <a:pt x="0" y="840724"/>
                    <a:pt x="0" y="773696"/>
                  </a:cubicBezTo>
                  <a:lnTo>
                    <a:pt x="0" y="121366"/>
                  </a:lnTo>
                  <a:cubicBezTo>
                    <a:pt x="0" y="54337"/>
                    <a:pt x="54337" y="0"/>
                    <a:pt x="121366" y="0"/>
                  </a:cubicBezTo>
                  <a:close/>
                </a:path>
              </a:pathLst>
            </a:custGeom>
            <a:solidFill>
              <a:srgbClr val="B0BF9D"/>
            </a:solidFill>
            <a:ln w="9525" cap="rnd">
              <a:solidFill>
                <a:srgbClr val="000000"/>
              </a:solidFill>
              <a:prstDash val="solid"/>
              <a:round/>
            </a:ln>
          </p:spPr>
        </p:sp>
        <p:sp>
          <p:nvSpPr>
            <p:cNvPr id="7" name="TextBox 7"/>
            <p:cNvSpPr txBox="1"/>
            <p:nvPr/>
          </p:nvSpPr>
          <p:spPr>
            <a:xfrm>
              <a:off x="0" y="-28575"/>
              <a:ext cx="612384" cy="923636"/>
            </a:xfrm>
            <a:prstGeom prst="rect">
              <a:avLst/>
            </a:prstGeom>
          </p:spPr>
          <p:txBody>
            <a:bodyPr lIns="50800" tIns="50800" rIns="50800" bIns="50800" rtlCol="0" anchor="ctr"/>
            <a:lstStyle/>
            <a:p>
              <a:pPr algn="ctr">
                <a:lnSpc>
                  <a:spcPts val="1960"/>
                </a:lnSpc>
                <a:spcBef>
                  <a:spcPct val="0"/>
                </a:spcBef>
              </a:pPr>
              <a:endParaRPr/>
            </a:p>
          </p:txBody>
        </p:sp>
      </p:grpSp>
      <p:sp>
        <p:nvSpPr>
          <p:cNvPr id="8" name="TextBox 8"/>
          <p:cNvSpPr txBox="1"/>
          <p:nvPr/>
        </p:nvSpPr>
        <p:spPr>
          <a:xfrm>
            <a:off x="993829" y="3619136"/>
            <a:ext cx="9977851" cy="1667764"/>
          </a:xfrm>
          <a:prstGeom prst="rect">
            <a:avLst/>
          </a:prstGeom>
        </p:spPr>
        <p:txBody>
          <a:bodyPr lIns="0" tIns="0" rIns="0" bIns="0" rtlCol="0" anchor="t">
            <a:spAutoFit/>
          </a:bodyPr>
          <a:lstStyle/>
          <a:p>
            <a:pPr>
              <a:lnSpc>
                <a:spcPts val="11712"/>
              </a:lnSpc>
            </a:pPr>
            <a:r>
              <a:rPr lang="en-US" sz="18600" i="1" dirty="0" err="1">
                <a:solidFill>
                  <a:srgbClr val="FFFFFF"/>
                </a:solidFill>
                <a:latin typeface="Cambria" panose="02040503050406030204" pitchFamily="18" charset="0"/>
                <a:ea typeface="Cambria" panose="02040503050406030204" pitchFamily="18" charset="0"/>
              </a:rPr>
              <a:t>VIỆT</a:t>
            </a:r>
            <a:r>
              <a:rPr lang="en-US" sz="18600" i="1" dirty="0">
                <a:solidFill>
                  <a:srgbClr val="FFFFFF"/>
                </a:solidFill>
                <a:latin typeface="Cambria" panose="02040503050406030204" pitchFamily="18" charset="0"/>
                <a:ea typeface="Cambria" panose="02040503050406030204" pitchFamily="18" charset="0"/>
              </a:rPr>
              <a:t> </a:t>
            </a:r>
            <a:r>
              <a:rPr lang="en-US" sz="18600" i="1" dirty="0" err="1">
                <a:solidFill>
                  <a:srgbClr val="FFFFFF"/>
                </a:solidFill>
                <a:latin typeface="Cambria" panose="02040503050406030204" pitchFamily="18" charset="0"/>
                <a:ea typeface="Cambria" panose="02040503050406030204" pitchFamily="18" charset="0"/>
              </a:rPr>
              <a:t>BẮC</a:t>
            </a:r>
            <a:endParaRPr lang="en-US" sz="18600" i="1" dirty="0">
              <a:solidFill>
                <a:srgbClr val="FFFFFF"/>
              </a:solidFill>
              <a:latin typeface="Cambria" panose="02040503050406030204" pitchFamily="18" charset="0"/>
              <a:ea typeface="Cambria" panose="02040503050406030204" pitchFamily="18" charset="0"/>
            </a:endParaRPr>
          </a:p>
        </p:txBody>
      </p:sp>
      <p:sp>
        <p:nvSpPr>
          <p:cNvPr id="11" name="TextBox 11"/>
          <p:cNvSpPr txBox="1"/>
          <p:nvPr/>
        </p:nvSpPr>
        <p:spPr>
          <a:xfrm>
            <a:off x="8123327" y="5675636"/>
            <a:ext cx="3757200" cy="490647"/>
          </a:xfrm>
          <a:prstGeom prst="rect">
            <a:avLst/>
          </a:prstGeom>
        </p:spPr>
        <p:txBody>
          <a:bodyPr wrap="square" lIns="0" tIns="0" rIns="0" bIns="0" rtlCol="0" anchor="t">
            <a:spAutoFit/>
          </a:bodyPr>
          <a:lstStyle/>
          <a:p>
            <a:pPr>
              <a:lnSpc>
                <a:spcPts val="3105"/>
              </a:lnSpc>
            </a:pPr>
            <a:r>
              <a:rPr lang="en-US" sz="6600" spc="151" dirty="0" err="1">
                <a:solidFill>
                  <a:srgbClr val="FFFFFF"/>
                </a:solidFill>
                <a:latin typeface="Cambria" panose="02040503050406030204" pitchFamily="18" charset="0"/>
                <a:ea typeface="Cambria" panose="02040503050406030204" pitchFamily="18" charset="0"/>
              </a:rPr>
              <a:t>TỐ</a:t>
            </a:r>
            <a:r>
              <a:rPr lang="en-US" sz="6600" spc="151" dirty="0">
                <a:solidFill>
                  <a:srgbClr val="FFFFFF"/>
                </a:solidFill>
                <a:latin typeface="Cambria" panose="02040503050406030204" pitchFamily="18" charset="0"/>
                <a:ea typeface="Cambria" panose="02040503050406030204" pitchFamily="18" charset="0"/>
              </a:rPr>
              <a:t> </a:t>
            </a:r>
            <a:r>
              <a:rPr lang="en-US" sz="6600" spc="151" dirty="0" err="1">
                <a:solidFill>
                  <a:srgbClr val="FFFFFF"/>
                </a:solidFill>
                <a:latin typeface="Cambria" panose="02040503050406030204" pitchFamily="18" charset="0"/>
                <a:ea typeface="Cambria" panose="02040503050406030204" pitchFamily="18" charset="0"/>
              </a:rPr>
              <a:t>HỮU</a:t>
            </a:r>
            <a:endParaRPr lang="en-US" sz="6600" spc="151" dirty="0">
              <a:solidFill>
                <a:srgbClr val="FFFFFF"/>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 xmlns:a16="http://schemas.microsoft.com/office/drawing/2014/main" id="{BF7DB81D-AE07-8A82-0606-85F0BC217391}"/>
              </a:ext>
            </a:extLst>
          </p:cNvPr>
          <p:cNvPicPr>
            <a:picLocks noChangeAspect="1"/>
          </p:cNvPicPr>
          <p:nvPr/>
        </p:nvPicPr>
        <p:blipFill>
          <a:blip r:embed="rId3"/>
          <a:stretch>
            <a:fillRect/>
          </a:stretch>
        </p:blipFill>
        <p:spPr>
          <a:xfrm>
            <a:off x="11446053" y="1241393"/>
            <a:ext cx="6153150" cy="7858125"/>
          </a:xfrm>
          <a:prstGeom prst="rect">
            <a:avLst/>
          </a:prstGeom>
        </p:spPr>
      </p:pic>
      <p:grpSp>
        <p:nvGrpSpPr>
          <p:cNvPr id="17" name="Group 5">
            <a:extLst>
              <a:ext uri="{FF2B5EF4-FFF2-40B4-BE49-F238E27FC236}">
                <a16:creationId xmlns="" xmlns:a16="http://schemas.microsoft.com/office/drawing/2014/main" id="{9C32DF7B-1579-8360-7163-4F0AC08D26C5}"/>
              </a:ext>
            </a:extLst>
          </p:cNvPr>
          <p:cNvGrpSpPr/>
          <p:nvPr/>
        </p:nvGrpSpPr>
        <p:grpSpPr>
          <a:xfrm>
            <a:off x="16159877" y="-123734"/>
            <a:ext cx="1913699" cy="2797067"/>
            <a:chOff x="0" y="0"/>
            <a:chExt cx="612384" cy="895061"/>
          </a:xfrm>
        </p:grpSpPr>
        <p:sp>
          <p:nvSpPr>
            <p:cNvPr id="18" name="Freeform 6">
              <a:extLst>
                <a:ext uri="{FF2B5EF4-FFF2-40B4-BE49-F238E27FC236}">
                  <a16:creationId xmlns="" xmlns:a16="http://schemas.microsoft.com/office/drawing/2014/main" id="{13C8786E-C4BC-F270-DED4-F71C42F8A054}"/>
                </a:ext>
              </a:extLst>
            </p:cNvPr>
            <p:cNvSpPr/>
            <p:nvPr/>
          </p:nvSpPr>
          <p:spPr>
            <a:xfrm>
              <a:off x="0" y="0"/>
              <a:ext cx="612384" cy="895061"/>
            </a:xfrm>
            <a:custGeom>
              <a:avLst/>
              <a:gdLst/>
              <a:ahLst/>
              <a:cxnLst/>
              <a:rect l="l" t="t" r="r" b="b"/>
              <a:pathLst>
                <a:path w="612384" h="895061">
                  <a:moveTo>
                    <a:pt x="121366" y="0"/>
                  </a:moveTo>
                  <a:lnTo>
                    <a:pt x="491018" y="0"/>
                  </a:lnTo>
                  <a:cubicBezTo>
                    <a:pt x="523206" y="0"/>
                    <a:pt x="554076" y="12787"/>
                    <a:pt x="576836" y="35547"/>
                  </a:cubicBezTo>
                  <a:cubicBezTo>
                    <a:pt x="599597" y="58308"/>
                    <a:pt x="612384" y="89178"/>
                    <a:pt x="612384" y="121366"/>
                  </a:cubicBezTo>
                  <a:lnTo>
                    <a:pt x="612384" y="773696"/>
                  </a:lnTo>
                  <a:cubicBezTo>
                    <a:pt x="612384" y="840724"/>
                    <a:pt x="558046" y="895061"/>
                    <a:pt x="491018" y="895061"/>
                  </a:cubicBezTo>
                  <a:lnTo>
                    <a:pt x="121366" y="895061"/>
                  </a:lnTo>
                  <a:cubicBezTo>
                    <a:pt x="54337" y="895061"/>
                    <a:pt x="0" y="840724"/>
                    <a:pt x="0" y="773696"/>
                  </a:cubicBezTo>
                  <a:lnTo>
                    <a:pt x="0" y="121366"/>
                  </a:lnTo>
                  <a:cubicBezTo>
                    <a:pt x="0" y="54337"/>
                    <a:pt x="54337" y="0"/>
                    <a:pt x="121366" y="0"/>
                  </a:cubicBezTo>
                  <a:close/>
                </a:path>
              </a:pathLst>
            </a:custGeom>
            <a:solidFill>
              <a:srgbClr val="B0BF9D"/>
            </a:solidFill>
            <a:ln w="9525" cap="rnd">
              <a:solidFill>
                <a:srgbClr val="000000"/>
              </a:solidFill>
              <a:prstDash val="solid"/>
              <a:round/>
            </a:ln>
          </p:spPr>
        </p:sp>
        <p:sp>
          <p:nvSpPr>
            <p:cNvPr id="19" name="TextBox 7">
              <a:extLst>
                <a:ext uri="{FF2B5EF4-FFF2-40B4-BE49-F238E27FC236}">
                  <a16:creationId xmlns="" xmlns:a16="http://schemas.microsoft.com/office/drawing/2014/main" id="{F28010EF-EAAA-4225-989F-3992E23A75C9}"/>
                </a:ext>
              </a:extLst>
            </p:cNvPr>
            <p:cNvSpPr txBox="1"/>
            <p:nvPr/>
          </p:nvSpPr>
          <p:spPr>
            <a:xfrm>
              <a:off x="0" y="-28575"/>
              <a:ext cx="612384" cy="923636"/>
            </a:xfrm>
            <a:prstGeom prst="rect">
              <a:avLst/>
            </a:prstGeom>
          </p:spPr>
          <p:txBody>
            <a:bodyPr lIns="50800" tIns="50800" rIns="50800" bIns="50800" rtlCol="0" anchor="ctr"/>
            <a:lstStyle/>
            <a:p>
              <a:pPr algn="ctr">
                <a:lnSpc>
                  <a:spcPts val="1960"/>
                </a:lnSpc>
                <a:spcBef>
                  <a:spcPct val="0"/>
                </a:spcBef>
              </a:pPr>
              <a:endParaRPr/>
            </a:p>
          </p:txBody>
        </p:sp>
      </p:grpSp>
      <p:sp>
        <p:nvSpPr>
          <p:cNvPr id="3" name="TextBox 11">
            <a:extLst>
              <a:ext uri="{FF2B5EF4-FFF2-40B4-BE49-F238E27FC236}">
                <a16:creationId xmlns="" xmlns:a16="http://schemas.microsoft.com/office/drawing/2014/main" id="{2AAE060B-CF05-D5B6-DACB-B7F1E28E813F}"/>
              </a:ext>
            </a:extLst>
          </p:cNvPr>
          <p:cNvSpPr txBox="1"/>
          <p:nvPr/>
        </p:nvSpPr>
        <p:spPr>
          <a:xfrm>
            <a:off x="4800600" y="6337823"/>
            <a:ext cx="3757200" cy="490647"/>
          </a:xfrm>
          <a:prstGeom prst="rect">
            <a:avLst/>
          </a:prstGeom>
        </p:spPr>
        <p:txBody>
          <a:bodyPr wrap="square" lIns="0" tIns="0" rIns="0" bIns="0" rtlCol="0" anchor="t">
            <a:spAutoFit/>
          </a:bodyPr>
          <a:lstStyle/>
          <a:p>
            <a:pPr>
              <a:lnSpc>
                <a:spcPts val="3105"/>
              </a:lnSpc>
            </a:pPr>
            <a:r>
              <a:rPr lang="en-US" sz="6600" spc="151" dirty="0" err="1">
                <a:solidFill>
                  <a:srgbClr val="FFFFFF"/>
                </a:solidFill>
                <a:latin typeface="Cambria" panose="02040503050406030204" pitchFamily="18" charset="0"/>
                <a:ea typeface="Cambria" panose="02040503050406030204" pitchFamily="18" charset="0"/>
              </a:rPr>
              <a:t>Tiết</a:t>
            </a:r>
            <a:r>
              <a:rPr lang="en-US" sz="6600" spc="151" dirty="0">
                <a:solidFill>
                  <a:srgbClr val="FFFFFF"/>
                </a:solidFill>
                <a:latin typeface="Cambria" panose="02040503050406030204" pitchFamily="18" charset="0"/>
                <a:ea typeface="Cambria" panose="02040503050406030204" pitchFamily="18" charset="0"/>
              </a:rPr>
              <a:t> 1</a:t>
            </a:r>
          </a:p>
        </p:txBody>
      </p:sp>
      <p:sp>
        <p:nvSpPr>
          <p:cNvPr id="14" name="TextBox 13">
            <a:extLst>
              <a:ext uri="{FF2B5EF4-FFF2-40B4-BE49-F238E27FC236}">
                <a16:creationId xmlns="" xmlns:a16="http://schemas.microsoft.com/office/drawing/2014/main" id="{56F4273D-01B6-4C72-BA97-F70AE320CD99}"/>
              </a:ext>
            </a:extLst>
          </p:cNvPr>
          <p:cNvSpPr txBox="1"/>
          <p:nvPr/>
        </p:nvSpPr>
        <p:spPr>
          <a:xfrm>
            <a:off x="3019685" y="236324"/>
            <a:ext cx="11491509" cy="646331"/>
          </a:xfrm>
          <a:prstGeom prst="rect">
            <a:avLst/>
          </a:prstGeom>
          <a:solidFill>
            <a:srgbClr val="7CB953"/>
          </a:solidFill>
          <a:ln>
            <a:noFill/>
          </a:ln>
          <a:effectLst>
            <a:outerShdw blurRad="50800" dist="38100" dir="2700000" algn="tl" rotWithShape="0">
              <a:prstClr val="black">
                <a:alpha val="40000"/>
              </a:prstClr>
            </a:outerShdw>
          </a:effectLst>
        </p:spPr>
        <p:txBody>
          <a:bodyPr wrap="square" rtlCol="0">
            <a:spAutoFit/>
          </a:bodyPr>
          <a:lstStyle/>
          <a:p>
            <a:pPr algn="ctr">
              <a:buClr>
                <a:srgbClr val="000000"/>
              </a:buClr>
              <a:buFont typeface="Arial"/>
              <a:buNone/>
            </a:pPr>
            <a:endParaRPr lang="en-US" sz="3600" b="1" kern="0" dirty="0">
              <a:ln w="6600">
                <a:solidFill>
                  <a:srgbClr val="D14415"/>
                </a:solidFill>
                <a:prstDash val="solid"/>
              </a:ln>
              <a:solidFill>
                <a:srgbClr val="FFFFFF"/>
              </a:solidFill>
              <a:effectLst>
                <a:outerShdw blurRad="50800" dist="38100" dir="2700000" algn="tl" rotWithShape="0">
                  <a:prstClr val="black">
                    <a:alpha val="40000"/>
                  </a:prstClr>
                </a:outerShdw>
              </a:effectLst>
              <a:latin typeface="#9Slide03 Josefin Sans SemiBold" panose="00000700000000000000" pitchFamily="2" charset="0"/>
              <a:cs typeface="Arial"/>
              <a:sym typeface="Arial"/>
            </a:endParaRPr>
          </a:p>
        </p:txBody>
      </p:sp>
      <p:sp>
        <p:nvSpPr>
          <p:cNvPr id="20" name="文本框 27">
            <a:extLst>
              <a:ext uri="{FF2B5EF4-FFF2-40B4-BE49-F238E27FC236}">
                <a16:creationId xmlns="" xmlns:a16="http://schemas.microsoft.com/office/drawing/2014/main" id="{7C01A1A3-CBD2-4FCF-A373-8F98424FA9E8}"/>
              </a:ext>
            </a:extLst>
          </p:cNvPr>
          <p:cNvSpPr txBox="1"/>
          <p:nvPr/>
        </p:nvSpPr>
        <p:spPr>
          <a:xfrm>
            <a:off x="589807" y="961319"/>
            <a:ext cx="12504281" cy="3785652"/>
          </a:xfrm>
          <a:prstGeom prst="rect">
            <a:avLst/>
          </a:prstGeom>
          <a:noFill/>
        </p:spPr>
        <p:txBody>
          <a:bodyPr wrap="square" rtlCol="0">
            <a:spAutoFit/>
          </a:bodyPr>
          <a:lstStyle/>
          <a:p>
            <a:pPr algn="ctr">
              <a:buClr>
                <a:srgbClr val="000000"/>
              </a:buClr>
              <a:buFont typeface="Arial"/>
              <a:buNone/>
            </a:pPr>
            <a:r>
              <a:rPr lang="en-US" altLang="zh-CN" sz="6000" b="1" kern="0" dirty="0">
                <a:solidFill>
                  <a:srgbClr val="416F49"/>
                </a:solidFill>
                <a:latin typeface="#9Slide03 IcielUni Sans Heavy" panose="00000500000000000000" pitchFamily="2" charset="0"/>
                <a:cs typeface="Arial"/>
                <a:sym typeface="Arial"/>
              </a:rPr>
              <a:t>      </a:t>
            </a:r>
            <a:r>
              <a:rPr lang="en-US" altLang="zh-CN" sz="6000" b="1" kern="0" dirty="0">
                <a:solidFill>
                  <a:srgbClr val="FF0000"/>
                </a:solidFill>
                <a:latin typeface="#9Slide03 IcielUni Sans Heavy" panose="00000500000000000000" pitchFamily="2" charset="0"/>
                <a:cs typeface="Arial"/>
                <a:sym typeface="Arial"/>
              </a:rPr>
              <a:t>BÀI 4: VĂN TẾ, THƠ</a:t>
            </a:r>
          </a:p>
          <a:p>
            <a:pPr algn="ctr">
              <a:buClr>
                <a:srgbClr val="000000"/>
              </a:buClr>
              <a:buFont typeface="Arial"/>
              <a:buNone/>
            </a:pPr>
            <a:r>
              <a:rPr lang="en-US" altLang="zh-CN" sz="6000" b="1" kern="0" dirty="0">
                <a:solidFill>
                  <a:srgbClr val="FF0000"/>
                </a:solidFill>
                <a:latin typeface="#9Slide03 IcielUni Sans Heavy" panose="00000500000000000000" pitchFamily="2" charset="0"/>
                <a:cs typeface="Arial"/>
                <a:sym typeface="Arial"/>
              </a:rPr>
              <a:t>ĐỌC HIỂU</a:t>
            </a:r>
          </a:p>
          <a:p>
            <a:pPr>
              <a:buClr>
                <a:srgbClr val="000000"/>
              </a:buClr>
              <a:buFont typeface="Arial"/>
              <a:buNone/>
            </a:pPr>
            <a:endParaRPr lang="en-US" altLang="zh-CN" sz="6000" b="1" kern="0" dirty="0">
              <a:solidFill>
                <a:srgbClr val="416F49"/>
              </a:solidFill>
              <a:latin typeface="#9Slide03 BoosterNextFYBlack" panose="02000A03000000020004" pitchFamily="2" charset="0"/>
              <a:cs typeface="Arial"/>
              <a:sym typeface="Arial"/>
            </a:endParaRPr>
          </a:p>
          <a:p>
            <a:pPr>
              <a:buClr>
                <a:srgbClr val="000000"/>
              </a:buClr>
              <a:buFont typeface="Arial"/>
              <a:buNone/>
            </a:pPr>
            <a:r>
              <a:rPr lang="en-US" altLang="zh-CN" sz="6000" b="1" kern="0" dirty="0">
                <a:solidFill>
                  <a:srgbClr val="416F49"/>
                </a:solidFill>
                <a:latin typeface="#9Slide03 BoosterNextFYBlack" panose="02000A03000000020004" pitchFamily="2" charset="0"/>
                <a:cs typeface="Arial"/>
                <a:sym typeface="Arial"/>
              </a:rPr>
              <a:t>   </a:t>
            </a:r>
            <a:endParaRPr lang="zh-CN" altLang="en-US" sz="5850" b="1" kern="0" dirty="0">
              <a:solidFill>
                <a:srgbClr val="C00000"/>
              </a:solidFill>
              <a:latin typeface="#9Slide03 HelvetIns" panose="02040603050506020204" pitchFamily="18" charset="0"/>
              <a:cs typeface="Arial"/>
              <a:sym typeface="Arial"/>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2988139" y="2095500"/>
            <a:ext cx="13258801" cy="7086600"/>
            <a:chOff x="0" y="0"/>
            <a:chExt cx="1991656" cy="485044"/>
          </a:xfrm>
        </p:grpSpPr>
        <p:sp>
          <p:nvSpPr>
            <p:cNvPr id="4" name="Freeform 4"/>
            <p:cNvSpPr/>
            <p:nvPr/>
          </p:nvSpPr>
          <p:spPr>
            <a:xfrm>
              <a:off x="0" y="0"/>
              <a:ext cx="1991656" cy="485044"/>
            </a:xfrm>
            <a:custGeom>
              <a:avLst/>
              <a:gdLst/>
              <a:ahLst/>
              <a:cxnLst/>
              <a:rect l="l" t="t" r="r" b="b"/>
              <a:pathLst>
                <a:path w="1991656" h="485044">
                  <a:moveTo>
                    <a:pt x="30714" y="0"/>
                  </a:moveTo>
                  <a:lnTo>
                    <a:pt x="1960942" y="0"/>
                  </a:lnTo>
                  <a:cubicBezTo>
                    <a:pt x="1969088" y="0"/>
                    <a:pt x="1976900" y="3236"/>
                    <a:pt x="1982660" y="8996"/>
                  </a:cubicBezTo>
                  <a:cubicBezTo>
                    <a:pt x="1988420" y="14756"/>
                    <a:pt x="1991656" y="22568"/>
                    <a:pt x="1991656" y="30714"/>
                  </a:cubicBezTo>
                  <a:lnTo>
                    <a:pt x="1991656" y="454330"/>
                  </a:lnTo>
                  <a:cubicBezTo>
                    <a:pt x="1991656" y="462476"/>
                    <a:pt x="1988420" y="470288"/>
                    <a:pt x="1982660" y="476048"/>
                  </a:cubicBezTo>
                  <a:cubicBezTo>
                    <a:pt x="1976900" y="481808"/>
                    <a:pt x="1969088" y="485044"/>
                    <a:pt x="1960942" y="485044"/>
                  </a:cubicBezTo>
                  <a:lnTo>
                    <a:pt x="30714" y="485044"/>
                  </a:lnTo>
                  <a:cubicBezTo>
                    <a:pt x="22568" y="485044"/>
                    <a:pt x="14756" y="481808"/>
                    <a:pt x="8996" y="476048"/>
                  </a:cubicBezTo>
                  <a:cubicBezTo>
                    <a:pt x="3236" y="470288"/>
                    <a:pt x="0" y="462476"/>
                    <a:pt x="0" y="454330"/>
                  </a:cubicBezTo>
                  <a:lnTo>
                    <a:pt x="0" y="30714"/>
                  </a:lnTo>
                  <a:cubicBezTo>
                    <a:pt x="0" y="22568"/>
                    <a:pt x="3236" y="14756"/>
                    <a:pt x="8996" y="8996"/>
                  </a:cubicBezTo>
                  <a:cubicBezTo>
                    <a:pt x="14756" y="3236"/>
                    <a:pt x="22568" y="0"/>
                    <a:pt x="30714" y="0"/>
                  </a:cubicBezTo>
                  <a:close/>
                </a:path>
              </a:pathLst>
            </a:custGeom>
            <a:solidFill>
              <a:schemeClr val="bg1"/>
            </a:solidFill>
            <a:ln w="19050" cap="rnd">
              <a:solidFill>
                <a:srgbClr val="FFFFFF"/>
              </a:solidFill>
              <a:prstDash val="solid"/>
              <a:round/>
            </a:ln>
          </p:spPr>
        </p:sp>
        <p:sp>
          <p:nvSpPr>
            <p:cNvPr id="5" name="TextBox 5"/>
            <p:cNvSpPr txBox="1"/>
            <p:nvPr/>
          </p:nvSpPr>
          <p:spPr>
            <a:xfrm>
              <a:off x="0" y="-38100"/>
              <a:ext cx="1991656" cy="523144"/>
            </a:xfrm>
            <a:prstGeom prst="rect">
              <a:avLst/>
            </a:prstGeom>
          </p:spPr>
          <p:txBody>
            <a:bodyPr lIns="63500" tIns="63500" rIns="63500" bIns="63500" rtlCol="0" anchor="ctr"/>
            <a:lstStyle/>
            <a:p>
              <a:pPr algn="ctr">
                <a:lnSpc>
                  <a:spcPts val="2448"/>
                </a:lnSpc>
              </a:pPr>
              <a:endParaRPr sz="2400"/>
            </a:p>
          </p:txBody>
        </p:sp>
      </p:grpSp>
      <p:sp>
        <p:nvSpPr>
          <p:cNvPr id="7" name="TextBox 7"/>
          <p:cNvSpPr txBox="1"/>
          <p:nvPr/>
        </p:nvSpPr>
        <p:spPr>
          <a:xfrm>
            <a:off x="1066800" y="427318"/>
            <a:ext cx="17830800" cy="1065933"/>
          </a:xfrm>
          <a:prstGeom prst="rect">
            <a:avLst/>
          </a:prstGeom>
        </p:spPr>
        <p:txBody>
          <a:bodyPr wrap="square" lIns="0" tIns="0" rIns="0" bIns="0" rtlCol="0" anchor="t">
            <a:spAutoFit/>
          </a:bodyPr>
          <a:lstStyle/>
          <a:p>
            <a:pPr>
              <a:lnSpc>
                <a:spcPts val="8880"/>
              </a:lnSpc>
            </a:pPr>
            <a:r>
              <a:rPr lang="en-US" sz="7200" b="1" dirty="0" err="1">
                <a:solidFill>
                  <a:srgbClr val="FFFFFF"/>
                </a:solidFill>
                <a:latin typeface="Cambria" panose="02040503050406030204" pitchFamily="18" charset="0"/>
                <a:ea typeface="Cambria" panose="02040503050406030204" pitchFamily="18" charset="0"/>
              </a:rPr>
              <a:t>HOẠT</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ĐỘNG</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HÌNH</a:t>
            </a:r>
            <a:r>
              <a:rPr lang="en-US" sz="7200" b="1" dirty="0">
                <a:solidFill>
                  <a:srgbClr val="FFFFFF"/>
                </a:solidFill>
                <a:latin typeface="Cambria" panose="02040503050406030204" pitchFamily="18" charset="0"/>
                <a:ea typeface="Cambria" panose="02040503050406030204" pitchFamily="18" charset="0"/>
              </a:rPr>
              <a:t> THÀNH </a:t>
            </a:r>
            <a:r>
              <a:rPr lang="en-US" sz="7200" b="1" dirty="0" err="1">
                <a:solidFill>
                  <a:srgbClr val="FFFFFF"/>
                </a:solidFill>
                <a:latin typeface="Cambria" panose="02040503050406030204" pitchFamily="18" charset="0"/>
                <a:ea typeface="Cambria" panose="02040503050406030204" pitchFamily="18" charset="0"/>
              </a:rPr>
              <a:t>KIẾN</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THỨC</a:t>
            </a:r>
            <a:endParaRPr lang="en-US" sz="7200" b="1" dirty="0">
              <a:solidFill>
                <a:srgbClr val="FFFFFF"/>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 xmlns:a16="http://schemas.microsoft.com/office/drawing/2014/main" id="{895818F8-FE8F-3798-9B6F-723491D9EB13}"/>
              </a:ext>
            </a:extLst>
          </p:cNvPr>
          <p:cNvSpPr txBox="1"/>
          <p:nvPr/>
        </p:nvSpPr>
        <p:spPr>
          <a:xfrm>
            <a:off x="4160003" y="2856207"/>
            <a:ext cx="11108861" cy="5355312"/>
          </a:xfrm>
          <a:prstGeom prst="rect">
            <a:avLst/>
          </a:prstGeom>
          <a:noFill/>
        </p:spPr>
        <p:txBody>
          <a:bodyPr wrap="square" rtlCol="0">
            <a:spAutoFit/>
          </a:bodyPr>
          <a:lstStyle/>
          <a:p>
            <a:r>
              <a:rPr lang="en-US" sz="7200" b="1" dirty="0" err="1">
                <a:latin typeface="Cambria" panose="02040503050406030204" pitchFamily="18" charset="0"/>
                <a:ea typeface="Cambria" panose="02040503050406030204" pitchFamily="18" charset="0"/>
              </a:rPr>
              <a:t>HĐ1</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TÌM</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HIỂU</a:t>
            </a:r>
            <a:r>
              <a:rPr lang="en-US" sz="7200" b="1" dirty="0">
                <a:latin typeface="Cambria" panose="02040503050406030204" pitchFamily="18" charset="0"/>
                <a:ea typeface="Cambria" panose="02040503050406030204" pitchFamily="18" charset="0"/>
              </a:rPr>
              <a:t> CHUNG</a:t>
            </a:r>
          </a:p>
          <a:p>
            <a:pPr marL="742950" indent="-742950">
              <a:buAutoNum type="arabicPeriod"/>
            </a:pPr>
            <a:r>
              <a:rPr lang="en-US" sz="6600" b="1" dirty="0" err="1">
                <a:latin typeface="Cambria" panose="02040503050406030204" pitchFamily="18" charset="0"/>
                <a:ea typeface="Cambria" panose="02040503050406030204" pitchFamily="18" charset="0"/>
              </a:rPr>
              <a:t>Kiến</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thức</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Ngữ</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văn</a:t>
            </a:r>
            <a:endParaRPr lang="en-US" sz="6600" b="1" dirty="0">
              <a:latin typeface="Cambria" panose="02040503050406030204" pitchFamily="18" charset="0"/>
              <a:ea typeface="Cambria" panose="02040503050406030204" pitchFamily="18" charset="0"/>
            </a:endParaRPr>
          </a:p>
          <a:p>
            <a:pPr marL="742950" indent="-742950">
              <a:buAutoNum type="arabicPeriod"/>
            </a:pPr>
            <a:r>
              <a:rPr lang="en-US" sz="6600" b="1" dirty="0" err="1">
                <a:latin typeface="Cambria" panose="02040503050406030204" pitchFamily="18" charset="0"/>
                <a:ea typeface="Cambria" panose="02040503050406030204" pitchFamily="18" charset="0"/>
              </a:rPr>
              <a:t>Tác</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giả</a:t>
            </a:r>
            <a:endParaRPr lang="en-US" sz="6600" b="1" dirty="0">
              <a:latin typeface="Cambria" panose="02040503050406030204" pitchFamily="18" charset="0"/>
              <a:ea typeface="Cambria" panose="02040503050406030204" pitchFamily="18" charset="0"/>
            </a:endParaRPr>
          </a:p>
          <a:p>
            <a:pPr marL="742950" indent="-742950">
              <a:buAutoNum type="arabicPeriod"/>
            </a:pPr>
            <a:r>
              <a:rPr lang="en-US" sz="6600" b="1" dirty="0" err="1">
                <a:latin typeface="Cambria" panose="02040503050406030204" pitchFamily="18" charset="0"/>
                <a:ea typeface="Cambria" panose="02040503050406030204" pitchFamily="18" charset="0"/>
              </a:rPr>
              <a:t>Tác</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phẩm</a:t>
            </a:r>
            <a:endParaRPr lang="vi-VN" sz="6600" b="1" dirty="0">
              <a:latin typeface="Cambria" panose="02040503050406030204" pitchFamily="18" charset="0"/>
              <a:ea typeface="Cambria" panose="02040503050406030204" pitchFamily="18" charset="0"/>
            </a:endParaRPr>
          </a:p>
          <a:p>
            <a:endParaRPr lang="en-US" sz="7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17181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2988139" y="2095500"/>
            <a:ext cx="13258801" cy="7086600"/>
            <a:chOff x="0" y="0"/>
            <a:chExt cx="1991656" cy="485044"/>
          </a:xfrm>
        </p:grpSpPr>
        <p:sp>
          <p:nvSpPr>
            <p:cNvPr id="4" name="Freeform 4"/>
            <p:cNvSpPr/>
            <p:nvPr/>
          </p:nvSpPr>
          <p:spPr>
            <a:xfrm>
              <a:off x="0" y="0"/>
              <a:ext cx="1991656" cy="485044"/>
            </a:xfrm>
            <a:custGeom>
              <a:avLst/>
              <a:gdLst/>
              <a:ahLst/>
              <a:cxnLst/>
              <a:rect l="l" t="t" r="r" b="b"/>
              <a:pathLst>
                <a:path w="1991656" h="485044">
                  <a:moveTo>
                    <a:pt x="30714" y="0"/>
                  </a:moveTo>
                  <a:lnTo>
                    <a:pt x="1960942" y="0"/>
                  </a:lnTo>
                  <a:cubicBezTo>
                    <a:pt x="1969088" y="0"/>
                    <a:pt x="1976900" y="3236"/>
                    <a:pt x="1982660" y="8996"/>
                  </a:cubicBezTo>
                  <a:cubicBezTo>
                    <a:pt x="1988420" y="14756"/>
                    <a:pt x="1991656" y="22568"/>
                    <a:pt x="1991656" y="30714"/>
                  </a:cubicBezTo>
                  <a:lnTo>
                    <a:pt x="1991656" y="454330"/>
                  </a:lnTo>
                  <a:cubicBezTo>
                    <a:pt x="1991656" y="462476"/>
                    <a:pt x="1988420" y="470288"/>
                    <a:pt x="1982660" y="476048"/>
                  </a:cubicBezTo>
                  <a:cubicBezTo>
                    <a:pt x="1976900" y="481808"/>
                    <a:pt x="1969088" y="485044"/>
                    <a:pt x="1960942" y="485044"/>
                  </a:cubicBezTo>
                  <a:lnTo>
                    <a:pt x="30714" y="485044"/>
                  </a:lnTo>
                  <a:cubicBezTo>
                    <a:pt x="22568" y="485044"/>
                    <a:pt x="14756" y="481808"/>
                    <a:pt x="8996" y="476048"/>
                  </a:cubicBezTo>
                  <a:cubicBezTo>
                    <a:pt x="3236" y="470288"/>
                    <a:pt x="0" y="462476"/>
                    <a:pt x="0" y="454330"/>
                  </a:cubicBezTo>
                  <a:lnTo>
                    <a:pt x="0" y="30714"/>
                  </a:lnTo>
                  <a:cubicBezTo>
                    <a:pt x="0" y="22568"/>
                    <a:pt x="3236" y="14756"/>
                    <a:pt x="8996" y="8996"/>
                  </a:cubicBezTo>
                  <a:cubicBezTo>
                    <a:pt x="14756" y="3236"/>
                    <a:pt x="22568" y="0"/>
                    <a:pt x="30714" y="0"/>
                  </a:cubicBezTo>
                  <a:close/>
                </a:path>
              </a:pathLst>
            </a:custGeom>
            <a:solidFill>
              <a:schemeClr val="bg1"/>
            </a:solidFill>
            <a:ln w="19050" cap="rnd">
              <a:solidFill>
                <a:srgbClr val="FFFFFF"/>
              </a:solidFill>
              <a:prstDash val="solid"/>
              <a:round/>
            </a:ln>
          </p:spPr>
        </p:sp>
        <p:sp>
          <p:nvSpPr>
            <p:cNvPr id="5" name="TextBox 5"/>
            <p:cNvSpPr txBox="1"/>
            <p:nvPr/>
          </p:nvSpPr>
          <p:spPr>
            <a:xfrm>
              <a:off x="0" y="-38100"/>
              <a:ext cx="1991656" cy="523144"/>
            </a:xfrm>
            <a:prstGeom prst="rect">
              <a:avLst/>
            </a:prstGeom>
          </p:spPr>
          <p:txBody>
            <a:bodyPr lIns="63500" tIns="63500" rIns="63500" bIns="63500" rtlCol="0" anchor="ctr"/>
            <a:lstStyle/>
            <a:p>
              <a:pPr algn="ctr">
                <a:lnSpc>
                  <a:spcPts val="2448"/>
                </a:lnSpc>
              </a:pPr>
              <a:endParaRPr sz="2400"/>
            </a:p>
          </p:txBody>
        </p:sp>
      </p:grpSp>
      <p:sp>
        <p:nvSpPr>
          <p:cNvPr id="7" name="TextBox 7"/>
          <p:cNvSpPr txBox="1"/>
          <p:nvPr/>
        </p:nvSpPr>
        <p:spPr>
          <a:xfrm>
            <a:off x="702139" y="427318"/>
            <a:ext cx="17830800" cy="1141338"/>
          </a:xfrm>
          <a:prstGeom prst="rect">
            <a:avLst/>
          </a:prstGeom>
        </p:spPr>
        <p:txBody>
          <a:bodyPr wrap="square" lIns="0" tIns="0" rIns="0" bIns="0" rtlCol="0" anchor="t">
            <a:spAutoFit/>
          </a:bodyPr>
          <a:lstStyle/>
          <a:p>
            <a:pPr algn="ctr">
              <a:lnSpc>
                <a:spcPts val="8880"/>
              </a:lnSpc>
            </a:pPr>
            <a:r>
              <a:rPr lang="en-US" sz="8000" b="1" dirty="0" err="1">
                <a:solidFill>
                  <a:srgbClr val="FFFFFF"/>
                </a:solidFill>
                <a:latin typeface="Cambria" panose="02040503050406030204" pitchFamily="18" charset="0"/>
                <a:ea typeface="Cambria" panose="02040503050406030204" pitchFamily="18" charset="0"/>
              </a:rPr>
              <a:t>KIẾN</a:t>
            </a:r>
            <a:r>
              <a:rPr lang="en-US" sz="8000" b="1" dirty="0">
                <a:solidFill>
                  <a:srgbClr val="FFFFFF"/>
                </a:solidFill>
                <a:latin typeface="Cambria" panose="02040503050406030204" pitchFamily="18" charset="0"/>
                <a:ea typeface="Cambria" panose="02040503050406030204" pitchFamily="18" charset="0"/>
              </a:rPr>
              <a:t> </a:t>
            </a:r>
            <a:r>
              <a:rPr lang="en-US" sz="8000" b="1" dirty="0" err="1">
                <a:solidFill>
                  <a:srgbClr val="FFFFFF"/>
                </a:solidFill>
                <a:latin typeface="Cambria" panose="02040503050406030204" pitchFamily="18" charset="0"/>
                <a:ea typeface="Cambria" panose="02040503050406030204" pitchFamily="18" charset="0"/>
              </a:rPr>
              <a:t>THỨC</a:t>
            </a:r>
            <a:r>
              <a:rPr lang="en-US" sz="8000" b="1" dirty="0">
                <a:solidFill>
                  <a:srgbClr val="FFFFFF"/>
                </a:solidFill>
                <a:latin typeface="Cambria" panose="02040503050406030204" pitchFamily="18" charset="0"/>
                <a:ea typeface="Cambria" panose="02040503050406030204" pitchFamily="18" charset="0"/>
              </a:rPr>
              <a:t> </a:t>
            </a:r>
            <a:r>
              <a:rPr lang="en-US" sz="8000" b="1" dirty="0" err="1">
                <a:solidFill>
                  <a:srgbClr val="FFFFFF"/>
                </a:solidFill>
                <a:latin typeface="Cambria" panose="02040503050406030204" pitchFamily="18" charset="0"/>
                <a:ea typeface="Cambria" panose="02040503050406030204" pitchFamily="18" charset="0"/>
              </a:rPr>
              <a:t>NGỮ</a:t>
            </a:r>
            <a:r>
              <a:rPr lang="en-US" sz="8000" b="1" dirty="0">
                <a:solidFill>
                  <a:srgbClr val="FFFFFF"/>
                </a:solidFill>
                <a:latin typeface="Cambria" panose="02040503050406030204" pitchFamily="18" charset="0"/>
                <a:ea typeface="Cambria" panose="02040503050406030204" pitchFamily="18" charset="0"/>
              </a:rPr>
              <a:t> VĂN</a:t>
            </a:r>
          </a:p>
        </p:txBody>
      </p:sp>
      <p:sp>
        <p:nvSpPr>
          <p:cNvPr id="10" name="TextBox 9">
            <a:extLst>
              <a:ext uri="{FF2B5EF4-FFF2-40B4-BE49-F238E27FC236}">
                <a16:creationId xmlns="" xmlns:a16="http://schemas.microsoft.com/office/drawing/2014/main" id="{895818F8-FE8F-3798-9B6F-723491D9EB13}"/>
              </a:ext>
            </a:extLst>
          </p:cNvPr>
          <p:cNvSpPr txBox="1"/>
          <p:nvPr/>
        </p:nvSpPr>
        <p:spPr>
          <a:xfrm>
            <a:off x="3276600" y="2486323"/>
            <a:ext cx="12344399" cy="5078313"/>
          </a:xfrm>
          <a:prstGeom prst="rect">
            <a:avLst/>
          </a:prstGeom>
          <a:noFill/>
        </p:spPr>
        <p:txBody>
          <a:bodyPr wrap="square" rtlCol="0">
            <a:spAutoFit/>
          </a:bodyPr>
          <a:lstStyle/>
          <a:p>
            <a:pPr algn="ctr"/>
            <a:r>
              <a:rPr lang="en-US" sz="5400" b="1" dirty="0" err="1">
                <a:latin typeface="Cambria" panose="02040503050406030204" pitchFamily="18" charset="0"/>
                <a:ea typeface="Cambria" panose="02040503050406030204" pitchFamily="18" charset="0"/>
              </a:rPr>
              <a:t>Nhiệm</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vụ</a:t>
            </a:r>
            <a:endParaRPr lang="en-US" sz="5400" b="1" dirty="0">
              <a:latin typeface="Cambria" panose="02040503050406030204" pitchFamily="18" charset="0"/>
              <a:ea typeface="Cambria" panose="02040503050406030204" pitchFamily="18" charset="0"/>
            </a:endParaRPr>
          </a:p>
          <a:p>
            <a:pPr marL="857250" indent="-857250" algn="just">
              <a:buFontTx/>
              <a:buChar char="-"/>
            </a:pPr>
            <a:r>
              <a:rPr lang="en-US" sz="5400" b="1" dirty="0">
                <a:latin typeface="Cambria" panose="02040503050406030204" pitchFamily="18" charset="0"/>
                <a:ea typeface="Cambria" panose="02040503050406030204" pitchFamily="18" charset="0"/>
              </a:rPr>
              <a:t>HS </a:t>
            </a:r>
            <a:r>
              <a:rPr lang="en-US" sz="5400" b="1" dirty="0" err="1">
                <a:latin typeface="Cambria" panose="02040503050406030204" pitchFamily="18" charset="0"/>
                <a:ea typeface="Cambria" panose="02040503050406030204" pitchFamily="18" charset="0"/>
              </a:rPr>
              <a:t>hoàn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thành</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phiếu</a:t>
            </a:r>
            <a:r>
              <a:rPr lang="en-US" sz="5400" b="1" dirty="0">
                <a:latin typeface="Cambria" panose="02040503050406030204" pitchFamily="18" charset="0"/>
                <a:ea typeface="Cambria" panose="02040503050406030204" pitchFamily="18" charset="0"/>
              </a:rPr>
              <a:t> HT </a:t>
            </a:r>
            <a:r>
              <a:rPr lang="en-US" sz="5400" b="1" dirty="0" err="1">
                <a:latin typeface="Cambria" panose="02040503050406030204" pitchFamily="18" charset="0"/>
                <a:ea typeface="Cambria" panose="02040503050406030204" pitchFamily="18" charset="0"/>
              </a:rPr>
              <a:t>số</a:t>
            </a:r>
            <a:r>
              <a:rPr lang="en-US" sz="5400" b="1" dirty="0">
                <a:latin typeface="Cambria" panose="02040503050406030204" pitchFamily="18" charset="0"/>
                <a:ea typeface="Cambria" panose="02040503050406030204" pitchFamily="18" charset="0"/>
              </a:rPr>
              <a:t> 1 (</a:t>
            </a:r>
            <a:r>
              <a:rPr lang="en-US" sz="5400" b="1" dirty="0" err="1">
                <a:latin typeface="Cambria" panose="02040503050406030204" pitchFamily="18" charset="0"/>
                <a:ea typeface="Cambria" panose="02040503050406030204" pitchFamily="18" charset="0"/>
              </a:rPr>
              <a:t>Làm</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việc</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nhóm</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đôi</a:t>
            </a:r>
            <a:r>
              <a:rPr lang="en-US" sz="5400" b="1" dirty="0">
                <a:latin typeface="Cambria" panose="02040503050406030204" pitchFamily="18" charset="0"/>
                <a:ea typeface="Cambria" panose="02040503050406030204" pitchFamily="18" charset="0"/>
              </a:rPr>
              <a:t>)</a:t>
            </a:r>
          </a:p>
          <a:p>
            <a:pPr marL="857250" indent="-857250" algn="just">
              <a:buFontTx/>
              <a:buChar char="-"/>
            </a:pPr>
            <a:r>
              <a:rPr lang="en-US" sz="5400" b="1" dirty="0" err="1">
                <a:latin typeface="Cambria" panose="02040503050406030204" pitchFamily="18" charset="0"/>
                <a:ea typeface="Cambria" panose="02040503050406030204" pitchFamily="18" charset="0"/>
              </a:rPr>
              <a:t>Đọc</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phần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lưu</a:t>
            </a:r>
            <a:r>
              <a:rPr lang="en-US" sz="5400" b="1" dirty="0">
                <a:latin typeface="Cambria" panose="02040503050406030204" pitchFamily="18" charset="0"/>
                <a:ea typeface="Cambria" panose="02040503050406030204" pitchFamily="18" charset="0"/>
              </a:rPr>
              <a:t> ý </a:t>
            </a:r>
            <a:r>
              <a:rPr lang="en-US" sz="5400" b="1" dirty="0" err="1">
                <a:latin typeface="Cambria" panose="02040503050406030204" pitchFamily="18" charset="0"/>
                <a:ea typeface="Cambria" panose="02040503050406030204" pitchFamily="18" charset="0"/>
              </a:rPr>
              <a:t>đọc</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hiểu</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thơ</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trữ</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tình</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hiện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đại</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trong</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SGK</a:t>
            </a:r>
            <a:r>
              <a:rPr lang="en-US" sz="5400" b="1" dirty="0">
                <a:latin typeface="Cambria" panose="02040503050406030204" pitchFamily="18" charset="0"/>
                <a:ea typeface="Cambria" panose="02040503050406030204" pitchFamily="18" charset="0"/>
              </a:rPr>
              <a:t> ( </a:t>
            </a:r>
            <a:r>
              <a:rPr lang="en-US" sz="5400" b="1" dirty="0" err="1">
                <a:latin typeface="Cambria" panose="02040503050406030204" pitchFamily="18" charset="0"/>
                <a:ea typeface="Cambria" panose="02040503050406030204" pitchFamily="18" charset="0"/>
              </a:rPr>
              <a:t>cá</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nhân</a:t>
            </a:r>
            <a:r>
              <a:rPr lang="en-US" sz="5400" b="1" dirty="0">
                <a:latin typeface="Cambria" panose="02040503050406030204" pitchFamily="18" charset="0"/>
                <a:ea typeface="Cambria" panose="02040503050406030204" pitchFamily="18" charset="0"/>
              </a:rPr>
              <a:t>)</a:t>
            </a:r>
          </a:p>
          <a:p>
            <a:endParaRPr lang="en-US" sz="5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591944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dirty="0"/>
          </a:p>
        </p:txBody>
      </p:sp>
      <p:grpSp>
        <p:nvGrpSpPr>
          <p:cNvPr id="9" name="Group 3">
            <a:extLst>
              <a:ext uri="{FF2B5EF4-FFF2-40B4-BE49-F238E27FC236}">
                <a16:creationId xmlns="" xmlns:a16="http://schemas.microsoft.com/office/drawing/2014/main" id="{1D829AFE-C175-6342-6EFE-C1DE3770B881}"/>
              </a:ext>
            </a:extLst>
          </p:cNvPr>
          <p:cNvGrpSpPr/>
          <p:nvPr/>
        </p:nvGrpSpPr>
        <p:grpSpPr>
          <a:xfrm>
            <a:off x="152400" y="2045226"/>
            <a:ext cx="7010400" cy="5079474"/>
            <a:chOff x="0" y="0"/>
            <a:chExt cx="1149303" cy="1087828"/>
          </a:xfrm>
        </p:grpSpPr>
        <p:sp>
          <p:nvSpPr>
            <p:cNvPr id="10" name="Freeform 4">
              <a:extLst>
                <a:ext uri="{FF2B5EF4-FFF2-40B4-BE49-F238E27FC236}">
                  <a16:creationId xmlns="" xmlns:a16="http://schemas.microsoft.com/office/drawing/2014/main" id="{BDD0C22A-D793-12FE-D82E-0D8969F78A45}"/>
                </a:ext>
              </a:extLst>
            </p:cNvPr>
            <p:cNvSpPr/>
            <p:nvPr/>
          </p:nvSpPr>
          <p:spPr>
            <a:xfrm>
              <a:off x="0" y="0"/>
              <a:ext cx="1149303" cy="1087828"/>
            </a:xfrm>
            <a:custGeom>
              <a:avLst/>
              <a:gdLst/>
              <a:ahLst/>
              <a:cxnLst/>
              <a:rect l="l" t="t" r="r" b="b"/>
              <a:pathLst>
                <a:path w="1149303" h="1087828">
                  <a:moveTo>
                    <a:pt x="27845" y="0"/>
                  </a:moveTo>
                  <a:lnTo>
                    <a:pt x="1121459" y="0"/>
                  </a:lnTo>
                  <a:cubicBezTo>
                    <a:pt x="1136837" y="0"/>
                    <a:pt x="1149303" y="12466"/>
                    <a:pt x="1149303" y="27845"/>
                  </a:cubicBezTo>
                  <a:lnTo>
                    <a:pt x="1149303" y="1059984"/>
                  </a:lnTo>
                  <a:cubicBezTo>
                    <a:pt x="1149303" y="1067368"/>
                    <a:pt x="1146370" y="1074451"/>
                    <a:pt x="1141148" y="1079673"/>
                  </a:cubicBezTo>
                  <a:cubicBezTo>
                    <a:pt x="1135926" y="1084894"/>
                    <a:pt x="1128843" y="1087828"/>
                    <a:pt x="1121459" y="1087828"/>
                  </a:cubicBezTo>
                  <a:lnTo>
                    <a:pt x="27845" y="1087828"/>
                  </a:lnTo>
                  <a:cubicBezTo>
                    <a:pt x="12466" y="1087828"/>
                    <a:pt x="0" y="1075362"/>
                    <a:pt x="0" y="1059984"/>
                  </a:cubicBezTo>
                  <a:lnTo>
                    <a:pt x="0" y="27845"/>
                  </a:lnTo>
                  <a:cubicBezTo>
                    <a:pt x="0" y="20460"/>
                    <a:pt x="2934" y="13377"/>
                    <a:pt x="8155" y="8155"/>
                  </a:cubicBezTo>
                  <a:cubicBezTo>
                    <a:pt x="13377" y="2934"/>
                    <a:pt x="20460" y="0"/>
                    <a:pt x="27845" y="0"/>
                  </a:cubicBezTo>
                  <a:close/>
                </a:path>
              </a:pathLst>
            </a:custGeom>
            <a:solidFill>
              <a:srgbClr val="B0BF9D"/>
            </a:solidFill>
            <a:ln w="19050" cap="sq">
              <a:solidFill>
                <a:srgbClr val="000000"/>
              </a:solidFill>
              <a:prstDash val="solid"/>
              <a:miter/>
            </a:ln>
          </p:spPr>
        </p:sp>
        <p:sp>
          <p:nvSpPr>
            <p:cNvPr id="11" name="TextBox 5">
              <a:extLst>
                <a:ext uri="{FF2B5EF4-FFF2-40B4-BE49-F238E27FC236}">
                  <a16:creationId xmlns="" xmlns:a16="http://schemas.microsoft.com/office/drawing/2014/main" id="{4974B035-00C7-A649-92E8-C40FD30F89AF}"/>
                </a:ext>
              </a:extLst>
            </p:cNvPr>
            <p:cNvSpPr txBox="1"/>
            <p:nvPr/>
          </p:nvSpPr>
          <p:spPr>
            <a:xfrm>
              <a:off x="0" y="-38100"/>
              <a:ext cx="1149303" cy="112592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2" name="Freeform 12">
            <a:extLst>
              <a:ext uri="{FF2B5EF4-FFF2-40B4-BE49-F238E27FC236}">
                <a16:creationId xmlns="" xmlns:a16="http://schemas.microsoft.com/office/drawing/2014/main" id="{8511521B-38F0-358B-211C-94A743BB668A}"/>
              </a:ext>
            </a:extLst>
          </p:cNvPr>
          <p:cNvSpPr/>
          <p:nvPr/>
        </p:nvSpPr>
        <p:spPr>
          <a:xfrm>
            <a:off x="3665733" y="647700"/>
            <a:ext cx="1363467" cy="1571720"/>
          </a:xfrm>
          <a:custGeom>
            <a:avLst/>
            <a:gdLst/>
            <a:ahLst/>
            <a:cxnLst/>
            <a:rect l="l" t="t" r="r" b="b"/>
            <a:pathLst>
              <a:path w="1363467" h="1571720">
                <a:moveTo>
                  <a:pt x="0" y="0"/>
                </a:moveTo>
                <a:lnTo>
                  <a:pt x="1363467" y="0"/>
                </a:lnTo>
                <a:lnTo>
                  <a:pt x="1363467" y="1571719"/>
                </a:lnTo>
                <a:lnTo>
                  <a:pt x="0" y="157171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3" name="TextBox 12">
            <a:extLst>
              <a:ext uri="{FF2B5EF4-FFF2-40B4-BE49-F238E27FC236}">
                <a16:creationId xmlns="" xmlns:a16="http://schemas.microsoft.com/office/drawing/2014/main" id="{81EB7BA8-A3FE-C4E2-28C3-4D18078266F4}"/>
              </a:ext>
            </a:extLst>
          </p:cNvPr>
          <p:cNvSpPr txBox="1"/>
          <p:nvPr/>
        </p:nvSpPr>
        <p:spPr>
          <a:xfrm>
            <a:off x="774269" y="2541493"/>
            <a:ext cx="5758912" cy="1569660"/>
          </a:xfrm>
          <a:prstGeom prst="rect">
            <a:avLst/>
          </a:prstGeom>
          <a:noFill/>
        </p:spPr>
        <p:txBody>
          <a:bodyPr wrap="square" rtlCol="0">
            <a:spAutoFit/>
          </a:bodyPr>
          <a:lstStyle/>
          <a:p>
            <a:pPr algn="ctr"/>
            <a:r>
              <a:rPr lang="en-US" sz="4800" b="1" dirty="0">
                <a:latin typeface="Cambria" panose="02040503050406030204" pitchFamily="18" charset="0"/>
                <a:ea typeface="Cambria" panose="02040503050406030204" pitchFamily="18" charset="0"/>
              </a:rPr>
              <a:t>HS </a:t>
            </a:r>
            <a:r>
              <a:rPr lang="en-US" sz="4800" b="1" dirty="0" err="1">
                <a:latin typeface="Cambria" panose="02040503050406030204" pitchFamily="18" charset="0"/>
                <a:ea typeface="Cambria" panose="02040503050406030204" pitchFamily="18" charset="0"/>
              </a:rPr>
              <a:t>hoàn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thành</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phiếu</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học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tập</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số</a:t>
            </a:r>
            <a:r>
              <a:rPr lang="en-US" sz="4800" b="1" dirty="0">
                <a:latin typeface="Cambria" panose="02040503050406030204" pitchFamily="18" charset="0"/>
                <a:ea typeface="Cambria" panose="02040503050406030204" pitchFamily="18" charset="0"/>
              </a:rPr>
              <a:t> 1</a:t>
            </a:r>
          </a:p>
        </p:txBody>
      </p:sp>
      <p:sp>
        <p:nvSpPr>
          <p:cNvPr id="5" name="TextBox 4">
            <a:extLst>
              <a:ext uri="{FF2B5EF4-FFF2-40B4-BE49-F238E27FC236}">
                <a16:creationId xmlns="" xmlns:a16="http://schemas.microsoft.com/office/drawing/2014/main" id="{CB3FDA5D-311C-D596-F6CF-D1F63662F230}"/>
              </a:ext>
            </a:extLst>
          </p:cNvPr>
          <p:cNvSpPr txBox="1"/>
          <p:nvPr/>
        </p:nvSpPr>
        <p:spPr>
          <a:xfrm>
            <a:off x="457200" y="4434819"/>
            <a:ext cx="6304581" cy="1569660"/>
          </a:xfrm>
          <a:prstGeom prst="rect">
            <a:avLst/>
          </a:prstGeom>
          <a:noFill/>
        </p:spPr>
        <p:txBody>
          <a:bodyPr wrap="square">
            <a:spAutoFit/>
          </a:bodyPr>
          <a:lstStyle/>
          <a:p>
            <a:pPr algn="ct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Mục</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đích</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Ôn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lại</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kiến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thức</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cơ</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bản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về</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thơ</a:t>
            </a:r>
            <a:endParaRPr lang="en-US" sz="4800" dirty="0">
              <a:latin typeface="Cambria" panose="02040503050406030204" pitchFamily="18" charset="0"/>
              <a:ea typeface="Cambria" panose="02040503050406030204" pitchFamily="18" charset="0"/>
            </a:endParaRPr>
          </a:p>
        </p:txBody>
      </p:sp>
      <p:graphicFrame>
        <p:nvGraphicFramePr>
          <p:cNvPr id="7" name="Table 6">
            <a:extLst>
              <a:ext uri="{FF2B5EF4-FFF2-40B4-BE49-F238E27FC236}">
                <a16:creationId xmlns="" xmlns:a16="http://schemas.microsoft.com/office/drawing/2014/main" id="{05BCFD23-6D44-4278-B6AE-55518B34C750}"/>
              </a:ext>
            </a:extLst>
          </p:cNvPr>
          <p:cNvGraphicFramePr>
            <a:graphicFrameLocks noGrp="1"/>
          </p:cNvGraphicFramePr>
          <p:nvPr>
            <p:extLst>
              <p:ext uri="{D42A27DB-BD31-4B8C-83A1-F6EECF244321}">
                <p14:modId xmlns:p14="http://schemas.microsoft.com/office/powerpoint/2010/main" val="1528702774"/>
              </p:ext>
            </p:extLst>
          </p:nvPr>
        </p:nvGraphicFramePr>
        <p:xfrm>
          <a:off x="7578671" y="422943"/>
          <a:ext cx="10483312" cy="9525696"/>
        </p:xfrm>
        <a:graphic>
          <a:graphicData uri="http://schemas.openxmlformats.org/drawingml/2006/table">
            <a:tbl>
              <a:tblPr firstRow="1" firstCol="1" bandRow="1">
                <a:tableStyleId>{5C22544A-7EE6-4342-B048-85BDC9FD1C3A}</a:tableStyleId>
              </a:tblPr>
              <a:tblGrid>
                <a:gridCol w="10483312">
                  <a:extLst>
                    <a:ext uri="{9D8B030D-6E8A-4147-A177-3AD203B41FA5}">
                      <a16:colId xmlns="" xmlns:a16="http://schemas.microsoft.com/office/drawing/2014/main" val="3663064490"/>
                    </a:ext>
                  </a:extLst>
                </a:gridCol>
              </a:tblGrid>
              <a:tr h="517365">
                <a:tc>
                  <a:txBody>
                    <a:bodyPr/>
                    <a:lstStyle/>
                    <a:p>
                      <a:pPr marL="0" marR="0" algn="ctr">
                        <a:lnSpc>
                          <a:spcPct val="107000"/>
                        </a:lnSpc>
                        <a:spcBef>
                          <a:spcPts val="0"/>
                        </a:spcBef>
                        <a:spcAft>
                          <a:spcPts val="0"/>
                        </a:spcAft>
                        <a:tabLst>
                          <a:tab pos="1386840" algn="l"/>
                        </a:tabLst>
                      </a:pPr>
                      <a:r>
                        <a:rPr lang="en-US" sz="3600" dirty="0" err="1">
                          <a:solidFill>
                            <a:schemeClr val="tx1"/>
                          </a:solidFill>
                          <a:effectLst/>
                          <a:latin typeface="Cambria" panose="02040503050406030204" pitchFamily="18" charset="0"/>
                          <a:ea typeface="Cambria" panose="02040503050406030204" pitchFamily="18" charset="0"/>
                        </a:rPr>
                        <a:t>Phiếu</a:t>
                      </a:r>
                      <a:r>
                        <a:rPr lang="en-US" sz="3600" dirty="0">
                          <a:solidFill>
                            <a:schemeClr val="tx1"/>
                          </a:solidFill>
                          <a:effectLst/>
                          <a:latin typeface="Cambria" panose="02040503050406030204" pitchFamily="18" charset="0"/>
                          <a:ea typeface="Cambria" panose="02040503050406030204" pitchFamily="18" charset="0"/>
                        </a:rPr>
                        <a:t> </a:t>
                      </a:r>
                      <a:r>
                        <a:rPr lang="en-US" sz="3600" dirty="0" err="1">
                          <a:solidFill>
                            <a:schemeClr val="tx1"/>
                          </a:solidFill>
                          <a:effectLst/>
                          <a:latin typeface="Cambria" panose="02040503050406030204" pitchFamily="18" charset="0"/>
                          <a:ea typeface="Cambria" panose="02040503050406030204" pitchFamily="18" charset="0"/>
                        </a:rPr>
                        <a:t>học</a:t>
                      </a:r>
                      <a:r>
                        <a:rPr lang="en-US" sz="3600" dirty="0">
                          <a:solidFill>
                            <a:schemeClr val="tx1"/>
                          </a:solidFill>
                          <a:effectLst/>
                          <a:latin typeface="Cambria" panose="02040503050406030204" pitchFamily="18" charset="0"/>
                          <a:ea typeface="Cambria" panose="02040503050406030204" pitchFamily="18" charset="0"/>
                        </a:rPr>
                        <a:t> </a:t>
                      </a:r>
                      <a:r>
                        <a:rPr lang="en-US" sz="3600" dirty="0" err="1">
                          <a:solidFill>
                            <a:schemeClr val="tx1"/>
                          </a:solidFill>
                          <a:effectLst/>
                          <a:latin typeface="Cambria" panose="02040503050406030204" pitchFamily="18" charset="0"/>
                          <a:ea typeface="Cambria" panose="02040503050406030204" pitchFamily="18" charset="0"/>
                        </a:rPr>
                        <a:t>tập</a:t>
                      </a:r>
                      <a:r>
                        <a:rPr lang="en-US" sz="3600" dirty="0">
                          <a:solidFill>
                            <a:schemeClr val="tx1"/>
                          </a:solidFill>
                          <a:effectLst/>
                          <a:latin typeface="Cambria" panose="02040503050406030204" pitchFamily="18" charset="0"/>
                          <a:ea typeface="Cambria" panose="02040503050406030204" pitchFamily="18" charset="0"/>
                        </a:rPr>
                        <a:t> </a:t>
                      </a:r>
                      <a:r>
                        <a:rPr lang="en-US" sz="3600" dirty="0" err="1">
                          <a:solidFill>
                            <a:schemeClr val="tx1"/>
                          </a:solidFill>
                          <a:effectLst/>
                          <a:latin typeface="Cambria" panose="02040503050406030204" pitchFamily="18" charset="0"/>
                          <a:ea typeface="Cambria" panose="02040503050406030204" pitchFamily="18" charset="0"/>
                        </a:rPr>
                        <a:t>số</a:t>
                      </a:r>
                      <a:r>
                        <a:rPr lang="en-US" sz="3600" dirty="0">
                          <a:solidFill>
                            <a:schemeClr val="tx1"/>
                          </a:solidFill>
                          <a:effectLst/>
                          <a:latin typeface="Cambria" panose="02040503050406030204" pitchFamily="18" charset="0"/>
                          <a:ea typeface="Cambria" panose="02040503050406030204" pitchFamily="18" charset="0"/>
                        </a:rPr>
                        <a:t> 1</a:t>
                      </a:r>
                      <a:endParaRPr lang="en-US" sz="3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431" marR="62431" marT="0" marB="0">
                    <a:solidFill>
                      <a:schemeClr val="bg1"/>
                    </a:solidFill>
                  </a:tcPr>
                </a:tc>
                <a:extLst>
                  <a:ext uri="{0D108BD9-81ED-4DB2-BD59-A6C34878D82A}">
                    <a16:rowId xmlns="" xmlns:a16="http://schemas.microsoft.com/office/drawing/2014/main" val="2571355137"/>
                  </a:ext>
                </a:extLst>
              </a:tr>
              <a:tr h="964476">
                <a:tc>
                  <a:txBody>
                    <a:bodyPr/>
                    <a:lstStyle/>
                    <a:p>
                      <a:pPr marL="0" marR="0" algn="just" fontAlgn="t">
                        <a:lnSpc>
                          <a:spcPct val="107000"/>
                        </a:lnSpc>
                        <a:spcBef>
                          <a:spcPts val="0"/>
                        </a:spcBef>
                        <a:spcAft>
                          <a:spcPts val="800"/>
                        </a:spcAft>
                      </a:pPr>
                      <a:r>
                        <a:rPr lang="vi-VN" sz="2800" kern="100" dirty="0">
                          <a:solidFill>
                            <a:schemeClr val="tx1"/>
                          </a:solidFill>
                          <a:effectLst/>
                          <a:latin typeface="Cambria" panose="02040503050406030204" pitchFamily="18" charset="0"/>
                          <a:ea typeface="Cambria" panose="02040503050406030204" pitchFamily="18" charset="0"/>
                        </a:rPr>
                        <a:t>Câu 1.</a:t>
                      </a:r>
                      <a:r>
                        <a:rPr lang="en-US" sz="2800" kern="100" dirty="0">
                          <a:solidFill>
                            <a:schemeClr val="tx1"/>
                          </a:solidFill>
                          <a:effectLst/>
                          <a:latin typeface="Cambria" panose="02040503050406030204" pitchFamily="18" charset="0"/>
                          <a:ea typeface="Cambria" panose="02040503050406030204" pitchFamily="18" charset="0"/>
                        </a:rPr>
                        <a:t> </a:t>
                      </a:r>
                      <a:r>
                        <a:rPr lang="en-US" sz="2800" b="1" kern="1200" dirty="0" err="1">
                          <a:solidFill>
                            <a:schemeClr val="tx1"/>
                          </a:solidFill>
                          <a:effectLst/>
                          <a:latin typeface="Cambria" panose="02040503050406030204" pitchFamily="18" charset="0"/>
                          <a:ea typeface="Cambria" panose="02040503050406030204" pitchFamily="18" charset="0"/>
                          <a:cs typeface="+mn-cs"/>
                        </a:rPr>
                        <a:t>Nội</a:t>
                      </a:r>
                      <a:r>
                        <a:rPr lang="en-US" sz="2800" b="1" kern="1200" dirty="0">
                          <a:solidFill>
                            <a:schemeClr val="tx1"/>
                          </a:solidFill>
                          <a:effectLst/>
                          <a:latin typeface="Cambria" panose="02040503050406030204" pitchFamily="18" charset="0"/>
                          <a:ea typeface="Cambria" panose="02040503050406030204" pitchFamily="18" charset="0"/>
                          <a:cs typeface="+mn-cs"/>
                        </a:rPr>
                        <a:t> dung </a:t>
                      </a:r>
                      <a:r>
                        <a:rPr lang="en-US" sz="2800" b="1" kern="1200" dirty="0" err="1">
                          <a:solidFill>
                            <a:schemeClr val="tx1"/>
                          </a:solidFill>
                          <a:effectLst/>
                          <a:latin typeface="Cambria" panose="02040503050406030204" pitchFamily="18" charset="0"/>
                          <a:ea typeface="Cambria" panose="02040503050406030204" pitchFamily="18" charset="0"/>
                          <a:cs typeface="+mn-cs"/>
                        </a:rPr>
                        <a:t>chủ</a:t>
                      </a:r>
                      <a:r>
                        <a:rPr lang="en-US" sz="2800" b="1" kern="1200" dirty="0">
                          <a:solidFill>
                            <a:schemeClr val="tx1"/>
                          </a:solidFill>
                          <a:effectLst/>
                          <a:latin typeface="Cambria" panose="02040503050406030204" pitchFamily="18" charset="0"/>
                          <a:ea typeface="Cambria" panose="02040503050406030204" pitchFamily="18" charset="0"/>
                          <a:cs typeface="+mn-cs"/>
                        </a:rPr>
                        <a:t> </a:t>
                      </a:r>
                      <a:r>
                        <a:rPr lang="en-US" sz="2800" b="1" kern="1200" dirty="0" err="1">
                          <a:solidFill>
                            <a:schemeClr val="tx1"/>
                          </a:solidFill>
                          <a:effectLst/>
                          <a:latin typeface="Cambria" panose="02040503050406030204" pitchFamily="18" charset="0"/>
                          <a:ea typeface="Cambria" panose="02040503050406030204" pitchFamily="18" charset="0"/>
                          <a:cs typeface="+mn-cs"/>
                        </a:rPr>
                        <a:t>yếu</a:t>
                      </a:r>
                      <a:r>
                        <a:rPr lang="en-US" sz="2800" b="1" kern="1200" dirty="0">
                          <a:solidFill>
                            <a:schemeClr val="tx1"/>
                          </a:solidFill>
                          <a:effectLst/>
                          <a:latin typeface="Cambria" panose="02040503050406030204" pitchFamily="18" charset="0"/>
                          <a:ea typeface="Cambria" panose="02040503050406030204" pitchFamily="18" charset="0"/>
                          <a:cs typeface="+mn-cs"/>
                        </a:rPr>
                        <a:t> </a:t>
                      </a:r>
                      <a:r>
                        <a:rPr lang="en-US" sz="2800" b="1" kern="1200" dirty="0" err="1">
                          <a:solidFill>
                            <a:schemeClr val="tx1"/>
                          </a:solidFill>
                          <a:effectLst/>
                          <a:latin typeface="Cambria" panose="02040503050406030204" pitchFamily="18" charset="0"/>
                          <a:ea typeface="Cambria" panose="02040503050406030204" pitchFamily="18" charset="0"/>
                          <a:cs typeface="+mn-cs"/>
                        </a:rPr>
                        <a:t>của</a:t>
                      </a:r>
                      <a:r>
                        <a:rPr lang="en-US" sz="2800" b="1" kern="1200" dirty="0">
                          <a:solidFill>
                            <a:schemeClr val="tx1"/>
                          </a:solidFill>
                          <a:effectLst/>
                          <a:latin typeface="Cambria" panose="02040503050406030204" pitchFamily="18" charset="0"/>
                          <a:ea typeface="Cambria" panose="02040503050406030204" pitchFamily="18" charset="0"/>
                          <a:cs typeface="+mn-cs"/>
                        </a:rPr>
                        <a:t> </a:t>
                      </a:r>
                      <a:r>
                        <a:rPr lang="en-US" sz="2800" b="1" kern="1200" dirty="0" err="1">
                          <a:solidFill>
                            <a:schemeClr val="tx1"/>
                          </a:solidFill>
                          <a:effectLst/>
                          <a:latin typeface="Cambria" panose="02040503050406030204" pitchFamily="18" charset="0"/>
                          <a:ea typeface="Cambria" panose="02040503050406030204" pitchFamily="18" charset="0"/>
                          <a:cs typeface="+mn-cs"/>
                        </a:rPr>
                        <a:t>thơ</a:t>
                      </a:r>
                      <a:r>
                        <a:rPr lang="en-US" sz="2800" b="1" kern="1200" dirty="0">
                          <a:solidFill>
                            <a:schemeClr val="tx1"/>
                          </a:solidFill>
                          <a:effectLst/>
                          <a:latin typeface="Cambria" panose="02040503050406030204" pitchFamily="18" charset="0"/>
                          <a:ea typeface="Cambria" panose="02040503050406030204" pitchFamily="18" charset="0"/>
                          <a:cs typeface="+mn-cs"/>
                        </a:rPr>
                        <a:t> </a:t>
                      </a:r>
                      <a:r>
                        <a:rPr lang="en-US" sz="2800" b="1" kern="1200" dirty="0" err="1">
                          <a:solidFill>
                            <a:schemeClr val="tx1"/>
                          </a:solidFill>
                          <a:effectLst/>
                          <a:latin typeface="Cambria" panose="02040503050406030204" pitchFamily="18" charset="0"/>
                          <a:ea typeface="Cambria" panose="02040503050406030204" pitchFamily="18" charset="0"/>
                          <a:cs typeface="+mn-cs"/>
                        </a:rPr>
                        <a:t>là</a:t>
                      </a:r>
                      <a:r>
                        <a:rPr lang="en-US" sz="2800" b="1" kern="1200" dirty="0">
                          <a:solidFill>
                            <a:schemeClr val="tx1"/>
                          </a:solidFill>
                          <a:effectLst/>
                          <a:latin typeface="Cambria" panose="02040503050406030204" pitchFamily="18" charset="0"/>
                          <a:ea typeface="Cambria" panose="02040503050406030204" pitchFamily="18" charset="0"/>
                          <a:cs typeface="+mn-cs"/>
                        </a:rPr>
                        <a:t> </a:t>
                      </a:r>
                      <a:r>
                        <a:rPr lang="vi-VN" sz="2800" b="1" kern="1200" dirty="0">
                          <a:solidFill>
                            <a:schemeClr val="tx1"/>
                          </a:solidFill>
                          <a:effectLst/>
                          <a:latin typeface="Cambria" panose="02040503050406030204" pitchFamily="18" charset="0"/>
                          <a:ea typeface="Cambria" panose="02040503050406030204" pitchFamily="18" charset="0"/>
                          <a:cs typeface="+mn-cs"/>
                        </a:rPr>
                        <a:t>? </a:t>
                      </a:r>
                      <a:endParaRPr lang="en-US" sz="2800" b="1" kern="1200" dirty="0">
                        <a:solidFill>
                          <a:schemeClr val="tx1"/>
                        </a:solidFill>
                        <a:effectLst/>
                        <a:latin typeface="Cambria" panose="02040503050406030204" pitchFamily="18" charset="0"/>
                        <a:ea typeface="Cambria" panose="02040503050406030204" pitchFamily="18" charset="0"/>
                        <a:cs typeface="+mn-cs"/>
                      </a:endParaRPr>
                    </a:p>
                    <a:p>
                      <a:pPr marL="0" marR="0" algn="just" fontAlgn="t">
                        <a:lnSpc>
                          <a:spcPct val="107000"/>
                        </a:lnSpc>
                        <a:spcBef>
                          <a:spcPts val="0"/>
                        </a:spcBef>
                        <a:spcAft>
                          <a:spcPts val="800"/>
                        </a:spcAft>
                      </a:pPr>
                      <a:r>
                        <a:rPr lang="en-US" sz="2800" b="1" kern="1200" dirty="0">
                          <a:solidFill>
                            <a:schemeClr val="tx1"/>
                          </a:solidFill>
                          <a:effectLst/>
                          <a:latin typeface="Cambria" panose="02040503050406030204" pitchFamily="18" charset="0"/>
                          <a:ea typeface="Cambria" panose="02040503050406030204" pitchFamily="18" charset="0"/>
                          <a:cs typeface="+mn-cs"/>
                        </a:rPr>
                        <a:t>TL:  …………………………………………..</a:t>
                      </a:r>
                      <a:endParaRPr lang="en-US" sz="2800" dirty="0">
                        <a:solidFill>
                          <a:schemeClr val="tx1"/>
                        </a:solidFill>
                        <a:effectLst/>
                        <a:latin typeface="Cambria" panose="02040503050406030204" pitchFamily="18" charset="0"/>
                        <a:ea typeface="Cambria" panose="02040503050406030204" pitchFamily="18" charset="0"/>
                      </a:endParaRPr>
                    </a:p>
                  </a:txBody>
                  <a:tcPr marL="62431" marR="62431" marT="0" marB="0">
                    <a:solidFill>
                      <a:schemeClr val="bg1"/>
                    </a:solidFill>
                  </a:tcPr>
                </a:tc>
                <a:extLst>
                  <a:ext uri="{0D108BD9-81ED-4DB2-BD59-A6C34878D82A}">
                    <a16:rowId xmlns="" xmlns:a16="http://schemas.microsoft.com/office/drawing/2014/main" val="2121202595"/>
                  </a:ext>
                </a:extLst>
              </a:tr>
              <a:tr h="1366803">
                <a:tc>
                  <a:txBody>
                    <a:bodyPr/>
                    <a:lstStyle/>
                    <a:p>
                      <a:pPr marL="0" marR="0" algn="just">
                        <a:lnSpc>
                          <a:spcPct val="115000"/>
                        </a:lnSpc>
                        <a:spcBef>
                          <a:spcPts val="0"/>
                        </a:spcBef>
                        <a:spcAft>
                          <a:spcPts val="0"/>
                        </a:spcAft>
                      </a:pPr>
                      <a:r>
                        <a:rPr lang="vi-VN" sz="2800" kern="100" dirty="0">
                          <a:solidFill>
                            <a:schemeClr val="tx1"/>
                          </a:solidFill>
                          <a:effectLst/>
                          <a:latin typeface="Cambria" panose="02040503050406030204" pitchFamily="18" charset="0"/>
                          <a:ea typeface="Cambria" panose="02040503050406030204" pitchFamily="18" charset="0"/>
                        </a:rPr>
                        <a:t>Câu 2. Khi đọc một bài thơ chúng ta cần chú ý đến những yếu tố nào của văn bản?</a:t>
                      </a:r>
                      <a:endParaRPr lang="en-US" sz="2800" dirty="0">
                        <a:solidFill>
                          <a:schemeClr val="tx1"/>
                        </a:solidFill>
                        <a:effectLst/>
                        <a:latin typeface="Cambria" panose="02040503050406030204" pitchFamily="18" charset="0"/>
                        <a:ea typeface="Cambria" panose="02040503050406030204" pitchFamily="18" charset="0"/>
                      </a:endParaRPr>
                    </a:p>
                    <a:p>
                      <a:pPr marL="0" marR="0" algn="just" fontAlgn="t">
                        <a:lnSpc>
                          <a:spcPct val="107000"/>
                        </a:lnSpc>
                        <a:spcBef>
                          <a:spcPts val="0"/>
                        </a:spcBef>
                        <a:spcAft>
                          <a:spcPts val="800"/>
                        </a:spcAft>
                      </a:pPr>
                      <a:r>
                        <a:rPr lang="en-US" sz="2800" kern="100" dirty="0">
                          <a:solidFill>
                            <a:schemeClr val="tx1"/>
                          </a:solidFill>
                          <a:effectLst/>
                          <a:latin typeface="Cambria" panose="02040503050406030204" pitchFamily="18" charset="0"/>
                          <a:ea typeface="Cambria" panose="02040503050406030204" pitchFamily="18" charset="0"/>
                        </a:rPr>
                        <a:t>TL: …………………………………………………</a:t>
                      </a:r>
                      <a:endPar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431" marR="62431" marT="0" marB="0">
                    <a:solidFill>
                      <a:schemeClr val="bg1"/>
                    </a:solidFill>
                  </a:tcPr>
                </a:tc>
                <a:extLst>
                  <a:ext uri="{0D108BD9-81ED-4DB2-BD59-A6C34878D82A}">
                    <a16:rowId xmlns="" xmlns:a16="http://schemas.microsoft.com/office/drawing/2014/main" val="994811797"/>
                  </a:ext>
                </a:extLst>
              </a:tr>
              <a:tr h="1391127">
                <a:tc>
                  <a:txBody>
                    <a:bodyPr/>
                    <a:lstStyle/>
                    <a:p>
                      <a:pPr marL="0" marR="0" algn="just" fontAlgn="t">
                        <a:lnSpc>
                          <a:spcPct val="107000"/>
                        </a:lnSpc>
                        <a:spcBef>
                          <a:spcPts val="0"/>
                        </a:spcBef>
                        <a:spcAft>
                          <a:spcPts val="800"/>
                        </a:spcAft>
                      </a:pPr>
                      <a:r>
                        <a:rPr lang="vi-VN" sz="2800" kern="100" dirty="0">
                          <a:solidFill>
                            <a:schemeClr val="tx1"/>
                          </a:solidFill>
                          <a:effectLst/>
                          <a:latin typeface="Cambria" panose="02040503050406030204" pitchFamily="18" charset="0"/>
                          <a:ea typeface="Cambria" panose="02040503050406030204" pitchFamily="18" charset="0"/>
                        </a:rPr>
                        <a:t>Câu </a:t>
                      </a:r>
                      <a:r>
                        <a:rPr lang="en-US" sz="2800" kern="100" dirty="0">
                          <a:solidFill>
                            <a:schemeClr val="tx1"/>
                          </a:solidFill>
                          <a:effectLst/>
                          <a:latin typeface="Cambria" panose="02040503050406030204" pitchFamily="18" charset="0"/>
                          <a:ea typeface="Cambria" panose="02040503050406030204" pitchFamily="18" charset="0"/>
                        </a:rPr>
                        <a:t>3</a:t>
                      </a:r>
                      <a:r>
                        <a:rPr lang="vi-VN" sz="2800" kern="100" dirty="0">
                          <a:solidFill>
                            <a:schemeClr val="tx1"/>
                          </a:solidFill>
                          <a:effectLst/>
                          <a:latin typeface="Cambria" panose="02040503050406030204" pitchFamily="18" charset="0"/>
                          <a:ea typeface="Cambria" panose="02040503050406030204" pitchFamily="18" charset="0"/>
                        </a:rPr>
                        <a:t>. Người đang giãi bày, thổ lộ tình cảm trong thơ được gọi là?</a:t>
                      </a:r>
                      <a:endParaRPr lang="en-US" sz="2800" dirty="0">
                        <a:solidFill>
                          <a:schemeClr val="tx1"/>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800" kern="100" dirty="0">
                          <a:solidFill>
                            <a:schemeClr val="tx1"/>
                          </a:solidFill>
                          <a:effectLst/>
                          <a:latin typeface="Cambria" panose="02040503050406030204" pitchFamily="18" charset="0"/>
                          <a:ea typeface="Cambria" panose="02040503050406030204" pitchFamily="18" charset="0"/>
                        </a:rPr>
                        <a:t>TL: </a:t>
                      </a:r>
                      <a:r>
                        <a:rPr lang="en-US" sz="2800" kern="100" dirty="0">
                          <a:solidFill>
                            <a:schemeClr val="tx1"/>
                          </a:solidFill>
                          <a:effectLst/>
                          <a:latin typeface="Cambria" panose="02040503050406030204" pitchFamily="18" charset="0"/>
                          <a:ea typeface="Cambria" panose="02040503050406030204" pitchFamily="18" charset="0"/>
                        </a:rPr>
                        <a:t>..................................................................</a:t>
                      </a:r>
                      <a:endPar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431" marR="62431" marT="0" marB="0">
                    <a:solidFill>
                      <a:schemeClr val="bg1"/>
                    </a:solidFill>
                  </a:tcPr>
                </a:tc>
                <a:extLst>
                  <a:ext uri="{0D108BD9-81ED-4DB2-BD59-A6C34878D82A}">
                    <a16:rowId xmlns="" xmlns:a16="http://schemas.microsoft.com/office/drawing/2014/main" val="3300088692"/>
                  </a:ext>
                </a:extLst>
              </a:tr>
              <a:tr h="2247537">
                <a:tc>
                  <a:txBody>
                    <a:bodyPr/>
                    <a:lstStyle/>
                    <a:p>
                      <a:pPr marL="0" marR="0" algn="just" fontAlgn="t">
                        <a:lnSpc>
                          <a:spcPct val="107000"/>
                        </a:lnSpc>
                        <a:spcBef>
                          <a:spcPts val="0"/>
                        </a:spcBef>
                        <a:spcAft>
                          <a:spcPts val="800"/>
                        </a:spcAft>
                      </a:pPr>
                      <a:r>
                        <a:rPr lang="vi-VN" sz="2800" kern="100" dirty="0">
                          <a:solidFill>
                            <a:schemeClr val="tx1"/>
                          </a:solidFill>
                          <a:effectLst/>
                          <a:latin typeface="Cambria" panose="02040503050406030204" pitchFamily="18" charset="0"/>
                          <a:ea typeface="Cambria" panose="02040503050406030204" pitchFamily="18" charset="0"/>
                        </a:rPr>
                        <a:t>Câu </a:t>
                      </a:r>
                      <a:r>
                        <a:rPr lang="en-US" sz="2800" kern="100" dirty="0">
                          <a:solidFill>
                            <a:schemeClr val="tx1"/>
                          </a:solidFill>
                          <a:effectLst/>
                          <a:latin typeface="Cambria" panose="02040503050406030204" pitchFamily="18" charset="0"/>
                          <a:ea typeface="Cambria" panose="02040503050406030204" pitchFamily="18" charset="0"/>
                        </a:rPr>
                        <a:t>4</a:t>
                      </a:r>
                      <a:r>
                        <a:rPr lang="vi-VN" sz="2800" kern="100" dirty="0">
                          <a:solidFill>
                            <a:schemeClr val="tx1"/>
                          </a:solidFill>
                          <a:effectLst/>
                          <a:latin typeface="Cambria" panose="02040503050406030204" pitchFamily="18" charset="0"/>
                          <a:ea typeface="Cambria" panose="02040503050406030204" pitchFamily="18" charset="0"/>
                        </a:rPr>
                        <a:t>.  Để hiểu được cảm xúc, tâm trạng của nhân vật trữ tình, người đọc thơ cần phân tích những yếu tố nào trong văn bản thơ?</a:t>
                      </a:r>
                      <a:endParaRPr lang="en-US" sz="2800" dirty="0">
                        <a:solidFill>
                          <a:schemeClr val="tx1"/>
                        </a:solidFill>
                        <a:effectLst/>
                        <a:latin typeface="Cambria" panose="02040503050406030204" pitchFamily="18" charset="0"/>
                        <a:ea typeface="Cambria" panose="02040503050406030204" pitchFamily="18" charset="0"/>
                      </a:endParaRPr>
                    </a:p>
                    <a:p>
                      <a:pPr marL="0" marR="0" algn="just" fontAlgn="t">
                        <a:lnSpc>
                          <a:spcPct val="107000"/>
                        </a:lnSpc>
                        <a:spcBef>
                          <a:spcPts val="0"/>
                        </a:spcBef>
                        <a:spcAft>
                          <a:spcPts val="800"/>
                        </a:spcAft>
                      </a:pPr>
                      <a:r>
                        <a:rPr lang="vi-VN" sz="2800" kern="100" dirty="0">
                          <a:solidFill>
                            <a:schemeClr val="tx1"/>
                          </a:solidFill>
                          <a:effectLst/>
                          <a:latin typeface="Cambria" panose="02040503050406030204" pitchFamily="18" charset="0"/>
                          <a:ea typeface="Cambria" panose="02040503050406030204" pitchFamily="18" charset="0"/>
                        </a:rPr>
                        <a:t>TL: </a:t>
                      </a:r>
                      <a:r>
                        <a:rPr lang="en-US" sz="2800" kern="100" dirty="0">
                          <a:solidFill>
                            <a:schemeClr val="tx1"/>
                          </a:solidFill>
                          <a:effectLst/>
                          <a:latin typeface="Cambria" panose="02040503050406030204" pitchFamily="18" charset="0"/>
                          <a:ea typeface="Cambria" panose="02040503050406030204" pitchFamily="18" charset="0"/>
                        </a:rPr>
                        <a:t>………………………………………………….</a:t>
                      </a:r>
                      <a:endPar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431" marR="62431" marT="0" marB="0">
                    <a:solidFill>
                      <a:schemeClr val="bg1"/>
                    </a:solidFill>
                  </a:tcPr>
                </a:tc>
                <a:extLst>
                  <a:ext uri="{0D108BD9-81ED-4DB2-BD59-A6C34878D82A}">
                    <a16:rowId xmlns="" xmlns:a16="http://schemas.microsoft.com/office/drawing/2014/main" val="1857459832"/>
                  </a:ext>
                </a:extLst>
              </a:tr>
              <a:tr h="1222805">
                <a:tc>
                  <a:txBody>
                    <a:bodyPr/>
                    <a:lstStyle/>
                    <a:p>
                      <a:pPr marL="0" marR="0">
                        <a:lnSpc>
                          <a:spcPct val="107000"/>
                        </a:lnSpc>
                        <a:spcBef>
                          <a:spcPts val="0"/>
                        </a:spcBef>
                        <a:spcAft>
                          <a:spcPts val="0"/>
                        </a:spcAft>
                        <a:tabLst>
                          <a:tab pos="1386840" algn="l"/>
                        </a:tabLst>
                      </a:pPr>
                      <a:r>
                        <a:rPr lang="vi-VN" sz="2800" dirty="0">
                          <a:solidFill>
                            <a:schemeClr val="tx1"/>
                          </a:solidFill>
                          <a:effectLst/>
                          <a:latin typeface="Cambria" panose="02040503050406030204" pitchFamily="18" charset="0"/>
                          <a:ea typeface="Cambria" panose="02040503050406030204" pitchFamily="18" charset="0"/>
                        </a:rPr>
                        <a:t>Câu </a:t>
                      </a:r>
                      <a:r>
                        <a:rPr lang="en-US" sz="2800" dirty="0">
                          <a:solidFill>
                            <a:schemeClr val="tx1"/>
                          </a:solidFill>
                          <a:effectLst/>
                          <a:latin typeface="Cambria" panose="02040503050406030204" pitchFamily="18" charset="0"/>
                          <a:ea typeface="Cambria" panose="02040503050406030204" pitchFamily="18" charset="0"/>
                        </a:rPr>
                        <a:t>5</a:t>
                      </a:r>
                      <a:r>
                        <a:rPr lang="vi-VN" sz="2800" dirty="0">
                          <a:solidFill>
                            <a:schemeClr val="tx1"/>
                          </a:solidFill>
                          <a:effectLst/>
                          <a:latin typeface="Cambria" panose="02040503050406030204" pitchFamily="18" charset="0"/>
                          <a:ea typeface="Cambria" panose="02040503050406030204" pitchFamily="18" charset="0"/>
                        </a:rPr>
                        <a:t>. </a:t>
                      </a:r>
                      <a:r>
                        <a:rPr lang="vi-VN" sz="2800" kern="100" dirty="0">
                          <a:solidFill>
                            <a:schemeClr val="tx1"/>
                          </a:solidFill>
                          <a:effectLst/>
                          <a:latin typeface="Cambria" panose="02040503050406030204" pitchFamily="18" charset="0"/>
                          <a:ea typeface="Cambria" panose="02040503050406030204" pitchFamily="18" charset="0"/>
                        </a:rPr>
                        <a:t>Yếu tố tượng trưng trong thơ được hiểu là:</a:t>
                      </a:r>
                      <a:endParaRPr lang="en-US" sz="2800" dirty="0">
                        <a:solidFill>
                          <a:schemeClr val="tx1"/>
                        </a:solidFill>
                        <a:effectLst/>
                        <a:latin typeface="Cambria" panose="02040503050406030204" pitchFamily="18" charset="0"/>
                        <a:ea typeface="Cambria" panose="02040503050406030204" pitchFamily="18" charset="0"/>
                      </a:endParaRPr>
                    </a:p>
                    <a:p>
                      <a:pPr marL="0" marR="0" algn="just">
                        <a:lnSpc>
                          <a:spcPct val="107000"/>
                        </a:lnSpc>
                        <a:spcBef>
                          <a:spcPts val="0"/>
                        </a:spcBef>
                        <a:spcAft>
                          <a:spcPts val="0"/>
                        </a:spcAft>
                      </a:pPr>
                      <a:r>
                        <a:rPr lang="vi-VN" sz="2800" dirty="0">
                          <a:solidFill>
                            <a:schemeClr val="tx1"/>
                          </a:solidFill>
                          <a:effectLst/>
                          <a:latin typeface="Cambria" panose="02040503050406030204" pitchFamily="18" charset="0"/>
                          <a:ea typeface="Cambria" panose="02040503050406030204" pitchFamily="18" charset="0"/>
                        </a:rPr>
                        <a:t>TL: </a:t>
                      </a:r>
                      <a:r>
                        <a:rPr lang="en-US" sz="2800" dirty="0">
                          <a:solidFill>
                            <a:schemeClr val="tx1"/>
                          </a:solidFill>
                          <a:effectLst/>
                          <a:latin typeface="Cambria" panose="02040503050406030204" pitchFamily="18" charset="0"/>
                          <a:ea typeface="Cambria" panose="02040503050406030204" pitchFamily="18" charset="0"/>
                        </a:rPr>
                        <a:t>....................................................................</a:t>
                      </a:r>
                    </a:p>
                  </a:txBody>
                  <a:tcPr marL="62431" marR="62431" marT="0" marB="0">
                    <a:solidFill>
                      <a:schemeClr val="bg1"/>
                    </a:solidFill>
                  </a:tcPr>
                </a:tc>
                <a:extLst>
                  <a:ext uri="{0D108BD9-81ED-4DB2-BD59-A6C34878D82A}">
                    <a16:rowId xmlns="" xmlns:a16="http://schemas.microsoft.com/office/drawing/2014/main" val="1461488057"/>
                  </a:ext>
                </a:extLst>
              </a:tr>
              <a:tr h="1510087">
                <a:tc>
                  <a:txBody>
                    <a:bodyPr/>
                    <a:lstStyle/>
                    <a:p>
                      <a:r>
                        <a:rPr lang="vi-VN" sz="2800" kern="100" dirty="0">
                          <a:solidFill>
                            <a:schemeClr val="tx1"/>
                          </a:solidFill>
                          <a:effectLst/>
                          <a:latin typeface="Cambria" panose="02040503050406030204" pitchFamily="18" charset="0"/>
                          <a:ea typeface="Cambria" panose="02040503050406030204" pitchFamily="18" charset="0"/>
                        </a:rPr>
                        <a:t> </a:t>
                      </a:r>
                      <a:r>
                        <a:rPr lang="vi-VN" sz="2800" b="1" kern="1200" dirty="0">
                          <a:solidFill>
                            <a:schemeClr val="tx1"/>
                          </a:solidFill>
                          <a:effectLst/>
                          <a:latin typeface="Cambria" panose="02040503050406030204" pitchFamily="18" charset="0"/>
                          <a:ea typeface="Cambria" panose="02040503050406030204" pitchFamily="18" charset="0"/>
                          <a:cs typeface="+mn-cs"/>
                        </a:rPr>
                        <a:t>Câu </a:t>
                      </a:r>
                      <a:r>
                        <a:rPr lang="en-US" sz="2800" b="1" kern="1200" dirty="0">
                          <a:solidFill>
                            <a:schemeClr val="tx1"/>
                          </a:solidFill>
                          <a:effectLst/>
                          <a:latin typeface="Cambria" panose="02040503050406030204" pitchFamily="18" charset="0"/>
                          <a:ea typeface="Cambria" panose="02040503050406030204" pitchFamily="18" charset="0"/>
                          <a:cs typeface="+mn-cs"/>
                        </a:rPr>
                        <a:t>6</a:t>
                      </a:r>
                      <a:r>
                        <a:rPr lang="vi-VN" sz="2800" b="1" kern="1200" dirty="0">
                          <a:solidFill>
                            <a:schemeClr val="tx1"/>
                          </a:solidFill>
                          <a:effectLst/>
                          <a:latin typeface="Cambria" panose="02040503050406030204" pitchFamily="18" charset="0"/>
                          <a:ea typeface="Cambria" panose="02040503050406030204" pitchFamily="18" charset="0"/>
                          <a:cs typeface="+mn-cs"/>
                        </a:rPr>
                        <a:t>. Thế nào là thơ lục bát? </a:t>
                      </a:r>
                      <a:endParaRPr lang="en-US" sz="2800" b="1" kern="1200" dirty="0">
                        <a:solidFill>
                          <a:schemeClr val="tx1"/>
                        </a:solidFill>
                        <a:effectLst/>
                        <a:latin typeface="Cambria" panose="02040503050406030204" pitchFamily="18" charset="0"/>
                        <a:ea typeface="Cambria" panose="02040503050406030204" pitchFamily="18" charset="0"/>
                        <a:cs typeface="+mn-cs"/>
                      </a:endParaRPr>
                    </a:p>
                    <a:p>
                      <a:r>
                        <a:rPr lang="vi-VN" sz="2800" b="1" kern="1200" dirty="0">
                          <a:solidFill>
                            <a:schemeClr val="tx1"/>
                          </a:solidFill>
                          <a:effectLst/>
                          <a:latin typeface="Cambria" panose="02040503050406030204" pitchFamily="18" charset="0"/>
                          <a:ea typeface="Cambria" panose="02040503050406030204" pitchFamily="18" charset="0"/>
                          <a:cs typeface="+mn-cs"/>
                        </a:rPr>
                        <a:t>TL:</a:t>
                      </a:r>
                      <a:r>
                        <a:rPr lang="en-US" sz="2800" b="1" kern="1200" dirty="0">
                          <a:solidFill>
                            <a:schemeClr val="tx1"/>
                          </a:solidFill>
                          <a:effectLst/>
                          <a:latin typeface="Cambria" panose="02040503050406030204" pitchFamily="18" charset="0"/>
                          <a:ea typeface="Cambria" panose="02040503050406030204" pitchFamily="18" charset="0"/>
                          <a:cs typeface="+mn-cs"/>
                        </a:rPr>
                        <a:t>………………………………………………………….</a:t>
                      </a:r>
                    </a:p>
                  </a:txBody>
                  <a:tcPr marL="62431" marR="62431" marT="0" marB="0">
                    <a:solidFill>
                      <a:schemeClr val="bg1"/>
                    </a:solidFill>
                  </a:tcPr>
                </a:tc>
                <a:extLst>
                  <a:ext uri="{0D108BD9-81ED-4DB2-BD59-A6C34878D82A}">
                    <a16:rowId xmlns="" xmlns:a16="http://schemas.microsoft.com/office/drawing/2014/main" val="2539571603"/>
                  </a:ext>
                </a:extLst>
              </a:tr>
            </a:tbl>
          </a:graphicData>
        </a:graphic>
      </p:graphicFrame>
    </p:spTree>
    <p:extLst>
      <p:ext uri="{BB962C8B-B14F-4D97-AF65-F5344CB8AC3E}">
        <p14:creationId xmlns:p14="http://schemas.microsoft.com/office/powerpoint/2010/main" val="33008350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dirty="0"/>
          </a:p>
        </p:txBody>
      </p:sp>
      <p:graphicFrame>
        <p:nvGraphicFramePr>
          <p:cNvPr id="7" name="Table 6">
            <a:extLst>
              <a:ext uri="{FF2B5EF4-FFF2-40B4-BE49-F238E27FC236}">
                <a16:creationId xmlns="" xmlns:a16="http://schemas.microsoft.com/office/drawing/2014/main" id="{05BCFD23-6D44-4278-B6AE-55518B34C750}"/>
              </a:ext>
            </a:extLst>
          </p:cNvPr>
          <p:cNvGraphicFramePr>
            <a:graphicFrameLocks noGrp="1"/>
          </p:cNvGraphicFramePr>
          <p:nvPr>
            <p:extLst>
              <p:ext uri="{D42A27DB-BD31-4B8C-83A1-F6EECF244321}">
                <p14:modId xmlns:p14="http://schemas.microsoft.com/office/powerpoint/2010/main" val="289013507"/>
              </p:ext>
            </p:extLst>
          </p:nvPr>
        </p:nvGraphicFramePr>
        <p:xfrm>
          <a:off x="800100" y="14853"/>
          <a:ext cx="16687800" cy="9964080"/>
        </p:xfrm>
        <a:graphic>
          <a:graphicData uri="http://schemas.openxmlformats.org/drawingml/2006/table">
            <a:tbl>
              <a:tblPr firstRow="1" firstCol="1" bandRow="1">
                <a:tableStyleId>{5C22544A-7EE6-4342-B048-85BDC9FD1C3A}</a:tableStyleId>
              </a:tblPr>
              <a:tblGrid>
                <a:gridCol w="16687800">
                  <a:extLst>
                    <a:ext uri="{9D8B030D-6E8A-4147-A177-3AD203B41FA5}">
                      <a16:colId xmlns="" xmlns:a16="http://schemas.microsoft.com/office/drawing/2014/main" val="3663064490"/>
                    </a:ext>
                  </a:extLst>
                </a:gridCol>
              </a:tblGrid>
              <a:tr h="521632">
                <a:tc>
                  <a:txBody>
                    <a:bodyPr/>
                    <a:lstStyle/>
                    <a:p>
                      <a:pPr marL="0" marR="0" algn="ctr">
                        <a:lnSpc>
                          <a:spcPct val="100000"/>
                        </a:lnSpc>
                        <a:spcBef>
                          <a:spcPts val="0"/>
                        </a:spcBef>
                        <a:spcAft>
                          <a:spcPts val="0"/>
                        </a:spcAft>
                        <a:tabLst>
                          <a:tab pos="1386840" algn="l"/>
                        </a:tabLst>
                      </a:pPr>
                      <a:r>
                        <a:rPr lang="en-US" sz="3600" dirty="0" err="1">
                          <a:solidFill>
                            <a:schemeClr val="tx1"/>
                          </a:solidFill>
                          <a:effectLst/>
                          <a:latin typeface="Cambria" panose="02040503050406030204" pitchFamily="18" charset="0"/>
                          <a:ea typeface="Cambria" panose="02040503050406030204" pitchFamily="18" charset="0"/>
                        </a:rPr>
                        <a:t>Phiếu</a:t>
                      </a:r>
                      <a:r>
                        <a:rPr lang="en-US" sz="3600" dirty="0">
                          <a:solidFill>
                            <a:schemeClr val="tx1"/>
                          </a:solidFill>
                          <a:effectLst/>
                          <a:latin typeface="Cambria" panose="02040503050406030204" pitchFamily="18" charset="0"/>
                          <a:ea typeface="Cambria" panose="02040503050406030204" pitchFamily="18" charset="0"/>
                        </a:rPr>
                        <a:t> </a:t>
                      </a:r>
                      <a:r>
                        <a:rPr lang="en-US" sz="3600" dirty="0" err="1">
                          <a:solidFill>
                            <a:schemeClr val="tx1"/>
                          </a:solidFill>
                          <a:effectLst/>
                          <a:latin typeface="Cambria" panose="02040503050406030204" pitchFamily="18" charset="0"/>
                          <a:ea typeface="Cambria" panose="02040503050406030204" pitchFamily="18" charset="0"/>
                        </a:rPr>
                        <a:t>học</a:t>
                      </a:r>
                      <a:r>
                        <a:rPr lang="en-US" sz="3600" dirty="0">
                          <a:solidFill>
                            <a:schemeClr val="tx1"/>
                          </a:solidFill>
                          <a:effectLst/>
                          <a:latin typeface="Cambria" panose="02040503050406030204" pitchFamily="18" charset="0"/>
                          <a:ea typeface="Cambria" panose="02040503050406030204" pitchFamily="18" charset="0"/>
                        </a:rPr>
                        <a:t> </a:t>
                      </a:r>
                      <a:r>
                        <a:rPr lang="en-US" sz="3600" dirty="0" err="1">
                          <a:solidFill>
                            <a:schemeClr val="tx1"/>
                          </a:solidFill>
                          <a:effectLst/>
                          <a:latin typeface="Cambria" panose="02040503050406030204" pitchFamily="18" charset="0"/>
                          <a:ea typeface="Cambria" panose="02040503050406030204" pitchFamily="18" charset="0"/>
                        </a:rPr>
                        <a:t>tập</a:t>
                      </a:r>
                      <a:r>
                        <a:rPr lang="en-US" sz="3600" dirty="0">
                          <a:solidFill>
                            <a:schemeClr val="tx1"/>
                          </a:solidFill>
                          <a:effectLst/>
                          <a:latin typeface="Cambria" panose="02040503050406030204" pitchFamily="18" charset="0"/>
                          <a:ea typeface="Cambria" panose="02040503050406030204" pitchFamily="18" charset="0"/>
                        </a:rPr>
                        <a:t> </a:t>
                      </a:r>
                      <a:r>
                        <a:rPr lang="en-US" sz="3600" dirty="0" err="1">
                          <a:solidFill>
                            <a:schemeClr val="tx1"/>
                          </a:solidFill>
                          <a:effectLst/>
                          <a:latin typeface="Cambria" panose="02040503050406030204" pitchFamily="18" charset="0"/>
                          <a:ea typeface="Cambria" panose="02040503050406030204" pitchFamily="18" charset="0"/>
                        </a:rPr>
                        <a:t>số</a:t>
                      </a:r>
                      <a:r>
                        <a:rPr lang="en-US" sz="3600" dirty="0">
                          <a:solidFill>
                            <a:schemeClr val="tx1"/>
                          </a:solidFill>
                          <a:effectLst/>
                          <a:latin typeface="Cambria" panose="02040503050406030204" pitchFamily="18" charset="0"/>
                          <a:ea typeface="Cambria" panose="02040503050406030204" pitchFamily="18" charset="0"/>
                        </a:rPr>
                        <a:t> 1</a:t>
                      </a:r>
                      <a:endParaRPr lang="en-US" sz="3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431" marR="62431" marT="0" marB="0">
                    <a:solidFill>
                      <a:schemeClr val="bg1"/>
                    </a:solidFill>
                  </a:tcPr>
                </a:tc>
                <a:extLst>
                  <a:ext uri="{0D108BD9-81ED-4DB2-BD59-A6C34878D82A}">
                    <a16:rowId xmlns="" xmlns:a16="http://schemas.microsoft.com/office/drawing/2014/main" val="2571355137"/>
                  </a:ext>
                </a:extLst>
              </a:tr>
              <a:tr h="1217141">
                <a:tc>
                  <a:txBody>
                    <a:bodyPr/>
                    <a:lstStyle/>
                    <a:p>
                      <a:pPr marL="0" marR="0" algn="just" fontAlgn="t">
                        <a:lnSpc>
                          <a:spcPct val="100000"/>
                        </a:lnSpc>
                        <a:spcBef>
                          <a:spcPts val="0"/>
                        </a:spcBef>
                        <a:spcAft>
                          <a:spcPts val="0"/>
                        </a:spcAft>
                      </a:pPr>
                      <a:r>
                        <a:rPr lang="vi-VN" sz="2800" kern="100" dirty="0">
                          <a:solidFill>
                            <a:schemeClr val="tx1"/>
                          </a:solidFill>
                          <a:effectLst/>
                          <a:latin typeface="Cambria" panose="02040503050406030204" pitchFamily="18" charset="0"/>
                          <a:ea typeface="Cambria" panose="02040503050406030204" pitchFamily="18" charset="0"/>
                        </a:rPr>
                        <a:t>Câu 1.</a:t>
                      </a:r>
                      <a:r>
                        <a:rPr lang="en-US" sz="2800" kern="100" dirty="0">
                          <a:solidFill>
                            <a:schemeClr val="tx1"/>
                          </a:solidFill>
                          <a:effectLst/>
                          <a:latin typeface="Cambria" panose="02040503050406030204" pitchFamily="18" charset="0"/>
                          <a:ea typeface="Cambria" panose="02040503050406030204" pitchFamily="18" charset="0"/>
                        </a:rPr>
                        <a:t> </a:t>
                      </a:r>
                      <a:r>
                        <a:rPr lang="en-US" sz="2800" b="1" kern="1200" dirty="0" err="1">
                          <a:solidFill>
                            <a:schemeClr val="tx1"/>
                          </a:solidFill>
                          <a:effectLst/>
                          <a:latin typeface="Cambria" panose="02040503050406030204" pitchFamily="18" charset="0"/>
                          <a:ea typeface="Cambria" panose="02040503050406030204" pitchFamily="18" charset="0"/>
                          <a:cs typeface="+mn-cs"/>
                        </a:rPr>
                        <a:t>Nội</a:t>
                      </a:r>
                      <a:r>
                        <a:rPr lang="en-US" sz="2800" b="1" kern="1200" dirty="0">
                          <a:solidFill>
                            <a:schemeClr val="tx1"/>
                          </a:solidFill>
                          <a:effectLst/>
                          <a:latin typeface="Cambria" panose="02040503050406030204" pitchFamily="18" charset="0"/>
                          <a:ea typeface="Cambria" panose="02040503050406030204" pitchFamily="18" charset="0"/>
                          <a:cs typeface="+mn-cs"/>
                        </a:rPr>
                        <a:t> dung </a:t>
                      </a:r>
                      <a:r>
                        <a:rPr lang="en-US" sz="2800" b="1" kern="1200" dirty="0" err="1">
                          <a:solidFill>
                            <a:schemeClr val="tx1"/>
                          </a:solidFill>
                          <a:effectLst/>
                          <a:latin typeface="Cambria" panose="02040503050406030204" pitchFamily="18" charset="0"/>
                          <a:ea typeface="Cambria" panose="02040503050406030204" pitchFamily="18" charset="0"/>
                          <a:cs typeface="+mn-cs"/>
                        </a:rPr>
                        <a:t>chủ</a:t>
                      </a:r>
                      <a:r>
                        <a:rPr lang="en-US" sz="2800" b="1" kern="1200" dirty="0">
                          <a:solidFill>
                            <a:schemeClr val="tx1"/>
                          </a:solidFill>
                          <a:effectLst/>
                          <a:latin typeface="Cambria" panose="02040503050406030204" pitchFamily="18" charset="0"/>
                          <a:ea typeface="Cambria" panose="02040503050406030204" pitchFamily="18" charset="0"/>
                          <a:cs typeface="+mn-cs"/>
                        </a:rPr>
                        <a:t> </a:t>
                      </a:r>
                      <a:r>
                        <a:rPr lang="en-US" sz="2800" b="1" kern="1200" dirty="0" err="1">
                          <a:solidFill>
                            <a:schemeClr val="tx1"/>
                          </a:solidFill>
                          <a:effectLst/>
                          <a:latin typeface="Cambria" panose="02040503050406030204" pitchFamily="18" charset="0"/>
                          <a:ea typeface="Cambria" panose="02040503050406030204" pitchFamily="18" charset="0"/>
                          <a:cs typeface="+mn-cs"/>
                        </a:rPr>
                        <a:t>yếu</a:t>
                      </a:r>
                      <a:r>
                        <a:rPr lang="en-US" sz="2800" b="1" kern="1200" dirty="0">
                          <a:solidFill>
                            <a:schemeClr val="tx1"/>
                          </a:solidFill>
                          <a:effectLst/>
                          <a:latin typeface="Cambria" panose="02040503050406030204" pitchFamily="18" charset="0"/>
                          <a:ea typeface="Cambria" panose="02040503050406030204" pitchFamily="18" charset="0"/>
                          <a:cs typeface="+mn-cs"/>
                        </a:rPr>
                        <a:t> </a:t>
                      </a:r>
                      <a:r>
                        <a:rPr lang="en-US" sz="2800" b="1" kern="1200" dirty="0" err="1">
                          <a:solidFill>
                            <a:schemeClr val="tx1"/>
                          </a:solidFill>
                          <a:effectLst/>
                          <a:latin typeface="Cambria" panose="02040503050406030204" pitchFamily="18" charset="0"/>
                          <a:ea typeface="Cambria" panose="02040503050406030204" pitchFamily="18" charset="0"/>
                          <a:cs typeface="+mn-cs"/>
                        </a:rPr>
                        <a:t>của</a:t>
                      </a:r>
                      <a:r>
                        <a:rPr lang="en-US" sz="2800" b="1" kern="1200" dirty="0">
                          <a:solidFill>
                            <a:schemeClr val="tx1"/>
                          </a:solidFill>
                          <a:effectLst/>
                          <a:latin typeface="Cambria" panose="02040503050406030204" pitchFamily="18" charset="0"/>
                          <a:ea typeface="Cambria" panose="02040503050406030204" pitchFamily="18" charset="0"/>
                          <a:cs typeface="+mn-cs"/>
                        </a:rPr>
                        <a:t> </a:t>
                      </a:r>
                      <a:r>
                        <a:rPr lang="en-US" sz="2800" b="1" kern="1200" dirty="0" err="1">
                          <a:solidFill>
                            <a:schemeClr val="tx1"/>
                          </a:solidFill>
                          <a:effectLst/>
                          <a:latin typeface="Cambria" panose="02040503050406030204" pitchFamily="18" charset="0"/>
                          <a:ea typeface="Cambria" panose="02040503050406030204" pitchFamily="18" charset="0"/>
                          <a:cs typeface="+mn-cs"/>
                        </a:rPr>
                        <a:t>thơ</a:t>
                      </a:r>
                      <a:r>
                        <a:rPr lang="en-US" sz="2800" b="1" kern="1200" dirty="0">
                          <a:solidFill>
                            <a:schemeClr val="tx1"/>
                          </a:solidFill>
                          <a:effectLst/>
                          <a:latin typeface="Cambria" panose="02040503050406030204" pitchFamily="18" charset="0"/>
                          <a:ea typeface="Cambria" panose="02040503050406030204" pitchFamily="18" charset="0"/>
                          <a:cs typeface="+mn-cs"/>
                        </a:rPr>
                        <a:t> </a:t>
                      </a:r>
                      <a:r>
                        <a:rPr lang="en-US" sz="2800" b="1" kern="1200" dirty="0" err="1">
                          <a:solidFill>
                            <a:schemeClr val="tx1"/>
                          </a:solidFill>
                          <a:effectLst/>
                          <a:latin typeface="Cambria" panose="02040503050406030204" pitchFamily="18" charset="0"/>
                          <a:ea typeface="Cambria" panose="02040503050406030204" pitchFamily="18" charset="0"/>
                          <a:cs typeface="+mn-cs"/>
                        </a:rPr>
                        <a:t>là</a:t>
                      </a:r>
                      <a:r>
                        <a:rPr lang="en-US" sz="2800" b="1" kern="1200" dirty="0">
                          <a:solidFill>
                            <a:schemeClr val="tx1"/>
                          </a:solidFill>
                          <a:effectLst/>
                          <a:latin typeface="Cambria" panose="02040503050406030204" pitchFamily="18" charset="0"/>
                          <a:ea typeface="Cambria" panose="02040503050406030204" pitchFamily="18" charset="0"/>
                          <a:cs typeface="+mn-cs"/>
                        </a:rPr>
                        <a:t> </a:t>
                      </a:r>
                      <a:r>
                        <a:rPr lang="vi-VN" sz="2800" b="1" kern="1200" dirty="0">
                          <a:solidFill>
                            <a:schemeClr val="tx1"/>
                          </a:solidFill>
                          <a:effectLst/>
                          <a:latin typeface="Cambria" panose="02040503050406030204" pitchFamily="18" charset="0"/>
                          <a:ea typeface="Cambria" panose="02040503050406030204" pitchFamily="18" charset="0"/>
                          <a:cs typeface="+mn-cs"/>
                        </a:rPr>
                        <a:t>? </a:t>
                      </a:r>
                      <a:endParaRPr lang="en-US" sz="2800" b="1" kern="1200" dirty="0">
                        <a:solidFill>
                          <a:schemeClr val="tx1"/>
                        </a:solidFill>
                        <a:effectLst/>
                        <a:latin typeface="Cambria" panose="02040503050406030204" pitchFamily="18" charset="0"/>
                        <a:ea typeface="Cambria" panose="02040503050406030204" pitchFamily="18" charset="0"/>
                        <a:cs typeface="+mn-cs"/>
                      </a:endParaRPr>
                    </a:p>
                    <a:p>
                      <a:pPr marL="0" marR="0" algn="just" fontAlgn="t">
                        <a:lnSpc>
                          <a:spcPct val="100000"/>
                        </a:lnSpc>
                        <a:spcBef>
                          <a:spcPts val="0"/>
                        </a:spcBef>
                        <a:spcAft>
                          <a:spcPts val="0"/>
                        </a:spcAft>
                      </a:pPr>
                      <a:r>
                        <a:rPr lang="en-US" sz="2800" b="1" kern="1200" dirty="0">
                          <a:solidFill>
                            <a:schemeClr val="tx1"/>
                          </a:solidFill>
                          <a:effectLst/>
                          <a:latin typeface="Cambria" panose="02040503050406030204" pitchFamily="18" charset="0"/>
                          <a:ea typeface="Cambria" panose="02040503050406030204" pitchFamily="18" charset="0"/>
                          <a:cs typeface="+mn-cs"/>
                        </a:rPr>
                        <a:t>TL:  </a:t>
                      </a:r>
                      <a:r>
                        <a:rPr lang="en-US" sz="2800" b="1" kern="1200" dirty="0" err="1">
                          <a:solidFill>
                            <a:schemeClr val="tx1"/>
                          </a:solidFill>
                          <a:effectLst/>
                          <a:latin typeface="Cambria" panose="02040503050406030204" pitchFamily="18" charset="0"/>
                          <a:ea typeface="Cambria" panose="02040503050406030204" pitchFamily="18" charset="0"/>
                          <a:cs typeface="+mn-cs"/>
                        </a:rPr>
                        <a:t>Tình</a:t>
                      </a:r>
                      <a:r>
                        <a:rPr lang="en-US" sz="2800" b="1" kern="1200" dirty="0">
                          <a:solidFill>
                            <a:schemeClr val="tx1"/>
                          </a:solidFill>
                          <a:effectLst/>
                          <a:latin typeface="Cambria" panose="02040503050406030204" pitchFamily="18" charset="0"/>
                          <a:ea typeface="Cambria" panose="02040503050406030204" pitchFamily="18" charset="0"/>
                          <a:cs typeface="+mn-cs"/>
                        </a:rPr>
                        <a:t> </a:t>
                      </a:r>
                      <a:r>
                        <a:rPr lang="en-US" sz="2800" b="1" kern="1200" dirty="0" err="1">
                          <a:solidFill>
                            <a:schemeClr val="tx1"/>
                          </a:solidFill>
                          <a:effectLst/>
                          <a:latin typeface="Cambria" panose="02040503050406030204" pitchFamily="18" charset="0"/>
                          <a:ea typeface="Cambria" panose="02040503050406030204" pitchFamily="18" charset="0"/>
                          <a:cs typeface="+mn-cs"/>
                        </a:rPr>
                        <a:t>cảm</a:t>
                      </a:r>
                      <a:r>
                        <a:rPr lang="en-US" sz="2800" b="1" kern="1200" dirty="0">
                          <a:solidFill>
                            <a:schemeClr val="tx1"/>
                          </a:solidFill>
                          <a:effectLst/>
                          <a:latin typeface="Cambria" panose="02040503050406030204" pitchFamily="18" charset="0"/>
                          <a:ea typeface="Cambria" panose="02040503050406030204" pitchFamily="18" charset="0"/>
                          <a:cs typeface="+mn-cs"/>
                        </a:rPr>
                        <a:t>, </a:t>
                      </a:r>
                      <a:r>
                        <a:rPr lang="en-US" sz="2800" b="1" kern="1200" dirty="0" err="1">
                          <a:solidFill>
                            <a:schemeClr val="tx1"/>
                          </a:solidFill>
                          <a:effectLst/>
                          <a:latin typeface="Cambria" panose="02040503050406030204" pitchFamily="18" charset="0"/>
                          <a:ea typeface="Cambria" panose="02040503050406030204" pitchFamily="18" charset="0"/>
                          <a:cs typeface="+mn-cs"/>
                        </a:rPr>
                        <a:t>cảm</a:t>
                      </a:r>
                      <a:r>
                        <a:rPr lang="en-US" sz="2800" b="1" kern="1200" dirty="0">
                          <a:solidFill>
                            <a:schemeClr val="tx1"/>
                          </a:solidFill>
                          <a:effectLst/>
                          <a:latin typeface="Cambria" panose="02040503050406030204" pitchFamily="18" charset="0"/>
                          <a:ea typeface="Cambria" panose="02040503050406030204" pitchFamily="18" charset="0"/>
                          <a:cs typeface="+mn-cs"/>
                        </a:rPr>
                        <a:t> </a:t>
                      </a:r>
                      <a:r>
                        <a:rPr lang="en-US" sz="2800" b="1" kern="1200" dirty="0" err="1">
                          <a:solidFill>
                            <a:schemeClr val="tx1"/>
                          </a:solidFill>
                          <a:effectLst/>
                          <a:latin typeface="Cambria" panose="02040503050406030204" pitchFamily="18" charset="0"/>
                          <a:ea typeface="Cambria" panose="02040503050406030204" pitchFamily="18" charset="0"/>
                          <a:cs typeface="+mn-cs"/>
                        </a:rPr>
                        <a:t>xúc</a:t>
                      </a:r>
                      <a:r>
                        <a:rPr lang="en-US" sz="2800" b="1" kern="1200" dirty="0">
                          <a:solidFill>
                            <a:schemeClr val="tx1"/>
                          </a:solidFill>
                          <a:effectLst/>
                          <a:latin typeface="Cambria" panose="02040503050406030204" pitchFamily="18" charset="0"/>
                          <a:ea typeface="Cambria" panose="02040503050406030204" pitchFamily="18" charset="0"/>
                          <a:cs typeface="+mn-cs"/>
                        </a:rPr>
                        <a:t> </a:t>
                      </a:r>
                      <a:r>
                        <a:rPr lang="en-US" sz="2800" b="1" kern="1200" dirty="0" err="1">
                          <a:solidFill>
                            <a:schemeClr val="tx1"/>
                          </a:solidFill>
                          <a:effectLst/>
                          <a:latin typeface="Cambria" panose="02040503050406030204" pitchFamily="18" charset="0"/>
                          <a:ea typeface="Cambria" panose="02040503050406030204" pitchFamily="18" charset="0"/>
                          <a:cs typeface="+mn-cs"/>
                        </a:rPr>
                        <a:t>của</a:t>
                      </a:r>
                      <a:r>
                        <a:rPr lang="en-US" sz="2800" b="1" kern="1200" dirty="0">
                          <a:solidFill>
                            <a:schemeClr val="tx1"/>
                          </a:solidFill>
                          <a:effectLst/>
                          <a:latin typeface="Cambria" panose="02040503050406030204" pitchFamily="18" charset="0"/>
                          <a:ea typeface="Cambria" panose="02040503050406030204" pitchFamily="18" charset="0"/>
                          <a:cs typeface="+mn-cs"/>
                        </a:rPr>
                        <a:t> </a:t>
                      </a:r>
                      <a:r>
                        <a:rPr lang="en-US" sz="2800" b="1" kern="1200" dirty="0" err="1">
                          <a:solidFill>
                            <a:schemeClr val="tx1"/>
                          </a:solidFill>
                          <a:effectLst/>
                          <a:latin typeface="Cambria" panose="02040503050406030204" pitchFamily="18" charset="0"/>
                          <a:ea typeface="Cambria" panose="02040503050406030204" pitchFamily="18" charset="0"/>
                          <a:cs typeface="+mn-cs"/>
                        </a:rPr>
                        <a:t>nhà</a:t>
                      </a:r>
                      <a:r>
                        <a:rPr lang="en-US" sz="2800" b="1" kern="1200" dirty="0">
                          <a:solidFill>
                            <a:schemeClr val="tx1"/>
                          </a:solidFill>
                          <a:effectLst/>
                          <a:latin typeface="Cambria" panose="02040503050406030204" pitchFamily="18" charset="0"/>
                          <a:ea typeface="Cambria" panose="02040503050406030204" pitchFamily="18" charset="0"/>
                          <a:cs typeface="+mn-cs"/>
                        </a:rPr>
                        <a:t> </a:t>
                      </a:r>
                      <a:r>
                        <a:rPr lang="en-US" sz="2800" b="1" kern="1200" dirty="0" err="1">
                          <a:solidFill>
                            <a:schemeClr val="tx1"/>
                          </a:solidFill>
                          <a:effectLst/>
                          <a:latin typeface="Cambria" panose="02040503050406030204" pitchFamily="18" charset="0"/>
                          <a:ea typeface="Cambria" panose="02040503050406030204" pitchFamily="18" charset="0"/>
                          <a:cs typeface="+mn-cs"/>
                        </a:rPr>
                        <a:t>thơ</a:t>
                      </a:r>
                      <a:r>
                        <a:rPr lang="en-US" sz="2800" b="1" kern="1200" dirty="0">
                          <a:solidFill>
                            <a:schemeClr val="tx1"/>
                          </a:solidFill>
                          <a:effectLst/>
                          <a:latin typeface="Cambria" panose="02040503050406030204" pitchFamily="18" charset="0"/>
                          <a:ea typeface="Cambria" panose="02040503050406030204" pitchFamily="18" charset="0"/>
                          <a:cs typeface="+mn-cs"/>
                        </a:rPr>
                        <a:t> </a:t>
                      </a:r>
                      <a:r>
                        <a:rPr lang="en-US" sz="2800" b="1" kern="1200" dirty="0" err="1">
                          <a:solidFill>
                            <a:schemeClr val="tx1"/>
                          </a:solidFill>
                          <a:effectLst/>
                          <a:latin typeface="Cambria" panose="02040503050406030204" pitchFamily="18" charset="0"/>
                          <a:ea typeface="Cambria" panose="02040503050406030204" pitchFamily="18" charset="0"/>
                          <a:cs typeface="+mn-cs"/>
                        </a:rPr>
                        <a:t>trước</a:t>
                      </a:r>
                      <a:r>
                        <a:rPr lang="en-US" sz="2800" b="1" kern="1200" dirty="0">
                          <a:solidFill>
                            <a:schemeClr val="tx1"/>
                          </a:solidFill>
                          <a:effectLst/>
                          <a:latin typeface="Cambria" panose="02040503050406030204" pitchFamily="18" charset="0"/>
                          <a:ea typeface="Cambria" panose="02040503050406030204" pitchFamily="18" charset="0"/>
                          <a:cs typeface="+mn-cs"/>
                        </a:rPr>
                        <a:t> </a:t>
                      </a:r>
                      <a:r>
                        <a:rPr lang="en-US" sz="2800" b="1" kern="1200" dirty="0" err="1">
                          <a:solidFill>
                            <a:schemeClr val="tx1"/>
                          </a:solidFill>
                          <a:effectLst/>
                          <a:latin typeface="Cambria" panose="02040503050406030204" pitchFamily="18" charset="0"/>
                          <a:ea typeface="Cambria" panose="02040503050406030204" pitchFamily="18" charset="0"/>
                          <a:cs typeface="+mn-cs"/>
                        </a:rPr>
                        <a:t>cuộc</a:t>
                      </a:r>
                      <a:r>
                        <a:rPr lang="en-US" sz="2800" b="1" kern="1200" dirty="0">
                          <a:solidFill>
                            <a:schemeClr val="tx1"/>
                          </a:solidFill>
                          <a:effectLst/>
                          <a:latin typeface="Cambria" panose="02040503050406030204" pitchFamily="18" charset="0"/>
                          <a:ea typeface="Cambria" panose="02040503050406030204" pitchFamily="18" charset="0"/>
                          <a:cs typeface="+mn-cs"/>
                        </a:rPr>
                        <a:t> </a:t>
                      </a:r>
                      <a:r>
                        <a:rPr lang="en-US" sz="2800" b="1" kern="1200" dirty="0" err="1">
                          <a:solidFill>
                            <a:schemeClr val="tx1"/>
                          </a:solidFill>
                          <a:effectLst/>
                          <a:latin typeface="Cambria" panose="02040503050406030204" pitchFamily="18" charset="0"/>
                          <a:ea typeface="Cambria" panose="02040503050406030204" pitchFamily="18" charset="0"/>
                          <a:cs typeface="+mn-cs"/>
                        </a:rPr>
                        <a:t>sống</a:t>
                      </a:r>
                      <a:endParaRPr lang="en-US" sz="2800" b="1" kern="1200" dirty="0">
                        <a:solidFill>
                          <a:schemeClr val="tx1"/>
                        </a:solidFill>
                        <a:effectLst/>
                        <a:latin typeface="Cambria" panose="02040503050406030204" pitchFamily="18" charset="0"/>
                        <a:ea typeface="Cambria" panose="02040503050406030204" pitchFamily="18" charset="0"/>
                        <a:cs typeface="+mn-cs"/>
                      </a:endParaRPr>
                    </a:p>
                  </a:txBody>
                  <a:tcPr marL="62431" marR="62431" marT="0" marB="0">
                    <a:solidFill>
                      <a:schemeClr val="bg1"/>
                    </a:solidFill>
                  </a:tcPr>
                </a:tc>
                <a:extLst>
                  <a:ext uri="{0D108BD9-81ED-4DB2-BD59-A6C34878D82A}">
                    <a16:rowId xmlns="" xmlns:a16="http://schemas.microsoft.com/office/drawing/2014/main" val="2121202595"/>
                  </a:ext>
                </a:extLst>
              </a:tr>
              <a:tr h="1217141">
                <a:tc>
                  <a:txBody>
                    <a:bodyPr/>
                    <a:lstStyle/>
                    <a:p>
                      <a:pPr marL="0" marR="0" algn="just">
                        <a:lnSpc>
                          <a:spcPct val="100000"/>
                        </a:lnSpc>
                        <a:spcBef>
                          <a:spcPts val="0"/>
                        </a:spcBef>
                        <a:spcAft>
                          <a:spcPts val="0"/>
                        </a:spcAft>
                      </a:pPr>
                      <a:r>
                        <a:rPr lang="vi-VN" sz="2800" kern="100" dirty="0">
                          <a:solidFill>
                            <a:schemeClr val="tx1"/>
                          </a:solidFill>
                          <a:effectLst/>
                          <a:latin typeface="Cambria" panose="02040503050406030204" pitchFamily="18" charset="0"/>
                          <a:ea typeface="Cambria" panose="02040503050406030204" pitchFamily="18" charset="0"/>
                        </a:rPr>
                        <a:t>Câu 2. Khi đọc một bài thơ chúng ta cần chú ý đến những yếu tố nào của văn bản?</a:t>
                      </a:r>
                      <a:endParaRPr lang="en-US" sz="2800" dirty="0">
                        <a:solidFill>
                          <a:schemeClr val="tx1"/>
                        </a:solidFill>
                        <a:effectLst/>
                        <a:latin typeface="Cambria" panose="02040503050406030204" pitchFamily="18" charset="0"/>
                        <a:ea typeface="Cambria" panose="02040503050406030204" pitchFamily="18" charset="0"/>
                      </a:endParaRPr>
                    </a:p>
                    <a:p>
                      <a:pPr marL="0" marR="0" algn="just" fontAlgn="t">
                        <a:lnSpc>
                          <a:spcPct val="100000"/>
                        </a:lnSpc>
                        <a:spcBef>
                          <a:spcPts val="0"/>
                        </a:spcBef>
                        <a:spcAft>
                          <a:spcPts val="0"/>
                        </a:spcAft>
                      </a:pPr>
                      <a:r>
                        <a:rPr lang="en-US" sz="2800" kern="100" dirty="0">
                          <a:solidFill>
                            <a:schemeClr val="tx1"/>
                          </a:solidFill>
                          <a:effectLst/>
                          <a:latin typeface="Cambria" panose="02040503050406030204" pitchFamily="18" charset="0"/>
                          <a:ea typeface="Cambria" panose="02040503050406030204" pitchFamily="18" charset="0"/>
                        </a:rPr>
                        <a:t>TL: Nhan </a:t>
                      </a:r>
                      <a:r>
                        <a:rPr lang="en-US" sz="2800" kern="100" dirty="0" err="1">
                          <a:solidFill>
                            <a:schemeClr val="tx1"/>
                          </a:solidFill>
                          <a:effectLst/>
                          <a:latin typeface="Cambria" panose="02040503050406030204" pitchFamily="18" charset="0"/>
                          <a:ea typeface="Cambria" panose="02040503050406030204" pitchFamily="18" charset="0"/>
                        </a:rPr>
                        <a:t>đề</a:t>
                      </a:r>
                      <a:r>
                        <a:rPr lang="en-US" sz="2800" kern="100" dirty="0">
                          <a:solidFill>
                            <a:schemeClr val="tx1"/>
                          </a:solidFill>
                          <a:effectLst/>
                          <a:latin typeface="Cambria" panose="02040503050406030204" pitchFamily="18" charset="0"/>
                          <a:ea typeface="Cambria" panose="02040503050406030204" pitchFamily="18" charset="0"/>
                        </a:rPr>
                        <a:t>, </a:t>
                      </a:r>
                      <a:r>
                        <a:rPr lang="en-US" sz="2800" kern="100" dirty="0" err="1">
                          <a:solidFill>
                            <a:schemeClr val="tx1"/>
                          </a:solidFill>
                          <a:effectLst/>
                          <a:latin typeface="Cambria" panose="02040503050406030204" pitchFamily="18" charset="0"/>
                          <a:ea typeface="Cambria" panose="02040503050406030204" pitchFamily="18" charset="0"/>
                        </a:rPr>
                        <a:t>thể</a:t>
                      </a:r>
                      <a:r>
                        <a:rPr lang="en-US" sz="2800" kern="100" dirty="0">
                          <a:solidFill>
                            <a:schemeClr val="tx1"/>
                          </a:solidFill>
                          <a:effectLst/>
                          <a:latin typeface="Cambria" panose="02040503050406030204" pitchFamily="18" charset="0"/>
                          <a:ea typeface="Cambria" panose="02040503050406030204" pitchFamily="18" charset="0"/>
                        </a:rPr>
                        <a:t> </a:t>
                      </a:r>
                      <a:r>
                        <a:rPr lang="en-US" sz="2800" kern="100" dirty="0" err="1">
                          <a:solidFill>
                            <a:schemeClr val="tx1"/>
                          </a:solidFill>
                          <a:effectLst/>
                          <a:latin typeface="Cambria" panose="02040503050406030204" pitchFamily="18" charset="0"/>
                          <a:ea typeface="Cambria" panose="02040503050406030204" pitchFamily="18" charset="0"/>
                        </a:rPr>
                        <a:t>loại</a:t>
                      </a:r>
                      <a:r>
                        <a:rPr lang="en-US" sz="2800" kern="100" dirty="0">
                          <a:solidFill>
                            <a:schemeClr val="tx1"/>
                          </a:solidFill>
                          <a:effectLst/>
                          <a:latin typeface="Cambria" panose="02040503050406030204" pitchFamily="18" charset="0"/>
                          <a:ea typeface="Cambria" panose="02040503050406030204" pitchFamily="18" charset="0"/>
                        </a:rPr>
                        <a:t>, </a:t>
                      </a:r>
                      <a:r>
                        <a:rPr lang="en-US" sz="2800" kern="100" dirty="0" err="1">
                          <a:solidFill>
                            <a:schemeClr val="tx1"/>
                          </a:solidFill>
                          <a:effectLst/>
                          <a:latin typeface="Cambria" panose="02040503050406030204" pitchFamily="18" charset="0"/>
                          <a:ea typeface="Cambria" panose="02040503050406030204" pitchFamily="18" charset="0"/>
                        </a:rPr>
                        <a:t>bố</a:t>
                      </a:r>
                      <a:r>
                        <a:rPr lang="en-US" sz="2800" kern="100" dirty="0">
                          <a:solidFill>
                            <a:schemeClr val="tx1"/>
                          </a:solidFill>
                          <a:effectLst/>
                          <a:latin typeface="Cambria" panose="02040503050406030204" pitchFamily="18" charset="0"/>
                          <a:ea typeface="Cambria" panose="02040503050406030204" pitchFamily="18" charset="0"/>
                        </a:rPr>
                        <a:t> </a:t>
                      </a:r>
                      <a:r>
                        <a:rPr lang="en-US" sz="2800" kern="100" dirty="0" err="1">
                          <a:solidFill>
                            <a:schemeClr val="tx1"/>
                          </a:solidFill>
                          <a:effectLst/>
                          <a:latin typeface="Cambria" panose="02040503050406030204" pitchFamily="18" charset="0"/>
                          <a:ea typeface="Cambria" panose="02040503050406030204" pitchFamily="18" charset="0"/>
                        </a:rPr>
                        <a:t>cục</a:t>
                      </a:r>
                      <a:r>
                        <a:rPr lang="en-US" sz="2800" kern="100" dirty="0">
                          <a:solidFill>
                            <a:schemeClr val="tx1"/>
                          </a:solidFill>
                          <a:effectLst/>
                          <a:latin typeface="Cambria" panose="02040503050406030204" pitchFamily="18" charset="0"/>
                          <a:ea typeface="Cambria" panose="02040503050406030204" pitchFamily="18" charset="0"/>
                        </a:rPr>
                        <a:t>, </a:t>
                      </a:r>
                      <a:r>
                        <a:rPr lang="en-US" sz="2800" kern="100" dirty="0" err="1">
                          <a:solidFill>
                            <a:schemeClr val="tx1"/>
                          </a:solidFill>
                          <a:effectLst/>
                          <a:latin typeface="Cambria" panose="02040503050406030204" pitchFamily="18" charset="0"/>
                          <a:ea typeface="Cambria" panose="02040503050406030204" pitchFamily="18" charset="0"/>
                        </a:rPr>
                        <a:t>giọng</a:t>
                      </a:r>
                      <a:r>
                        <a:rPr lang="en-US" sz="2800" kern="100" dirty="0">
                          <a:solidFill>
                            <a:schemeClr val="tx1"/>
                          </a:solidFill>
                          <a:effectLst/>
                          <a:latin typeface="Cambria" panose="02040503050406030204" pitchFamily="18" charset="0"/>
                          <a:ea typeface="Cambria" panose="02040503050406030204" pitchFamily="18" charset="0"/>
                        </a:rPr>
                        <a:t> </a:t>
                      </a:r>
                      <a:r>
                        <a:rPr lang="en-US" sz="2800" kern="100" dirty="0" err="1">
                          <a:solidFill>
                            <a:schemeClr val="tx1"/>
                          </a:solidFill>
                          <a:effectLst/>
                          <a:latin typeface="Cambria" panose="02040503050406030204" pitchFamily="18" charset="0"/>
                          <a:ea typeface="Cambria" panose="02040503050406030204" pitchFamily="18" charset="0"/>
                        </a:rPr>
                        <a:t>điệu</a:t>
                      </a:r>
                      <a:r>
                        <a:rPr lang="en-US" sz="2800" kern="100" dirty="0">
                          <a:solidFill>
                            <a:schemeClr val="tx1"/>
                          </a:solidFill>
                          <a:effectLst/>
                          <a:latin typeface="Cambria" panose="02040503050406030204" pitchFamily="18" charset="0"/>
                          <a:ea typeface="Cambria" panose="02040503050406030204" pitchFamily="18" charset="0"/>
                        </a:rPr>
                        <a:t>…</a:t>
                      </a:r>
                    </a:p>
                  </a:txBody>
                  <a:tcPr marL="62431" marR="62431" marT="0" marB="0">
                    <a:solidFill>
                      <a:schemeClr val="bg1"/>
                    </a:solidFill>
                  </a:tcPr>
                </a:tc>
                <a:extLst>
                  <a:ext uri="{0D108BD9-81ED-4DB2-BD59-A6C34878D82A}">
                    <a16:rowId xmlns="" xmlns:a16="http://schemas.microsoft.com/office/drawing/2014/main" val="994811797"/>
                  </a:ext>
                </a:extLst>
              </a:tr>
              <a:tr h="1217141">
                <a:tc>
                  <a:txBody>
                    <a:bodyPr/>
                    <a:lstStyle/>
                    <a:p>
                      <a:pPr marL="0" marR="0" algn="just" fontAlgn="t">
                        <a:lnSpc>
                          <a:spcPct val="100000"/>
                        </a:lnSpc>
                        <a:spcBef>
                          <a:spcPts val="0"/>
                        </a:spcBef>
                        <a:spcAft>
                          <a:spcPts val="0"/>
                        </a:spcAft>
                      </a:pPr>
                      <a:r>
                        <a:rPr lang="vi-VN" sz="2800" kern="100" dirty="0">
                          <a:solidFill>
                            <a:schemeClr val="tx1"/>
                          </a:solidFill>
                          <a:effectLst/>
                          <a:latin typeface="Cambria" panose="02040503050406030204" pitchFamily="18" charset="0"/>
                          <a:ea typeface="Cambria" panose="02040503050406030204" pitchFamily="18" charset="0"/>
                        </a:rPr>
                        <a:t>Câu </a:t>
                      </a:r>
                      <a:r>
                        <a:rPr lang="en-US" sz="2800" kern="100" dirty="0">
                          <a:solidFill>
                            <a:schemeClr val="tx1"/>
                          </a:solidFill>
                          <a:effectLst/>
                          <a:latin typeface="Cambria" panose="02040503050406030204" pitchFamily="18" charset="0"/>
                          <a:ea typeface="Cambria" panose="02040503050406030204" pitchFamily="18" charset="0"/>
                        </a:rPr>
                        <a:t>3</a:t>
                      </a:r>
                      <a:r>
                        <a:rPr lang="vi-VN" sz="2800" kern="100" dirty="0">
                          <a:solidFill>
                            <a:schemeClr val="tx1"/>
                          </a:solidFill>
                          <a:effectLst/>
                          <a:latin typeface="Cambria" panose="02040503050406030204" pitchFamily="18" charset="0"/>
                          <a:ea typeface="Cambria" panose="02040503050406030204" pitchFamily="18" charset="0"/>
                        </a:rPr>
                        <a:t>. Người đang giãi bày, thổ lộ tình cảm trong thơ được gọi là?</a:t>
                      </a:r>
                      <a:endParaRPr lang="en-US" sz="2800" dirty="0">
                        <a:solidFill>
                          <a:schemeClr val="tx1"/>
                        </a:solidFill>
                        <a:effectLst/>
                        <a:latin typeface="Cambria" panose="02040503050406030204" pitchFamily="18" charset="0"/>
                        <a:ea typeface="Cambria" panose="02040503050406030204" pitchFamily="18" charset="0"/>
                      </a:endParaRPr>
                    </a:p>
                    <a:p>
                      <a:pPr marL="0" marR="0" algn="just">
                        <a:lnSpc>
                          <a:spcPct val="100000"/>
                        </a:lnSpc>
                        <a:spcBef>
                          <a:spcPts val="0"/>
                        </a:spcBef>
                        <a:spcAft>
                          <a:spcPts val="0"/>
                        </a:spcAft>
                      </a:pPr>
                      <a:r>
                        <a:rPr lang="vi-VN" sz="2800" kern="100" dirty="0">
                          <a:solidFill>
                            <a:schemeClr val="tx1"/>
                          </a:solidFill>
                          <a:effectLst/>
                          <a:latin typeface="Cambria" panose="02040503050406030204" pitchFamily="18" charset="0"/>
                          <a:ea typeface="Cambria" panose="02040503050406030204" pitchFamily="18" charset="0"/>
                        </a:rPr>
                        <a:t>TL: Nhân vật trữ tìn</a:t>
                      </a:r>
                      <a:r>
                        <a:rPr lang="en-US" sz="2800" kern="100" dirty="0">
                          <a:solidFill>
                            <a:schemeClr val="tx1"/>
                          </a:solidFill>
                          <a:effectLst/>
                          <a:latin typeface="Cambria" panose="02040503050406030204" pitchFamily="18" charset="0"/>
                          <a:ea typeface="Cambria" panose="02040503050406030204" pitchFamily="18" charset="0"/>
                        </a:rPr>
                        <a:t>h</a:t>
                      </a:r>
                    </a:p>
                  </a:txBody>
                  <a:tcPr marL="62431" marR="62431" marT="0" marB="0">
                    <a:solidFill>
                      <a:schemeClr val="bg1"/>
                    </a:solidFill>
                  </a:tcPr>
                </a:tc>
                <a:extLst>
                  <a:ext uri="{0D108BD9-81ED-4DB2-BD59-A6C34878D82A}">
                    <a16:rowId xmlns="" xmlns:a16="http://schemas.microsoft.com/office/drawing/2014/main" val="3300088692"/>
                  </a:ext>
                </a:extLst>
              </a:tr>
              <a:tr h="2434282">
                <a:tc>
                  <a:txBody>
                    <a:bodyPr/>
                    <a:lstStyle/>
                    <a:p>
                      <a:pPr marL="0" marR="0" algn="just" fontAlgn="t">
                        <a:lnSpc>
                          <a:spcPct val="100000"/>
                        </a:lnSpc>
                        <a:spcBef>
                          <a:spcPts val="0"/>
                        </a:spcBef>
                        <a:spcAft>
                          <a:spcPts val="0"/>
                        </a:spcAft>
                      </a:pPr>
                      <a:r>
                        <a:rPr lang="vi-VN" sz="2800" kern="100" dirty="0">
                          <a:solidFill>
                            <a:schemeClr val="tx1"/>
                          </a:solidFill>
                          <a:effectLst/>
                          <a:latin typeface="Cambria" panose="02040503050406030204" pitchFamily="18" charset="0"/>
                          <a:ea typeface="Cambria" panose="02040503050406030204" pitchFamily="18" charset="0"/>
                        </a:rPr>
                        <a:t>Câu </a:t>
                      </a:r>
                      <a:r>
                        <a:rPr lang="en-US" sz="2800" kern="100" dirty="0">
                          <a:solidFill>
                            <a:schemeClr val="tx1"/>
                          </a:solidFill>
                          <a:effectLst/>
                          <a:latin typeface="Cambria" panose="02040503050406030204" pitchFamily="18" charset="0"/>
                          <a:ea typeface="Cambria" panose="02040503050406030204" pitchFamily="18" charset="0"/>
                        </a:rPr>
                        <a:t>4</a:t>
                      </a:r>
                      <a:r>
                        <a:rPr lang="vi-VN" sz="2800" kern="100" dirty="0">
                          <a:solidFill>
                            <a:schemeClr val="tx1"/>
                          </a:solidFill>
                          <a:effectLst/>
                          <a:latin typeface="Cambria" panose="02040503050406030204" pitchFamily="18" charset="0"/>
                          <a:ea typeface="Cambria" panose="02040503050406030204" pitchFamily="18" charset="0"/>
                        </a:rPr>
                        <a:t>.  Để hiểu được cảm xúc, tâm trạng của nhân vật trữ tình, người đọc thơ cần phân tích những yếu tố nào trong văn bản thơ?</a:t>
                      </a:r>
                      <a:endParaRPr lang="en-US" sz="2800" dirty="0">
                        <a:solidFill>
                          <a:schemeClr val="tx1"/>
                        </a:solidFill>
                        <a:effectLst/>
                        <a:latin typeface="Cambria" panose="02040503050406030204" pitchFamily="18" charset="0"/>
                        <a:ea typeface="Cambria" panose="02040503050406030204" pitchFamily="18" charset="0"/>
                      </a:endParaRPr>
                    </a:p>
                    <a:p>
                      <a:pPr marL="0" marR="0" algn="just" fontAlgn="t">
                        <a:lnSpc>
                          <a:spcPct val="100000"/>
                        </a:lnSpc>
                        <a:spcBef>
                          <a:spcPts val="0"/>
                        </a:spcBef>
                        <a:spcAft>
                          <a:spcPts val="0"/>
                        </a:spcAft>
                      </a:pPr>
                      <a:r>
                        <a:rPr lang="vi-VN" sz="2800" kern="100" dirty="0">
                          <a:solidFill>
                            <a:schemeClr val="tx1"/>
                          </a:solidFill>
                          <a:effectLst/>
                          <a:latin typeface="Cambria" panose="02040503050406030204" pitchFamily="18" charset="0"/>
                          <a:ea typeface="Cambria" panose="02040503050406030204" pitchFamily="18" charset="0"/>
                        </a:rPr>
                        <a:t>TL: Phân tích hình ảnh, ngôn từ, biểu tượng, giọng điệu, các yếu tố tượng trưng, siêu thực...kết hợp liên tưởng, tưởng tượng, hiểu biết cá nhân để hình dung về thế giới tự nhiên, xã hội, con người trong văn bản thơ</a:t>
                      </a:r>
                      <a:endParaRPr lang="en-US" sz="2800" kern="100" dirty="0">
                        <a:solidFill>
                          <a:schemeClr val="tx1"/>
                        </a:solidFill>
                        <a:effectLst/>
                        <a:latin typeface="Cambria" panose="02040503050406030204" pitchFamily="18" charset="0"/>
                        <a:ea typeface="Cambria" panose="02040503050406030204" pitchFamily="18" charset="0"/>
                      </a:endParaRPr>
                    </a:p>
                  </a:txBody>
                  <a:tcPr marL="62431" marR="62431" marT="0" marB="0">
                    <a:solidFill>
                      <a:schemeClr val="bg1"/>
                    </a:solidFill>
                  </a:tcPr>
                </a:tc>
                <a:extLst>
                  <a:ext uri="{0D108BD9-81ED-4DB2-BD59-A6C34878D82A}">
                    <a16:rowId xmlns="" xmlns:a16="http://schemas.microsoft.com/office/drawing/2014/main" val="1857459832"/>
                  </a:ext>
                </a:extLst>
              </a:tr>
              <a:tr h="1622855">
                <a:tc>
                  <a:txBody>
                    <a:bodyPr/>
                    <a:lstStyle/>
                    <a:p>
                      <a:pPr marL="0" marR="0">
                        <a:lnSpc>
                          <a:spcPct val="100000"/>
                        </a:lnSpc>
                        <a:spcBef>
                          <a:spcPts val="0"/>
                        </a:spcBef>
                        <a:spcAft>
                          <a:spcPts val="0"/>
                        </a:spcAft>
                        <a:tabLst>
                          <a:tab pos="1386840" algn="l"/>
                        </a:tabLst>
                      </a:pPr>
                      <a:r>
                        <a:rPr lang="vi-VN" sz="2800" dirty="0">
                          <a:solidFill>
                            <a:schemeClr val="tx1"/>
                          </a:solidFill>
                          <a:effectLst/>
                          <a:latin typeface="Cambria" panose="02040503050406030204" pitchFamily="18" charset="0"/>
                          <a:ea typeface="Cambria" panose="02040503050406030204" pitchFamily="18" charset="0"/>
                        </a:rPr>
                        <a:t>Câu </a:t>
                      </a:r>
                      <a:r>
                        <a:rPr lang="en-US" sz="2800" dirty="0">
                          <a:solidFill>
                            <a:schemeClr val="tx1"/>
                          </a:solidFill>
                          <a:effectLst/>
                          <a:latin typeface="Cambria" panose="02040503050406030204" pitchFamily="18" charset="0"/>
                          <a:ea typeface="Cambria" panose="02040503050406030204" pitchFamily="18" charset="0"/>
                        </a:rPr>
                        <a:t>5</a:t>
                      </a:r>
                      <a:r>
                        <a:rPr lang="vi-VN" sz="2800" dirty="0">
                          <a:solidFill>
                            <a:schemeClr val="tx1"/>
                          </a:solidFill>
                          <a:effectLst/>
                          <a:latin typeface="Cambria" panose="02040503050406030204" pitchFamily="18" charset="0"/>
                          <a:ea typeface="Cambria" panose="02040503050406030204" pitchFamily="18" charset="0"/>
                        </a:rPr>
                        <a:t>. </a:t>
                      </a:r>
                      <a:r>
                        <a:rPr lang="vi-VN" sz="2800" kern="100" dirty="0">
                          <a:solidFill>
                            <a:schemeClr val="tx1"/>
                          </a:solidFill>
                          <a:effectLst/>
                          <a:latin typeface="Cambria" panose="02040503050406030204" pitchFamily="18" charset="0"/>
                          <a:ea typeface="Cambria" panose="02040503050406030204" pitchFamily="18" charset="0"/>
                        </a:rPr>
                        <a:t>Yếu tố tượng trưng trong thơ được hiểu là:</a:t>
                      </a:r>
                      <a:endParaRPr lang="en-US" sz="2800" dirty="0">
                        <a:solidFill>
                          <a:schemeClr val="tx1"/>
                        </a:solidFill>
                        <a:effectLst/>
                        <a:latin typeface="Cambria" panose="02040503050406030204" pitchFamily="18" charset="0"/>
                        <a:ea typeface="Cambria" panose="02040503050406030204" pitchFamily="18" charset="0"/>
                      </a:endParaRPr>
                    </a:p>
                    <a:p>
                      <a:pPr marL="0" marR="0" algn="just">
                        <a:lnSpc>
                          <a:spcPct val="100000"/>
                        </a:lnSpc>
                        <a:spcBef>
                          <a:spcPts val="0"/>
                        </a:spcBef>
                        <a:spcAft>
                          <a:spcPts val="0"/>
                        </a:spcAft>
                      </a:pPr>
                      <a:r>
                        <a:rPr lang="vi-VN" sz="2800" dirty="0">
                          <a:solidFill>
                            <a:schemeClr val="tx1"/>
                          </a:solidFill>
                          <a:effectLst/>
                          <a:latin typeface="Cambria" panose="02040503050406030204" pitchFamily="18" charset="0"/>
                          <a:ea typeface="Cambria" panose="02040503050406030204" pitchFamily="18" charset="0"/>
                        </a:rPr>
                        <a:t>TL: Những hình ảnh mang ý nghĩa biểu tượng, gợi cho người đọc những ý niệm, hoặc gợi lên một liên tưởng sâu xa. </a:t>
                      </a:r>
                      <a:endParaRPr lang="en-US" sz="2800" dirty="0">
                        <a:solidFill>
                          <a:schemeClr val="tx1"/>
                        </a:solidFill>
                        <a:effectLst/>
                        <a:latin typeface="Cambria" panose="02040503050406030204" pitchFamily="18" charset="0"/>
                        <a:ea typeface="Cambria" panose="02040503050406030204" pitchFamily="18" charset="0"/>
                      </a:endParaRPr>
                    </a:p>
                  </a:txBody>
                  <a:tcPr marL="62431" marR="62431" marT="0" marB="0">
                    <a:solidFill>
                      <a:schemeClr val="bg1"/>
                    </a:solidFill>
                  </a:tcPr>
                </a:tc>
                <a:extLst>
                  <a:ext uri="{0D108BD9-81ED-4DB2-BD59-A6C34878D82A}">
                    <a16:rowId xmlns="" xmlns:a16="http://schemas.microsoft.com/office/drawing/2014/main" val="1461488057"/>
                  </a:ext>
                </a:extLst>
              </a:tr>
              <a:tr h="1622855">
                <a:tc>
                  <a:txBody>
                    <a:bodyPr/>
                    <a:lstStyle/>
                    <a:p>
                      <a:pPr>
                        <a:lnSpc>
                          <a:spcPct val="100000"/>
                        </a:lnSpc>
                        <a:spcAft>
                          <a:spcPts val="0"/>
                        </a:spcAft>
                      </a:pPr>
                      <a:r>
                        <a:rPr lang="vi-VN" sz="2800" b="1" kern="1200" dirty="0">
                          <a:solidFill>
                            <a:schemeClr val="tx1"/>
                          </a:solidFill>
                          <a:effectLst/>
                          <a:latin typeface="Cambria" panose="02040503050406030204" pitchFamily="18" charset="0"/>
                          <a:ea typeface="Cambria" panose="02040503050406030204" pitchFamily="18" charset="0"/>
                          <a:cs typeface="+mn-cs"/>
                        </a:rPr>
                        <a:t>Câu </a:t>
                      </a:r>
                      <a:r>
                        <a:rPr lang="en-US" sz="2800" b="1" kern="1200" dirty="0">
                          <a:solidFill>
                            <a:schemeClr val="tx1"/>
                          </a:solidFill>
                          <a:effectLst/>
                          <a:latin typeface="Cambria" panose="02040503050406030204" pitchFamily="18" charset="0"/>
                          <a:ea typeface="Cambria" panose="02040503050406030204" pitchFamily="18" charset="0"/>
                          <a:cs typeface="+mn-cs"/>
                        </a:rPr>
                        <a:t>6</a:t>
                      </a:r>
                      <a:r>
                        <a:rPr lang="vi-VN" sz="2800" b="1" kern="1200" dirty="0">
                          <a:solidFill>
                            <a:schemeClr val="tx1"/>
                          </a:solidFill>
                          <a:effectLst/>
                          <a:latin typeface="Cambria" panose="02040503050406030204" pitchFamily="18" charset="0"/>
                          <a:ea typeface="Cambria" panose="02040503050406030204" pitchFamily="18" charset="0"/>
                          <a:cs typeface="+mn-cs"/>
                        </a:rPr>
                        <a:t>. Thế nào là thơ lục bát? </a:t>
                      </a:r>
                      <a:endParaRPr lang="en-US" sz="2800" b="1" kern="1200" dirty="0">
                        <a:solidFill>
                          <a:schemeClr val="tx1"/>
                        </a:solidFill>
                        <a:effectLst/>
                        <a:latin typeface="Cambria" panose="02040503050406030204" pitchFamily="18" charset="0"/>
                        <a:ea typeface="Cambria" panose="02040503050406030204" pitchFamily="18" charset="0"/>
                        <a:cs typeface="+mn-cs"/>
                      </a:endParaRPr>
                    </a:p>
                    <a:p>
                      <a:pPr>
                        <a:lnSpc>
                          <a:spcPct val="100000"/>
                        </a:lnSpc>
                        <a:spcAft>
                          <a:spcPts val="0"/>
                        </a:spcAft>
                      </a:pPr>
                      <a:r>
                        <a:rPr lang="vi-VN" sz="2800" b="1" kern="1200" dirty="0">
                          <a:solidFill>
                            <a:schemeClr val="tx1"/>
                          </a:solidFill>
                          <a:effectLst/>
                          <a:latin typeface="Cambria" panose="02040503050406030204" pitchFamily="18" charset="0"/>
                          <a:ea typeface="Cambria" panose="02040503050406030204" pitchFamily="18" charset="0"/>
                          <a:cs typeface="+mn-cs"/>
                        </a:rPr>
                        <a:t>TL:Là thể thơ truyền thống của dân tộc.  Mỗi bài có ít nhất hai dòng, với số tiếng cố định dòng sáu tiếng (dòng lục), dòng tám tiếng (dòng bát), thơ lục bát gieo </a:t>
                      </a:r>
                      <a:r>
                        <a:rPr lang="en-US" sz="2800" b="1" kern="1200" dirty="0">
                          <a:solidFill>
                            <a:schemeClr val="tx1"/>
                          </a:solidFill>
                          <a:effectLst/>
                          <a:latin typeface="Cambria" panose="02040503050406030204" pitchFamily="18" charset="0"/>
                          <a:ea typeface="Cambria" panose="02040503050406030204" pitchFamily="18" charset="0"/>
                          <a:cs typeface="+mn-cs"/>
                        </a:rPr>
                        <a:t>v</a:t>
                      </a:r>
                      <a:r>
                        <a:rPr lang="vi-VN" sz="2800" b="1" kern="1200" dirty="0">
                          <a:solidFill>
                            <a:schemeClr val="tx1"/>
                          </a:solidFill>
                          <a:effectLst/>
                          <a:latin typeface="Cambria" panose="02040503050406030204" pitchFamily="18" charset="0"/>
                          <a:ea typeface="Cambria" panose="02040503050406030204" pitchFamily="18" charset="0"/>
                          <a:cs typeface="+mn-cs"/>
                        </a:rPr>
                        <a:t>ần chân và lưng, thường ngắt nhịp chẵn mỗi nhịp hai tiếng</a:t>
                      </a:r>
                      <a:endParaRPr lang="en-US" sz="2800" b="1" kern="1200" dirty="0">
                        <a:solidFill>
                          <a:schemeClr val="tx1"/>
                        </a:solidFill>
                        <a:effectLst/>
                        <a:latin typeface="Cambria" panose="02040503050406030204" pitchFamily="18" charset="0"/>
                        <a:ea typeface="Cambria" panose="02040503050406030204" pitchFamily="18" charset="0"/>
                        <a:cs typeface="+mn-cs"/>
                      </a:endParaRPr>
                    </a:p>
                  </a:txBody>
                  <a:tcPr marL="62431" marR="62431" marT="0" marB="0">
                    <a:solidFill>
                      <a:schemeClr val="bg1"/>
                    </a:solidFill>
                  </a:tcPr>
                </a:tc>
                <a:extLst>
                  <a:ext uri="{0D108BD9-81ED-4DB2-BD59-A6C34878D82A}">
                    <a16:rowId xmlns="" xmlns:a16="http://schemas.microsoft.com/office/drawing/2014/main" val="2539571603"/>
                  </a:ext>
                </a:extLst>
              </a:tr>
            </a:tbl>
          </a:graphicData>
        </a:graphic>
      </p:graphicFrame>
    </p:spTree>
    <p:extLst>
      <p:ext uri="{BB962C8B-B14F-4D97-AF65-F5344CB8AC3E}">
        <p14:creationId xmlns:p14="http://schemas.microsoft.com/office/powerpoint/2010/main" val="8751392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dirty="0"/>
          </a:p>
        </p:txBody>
      </p:sp>
      <p:grpSp>
        <p:nvGrpSpPr>
          <p:cNvPr id="9" name="Group 3">
            <a:extLst>
              <a:ext uri="{FF2B5EF4-FFF2-40B4-BE49-F238E27FC236}">
                <a16:creationId xmlns="" xmlns:a16="http://schemas.microsoft.com/office/drawing/2014/main" id="{1D829AFE-C175-6342-6EFE-C1DE3770B881}"/>
              </a:ext>
            </a:extLst>
          </p:cNvPr>
          <p:cNvGrpSpPr/>
          <p:nvPr/>
        </p:nvGrpSpPr>
        <p:grpSpPr>
          <a:xfrm>
            <a:off x="152400" y="2045226"/>
            <a:ext cx="7010400" cy="5079474"/>
            <a:chOff x="0" y="0"/>
            <a:chExt cx="1149303" cy="1087828"/>
          </a:xfrm>
        </p:grpSpPr>
        <p:sp>
          <p:nvSpPr>
            <p:cNvPr id="10" name="Freeform 4">
              <a:extLst>
                <a:ext uri="{FF2B5EF4-FFF2-40B4-BE49-F238E27FC236}">
                  <a16:creationId xmlns="" xmlns:a16="http://schemas.microsoft.com/office/drawing/2014/main" id="{BDD0C22A-D793-12FE-D82E-0D8969F78A45}"/>
                </a:ext>
              </a:extLst>
            </p:cNvPr>
            <p:cNvSpPr/>
            <p:nvPr/>
          </p:nvSpPr>
          <p:spPr>
            <a:xfrm>
              <a:off x="0" y="0"/>
              <a:ext cx="1149303" cy="1087828"/>
            </a:xfrm>
            <a:custGeom>
              <a:avLst/>
              <a:gdLst/>
              <a:ahLst/>
              <a:cxnLst/>
              <a:rect l="l" t="t" r="r" b="b"/>
              <a:pathLst>
                <a:path w="1149303" h="1087828">
                  <a:moveTo>
                    <a:pt x="27845" y="0"/>
                  </a:moveTo>
                  <a:lnTo>
                    <a:pt x="1121459" y="0"/>
                  </a:lnTo>
                  <a:cubicBezTo>
                    <a:pt x="1136837" y="0"/>
                    <a:pt x="1149303" y="12466"/>
                    <a:pt x="1149303" y="27845"/>
                  </a:cubicBezTo>
                  <a:lnTo>
                    <a:pt x="1149303" y="1059984"/>
                  </a:lnTo>
                  <a:cubicBezTo>
                    <a:pt x="1149303" y="1067368"/>
                    <a:pt x="1146370" y="1074451"/>
                    <a:pt x="1141148" y="1079673"/>
                  </a:cubicBezTo>
                  <a:cubicBezTo>
                    <a:pt x="1135926" y="1084894"/>
                    <a:pt x="1128843" y="1087828"/>
                    <a:pt x="1121459" y="1087828"/>
                  </a:cubicBezTo>
                  <a:lnTo>
                    <a:pt x="27845" y="1087828"/>
                  </a:lnTo>
                  <a:cubicBezTo>
                    <a:pt x="12466" y="1087828"/>
                    <a:pt x="0" y="1075362"/>
                    <a:pt x="0" y="1059984"/>
                  </a:cubicBezTo>
                  <a:lnTo>
                    <a:pt x="0" y="27845"/>
                  </a:lnTo>
                  <a:cubicBezTo>
                    <a:pt x="0" y="20460"/>
                    <a:pt x="2934" y="13377"/>
                    <a:pt x="8155" y="8155"/>
                  </a:cubicBezTo>
                  <a:cubicBezTo>
                    <a:pt x="13377" y="2934"/>
                    <a:pt x="20460" y="0"/>
                    <a:pt x="27845" y="0"/>
                  </a:cubicBezTo>
                  <a:close/>
                </a:path>
              </a:pathLst>
            </a:custGeom>
            <a:solidFill>
              <a:srgbClr val="B0BF9D"/>
            </a:solidFill>
            <a:ln w="19050" cap="sq">
              <a:solidFill>
                <a:srgbClr val="000000"/>
              </a:solidFill>
              <a:prstDash val="solid"/>
              <a:miter/>
            </a:ln>
          </p:spPr>
        </p:sp>
        <p:sp>
          <p:nvSpPr>
            <p:cNvPr id="11" name="TextBox 5">
              <a:extLst>
                <a:ext uri="{FF2B5EF4-FFF2-40B4-BE49-F238E27FC236}">
                  <a16:creationId xmlns="" xmlns:a16="http://schemas.microsoft.com/office/drawing/2014/main" id="{4974B035-00C7-A649-92E8-C40FD30F89AF}"/>
                </a:ext>
              </a:extLst>
            </p:cNvPr>
            <p:cNvSpPr txBox="1"/>
            <p:nvPr/>
          </p:nvSpPr>
          <p:spPr>
            <a:xfrm>
              <a:off x="0" y="-38100"/>
              <a:ext cx="1149303" cy="112592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2" name="Freeform 12">
            <a:extLst>
              <a:ext uri="{FF2B5EF4-FFF2-40B4-BE49-F238E27FC236}">
                <a16:creationId xmlns="" xmlns:a16="http://schemas.microsoft.com/office/drawing/2014/main" id="{8511521B-38F0-358B-211C-94A743BB668A}"/>
              </a:ext>
            </a:extLst>
          </p:cNvPr>
          <p:cNvSpPr/>
          <p:nvPr/>
        </p:nvSpPr>
        <p:spPr>
          <a:xfrm>
            <a:off x="3665733" y="647700"/>
            <a:ext cx="1363467" cy="1571720"/>
          </a:xfrm>
          <a:custGeom>
            <a:avLst/>
            <a:gdLst/>
            <a:ahLst/>
            <a:cxnLst/>
            <a:rect l="l" t="t" r="r" b="b"/>
            <a:pathLst>
              <a:path w="1363467" h="1571720">
                <a:moveTo>
                  <a:pt x="0" y="0"/>
                </a:moveTo>
                <a:lnTo>
                  <a:pt x="1363467" y="0"/>
                </a:lnTo>
                <a:lnTo>
                  <a:pt x="1363467" y="1571719"/>
                </a:lnTo>
                <a:lnTo>
                  <a:pt x="0" y="157171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3" name="TextBox 12">
            <a:extLst>
              <a:ext uri="{FF2B5EF4-FFF2-40B4-BE49-F238E27FC236}">
                <a16:creationId xmlns="" xmlns:a16="http://schemas.microsoft.com/office/drawing/2014/main" id="{81EB7BA8-A3FE-C4E2-28C3-4D18078266F4}"/>
              </a:ext>
            </a:extLst>
          </p:cNvPr>
          <p:cNvSpPr txBox="1"/>
          <p:nvPr/>
        </p:nvSpPr>
        <p:spPr>
          <a:xfrm>
            <a:off x="384228" y="3649989"/>
            <a:ext cx="6292312" cy="2308324"/>
          </a:xfrm>
          <a:prstGeom prst="rect">
            <a:avLst/>
          </a:prstGeom>
          <a:noFill/>
        </p:spPr>
        <p:txBody>
          <a:bodyPr wrap="square" rtlCol="0">
            <a:spAutoFit/>
          </a:bodyPr>
          <a:lstStyle/>
          <a:p>
            <a:pPr algn="ctr"/>
            <a:r>
              <a:rPr lang="en-US" sz="4800" b="1" dirty="0">
                <a:latin typeface="Cambria" panose="02040503050406030204" pitchFamily="18" charset="0"/>
                <a:ea typeface="Cambria" panose="02040503050406030204" pitchFamily="18" charset="0"/>
              </a:rPr>
              <a:t>HS </a:t>
            </a:r>
            <a:r>
              <a:rPr lang="en-US" sz="4800" b="1" dirty="0" err="1">
                <a:latin typeface="Cambria" panose="02040503050406030204" pitchFamily="18" charset="0"/>
                <a:ea typeface="Cambria" panose="02040503050406030204" pitchFamily="18" charset="0"/>
              </a:rPr>
              <a:t>nhắc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lại</a:t>
            </a:r>
            <a:r>
              <a:rPr lang="en-US" sz="4800" b="1" dirty="0">
                <a:latin typeface="Cambria" panose="02040503050406030204" pitchFamily="18" charset="0"/>
                <a:ea typeface="Cambria" panose="02040503050406030204" pitchFamily="18" charset="0"/>
              </a:rPr>
              <a:t> </a:t>
            </a:r>
          </a:p>
          <a:p>
            <a:pPr algn="ctr"/>
            <a:r>
              <a:rPr lang="en-US" sz="4800" b="1" dirty="0" err="1">
                <a:latin typeface="Cambria" panose="02040503050406030204" pitchFamily="18" charset="0"/>
                <a:ea typeface="Cambria" panose="02040503050406030204" pitchFamily="18" charset="0"/>
              </a:rPr>
              <a:t>cách</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đọc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hiểu</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thơ</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trữ</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tình</a:t>
            </a:r>
            <a:endParaRPr lang="en-US" sz="48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 xmlns:a16="http://schemas.microsoft.com/office/drawing/2014/main" id="{CB3FDA5D-311C-D596-F6CF-D1F63662F230}"/>
              </a:ext>
            </a:extLst>
          </p:cNvPr>
          <p:cNvSpPr txBox="1"/>
          <p:nvPr/>
        </p:nvSpPr>
        <p:spPr>
          <a:xfrm>
            <a:off x="457200" y="4434819"/>
            <a:ext cx="6304581" cy="830997"/>
          </a:xfrm>
          <a:prstGeom prst="rect">
            <a:avLst/>
          </a:prstGeom>
          <a:noFill/>
        </p:spPr>
        <p:txBody>
          <a:bodyPr wrap="square">
            <a:spAutoFit/>
          </a:bodyPr>
          <a:lstStyle/>
          <a:p>
            <a:pPr algn="ctr"/>
            <a:r>
              <a:rPr lang="en-US" sz="4800" dirty="0">
                <a:latin typeface="Cambria" panose="02040503050406030204" pitchFamily="18" charset="0"/>
                <a:ea typeface="Cambria" panose="02040503050406030204" pitchFamily="18" charset="0"/>
              </a:rPr>
              <a:t>   </a:t>
            </a:r>
          </a:p>
        </p:txBody>
      </p:sp>
      <p:graphicFrame>
        <p:nvGraphicFramePr>
          <p:cNvPr id="7" name="Table 6">
            <a:extLst>
              <a:ext uri="{FF2B5EF4-FFF2-40B4-BE49-F238E27FC236}">
                <a16:creationId xmlns="" xmlns:a16="http://schemas.microsoft.com/office/drawing/2014/main" id="{05BCFD23-6D44-4278-B6AE-55518B34C750}"/>
              </a:ext>
            </a:extLst>
          </p:cNvPr>
          <p:cNvGraphicFramePr>
            <a:graphicFrameLocks noGrp="1"/>
          </p:cNvGraphicFramePr>
          <p:nvPr>
            <p:extLst>
              <p:ext uri="{D42A27DB-BD31-4B8C-83A1-F6EECF244321}">
                <p14:modId xmlns:p14="http://schemas.microsoft.com/office/powerpoint/2010/main" val="2186532206"/>
              </p:ext>
            </p:extLst>
          </p:nvPr>
        </p:nvGraphicFramePr>
        <p:xfrm>
          <a:off x="7696201" y="0"/>
          <a:ext cx="10591799" cy="12936093"/>
        </p:xfrm>
        <a:graphic>
          <a:graphicData uri="http://schemas.openxmlformats.org/drawingml/2006/table">
            <a:tbl>
              <a:tblPr firstRow="1" firstCol="1" bandRow="1">
                <a:tableStyleId>{5C22544A-7EE6-4342-B048-85BDC9FD1C3A}</a:tableStyleId>
              </a:tblPr>
              <a:tblGrid>
                <a:gridCol w="10591799">
                  <a:extLst>
                    <a:ext uri="{9D8B030D-6E8A-4147-A177-3AD203B41FA5}">
                      <a16:colId xmlns="" xmlns:a16="http://schemas.microsoft.com/office/drawing/2014/main" val="3663064490"/>
                    </a:ext>
                  </a:extLst>
                </a:gridCol>
              </a:tblGrid>
              <a:tr h="581351">
                <a:tc>
                  <a:txBody>
                    <a:bodyPr/>
                    <a:lstStyle/>
                    <a:p>
                      <a:pPr marL="0" marR="0" algn="ctr">
                        <a:lnSpc>
                          <a:spcPct val="107000"/>
                        </a:lnSpc>
                        <a:spcBef>
                          <a:spcPts val="0"/>
                        </a:spcBef>
                        <a:spcAft>
                          <a:spcPts val="0"/>
                        </a:spcAft>
                        <a:tabLst>
                          <a:tab pos="1386840" algn="l"/>
                        </a:tabLst>
                      </a:pPr>
                      <a:endParaRPr lang="en-US" sz="4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431" marR="62431" marT="0" marB="0">
                    <a:solidFill>
                      <a:schemeClr val="bg1"/>
                    </a:solidFill>
                  </a:tcPr>
                </a:tc>
                <a:extLst>
                  <a:ext uri="{0D108BD9-81ED-4DB2-BD59-A6C34878D82A}">
                    <a16:rowId xmlns="" xmlns:a16="http://schemas.microsoft.com/office/drawing/2014/main" val="2571355137"/>
                  </a:ext>
                </a:extLst>
              </a:tr>
              <a:tr h="6073565">
                <a:tc>
                  <a:txBody>
                    <a:bodyPr/>
                    <a:lstStyle/>
                    <a:p>
                      <a:pPr marL="0" marR="0" algn="ctr" fontAlgn="t">
                        <a:lnSpc>
                          <a:spcPct val="107000"/>
                        </a:lnSpc>
                        <a:spcBef>
                          <a:spcPts val="0"/>
                        </a:spcBef>
                        <a:spcAft>
                          <a:spcPts val="800"/>
                        </a:spcAft>
                      </a:pPr>
                      <a:r>
                        <a:rPr lang="vi-VN" sz="4000" dirty="0">
                          <a:solidFill>
                            <a:schemeClr val="tx1"/>
                          </a:solidFill>
                          <a:effectLst/>
                          <a:latin typeface="Cambria" panose="02040503050406030204" pitchFamily="18" charset="0"/>
                          <a:ea typeface="Cambria" panose="02040503050406030204" pitchFamily="18" charset="0"/>
                        </a:rPr>
                        <a:t>Để đọc hiểu văn bản thơ trữ tình hiện đại cần chú ý:</a:t>
                      </a:r>
                    </a:p>
                    <a:p>
                      <a:pPr marL="0" marR="0" algn="just" fontAlgn="t">
                        <a:lnSpc>
                          <a:spcPct val="107000"/>
                        </a:lnSpc>
                        <a:spcBef>
                          <a:spcPts val="0"/>
                        </a:spcBef>
                        <a:spcAft>
                          <a:spcPts val="800"/>
                        </a:spcAft>
                      </a:pPr>
                      <a:r>
                        <a:rPr lang="vi-VN" sz="4000" dirty="0">
                          <a:solidFill>
                            <a:schemeClr val="tx1"/>
                          </a:solidFill>
                          <a:effectLst/>
                          <a:latin typeface="Cambria" panose="02040503050406030204" pitchFamily="18" charset="0"/>
                          <a:ea typeface="Cambria" panose="02040503050406030204" pitchFamily="18" charset="0"/>
                        </a:rPr>
                        <a:t>+ Các yếu tố hình thức của văn bản: Nhan đề, thể loại, bố cục</a:t>
                      </a:r>
                      <a:r>
                        <a:rPr lang="en-US" sz="4000" dirty="0">
                          <a:solidFill>
                            <a:schemeClr val="tx1"/>
                          </a:solidFill>
                          <a:effectLst/>
                          <a:latin typeface="Cambria" panose="02040503050406030204" pitchFamily="18" charset="0"/>
                          <a:ea typeface="Cambria" panose="02040503050406030204" pitchFamily="18" charset="0"/>
                        </a:rPr>
                        <a:t>,</a:t>
                      </a:r>
                      <a:r>
                        <a:rPr lang="vi-VN" sz="4000" dirty="0">
                          <a:solidFill>
                            <a:schemeClr val="tx1"/>
                          </a:solidFill>
                          <a:effectLst/>
                          <a:latin typeface="Cambria" panose="02040503050406030204" pitchFamily="18" charset="0"/>
                          <a:ea typeface="Cambria" panose="02040503050406030204" pitchFamily="18" charset="0"/>
                        </a:rPr>
                        <a:t> giọng điệu chung của bài thơ</a:t>
                      </a:r>
                    </a:p>
                    <a:p>
                      <a:pPr marL="0" marR="0" algn="just" fontAlgn="t">
                        <a:lnSpc>
                          <a:spcPct val="107000"/>
                        </a:lnSpc>
                        <a:spcBef>
                          <a:spcPts val="0"/>
                        </a:spcBef>
                        <a:spcAft>
                          <a:spcPts val="800"/>
                        </a:spcAft>
                      </a:pPr>
                      <a:r>
                        <a:rPr lang="vi-VN" sz="4000" dirty="0">
                          <a:solidFill>
                            <a:schemeClr val="tx1"/>
                          </a:solidFill>
                          <a:effectLst/>
                          <a:latin typeface="Cambria" panose="02040503050406030204" pitchFamily="18" charset="0"/>
                          <a:ea typeface="Cambria" panose="02040503050406030204" pitchFamily="18" charset="0"/>
                        </a:rPr>
                        <a:t>+ Xác định: Nhân vật trữ tình</a:t>
                      </a:r>
                    </a:p>
                    <a:p>
                      <a:pPr marL="0" marR="0" algn="just" fontAlgn="t">
                        <a:lnSpc>
                          <a:spcPct val="107000"/>
                        </a:lnSpc>
                        <a:spcBef>
                          <a:spcPts val="0"/>
                        </a:spcBef>
                        <a:spcAft>
                          <a:spcPts val="800"/>
                        </a:spcAft>
                      </a:pPr>
                      <a:r>
                        <a:rPr lang="vi-VN" sz="4000" dirty="0">
                          <a:solidFill>
                            <a:schemeClr val="tx1"/>
                          </a:solidFill>
                          <a:effectLst/>
                          <a:latin typeface="Cambria" panose="02040503050406030204" pitchFamily="18" charset="0"/>
                          <a:ea typeface="Cambria" panose="02040503050406030204" pitchFamily="18" charset="0"/>
                        </a:rPr>
                        <a:t>+ Phân tích hình ảnh, ngôn từ, biểu tượng, giọng điệu, các yếu tố tượng trưng, siêu thực...kết hợp liên tưởng, tưởng tượng, hiểu biết cá nhân để hình dung về thế giới tự nhiên, xã hội, con người trong văn bản thơ, qua đó tìm  hiểu những cảm xúc, tâm trạng của nhân vật trữ tình</a:t>
                      </a:r>
                      <a:r>
                        <a:rPr lang="en-US" sz="4000" dirty="0">
                          <a:solidFill>
                            <a:schemeClr val="tx1"/>
                          </a:solidFill>
                          <a:effectLst/>
                          <a:latin typeface="Cambria" panose="02040503050406030204" pitchFamily="18" charset="0"/>
                          <a:ea typeface="Cambria" panose="02040503050406030204" pitchFamily="18" charset="0"/>
                        </a:rPr>
                        <a:t>.</a:t>
                      </a:r>
                      <a:endParaRPr lang="vi-VN" sz="4000" dirty="0">
                        <a:solidFill>
                          <a:schemeClr val="tx1"/>
                        </a:solidFill>
                        <a:effectLst/>
                        <a:latin typeface="Cambria" panose="02040503050406030204" pitchFamily="18" charset="0"/>
                        <a:ea typeface="Cambria" panose="02040503050406030204" pitchFamily="18" charset="0"/>
                      </a:endParaRPr>
                    </a:p>
                    <a:p>
                      <a:pPr marL="0" marR="0" algn="just" fontAlgn="t">
                        <a:lnSpc>
                          <a:spcPct val="107000"/>
                        </a:lnSpc>
                        <a:spcBef>
                          <a:spcPts val="0"/>
                        </a:spcBef>
                        <a:spcAft>
                          <a:spcPts val="800"/>
                        </a:spcAft>
                      </a:pPr>
                      <a:endParaRPr lang="en-US" sz="4000" dirty="0">
                        <a:solidFill>
                          <a:schemeClr val="tx1"/>
                        </a:solidFill>
                        <a:effectLst/>
                        <a:latin typeface="Cambria" panose="02040503050406030204" pitchFamily="18" charset="0"/>
                        <a:ea typeface="Cambria" panose="02040503050406030204" pitchFamily="18" charset="0"/>
                      </a:endParaRPr>
                    </a:p>
                  </a:txBody>
                  <a:tcPr marL="62431" marR="62431" marT="0" marB="0">
                    <a:solidFill>
                      <a:schemeClr val="bg1"/>
                    </a:solidFill>
                  </a:tcPr>
                </a:tc>
                <a:extLst>
                  <a:ext uri="{0D108BD9-81ED-4DB2-BD59-A6C34878D82A}">
                    <a16:rowId xmlns="" xmlns:a16="http://schemas.microsoft.com/office/drawing/2014/main" val="2121202595"/>
                  </a:ext>
                </a:extLst>
              </a:tr>
              <a:tr h="513744">
                <a:tc>
                  <a:txBody>
                    <a:bodyPr/>
                    <a:lstStyle/>
                    <a:p>
                      <a:pPr marL="0" marR="0" algn="just">
                        <a:lnSpc>
                          <a:spcPct val="115000"/>
                        </a:lnSpc>
                        <a:spcBef>
                          <a:spcPts val="0"/>
                        </a:spcBef>
                        <a:spcAft>
                          <a:spcPts val="0"/>
                        </a:spcAft>
                      </a:pPr>
                      <a:endParaRPr lang="en-US" sz="4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431" marR="62431" marT="0" marB="0">
                    <a:solidFill>
                      <a:schemeClr val="bg1"/>
                    </a:solidFill>
                  </a:tcPr>
                </a:tc>
                <a:extLst>
                  <a:ext uri="{0D108BD9-81ED-4DB2-BD59-A6C34878D82A}">
                    <a16:rowId xmlns="" xmlns:a16="http://schemas.microsoft.com/office/drawing/2014/main" val="994811797"/>
                  </a:ext>
                </a:extLst>
              </a:tr>
              <a:tr h="522545">
                <a:tc>
                  <a:txBody>
                    <a:bodyPr/>
                    <a:lstStyle/>
                    <a:p>
                      <a:pPr marL="0" marR="0" algn="just" fontAlgn="t">
                        <a:lnSpc>
                          <a:spcPct val="107000"/>
                        </a:lnSpc>
                        <a:spcBef>
                          <a:spcPts val="0"/>
                        </a:spcBef>
                        <a:spcAft>
                          <a:spcPts val="800"/>
                        </a:spcAft>
                      </a:pPr>
                      <a:endParaRPr lang="en-US" sz="4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431" marR="62431" marT="0" marB="0">
                    <a:solidFill>
                      <a:schemeClr val="bg1"/>
                    </a:solidFill>
                  </a:tcPr>
                </a:tc>
                <a:extLst>
                  <a:ext uri="{0D108BD9-81ED-4DB2-BD59-A6C34878D82A}">
                    <a16:rowId xmlns="" xmlns:a16="http://schemas.microsoft.com/office/drawing/2014/main" val="3300088692"/>
                  </a:ext>
                </a:extLst>
              </a:tr>
              <a:tr h="522545">
                <a:tc>
                  <a:txBody>
                    <a:bodyPr/>
                    <a:lstStyle/>
                    <a:p>
                      <a:pPr marL="0" marR="0" algn="just" fontAlgn="t">
                        <a:lnSpc>
                          <a:spcPct val="107000"/>
                        </a:lnSpc>
                        <a:spcBef>
                          <a:spcPts val="0"/>
                        </a:spcBef>
                        <a:spcAft>
                          <a:spcPts val="800"/>
                        </a:spcAft>
                      </a:pPr>
                      <a:endParaRPr lang="en-US" sz="4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431" marR="62431" marT="0" marB="0">
                    <a:solidFill>
                      <a:schemeClr val="bg1"/>
                    </a:solidFill>
                  </a:tcPr>
                </a:tc>
                <a:extLst>
                  <a:ext uri="{0D108BD9-81ED-4DB2-BD59-A6C34878D82A}">
                    <a16:rowId xmlns="" xmlns:a16="http://schemas.microsoft.com/office/drawing/2014/main" val="1857459832"/>
                  </a:ext>
                </a:extLst>
              </a:tr>
              <a:tr h="484443">
                <a:tc>
                  <a:txBody>
                    <a:bodyPr/>
                    <a:lstStyle/>
                    <a:p>
                      <a:pPr marL="0" marR="0">
                        <a:lnSpc>
                          <a:spcPct val="107000"/>
                        </a:lnSpc>
                        <a:spcBef>
                          <a:spcPts val="0"/>
                        </a:spcBef>
                        <a:spcAft>
                          <a:spcPts val="0"/>
                        </a:spcAft>
                        <a:tabLst>
                          <a:tab pos="1386840" algn="l"/>
                        </a:tabLst>
                      </a:pPr>
                      <a:endParaRPr lang="en-US" sz="4000" dirty="0">
                        <a:solidFill>
                          <a:schemeClr val="tx1"/>
                        </a:solidFill>
                        <a:effectLst/>
                        <a:latin typeface="Cambria" panose="02040503050406030204" pitchFamily="18" charset="0"/>
                        <a:ea typeface="Cambria" panose="02040503050406030204" pitchFamily="18" charset="0"/>
                      </a:endParaRPr>
                    </a:p>
                  </a:txBody>
                  <a:tcPr marL="62431" marR="62431" marT="0" marB="0">
                    <a:solidFill>
                      <a:schemeClr val="bg1"/>
                    </a:solidFill>
                  </a:tcPr>
                </a:tc>
                <a:extLst>
                  <a:ext uri="{0D108BD9-81ED-4DB2-BD59-A6C34878D82A}">
                    <a16:rowId xmlns="" xmlns:a16="http://schemas.microsoft.com/office/drawing/2014/main" val="1461488057"/>
                  </a:ext>
                </a:extLst>
              </a:tr>
              <a:tr h="488360">
                <a:tc>
                  <a:txBody>
                    <a:bodyPr/>
                    <a:lstStyle/>
                    <a:p>
                      <a:endParaRPr lang="en-US" sz="4000" b="1" kern="1200" dirty="0">
                        <a:solidFill>
                          <a:schemeClr val="tx1"/>
                        </a:solidFill>
                        <a:effectLst/>
                        <a:latin typeface="Cambria" panose="02040503050406030204" pitchFamily="18" charset="0"/>
                        <a:ea typeface="Cambria" panose="02040503050406030204" pitchFamily="18" charset="0"/>
                        <a:cs typeface="+mn-cs"/>
                      </a:endParaRPr>
                    </a:p>
                  </a:txBody>
                  <a:tcPr marL="62431" marR="62431" marT="0" marB="0">
                    <a:solidFill>
                      <a:schemeClr val="bg1"/>
                    </a:solidFill>
                  </a:tcPr>
                </a:tc>
                <a:extLst>
                  <a:ext uri="{0D108BD9-81ED-4DB2-BD59-A6C34878D82A}">
                    <a16:rowId xmlns="" xmlns:a16="http://schemas.microsoft.com/office/drawing/2014/main" val="2539571603"/>
                  </a:ext>
                </a:extLst>
              </a:tr>
            </a:tbl>
          </a:graphicData>
        </a:graphic>
      </p:graphicFrame>
    </p:spTree>
    <p:extLst>
      <p:ext uri="{BB962C8B-B14F-4D97-AF65-F5344CB8AC3E}">
        <p14:creationId xmlns:p14="http://schemas.microsoft.com/office/powerpoint/2010/main" val="14724486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768939" y="2324100"/>
            <a:ext cx="15697199" cy="7535582"/>
            <a:chOff x="0" y="0"/>
            <a:chExt cx="1991656" cy="485044"/>
          </a:xfrm>
          <a:solidFill>
            <a:schemeClr val="bg1"/>
          </a:solidFill>
        </p:grpSpPr>
        <p:sp>
          <p:nvSpPr>
            <p:cNvPr id="4" name="Freeform 4"/>
            <p:cNvSpPr/>
            <p:nvPr/>
          </p:nvSpPr>
          <p:spPr>
            <a:xfrm>
              <a:off x="0" y="0"/>
              <a:ext cx="1991656" cy="485044"/>
            </a:xfrm>
            <a:custGeom>
              <a:avLst/>
              <a:gdLst/>
              <a:ahLst/>
              <a:cxnLst/>
              <a:rect l="l" t="t" r="r" b="b"/>
              <a:pathLst>
                <a:path w="1991656" h="485044">
                  <a:moveTo>
                    <a:pt x="30714" y="0"/>
                  </a:moveTo>
                  <a:lnTo>
                    <a:pt x="1960942" y="0"/>
                  </a:lnTo>
                  <a:cubicBezTo>
                    <a:pt x="1969088" y="0"/>
                    <a:pt x="1976900" y="3236"/>
                    <a:pt x="1982660" y="8996"/>
                  </a:cubicBezTo>
                  <a:cubicBezTo>
                    <a:pt x="1988420" y="14756"/>
                    <a:pt x="1991656" y="22568"/>
                    <a:pt x="1991656" y="30714"/>
                  </a:cubicBezTo>
                  <a:lnTo>
                    <a:pt x="1991656" y="454330"/>
                  </a:lnTo>
                  <a:cubicBezTo>
                    <a:pt x="1991656" y="462476"/>
                    <a:pt x="1988420" y="470288"/>
                    <a:pt x="1982660" y="476048"/>
                  </a:cubicBezTo>
                  <a:cubicBezTo>
                    <a:pt x="1976900" y="481808"/>
                    <a:pt x="1969088" y="485044"/>
                    <a:pt x="1960942" y="485044"/>
                  </a:cubicBezTo>
                  <a:lnTo>
                    <a:pt x="30714" y="485044"/>
                  </a:lnTo>
                  <a:cubicBezTo>
                    <a:pt x="22568" y="485044"/>
                    <a:pt x="14756" y="481808"/>
                    <a:pt x="8996" y="476048"/>
                  </a:cubicBezTo>
                  <a:cubicBezTo>
                    <a:pt x="3236" y="470288"/>
                    <a:pt x="0" y="462476"/>
                    <a:pt x="0" y="454330"/>
                  </a:cubicBezTo>
                  <a:lnTo>
                    <a:pt x="0" y="30714"/>
                  </a:lnTo>
                  <a:cubicBezTo>
                    <a:pt x="0" y="22568"/>
                    <a:pt x="3236" y="14756"/>
                    <a:pt x="8996" y="8996"/>
                  </a:cubicBezTo>
                  <a:cubicBezTo>
                    <a:pt x="14756" y="3236"/>
                    <a:pt x="22568" y="0"/>
                    <a:pt x="30714" y="0"/>
                  </a:cubicBezTo>
                  <a:close/>
                </a:path>
              </a:pathLst>
            </a:custGeom>
            <a:grpFill/>
            <a:ln w="19050" cap="rnd">
              <a:solidFill>
                <a:srgbClr val="FFFFFF"/>
              </a:solidFill>
              <a:prstDash val="solid"/>
              <a:round/>
            </a:ln>
          </p:spPr>
        </p:sp>
        <p:sp>
          <p:nvSpPr>
            <p:cNvPr id="5" name="TextBox 5"/>
            <p:cNvSpPr txBox="1"/>
            <p:nvPr/>
          </p:nvSpPr>
          <p:spPr>
            <a:xfrm>
              <a:off x="0" y="-38100"/>
              <a:ext cx="1991656" cy="523144"/>
            </a:xfrm>
            <a:prstGeom prst="rect">
              <a:avLst/>
            </a:prstGeom>
            <a:grpFill/>
          </p:spPr>
          <p:txBody>
            <a:bodyPr lIns="63500" tIns="63500" rIns="63500" bIns="63500" rtlCol="0" anchor="ctr"/>
            <a:lstStyle/>
            <a:p>
              <a:pPr algn="ctr">
                <a:lnSpc>
                  <a:spcPts val="2448"/>
                </a:lnSpc>
              </a:pPr>
              <a:endParaRPr sz="2400"/>
            </a:p>
          </p:txBody>
        </p:sp>
      </p:grpSp>
      <p:sp>
        <p:nvSpPr>
          <p:cNvPr id="7" name="TextBox 7"/>
          <p:cNvSpPr txBox="1"/>
          <p:nvPr/>
        </p:nvSpPr>
        <p:spPr>
          <a:xfrm>
            <a:off x="702139" y="427318"/>
            <a:ext cx="17830800" cy="1065933"/>
          </a:xfrm>
          <a:prstGeom prst="rect">
            <a:avLst/>
          </a:prstGeom>
        </p:spPr>
        <p:txBody>
          <a:bodyPr wrap="square" lIns="0" tIns="0" rIns="0" bIns="0" rtlCol="0" anchor="t">
            <a:spAutoFit/>
          </a:bodyPr>
          <a:lstStyle/>
          <a:p>
            <a:pPr algn="ctr">
              <a:lnSpc>
                <a:spcPts val="8880"/>
              </a:lnSpc>
            </a:pPr>
            <a:r>
              <a:rPr lang="en-US" sz="6000" b="1" dirty="0" err="1">
                <a:solidFill>
                  <a:srgbClr val="FFFFFF"/>
                </a:solidFill>
                <a:latin typeface="Cambria" panose="02040503050406030204" pitchFamily="18" charset="0"/>
                <a:ea typeface="Cambria" panose="02040503050406030204" pitchFamily="18" charset="0"/>
              </a:rPr>
              <a:t>TÌM</a:t>
            </a:r>
            <a:r>
              <a:rPr lang="en-US" sz="6000" b="1" dirty="0">
                <a:solidFill>
                  <a:srgbClr val="FFFFFF"/>
                </a:solidFill>
                <a:latin typeface="Cambria" panose="02040503050406030204" pitchFamily="18" charset="0"/>
                <a:ea typeface="Cambria" panose="02040503050406030204" pitchFamily="18" charset="0"/>
              </a:rPr>
              <a:t> </a:t>
            </a:r>
            <a:r>
              <a:rPr lang="en-US" sz="6000" b="1" dirty="0" err="1">
                <a:solidFill>
                  <a:srgbClr val="FFFFFF"/>
                </a:solidFill>
                <a:latin typeface="Cambria" panose="02040503050406030204" pitchFamily="18" charset="0"/>
                <a:ea typeface="Cambria" panose="02040503050406030204" pitchFamily="18" charset="0"/>
              </a:rPr>
              <a:t>HIỂU</a:t>
            </a:r>
            <a:r>
              <a:rPr lang="en-US" sz="6000" b="1" dirty="0">
                <a:solidFill>
                  <a:srgbClr val="FFFFFF"/>
                </a:solidFill>
                <a:latin typeface="Cambria" panose="02040503050406030204" pitchFamily="18" charset="0"/>
                <a:ea typeface="Cambria" panose="02040503050406030204" pitchFamily="18" charset="0"/>
              </a:rPr>
              <a:t> CHUNG  </a:t>
            </a:r>
            <a:r>
              <a:rPr lang="en-US" sz="6000" b="1" dirty="0" err="1">
                <a:solidFill>
                  <a:srgbClr val="FFFFFF"/>
                </a:solidFill>
                <a:latin typeface="Cambria" panose="02040503050406030204" pitchFamily="18" charset="0"/>
                <a:ea typeface="Cambria" panose="02040503050406030204" pitchFamily="18" charset="0"/>
              </a:rPr>
              <a:t>VỀ</a:t>
            </a:r>
            <a:r>
              <a:rPr lang="en-US" sz="6000" b="1" dirty="0">
                <a:solidFill>
                  <a:srgbClr val="FFFFFF"/>
                </a:solidFill>
                <a:latin typeface="Cambria" panose="02040503050406030204" pitchFamily="18" charset="0"/>
                <a:ea typeface="Cambria" panose="02040503050406030204" pitchFamily="18" charset="0"/>
              </a:rPr>
              <a:t> </a:t>
            </a:r>
            <a:r>
              <a:rPr lang="en-US" sz="6000" b="1" dirty="0" err="1">
                <a:solidFill>
                  <a:srgbClr val="FFFFFF"/>
                </a:solidFill>
                <a:latin typeface="Cambria" panose="02040503050406030204" pitchFamily="18" charset="0"/>
                <a:ea typeface="Cambria" panose="02040503050406030204" pitchFamily="18" charset="0"/>
              </a:rPr>
              <a:t>TÁC</a:t>
            </a:r>
            <a:r>
              <a:rPr lang="en-US" sz="6000" b="1" dirty="0">
                <a:solidFill>
                  <a:srgbClr val="FFFFFF"/>
                </a:solidFill>
                <a:latin typeface="Cambria" panose="02040503050406030204" pitchFamily="18" charset="0"/>
                <a:ea typeface="Cambria" panose="02040503050406030204" pitchFamily="18" charset="0"/>
              </a:rPr>
              <a:t> </a:t>
            </a:r>
            <a:r>
              <a:rPr lang="en-US" sz="6000" b="1" dirty="0" err="1">
                <a:solidFill>
                  <a:srgbClr val="FFFFFF"/>
                </a:solidFill>
                <a:latin typeface="Cambria" panose="02040503050406030204" pitchFamily="18" charset="0"/>
                <a:ea typeface="Cambria" panose="02040503050406030204" pitchFamily="18" charset="0"/>
              </a:rPr>
              <a:t>GIẢ</a:t>
            </a:r>
            <a:r>
              <a:rPr lang="en-US" sz="6000" b="1" dirty="0">
                <a:solidFill>
                  <a:srgbClr val="FFFFFF"/>
                </a:solidFill>
                <a:latin typeface="Cambria" panose="02040503050406030204" pitchFamily="18" charset="0"/>
                <a:ea typeface="Cambria" panose="02040503050406030204" pitchFamily="18" charset="0"/>
              </a:rPr>
              <a:t>, </a:t>
            </a:r>
            <a:r>
              <a:rPr lang="en-US" sz="6000" b="1" dirty="0" err="1">
                <a:solidFill>
                  <a:srgbClr val="FFFFFF"/>
                </a:solidFill>
                <a:latin typeface="Cambria" panose="02040503050406030204" pitchFamily="18" charset="0"/>
                <a:ea typeface="Cambria" panose="02040503050406030204" pitchFamily="18" charset="0"/>
              </a:rPr>
              <a:t>TÁC</a:t>
            </a:r>
            <a:r>
              <a:rPr lang="en-US" sz="6000" b="1" dirty="0">
                <a:solidFill>
                  <a:srgbClr val="FFFFFF"/>
                </a:solidFill>
                <a:latin typeface="Cambria" panose="02040503050406030204" pitchFamily="18" charset="0"/>
                <a:ea typeface="Cambria" panose="02040503050406030204" pitchFamily="18" charset="0"/>
              </a:rPr>
              <a:t> </a:t>
            </a:r>
            <a:r>
              <a:rPr lang="en-US" sz="6000" b="1" dirty="0" err="1">
                <a:solidFill>
                  <a:srgbClr val="FFFFFF"/>
                </a:solidFill>
                <a:latin typeface="Cambria" panose="02040503050406030204" pitchFamily="18" charset="0"/>
                <a:ea typeface="Cambria" panose="02040503050406030204" pitchFamily="18" charset="0"/>
              </a:rPr>
              <a:t>PHẨM</a:t>
            </a:r>
            <a:endParaRPr lang="en-US" sz="6000" b="1" dirty="0">
              <a:solidFill>
                <a:srgbClr val="FFFFFF"/>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 xmlns:a16="http://schemas.microsoft.com/office/drawing/2014/main" id="{895818F8-FE8F-3798-9B6F-723491D9EB13}"/>
              </a:ext>
            </a:extLst>
          </p:cNvPr>
          <p:cNvSpPr txBox="1"/>
          <p:nvPr/>
        </p:nvSpPr>
        <p:spPr>
          <a:xfrm>
            <a:off x="2514600" y="1920569"/>
            <a:ext cx="13487400" cy="6863417"/>
          </a:xfrm>
          <a:prstGeom prst="rect">
            <a:avLst/>
          </a:prstGeom>
          <a:noFill/>
        </p:spPr>
        <p:txBody>
          <a:bodyPr wrap="square" rtlCol="0">
            <a:spAutoFit/>
          </a:bodyPr>
          <a:lstStyle/>
          <a:p>
            <a:pPr algn="ctr"/>
            <a:r>
              <a:rPr lang="en-US" sz="4400" b="1" dirty="0" err="1">
                <a:latin typeface="Cambria" panose="02040503050406030204" pitchFamily="18" charset="0"/>
                <a:ea typeface="Cambria" panose="02040503050406030204" pitchFamily="18" charset="0"/>
              </a:rPr>
              <a:t>Nhiệm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vụ</a:t>
            </a:r>
            <a:endParaRPr lang="en-US" sz="4400" b="1" dirty="0">
              <a:latin typeface="Cambria" panose="02040503050406030204" pitchFamily="18" charset="0"/>
              <a:ea typeface="Cambria" panose="02040503050406030204" pitchFamily="18" charset="0"/>
            </a:endParaRPr>
          </a:p>
          <a:p>
            <a:pPr algn="ctr"/>
            <a:r>
              <a:rPr lang="vi-VN" sz="4400" b="1" dirty="0">
                <a:latin typeface="Cambria" panose="02040503050406030204" pitchFamily="18" charset="0"/>
                <a:ea typeface="Cambria" panose="02040503050406030204" pitchFamily="18" charset="0"/>
              </a:rPr>
              <a:t>GV chia </a:t>
            </a:r>
            <a:r>
              <a:rPr lang="en-US" sz="4400" b="1" dirty="0" err="1">
                <a:latin typeface="Cambria" panose="02040503050406030204" pitchFamily="18" charset="0"/>
                <a:ea typeface="Cambria" panose="02040503050406030204" pitchFamily="18" charset="0"/>
              </a:rPr>
              <a:t>mỗi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tổ</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thành</a:t>
            </a:r>
            <a:r>
              <a:rPr lang="en-US" sz="4400" b="1" dirty="0">
                <a:latin typeface="Cambria" panose="02040503050406030204" pitchFamily="18" charset="0"/>
                <a:ea typeface="Cambria" panose="02040503050406030204" pitchFamily="18" charset="0"/>
              </a:rPr>
              <a:t> 3</a:t>
            </a:r>
            <a:r>
              <a:rPr lang="vi-VN" sz="4400" b="1" dirty="0">
                <a:latin typeface="Cambria" panose="02040503050406030204" pitchFamily="18" charset="0"/>
                <a:ea typeface="Cambria" panose="02040503050406030204" pitchFamily="18" charset="0"/>
              </a:rPr>
              <a:t> nhóm </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thực</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hiện</a:t>
            </a:r>
            <a:r>
              <a:rPr lang="en-US" sz="4400" b="1" dirty="0">
                <a:latin typeface="Cambria" panose="02040503050406030204" pitchFamily="18" charset="0"/>
                <a:ea typeface="Cambria" panose="02040503050406030204" pitchFamily="18" charset="0"/>
              </a:rPr>
              <a:t> 3 </a:t>
            </a:r>
            <a:r>
              <a:rPr lang="en-US" sz="4400" b="1" dirty="0" err="1">
                <a:latin typeface="Cambria" panose="02040503050406030204" pitchFamily="18" charset="0"/>
                <a:ea typeface="Cambria" panose="02040503050406030204" pitchFamily="18" charset="0"/>
              </a:rPr>
              <a:t>nhiệm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vụ</a:t>
            </a:r>
            <a:r>
              <a:rPr lang="vi-VN" sz="4400" b="1" dirty="0">
                <a:latin typeface="Cambria" panose="02040503050406030204" pitchFamily="18" charset="0"/>
                <a:ea typeface="Cambria" panose="02040503050406030204" pitchFamily="18" charset="0"/>
              </a:rPr>
              <a:t> </a:t>
            </a:r>
          </a:p>
          <a:p>
            <a:pPr algn="just"/>
            <a:r>
              <a:rPr lang="vi-VN" sz="4400" b="1" dirty="0">
                <a:latin typeface="Cambria" panose="02040503050406030204" pitchFamily="18" charset="0"/>
                <a:ea typeface="Cambria" panose="02040503050406030204" pitchFamily="18" charset="0"/>
              </a:rPr>
              <a:t>+ Nhóm 1: Tìm hiểu thêm từ tài liệu, internet</a:t>
            </a:r>
            <a:r>
              <a:rPr lang="en-US" sz="4400" b="1" dirty="0">
                <a:latin typeface="Cambria" panose="02040503050406030204" pitchFamily="18" charset="0"/>
                <a:ea typeface="Cambria" panose="02040503050406030204" pitchFamily="18" charset="0"/>
              </a:rPr>
              <a:t>,</a:t>
            </a:r>
            <a:r>
              <a:rPr lang="vi-VN" sz="4400" b="1" dirty="0">
                <a:latin typeface="Cambria" panose="02040503050406030204" pitchFamily="18" charset="0"/>
                <a:ea typeface="Cambria" panose="02040503050406030204" pitchFamily="18" charset="0"/>
              </a:rPr>
              <a:t> hãy trình bày hiểu biết về tác giả Tố Hữu</a:t>
            </a:r>
          </a:p>
          <a:p>
            <a:pPr algn="just"/>
            <a:r>
              <a:rPr lang="vi-VN" sz="4400" b="1" dirty="0">
                <a:latin typeface="Cambria" panose="02040503050406030204" pitchFamily="18" charset="0"/>
                <a:ea typeface="Cambria" panose="02040503050406030204" pitchFamily="18" charset="0"/>
              </a:rPr>
              <a:t>+ Nhóm 2: Dựa vào phần tiểu dẫn, tìm hiểu thêm từ tài liệu, internet</a:t>
            </a:r>
            <a:r>
              <a:rPr lang="en-US" sz="4400" b="1" dirty="0">
                <a:latin typeface="Cambria" panose="02040503050406030204" pitchFamily="18" charset="0"/>
                <a:ea typeface="Cambria" panose="02040503050406030204" pitchFamily="18" charset="0"/>
              </a:rPr>
              <a:t>,</a:t>
            </a:r>
            <a:r>
              <a:rPr lang="vi-VN" sz="4400" b="1" dirty="0">
                <a:latin typeface="Cambria" panose="02040503050406030204" pitchFamily="18" charset="0"/>
                <a:ea typeface="Cambria" panose="02040503050406030204" pitchFamily="18" charset="0"/>
              </a:rPr>
              <a:t> hãy nêu khái quát về </a:t>
            </a:r>
            <a:r>
              <a:rPr lang="en-US" sz="4400" b="1" dirty="0">
                <a:latin typeface="Cambria" panose="02040503050406030204" pitchFamily="18" charset="0"/>
                <a:ea typeface="Cambria" panose="02040503050406030204" pitchFamily="18" charset="0"/>
              </a:rPr>
              <a:t>h</a:t>
            </a:r>
            <a:r>
              <a:rPr lang="vi-VN" sz="4400" b="1" dirty="0">
                <a:latin typeface="Cambria" panose="02040503050406030204" pitchFamily="18" charset="0"/>
                <a:ea typeface="Cambria" panose="02040503050406030204" pitchFamily="18" charset="0"/>
              </a:rPr>
              <a:t>oàn cảnh sáng tác, thông tin về chiến khu Việt Bắc</a:t>
            </a:r>
            <a:r>
              <a:rPr lang="en-US" sz="4400" b="1" dirty="0">
                <a:latin typeface="Cambria" panose="02040503050406030204" pitchFamily="18" charset="0"/>
                <a:ea typeface="Cambria" panose="02040503050406030204" pitchFamily="18" charset="0"/>
              </a:rPr>
              <a:t>.</a:t>
            </a:r>
            <a:endParaRPr lang="vi-VN" sz="4400" b="1" dirty="0">
              <a:latin typeface="Cambria" panose="02040503050406030204" pitchFamily="18" charset="0"/>
              <a:ea typeface="Cambria" panose="02040503050406030204" pitchFamily="18" charset="0"/>
            </a:endParaRPr>
          </a:p>
          <a:p>
            <a:pPr algn="just"/>
            <a:r>
              <a:rPr lang="vi-VN" sz="4400" b="1" dirty="0">
                <a:latin typeface="Cambria" panose="02040503050406030204" pitchFamily="18" charset="0"/>
                <a:ea typeface="Cambria" panose="02040503050406030204" pitchFamily="18" charset="0"/>
              </a:rPr>
              <a:t>+ Nhóm 3: Sơ đồ tư duy kiến thức khái quát về đoạn trích ( </a:t>
            </a:r>
            <a:r>
              <a:rPr lang="en-US" sz="4400" b="1" dirty="0" err="1">
                <a:latin typeface="Cambria" panose="02040503050406030204" pitchFamily="18" charset="0"/>
                <a:ea typeface="Cambria" panose="02040503050406030204" pitchFamily="18" charset="0"/>
              </a:rPr>
              <a:t>vị</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trí</a:t>
            </a:r>
            <a:r>
              <a:rPr lang="en-US" sz="4400" b="1" dirty="0">
                <a:latin typeface="Cambria" panose="02040503050406030204" pitchFamily="18" charset="0"/>
                <a:ea typeface="Cambria" panose="02040503050406030204" pitchFamily="18" charset="0"/>
              </a:rPr>
              <a:t>, </a:t>
            </a:r>
            <a:r>
              <a:rPr lang="vi-VN" sz="4400" b="1" dirty="0">
                <a:latin typeface="Cambria" panose="02040503050406030204" pitchFamily="18" charset="0"/>
                <a:ea typeface="Cambria" panose="02040503050406030204" pitchFamily="18" charset="0"/>
              </a:rPr>
              <a:t>thể thơ, </a:t>
            </a:r>
            <a:r>
              <a:rPr lang="en-US" sz="4400" b="1" dirty="0" err="1">
                <a:latin typeface="Cambria" panose="02040503050406030204" pitchFamily="18" charset="0"/>
                <a:ea typeface="Cambria" panose="02040503050406030204" pitchFamily="18" charset="0"/>
              </a:rPr>
              <a:t>đề</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tài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chủ</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đề</a:t>
            </a:r>
            <a:r>
              <a:rPr lang="vi-VN"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bố</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cục</a:t>
            </a:r>
            <a:r>
              <a:rPr lang="vi-VN" sz="4400" b="1" dirty="0">
                <a:latin typeface="Cambria" panose="02040503050406030204" pitchFamily="18" charset="0"/>
                <a:ea typeface="Cambria" panose="02040503050406030204" pitchFamily="18" charset="0"/>
              </a:rPr>
              <a:t>)</a:t>
            </a:r>
          </a:p>
          <a:p>
            <a:endParaRPr lang="en-US" sz="4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1599797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811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dirty="0"/>
          </a:p>
        </p:txBody>
      </p:sp>
      <p:sp>
        <p:nvSpPr>
          <p:cNvPr id="10" name="Freeform 4">
            <a:extLst>
              <a:ext uri="{FF2B5EF4-FFF2-40B4-BE49-F238E27FC236}">
                <a16:creationId xmlns="" xmlns:a16="http://schemas.microsoft.com/office/drawing/2014/main" id="{BDD0C22A-D793-12FE-D82E-0D8969F78A45}"/>
              </a:ext>
            </a:extLst>
          </p:cNvPr>
          <p:cNvSpPr/>
          <p:nvPr/>
        </p:nvSpPr>
        <p:spPr>
          <a:xfrm>
            <a:off x="181458" y="723900"/>
            <a:ext cx="9419741" cy="9144000"/>
          </a:xfrm>
          <a:custGeom>
            <a:avLst/>
            <a:gdLst/>
            <a:ahLst/>
            <a:cxnLst/>
            <a:rect l="l" t="t" r="r" b="b"/>
            <a:pathLst>
              <a:path w="1149303" h="1087828">
                <a:moveTo>
                  <a:pt x="27845" y="0"/>
                </a:moveTo>
                <a:lnTo>
                  <a:pt x="1121459" y="0"/>
                </a:lnTo>
                <a:cubicBezTo>
                  <a:pt x="1136837" y="0"/>
                  <a:pt x="1149303" y="12466"/>
                  <a:pt x="1149303" y="27845"/>
                </a:cubicBezTo>
                <a:lnTo>
                  <a:pt x="1149303" y="1059984"/>
                </a:lnTo>
                <a:cubicBezTo>
                  <a:pt x="1149303" y="1067368"/>
                  <a:pt x="1146370" y="1074451"/>
                  <a:pt x="1141148" y="1079673"/>
                </a:cubicBezTo>
                <a:cubicBezTo>
                  <a:pt x="1135926" y="1084894"/>
                  <a:pt x="1128843" y="1087828"/>
                  <a:pt x="1121459" y="1087828"/>
                </a:cubicBezTo>
                <a:lnTo>
                  <a:pt x="27845" y="1087828"/>
                </a:lnTo>
                <a:cubicBezTo>
                  <a:pt x="12466" y="1087828"/>
                  <a:pt x="0" y="1075362"/>
                  <a:pt x="0" y="1059984"/>
                </a:cubicBezTo>
                <a:lnTo>
                  <a:pt x="0" y="27845"/>
                </a:lnTo>
                <a:cubicBezTo>
                  <a:pt x="0" y="20460"/>
                  <a:pt x="2934" y="13377"/>
                  <a:pt x="8155" y="8155"/>
                </a:cubicBezTo>
                <a:cubicBezTo>
                  <a:pt x="13377" y="2934"/>
                  <a:pt x="20460" y="0"/>
                  <a:pt x="27845" y="0"/>
                </a:cubicBezTo>
                <a:close/>
              </a:path>
            </a:pathLst>
          </a:custGeom>
          <a:solidFill>
            <a:schemeClr val="bg1"/>
          </a:solidFill>
          <a:ln w="19050" cap="sq">
            <a:solidFill>
              <a:srgbClr val="000000"/>
            </a:solidFill>
            <a:prstDash val="solid"/>
            <a:miter/>
          </a:ln>
        </p:spPr>
      </p:sp>
      <p:sp>
        <p:nvSpPr>
          <p:cNvPr id="12" name="Freeform 12">
            <a:extLst>
              <a:ext uri="{FF2B5EF4-FFF2-40B4-BE49-F238E27FC236}">
                <a16:creationId xmlns="" xmlns:a16="http://schemas.microsoft.com/office/drawing/2014/main" id="{8511521B-38F0-358B-211C-94A743BB668A}"/>
              </a:ext>
            </a:extLst>
          </p:cNvPr>
          <p:cNvSpPr/>
          <p:nvPr/>
        </p:nvSpPr>
        <p:spPr>
          <a:xfrm>
            <a:off x="3741933" y="-114300"/>
            <a:ext cx="1363467" cy="1571720"/>
          </a:xfrm>
          <a:custGeom>
            <a:avLst/>
            <a:gdLst/>
            <a:ahLst/>
            <a:cxnLst/>
            <a:rect l="l" t="t" r="r" b="b"/>
            <a:pathLst>
              <a:path w="1363467" h="1571720">
                <a:moveTo>
                  <a:pt x="0" y="0"/>
                </a:moveTo>
                <a:lnTo>
                  <a:pt x="1363467" y="0"/>
                </a:lnTo>
                <a:lnTo>
                  <a:pt x="1363467" y="1571719"/>
                </a:lnTo>
                <a:lnTo>
                  <a:pt x="0" y="157171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dirty="0"/>
          </a:p>
        </p:txBody>
      </p:sp>
      <p:pic>
        <p:nvPicPr>
          <p:cNvPr id="4" name="Picture 3">
            <a:extLst>
              <a:ext uri="{FF2B5EF4-FFF2-40B4-BE49-F238E27FC236}">
                <a16:creationId xmlns="" xmlns:a16="http://schemas.microsoft.com/office/drawing/2014/main" id="{F4BFA348-1755-82A1-1787-BE1059B409C7}"/>
              </a:ext>
            </a:extLst>
          </p:cNvPr>
          <p:cNvPicPr>
            <a:picLocks noChangeAspect="1"/>
          </p:cNvPicPr>
          <p:nvPr/>
        </p:nvPicPr>
        <p:blipFill>
          <a:blip r:embed="rId5"/>
          <a:stretch>
            <a:fillRect/>
          </a:stretch>
        </p:blipFill>
        <p:spPr>
          <a:xfrm>
            <a:off x="9753600" y="1914051"/>
            <a:ext cx="8153400" cy="626266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 xmlns:a16="http://schemas.microsoft.com/office/drawing/2014/main" id="{AEDCE219-10D0-4C2D-13A2-F72A68209C0E}"/>
              </a:ext>
            </a:extLst>
          </p:cNvPr>
          <p:cNvSpPr txBox="1"/>
          <p:nvPr/>
        </p:nvSpPr>
        <p:spPr>
          <a:xfrm>
            <a:off x="228600" y="932817"/>
            <a:ext cx="9144000" cy="8956298"/>
          </a:xfrm>
          <a:prstGeom prst="rect">
            <a:avLst/>
          </a:prstGeom>
          <a:noFill/>
        </p:spPr>
        <p:txBody>
          <a:bodyPr wrap="square">
            <a:spAutoFit/>
          </a:bodyPr>
          <a:lstStyle/>
          <a:p>
            <a:pPr algn="just"/>
            <a:r>
              <a:rPr lang="vi-VN" sz="3600" b="1" dirty="0">
                <a:latin typeface="Cambria" panose="02040503050406030204" pitchFamily="18" charset="0"/>
                <a:ea typeface="Cambria" panose="02040503050406030204" pitchFamily="18" charset="0"/>
              </a:rPr>
              <a:t>+ </a:t>
            </a:r>
            <a:r>
              <a:rPr lang="en-US" sz="3600" b="1" dirty="0">
                <a:latin typeface="Cambria" panose="02040503050406030204" pitchFamily="18" charset="0"/>
                <a:ea typeface="Cambria" panose="02040503050406030204" pitchFamily="18" charset="0"/>
              </a:rPr>
              <a:t>S</a:t>
            </a:r>
            <a:r>
              <a:rPr lang="vi-VN" sz="3600" b="1" dirty="0">
                <a:latin typeface="Cambria" panose="02040503050406030204" pitchFamily="18" charset="0"/>
                <a:ea typeface="Cambria" panose="02040503050406030204" pitchFamily="18" charset="0"/>
              </a:rPr>
              <a:t>inh ra trong một gia đình Nho học ở Huế - mảnh đất thơ mộng, trữ tình còn lưu giữ nhiều nét văn hoá dân gian.</a:t>
            </a:r>
          </a:p>
          <a:p>
            <a:pPr algn="just"/>
            <a:r>
              <a:rPr lang="vi-VN" sz="3600" b="1" dirty="0">
                <a:latin typeface="Cambria" panose="02040503050406030204" pitchFamily="18" charset="0"/>
                <a:ea typeface="Cambria" panose="02040503050406030204" pitchFamily="18" charset="0"/>
              </a:rPr>
              <a:t>+ </a:t>
            </a:r>
            <a:r>
              <a:rPr lang="en-US" sz="3600" b="1" dirty="0">
                <a:latin typeface="Cambria" panose="02040503050406030204" pitchFamily="18" charset="0"/>
                <a:ea typeface="Cambria" panose="02040503050406030204" pitchFamily="18" charset="0"/>
              </a:rPr>
              <a:t>S</a:t>
            </a:r>
            <a:r>
              <a:rPr lang="vi-VN" sz="3600" b="1" dirty="0">
                <a:latin typeface="Cambria" panose="02040503050406030204" pitchFamily="18" charset="0"/>
                <a:ea typeface="Cambria" panose="02040503050406030204" pitchFamily="18" charset="0"/>
              </a:rPr>
              <a:t>ớm giác ngộ cách mạng và hăng say hoạt động, kiên cường đấu tranh trong các nhà tù thực dân</a:t>
            </a:r>
          </a:p>
          <a:p>
            <a:pPr algn="just"/>
            <a:r>
              <a:rPr lang="vi-VN" sz="3600" b="1" dirty="0">
                <a:latin typeface="Cambria" panose="02040503050406030204" pitchFamily="18" charset="0"/>
                <a:ea typeface="Cambria" panose="02040503050406030204" pitchFamily="18" charset="0"/>
              </a:rPr>
              <a:t>+ Sau CM tháng Tám: Tố Hữu đảm nhiệm những cương vị trọng yếu trên mặt trận văn hoá văn nghệ, trong bộ máy lãnh đạo của Đảng và nhà nước.</a:t>
            </a:r>
            <a:endParaRPr lang="en-US" sz="3600" b="1" dirty="0">
              <a:latin typeface="Cambria" panose="02040503050406030204" pitchFamily="18" charset="0"/>
              <a:ea typeface="Cambria" panose="02040503050406030204" pitchFamily="18" charset="0"/>
            </a:endParaRPr>
          </a:p>
          <a:p>
            <a:pPr algn="just"/>
            <a:r>
              <a:rPr lang="en-US" sz="3600" b="1" dirty="0">
                <a:latin typeface="Cambria" panose="02040503050406030204" pitchFamily="18" charset="0"/>
                <a:ea typeface="Cambria" panose="02040503050406030204" pitchFamily="18" charset="0"/>
              </a:rPr>
              <a:t>+ Con </a:t>
            </a:r>
            <a:r>
              <a:rPr lang="en-US" sz="3600" b="1" dirty="0" err="1">
                <a:latin typeface="Cambria" panose="02040503050406030204" pitchFamily="18" charset="0"/>
                <a:ea typeface="Cambria" panose="02040503050406030204" pitchFamily="18" charset="0"/>
              </a:rPr>
              <a:t>đường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thơ</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gắn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liền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với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chặng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đường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cách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mạng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Việt</a:t>
            </a:r>
            <a:r>
              <a:rPr lang="en-US" sz="3600" b="1" dirty="0">
                <a:latin typeface="Cambria" panose="02040503050406030204" pitchFamily="18" charset="0"/>
                <a:ea typeface="Cambria" panose="02040503050406030204" pitchFamily="18" charset="0"/>
              </a:rPr>
              <a:t> Nam</a:t>
            </a:r>
          </a:p>
          <a:p>
            <a:pPr algn="just"/>
            <a:r>
              <a:rPr lang="en-US" sz="3600" b="1" dirty="0">
                <a:latin typeface="Cambria" panose="02040503050406030204" pitchFamily="18" charset="0"/>
                <a:ea typeface="Cambria" panose="02040503050406030204" pitchFamily="18" charset="0"/>
              </a:rPr>
              <a:t>+ Phong </a:t>
            </a:r>
            <a:r>
              <a:rPr lang="en-US" sz="3600" b="1" dirty="0" err="1">
                <a:latin typeface="Cambria" panose="02040503050406030204" pitchFamily="18" charset="0"/>
                <a:ea typeface="Cambria" panose="02040503050406030204" pitchFamily="18" charset="0"/>
              </a:rPr>
              <a:t>cách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thơ</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Trữ</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chính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trị</a:t>
            </a:r>
            <a:endParaRPr lang="vi-VN" sz="3600" b="1" dirty="0">
              <a:latin typeface="Cambria" panose="02040503050406030204" pitchFamily="18" charset="0"/>
              <a:ea typeface="Cambria" panose="02040503050406030204" pitchFamily="18" charset="0"/>
            </a:endParaRPr>
          </a:p>
          <a:p>
            <a:pPr algn="just"/>
            <a:r>
              <a:rPr lang="vi-VN" sz="3600" b="1" dirty="0">
                <a:latin typeface="Cambria" panose="02040503050406030204" pitchFamily="18" charset="0"/>
                <a:ea typeface="Cambria" panose="02040503050406030204" pitchFamily="18" charset="0"/>
              </a:rPr>
              <a:t>+ Những tập thơ tiêu biểu: </a:t>
            </a:r>
            <a:r>
              <a:rPr lang="vi-VN" sz="3600" b="1" i="1" dirty="0">
                <a:latin typeface="Cambria" panose="02040503050406030204" pitchFamily="18" charset="0"/>
                <a:ea typeface="Cambria" panose="02040503050406030204" pitchFamily="18" charset="0"/>
              </a:rPr>
              <a:t>Từ ấy,  Việt Bắc, Gió lộng, Ra trận, Máu và hoa, Một tiếng đờn, Ta với ta  </a:t>
            </a:r>
          </a:p>
        </p:txBody>
      </p:sp>
    </p:spTree>
    <p:extLst>
      <p:ext uri="{BB962C8B-B14F-4D97-AF65-F5344CB8AC3E}">
        <p14:creationId xmlns:p14="http://schemas.microsoft.com/office/powerpoint/2010/main" val="3797763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811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dirty="0"/>
          </a:p>
        </p:txBody>
      </p:sp>
      <p:sp>
        <p:nvSpPr>
          <p:cNvPr id="10" name="Freeform 4">
            <a:extLst>
              <a:ext uri="{FF2B5EF4-FFF2-40B4-BE49-F238E27FC236}">
                <a16:creationId xmlns="" xmlns:a16="http://schemas.microsoft.com/office/drawing/2014/main" id="{BDD0C22A-D793-12FE-D82E-0D8969F78A45}"/>
              </a:ext>
            </a:extLst>
          </p:cNvPr>
          <p:cNvSpPr/>
          <p:nvPr/>
        </p:nvSpPr>
        <p:spPr>
          <a:xfrm>
            <a:off x="253140" y="1457420"/>
            <a:ext cx="9458296" cy="7070417"/>
          </a:xfrm>
          <a:custGeom>
            <a:avLst/>
            <a:gdLst/>
            <a:ahLst/>
            <a:cxnLst/>
            <a:rect l="l" t="t" r="r" b="b"/>
            <a:pathLst>
              <a:path w="1149303" h="1087828">
                <a:moveTo>
                  <a:pt x="27845" y="0"/>
                </a:moveTo>
                <a:lnTo>
                  <a:pt x="1121459" y="0"/>
                </a:lnTo>
                <a:cubicBezTo>
                  <a:pt x="1136837" y="0"/>
                  <a:pt x="1149303" y="12466"/>
                  <a:pt x="1149303" y="27845"/>
                </a:cubicBezTo>
                <a:lnTo>
                  <a:pt x="1149303" y="1059984"/>
                </a:lnTo>
                <a:cubicBezTo>
                  <a:pt x="1149303" y="1067368"/>
                  <a:pt x="1146370" y="1074451"/>
                  <a:pt x="1141148" y="1079673"/>
                </a:cubicBezTo>
                <a:cubicBezTo>
                  <a:pt x="1135926" y="1084894"/>
                  <a:pt x="1128843" y="1087828"/>
                  <a:pt x="1121459" y="1087828"/>
                </a:cubicBezTo>
                <a:lnTo>
                  <a:pt x="27845" y="1087828"/>
                </a:lnTo>
                <a:cubicBezTo>
                  <a:pt x="12466" y="1087828"/>
                  <a:pt x="0" y="1075362"/>
                  <a:pt x="0" y="1059984"/>
                </a:cubicBezTo>
                <a:lnTo>
                  <a:pt x="0" y="27845"/>
                </a:lnTo>
                <a:cubicBezTo>
                  <a:pt x="0" y="20460"/>
                  <a:pt x="2934" y="13377"/>
                  <a:pt x="8155" y="8155"/>
                </a:cubicBezTo>
                <a:cubicBezTo>
                  <a:pt x="13377" y="2934"/>
                  <a:pt x="20460" y="0"/>
                  <a:pt x="27845" y="0"/>
                </a:cubicBezTo>
                <a:close/>
              </a:path>
            </a:pathLst>
          </a:custGeom>
          <a:solidFill>
            <a:schemeClr val="bg1"/>
          </a:solidFill>
          <a:ln w="19050" cap="sq">
            <a:solidFill>
              <a:srgbClr val="000000"/>
            </a:solidFill>
            <a:prstDash val="solid"/>
            <a:miter/>
          </a:ln>
        </p:spPr>
      </p:sp>
      <p:sp>
        <p:nvSpPr>
          <p:cNvPr id="12" name="Freeform 12">
            <a:extLst>
              <a:ext uri="{FF2B5EF4-FFF2-40B4-BE49-F238E27FC236}">
                <a16:creationId xmlns="" xmlns:a16="http://schemas.microsoft.com/office/drawing/2014/main" id="{8511521B-38F0-358B-211C-94A743BB668A}"/>
              </a:ext>
            </a:extLst>
          </p:cNvPr>
          <p:cNvSpPr/>
          <p:nvPr/>
        </p:nvSpPr>
        <p:spPr>
          <a:xfrm>
            <a:off x="3741933" y="-114300"/>
            <a:ext cx="1363467" cy="1571720"/>
          </a:xfrm>
          <a:custGeom>
            <a:avLst/>
            <a:gdLst/>
            <a:ahLst/>
            <a:cxnLst/>
            <a:rect l="l" t="t" r="r" b="b"/>
            <a:pathLst>
              <a:path w="1363467" h="1571720">
                <a:moveTo>
                  <a:pt x="0" y="0"/>
                </a:moveTo>
                <a:lnTo>
                  <a:pt x="1363467" y="0"/>
                </a:lnTo>
                <a:lnTo>
                  <a:pt x="1363467" y="1571719"/>
                </a:lnTo>
                <a:lnTo>
                  <a:pt x="0" y="157171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dirty="0"/>
          </a:p>
        </p:txBody>
      </p:sp>
      <p:sp>
        <p:nvSpPr>
          <p:cNvPr id="7" name="TextBox 6">
            <a:extLst>
              <a:ext uri="{FF2B5EF4-FFF2-40B4-BE49-F238E27FC236}">
                <a16:creationId xmlns="" xmlns:a16="http://schemas.microsoft.com/office/drawing/2014/main" id="{AEDCE219-10D0-4C2D-13A2-F72A68209C0E}"/>
              </a:ext>
            </a:extLst>
          </p:cNvPr>
          <p:cNvSpPr txBox="1"/>
          <p:nvPr/>
        </p:nvSpPr>
        <p:spPr>
          <a:xfrm>
            <a:off x="270766" y="1473603"/>
            <a:ext cx="8949434" cy="7694414"/>
          </a:xfrm>
          <a:prstGeom prst="rect">
            <a:avLst/>
          </a:prstGeom>
          <a:noFill/>
        </p:spPr>
        <p:txBody>
          <a:bodyPr wrap="square">
            <a:spAutoFit/>
          </a:bodyPr>
          <a:lstStyle/>
          <a:p>
            <a:pPr algn="ctr"/>
            <a:r>
              <a:rPr lang="en-US" sz="4800" b="1" i="1" dirty="0">
                <a:latin typeface="Cambria" panose="02040503050406030204" pitchFamily="18" charset="0"/>
                <a:ea typeface="Cambria" panose="02040503050406030204" pitchFamily="18" charset="0"/>
              </a:rPr>
              <a:t>Hoàn </a:t>
            </a:r>
            <a:r>
              <a:rPr lang="en-US" sz="4800" b="1" i="1" dirty="0" err="1">
                <a:latin typeface="Cambria" panose="02040503050406030204" pitchFamily="18" charset="0"/>
                <a:ea typeface="Cambria" panose="02040503050406030204" pitchFamily="18" charset="0"/>
              </a:rPr>
              <a:t>cảnh</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sáng</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tác</a:t>
            </a:r>
            <a:endParaRPr lang="en-US" sz="4800" b="1" i="1" dirty="0">
              <a:latin typeface="Cambria" panose="02040503050406030204" pitchFamily="18" charset="0"/>
              <a:ea typeface="Cambria" panose="02040503050406030204" pitchFamily="18" charset="0"/>
            </a:endParaRPr>
          </a:p>
          <a:p>
            <a:pPr marL="457200" indent="-457200" algn="just">
              <a:lnSpc>
                <a:spcPct val="150000"/>
              </a:lnSpc>
              <a:buFontTx/>
              <a:buChar char="-"/>
            </a:pPr>
            <a:r>
              <a:rPr lang="en-US" sz="3600" b="1" dirty="0">
                <a:solidFill>
                  <a:prstClr val="black"/>
                </a:solidFill>
                <a:latin typeface="Cambria" panose="02040503050406030204" pitchFamily="18" charset="0"/>
                <a:ea typeface="Cambria" panose="02040503050406030204" pitchFamily="18" charset="0"/>
              </a:rPr>
              <a:t>Sau </a:t>
            </a:r>
            <a:r>
              <a:rPr lang="en-US" sz="3600" b="1" dirty="0" err="1">
                <a:solidFill>
                  <a:prstClr val="black"/>
                </a:solidFill>
                <a:latin typeface="Cambria" panose="02040503050406030204" pitchFamily="18" charset="0"/>
                <a:ea typeface="Cambria" panose="02040503050406030204" pitchFamily="18" charset="0"/>
              </a:rPr>
              <a:t>chiến</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thắng</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Điện</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Biên</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Phủ</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hòa</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bình</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lập</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lại</a:t>
            </a:r>
            <a:r>
              <a:rPr lang="en-US" sz="3600" b="1" dirty="0">
                <a:solidFill>
                  <a:prstClr val="black"/>
                </a:solidFill>
                <a:latin typeface="Cambria" panose="02040503050406030204" pitchFamily="18" charset="0"/>
                <a:ea typeface="Cambria" panose="02040503050406030204" pitchFamily="18" charset="0"/>
              </a:rPr>
              <a:t> ở </a:t>
            </a:r>
            <a:r>
              <a:rPr lang="en-US" sz="3600" b="1" dirty="0" err="1">
                <a:solidFill>
                  <a:prstClr val="black"/>
                </a:solidFill>
                <a:latin typeface="Cambria" panose="02040503050406030204" pitchFamily="18" charset="0"/>
                <a:ea typeface="Cambria" panose="02040503050406030204" pitchFamily="18" charset="0"/>
              </a:rPr>
              <a:t>miền</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Bắc</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nước</a:t>
            </a:r>
            <a:r>
              <a:rPr lang="en-US" sz="3600" b="1" dirty="0">
                <a:solidFill>
                  <a:prstClr val="black"/>
                </a:solidFill>
                <a:latin typeface="Cambria" panose="02040503050406030204" pitchFamily="18" charset="0"/>
                <a:ea typeface="Cambria" panose="02040503050406030204" pitchFamily="18" charset="0"/>
              </a:rPr>
              <a:t> ta. </a:t>
            </a:r>
          </a:p>
          <a:p>
            <a:pPr marL="457200" indent="-457200" algn="just">
              <a:lnSpc>
                <a:spcPct val="150000"/>
              </a:lnSpc>
              <a:buFontTx/>
              <a:buChar char="-"/>
            </a:pPr>
            <a:r>
              <a:rPr lang="vi-VN" sz="3600" b="1" dirty="0">
                <a:solidFill>
                  <a:prstClr val="black"/>
                </a:solidFill>
                <a:latin typeface="Cambria" panose="02040503050406030204" pitchFamily="18" charset="0"/>
                <a:ea typeface="Cambria" panose="02040503050406030204" pitchFamily="18" charset="0"/>
              </a:rPr>
              <a:t>Tháng 10 - 1954, Trung </a:t>
            </a:r>
            <a:r>
              <a:rPr lang="en-US" sz="3600" b="1" dirty="0">
                <a:solidFill>
                  <a:prstClr val="black"/>
                </a:solidFill>
                <a:latin typeface="Cambria" panose="02040503050406030204" pitchFamily="18" charset="0"/>
                <a:ea typeface="Cambria" panose="02040503050406030204" pitchFamily="18" charset="0"/>
              </a:rPr>
              <a:t>ư</a:t>
            </a:r>
            <a:r>
              <a:rPr lang="vi-VN" sz="3600" b="1" dirty="0">
                <a:solidFill>
                  <a:prstClr val="black"/>
                </a:solidFill>
                <a:latin typeface="Cambria" panose="02040503050406030204" pitchFamily="18" charset="0"/>
                <a:ea typeface="Cambria" panose="02040503050406030204" pitchFamily="18" charset="0"/>
              </a:rPr>
              <a:t>ơng Đảng quyết định rời chiến khu Việt Bắc về lại thủ đô</a:t>
            </a:r>
            <a:r>
              <a:rPr lang="en-US" sz="3600" b="1" dirty="0">
                <a:solidFill>
                  <a:prstClr val="black"/>
                </a:solidFill>
                <a:latin typeface="Cambria" panose="02040503050406030204" pitchFamily="18" charset="0"/>
                <a:ea typeface="Cambria" panose="02040503050406030204" pitchFamily="18" charset="0"/>
              </a:rPr>
              <a:t> Hà </a:t>
            </a:r>
            <a:r>
              <a:rPr lang="en-US" sz="3600" b="1" dirty="0" err="1">
                <a:solidFill>
                  <a:prstClr val="black"/>
                </a:solidFill>
                <a:latin typeface="Cambria" panose="02040503050406030204" pitchFamily="18" charset="0"/>
                <a:ea typeface="Cambria" panose="02040503050406030204" pitchFamily="18" charset="0"/>
              </a:rPr>
              <a:t>Nội</a:t>
            </a:r>
            <a:r>
              <a:rPr lang="en-US" sz="3600" b="1" dirty="0">
                <a:solidFill>
                  <a:prstClr val="black"/>
                </a:solidFill>
                <a:latin typeface="Cambria" panose="02040503050406030204" pitchFamily="18" charset="0"/>
                <a:ea typeface="Cambria" panose="02040503050406030204" pitchFamily="18" charset="0"/>
              </a:rPr>
              <a:t>.</a:t>
            </a:r>
            <a:r>
              <a:rPr lang="vi-VN" sz="3600" b="1" dirty="0">
                <a:solidFill>
                  <a:prstClr val="black"/>
                </a:solidFill>
                <a:latin typeface="Cambria" panose="02040503050406030204" pitchFamily="18" charset="0"/>
                <a:ea typeface="Cambria" panose="02040503050406030204" pitchFamily="18" charset="0"/>
              </a:rPr>
              <a:t> </a:t>
            </a:r>
            <a:endParaRPr lang="en-US" sz="3600" b="1" dirty="0">
              <a:solidFill>
                <a:prstClr val="black"/>
              </a:solidFill>
              <a:latin typeface="Cambria" panose="02040503050406030204" pitchFamily="18" charset="0"/>
              <a:ea typeface="Cambria" panose="02040503050406030204" pitchFamily="18" charset="0"/>
            </a:endParaRPr>
          </a:p>
          <a:p>
            <a:pPr marL="457200" indent="-457200" algn="just">
              <a:lnSpc>
                <a:spcPct val="150000"/>
              </a:lnSpc>
              <a:buFontTx/>
              <a:buChar char="-"/>
            </a:pPr>
            <a:r>
              <a:rPr lang="vi-VN" sz="3600" b="1" dirty="0">
                <a:solidFill>
                  <a:prstClr val="black"/>
                </a:solidFill>
                <a:latin typeface="Cambria" panose="02040503050406030204" pitchFamily="18" charset="0"/>
                <a:ea typeface="Cambria" panose="02040503050406030204" pitchFamily="18" charset="0"/>
              </a:rPr>
              <a:t>Nhân sự kiện có tính chất lịch sử ấy, Tố Hữu đã sáng tác bài thơ </a:t>
            </a:r>
            <a:r>
              <a:rPr lang="vi-VN" sz="3600" b="1" i="1" dirty="0">
                <a:solidFill>
                  <a:prstClr val="black"/>
                </a:solidFill>
                <a:latin typeface="Cambria" panose="02040503050406030204" pitchFamily="18" charset="0"/>
                <a:ea typeface="Cambria" panose="02040503050406030204" pitchFamily="18" charset="0"/>
              </a:rPr>
              <a:t>Việt Bắc</a:t>
            </a:r>
            <a:r>
              <a:rPr lang="en-US" sz="3600" b="1" i="1" dirty="0">
                <a:solidFill>
                  <a:prstClr val="black"/>
                </a:solidFill>
                <a:latin typeface="Cambria" panose="02040503050406030204" pitchFamily="18" charset="0"/>
                <a:ea typeface="Cambria" panose="02040503050406030204" pitchFamily="18" charset="0"/>
              </a:rPr>
              <a:t>.</a:t>
            </a:r>
          </a:p>
          <a:p>
            <a:pPr algn="just"/>
            <a:endParaRPr lang="en-US" sz="3600" b="1" i="1" dirty="0">
              <a:latin typeface="Cambria" panose="02040503050406030204" pitchFamily="18" charset="0"/>
              <a:ea typeface="Cambria" panose="02040503050406030204" pitchFamily="18" charset="0"/>
            </a:endParaRPr>
          </a:p>
          <a:p>
            <a:pPr algn="just"/>
            <a:endParaRPr lang="vi-VN" sz="3600" b="1" i="1"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 xmlns:a16="http://schemas.microsoft.com/office/drawing/2014/main" id="{72895E59-65BB-F111-D4FE-0E39F45DCB09}"/>
              </a:ext>
            </a:extLst>
          </p:cNvPr>
          <p:cNvPicPr>
            <a:picLocks noChangeAspect="1"/>
          </p:cNvPicPr>
          <p:nvPr/>
        </p:nvPicPr>
        <p:blipFill>
          <a:blip r:embed="rId5"/>
          <a:stretch>
            <a:fillRect/>
          </a:stretch>
        </p:blipFill>
        <p:spPr>
          <a:xfrm>
            <a:off x="11125200" y="1104900"/>
            <a:ext cx="5105400" cy="701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76111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811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dirty="0"/>
          </a:p>
        </p:txBody>
      </p:sp>
      <p:sp>
        <p:nvSpPr>
          <p:cNvPr id="10" name="Freeform 4">
            <a:extLst>
              <a:ext uri="{FF2B5EF4-FFF2-40B4-BE49-F238E27FC236}">
                <a16:creationId xmlns="" xmlns:a16="http://schemas.microsoft.com/office/drawing/2014/main" id="{BDD0C22A-D793-12FE-D82E-0D8969F78A45}"/>
              </a:ext>
            </a:extLst>
          </p:cNvPr>
          <p:cNvSpPr/>
          <p:nvPr/>
        </p:nvSpPr>
        <p:spPr>
          <a:xfrm>
            <a:off x="457200" y="1457420"/>
            <a:ext cx="9906000" cy="7877080"/>
          </a:xfrm>
          <a:custGeom>
            <a:avLst/>
            <a:gdLst/>
            <a:ahLst/>
            <a:cxnLst/>
            <a:rect l="l" t="t" r="r" b="b"/>
            <a:pathLst>
              <a:path w="1149303" h="1087828">
                <a:moveTo>
                  <a:pt x="27845" y="0"/>
                </a:moveTo>
                <a:lnTo>
                  <a:pt x="1121459" y="0"/>
                </a:lnTo>
                <a:cubicBezTo>
                  <a:pt x="1136837" y="0"/>
                  <a:pt x="1149303" y="12466"/>
                  <a:pt x="1149303" y="27845"/>
                </a:cubicBezTo>
                <a:lnTo>
                  <a:pt x="1149303" y="1059984"/>
                </a:lnTo>
                <a:cubicBezTo>
                  <a:pt x="1149303" y="1067368"/>
                  <a:pt x="1146370" y="1074451"/>
                  <a:pt x="1141148" y="1079673"/>
                </a:cubicBezTo>
                <a:cubicBezTo>
                  <a:pt x="1135926" y="1084894"/>
                  <a:pt x="1128843" y="1087828"/>
                  <a:pt x="1121459" y="1087828"/>
                </a:cubicBezTo>
                <a:lnTo>
                  <a:pt x="27845" y="1087828"/>
                </a:lnTo>
                <a:cubicBezTo>
                  <a:pt x="12466" y="1087828"/>
                  <a:pt x="0" y="1075362"/>
                  <a:pt x="0" y="1059984"/>
                </a:cubicBezTo>
                <a:lnTo>
                  <a:pt x="0" y="27845"/>
                </a:lnTo>
                <a:cubicBezTo>
                  <a:pt x="0" y="20460"/>
                  <a:pt x="2934" y="13377"/>
                  <a:pt x="8155" y="8155"/>
                </a:cubicBezTo>
                <a:cubicBezTo>
                  <a:pt x="13377" y="2934"/>
                  <a:pt x="20460" y="0"/>
                  <a:pt x="27845" y="0"/>
                </a:cubicBezTo>
                <a:close/>
              </a:path>
            </a:pathLst>
          </a:custGeom>
          <a:solidFill>
            <a:schemeClr val="bg1"/>
          </a:solidFill>
          <a:ln w="19050" cap="sq">
            <a:solidFill>
              <a:srgbClr val="000000"/>
            </a:solidFill>
            <a:prstDash val="solid"/>
            <a:miter/>
          </a:ln>
        </p:spPr>
      </p:sp>
      <p:sp>
        <p:nvSpPr>
          <p:cNvPr id="12" name="Freeform 12">
            <a:extLst>
              <a:ext uri="{FF2B5EF4-FFF2-40B4-BE49-F238E27FC236}">
                <a16:creationId xmlns="" xmlns:a16="http://schemas.microsoft.com/office/drawing/2014/main" id="{8511521B-38F0-358B-211C-94A743BB668A}"/>
              </a:ext>
            </a:extLst>
          </p:cNvPr>
          <p:cNvSpPr/>
          <p:nvPr/>
        </p:nvSpPr>
        <p:spPr>
          <a:xfrm>
            <a:off x="4656333" y="-85820"/>
            <a:ext cx="1363467" cy="1571720"/>
          </a:xfrm>
          <a:custGeom>
            <a:avLst/>
            <a:gdLst/>
            <a:ahLst/>
            <a:cxnLst/>
            <a:rect l="l" t="t" r="r" b="b"/>
            <a:pathLst>
              <a:path w="1363467" h="1571720">
                <a:moveTo>
                  <a:pt x="0" y="0"/>
                </a:moveTo>
                <a:lnTo>
                  <a:pt x="1363467" y="0"/>
                </a:lnTo>
                <a:lnTo>
                  <a:pt x="1363467" y="1571719"/>
                </a:lnTo>
                <a:lnTo>
                  <a:pt x="0" y="157171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dirty="0"/>
          </a:p>
        </p:txBody>
      </p:sp>
      <p:sp>
        <p:nvSpPr>
          <p:cNvPr id="7" name="TextBox 6">
            <a:extLst>
              <a:ext uri="{FF2B5EF4-FFF2-40B4-BE49-F238E27FC236}">
                <a16:creationId xmlns="" xmlns:a16="http://schemas.microsoft.com/office/drawing/2014/main" id="{AEDCE219-10D0-4C2D-13A2-F72A68209C0E}"/>
              </a:ext>
            </a:extLst>
          </p:cNvPr>
          <p:cNvSpPr txBox="1"/>
          <p:nvPr/>
        </p:nvSpPr>
        <p:spPr>
          <a:xfrm>
            <a:off x="685800" y="1582896"/>
            <a:ext cx="9440670" cy="6309420"/>
          </a:xfrm>
          <a:prstGeom prst="rect">
            <a:avLst/>
          </a:prstGeom>
          <a:noFill/>
        </p:spPr>
        <p:txBody>
          <a:bodyPr wrap="square">
            <a:spAutoFit/>
          </a:bodyPr>
          <a:lstStyle/>
          <a:p>
            <a:pPr algn="ctr"/>
            <a:r>
              <a:rPr lang="en-US" sz="4800" b="1" i="1" dirty="0" err="1">
                <a:latin typeface="Cambria" panose="02040503050406030204" pitchFamily="18" charset="0"/>
                <a:ea typeface="Cambria" panose="02040503050406030204" pitchFamily="18" charset="0"/>
              </a:rPr>
              <a:t>Chiến</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khu</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Việt</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Bắc</a:t>
            </a:r>
            <a:endParaRPr lang="en-US" sz="3600" b="1" i="1" dirty="0">
              <a:latin typeface="Cambria" panose="02040503050406030204" pitchFamily="18" charset="0"/>
              <a:ea typeface="Cambria" panose="02040503050406030204" pitchFamily="18" charset="0"/>
            </a:endParaRPr>
          </a:p>
          <a:p>
            <a:pPr algn="just"/>
            <a:r>
              <a:rPr lang="en-US" sz="3600" b="1" i="1" dirty="0">
                <a:latin typeface="Cambria" panose="02040503050406030204" pitchFamily="18" charset="0"/>
                <a:ea typeface="Cambria" panose="02040503050406030204" pitchFamily="18" charset="0"/>
              </a:rPr>
              <a:t>	</a:t>
            </a:r>
          </a:p>
          <a:p>
            <a:pPr algn="just"/>
            <a:r>
              <a:rPr lang="en-US" sz="3600" b="1" i="1" dirty="0">
                <a:latin typeface="Cambria" panose="02040503050406030204" pitchFamily="18" charset="0"/>
                <a:ea typeface="Cambria" panose="02040503050406030204" pitchFamily="18" charset="0"/>
              </a:rPr>
              <a:t>	</a:t>
            </a:r>
            <a:r>
              <a:rPr lang="vi-VN" sz="4000" b="1" dirty="0">
                <a:latin typeface="Cambria" panose="02040503050406030204" pitchFamily="18" charset="0"/>
                <a:ea typeface="Cambria" panose="02040503050406030204" pitchFamily="18" charset="0"/>
              </a:rPr>
              <a:t>Việt Bắc chính là Thủ đô kháng chiến , </a:t>
            </a:r>
            <a:r>
              <a:rPr lang="en-US" sz="4000" b="1" dirty="0" err="1">
                <a:latin typeface="Cambria" panose="02040503050406030204" pitchFamily="18" charset="0"/>
                <a:ea typeface="Cambria" panose="02040503050406030204" pitchFamily="18" charset="0"/>
              </a:rPr>
              <a:t>là</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trung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tâm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đầu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não</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cách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mạng</a:t>
            </a:r>
            <a:r>
              <a:rPr lang="vi-VN" sz="4000" b="1" dirty="0">
                <a:latin typeface="Cambria" panose="02040503050406030204" pitchFamily="18" charset="0"/>
                <a:ea typeface="Cambria" panose="02040503050406030204" pitchFamily="18" charset="0"/>
              </a:rPr>
              <a:t> Việt Nam trong thời kỳ kháng chiến chống Pháp (1945 - 1954). </a:t>
            </a:r>
            <a:endParaRPr lang="en-US" sz="4000" b="1" dirty="0">
              <a:latin typeface="Cambria" panose="02040503050406030204" pitchFamily="18" charset="0"/>
              <a:ea typeface="Cambria" panose="02040503050406030204" pitchFamily="18" charset="0"/>
            </a:endParaRPr>
          </a:p>
          <a:p>
            <a:pPr algn="just"/>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Đây</a:t>
            </a:r>
            <a:r>
              <a:rPr lang="vi-VN" sz="4000" b="1" dirty="0">
                <a:latin typeface="Cambria" panose="02040503050406030204" pitchFamily="18" charset="0"/>
                <a:ea typeface="Cambria" panose="02040503050406030204" pitchFamily="18" charset="0"/>
              </a:rPr>
              <a:t> cũng được gọi là </a:t>
            </a:r>
            <a:r>
              <a:rPr lang="vi-VN" sz="4000" b="1" i="1" dirty="0">
                <a:latin typeface="Cambria" panose="02040503050406030204" pitchFamily="18" charset="0"/>
                <a:ea typeface="Cambria" panose="02040503050406030204" pitchFamily="18" charset="0"/>
              </a:rPr>
              <a:t>Thủ đô gió ngàn</a:t>
            </a:r>
            <a:r>
              <a:rPr lang="vi-VN" sz="4000" b="1" dirty="0">
                <a:latin typeface="Cambria" panose="02040503050406030204" pitchFamily="18" charset="0"/>
                <a:ea typeface="Cambria" panose="02040503050406030204" pitchFamily="18" charset="0"/>
              </a:rPr>
              <a:t>, tên gọi này được bắt nguồn từ bài thơ "Sáng tháng năm" của nhà thơ Tố Hữu</a:t>
            </a:r>
          </a:p>
        </p:txBody>
      </p:sp>
      <p:pic>
        <p:nvPicPr>
          <p:cNvPr id="5" name="Picture 4">
            <a:extLst>
              <a:ext uri="{FF2B5EF4-FFF2-40B4-BE49-F238E27FC236}">
                <a16:creationId xmlns="" xmlns:a16="http://schemas.microsoft.com/office/drawing/2014/main" id="{72895E59-65BB-F111-D4FE-0E39F45DCB09}"/>
              </a:ext>
            </a:extLst>
          </p:cNvPr>
          <p:cNvPicPr>
            <a:picLocks noChangeAspect="1"/>
          </p:cNvPicPr>
          <p:nvPr/>
        </p:nvPicPr>
        <p:blipFill>
          <a:blip r:embed="rId5"/>
          <a:stretch>
            <a:fillRect/>
          </a:stretch>
        </p:blipFill>
        <p:spPr>
          <a:xfrm>
            <a:off x="11419896" y="1890760"/>
            <a:ext cx="5105400" cy="701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864805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233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dirty="0"/>
          </a:p>
        </p:txBody>
      </p:sp>
      <p:grpSp>
        <p:nvGrpSpPr>
          <p:cNvPr id="4" name="Group 23">
            <a:extLst>
              <a:ext uri="{FF2B5EF4-FFF2-40B4-BE49-F238E27FC236}">
                <a16:creationId xmlns="" xmlns:a16="http://schemas.microsoft.com/office/drawing/2014/main" id="{05909FC8-3BD5-8194-2961-8ABE83B79A89}"/>
              </a:ext>
            </a:extLst>
          </p:cNvPr>
          <p:cNvGrpSpPr/>
          <p:nvPr/>
        </p:nvGrpSpPr>
        <p:grpSpPr>
          <a:xfrm>
            <a:off x="1301449" y="1322020"/>
            <a:ext cx="6530739" cy="3400688"/>
            <a:chOff x="0" y="0"/>
            <a:chExt cx="1720030" cy="566213"/>
          </a:xfrm>
        </p:grpSpPr>
        <p:sp>
          <p:nvSpPr>
            <p:cNvPr id="6" name="Freeform 24">
              <a:extLst>
                <a:ext uri="{FF2B5EF4-FFF2-40B4-BE49-F238E27FC236}">
                  <a16:creationId xmlns="" xmlns:a16="http://schemas.microsoft.com/office/drawing/2014/main" id="{AA97C7AD-8EE3-340C-22A8-8757538ACC18}"/>
                </a:ext>
              </a:extLst>
            </p:cNvPr>
            <p:cNvSpPr/>
            <p:nvPr/>
          </p:nvSpPr>
          <p:spPr>
            <a:xfrm>
              <a:off x="0" y="0"/>
              <a:ext cx="1720030" cy="566213"/>
            </a:xfrm>
            <a:custGeom>
              <a:avLst/>
              <a:gdLst/>
              <a:ahLst/>
              <a:cxnLst/>
              <a:rect l="l" t="t" r="r" b="b"/>
              <a:pathLst>
                <a:path w="1720030" h="566213">
                  <a:moveTo>
                    <a:pt x="60458" y="0"/>
                  </a:moveTo>
                  <a:lnTo>
                    <a:pt x="1659572" y="0"/>
                  </a:lnTo>
                  <a:cubicBezTo>
                    <a:pt x="1692962" y="0"/>
                    <a:pt x="1720030" y="27068"/>
                    <a:pt x="1720030" y="60458"/>
                  </a:cubicBezTo>
                  <a:lnTo>
                    <a:pt x="1720030" y="505754"/>
                  </a:lnTo>
                  <a:cubicBezTo>
                    <a:pt x="1720030" y="521789"/>
                    <a:pt x="1713660" y="537167"/>
                    <a:pt x="1702322" y="548505"/>
                  </a:cubicBezTo>
                  <a:cubicBezTo>
                    <a:pt x="1690984" y="559843"/>
                    <a:pt x="1675606" y="566213"/>
                    <a:pt x="1659572" y="566213"/>
                  </a:cubicBezTo>
                  <a:lnTo>
                    <a:pt x="60458" y="566213"/>
                  </a:lnTo>
                  <a:cubicBezTo>
                    <a:pt x="44424" y="566213"/>
                    <a:pt x="29046" y="559843"/>
                    <a:pt x="17708" y="548505"/>
                  </a:cubicBezTo>
                  <a:cubicBezTo>
                    <a:pt x="6370" y="537167"/>
                    <a:pt x="0" y="521789"/>
                    <a:pt x="0" y="505754"/>
                  </a:cubicBezTo>
                  <a:lnTo>
                    <a:pt x="0" y="60458"/>
                  </a:lnTo>
                  <a:cubicBezTo>
                    <a:pt x="0" y="44424"/>
                    <a:pt x="6370" y="29046"/>
                    <a:pt x="17708" y="17708"/>
                  </a:cubicBezTo>
                  <a:cubicBezTo>
                    <a:pt x="29046" y="6370"/>
                    <a:pt x="44424" y="0"/>
                    <a:pt x="60458" y="0"/>
                  </a:cubicBezTo>
                  <a:close/>
                </a:path>
              </a:pathLst>
            </a:custGeom>
            <a:solidFill>
              <a:schemeClr val="bg1"/>
            </a:solidFill>
            <a:ln w="38100">
              <a:solidFill>
                <a:srgbClr val="000000"/>
              </a:solidFill>
            </a:ln>
          </p:spPr>
          <p:txBody>
            <a:bodyPr/>
            <a:lstStyle/>
            <a:p>
              <a:endParaRPr lang="en-US"/>
            </a:p>
          </p:txBody>
        </p:sp>
        <p:sp>
          <p:nvSpPr>
            <p:cNvPr id="8" name="TextBox 25">
              <a:extLst>
                <a:ext uri="{FF2B5EF4-FFF2-40B4-BE49-F238E27FC236}">
                  <a16:creationId xmlns="" xmlns:a16="http://schemas.microsoft.com/office/drawing/2014/main" id="{97198C4A-ED9A-6156-568E-D46016B98A78}"/>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9" name="Group 26">
            <a:extLst>
              <a:ext uri="{FF2B5EF4-FFF2-40B4-BE49-F238E27FC236}">
                <a16:creationId xmlns="" xmlns:a16="http://schemas.microsoft.com/office/drawing/2014/main" id="{4E97EB40-925B-EB0A-1718-5F8D0F07C513}"/>
              </a:ext>
            </a:extLst>
          </p:cNvPr>
          <p:cNvGrpSpPr/>
          <p:nvPr/>
        </p:nvGrpSpPr>
        <p:grpSpPr>
          <a:xfrm>
            <a:off x="10558126" y="1338204"/>
            <a:ext cx="6530739" cy="3400688"/>
            <a:chOff x="0" y="0"/>
            <a:chExt cx="1720030" cy="566213"/>
          </a:xfrm>
        </p:grpSpPr>
        <p:sp>
          <p:nvSpPr>
            <p:cNvPr id="11" name="Freeform 27">
              <a:extLst>
                <a:ext uri="{FF2B5EF4-FFF2-40B4-BE49-F238E27FC236}">
                  <a16:creationId xmlns="" xmlns:a16="http://schemas.microsoft.com/office/drawing/2014/main" id="{6767F777-D969-EC20-C2E7-FFCE0927453E}"/>
                </a:ext>
              </a:extLst>
            </p:cNvPr>
            <p:cNvSpPr/>
            <p:nvPr/>
          </p:nvSpPr>
          <p:spPr>
            <a:xfrm>
              <a:off x="0" y="0"/>
              <a:ext cx="1720030" cy="566213"/>
            </a:xfrm>
            <a:custGeom>
              <a:avLst/>
              <a:gdLst/>
              <a:ahLst/>
              <a:cxnLst/>
              <a:rect l="l" t="t" r="r" b="b"/>
              <a:pathLst>
                <a:path w="1720030" h="566213">
                  <a:moveTo>
                    <a:pt x="60458" y="0"/>
                  </a:moveTo>
                  <a:lnTo>
                    <a:pt x="1659572" y="0"/>
                  </a:lnTo>
                  <a:cubicBezTo>
                    <a:pt x="1692962" y="0"/>
                    <a:pt x="1720030" y="27068"/>
                    <a:pt x="1720030" y="60458"/>
                  </a:cubicBezTo>
                  <a:lnTo>
                    <a:pt x="1720030" y="505754"/>
                  </a:lnTo>
                  <a:cubicBezTo>
                    <a:pt x="1720030" y="521789"/>
                    <a:pt x="1713660" y="537167"/>
                    <a:pt x="1702322" y="548505"/>
                  </a:cubicBezTo>
                  <a:cubicBezTo>
                    <a:pt x="1690984" y="559843"/>
                    <a:pt x="1675606" y="566213"/>
                    <a:pt x="1659572" y="566213"/>
                  </a:cubicBezTo>
                  <a:lnTo>
                    <a:pt x="60458" y="566213"/>
                  </a:lnTo>
                  <a:cubicBezTo>
                    <a:pt x="44424" y="566213"/>
                    <a:pt x="29046" y="559843"/>
                    <a:pt x="17708" y="548505"/>
                  </a:cubicBezTo>
                  <a:cubicBezTo>
                    <a:pt x="6370" y="537167"/>
                    <a:pt x="0" y="521789"/>
                    <a:pt x="0" y="505754"/>
                  </a:cubicBezTo>
                  <a:lnTo>
                    <a:pt x="0" y="60458"/>
                  </a:lnTo>
                  <a:cubicBezTo>
                    <a:pt x="0" y="44424"/>
                    <a:pt x="6370" y="29046"/>
                    <a:pt x="17708" y="17708"/>
                  </a:cubicBezTo>
                  <a:cubicBezTo>
                    <a:pt x="29046" y="6370"/>
                    <a:pt x="44424" y="0"/>
                    <a:pt x="60458" y="0"/>
                  </a:cubicBezTo>
                  <a:close/>
                </a:path>
              </a:pathLst>
            </a:custGeom>
            <a:solidFill>
              <a:schemeClr val="bg1"/>
            </a:solidFill>
            <a:ln w="38100">
              <a:solidFill>
                <a:srgbClr val="000000"/>
              </a:solidFill>
            </a:ln>
          </p:spPr>
          <p:txBody>
            <a:bodyPr/>
            <a:lstStyle/>
            <a:p>
              <a:endParaRPr lang="en-US"/>
            </a:p>
          </p:txBody>
        </p:sp>
        <p:sp>
          <p:nvSpPr>
            <p:cNvPr id="13" name="TextBox 28">
              <a:extLst>
                <a:ext uri="{FF2B5EF4-FFF2-40B4-BE49-F238E27FC236}">
                  <a16:creationId xmlns="" xmlns:a16="http://schemas.microsoft.com/office/drawing/2014/main" id="{DD3CA93B-892E-CFBA-AFDE-525A4275C38F}"/>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4" name="Group 29">
            <a:extLst>
              <a:ext uri="{FF2B5EF4-FFF2-40B4-BE49-F238E27FC236}">
                <a16:creationId xmlns="" xmlns:a16="http://schemas.microsoft.com/office/drawing/2014/main" id="{B0403E71-FA72-CB99-0085-C215AAF91301}"/>
              </a:ext>
            </a:extLst>
          </p:cNvPr>
          <p:cNvGrpSpPr/>
          <p:nvPr/>
        </p:nvGrpSpPr>
        <p:grpSpPr>
          <a:xfrm>
            <a:off x="1219200" y="5476612"/>
            <a:ext cx="6530739" cy="3400688"/>
            <a:chOff x="0" y="0"/>
            <a:chExt cx="1720030" cy="566213"/>
          </a:xfrm>
        </p:grpSpPr>
        <p:sp>
          <p:nvSpPr>
            <p:cNvPr id="15" name="Freeform 30">
              <a:extLst>
                <a:ext uri="{FF2B5EF4-FFF2-40B4-BE49-F238E27FC236}">
                  <a16:creationId xmlns="" xmlns:a16="http://schemas.microsoft.com/office/drawing/2014/main" id="{91CC4E85-E538-4BEE-BB87-C27B01725158}"/>
                </a:ext>
              </a:extLst>
            </p:cNvPr>
            <p:cNvSpPr/>
            <p:nvPr/>
          </p:nvSpPr>
          <p:spPr>
            <a:xfrm>
              <a:off x="0" y="0"/>
              <a:ext cx="1720030" cy="566213"/>
            </a:xfrm>
            <a:custGeom>
              <a:avLst/>
              <a:gdLst/>
              <a:ahLst/>
              <a:cxnLst/>
              <a:rect l="l" t="t" r="r" b="b"/>
              <a:pathLst>
                <a:path w="1720030" h="566213">
                  <a:moveTo>
                    <a:pt x="60458" y="0"/>
                  </a:moveTo>
                  <a:lnTo>
                    <a:pt x="1659572" y="0"/>
                  </a:lnTo>
                  <a:cubicBezTo>
                    <a:pt x="1692962" y="0"/>
                    <a:pt x="1720030" y="27068"/>
                    <a:pt x="1720030" y="60458"/>
                  </a:cubicBezTo>
                  <a:lnTo>
                    <a:pt x="1720030" y="505754"/>
                  </a:lnTo>
                  <a:cubicBezTo>
                    <a:pt x="1720030" y="521789"/>
                    <a:pt x="1713660" y="537167"/>
                    <a:pt x="1702322" y="548505"/>
                  </a:cubicBezTo>
                  <a:cubicBezTo>
                    <a:pt x="1690984" y="559843"/>
                    <a:pt x="1675606" y="566213"/>
                    <a:pt x="1659572" y="566213"/>
                  </a:cubicBezTo>
                  <a:lnTo>
                    <a:pt x="60458" y="566213"/>
                  </a:lnTo>
                  <a:cubicBezTo>
                    <a:pt x="44424" y="566213"/>
                    <a:pt x="29046" y="559843"/>
                    <a:pt x="17708" y="548505"/>
                  </a:cubicBezTo>
                  <a:cubicBezTo>
                    <a:pt x="6370" y="537167"/>
                    <a:pt x="0" y="521789"/>
                    <a:pt x="0" y="505754"/>
                  </a:cubicBezTo>
                  <a:lnTo>
                    <a:pt x="0" y="60458"/>
                  </a:lnTo>
                  <a:cubicBezTo>
                    <a:pt x="0" y="44424"/>
                    <a:pt x="6370" y="29046"/>
                    <a:pt x="17708" y="17708"/>
                  </a:cubicBezTo>
                  <a:cubicBezTo>
                    <a:pt x="29046" y="6370"/>
                    <a:pt x="44424" y="0"/>
                    <a:pt x="60458" y="0"/>
                  </a:cubicBezTo>
                  <a:close/>
                </a:path>
              </a:pathLst>
            </a:custGeom>
            <a:solidFill>
              <a:schemeClr val="bg1"/>
            </a:solidFill>
            <a:ln w="38100">
              <a:solidFill>
                <a:srgbClr val="000000"/>
              </a:solidFill>
            </a:ln>
          </p:spPr>
          <p:txBody>
            <a:bodyPr/>
            <a:lstStyle/>
            <a:p>
              <a:endParaRPr lang="en-US"/>
            </a:p>
          </p:txBody>
        </p:sp>
        <p:sp>
          <p:nvSpPr>
            <p:cNvPr id="16" name="TextBox 31">
              <a:extLst>
                <a:ext uri="{FF2B5EF4-FFF2-40B4-BE49-F238E27FC236}">
                  <a16:creationId xmlns="" xmlns:a16="http://schemas.microsoft.com/office/drawing/2014/main" id="{F029FEC8-B69A-C86C-2182-D019B1A94E7F}"/>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7" name="Group 32">
            <a:extLst>
              <a:ext uri="{FF2B5EF4-FFF2-40B4-BE49-F238E27FC236}">
                <a16:creationId xmlns="" xmlns:a16="http://schemas.microsoft.com/office/drawing/2014/main" id="{D5D9526D-1632-45BB-8BA9-B04AD650026C}"/>
              </a:ext>
            </a:extLst>
          </p:cNvPr>
          <p:cNvGrpSpPr/>
          <p:nvPr/>
        </p:nvGrpSpPr>
        <p:grpSpPr>
          <a:xfrm>
            <a:off x="10669706" y="5359387"/>
            <a:ext cx="6530739" cy="3400688"/>
            <a:chOff x="0" y="0"/>
            <a:chExt cx="1720030" cy="566213"/>
          </a:xfrm>
        </p:grpSpPr>
        <p:sp>
          <p:nvSpPr>
            <p:cNvPr id="18" name="Freeform 33">
              <a:extLst>
                <a:ext uri="{FF2B5EF4-FFF2-40B4-BE49-F238E27FC236}">
                  <a16:creationId xmlns="" xmlns:a16="http://schemas.microsoft.com/office/drawing/2014/main" id="{13B2C02E-3077-5A7D-71A6-468EEBAE52D8}"/>
                </a:ext>
              </a:extLst>
            </p:cNvPr>
            <p:cNvSpPr/>
            <p:nvPr/>
          </p:nvSpPr>
          <p:spPr>
            <a:xfrm>
              <a:off x="0" y="0"/>
              <a:ext cx="1720030" cy="566213"/>
            </a:xfrm>
            <a:custGeom>
              <a:avLst/>
              <a:gdLst/>
              <a:ahLst/>
              <a:cxnLst/>
              <a:rect l="l" t="t" r="r" b="b"/>
              <a:pathLst>
                <a:path w="1720030" h="566213">
                  <a:moveTo>
                    <a:pt x="60458" y="0"/>
                  </a:moveTo>
                  <a:lnTo>
                    <a:pt x="1659572" y="0"/>
                  </a:lnTo>
                  <a:cubicBezTo>
                    <a:pt x="1692962" y="0"/>
                    <a:pt x="1720030" y="27068"/>
                    <a:pt x="1720030" y="60458"/>
                  </a:cubicBezTo>
                  <a:lnTo>
                    <a:pt x="1720030" y="505754"/>
                  </a:lnTo>
                  <a:cubicBezTo>
                    <a:pt x="1720030" y="521789"/>
                    <a:pt x="1713660" y="537167"/>
                    <a:pt x="1702322" y="548505"/>
                  </a:cubicBezTo>
                  <a:cubicBezTo>
                    <a:pt x="1690984" y="559843"/>
                    <a:pt x="1675606" y="566213"/>
                    <a:pt x="1659572" y="566213"/>
                  </a:cubicBezTo>
                  <a:lnTo>
                    <a:pt x="60458" y="566213"/>
                  </a:lnTo>
                  <a:cubicBezTo>
                    <a:pt x="44424" y="566213"/>
                    <a:pt x="29046" y="559843"/>
                    <a:pt x="17708" y="548505"/>
                  </a:cubicBezTo>
                  <a:cubicBezTo>
                    <a:pt x="6370" y="537167"/>
                    <a:pt x="0" y="521789"/>
                    <a:pt x="0" y="505754"/>
                  </a:cubicBezTo>
                  <a:lnTo>
                    <a:pt x="0" y="60458"/>
                  </a:lnTo>
                  <a:cubicBezTo>
                    <a:pt x="0" y="44424"/>
                    <a:pt x="6370" y="29046"/>
                    <a:pt x="17708" y="17708"/>
                  </a:cubicBezTo>
                  <a:cubicBezTo>
                    <a:pt x="29046" y="6370"/>
                    <a:pt x="44424" y="0"/>
                    <a:pt x="60458" y="0"/>
                  </a:cubicBezTo>
                  <a:close/>
                </a:path>
              </a:pathLst>
            </a:custGeom>
            <a:solidFill>
              <a:schemeClr val="bg1"/>
            </a:solidFill>
            <a:ln w="38100">
              <a:solidFill>
                <a:srgbClr val="000000"/>
              </a:solidFill>
            </a:ln>
          </p:spPr>
          <p:txBody>
            <a:bodyPr/>
            <a:lstStyle/>
            <a:p>
              <a:endParaRPr lang="en-US" dirty="0"/>
            </a:p>
          </p:txBody>
        </p:sp>
        <p:sp>
          <p:nvSpPr>
            <p:cNvPr id="19" name="TextBox 34">
              <a:extLst>
                <a:ext uri="{FF2B5EF4-FFF2-40B4-BE49-F238E27FC236}">
                  <a16:creationId xmlns="" xmlns:a16="http://schemas.microsoft.com/office/drawing/2014/main" id="{99D59EF4-A3FB-9BBF-B4DF-DFCDB59ADD39}"/>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20" name="Group 35">
            <a:extLst>
              <a:ext uri="{FF2B5EF4-FFF2-40B4-BE49-F238E27FC236}">
                <a16:creationId xmlns="" xmlns:a16="http://schemas.microsoft.com/office/drawing/2014/main" id="{8E1C370E-8CFF-8AAA-C604-6C57012347F1}"/>
              </a:ext>
            </a:extLst>
          </p:cNvPr>
          <p:cNvGrpSpPr/>
          <p:nvPr/>
        </p:nvGrpSpPr>
        <p:grpSpPr>
          <a:xfrm>
            <a:off x="381000" y="862293"/>
            <a:ext cx="1797126" cy="1797126"/>
            <a:chOff x="0" y="0"/>
            <a:chExt cx="812800" cy="812800"/>
          </a:xfrm>
        </p:grpSpPr>
        <p:sp>
          <p:nvSpPr>
            <p:cNvPr id="21" name="Freeform 36">
              <a:extLst>
                <a:ext uri="{FF2B5EF4-FFF2-40B4-BE49-F238E27FC236}">
                  <a16:creationId xmlns="" xmlns:a16="http://schemas.microsoft.com/office/drawing/2014/main" id="{A735F955-9C78-03C5-E23E-D0FF09132ED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AF835A"/>
            </a:solidFill>
            <a:ln w="38100">
              <a:solidFill>
                <a:srgbClr val="000000"/>
              </a:solidFill>
            </a:ln>
          </p:spPr>
          <p:txBody>
            <a:bodyPr/>
            <a:lstStyle/>
            <a:p>
              <a:endParaRPr lang="en-US"/>
            </a:p>
          </p:txBody>
        </p:sp>
        <p:sp>
          <p:nvSpPr>
            <p:cNvPr id="22" name="TextBox 37">
              <a:extLst>
                <a:ext uri="{FF2B5EF4-FFF2-40B4-BE49-F238E27FC236}">
                  <a16:creationId xmlns="" xmlns:a16="http://schemas.microsoft.com/office/drawing/2014/main" id="{CE3C6CDF-8EB3-DE46-52F5-EDE661B3D14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 name="Group 38">
            <a:extLst>
              <a:ext uri="{FF2B5EF4-FFF2-40B4-BE49-F238E27FC236}">
                <a16:creationId xmlns="" xmlns:a16="http://schemas.microsoft.com/office/drawing/2014/main" id="{B6ECCD5D-5AB1-F5E1-F5B6-4B7C753833E0}"/>
              </a:ext>
            </a:extLst>
          </p:cNvPr>
          <p:cNvGrpSpPr/>
          <p:nvPr/>
        </p:nvGrpSpPr>
        <p:grpSpPr>
          <a:xfrm>
            <a:off x="9677400" y="1101258"/>
            <a:ext cx="1797126" cy="1797126"/>
            <a:chOff x="0" y="0"/>
            <a:chExt cx="812800" cy="812800"/>
          </a:xfrm>
        </p:grpSpPr>
        <p:sp>
          <p:nvSpPr>
            <p:cNvPr id="24" name="Freeform 39">
              <a:extLst>
                <a:ext uri="{FF2B5EF4-FFF2-40B4-BE49-F238E27FC236}">
                  <a16:creationId xmlns="" xmlns:a16="http://schemas.microsoft.com/office/drawing/2014/main" id="{31254D93-DF36-80E8-DFBC-C9570666B7E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AF835A"/>
            </a:solidFill>
            <a:ln w="38100">
              <a:solidFill>
                <a:srgbClr val="000000"/>
              </a:solidFill>
            </a:ln>
          </p:spPr>
          <p:txBody>
            <a:bodyPr/>
            <a:lstStyle/>
            <a:p>
              <a:endParaRPr lang="en-US"/>
            </a:p>
          </p:txBody>
        </p:sp>
        <p:sp>
          <p:nvSpPr>
            <p:cNvPr id="25" name="TextBox 40">
              <a:extLst>
                <a:ext uri="{FF2B5EF4-FFF2-40B4-BE49-F238E27FC236}">
                  <a16:creationId xmlns="" xmlns:a16="http://schemas.microsoft.com/office/drawing/2014/main" id="{83BE5EC9-C60C-86BF-9732-626BCEB41E5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6" name="Group 41">
            <a:extLst>
              <a:ext uri="{FF2B5EF4-FFF2-40B4-BE49-F238E27FC236}">
                <a16:creationId xmlns="" xmlns:a16="http://schemas.microsoft.com/office/drawing/2014/main" id="{78CB2EAF-83DB-7F22-9B3E-91717604A030}"/>
              </a:ext>
            </a:extLst>
          </p:cNvPr>
          <p:cNvGrpSpPr/>
          <p:nvPr/>
        </p:nvGrpSpPr>
        <p:grpSpPr>
          <a:xfrm>
            <a:off x="533400" y="5131163"/>
            <a:ext cx="1797126" cy="1797126"/>
            <a:chOff x="0" y="0"/>
            <a:chExt cx="812800" cy="812800"/>
          </a:xfrm>
        </p:grpSpPr>
        <p:sp>
          <p:nvSpPr>
            <p:cNvPr id="27" name="Freeform 42">
              <a:extLst>
                <a:ext uri="{FF2B5EF4-FFF2-40B4-BE49-F238E27FC236}">
                  <a16:creationId xmlns="" xmlns:a16="http://schemas.microsoft.com/office/drawing/2014/main" id="{139BB5FB-F95B-102E-13D9-54084242D89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AF835A"/>
            </a:solidFill>
            <a:ln w="38100">
              <a:solidFill>
                <a:srgbClr val="000000"/>
              </a:solidFill>
            </a:ln>
          </p:spPr>
          <p:txBody>
            <a:bodyPr/>
            <a:lstStyle/>
            <a:p>
              <a:endParaRPr lang="en-US"/>
            </a:p>
          </p:txBody>
        </p:sp>
        <p:sp>
          <p:nvSpPr>
            <p:cNvPr id="28" name="TextBox 43">
              <a:extLst>
                <a:ext uri="{FF2B5EF4-FFF2-40B4-BE49-F238E27FC236}">
                  <a16:creationId xmlns="" xmlns:a16="http://schemas.microsoft.com/office/drawing/2014/main" id="{2BBF4E1F-A9AF-C900-A3D6-660C48A4DB10}"/>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9" name="Group 44">
            <a:extLst>
              <a:ext uri="{FF2B5EF4-FFF2-40B4-BE49-F238E27FC236}">
                <a16:creationId xmlns="" xmlns:a16="http://schemas.microsoft.com/office/drawing/2014/main" id="{A139A062-70C8-B837-5F8E-3F5805AE1EE3}"/>
              </a:ext>
            </a:extLst>
          </p:cNvPr>
          <p:cNvGrpSpPr/>
          <p:nvPr/>
        </p:nvGrpSpPr>
        <p:grpSpPr>
          <a:xfrm>
            <a:off x="9829800" y="5003183"/>
            <a:ext cx="1797126" cy="1797126"/>
            <a:chOff x="0" y="0"/>
            <a:chExt cx="812800" cy="812800"/>
          </a:xfrm>
        </p:grpSpPr>
        <p:sp>
          <p:nvSpPr>
            <p:cNvPr id="30" name="Freeform 45">
              <a:extLst>
                <a:ext uri="{FF2B5EF4-FFF2-40B4-BE49-F238E27FC236}">
                  <a16:creationId xmlns="" xmlns:a16="http://schemas.microsoft.com/office/drawing/2014/main" id="{728401EC-9A7E-A9E1-AE3E-F589E6D818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AF835A"/>
            </a:solidFill>
            <a:ln w="38100">
              <a:solidFill>
                <a:srgbClr val="000000"/>
              </a:solidFill>
            </a:ln>
          </p:spPr>
          <p:txBody>
            <a:bodyPr/>
            <a:lstStyle/>
            <a:p>
              <a:endParaRPr lang="en-US"/>
            </a:p>
          </p:txBody>
        </p:sp>
        <p:sp>
          <p:nvSpPr>
            <p:cNvPr id="31" name="TextBox 46">
              <a:extLst>
                <a:ext uri="{FF2B5EF4-FFF2-40B4-BE49-F238E27FC236}">
                  <a16:creationId xmlns="" xmlns:a16="http://schemas.microsoft.com/office/drawing/2014/main" id="{A37CF958-12FA-7C06-2B42-31AD31D7D4C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32" name="TextBox 47">
            <a:extLst>
              <a:ext uri="{FF2B5EF4-FFF2-40B4-BE49-F238E27FC236}">
                <a16:creationId xmlns="" xmlns:a16="http://schemas.microsoft.com/office/drawing/2014/main" id="{D61D278A-CF4A-C002-4959-C40D9EF8FD82}"/>
              </a:ext>
            </a:extLst>
          </p:cNvPr>
          <p:cNvSpPr txBox="1"/>
          <p:nvPr/>
        </p:nvSpPr>
        <p:spPr>
          <a:xfrm>
            <a:off x="482330" y="1209302"/>
            <a:ext cx="1429505" cy="1169783"/>
          </a:xfrm>
          <a:prstGeom prst="rect">
            <a:avLst/>
          </a:prstGeom>
        </p:spPr>
        <p:txBody>
          <a:bodyPr lIns="0" tIns="0" rIns="0" bIns="0" rtlCol="0" anchor="t">
            <a:spAutoFit/>
          </a:bodyPr>
          <a:lstStyle/>
          <a:p>
            <a:pPr algn="ctr">
              <a:lnSpc>
                <a:spcPts val="8941"/>
              </a:lnSpc>
            </a:pPr>
            <a:r>
              <a:rPr lang="en-US" sz="8128" dirty="0">
                <a:solidFill>
                  <a:srgbClr val="FFFFFF"/>
                </a:solidFill>
                <a:latin typeface="More Sugar Thin"/>
              </a:rPr>
              <a:t>01</a:t>
            </a:r>
          </a:p>
        </p:txBody>
      </p:sp>
      <p:sp>
        <p:nvSpPr>
          <p:cNvPr id="33" name="TextBox 48">
            <a:extLst>
              <a:ext uri="{FF2B5EF4-FFF2-40B4-BE49-F238E27FC236}">
                <a16:creationId xmlns="" xmlns:a16="http://schemas.microsoft.com/office/drawing/2014/main" id="{1CF4B8D8-CC7F-3078-C633-FE1551149EF8}"/>
              </a:ext>
            </a:extLst>
          </p:cNvPr>
          <p:cNvSpPr txBox="1"/>
          <p:nvPr/>
        </p:nvSpPr>
        <p:spPr>
          <a:xfrm>
            <a:off x="9861210" y="1403615"/>
            <a:ext cx="1429505" cy="1169783"/>
          </a:xfrm>
          <a:prstGeom prst="rect">
            <a:avLst/>
          </a:prstGeom>
        </p:spPr>
        <p:txBody>
          <a:bodyPr lIns="0" tIns="0" rIns="0" bIns="0" rtlCol="0" anchor="t">
            <a:spAutoFit/>
          </a:bodyPr>
          <a:lstStyle/>
          <a:p>
            <a:pPr algn="ctr">
              <a:lnSpc>
                <a:spcPts val="8941"/>
              </a:lnSpc>
            </a:pPr>
            <a:r>
              <a:rPr lang="en-US" sz="8128" dirty="0">
                <a:solidFill>
                  <a:srgbClr val="FFFFFF"/>
                </a:solidFill>
                <a:latin typeface="More Sugar Thin"/>
              </a:rPr>
              <a:t>02</a:t>
            </a:r>
          </a:p>
        </p:txBody>
      </p:sp>
      <p:sp>
        <p:nvSpPr>
          <p:cNvPr id="34" name="TextBox 49">
            <a:extLst>
              <a:ext uri="{FF2B5EF4-FFF2-40B4-BE49-F238E27FC236}">
                <a16:creationId xmlns="" xmlns:a16="http://schemas.microsoft.com/office/drawing/2014/main" id="{9B0E6767-B080-00AD-26FF-FD4094663CD7}"/>
              </a:ext>
            </a:extLst>
          </p:cNvPr>
          <p:cNvSpPr txBox="1"/>
          <p:nvPr/>
        </p:nvSpPr>
        <p:spPr>
          <a:xfrm>
            <a:off x="704095" y="5426062"/>
            <a:ext cx="1429505" cy="1169783"/>
          </a:xfrm>
          <a:prstGeom prst="rect">
            <a:avLst/>
          </a:prstGeom>
        </p:spPr>
        <p:txBody>
          <a:bodyPr lIns="0" tIns="0" rIns="0" bIns="0" rtlCol="0" anchor="t">
            <a:spAutoFit/>
          </a:bodyPr>
          <a:lstStyle/>
          <a:p>
            <a:pPr algn="ctr">
              <a:lnSpc>
                <a:spcPts val="8941"/>
              </a:lnSpc>
            </a:pPr>
            <a:r>
              <a:rPr lang="en-US" sz="8128" dirty="0">
                <a:solidFill>
                  <a:srgbClr val="FFFFFF"/>
                </a:solidFill>
                <a:latin typeface="More Sugar Thin"/>
              </a:rPr>
              <a:t>03</a:t>
            </a:r>
          </a:p>
        </p:txBody>
      </p:sp>
      <p:sp>
        <p:nvSpPr>
          <p:cNvPr id="35" name="TextBox 50">
            <a:extLst>
              <a:ext uri="{FF2B5EF4-FFF2-40B4-BE49-F238E27FC236}">
                <a16:creationId xmlns="" xmlns:a16="http://schemas.microsoft.com/office/drawing/2014/main" id="{6D2C55C7-00C7-2E77-DDD0-BB18905500BA}"/>
              </a:ext>
            </a:extLst>
          </p:cNvPr>
          <p:cNvSpPr txBox="1"/>
          <p:nvPr/>
        </p:nvSpPr>
        <p:spPr>
          <a:xfrm>
            <a:off x="10013610" y="5378972"/>
            <a:ext cx="1429505" cy="1169783"/>
          </a:xfrm>
          <a:prstGeom prst="rect">
            <a:avLst/>
          </a:prstGeom>
        </p:spPr>
        <p:txBody>
          <a:bodyPr lIns="0" tIns="0" rIns="0" bIns="0" rtlCol="0" anchor="t">
            <a:spAutoFit/>
          </a:bodyPr>
          <a:lstStyle/>
          <a:p>
            <a:pPr algn="ctr">
              <a:lnSpc>
                <a:spcPts val="8941"/>
              </a:lnSpc>
            </a:pPr>
            <a:r>
              <a:rPr lang="en-US" sz="8128" dirty="0">
                <a:solidFill>
                  <a:srgbClr val="FFFFFF"/>
                </a:solidFill>
                <a:latin typeface="More Sugar Thin"/>
              </a:rPr>
              <a:t>04</a:t>
            </a:r>
          </a:p>
        </p:txBody>
      </p:sp>
      <p:sp>
        <p:nvSpPr>
          <p:cNvPr id="37" name="TextBox 36">
            <a:extLst>
              <a:ext uri="{FF2B5EF4-FFF2-40B4-BE49-F238E27FC236}">
                <a16:creationId xmlns="" xmlns:a16="http://schemas.microsoft.com/office/drawing/2014/main" id="{B20C7D44-EDB9-9FBB-A2C7-C0483F31311B}"/>
              </a:ext>
            </a:extLst>
          </p:cNvPr>
          <p:cNvSpPr txBox="1"/>
          <p:nvPr/>
        </p:nvSpPr>
        <p:spPr>
          <a:xfrm>
            <a:off x="2135582" y="1717006"/>
            <a:ext cx="6039863" cy="1446550"/>
          </a:xfrm>
          <a:prstGeom prst="rect">
            <a:avLst/>
          </a:prstGeom>
          <a:noFill/>
        </p:spPr>
        <p:txBody>
          <a:bodyPr wrap="square" rtlCol="0">
            <a:spAutoFit/>
          </a:bodyPr>
          <a:lstStyle/>
          <a:p>
            <a:r>
              <a:rPr lang="en-US" sz="4400" b="1" dirty="0" err="1">
                <a:latin typeface="Cambria" panose="02040503050406030204" pitchFamily="18" charset="0"/>
                <a:ea typeface="Cambria" panose="02040503050406030204" pitchFamily="18" charset="0"/>
              </a:rPr>
              <a:t>Vị</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trí</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Nằm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trong</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Tập</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thơ</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Việt</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Bắc</a:t>
            </a:r>
            <a:endParaRPr lang="en-US" sz="4400" b="1" dirty="0">
              <a:latin typeface="Cambria" panose="02040503050406030204" pitchFamily="18" charset="0"/>
              <a:ea typeface="Cambria" panose="02040503050406030204" pitchFamily="18" charset="0"/>
            </a:endParaRPr>
          </a:p>
        </p:txBody>
      </p:sp>
      <p:sp>
        <p:nvSpPr>
          <p:cNvPr id="38" name="TextBox 37">
            <a:extLst>
              <a:ext uri="{FF2B5EF4-FFF2-40B4-BE49-F238E27FC236}">
                <a16:creationId xmlns="" xmlns:a16="http://schemas.microsoft.com/office/drawing/2014/main" id="{63B702F2-50CC-9D3B-5946-ED18657DB210}"/>
              </a:ext>
            </a:extLst>
          </p:cNvPr>
          <p:cNvSpPr txBox="1"/>
          <p:nvPr/>
        </p:nvSpPr>
        <p:spPr>
          <a:xfrm>
            <a:off x="2294019" y="5826404"/>
            <a:ext cx="5173581" cy="2800767"/>
          </a:xfrm>
          <a:prstGeom prst="rect">
            <a:avLst/>
          </a:prstGeom>
          <a:noFill/>
        </p:spPr>
        <p:txBody>
          <a:bodyPr wrap="square" rtlCol="0">
            <a:spAutoFit/>
          </a:bodyPr>
          <a:lstStyle/>
          <a:p>
            <a:r>
              <a:rPr lang="en-US" sz="4400" b="1" dirty="0" err="1">
                <a:latin typeface="Cambria" panose="02040503050406030204" pitchFamily="18" charset="0"/>
                <a:ea typeface="Cambria" panose="02040503050406030204" pitchFamily="18" charset="0"/>
              </a:rPr>
              <a:t>Đề</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tài:Chia</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ly</a:t>
            </a:r>
            <a:endParaRPr lang="en-US" sz="4400" b="1" dirty="0">
              <a:latin typeface="Cambria" panose="02040503050406030204" pitchFamily="18" charset="0"/>
              <a:ea typeface="Cambria" panose="02040503050406030204" pitchFamily="18" charset="0"/>
            </a:endParaRPr>
          </a:p>
          <a:p>
            <a:r>
              <a:rPr lang="en-US" sz="4400" b="1" dirty="0" err="1">
                <a:latin typeface="Cambria" panose="02040503050406030204" pitchFamily="18" charset="0"/>
                <a:ea typeface="Cambria" panose="02040503050406030204" pitchFamily="18" charset="0"/>
              </a:rPr>
              <a:t>Chủ</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đề</a:t>
            </a:r>
            <a:r>
              <a:rPr lang="en-US" sz="4400" b="1" dirty="0">
                <a:latin typeface="Cambria" panose="02040503050406030204" pitchFamily="18" charset="0"/>
                <a:ea typeface="Cambria" panose="02040503050406030204" pitchFamily="18" charset="0"/>
              </a:rPr>
              <a:t>: Ca </a:t>
            </a:r>
            <a:r>
              <a:rPr lang="en-US" sz="4400" b="1" dirty="0" err="1">
                <a:latin typeface="Cambria" panose="02040503050406030204" pitchFamily="18" charset="0"/>
                <a:ea typeface="Cambria" panose="02040503050406030204" pitchFamily="18" charset="0"/>
              </a:rPr>
              <a:t>ngợi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nghĩa</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tình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cách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mạng</a:t>
            </a:r>
            <a:endParaRPr lang="en-US" sz="4400" b="1" dirty="0">
              <a:latin typeface="Cambria" panose="02040503050406030204" pitchFamily="18" charset="0"/>
              <a:ea typeface="Cambria" panose="02040503050406030204" pitchFamily="18" charset="0"/>
            </a:endParaRPr>
          </a:p>
        </p:txBody>
      </p:sp>
      <p:sp>
        <p:nvSpPr>
          <p:cNvPr id="39" name="TextBox 38">
            <a:extLst>
              <a:ext uri="{FF2B5EF4-FFF2-40B4-BE49-F238E27FC236}">
                <a16:creationId xmlns="" xmlns:a16="http://schemas.microsoft.com/office/drawing/2014/main" id="{735F2323-A308-E228-3A84-9AD6E8944019}"/>
              </a:ext>
            </a:extLst>
          </p:cNvPr>
          <p:cNvSpPr txBox="1"/>
          <p:nvPr/>
        </p:nvSpPr>
        <p:spPr>
          <a:xfrm>
            <a:off x="11667444" y="1762412"/>
            <a:ext cx="6039863" cy="769441"/>
          </a:xfrm>
          <a:prstGeom prst="rect">
            <a:avLst/>
          </a:prstGeom>
          <a:noFill/>
        </p:spPr>
        <p:txBody>
          <a:bodyPr wrap="square" rtlCol="0">
            <a:spAutoFit/>
          </a:bodyPr>
          <a:lstStyle/>
          <a:p>
            <a:r>
              <a:rPr lang="en-US" sz="4400" b="1" dirty="0" err="1">
                <a:latin typeface="Cambria" panose="02040503050406030204" pitchFamily="18" charset="0"/>
                <a:ea typeface="Cambria" panose="02040503050406030204" pitchFamily="18" charset="0"/>
              </a:rPr>
              <a:t>Thể</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thơ</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Lục</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bát</a:t>
            </a:r>
            <a:endParaRPr lang="en-US" sz="4400" b="1" dirty="0">
              <a:latin typeface="Cambria" panose="02040503050406030204" pitchFamily="18" charset="0"/>
              <a:ea typeface="Cambria" panose="02040503050406030204" pitchFamily="18" charset="0"/>
            </a:endParaRPr>
          </a:p>
        </p:txBody>
      </p:sp>
      <p:sp>
        <p:nvSpPr>
          <p:cNvPr id="40" name="TextBox 39">
            <a:extLst>
              <a:ext uri="{FF2B5EF4-FFF2-40B4-BE49-F238E27FC236}">
                <a16:creationId xmlns="" xmlns:a16="http://schemas.microsoft.com/office/drawing/2014/main" id="{4A3D2251-5EFF-DB5A-E838-29207CCECC1C}"/>
              </a:ext>
            </a:extLst>
          </p:cNvPr>
          <p:cNvSpPr txBox="1"/>
          <p:nvPr/>
        </p:nvSpPr>
        <p:spPr>
          <a:xfrm>
            <a:off x="11679602" y="6135921"/>
            <a:ext cx="4768117" cy="1446550"/>
          </a:xfrm>
          <a:prstGeom prst="rect">
            <a:avLst/>
          </a:prstGeom>
          <a:noFill/>
        </p:spPr>
        <p:txBody>
          <a:bodyPr wrap="square" rtlCol="0">
            <a:spAutoFit/>
          </a:bodyPr>
          <a:lstStyle/>
          <a:p>
            <a:pPr marL="0" marR="0" algn="just">
              <a:spcBef>
                <a:spcPts val="0"/>
              </a:spcBef>
              <a:spcAft>
                <a:spcPts val="800"/>
              </a:spcAft>
              <a:tabLst>
                <a:tab pos="457200" algn="l"/>
                <a:tab pos="914400" algn="l"/>
                <a:tab pos="1422400" algn="l"/>
              </a:tabLst>
            </a:pPr>
            <a:r>
              <a:rPr lang="en-US" sz="4400" b="1" dirty="0" err="1">
                <a:latin typeface="Cambria" panose="02040503050406030204" pitchFamily="18" charset="0"/>
                <a:ea typeface="Cambria" panose="02040503050406030204" pitchFamily="18" charset="0"/>
              </a:rPr>
              <a:t>Bố</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cục</a:t>
            </a:r>
            <a:r>
              <a:rPr lang="en-US" sz="4400" b="1" dirty="0">
                <a:latin typeface="Cambria" panose="02040503050406030204" pitchFamily="18" charset="0"/>
                <a:ea typeface="Cambria" panose="02040503050406030204" pitchFamily="18" charset="0"/>
              </a:rPr>
              <a:t>:</a:t>
            </a:r>
            <a:r>
              <a:rPr lang="en-US" sz="4400" b="1" dirty="0">
                <a:effectLst/>
                <a:latin typeface="Cambria" panose="02040503050406030204" pitchFamily="18" charset="0"/>
                <a:ea typeface="Cambria" panose="02040503050406030204" pitchFamily="18" charset="0"/>
                <a:cs typeface="Times New Roman" panose="02020603050405020304" pitchFamily="18" charset="0"/>
              </a:rPr>
              <a:t> 6 </a:t>
            </a:r>
            <a:r>
              <a:rPr lang="en-US" sz="4400" b="1" dirty="0" err="1">
                <a:effectLst/>
                <a:latin typeface="Cambria" panose="02040503050406030204" pitchFamily="18" charset="0"/>
                <a:ea typeface="Cambria" panose="02040503050406030204" pitchFamily="18" charset="0"/>
                <a:cs typeface="Times New Roman" panose="02020603050405020304" pitchFamily="18" charset="0"/>
              </a:rPr>
              <a:t>lượt</a:t>
            </a:r>
            <a:r>
              <a:rPr lang="en-US" sz="4400" b="1" dirty="0">
                <a:effectLst/>
                <a:latin typeface="Cambria" panose="02040503050406030204" pitchFamily="18" charset="0"/>
                <a:ea typeface="Cambria" panose="02040503050406030204" pitchFamily="18" charset="0"/>
                <a:cs typeface="Times New Roman" panose="02020603050405020304" pitchFamily="18" charset="0"/>
              </a:rPr>
              <a:t> </a:t>
            </a:r>
            <a:r>
              <a:rPr lang="en-US" sz="4400" b="1" dirty="0" err="1">
                <a:effectLst/>
                <a:latin typeface="Cambria" panose="02040503050406030204" pitchFamily="18" charset="0"/>
                <a:ea typeface="Cambria" panose="02040503050406030204" pitchFamily="18" charset="0"/>
                <a:cs typeface="Times New Roman" panose="02020603050405020304" pitchFamily="18" charset="0"/>
              </a:rPr>
              <a:t>lời</a:t>
            </a:r>
            <a:r>
              <a:rPr lang="en-US" sz="4400" b="1" dirty="0">
                <a:effectLst/>
                <a:latin typeface="Cambria" panose="02040503050406030204" pitchFamily="18" charset="0"/>
                <a:ea typeface="Cambria" panose="02040503050406030204" pitchFamily="18" charset="0"/>
                <a:cs typeface="Times New Roman" panose="02020603050405020304" pitchFamily="18" charset="0"/>
              </a:rPr>
              <a:t> </a:t>
            </a:r>
            <a:r>
              <a:rPr lang="en-US" sz="4400" b="1" dirty="0" err="1">
                <a:effectLst/>
                <a:latin typeface="Cambria" panose="02040503050406030204" pitchFamily="18" charset="0"/>
                <a:ea typeface="Cambria" panose="02040503050406030204" pitchFamily="18" charset="0"/>
                <a:cs typeface="Times New Roman" panose="02020603050405020304" pitchFamily="18" charset="0"/>
              </a:rPr>
              <a:t>hỏi</a:t>
            </a:r>
            <a:r>
              <a:rPr lang="en-US" sz="4400" b="1" dirty="0">
                <a:effectLst/>
                <a:latin typeface="Cambria" panose="02040503050406030204" pitchFamily="18" charset="0"/>
                <a:ea typeface="Cambria" panose="02040503050406030204" pitchFamily="18" charset="0"/>
                <a:cs typeface="Times New Roman" panose="02020603050405020304" pitchFamily="18" charset="0"/>
              </a:rPr>
              <a:t> </a:t>
            </a:r>
            <a:r>
              <a:rPr lang="en-US" sz="4400" b="1" dirty="0" err="1">
                <a:effectLst/>
                <a:latin typeface="Cambria" panose="02040503050406030204" pitchFamily="18" charset="0"/>
                <a:ea typeface="Cambria" panose="02040503050406030204" pitchFamily="18" charset="0"/>
                <a:cs typeface="Times New Roman" panose="02020603050405020304" pitchFamily="18" charset="0"/>
              </a:rPr>
              <a:t>đáp</a:t>
            </a:r>
            <a:endParaRPr lang="en-US" sz="4400" b="1"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4428930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828797" y="908580"/>
            <a:ext cx="15087602" cy="8917280"/>
            <a:chOff x="-72993" y="-38100"/>
            <a:chExt cx="2064649" cy="523144"/>
          </a:xfrm>
        </p:grpSpPr>
        <p:sp>
          <p:nvSpPr>
            <p:cNvPr id="4" name="Freeform 4"/>
            <p:cNvSpPr/>
            <p:nvPr/>
          </p:nvSpPr>
          <p:spPr>
            <a:xfrm>
              <a:off x="-72993" y="2946"/>
              <a:ext cx="2064649" cy="482098"/>
            </a:xfrm>
            <a:custGeom>
              <a:avLst/>
              <a:gdLst/>
              <a:ahLst/>
              <a:cxnLst/>
              <a:rect l="l" t="t" r="r" b="b"/>
              <a:pathLst>
                <a:path w="1991656" h="485044">
                  <a:moveTo>
                    <a:pt x="30714" y="0"/>
                  </a:moveTo>
                  <a:lnTo>
                    <a:pt x="1960942" y="0"/>
                  </a:lnTo>
                  <a:cubicBezTo>
                    <a:pt x="1969088" y="0"/>
                    <a:pt x="1976900" y="3236"/>
                    <a:pt x="1982660" y="8996"/>
                  </a:cubicBezTo>
                  <a:cubicBezTo>
                    <a:pt x="1988420" y="14756"/>
                    <a:pt x="1991656" y="22568"/>
                    <a:pt x="1991656" y="30714"/>
                  </a:cubicBezTo>
                  <a:lnTo>
                    <a:pt x="1991656" y="454330"/>
                  </a:lnTo>
                  <a:cubicBezTo>
                    <a:pt x="1991656" y="462476"/>
                    <a:pt x="1988420" y="470288"/>
                    <a:pt x="1982660" y="476048"/>
                  </a:cubicBezTo>
                  <a:cubicBezTo>
                    <a:pt x="1976900" y="481808"/>
                    <a:pt x="1969088" y="485044"/>
                    <a:pt x="1960942" y="485044"/>
                  </a:cubicBezTo>
                  <a:lnTo>
                    <a:pt x="30714" y="485044"/>
                  </a:lnTo>
                  <a:cubicBezTo>
                    <a:pt x="22568" y="485044"/>
                    <a:pt x="14756" y="481808"/>
                    <a:pt x="8996" y="476048"/>
                  </a:cubicBezTo>
                  <a:cubicBezTo>
                    <a:pt x="3236" y="470288"/>
                    <a:pt x="0" y="462476"/>
                    <a:pt x="0" y="454330"/>
                  </a:cubicBezTo>
                  <a:lnTo>
                    <a:pt x="0" y="30714"/>
                  </a:lnTo>
                  <a:cubicBezTo>
                    <a:pt x="0" y="22568"/>
                    <a:pt x="3236" y="14756"/>
                    <a:pt x="8996" y="8996"/>
                  </a:cubicBezTo>
                  <a:cubicBezTo>
                    <a:pt x="14756" y="3236"/>
                    <a:pt x="22568" y="0"/>
                    <a:pt x="30714" y="0"/>
                  </a:cubicBezTo>
                  <a:close/>
                </a:path>
              </a:pathLst>
            </a:custGeom>
            <a:solidFill>
              <a:schemeClr val="bg1"/>
            </a:solidFill>
            <a:ln w="19050" cap="rnd">
              <a:solidFill>
                <a:srgbClr val="FFFFFF"/>
              </a:solidFill>
              <a:prstDash val="solid"/>
              <a:round/>
            </a:ln>
          </p:spPr>
        </p:sp>
        <p:sp>
          <p:nvSpPr>
            <p:cNvPr id="5" name="TextBox 5"/>
            <p:cNvSpPr txBox="1"/>
            <p:nvPr/>
          </p:nvSpPr>
          <p:spPr>
            <a:xfrm>
              <a:off x="0" y="-38100"/>
              <a:ext cx="1991656" cy="523144"/>
            </a:xfrm>
            <a:prstGeom prst="rect">
              <a:avLst/>
            </a:prstGeom>
          </p:spPr>
          <p:txBody>
            <a:bodyPr lIns="63500" tIns="63500" rIns="63500" bIns="63500" rtlCol="0" anchor="ctr"/>
            <a:lstStyle/>
            <a:p>
              <a:pPr algn="ctr">
                <a:lnSpc>
                  <a:spcPts val="2448"/>
                </a:lnSpc>
              </a:pPr>
              <a:endParaRPr sz="2400"/>
            </a:p>
          </p:txBody>
        </p:sp>
      </p:grpSp>
      <p:sp>
        <p:nvSpPr>
          <p:cNvPr id="7" name="TextBox 7"/>
          <p:cNvSpPr txBox="1"/>
          <p:nvPr/>
        </p:nvSpPr>
        <p:spPr>
          <a:xfrm>
            <a:off x="3352800" y="261480"/>
            <a:ext cx="12300881" cy="1141338"/>
          </a:xfrm>
          <a:prstGeom prst="rect">
            <a:avLst/>
          </a:prstGeom>
        </p:spPr>
        <p:txBody>
          <a:bodyPr wrap="square" lIns="0" tIns="0" rIns="0" bIns="0" rtlCol="0" anchor="t">
            <a:spAutoFit/>
          </a:bodyPr>
          <a:lstStyle/>
          <a:p>
            <a:pPr>
              <a:lnSpc>
                <a:spcPts val="8880"/>
              </a:lnSpc>
            </a:pPr>
            <a:r>
              <a:rPr lang="en-US" sz="8000" b="1" dirty="0" err="1">
                <a:solidFill>
                  <a:srgbClr val="FFFFFF"/>
                </a:solidFill>
                <a:latin typeface="Cambria" panose="02040503050406030204" pitchFamily="18" charset="0"/>
                <a:ea typeface="Cambria" panose="02040503050406030204" pitchFamily="18" charset="0"/>
              </a:rPr>
              <a:t>HOẠT</a:t>
            </a:r>
            <a:r>
              <a:rPr lang="en-US" sz="8000" b="1" dirty="0">
                <a:solidFill>
                  <a:srgbClr val="FFFFFF"/>
                </a:solidFill>
                <a:latin typeface="Cambria" panose="02040503050406030204" pitchFamily="18" charset="0"/>
                <a:ea typeface="Cambria" panose="02040503050406030204" pitchFamily="18" charset="0"/>
              </a:rPr>
              <a:t> </a:t>
            </a:r>
            <a:r>
              <a:rPr lang="en-US" sz="8000" b="1" dirty="0" err="1">
                <a:solidFill>
                  <a:srgbClr val="FFFFFF"/>
                </a:solidFill>
                <a:latin typeface="Cambria" panose="02040503050406030204" pitchFamily="18" charset="0"/>
                <a:ea typeface="Cambria" panose="02040503050406030204" pitchFamily="18" charset="0"/>
              </a:rPr>
              <a:t>ĐỘNG</a:t>
            </a:r>
            <a:r>
              <a:rPr lang="en-US" sz="8000" b="1" dirty="0">
                <a:solidFill>
                  <a:srgbClr val="FFFFFF"/>
                </a:solidFill>
                <a:latin typeface="Cambria" panose="02040503050406030204" pitchFamily="18" charset="0"/>
                <a:ea typeface="Cambria" panose="02040503050406030204" pitchFamily="18" charset="0"/>
              </a:rPr>
              <a:t> </a:t>
            </a:r>
            <a:r>
              <a:rPr lang="en-US" sz="8000" b="1" dirty="0" err="1">
                <a:solidFill>
                  <a:srgbClr val="FFFFFF"/>
                </a:solidFill>
                <a:latin typeface="Cambria" panose="02040503050406030204" pitchFamily="18" charset="0"/>
                <a:ea typeface="Cambria" panose="02040503050406030204" pitchFamily="18" charset="0"/>
              </a:rPr>
              <a:t>KHỞI</a:t>
            </a:r>
            <a:r>
              <a:rPr lang="en-US" sz="8000" b="1" dirty="0">
                <a:solidFill>
                  <a:srgbClr val="FFFFFF"/>
                </a:solidFill>
                <a:latin typeface="Cambria" panose="02040503050406030204" pitchFamily="18" charset="0"/>
                <a:ea typeface="Cambria" panose="02040503050406030204" pitchFamily="18" charset="0"/>
              </a:rPr>
              <a:t> </a:t>
            </a:r>
            <a:r>
              <a:rPr lang="en-US" sz="8000" b="1" dirty="0" err="1">
                <a:solidFill>
                  <a:srgbClr val="FFFFFF"/>
                </a:solidFill>
                <a:latin typeface="Cambria" panose="02040503050406030204" pitchFamily="18" charset="0"/>
                <a:ea typeface="Cambria" panose="02040503050406030204" pitchFamily="18" charset="0"/>
              </a:rPr>
              <a:t>ĐỘNG</a:t>
            </a:r>
            <a:endParaRPr lang="en-US" sz="8000" b="1" dirty="0">
              <a:solidFill>
                <a:srgbClr val="FFFFFF"/>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 xmlns:a16="http://schemas.microsoft.com/office/drawing/2014/main" id="{895818F8-FE8F-3798-9B6F-723491D9EB13}"/>
              </a:ext>
            </a:extLst>
          </p:cNvPr>
          <p:cNvSpPr txBox="1"/>
          <p:nvPr/>
        </p:nvSpPr>
        <p:spPr>
          <a:xfrm>
            <a:off x="2852080" y="2125072"/>
            <a:ext cx="13302319" cy="6740307"/>
          </a:xfrm>
          <a:prstGeom prst="rect">
            <a:avLst/>
          </a:prstGeom>
          <a:noFill/>
        </p:spPr>
        <p:txBody>
          <a:bodyPr wrap="square" rtlCol="0">
            <a:spAutoFit/>
          </a:bodyPr>
          <a:lstStyle/>
          <a:p>
            <a:pPr algn="just"/>
            <a:r>
              <a:rPr lang="en-US" sz="4800" b="1" dirty="0" err="1">
                <a:latin typeface="Cambria" panose="02040503050406030204" pitchFamily="18" charset="0"/>
                <a:ea typeface="Cambria" panose="02040503050406030204" pitchFamily="18" charset="0"/>
              </a:rPr>
              <a:t>B1</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Chuyển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giao</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nhiệm</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vụ</a:t>
            </a:r>
            <a:r>
              <a:rPr lang="en-US" sz="4800" b="1" dirty="0">
                <a:latin typeface="Cambria" panose="02040503050406030204" pitchFamily="18" charset="0"/>
                <a:ea typeface="Cambria" panose="02040503050406030204" pitchFamily="18" charset="0"/>
              </a:rPr>
              <a:t>: HS </a:t>
            </a:r>
            <a:r>
              <a:rPr lang="en-US" sz="4800" b="1" dirty="0" err="1">
                <a:latin typeface="Cambria" panose="02040503050406030204" pitchFamily="18" charset="0"/>
                <a:ea typeface="Cambria" panose="02040503050406030204" pitchFamily="18" charset="0"/>
              </a:rPr>
              <a:t>quan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sát</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hình</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ảnh</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đoán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tên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địa</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danh</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và</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nêu</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hiểu</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biết</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về</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địa</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danh</a:t>
            </a:r>
            <a:r>
              <a:rPr lang="en-US" sz="4800" b="1" dirty="0">
                <a:latin typeface="Cambria" panose="02040503050406030204" pitchFamily="18" charset="0"/>
                <a:ea typeface="Cambria" panose="02040503050406030204" pitchFamily="18" charset="0"/>
              </a:rPr>
              <a:t>. </a:t>
            </a:r>
          </a:p>
          <a:p>
            <a:pPr algn="just"/>
            <a:r>
              <a:rPr lang="en-US" sz="4800" b="1" dirty="0" err="1">
                <a:latin typeface="Cambria" panose="02040503050406030204" pitchFamily="18" charset="0"/>
                <a:ea typeface="Cambria" panose="02040503050406030204" pitchFamily="18" charset="0"/>
              </a:rPr>
              <a:t>B2</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Thực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hiện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nhiệm</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vụ</a:t>
            </a:r>
            <a:r>
              <a:rPr lang="en-US" sz="4800" b="1" dirty="0">
                <a:latin typeface="Cambria" panose="02040503050406030204" pitchFamily="18" charset="0"/>
                <a:ea typeface="Cambria" panose="02040503050406030204" pitchFamily="18" charset="0"/>
              </a:rPr>
              <a:t>: HS </a:t>
            </a:r>
            <a:r>
              <a:rPr lang="en-US" sz="4800" b="1" dirty="0" err="1">
                <a:latin typeface="Cambria" panose="02040503050406030204" pitchFamily="18" charset="0"/>
                <a:ea typeface="Cambria" panose="02040503050406030204" pitchFamily="18" charset="0"/>
              </a:rPr>
              <a:t>quan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sát</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tranh</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suy</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nghĩ</a:t>
            </a:r>
            <a:r>
              <a:rPr lang="en-US" sz="4800" b="1" dirty="0">
                <a:latin typeface="Cambria" panose="02040503050406030204" pitchFamily="18" charset="0"/>
                <a:ea typeface="Cambria" panose="02040503050406030204" pitchFamily="18" charset="0"/>
              </a:rPr>
              <a:t>.</a:t>
            </a:r>
          </a:p>
          <a:p>
            <a:pPr algn="just"/>
            <a:r>
              <a:rPr lang="en-US" sz="4800" b="1" dirty="0" err="1">
                <a:latin typeface="Cambria" panose="02040503050406030204" pitchFamily="18" charset="0"/>
                <a:ea typeface="Cambria" panose="02040503050406030204" pitchFamily="18" charset="0"/>
              </a:rPr>
              <a:t>B3</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Báo</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cáo</a:t>
            </a:r>
            <a:r>
              <a:rPr lang="en-US" sz="4800" b="1" dirty="0">
                <a:latin typeface="Cambria" panose="02040503050406030204" pitchFamily="18" charset="0"/>
                <a:ea typeface="Cambria" panose="02040503050406030204" pitchFamily="18" charset="0"/>
              </a:rPr>
              <a:t>: HS </a:t>
            </a:r>
            <a:r>
              <a:rPr lang="en-US" sz="4800" b="1" dirty="0" err="1">
                <a:latin typeface="Cambria" panose="02040503050406030204" pitchFamily="18" charset="0"/>
                <a:ea typeface="Cambria" panose="02040503050406030204" pitchFamily="18" charset="0"/>
              </a:rPr>
              <a:t>xung</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phong</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trả</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lời</a:t>
            </a:r>
            <a:endParaRPr lang="en-US" sz="4800" b="1" dirty="0">
              <a:latin typeface="Cambria" panose="02040503050406030204" pitchFamily="18" charset="0"/>
              <a:ea typeface="Cambria" panose="02040503050406030204" pitchFamily="18" charset="0"/>
            </a:endParaRPr>
          </a:p>
          <a:p>
            <a:pPr algn="just"/>
            <a:r>
              <a:rPr lang="en-US" sz="4800" b="1" dirty="0" err="1">
                <a:latin typeface="Cambria" panose="02040503050406030204" pitchFamily="18" charset="0"/>
                <a:ea typeface="Cambria" panose="02040503050406030204" pitchFamily="18" charset="0"/>
              </a:rPr>
              <a:t>B4</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Đánh</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giá</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kết</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quả</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thực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hiện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GV</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nhận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xét</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và</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chốt</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lại</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kiến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thức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vào</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bài</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mới</a:t>
            </a:r>
            <a:r>
              <a:rPr lang="en-US" sz="4800" b="1" dirty="0">
                <a:latin typeface="Cambria" panose="02040503050406030204" pitchFamily="18" charset="0"/>
                <a:ea typeface="Cambria" panose="02040503050406030204" pitchFamily="18" charset="0"/>
              </a:rPr>
              <a:t>.</a:t>
            </a:r>
          </a:p>
          <a:p>
            <a:pPr algn="just"/>
            <a:endParaRPr lang="en-US" sz="4800" b="1" dirty="0">
              <a:latin typeface="Cambria" panose="02040503050406030204" pitchFamily="18" charset="0"/>
              <a:ea typeface="Cambria" panose="02040503050406030204" pitchFamily="18" charset="0"/>
            </a:endParaRP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2988139" y="2095500"/>
            <a:ext cx="13258801" cy="7086600"/>
            <a:chOff x="0" y="0"/>
            <a:chExt cx="1991656" cy="485044"/>
          </a:xfrm>
        </p:grpSpPr>
        <p:sp>
          <p:nvSpPr>
            <p:cNvPr id="4" name="Freeform 4"/>
            <p:cNvSpPr/>
            <p:nvPr/>
          </p:nvSpPr>
          <p:spPr>
            <a:xfrm>
              <a:off x="0" y="0"/>
              <a:ext cx="1991656" cy="485044"/>
            </a:xfrm>
            <a:custGeom>
              <a:avLst/>
              <a:gdLst/>
              <a:ahLst/>
              <a:cxnLst/>
              <a:rect l="l" t="t" r="r" b="b"/>
              <a:pathLst>
                <a:path w="1991656" h="485044">
                  <a:moveTo>
                    <a:pt x="30714" y="0"/>
                  </a:moveTo>
                  <a:lnTo>
                    <a:pt x="1960942" y="0"/>
                  </a:lnTo>
                  <a:cubicBezTo>
                    <a:pt x="1969088" y="0"/>
                    <a:pt x="1976900" y="3236"/>
                    <a:pt x="1982660" y="8996"/>
                  </a:cubicBezTo>
                  <a:cubicBezTo>
                    <a:pt x="1988420" y="14756"/>
                    <a:pt x="1991656" y="22568"/>
                    <a:pt x="1991656" y="30714"/>
                  </a:cubicBezTo>
                  <a:lnTo>
                    <a:pt x="1991656" y="454330"/>
                  </a:lnTo>
                  <a:cubicBezTo>
                    <a:pt x="1991656" y="462476"/>
                    <a:pt x="1988420" y="470288"/>
                    <a:pt x="1982660" y="476048"/>
                  </a:cubicBezTo>
                  <a:cubicBezTo>
                    <a:pt x="1976900" y="481808"/>
                    <a:pt x="1969088" y="485044"/>
                    <a:pt x="1960942" y="485044"/>
                  </a:cubicBezTo>
                  <a:lnTo>
                    <a:pt x="30714" y="485044"/>
                  </a:lnTo>
                  <a:cubicBezTo>
                    <a:pt x="22568" y="485044"/>
                    <a:pt x="14756" y="481808"/>
                    <a:pt x="8996" y="476048"/>
                  </a:cubicBezTo>
                  <a:cubicBezTo>
                    <a:pt x="3236" y="470288"/>
                    <a:pt x="0" y="462476"/>
                    <a:pt x="0" y="454330"/>
                  </a:cubicBezTo>
                  <a:lnTo>
                    <a:pt x="0" y="30714"/>
                  </a:lnTo>
                  <a:cubicBezTo>
                    <a:pt x="0" y="22568"/>
                    <a:pt x="3236" y="14756"/>
                    <a:pt x="8996" y="8996"/>
                  </a:cubicBezTo>
                  <a:cubicBezTo>
                    <a:pt x="14756" y="3236"/>
                    <a:pt x="22568" y="0"/>
                    <a:pt x="30714" y="0"/>
                  </a:cubicBezTo>
                  <a:close/>
                </a:path>
              </a:pathLst>
            </a:custGeom>
            <a:solidFill>
              <a:schemeClr val="bg1"/>
            </a:solidFill>
            <a:ln w="19050" cap="rnd">
              <a:solidFill>
                <a:srgbClr val="FFFFFF"/>
              </a:solidFill>
              <a:prstDash val="solid"/>
              <a:round/>
            </a:ln>
          </p:spPr>
        </p:sp>
        <p:sp>
          <p:nvSpPr>
            <p:cNvPr id="5" name="TextBox 5"/>
            <p:cNvSpPr txBox="1"/>
            <p:nvPr/>
          </p:nvSpPr>
          <p:spPr>
            <a:xfrm>
              <a:off x="0" y="-38100"/>
              <a:ext cx="1991656" cy="523144"/>
            </a:xfrm>
            <a:prstGeom prst="rect">
              <a:avLst/>
            </a:prstGeom>
          </p:spPr>
          <p:txBody>
            <a:bodyPr lIns="63500" tIns="63500" rIns="63500" bIns="63500" rtlCol="0" anchor="ctr"/>
            <a:lstStyle/>
            <a:p>
              <a:pPr algn="ctr">
                <a:lnSpc>
                  <a:spcPts val="2448"/>
                </a:lnSpc>
              </a:pPr>
              <a:endParaRPr sz="2400"/>
            </a:p>
          </p:txBody>
        </p:sp>
      </p:grpSp>
      <p:sp>
        <p:nvSpPr>
          <p:cNvPr id="7" name="TextBox 7"/>
          <p:cNvSpPr txBox="1"/>
          <p:nvPr/>
        </p:nvSpPr>
        <p:spPr>
          <a:xfrm>
            <a:off x="1066800" y="450179"/>
            <a:ext cx="17830800" cy="1065933"/>
          </a:xfrm>
          <a:prstGeom prst="rect">
            <a:avLst/>
          </a:prstGeom>
        </p:spPr>
        <p:txBody>
          <a:bodyPr wrap="square" lIns="0" tIns="0" rIns="0" bIns="0" rtlCol="0" anchor="t">
            <a:spAutoFit/>
          </a:bodyPr>
          <a:lstStyle/>
          <a:p>
            <a:pPr>
              <a:lnSpc>
                <a:spcPts val="8880"/>
              </a:lnSpc>
            </a:pPr>
            <a:r>
              <a:rPr lang="en-US" sz="7200" b="1" dirty="0" err="1">
                <a:solidFill>
                  <a:srgbClr val="FFFFFF"/>
                </a:solidFill>
                <a:latin typeface="Cambria" panose="02040503050406030204" pitchFamily="18" charset="0"/>
                <a:ea typeface="Cambria" panose="02040503050406030204" pitchFamily="18" charset="0"/>
              </a:rPr>
              <a:t>HOẠT</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ĐỘNG</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HÌNH</a:t>
            </a:r>
            <a:r>
              <a:rPr lang="en-US" sz="7200" b="1" dirty="0">
                <a:solidFill>
                  <a:srgbClr val="FFFFFF"/>
                </a:solidFill>
                <a:latin typeface="Cambria" panose="02040503050406030204" pitchFamily="18" charset="0"/>
                <a:ea typeface="Cambria" panose="02040503050406030204" pitchFamily="18" charset="0"/>
              </a:rPr>
              <a:t> THÀNH </a:t>
            </a:r>
            <a:r>
              <a:rPr lang="en-US" sz="7200" b="1" dirty="0" err="1">
                <a:solidFill>
                  <a:srgbClr val="FFFFFF"/>
                </a:solidFill>
                <a:latin typeface="Cambria" panose="02040503050406030204" pitchFamily="18" charset="0"/>
                <a:ea typeface="Cambria" panose="02040503050406030204" pitchFamily="18" charset="0"/>
              </a:rPr>
              <a:t>KIẾN</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THỨC</a:t>
            </a:r>
            <a:endParaRPr lang="en-US" sz="7200" b="1" dirty="0">
              <a:solidFill>
                <a:srgbClr val="FFFFFF"/>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 xmlns:a16="http://schemas.microsoft.com/office/drawing/2014/main" id="{895818F8-FE8F-3798-9B6F-723491D9EB13}"/>
              </a:ext>
            </a:extLst>
          </p:cNvPr>
          <p:cNvSpPr txBox="1"/>
          <p:nvPr/>
        </p:nvSpPr>
        <p:spPr>
          <a:xfrm>
            <a:off x="3962400" y="2188343"/>
            <a:ext cx="11430000" cy="7940635"/>
          </a:xfrm>
          <a:prstGeom prst="rect">
            <a:avLst/>
          </a:prstGeom>
          <a:noFill/>
        </p:spPr>
        <p:txBody>
          <a:bodyPr wrap="square" rtlCol="0">
            <a:spAutoFit/>
          </a:bodyPr>
          <a:lstStyle/>
          <a:p>
            <a:pPr algn="ctr"/>
            <a:r>
              <a:rPr lang="en-US" sz="6600" b="1" dirty="0" err="1">
                <a:latin typeface="Cambria" panose="02040503050406030204" pitchFamily="18" charset="0"/>
                <a:ea typeface="Cambria" panose="02040503050406030204" pitchFamily="18" charset="0"/>
              </a:rPr>
              <a:t>HĐ2</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ĐỌC</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HIỂU</a:t>
            </a:r>
            <a:r>
              <a:rPr lang="en-US" sz="6600" b="1" dirty="0">
                <a:latin typeface="Cambria" panose="02040503050406030204" pitchFamily="18" charset="0"/>
                <a:ea typeface="Cambria" panose="02040503050406030204" pitchFamily="18" charset="0"/>
              </a:rPr>
              <a:t> VĂN </a:t>
            </a:r>
            <a:r>
              <a:rPr lang="en-US" sz="6600" b="1" dirty="0" err="1">
                <a:latin typeface="Cambria" panose="02040503050406030204" pitchFamily="18" charset="0"/>
                <a:ea typeface="Cambria" panose="02040503050406030204" pitchFamily="18" charset="0"/>
              </a:rPr>
              <a:t>BẢN</a:t>
            </a:r>
            <a:endParaRPr lang="en-US" sz="6600" b="1" dirty="0">
              <a:latin typeface="Cambria" panose="02040503050406030204" pitchFamily="18" charset="0"/>
              <a:ea typeface="Cambria" panose="02040503050406030204" pitchFamily="18" charset="0"/>
            </a:endParaRPr>
          </a:p>
          <a:p>
            <a:pPr marL="914400" indent="-914400">
              <a:buAutoNum type="arabicPeriod"/>
            </a:pPr>
            <a:r>
              <a:rPr lang="en-US" sz="5400" b="1" dirty="0" err="1">
                <a:latin typeface="Cambria" panose="02040503050406030204" pitchFamily="18" charset="0"/>
                <a:ea typeface="Cambria" panose="02040503050406030204" pitchFamily="18" charset="0"/>
              </a:rPr>
              <a:t>Đọc</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văn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bản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nhận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xét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kết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cấu</a:t>
            </a:r>
            <a:r>
              <a:rPr lang="en-US" sz="5400" b="1" dirty="0">
                <a:latin typeface="Cambria" panose="02040503050406030204" pitchFamily="18" charset="0"/>
                <a:ea typeface="Cambria" panose="02040503050406030204" pitchFamily="18" charset="0"/>
              </a:rPr>
              <a:t>.</a:t>
            </a:r>
          </a:p>
          <a:p>
            <a:pPr marL="914400" indent="-914400">
              <a:buAutoNum type="arabicPeriod"/>
            </a:pPr>
            <a:r>
              <a:rPr lang="en-US" sz="5400" b="1" dirty="0" err="1">
                <a:latin typeface="Cambria" panose="02040503050406030204" pitchFamily="18" charset="0"/>
                <a:ea typeface="Cambria" panose="02040503050406030204" pitchFamily="18" charset="0"/>
              </a:rPr>
              <a:t>Nhận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xét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về</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nhân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vật</a:t>
            </a:r>
            <a:r>
              <a:rPr lang="en-US" sz="5400" b="1" dirty="0">
                <a:latin typeface="Cambria" panose="02040503050406030204" pitchFamily="18" charset="0"/>
                <a:ea typeface="Cambria" panose="02040503050406030204" pitchFamily="18" charset="0"/>
              </a:rPr>
              <a:t> </a:t>
            </a:r>
            <a:r>
              <a:rPr lang="en-US" sz="5400" b="1" i="1" dirty="0" err="1">
                <a:latin typeface="Cambria" panose="02040503050406030204" pitchFamily="18" charset="0"/>
                <a:ea typeface="Cambria" panose="02040503050406030204" pitchFamily="18" charset="0"/>
              </a:rPr>
              <a:t>mình</a:t>
            </a:r>
            <a:r>
              <a:rPr lang="en-US" sz="5400" b="1" i="1" dirty="0">
                <a:latin typeface="Cambria" panose="02040503050406030204" pitchFamily="18" charset="0"/>
                <a:ea typeface="Cambria" panose="02040503050406030204" pitchFamily="18" charset="0"/>
              </a:rPr>
              <a:t> - ta</a:t>
            </a:r>
          </a:p>
          <a:p>
            <a:pPr marL="914400" indent="-914400">
              <a:buAutoNum type="arabicPeriod"/>
            </a:pPr>
            <a:r>
              <a:rPr lang="en-US" sz="5400" b="1" dirty="0" err="1">
                <a:latin typeface="Cambria" panose="02040503050406030204" pitchFamily="18" charset="0"/>
                <a:ea typeface="Cambria" panose="02040503050406030204" pitchFamily="18" charset="0"/>
              </a:rPr>
              <a:t>Tâm</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trạng</a:t>
            </a:r>
            <a:r>
              <a:rPr lang="en-US" sz="5400" b="1" dirty="0">
                <a:latin typeface="Cambria" panose="02040503050406030204" pitchFamily="18" charset="0"/>
                <a:ea typeface="Cambria" panose="02040503050406030204" pitchFamily="18" charset="0"/>
              </a:rPr>
              <a:t> bao </a:t>
            </a:r>
            <a:r>
              <a:rPr lang="en-US" sz="5400" b="1" dirty="0" err="1">
                <a:latin typeface="Cambria" panose="02040503050406030204" pitchFamily="18" charset="0"/>
                <a:ea typeface="Cambria" panose="02040503050406030204" pitchFamily="18" charset="0"/>
              </a:rPr>
              <a:t>trùm</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và</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kỷ</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niệm</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được</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gợi</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lại</a:t>
            </a:r>
            <a:endParaRPr lang="en-US" sz="5400" b="1" dirty="0">
              <a:latin typeface="Cambria" panose="02040503050406030204" pitchFamily="18" charset="0"/>
              <a:ea typeface="Cambria" panose="02040503050406030204" pitchFamily="18" charset="0"/>
            </a:endParaRPr>
          </a:p>
          <a:p>
            <a:pPr marL="914400" indent="-914400">
              <a:buAutoNum type="arabicPeriod"/>
            </a:pPr>
            <a:r>
              <a:rPr lang="en-US" sz="5400" b="1" dirty="0" err="1">
                <a:latin typeface="Cambria" panose="02040503050406030204" pitchFamily="18" charset="0"/>
                <a:ea typeface="Cambria" panose="02040503050406030204" pitchFamily="18" charset="0"/>
              </a:rPr>
              <a:t>Hình</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tượng</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thiên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nhiên</a:t>
            </a:r>
            <a:r>
              <a:rPr lang="en-US" sz="5400" b="1" dirty="0">
                <a:latin typeface="Cambria" panose="02040503050406030204" pitchFamily="18" charset="0"/>
                <a:ea typeface="Cambria" panose="02040503050406030204" pitchFamily="18" charset="0"/>
              </a:rPr>
              <a:t>, con </a:t>
            </a:r>
            <a:r>
              <a:rPr lang="en-US" sz="5400" b="1" dirty="0" err="1">
                <a:latin typeface="Cambria" panose="02040503050406030204" pitchFamily="18" charset="0"/>
                <a:ea typeface="Cambria" panose="02040503050406030204" pitchFamily="18" charset="0"/>
              </a:rPr>
              <a:t>người</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cuộc</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sống</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chiến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khu</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kỷ</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niệm</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kháng</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chiến</a:t>
            </a:r>
            <a:endParaRPr lang="en-US" sz="5400" b="1" dirty="0">
              <a:latin typeface="Cambria" panose="02040503050406030204" pitchFamily="18" charset="0"/>
              <a:ea typeface="Cambria" panose="02040503050406030204" pitchFamily="18" charset="0"/>
            </a:endParaRPr>
          </a:p>
          <a:p>
            <a:endParaRPr lang="en-US" sz="6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104012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2743200" y="1855375"/>
            <a:ext cx="13258801" cy="8001000"/>
            <a:chOff x="0" y="0"/>
            <a:chExt cx="1991656" cy="485044"/>
          </a:xfrm>
        </p:grpSpPr>
        <p:sp>
          <p:nvSpPr>
            <p:cNvPr id="4" name="Freeform 4"/>
            <p:cNvSpPr/>
            <p:nvPr/>
          </p:nvSpPr>
          <p:spPr>
            <a:xfrm>
              <a:off x="0" y="0"/>
              <a:ext cx="1991656" cy="485044"/>
            </a:xfrm>
            <a:custGeom>
              <a:avLst/>
              <a:gdLst/>
              <a:ahLst/>
              <a:cxnLst/>
              <a:rect l="l" t="t" r="r" b="b"/>
              <a:pathLst>
                <a:path w="1991656" h="485044">
                  <a:moveTo>
                    <a:pt x="30714" y="0"/>
                  </a:moveTo>
                  <a:lnTo>
                    <a:pt x="1960942" y="0"/>
                  </a:lnTo>
                  <a:cubicBezTo>
                    <a:pt x="1969088" y="0"/>
                    <a:pt x="1976900" y="3236"/>
                    <a:pt x="1982660" y="8996"/>
                  </a:cubicBezTo>
                  <a:cubicBezTo>
                    <a:pt x="1988420" y="14756"/>
                    <a:pt x="1991656" y="22568"/>
                    <a:pt x="1991656" y="30714"/>
                  </a:cubicBezTo>
                  <a:lnTo>
                    <a:pt x="1991656" y="454330"/>
                  </a:lnTo>
                  <a:cubicBezTo>
                    <a:pt x="1991656" y="462476"/>
                    <a:pt x="1988420" y="470288"/>
                    <a:pt x="1982660" y="476048"/>
                  </a:cubicBezTo>
                  <a:cubicBezTo>
                    <a:pt x="1976900" y="481808"/>
                    <a:pt x="1969088" y="485044"/>
                    <a:pt x="1960942" y="485044"/>
                  </a:cubicBezTo>
                  <a:lnTo>
                    <a:pt x="30714" y="485044"/>
                  </a:lnTo>
                  <a:cubicBezTo>
                    <a:pt x="22568" y="485044"/>
                    <a:pt x="14756" y="481808"/>
                    <a:pt x="8996" y="476048"/>
                  </a:cubicBezTo>
                  <a:cubicBezTo>
                    <a:pt x="3236" y="470288"/>
                    <a:pt x="0" y="462476"/>
                    <a:pt x="0" y="454330"/>
                  </a:cubicBezTo>
                  <a:lnTo>
                    <a:pt x="0" y="30714"/>
                  </a:lnTo>
                  <a:cubicBezTo>
                    <a:pt x="0" y="22568"/>
                    <a:pt x="3236" y="14756"/>
                    <a:pt x="8996" y="8996"/>
                  </a:cubicBezTo>
                  <a:cubicBezTo>
                    <a:pt x="14756" y="3236"/>
                    <a:pt x="22568" y="0"/>
                    <a:pt x="30714" y="0"/>
                  </a:cubicBezTo>
                  <a:close/>
                </a:path>
              </a:pathLst>
            </a:custGeom>
            <a:solidFill>
              <a:schemeClr val="bg1"/>
            </a:solidFill>
            <a:ln w="19050" cap="rnd">
              <a:solidFill>
                <a:srgbClr val="FFFFFF"/>
              </a:solidFill>
              <a:prstDash val="solid"/>
              <a:round/>
            </a:ln>
          </p:spPr>
        </p:sp>
        <p:sp>
          <p:nvSpPr>
            <p:cNvPr id="5" name="TextBox 5"/>
            <p:cNvSpPr txBox="1"/>
            <p:nvPr/>
          </p:nvSpPr>
          <p:spPr>
            <a:xfrm>
              <a:off x="0" y="-38100"/>
              <a:ext cx="1991656" cy="523144"/>
            </a:xfrm>
            <a:prstGeom prst="rect">
              <a:avLst/>
            </a:prstGeom>
          </p:spPr>
          <p:txBody>
            <a:bodyPr lIns="63500" tIns="63500" rIns="63500" bIns="63500" rtlCol="0" anchor="ctr"/>
            <a:lstStyle/>
            <a:p>
              <a:pPr algn="ctr">
                <a:lnSpc>
                  <a:spcPts val="2448"/>
                </a:lnSpc>
              </a:pPr>
              <a:endParaRPr sz="2400"/>
            </a:p>
          </p:txBody>
        </p:sp>
      </p:grpSp>
      <p:sp>
        <p:nvSpPr>
          <p:cNvPr id="7" name="TextBox 7"/>
          <p:cNvSpPr txBox="1"/>
          <p:nvPr/>
        </p:nvSpPr>
        <p:spPr>
          <a:xfrm>
            <a:off x="914400" y="427318"/>
            <a:ext cx="17830800" cy="1065933"/>
          </a:xfrm>
          <a:prstGeom prst="rect">
            <a:avLst/>
          </a:prstGeom>
        </p:spPr>
        <p:txBody>
          <a:bodyPr wrap="square" lIns="0" tIns="0" rIns="0" bIns="0" rtlCol="0" anchor="t">
            <a:spAutoFit/>
          </a:bodyPr>
          <a:lstStyle/>
          <a:p>
            <a:pPr>
              <a:lnSpc>
                <a:spcPts val="8880"/>
              </a:lnSpc>
            </a:pPr>
            <a:r>
              <a:rPr lang="en-US" sz="7200" b="1" dirty="0" err="1">
                <a:solidFill>
                  <a:srgbClr val="FFFFFF"/>
                </a:solidFill>
                <a:latin typeface="Cambria" panose="02040503050406030204" pitchFamily="18" charset="0"/>
                <a:ea typeface="Cambria" panose="02040503050406030204" pitchFamily="18" charset="0"/>
              </a:rPr>
              <a:t>HOẠT</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ĐỘNG</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HÌNH</a:t>
            </a:r>
            <a:r>
              <a:rPr lang="en-US" sz="7200" b="1" dirty="0">
                <a:solidFill>
                  <a:srgbClr val="FFFFFF"/>
                </a:solidFill>
                <a:latin typeface="Cambria" panose="02040503050406030204" pitchFamily="18" charset="0"/>
                <a:ea typeface="Cambria" panose="02040503050406030204" pitchFamily="18" charset="0"/>
              </a:rPr>
              <a:t> THÀNH </a:t>
            </a:r>
            <a:r>
              <a:rPr lang="en-US" sz="7200" b="1" dirty="0" err="1">
                <a:solidFill>
                  <a:srgbClr val="FFFFFF"/>
                </a:solidFill>
                <a:latin typeface="Cambria" panose="02040503050406030204" pitchFamily="18" charset="0"/>
                <a:ea typeface="Cambria" panose="02040503050406030204" pitchFamily="18" charset="0"/>
              </a:rPr>
              <a:t>KIẾN</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THỨC</a:t>
            </a:r>
            <a:endParaRPr lang="en-US" sz="7200" b="1" dirty="0">
              <a:solidFill>
                <a:srgbClr val="FFFFFF"/>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 xmlns:a16="http://schemas.microsoft.com/office/drawing/2014/main" id="{895818F8-FE8F-3798-9B6F-723491D9EB13}"/>
              </a:ext>
            </a:extLst>
          </p:cNvPr>
          <p:cNvSpPr txBox="1"/>
          <p:nvPr/>
        </p:nvSpPr>
        <p:spPr>
          <a:xfrm>
            <a:off x="3238500" y="1995974"/>
            <a:ext cx="12230100" cy="8771632"/>
          </a:xfrm>
          <a:prstGeom prst="rect">
            <a:avLst/>
          </a:prstGeom>
          <a:noFill/>
        </p:spPr>
        <p:txBody>
          <a:bodyPr wrap="square" rtlCol="0">
            <a:spAutoFit/>
          </a:bodyPr>
          <a:lstStyle/>
          <a:p>
            <a:pPr algn="ctr"/>
            <a:r>
              <a:rPr lang="en-US" sz="8000" b="1" dirty="0" err="1">
                <a:latin typeface="Cambria" panose="02040503050406030204" pitchFamily="18" charset="0"/>
                <a:ea typeface="Cambria" panose="02040503050406030204" pitchFamily="18" charset="0"/>
              </a:rPr>
              <a:t>NHIỆM</a:t>
            </a:r>
            <a:r>
              <a:rPr lang="en-US" sz="8000" b="1" dirty="0">
                <a:latin typeface="Cambria" panose="02040503050406030204" pitchFamily="18" charset="0"/>
                <a:ea typeface="Cambria" panose="02040503050406030204" pitchFamily="18" charset="0"/>
              </a:rPr>
              <a:t> </a:t>
            </a:r>
            <a:r>
              <a:rPr lang="en-US" sz="8000" b="1" dirty="0" err="1">
                <a:latin typeface="Cambria" panose="02040503050406030204" pitchFamily="18" charset="0"/>
                <a:ea typeface="Cambria" panose="02040503050406030204" pitchFamily="18" charset="0"/>
              </a:rPr>
              <a:t>VỤ</a:t>
            </a:r>
            <a:r>
              <a:rPr lang="en-US" sz="8000" b="1" dirty="0">
                <a:latin typeface="Cambria" panose="02040503050406030204" pitchFamily="18" charset="0"/>
                <a:ea typeface="Cambria" panose="02040503050406030204" pitchFamily="18" charset="0"/>
              </a:rPr>
              <a:t> 1</a:t>
            </a:r>
          </a:p>
          <a:p>
            <a:pPr algn="ctr"/>
            <a:r>
              <a:rPr lang="en-US" sz="8000" b="1" dirty="0" err="1">
                <a:latin typeface="Cambria" panose="02040503050406030204" pitchFamily="18" charset="0"/>
                <a:ea typeface="Cambria" panose="02040503050406030204" pitchFamily="18" charset="0"/>
              </a:rPr>
              <a:t>Tìm</a:t>
            </a:r>
            <a:r>
              <a:rPr lang="en-US" sz="8000" b="1" dirty="0">
                <a:latin typeface="Cambria" panose="02040503050406030204" pitchFamily="18" charset="0"/>
                <a:ea typeface="Cambria" panose="02040503050406030204" pitchFamily="18" charset="0"/>
              </a:rPr>
              <a:t> </a:t>
            </a:r>
            <a:r>
              <a:rPr lang="en-US" sz="8000" b="1" dirty="0" err="1">
                <a:latin typeface="Cambria" panose="02040503050406030204" pitchFamily="18" charset="0"/>
                <a:ea typeface="Cambria" panose="02040503050406030204" pitchFamily="18" charset="0"/>
              </a:rPr>
              <a:t>hiểu</a:t>
            </a:r>
            <a:r>
              <a:rPr lang="en-US" sz="8000" b="1" dirty="0">
                <a:latin typeface="Cambria" panose="02040503050406030204" pitchFamily="18" charset="0"/>
                <a:ea typeface="Cambria" panose="02040503050406030204" pitchFamily="18" charset="0"/>
              </a:rPr>
              <a:t> </a:t>
            </a:r>
            <a:r>
              <a:rPr lang="en-US" sz="8000" b="1" dirty="0" err="1">
                <a:latin typeface="Cambria" panose="02040503050406030204" pitchFamily="18" charset="0"/>
                <a:ea typeface="Cambria" panose="02040503050406030204" pitchFamily="18" charset="0"/>
              </a:rPr>
              <a:t>kết</a:t>
            </a:r>
            <a:r>
              <a:rPr lang="en-US" sz="8000" b="1" dirty="0">
                <a:latin typeface="Cambria" panose="02040503050406030204" pitchFamily="18" charset="0"/>
                <a:ea typeface="Cambria" panose="02040503050406030204" pitchFamily="18" charset="0"/>
              </a:rPr>
              <a:t> </a:t>
            </a:r>
            <a:r>
              <a:rPr lang="en-US" sz="8000" b="1" dirty="0" err="1">
                <a:latin typeface="Cambria" panose="02040503050406030204" pitchFamily="18" charset="0"/>
                <a:ea typeface="Cambria" panose="02040503050406030204" pitchFamily="18" charset="0"/>
              </a:rPr>
              <a:t>cấu</a:t>
            </a:r>
            <a:endParaRPr lang="en-US" sz="8000" b="1" dirty="0">
              <a:latin typeface="Cambria" panose="02040503050406030204" pitchFamily="18" charset="0"/>
              <a:ea typeface="Cambria" panose="02040503050406030204" pitchFamily="18" charset="0"/>
            </a:endParaRPr>
          </a:p>
          <a:p>
            <a:pPr marL="914400" indent="-914400" algn="just">
              <a:buAutoNum type="arabicPeriod"/>
            </a:pPr>
            <a:r>
              <a:rPr lang="en-US" sz="5400" b="1" dirty="0">
                <a:latin typeface="Cambria" panose="02040503050406030204" pitchFamily="18" charset="0"/>
                <a:ea typeface="Cambria" panose="02040503050406030204" pitchFamily="18" charset="0"/>
              </a:rPr>
              <a:t>HS </a:t>
            </a:r>
            <a:r>
              <a:rPr lang="en-US" sz="5400" b="1" dirty="0" err="1">
                <a:latin typeface="Cambria" panose="02040503050406030204" pitchFamily="18" charset="0"/>
                <a:ea typeface="Cambria" panose="02040503050406030204" pitchFamily="18" charset="0"/>
              </a:rPr>
              <a:t>Đọc</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văn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bản</a:t>
            </a:r>
            <a:endParaRPr lang="en-US" sz="5400" b="1" dirty="0">
              <a:latin typeface="Cambria" panose="02040503050406030204" pitchFamily="18" charset="0"/>
              <a:ea typeface="Cambria" panose="02040503050406030204" pitchFamily="18" charset="0"/>
            </a:endParaRPr>
          </a:p>
          <a:p>
            <a:pPr algn="just"/>
            <a:r>
              <a:rPr lang="en-US" sz="5400" b="1" dirty="0">
                <a:latin typeface="Cambria" panose="02040503050406030204" pitchFamily="18" charset="0"/>
                <a:ea typeface="Cambria" panose="02040503050406030204" pitchFamily="18" charset="0"/>
              </a:rPr>
              <a:t>2.  </a:t>
            </a:r>
            <a:r>
              <a:rPr lang="en-US" sz="5400" b="1" dirty="0" err="1">
                <a:latin typeface="Cambria" panose="02040503050406030204" pitchFamily="18" charset="0"/>
                <a:ea typeface="Cambria" panose="02040503050406030204" pitchFamily="18" charset="0"/>
              </a:rPr>
              <a:t>Trả</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lời</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câu</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hỏi</a:t>
            </a:r>
            <a:r>
              <a:rPr lang="en-US" sz="5400" b="1" dirty="0">
                <a:latin typeface="Cambria" panose="02040503050406030204" pitchFamily="18" charset="0"/>
                <a:ea typeface="Cambria" panose="02040503050406030204" pitchFamily="18" charset="0"/>
              </a:rPr>
              <a:t> 1 </a:t>
            </a:r>
            <a:r>
              <a:rPr lang="en-US" sz="5400" b="1" dirty="0" err="1">
                <a:latin typeface="Cambria" panose="02040503050406030204" pitchFamily="18" charset="0"/>
                <a:ea typeface="Cambria" panose="02040503050406030204" pitchFamily="18" charset="0"/>
              </a:rPr>
              <a:t>trong</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SGK</a:t>
            </a:r>
            <a:r>
              <a:rPr lang="en-US" sz="5400" b="1" dirty="0">
                <a:latin typeface="Cambria" panose="02040503050406030204" pitchFamily="18" charset="0"/>
                <a:ea typeface="Cambria" panose="02040503050406030204" pitchFamily="18" charset="0"/>
              </a:rPr>
              <a:t> ( </a:t>
            </a:r>
            <a:r>
              <a:rPr lang="en-US" sz="5400" b="1" dirty="0" err="1">
                <a:latin typeface="Cambria" panose="02040503050406030204" pitchFamily="18" charset="0"/>
                <a:ea typeface="Cambria" panose="02040503050406030204" pitchFamily="18" charset="0"/>
              </a:rPr>
              <a:t>xác</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định</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kết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cấu</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Kết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cấu</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đó</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gợi</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liên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tưởng</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tới</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thể</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loại</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VHDG</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nào</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Nêu</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tác</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dụng</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của</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kết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cấu</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đó</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trong</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việc</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thể</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hiện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nội</a:t>
            </a:r>
            <a:r>
              <a:rPr lang="en-US" sz="5400" b="1" dirty="0">
                <a:latin typeface="Cambria" panose="02040503050406030204" pitchFamily="18" charset="0"/>
                <a:ea typeface="Cambria" panose="02040503050406030204" pitchFamily="18" charset="0"/>
              </a:rPr>
              <a:t> dung </a:t>
            </a:r>
            <a:r>
              <a:rPr lang="en-US" sz="5400" b="1" dirty="0" err="1">
                <a:latin typeface="Cambria" panose="02040503050406030204" pitchFamily="18" charset="0"/>
                <a:ea typeface="Cambria" panose="02040503050406030204" pitchFamily="18" charset="0"/>
              </a:rPr>
              <a:t>cảm</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xúc</a:t>
            </a:r>
            <a:r>
              <a:rPr lang="en-US" sz="5400" b="1" dirty="0">
                <a:latin typeface="Cambria" panose="02040503050406030204" pitchFamily="18" charset="0"/>
                <a:ea typeface="Cambria" panose="02040503050406030204" pitchFamily="18" charset="0"/>
              </a:rPr>
              <a:t>)</a:t>
            </a:r>
            <a:endParaRPr lang="en-US" sz="5400" b="1" i="1" dirty="0">
              <a:latin typeface="Cambria" panose="02040503050406030204" pitchFamily="18" charset="0"/>
              <a:ea typeface="Cambria" panose="02040503050406030204" pitchFamily="18" charset="0"/>
            </a:endParaRPr>
          </a:p>
          <a:p>
            <a:endParaRPr lang="en-US" sz="8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425413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811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dirty="0"/>
          </a:p>
        </p:txBody>
      </p:sp>
      <p:sp>
        <p:nvSpPr>
          <p:cNvPr id="10" name="Freeform 4">
            <a:extLst>
              <a:ext uri="{FF2B5EF4-FFF2-40B4-BE49-F238E27FC236}">
                <a16:creationId xmlns="" xmlns:a16="http://schemas.microsoft.com/office/drawing/2014/main" id="{BDD0C22A-D793-12FE-D82E-0D8969F78A45}"/>
              </a:ext>
            </a:extLst>
          </p:cNvPr>
          <p:cNvSpPr/>
          <p:nvPr/>
        </p:nvSpPr>
        <p:spPr>
          <a:xfrm>
            <a:off x="685801" y="1524000"/>
            <a:ext cx="16687799" cy="7877080"/>
          </a:xfrm>
          <a:custGeom>
            <a:avLst/>
            <a:gdLst/>
            <a:ahLst/>
            <a:cxnLst/>
            <a:rect l="l" t="t" r="r" b="b"/>
            <a:pathLst>
              <a:path w="1149303" h="1087828">
                <a:moveTo>
                  <a:pt x="27845" y="0"/>
                </a:moveTo>
                <a:lnTo>
                  <a:pt x="1121459" y="0"/>
                </a:lnTo>
                <a:cubicBezTo>
                  <a:pt x="1136837" y="0"/>
                  <a:pt x="1149303" y="12466"/>
                  <a:pt x="1149303" y="27845"/>
                </a:cubicBezTo>
                <a:lnTo>
                  <a:pt x="1149303" y="1059984"/>
                </a:lnTo>
                <a:cubicBezTo>
                  <a:pt x="1149303" y="1067368"/>
                  <a:pt x="1146370" y="1074451"/>
                  <a:pt x="1141148" y="1079673"/>
                </a:cubicBezTo>
                <a:cubicBezTo>
                  <a:pt x="1135926" y="1084894"/>
                  <a:pt x="1128843" y="1087828"/>
                  <a:pt x="1121459" y="1087828"/>
                </a:cubicBezTo>
                <a:lnTo>
                  <a:pt x="27845" y="1087828"/>
                </a:lnTo>
                <a:cubicBezTo>
                  <a:pt x="12466" y="1087828"/>
                  <a:pt x="0" y="1075362"/>
                  <a:pt x="0" y="1059984"/>
                </a:cubicBezTo>
                <a:lnTo>
                  <a:pt x="0" y="27845"/>
                </a:lnTo>
                <a:cubicBezTo>
                  <a:pt x="0" y="20460"/>
                  <a:pt x="2934" y="13377"/>
                  <a:pt x="8155" y="8155"/>
                </a:cubicBezTo>
                <a:cubicBezTo>
                  <a:pt x="13377" y="2934"/>
                  <a:pt x="20460" y="0"/>
                  <a:pt x="27845" y="0"/>
                </a:cubicBezTo>
                <a:close/>
              </a:path>
            </a:pathLst>
          </a:custGeom>
          <a:solidFill>
            <a:schemeClr val="bg1"/>
          </a:solidFill>
          <a:ln w="19050" cap="sq">
            <a:solidFill>
              <a:srgbClr val="000000"/>
            </a:solidFill>
            <a:prstDash val="solid"/>
            <a:miter/>
          </a:ln>
        </p:spPr>
      </p:sp>
      <p:sp>
        <p:nvSpPr>
          <p:cNvPr id="12" name="Freeform 12">
            <a:extLst>
              <a:ext uri="{FF2B5EF4-FFF2-40B4-BE49-F238E27FC236}">
                <a16:creationId xmlns="" xmlns:a16="http://schemas.microsoft.com/office/drawing/2014/main" id="{8511521B-38F0-358B-211C-94A743BB668A}"/>
              </a:ext>
            </a:extLst>
          </p:cNvPr>
          <p:cNvSpPr/>
          <p:nvPr/>
        </p:nvSpPr>
        <p:spPr>
          <a:xfrm>
            <a:off x="8458200" y="-85820"/>
            <a:ext cx="1363467" cy="1571720"/>
          </a:xfrm>
          <a:custGeom>
            <a:avLst/>
            <a:gdLst/>
            <a:ahLst/>
            <a:cxnLst/>
            <a:rect l="l" t="t" r="r" b="b"/>
            <a:pathLst>
              <a:path w="1363467" h="1571720">
                <a:moveTo>
                  <a:pt x="0" y="0"/>
                </a:moveTo>
                <a:lnTo>
                  <a:pt x="1363467" y="0"/>
                </a:lnTo>
                <a:lnTo>
                  <a:pt x="1363467" y="1571719"/>
                </a:lnTo>
                <a:lnTo>
                  <a:pt x="0" y="157171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dirty="0"/>
          </a:p>
        </p:txBody>
      </p:sp>
      <p:sp>
        <p:nvSpPr>
          <p:cNvPr id="7" name="TextBox 6">
            <a:extLst>
              <a:ext uri="{FF2B5EF4-FFF2-40B4-BE49-F238E27FC236}">
                <a16:creationId xmlns="" xmlns:a16="http://schemas.microsoft.com/office/drawing/2014/main" id="{AEDCE219-10D0-4C2D-13A2-F72A68209C0E}"/>
              </a:ext>
            </a:extLst>
          </p:cNvPr>
          <p:cNvSpPr txBox="1"/>
          <p:nvPr/>
        </p:nvSpPr>
        <p:spPr>
          <a:xfrm>
            <a:off x="914400" y="1561232"/>
            <a:ext cx="15087600" cy="9694962"/>
          </a:xfrm>
          <a:prstGeom prst="rect">
            <a:avLst/>
          </a:prstGeom>
          <a:noFill/>
        </p:spPr>
        <p:txBody>
          <a:bodyPr wrap="square">
            <a:spAutoFit/>
          </a:bodyPr>
          <a:lstStyle/>
          <a:p>
            <a:pPr algn="ctr"/>
            <a:r>
              <a:rPr lang="en-US" sz="6600" b="1" dirty="0" err="1">
                <a:latin typeface="Cambria" panose="02040503050406030204" pitchFamily="18" charset="0"/>
                <a:ea typeface="Cambria" panose="02040503050406030204" pitchFamily="18" charset="0"/>
              </a:rPr>
              <a:t>Kết</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cấu</a:t>
            </a:r>
            <a:r>
              <a:rPr lang="en-US" sz="6600" b="1" dirty="0">
                <a:latin typeface="Cambria" panose="02040503050406030204" pitchFamily="18" charset="0"/>
                <a:ea typeface="Cambria" panose="02040503050406030204" pitchFamily="18" charset="0"/>
              </a:rPr>
              <a:t> </a:t>
            </a:r>
          </a:p>
          <a:p>
            <a:pPr algn="ctr"/>
            <a:r>
              <a:rPr lang="en-US" sz="6600" b="1" dirty="0" err="1">
                <a:latin typeface="Cambria" panose="02040503050406030204" pitchFamily="18" charset="0"/>
                <a:ea typeface="Cambria" panose="02040503050406030204" pitchFamily="18" charset="0"/>
              </a:rPr>
              <a:t>Kết</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cấu</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đối</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đáp</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giữa</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người</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đi</a:t>
            </a:r>
            <a:r>
              <a:rPr lang="en-US" sz="6600" b="1" dirty="0">
                <a:latin typeface="Cambria" panose="02040503050406030204" pitchFamily="18" charset="0"/>
                <a:ea typeface="Cambria" panose="02040503050406030204" pitchFamily="18" charset="0"/>
              </a:rPr>
              <a:t> – </a:t>
            </a:r>
            <a:r>
              <a:rPr lang="en-US" sz="6600" b="1" dirty="0" err="1">
                <a:latin typeface="Cambria" panose="02040503050406030204" pitchFamily="18" charset="0"/>
                <a:ea typeface="Cambria" panose="02040503050406030204" pitchFamily="18" charset="0"/>
              </a:rPr>
              <a:t>kẻ</a:t>
            </a:r>
            <a:r>
              <a:rPr lang="en-US" sz="6600" b="1" dirty="0">
                <a:latin typeface="Cambria" panose="02040503050406030204" pitchFamily="18" charset="0"/>
                <a:ea typeface="Cambria" panose="02040503050406030204" pitchFamily="18" charset="0"/>
              </a:rPr>
              <a:t> ở</a:t>
            </a:r>
            <a:endParaRPr lang="en-US" sz="6000" b="1" i="1" dirty="0">
              <a:latin typeface="Cambria" panose="02040503050406030204" pitchFamily="18" charset="0"/>
              <a:ea typeface="Cambria" panose="02040503050406030204" pitchFamily="18" charset="0"/>
            </a:endParaRPr>
          </a:p>
          <a:p>
            <a:pPr marL="571500" indent="-571500" algn="just">
              <a:buFontTx/>
              <a:buChar char="-"/>
            </a:pPr>
            <a:r>
              <a:rPr lang="en-US" sz="6000" b="1" dirty="0" err="1">
                <a:latin typeface="Cambria" panose="02040503050406030204" pitchFamily="18" charset="0"/>
                <a:ea typeface="Cambria" panose="02040503050406030204" pitchFamily="18" charset="0"/>
              </a:rPr>
              <a:t>Gợi</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những</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câu</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hát</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giao</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duyên</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quen</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thuộc</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thường</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xuất</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hiện</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trong</a:t>
            </a:r>
            <a:r>
              <a:rPr lang="en-US" sz="6000" b="1" dirty="0">
                <a:latin typeface="Cambria" panose="02040503050406030204" pitchFamily="18" charset="0"/>
                <a:ea typeface="Cambria" panose="02040503050406030204" pitchFamily="18" charset="0"/>
              </a:rPr>
              <a:t> ca </a:t>
            </a:r>
            <a:r>
              <a:rPr lang="en-US" sz="6000" b="1" dirty="0" err="1">
                <a:latin typeface="Cambria" panose="02040503050406030204" pitchFamily="18" charset="0"/>
                <a:ea typeface="Cambria" panose="02040503050406030204" pitchFamily="18" charset="0"/>
              </a:rPr>
              <a:t>dao</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dân</a:t>
            </a:r>
            <a:r>
              <a:rPr lang="en-US" sz="6000" b="1" dirty="0">
                <a:latin typeface="Cambria" panose="02040503050406030204" pitchFamily="18" charset="0"/>
                <a:ea typeface="Cambria" panose="02040503050406030204" pitchFamily="18" charset="0"/>
              </a:rPr>
              <a:t> ca </a:t>
            </a:r>
            <a:r>
              <a:rPr lang="en-US" sz="6000" b="1" dirty="0" err="1">
                <a:latin typeface="Cambria" panose="02040503050406030204" pitchFamily="18" charset="0"/>
                <a:ea typeface="Cambria" panose="02040503050406030204" pitchFamily="18" charset="0"/>
              </a:rPr>
              <a:t>xưa</a:t>
            </a:r>
            <a:r>
              <a:rPr lang="en-US" sz="6000" b="1" dirty="0">
                <a:latin typeface="Cambria" panose="02040503050406030204" pitchFamily="18" charset="0"/>
                <a:ea typeface="Cambria" panose="02040503050406030204" pitchFamily="18" charset="0"/>
              </a:rPr>
              <a:t>.</a:t>
            </a:r>
          </a:p>
          <a:p>
            <a:pPr marL="571500" indent="-571500" algn="just">
              <a:buFontTx/>
              <a:buChar char="-"/>
            </a:pPr>
            <a:r>
              <a:rPr lang="en-US" sz="6000" b="1" dirty="0" err="1">
                <a:latin typeface="Cambria" panose="02040503050406030204" pitchFamily="18" charset="0"/>
                <a:ea typeface="Cambria" panose="02040503050406030204" pitchFamily="18" charset="0"/>
              </a:rPr>
              <a:t>Thể</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hiện</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được</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cảm</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xúc</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hai</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chiều</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tạo</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được</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sự</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hô</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ứng</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đồng</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vọng</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trong</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cảm</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xúc</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của</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cả</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người</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đi</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và</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kẻ</a:t>
            </a:r>
            <a:r>
              <a:rPr lang="en-US" sz="6000" b="1" dirty="0">
                <a:latin typeface="Cambria" panose="02040503050406030204" pitchFamily="18" charset="0"/>
                <a:ea typeface="Cambria" panose="02040503050406030204" pitchFamily="18" charset="0"/>
              </a:rPr>
              <a:t> ở.</a:t>
            </a:r>
          </a:p>
          <a:p>
            <a:pPr marL="571500" indent="-571500" algn="ctr">
              <a:buFontTx/>
              <a:buChar char="-"/>
            </a:pPr>
            <a:endParaRPr lang="en-US" sz="4400" b="1" i="1" dirty="0">
              <a:latin typeface="Cambria" panose="02040503050406030204" pitchFamily="18" charset="0"/>
              <a:ea typeface="Cambria" panose="02040503050406030204" pitchFamily="18" charset="0"/>
            </a:endParaRPr>
          </a:p>
          <a:p>
            <a:pPr algn="just"/>
            <a:r>
              <a:rPr lang="en-US" sz="4400" b="1" i="1" dirty="0">
                <a:latin typeface="Cambria" panose="02040503050406030204" pitchFamily="18" charset="0"/>
                <a:ea typeface="Cambria" panose="02040503050406030204" pitchFamily="18" charset="0"/>
              </a:rPr>
              <a:t>	</a:t>
            </a:r>
          </a:p>
          <a:p>
            <a:pPr algn="just"/>
            <a:r>
              <a:rPr lang="en-US" sz="4400" b="1" i="1" dirty="0">
                <a:latin typeface="Cambria" panose="02040503050406030204" pitchFamily="18" charset="0"/>
                <a:ea typeface="Cambria" panose="02040503050406030204" pitchFamily="18" charset="0"/>
              </a:rPr>
              <a:t>	</a:t>
            </a:r>
            <a:endParaRPr lang="vi-VN" sz="4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416302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2743200" y="1855375"/>
            <a:ext cx="13258801" cy="8001000"/>
            <a:chOff x="0" y="0"/>
            <a:chExt cx="1991656" cy="485044"/>
          </a:xfrm>
        </p:grpSpPr>
        <p:sp>
          <p:nvSpPr>
            <p:cNvPr id="4" name="Freeform 4"/>
            <p:cNvSpPr/>
            <p:nvPr/>
          </p:nvSpPr>
          <p:spPr>
            <a:xfrm>
              <a:off x="0" y="0"/>
              <a:ext cx="1991656" cy="485044"/>
            </a:xfrm>
            <a:custGeom>
              <a:avLst/>
              <a:gdLst/>
              <a:ahLst/>
              <a:cxnLst/>
              <a:rect l="l" t="t" r="r" b="b"/>
              <a:pathLst>
                <a:path w="1991656" h="485044">
                  <a:moveTo>
                    <a:pt x="30714" y="0"/>
                  </a:moveTo>
                  <a:lnTo>
                    <a:pt x="1960942" y="0"/>
                  </a:lnTo>
                  <a:cubicBezTo>
                    <a:pt x="1969088" y="0"/>
                    <a:pt x="1976900" y="3236"/>
                    <a:pt x="1982660" y="8996"/>
                  </a:cubicBezTo>
                  <a:cubicBezTo>
                    <a:pt x="1988420" y="14756"/>
                    <a:pt x="1991656" y="22568"/>
                    <a:pt x="1991656" y="30714"/>
                  </a:cubicBezTo>
                  <a:lnTo>
                    <a:pt x="1991656" y="454330"/>
                  </a:lnTo>
                  <a:cubicBezTo>
                    <a:pt x="1991656" y="462476"/>
                    <a:pt x="1988420" y="470288"/>
                    <a:pt x="1982660" y="476048"/>
                  </a:cubicBezTo>
                  <a:cubicBezTo>
                    <a:pt x="1976900" y="481808"/>
                    <a:pt x="1969088" y="485044"/>
                    <a:pt x="1960942" y="485044"/>
                  </a:cubicBezTo>
                  <a:lnTo>
                    <a:pt x="30714" y="485044"/>
                  </a:lnTo>
                  <a:cubicBezTo>
                    <a:pt x="22568" y="485044"/>
                    <a:pt x="14756" y="481808"/>
                    <a:pt x="8996" y="476048"/>
                  </a:cubicBezTo>
                  <a:cubicBezTo>
                    <a:pt x="3236" y="470288"/>
                    <a:pt x="0" y="462476"/>
                    <a:pt x="0" y="454330"/>
                  </a:cubicBezTo>
                  <a:lnTo>
                    <a:pt x="0" y="30714"/>
                  </a:lnTo>
                  <a:cubicBezTo>
                    <a:pt x="0" y="22568"/>
                    <a:pt x="3236" y="14756"/>
                    <a:pt x="8996" y="8996"/>
                  </a:cubicBezTo>
                  <a:cubicBezTo>
                    <a:pt x="14756" y="3236"/>
                    <a:pt x="22568" y="0"/>
                    <a:pt x="30714" y="0"/>
                  </a:cubicBezTo>
                  <a:close/>
                </a:path>
              </a:pathLst>
            </a:custGeom>
            <a:solidFill>
              <a:schemeClr val="bg1"/>
            </a:solidFill>
            <a:ln w="19050" cap="rnd">
              <a:solidFill>
                <a:srgbClr val="FFFFFF"/>
              </a:solidFill>
              <a:prstDash val="solid"/>
              <a:round/>
            </a:ln>
          </p:spPr>
        </p:sp>
        <p:sp>
          <p:nvSpPr>
            <p:cNvPr id="5" name="TextBox 5"/>
            <p:cNvSpPr txBox="1"/>
            <p:nvPr/>
          </p:nvSpPr>
          <p:spPr>
            <a:xfrm>
              <a:off x="0" y="-38100"/>
              <a:ext cx="1991656" cy="523144"/>
            </a:xfrm>
            <a:prstGeom prst="rect">
              <a:avLst/>
            </a:prstGeom>
          </p:spPr>
          <p:txBody>
            <a:bodyPr lIns="63500" tIns="63500" rIns="63500" bIns="63500" rtlCol="0" anchor="ctr"/>
            <a:lstStyle/>
            <a:p>
              <a:pPr algn="ctr">
                <a:lnSpc>
                  <a:spcPts val="2448"/>
                </a:lnSpc>
              </a:pPr>
              <a:endParaRPr sz="2400"/>
            </a:p>
          </p:txBody>
        </p:sp>
      </p:grpSp>
      <p:sp>
        <p:nvSpPr>
          <p:cNvPr id="7" name="TextBox 7"/>
          <p:cNvSpPr txBox="1"/>
          <p:nvPr/>
        </p:nvSpPr>
        <p:spPr>
          <a:xfrm>
            <a:off x="838200" y="427318"/>
            <a:ext cx="17830800" cy="1065933"/>
          </a:xfrm>
          <a:prstGeom prst="rect">
            <a:avLst/>
          </a:prstGeom>
        </p:spPr>
        <p:txBody>
          <a:bodyPr wrap="square" lIns="0" tIns="0" rIns="0" bIns="0" rtlCol="0" anchor="t">
            <a:spAutoFit/>
          </a:bodyPr>
          <a:lstStyle/>
          <a:p>
            <a:pPr>
              <a:lnSpc>
                <a:spcPts val="8880"/>
              </a:lnSpc>
            </a:pPr>
            <a:r>
              <a:rPr lang="en-US" sz="7200" b="1" dirty="0" err="1">
                <a:solidFill>
                  <a:srgbClr val="FFFFFF"/>
                </a:solidFill>
                <a:latin typeface="Cambria" panose="02040503050406030204" pitchFamily="18" charset="0"/>
                <a:ea typeface="Cambria" panose="02040503050406030204" pitchFamily="18" charset="0"/>
              </a:rPr>
              <a:t>HOẠT</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ĐỘNG</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HÌNH</a:t>
            </a:r>
            <a:r>
              <a:rPr lang="en-US" sz="7200" b="1" dirty="0">
                <a:solidFill>
                  <a:srgbClr val="FFFFFF"/>
                </a:solidFill>
                <a:latin typeface="Cambria" panose="02040503050406030204" pitchFamily="18" charset="0"/>
                <a:ea typeface="Cambria" panose="02040503050406030204" pitchFamily="18" charset="0"/>
              </a:rPr>
              <a:t> THÀNH </a:t>
            </a:r>
            <a:r>
              <a:rPr lang="en-US" sz="7200" b="1" dirty="0" err="1">
                <a:solidFill>
                  <a:srgbClr val="FFFFFF"/>
                </a:solidFill>
                <a:latin typeface="Cambria" panose="02040503050406030204" pitchFamily="18" charset="0"/>
                <a:ea typeface="Cambria" panose="02040503050406030204" pitchFamily="18" charset="0"/>
              </a:rPr>
              <a:t>KIẾN</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THỨC</a:t>
            </a:r>
            <a:endParaRPr lang="en-US" sz="7200" b="1" dirty="0">
              <a:solidFill>
                <a:srgbClr val="FFFFFF"/>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 xmlns:a16="http://schemas.microsoft.com/office/drawing/2014/main" id="{895818F8-FE8F-3798-9B6F-723491D9EB13}"/>
              </a:ext>
            </a:extLst>
          </p:cNvPr>
          <p:cNvSpPr txBox="1"/>
          <p:nvPr/>
        </p:nvSpPr>
        <p:spPr>
          <a:xfrm>
            <a:off x="3238500" y="1995974"/>
            <a:ext cx="12230100" cy="6309420"/>
          </a:xfrm>
          <a:prstGeom prst="rect">
            <a:avLst/>
          </a:prstGeom>
          <a:noFill/>
        </p:spPr>
        <p:txBody>
          <a:bodyPr wrap="square" rtlCol="0">
            <a:spAutoFit/>
          </a:bodyPr>
          <a:lstStyle/>
          <a:p>
            <a:pPr algn="ctr"/>
            <a:r>
              <a:rPr lang="en-US" sz="7200" b="1" dirty="0" err="1">
                <a:latin typeface="Cambria" panose="02040503050406030204" pitchFamily="18" charset="0"/>
                <a:ea typeface="Cambria" panose="02040503050406030204" pitchFamily="18" charset="0"/>
              </a:rPr>
              <a:t>NHIỆM</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VỤ</a:t>
            </a:r>
            <a:r>
              <a:rPr lang="en-US" sz="7200" b="1" dirty="0">
                <a:latin typeface="Cambria" panose="02040503050406030204" pitchFamily="18" charset="0"/>
                <a:ea typeface="Cambria" panose="02040503050406030204" pitchFamily="18" charset="0"/>
              </a:rPr>
              <a:t> 2</a:t>
            </a:r>
          </a:p>
          <a:p>
            <a:pPr algn="ctr"/>
            <a:r>
              <a:rPr lang="en-US" sz="7200" b="1" dirty="0" err="1">
                <a:latin typeface="Cambria" panose="02040503050406030204" pitchFamily="18" charset="0"/>
                <a:ea typeface="Cambria" panose="02040503050406030204" pitchFamily="18" charset="0"/>
              </a:rPr>
              <a:t>Tìm</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hiểu</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nhân</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vật</a:t>
            </a:r>
            <a:r>
              <a:rPr lang="en-US" sz="7200" b="1" dirty="0">
                <a:latin typeface="Cambria" panose="02040503050406030204" pitchFamily="18" charset="0"/>
                <a:ea typeface="Cambria" panose="02040503050406030204" pitchFamily="18" charset="0"/>
              </a:rPr>
              <a:t> </a:t>
            </a:r>
            <a:r>
              <a:rPr lang="en-US" sz="7200" b="1" i="1" dirty="0" err="1">
                <a:latin typeface="Cambria" panose="02040503050406030204" pitchFamily="18" charset="0"/>
                <a:ea typeface="Cambria" panose="02040503050406030204" pitchFamily="18" charset="0"/>
              </a:rPr>
              <a:t>mình</a:t>
            </a:r>
            <a:r>
              <a:rPr lang="en-US" sz="7200" b="1" i="1" dirty="0">
                <a:latin typeface="Cambria" panose="02040503050406030204" pitchFamily="18" charset="0"/>
                <a:ea typeface="Cambria" panose="02040503050406030204" pitchFamily="18" charset="0"/>
              </a:rPr>
              <a:t> - ta</a:t>
            </a:r>
            <a:endParaRPr lang="en-US" sz="7200" b="1" dirty="0">
              <a:latin typeface="Cambria" panose="02040503050406030204" pitchFamily="18" charset="0"/>
              <a:ea typeface="Cambria" panose="02040503050406030204" pitchFamily="18" charset="0"/>
            </a:endParaRPr>
          </a:p>
          <a:p>
            <a:pPr marL="914400" indent="-914400" algn="just">
              <a:buAutoNum type="arabicPeriod"/>
            </a:pPr>
            <a:r>
              <a:rPr lang="en-US" sz="6000" b="1" i="1" dirty="0" err="1">
                <a:latin typeface="Cambria" panose="02040503050406030204" pitchFamily="18" charset="0"/>
                <a:ea typeface="Cambria" panose="02040503050406030204" pitchFamily="18" charset="0"/>
              </a:rPr>
              <a:t>Mình</a:t>
            </a:r>
            <a:r>
              <a:rPr lang="en-US" sz="6000" b="1" i="1" dirty="0">
                <a:latin typeface="Cambria" panose="02040503050406030204" pitchFamily="18" charset="0"/>
                <a:ea typeface="Cambria" panose="02040503050406030204" pitchFamily="18" charset="0"/>
              </a:rPr>
              <a:t> – ta</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là</a:t>
            </a:r>
            <a:r>
              <a:rPr lang="en-US" sz="6000" b="1" dirty="0">
                <a:latin typeface="Cambria" panose="02040503050406030204" pitchFamily="18" charset="0"/>
                <a:ea typeface="Cambria" panose="02040503050406030204" pitchFamily="18" charset="0"/>
              </a:rPr>
              <a:t> ai?</a:t>
            </a:r>
          </a:p>
          <a:p>
            <a:pPr algn="just"/>
            <a:r>
              <a:rPr lang="en-US" sz="6000" b="1" dirty="0">
                <a:latin typeface="Cambria" panose="02040503050406030204" pitchFamily="18" charset="0"/>
                <a:ea typeface="Cambria" panose="02040503050406030204" pitchFamily="18" charset="0"/>
              </a:rPr>
              <a:t>2.  </a:t>
            </a:r>
            <a:r>
              <a:rPr lang="en-US" sz="6000" b="1" dirty="0" err="1">
                <a:latin typeface="Cambria" panose="02040503050406030204" pitchFamily="18" charset="0"/>
                <a:ea typeface="Cambria" panose="02040503050406030204" pitchFamily="18" charset="0"/>
              </a:rPr>
              <a:t>Tác</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dụng</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của</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cách</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sử</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dụng</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đại</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từ</a:t>
            </a:r>
            <a:r>
              <a:rPr lang="en-US" sz="6000" b="1" dirty="0">
                <a:latin typeface="Cambria" panose="02040503050406030204" pitchFamily="18" charset="0"/>
                <a:ea typeface="Cambria" panose="02040503050406030204" pitchFamily="18" charset="0"/>
              </a:rPr>
              <a:t> </a:t>
            </a:r>
            <a:r>
              <a:rPr lang="en-US" sz="6000" b="1" i="1" dirty="0" err="1">
                <a:latin typeface="Cambria" panose="02040503050406030204" pitchFamily="18" charset="0"/>
                <a:ea typeface="Cambria" panose="02040503050406030204" pitchFamily="18" charset="0"/>
              </a:rPr>
              <a:t>mình</a:t>
            </a:r>
            <a:r>
              <a:rPr lang="en-US" sz="6000" b="1" i="1" dirty="0">
                <a:latin typeface="Cambria" panose="02040503050406030204" pitchFamily="18" charset="0"/>
                <a:ea typeface="Cambria" panose="02040503050406030204" pitchFamily="18" charset="0"/>
              </a:rPr>
              <a:t> – ta?</a:t>
            </a:r>
          </a:p>
          <a:p>
            <a:endParaRPr lang="en-US" sz="7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83998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811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dirty="0"/>
          </a:p>
        </p:txBody>
      </p:sp>
      <p:sp>
        <p:nvSpPr>
          <p:cNvPr id="10" name="Freeform 4">
            <a:extLst>
              <a:ext uri="{FF2B5EF4-FFF2-40B4-BE49-F238E27FC236}">
                <a16:creationId xmlns="" xmlns:a16="http://schemas.microsoft.com/office/drawing/2014/main" id="{BDD0C22A-D793-12FE-D82E-0D8969F78A45}"/>
              </a:ext>
            </a:extLst>
          </p:cNvPr>
          <p:cNvSpPr/>
          <p:nvPr/>
        </p:nvSpPr>
        <p:spPr>
          <a:xfrm>
            <a:off x="685801" y="1524000"/>
            <a:ext cx="16687799" cy="7877080"/>
          </a:xfrm>
          <a:custGeom>
            <a:avLst/>
            <a:gdLst/>
            <a:ahLst/>
            <a:cxnLst/>
            <a:rect l="l" t="t" r="r" b="b"/>
            <a:pathLst>
              <a:path w="1149303" h="1087828">
                <a:moveTo>
                  <a:pt x="27845" y="0"/>
                </a:moveTo>
                <a:lnTo>
                  <a:pt x="1121459" y="0"/>
                </a:lnTo>
                <a:cubicBezTo>
                  <a:pt x="1136837" y="0"/>
                  <a:pt x="1149303" y="12466"/>
                  <a:pt x="1149303" y="27845"/>
                </a:cubicBezTo>
                <a:lnTo>
                  <a:pt x="1149303" y="1059984"/>
                </a:lnTo>
                <a:cubicBezTo>
                  <a:pt x="1149303" y="1067368"/>
                  <a:pt x="1146370" y="1074451"/>
                  <a:pt x="1141148" y="1079673"/>
                </a:cubicBezTo>
                <a:cubicBezTo>
                  <a:pt x="1135926" y="1084894"/>
                  <a:pt x="1128843" y="1087828"/>
                  <a:pt x="1121459" y="1087828"/>
                </a:cubicBezTo>
                <a:lnTo>
                  <a:pt x="27845" y="1087828"/>
                </a:lnTo>
                <a:cubicBezTo>
                  <a:pt x="12466" y="1087828"/>
                  <a:pt x="0" y="1075362"/>
                  <a:pt x="0" y="1059984"/>
                </a:cubicBezTo>
                <a:lnTo>
                  <a:pt x="0" y="27845"/>
                </a:lnTo>
                <a:cubicBezTo>
                  <a:pt x="0" y="20460"/>
                  <a:pt x="2934" y="13377"/>
                  <a:pt x="8155" y="8155"/>
                </a:cubicBezTo>
                <a:cubicBezTo>
                  <a:pt x="13377" y="2934"/>
                  <a:pt x="20460" y="0"/>
                  <a:pt x="27845" y="0"/>
                </a:cubicBezTo>
                <a:close/>
              </a:path>
            </a:pathLst>
          </a:custGeom>
          <a:solidFill>
            <a:schemeClr val="bg1"/>
          </a:solidFill>
          <a:ln w="19050" cap="sq">
            <a:solidFill>
              <a:srgbClr val="000000"/>
            </a:solidFill>
            <a:prstDash val="solid"/>
            <a:miter/>
          </a:ln>
        </p:spPr>
      </p:sp>
      <p:sp>
        <p:nvSpPr>
          <p:cNvPr id="12" name="Freeform 12">
            <a:extLst>
              <a:ext uri="{FF2B5EF4-FFF2-40B4-BE49-F238E27FC236}">
                <a16:creationId xmlns="" xmlns:a16="http://schemas.microsoft.com/office/drawing/2014/main" id="{8511521B-38F0-358B-211C-94A743BB668A}"/>
              </a:ext>
            </a:extLst>
          </p:cNvPr>
          <p:cNvSpPr/>
          <p:nvPr/>
        </p:nvSpPr>
        <p:spPr>
          <a:xfrm>
            <a:off x="8458200" y="-85820"/>
            <a:ext cx="1363467" cy="1571720"/>
          </a:xfrm>
          <a:custGeom>
            <a:avLst/>
            <a:gdLst/>
            <a:ahLst/>
            <a:cxnLst/>
            <a:rect l="l" t="t" r="r" b="b"/>
            <a:pathLst>
              <a:path w="1363467" h="1571720">
                <a:moveTo>
                  <a:pt x="0" y="0"/>
                </a:moveTo>
                <a:lnTo>
                  <a:pt x="1363467" y="0"/>
                </a:lnTo>
                <a:lnTo>
                  <a:pt x="1363467" y="1571719"/>
                </a:lnTo>
                <a:lnTo>
                  <a:pt x="0" y="157171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dirty="0"/>
          </a:p>
        </p:txBody>
      </p:sp>
      <p:sp>
        <p:nvSpPr>
          <p:cNvPr id="7" name="TextBox 6">
            <a:extLst>
              <a:ext uri="{FF2B5EF4-FFF2-40B4-BE49-F238E27FC236}">
                <a16:creationId xmlns="" xmlns:a16="http://schemas.microsoft.com/office/drawing/2014/main" id="{AEDCE219-10D0-4C2D-13A2-F72A68209C0E}"/>
              </a:ext>
            </a:extLst>
          </p:cNvPr>
          <p:cNvSpPr txBox="1"/>
          <p:nvPr/>
        </p:nvSpPr>
        <p:spPr>
          <a:xfrm>
            <a:off x="914400" y="1561232"/>
            <a:ext cx="15087600" cy="8279190"/>
          </a:xfrm>
          <a:prstGeom prst="rect">
            <a:avLst/>
          </a:prstGeom>
          <a:noFill/>
        </p:spPr>
        <p:txBody>
          <a:bodyPr wrap="square">
            <a:spAutoFit/>
          </a:bodyPr>
          <a:lstStyle/>
          <a:p>
            <a:pPr algn="ctr"/>
            <a:r>
              <a:rPr lang="en-US" sz="6000" b="1" i="1" dirty="0" err="1">
                <a:latin typeface="Cambria" panose="02040503050406030204" pitchFamily="18" charset="0"/>
                <a:ea typeface="Cambria" panose="02040503050406030204" pitchFamily="18" charset="0"/>
              </a:rPr>
              <a:t>Mình</a:t>
            </a:r>
            <a:r>
              <a:rPr lang="en-US" sz="6000" b="1" i="1" dirty="0">
                <a:latin typeface="Cambria" panose="02040503050406030204" pitchFamily="18" charset="0"/>
                <a:ea typeface="Cambria" panose="02040503050406030204" pitchFamily="18" charset="0"/>
              </a:rPr>
              <a:t> – ta</a:t>
            </a:r>
          </a:p>
          <a:p>
            <a:pPr marL="857250" indent="-857250" algn="just">
              <a:buFontTx/>
              <a:buChar char="-"/>
            </a:pPr>
            <a:r>
              <a:rPr lang="en-US" sz="4800" b="1" i="1" dirty="0" err="1">
                <a:latin typeface="Cambria" panose="02040503050406030204" pitchFamily="18" charset="0"/>
                <a:ea typeface="Cambria" panose="02040503050406030204" pitchFamily="18" charset="0"/>
              </a:rPr>
              <a:t>Mình</a:t>
            </a:r>
            <a:r>
              <a:rPr lang="en-US" sz="4800" b="1" i="1" dirty="0">
                <a:latin typeface="Cambria" panose="02040503050406030204" pitchFamily="18" charset="0"/>
                <a:ea typeface="Cambria" panose="02040503050406030204" pitchFamily="18" charset="0"/>
              </a:rPr>
              <a:t> - ta: </a:t>
            </a:r>
            <a:r>
              <a:rPr lang="en-US" sz="4800" b="1" dirty="0" err="1">
                <a:latin typeface="Cambria" panose="02040503050406030204" pitchFamily="18" charset="0"/>
                <a:ea typeface="Cambria" panose="02040503050406030204" pitchFamily="18" charset="0"/>
              </a:rPr>
              <a:t>lúc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là</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người</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đi</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lúc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là</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kẻ</a:t>
            </a:r>
            <a:r>
              <a:rPr lang="en-US" sz="4800" b="1" dirty="0">
                <a:latin typeface="Cambria" panose="02040503050406030204" pitchFamily="18" charset="0"/>
                <a:ea typeface="Cambria" panose="02040503050406030204" pitchFamily="18" charset="0"/>
              </a:rPr>
              <a:t> ở, </a:t>
            </a:r>
            <a:r>
              <a:rPr lang="en-US" sz="4800" b="1" dirty="0" err="1">
                <a:latin typeface="Cambria" panose="02040503050406030204" pitchFamily="18" charset="0"/>
                <a:ea typeface="Cambria" panose="02040503050406030204" pitchFamily="18" charset="0"/>
              </a:rPr>
              <a:t>thể</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hiện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sự</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gắn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bó</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tuy</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hai</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mà</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một</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Đây</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thực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chất</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là</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sự</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phân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thân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của</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tác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giả</a:t>
            </a:r>
            <a:r>
              <a:rPr lang="en-US" sz="4800" b="1" dirty="0">
                <a:latin typeface="Cambria" panose="02040503050406030204" pitchFamily="18" charset="0"/>
                <a:ea typeface="Cambria" panose="02040503050406030204" pitchFamily="18" charset="0"/>
              </a:rPr>
              <a:t>.</a:t>
            </a:r>
          </a:p>
          <a:p>
            <a:pPr marL="571500" indent="-571500" algn="just">
              <a:buFontTx/>
              <a:buChar char="-"/>
            </a:pPr>
            <a:r>
              <a:rPr lang="en-US" sz="4800" b="1" dirty="0" err="1">
                <a:latin typeface="Cambria" panose="02040503050406030204" pitchFamily="18" charset="0"/>
                <a:ea typeface="Cambria" panose="02040503050406030204" pitchFamily="18" charset="0"/>
              </a:rPr>
              <a:t>Người</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đi</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người</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chiến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sĩ</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cán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bộ</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cách</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mạng</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về</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xuôi</a:t>
            </a:r>
            <a:endParaRPr lang="en-US" sz="4800" b="1" dirty="0">
              <a:latin typeface="Cambria" panose="02040503050406030204" pitchFamily="18" charset="0"/>
              <a:ea typeface="Cambria" panose="02040503050406030204" pitchFamily="18" charset="0"/>
            </a:endParaRPr>
          </a:p>
          <a:p>
            <a:pPr marL="571500" indent="-571500" algn="just">
              <a:buFontTx/>
              <a:buChar char="-"/>
            </a:pPr>
            <a:r>
              <a:rPr lang="en-US" sz="4800" b="1" dirty="0" err="1">
                <a:latin typeface="Cambria" panose="02040503050406030204" pitchFamily="18" charset="0"/>
                <a:ea typeface="Cambria" panose="02040503050406030204" pitchFamily="18" charset="0"/>
              </a:rPr>
              <a:t>Kẻ</a:t>
            </a:r>
            <a:r>
              <a:rPr lang="en-US" sz="4800" b="1" dirty="0">
                <a:latin typeface="Cambria" panose="02040503050406030204" pitchFamily="18" charset="0"/>
                <a:ea typeface="Cambria" panose="02040503050406030204" pitchFamily="18" charset="0"/>
              </a:rPr>
              <a:t> ở: </a:t>
            </a:r>
            <a:r>
              <a:rPr lang="en-US" sz="4800" b="1" dirty="0" err="1">
                <a:latin typeface="Cambria" panose="02040503050406030204" pitchFamily="18" charset="0"/>
                <a:ea typeface="Cambria" panose="02040503050406030204" pitchFamily="18" charset="0"/>
              </a:rPr>
              <a:t>người</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dân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Việt</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Bắc</a:t>
            </a:r>
            <a:endParaRPr lang="en-US" sz="4800" b="1" dirty="0">
              <a:latin typeface="Cambria" panose="02040503050406030204" pitchFamily="18" charset="0"/>
              <a:ea typeface="Cambria" panose="02040503050406030204" pitchFamily="18" charset="0"/>
            </a:endParaRPr>
          </a:p>
          <a:p>
            <a:pPr marL="571500" indent="-571500" algn="just">
              <a:buFontTx/>
              <a:buChar char="-"/>
            </a:pPr>
            <a:r>
              <a:rPr lang="en-US" sz="4800" b="1" dirty="0" err="1">
                <a:latin typeface="Cambria" panose="02040503050406030204" pitchFamily="18" charset="0"/>
                <a:ea typeface="Cambria" panose="02040503050406030204" pitchFamily="18" charset="0"/>
              </a:rPr>
              <a:t>Tác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dụng</a:t>
            </a:r>
            <a:r>
              <a:rPr lang="en-US" sz="4800" b="1" dirty="0">
                <a:latin typeface="Cambria" panose="02040503050406030204" pitchFamily="18" charset="0"/>
                <a:ea typeface="Cambria" panose="02040503050406030204" pitchFamily="18" charset="0"/>
              </a:rPr>
              <a:t>:</a:t>
            </a:r>
          </a:p>
          <a:p>
            <a:pPr algn="just"/>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Thể</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hiện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tình</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cảm</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gần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gũi</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gắn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bó</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yêu</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thương</a:t>
            </a:r>
            <a:endParaRPr lang="en-US" sz="4800" b="1" dirty="0">
              <a:latin typeface="Cambria" panose="02040503050406030204" pitchFamily="18" charset="0"/>
              <a:ea typeface="Cambria" panose="02040503050406030204" pitchFamily="18" charset="0"/>
            </a:endParaRPr>
          </a:p>
          <a:p>
            <a:pPr algn="just"/>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Tạo</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giọng</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điệu</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tâm</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tình</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tha</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thiết</a:t>
            </a:r>
            <a:endParaRPr lang="en-US" sz="4800" b="1" dirty="0">
              <a:latin typeface="Cambria" panose="02040503050406030204" pitchFamily="18" charset="0"/>
              <a:ea typeface="Cambria" panose="02040503050406030204" pitchFamily="18" charset="0"/>
            </a:endParaRPr>
          </a:p>
          <a:p>
            <a:pPr algn="just"/>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Biểu</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tượng</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cho</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tình</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đoàn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kết</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quân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dân</a:t>
            </a:r>
            <a:endParaRPr lang="en-US" sz="4800" b="1" dirty="0">
              <a:latin typeface="Cambria" panose="02040503050406030204" pitchFamily="18" charset="0"/>
              <a:ea typeface="Cambria" panose="02040503050406030204" pitchFamily="18" charset="0"/>
            </a:endParaRPr>
          </a:p>
          <a:p>
            <a:pPr algn="just"/>
            <a:r>
              <a:rPr lang="en-US" sz="4000" i="1" dirty="0">
                <a:latin typeface="Cambria" panose="02040503050406030204" pitchFamily="18" charset="0"/>
                <a:ea typeface="Cambria" panose="02040503050406030204" pitchFamily="18" charset="0"/>
              </a:rPr>
              <a:t>	</a:t>
            </a:r>
            <a:endParaRPr lang="vi-VN" sz="4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203998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2988139" y="2095500"/>
            <a:ext cx="13258801" cy="7086600"/>
            <a:chOff x="0" y="0"/>
            <a:chExt cx="1991656" cy="485044"/>
          </a:xfrm>
        </p:grpSpPr>
        <p:sp>
          <p:nvSpPr>
            <p:cNvPr id="4" name="Freeform 4"/>
            <p:cNvSpPr/>
            <p:nvPr/>
          </p:nvSpPr>
          <p:spPr>
            <a:xfrm>
              <a:off x="0" y="0"/>
              <a:ext cx="1991656" cy="485044"/>
            </a:xfrm>
            <a:custGeom>
              <a:avLst/>
              <a:gdLst/>
              <a:ahLst/>
              <a:cxnLst/>
              <a:rect l="l" t="t" r="r" b="b"/>
              <a:pathLst>
                <a:path w="1991656" h="485044">
                  <a:moveTo>
                    <a:pt x="30714" y="0"/>
                  </a:moveTo>
                  <a:lnTo>
                    <a:pt x="1960942" y="0"/>
                  </a:lnTo>
                  <a:cubicBezTo>
                    <a:pt x="1969088" y="0"/>
                    <a:pt x="1976900" y="3236"/>
                    <a:pt x="1982660" y="8996"/>
                  </a:cubicBezTo>
                  <a:cubicBezTo>
                    <a:pt x="1988420" y="14756"/>
                    <a:pt x="1991656" y="22568"/>
                    <a:pt x="1991656" y="30714"/>
                  </a:cubicBezTo>
                  <a:lnTo>
                    <a:pt x="1991656" y="454330"/>
                  </a:lnTo>
                  <a:cubicBezTo>
                    <a:pt x="1991656" y="462476"/>
                    <a:pt x="1988420" y="470288"/>
                    <a:pt x="1982660" y="476048"/>
                  </a:cubicBezTo>
                  <a:cubicBezTo>
                    <a:pt x="1976900" y="481808"/>
                    <a:pt x="1969088" y="485044"/>
                    <a:pt x="1960942" y="485044"/>
                  </a:cubicBezTo>
                  <a:lnTo>
                    <a:pt x="30714" y="485044"/>
                  </a:lnTo>
                  <a:cubicBezTo>
                    <a:pt x="22568" y="485044"/>
                    <a:pt x="14756" y="481808"/>
                    <a:pt x="8996" y="476048"/>
                  </a:cubicBezTo>
                  <a:cubicBezTo>
                    <a:pt x="3236" y="470288"/>
                    <a:pt x="0" y="462476"/>
                    <a:pt x="0" y="454330"/>
                  </a:cubicBezTo>
                  <a:lnTo>
                    <a:pt x="0" y="30714"/>
                  </a:lnTo>
                  <a:cubicBezTo>
                    <a:pt x="0" y="22568"/>
                    <a:pt x="3236" y="14756"/>
                    <a:pt x="8996" y="8996"/>
                  </a:cubicBezTo>
                  <a:cubicBezTo>
                    <a:pt x="14756" y="3236"/>
                    <a:pt x="22568" y="0"/>
                    <a:pt x="30714" y="0"/>
                  </a:cubicBezTo>
                  <a:close/>
                </a:path>
              </a:pathLst>
            </a:custGeom>
            <a:solidFill>
              <a:schemeClr val="bg1"/>
            </a:solidFill>
            <a:ln w="19050" cap="rnd">
              <a:solidFill>
                <a:srgbClr val="FFFFFF"/>
              </a:solidFill>
              <a:prstDash val="solid"/>
              <a:round/>
            </a:ln>
          </p:spPr>
        </p:sp>
        <p:sp>
          <p:nvSpPr>
            <p:cNvPr id="5" name="TextBox 5"/>
            <p:cNvSpPr txBox="1"/>
            <p:nvPr/>
          </p:nvSpPr>
          <p:spPr>
            <a:xfrm>
              <a:off x="0" y="-38100"/>
              <a:ext cx="1991656" cy="523144"/>
            </a:xfrm>
            <a:prstGeom prst="rect">
              <a:avLst/>
            </a:prstGeom>
          </p:spPr>
          <p:txBody>
            <a:bodyPr lIns="63500" tIns="63500" rIns="63500" bIns="63500" rtlCol="0" anchor="ctr"/>
            <a:lstStyle/>
            <a:p>
              <a:pPr algn="ctr">
                <a:lnSpc>
                  <a:spcPts val="2448"/>
                </a:lnSpc>
              </a:pPr>
              <a:endParaRPr sz="2400"/>
            </a:p>
          </p:txBody>
        </p:sp>
      </p:grpSp>
      <p:sp>
        <p:nvSpPr>
          <p:cNvPr id="7" name="TextBox 7"/>
          <p:cNvSpPr txBox="1"/>
          <p:nvPr/>
        </p:nvSpPr>
        <p:spPr>
          <a:xfrm>
            <a:off x="4648200" y="433951"/>
            <a:ext cx="17830800" cy="1065933"/>
          </a:xfrm>
          <a:prstGeom prst="rect">
            <a:avLst/>
          </a:prstGeom>
        </p:spPr>
        <p:txBody>
          <a:bodyPr wrap="square" lIns="0" tIns="0" rIns="0" bIns="0" rtlCol="0" anchor="t">
            <a:spAutoFit/>
          </a:bodyPr>
          <a:lstStyle/>
          <a:p>
            <a:pPr>
              <a:lnSpc>
                <a:spcPts val="8880"/>
              </a:lnSpc>
            </a:pPr>
            <a:r>
              <a:rPr lang="en-US" sz="7200" b="1" dirty="0" err="1">
                <a:solidFill>
                  <a:srgbClr val="FFFFFF"/>
                </a:solidFill>
                <a:latin typeface="Cambria" panose="02040503050406030204" pitchFamily="18" charset="0"/>
                <a:ea typeface="Cambria" panose="02040503050406030204" pitchFamily="18" charset="0"/>
              </a:rPr>
              <a:t>HOẠT</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ĐỘNG</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LUYỆN</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TẬP</a:t>
            </a:r>
            <a:endParaRPr lang="en-US" sz="7200" b="1" dirty="0">
              <a:solidFill>
                <a:srgbClr val="FFFFFF"/>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 xmlns:a16="http://schemas.microsoft.com/office/drawing/2014/main" id="{70B5458B-F49D-E3EA-11BF-3694312CF67A}"/>
              </a:ext>
            </a:extLst>
          </p:cNvPr>
          <p:cNvSpPr txBox="1"/>
          <p:nvPr/>
        </p:nvSpPr>
        <p:spPr>
          <a:xfrm>
            <a:off x="3238500" y="1995974"/>
            <a:ext cx="12230100" cy="7663636"/>
          </a:xfrm>
          <a:prstGeom prst="rect">
            <a:avLst/>
          </a:prstGeom>
          <a:noFill/>
        </p:spPr>
        <p:txBody>
          <a:bodyPr wrap="square" rtlCol="0">
            <a:spAutoFit/>
          </a:bodyPr>
          <a:lstStyle/>
          <a:p>
            <a:pPr algn="ctr"/>
            <a:r>
              <a:rPr lang="en-US" sz="6600" b="1" dirty="0" err="1">
                <a:latin typeface="Cambria" panose="02040503050406030204" pitchFamily="18" charset="0"/>
                <a:ea typeface="Cambria" panose="02040503050406030204" pitchFamily="18" charset="0"/>
              </a:rPr>
              <a:t>NHIỆM</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VỤ</a:t>
            </a:r>
            <a:r>
              <a:rPr lang="en-US" sz="6600" b="1" dirty="0">
                <a:latin typeface="Cambria" panose="02040503050406030204" pitchFamily="18" charset="0"/>
                <a:ea typeface="Cambria" panose="02040503050406030204" pitchFamily="18" charset="0"/>
              </a:rPr>
              <a:t> </a:t>
            </a:r>
          </a:p>
          <a:p>
            <a:pPr marL="1143000" indent="-1143000" algn="just">
              <a:buAutoNum type="arabicPeriod"/>
            </a:pPr>
            <a:r>
              <a:rPr lang="en-US" sz="6000" dirty="0" err="1">
                <a:latin typeface="Cambria" panose="02040503050406030204" pitchFamily="18" charset="0"/>
                <a:ea typeface="Cambria" panose="02040503050406030204" pitchFamily="18" charset="0"/>
              </a:rPr>
              <a:t>Đọc</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một</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số</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bài</a:t>
            </a:r>
            <a:r>
              <a:rPr lang="en-US" sz="6000" dirty="0">
                <a:latin typeface="Cambria" panose="02040503050406030204" pitchFamily="18" charset="0"/>
                <a:ea typeface="Cambria" panose="02040503050406030204" pitchFamily="18" charset="0"/>
              </a:rPr>
              <a:t> ca </a:t>
            </a:r>
            <a:r>
              <a:rPr lang="en-US" sz="6000" dirty="0" err="1">
                <a:latin typeface="Cambria" panose="02040503050406030204" pitchFamily="18" charset="0"/>
                <a:ea typeface="Cambria" panose="02040503050406030204" pitchFamily="18" charset="0"/>
              </a:rPr>
              <a:t>dao</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có</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cách</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xưng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hô</a:t>
            </a:r>
            <a:r>
              <a:rPr lang="en-US" sz="6000" dirty="0">
                <a:latin typeface="Cambria" panose="02040503050406030204" pitchFamily="18" charset="0"/>
                <a:ea typeface="Cambria" panose="02040503050406030204" pitchFamily="18" charset="0"/>
              </a:rPr>
              <a:t> </a:t>
            </a:r>
            <a:r>
              <a:rPr lang="en-US" sz="6000" i="1" dirty="0" err="1">
                <a:latin typeface="Cambria" panose="02040503050406030204" pitchFamily="18" charset="0"/>
                <a:ea typeface="Cambria" panose="02040503050406030204" pitchFamily="18" charset="0"/>
              </a:rPr>
              <a:t>mình</a:t>
            </a:r>
            <a:r>
              <a:rPr lang="en-US" sz="6000" i="1" dirty="0">
                <a:latin typeface="Cambria" panose="02040503050406030204" pitchFamily="18" charset="0"/>
                <a:ea typeface="Cambria" panose="02040503050406030204" pitchFamily="18" charset="0"/>
              </a:rPr>
              <a:t> – ta.</a:t>
            </a:r>
          </a:p>
          <a:p>
            <a:pPr marL="1143000" indent="-1143000" algn="just">
              <a:buAutoNum type="arabicPeriod"/>
            </a:pPr>
            <a:r>
              <a:rPr lang="en-US" sz="6000" dirty="0">
                <a:latin typeface="Cambria" panose="02040503050406030204" pitchFamily="18" charset="0"/>
                <a:ea typeface="Cambria" panose="02040503050406030204" pitchFamily="18" charset="0"/>
              </a:rPr>
              <a:t>So </a:t>
            </a:r>
            <a:r>
              <a:rPr lang="en-US" sz="6000" dirty="0" err="1">
                <a:latin typeface="Cambria" panose="02040503050406030204" pitchFamily="18" charset="0"/>
                <a:ea typeface="Cambria" panose="02040503050406030204" pitchFamily="18" charset="0"/>
              </a:rPr>
              <a:t>sánh</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điểm</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giống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và</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khác</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giữa</a:t>
            </a:r>
            <a:r>
              <a:rPr lang="en-US" sz="6000" dirty="0">
                <a:latin typeface="Cambria" panose="02040503050406030204" pitchFamily="18" charset="0"/>
                <a:ea typeface="Cambria" panose="02040503050406030204" pitchFamily="18" charset="0"/>
              </a:rPr>
              <a:t> </a:t>
            </a:r>
            <a:r>
              <a:rPr lang="en-US" sz="6000" i="1" dirty="0" err="1">
                <a:latin typeface="Cambria" panose="02040503050406030204" pitchFamily="18" charset="0"/>
                <a:ea typeface="Cambria" panose="02040503050406030204" pitchFamily="18" charset="0"/>
              </a:rPr>
              <a:t>mình</a:t>
            </a:r>
            <a:r>
              <a:rPr lang="en-US" sz="6000" i="1" dirty="0">
                <a:latin typeface="Cambria" panose="02040503050406030204" pitchFamily="18" charset="0"/>
                <a:ea typeface="Cambria" panose="02040503050406030204" pitchFamily="18" charset="0"/>
              </a:rPr>
              <a:t> - ta</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trong</a:t>
            </a:r>
            <a:r>
              <a:rPr lang="en-US" sz="6000" dirty="0">
                <a:latin typeface="Cambria" panose="02040503050406030204" pitchFamily="18" charset="0"/>
                <a:ea typeface="Cambria" panose="02040503050406030204" pitchFamily="18" charset="0"/>
              </a:rPr>
              <a:t> ca </a:t>
            </a:r>
            <a:r>
              <a:rPr lang="en-US" sz="6000" dirty="0" err="1">
                <a:latin typeface="Cambria" panose="02040503050406030204" pitchFamily="18" charset="0"/>
                <a:ea typeface="Cambria" panose="02040503050406030204" pitchFamily="18" charset="0"/>
              </a:rPr>
              <a:t>dao</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và</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trong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bài</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thơ</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này</a:t>
            </a:r>
            <a:r>
              <a:rPr lang="en-US" sz="6000" dirty="0">
                <a:latin typeface="Cambria" panose="02040503050406030204" pitchFamily="18" charset="0"/>
                <a:ea typeface="Cambria" panose="02040503050406030204" pitchFamily="18" charset="0"/>
              </a:rPr>
              <a:t>.</a:t>
            </a:r>
          </a:p>
          <a:p>
            <a:pPr marL="1143000" indent="-1143000" algn="just">
              <a:buAutoNum type="arabicPeriod"/>
            </a:pPr>
            <a:endParaRPr lang="en-US" sz="4800" i="1" dirty="0">
              <a:latin typeface="Cambria" panose="02040503050406030204" pitchFamily="18" charset="0"/>
              <a:ea typeface="Cambria" panose="02040503050406030204" pitchFamily="18" charset="0"/>
            </a:endParaRPr>
          </a:p>
          <a:p>
            <a:endParaRPr lang="en-US" sz="6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0679777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2988139" y="1499884"/>
            <a:ext cx="13258801" cy="8596616"/>
            <a:chOff x="0" y="0"/>
            <a:chExt cx="1991656" cy="485044"/>
          </a:xfrm>
        </p:grpSpPr>
        <p:sp>
          <p:nvSpPr>
            <p:cNvPr id="4" name="Freeform 4"/>
            <p:cNvSpPr/>
            <p:nvPr/>
          </p:nvSpPr>
          <p:spPr>
            <a:xfrm>
              <a:off x="0" y="0"/>
              <a:ext cx="1991656" cy="485044"/>
            </a:xfrm>
            <a:custGeom>
              <a:avLst/>
              <a:gdLst/>
              <a:ahLst/>
              <a:cxnLst/>
              <a:rect l="l" t="t" r="r" b="b"/>
              <a:pathLst>
                <a:path w="1991656" h="485044">
                  <a:moveTo>
                    <a:pt x="30714" y="0"/>
                  </a:moveTo>
                  <a:lnTo>
                    <a:pt x="1960942" y="0"/>
                  </a:lnTo>
                  <a:cubicBezTo>
                    <a:pt x="1969088" y="0"/>
                    <a:pt x="1976900" y="3236"/>
                    <a:pt x="1982660" y="8996"/>
                  </a:cubicBezTo>
                  <a:cubicBezTo>
                    <a:pt x="1988420" y="14756"/>
                    <a:pt x="1991656" y="22568"/>
                    <a:pt x="1991656" y="30714"/>
                  </a:cubicBezTo>
                  <a:lnTo>
                    <a:pt x="1991656" y="454330"/>
                  </a:lnTo>
                  <a:cubicBezTo>
                    <a:pt x="1991656" y="462476"/>
                    <a:pt x="1988420" y="470288"/>
                    <a:pt x="1982660" y="476048"/>
                  </a:cubicBezTo>
                  <a:cubicBezTo>
                    <a:pt x="1976900" y="481808"/>
                    <a:pt x="1969088" y="485044"/>
                    <a:pt x="1960942" y="485044"/>
                  </a:cubicBezTo>
                  <a:lnTo>
                    <a:pt x="30714" y="485044"/>
                  </a:lnTo>
                  <a:cubicBezTo>
                    <a:pt x="22568" y="485044"/>
                    <a:pt x="14756" y="481808"/>
                    <a:pt x="8996" y="476048"/>
                  </a:cubicBezTo>
                  <a:cubicBezTo>
                    <a:pt x="3236" y="470288"/>
                    <a:pt x="0" y="462476"/>
                    <a:pt x="0" y="454330"/>
                  </a:cubicBezTo>
                  <a:lnTo>
                    <a:pt x="0" y="30714"/>
                  </a:lnTo>
                  <a:cubicBezTo>
                    <a:pt x="0" y="22568"/>
                    <a:pt x="3236" y="14756"/>
                    <a:pt x="8996" y="8996"/>
                  </a:cubicBezTo>
                  <a:cubicBezTo>
                    <a:pt x="14756" y="3236"/>
                    <a:pt x="22568" y="0"/>
                    <a:pt x="30714" y="0"/>
                  </a:cubicBezTo>
                  <a:close/>
                </a:path>
              </a:pathLst>
            </a:custGeom>
            <a:solidFill>
              <a:schemeClr val="bg1"/>
            </a:solidFill>
            <a:ln w="19050" cap="rnd">
              <a:solidFill>
                <a:srgbClr val="FFFFFF"/>
              </a:solidFill>
              <a:prstDash val="solid"/>
              <a:round/>
            </a:ln>
          </p:spPr>
        </p:sp>
        <p:sp>
          <p:nvSpPr>
            <p:cNvPr id="5" name="TextBox 5"/>
            <p:cNvSpPr txBox="1"/>
            <p:nvPr/>
          </p:nvSpPr>
          <p:spPr>
            <a:xfrm>
              <a:off x="0" y="-38100"/>
              <a:ext cx="1991656" cy="523144"/>
            </a:xfrm>
            <a:prstGeom prst="rect">
              <a:avLst/>
            </a:prstGeom>
          </p:spPr>
          <p:txBody>
            <a:bodyPr lIns="63500" tIns="63500" rIns="63500" bIns="63500" rtlCol="0" anchor="ctr"/>
            <a:lstStyle/>
            <a:p>
              <a:pPr algn="ctr">
                <a:lnSpc>
                  <a:spcPts val="2448"/>
                </a:lnSpc>
              </a:pPr>
              <a:endParaRPr sz="2400"/>
            </a:p>
          </p:txBody>
        </p:sp>
      </p:grpSp>
      <p:sp>
        <p:nvSpPr>
          <p:cNvPr id="7" name="TextBox 7"/>
          <p:cNvSpPr txBox="1"/>
          <p:nvPr/>
        </p:nvSpPr>
        <p:spPr>
          <a:xfrm>
            <a:off x="4648200" y="433951"/>
            <a:ext cx="17830800" cy="1065933"/>
          </a:xfrm>
          <a:prstGeom prst="rect">
            <a:avLst/>
          </a:prstGeom>
        </p:spPr>
        <p:txBody>
          <a:bodyPr wrap="square" lIns="0" tIns="0" rIns="0" bIns="0" rtlCol="0" anchor="t">
            <a:spAutoFit/>
          </a:bodyPr>
          <a:lstStyle/>
          <a:p>
            <a:pPr>
              <a:lnSpc>
                <a:spcPts val="8880"/>
              </a:lnSpc>
            </a:pPr>
            <a:r>
              <a:rPr lang="en-US" sz="7200" b="1" dirty="0" err="1">
                <a:solidFill>
                  <a:srgbClr val="FFFFFF"/>
                </a:solidFill>
                <a:latin typeface="Cambria" panose="02040503050406030204" pitchFamily="18" charset="0"/>
                <a:ea typeface="Cambria" panose="02040503050406030204" pitchFamily="18" charset="0"/>
              </a:rPr>
              <a:t>HOẠT</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ĐỘNG</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LUYỆN</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TẬP</a:t>
            </a:r>
            <a:endParaRPr lang="en-US" sz="7200" b="1" dirty="0">
              <a:solidFill>
                <a:srgbClr val="FFFFFF"/>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 xmlns:a16="http://schemas.microsoft.com/office/drawing/2014/main" id="{895818F8-FE8F-3798-9B6F-723491D9EB13}"/>
              </a:ext>
            </a:extLst>
          </p:cNvPr>
          <p:cNvSpPr txBox="1"/>
          <p:nvPr/>
        </p:nvSpPr>
        <p:spPr>
          <a:xfrm>
            <a:off x="3411323" y="1616464"/>
            <a:ext cx="12412431" cy="1446550"/>
          </a:xfrm>
          <a:prstGeom prst="rect">
            <a:avLst/>
          </a:prstGeom>
          <a:noFill/>
        </p:spPr>
        <p:txBody>
          <a:bodyPr wrap="square" rtlCol="0">
            <a:spAutoFit/>
          </a:bodyPr>
          <a:lstStyle/>
          <a:p>
            <a:pPr lvl="0" algn="just"/>
            <a:r>
              <a:rPr lang="en-US" sz="4400" b="1" dirty="0" err="1">
                <a:latin typeface="Cambria" panose="02040503050406030204" pitchFamily="18" charset="0"/>
                <a:ea typeface="Cambria" panose="02040503050406030204" pitchFamily="18" charset="0"/>
              </a:rPr>
              <a:t>Câu</a:t>
            </a:r>
            <a:r>
              <a:rPr lang="en-US" sz="4400" b="1" dirty="0">
                <a:latin typeface="Cambria" panose="02040503050406030204" pitchFamily="18" charset="0"/>
                <a:ea typeface="Cambria" panose="02040503050406030204" pitchFamily="18" charset="0"/>
              </a:rPr>
              <a:t> 1. </a:t>
            </a:r>
          </a:p>
          <a:p>
            <a:pPr lvl="0" algn="just"/>
            <a:endParaRPr lang="en-US" sz="4400" b="1" i="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 xmlns:a16="http://schemas.microsoft.com/office/drawing/2014/main" id="{AC87C03A-29EB-3A7B-EF94-05AFC31940B8}"/>
              </a:ext>
            </a:extLst>
          </p:cNvPr>
          <p:cNvSpPr txBox="1"/>
          <p:nvPr/>
        </p:nvSpPr>
        <p:spPr>
          <a:xfrm>
            <a:off x="3565258" y="2462598"/>
            <a:ext cx="12681680" cy="6740307"/>
          </a:xfrm>
          <a:prstGeom prst="rect">
            <a:avLst/>
          </a:prstGeom>
          <a:noFill/>
        </p:spPr>
        <p:txBody>
          <a:bodyPr wrap="square">
            <a:spAutoFit/>
          </a:bodyPr>
          <a:lstStyle/>
          <a:p>
            <a:r>
              <a:rPr lang="vi-VN" sz="5400" i="1" dirty="0">
                <a:latin typeface="Cambria" panose="02040503050406030204" pitchFamily="18" charset="0"/>
                <a:ea typeface="Cambria" panose="02040503050406030204" pitchFamily="18" charset="0"/>
              </a:rPr>
              <a:t> </a:t>
            </a:r>
            <a:r>
              <a:rPr lang="en-US" sz="5400" i="1" dirty="0">
                <a:latin typeface="Cambria" panose="02040503050406030204" pitchFamily="18" charset="0"/>
                <a:ea typeface="Cambria" panose="02040503050406030204" pitchFamily="18" charset="0"/>
              </a:rPr>
              <a:t>1.       </a:t>
            </a:r>
            <a:r>
              <a:rPr lang="vi-VN" sz="5400" i="1" dirty="0">
                <a:latin typeface="Cambria" panose="02040503050406030204" pitchFamily="18" charset="0"/>
                <a:ea typeface="Cambria" panose="02040503050406030204" pitchFamily="18" charset="0"/>
              </a:rPr>
              <a:t>Mình về có nhớ ta chăng</a:t>
            </a:r>
          </a:p>
          <a:p>
            <a:r>
              <a:rPr lang="en-US" sz="5400" i="1" dirty="0">
                <a:latin typeface="Cambria" panose="02040503050406030204" pitchFamily="18" charset="0"/>
                <a:ea typeface="Cambria" panose="02040503050406030204" pitchFamily="18" charset="0"/>
              </a:rPr>
              <a:t>       </a:t>
            </a:r>
            <a:r>
              <a:rPr lang="vi-VN" sz="5400" i="1" dirty="0">
                <a:latin typeface="Cambria" panose="02040503050406030204" pitchFamily="18" charset="0"/>
                <a:ea typeface="Cambria" panose="02040503050406030204" pitchFamily="18" charset="0"/>
              </a:rPr>
              <a:t>Ta về ta nhớ hàm răng mình cười</a:t>
            </a:r>
          </a:p>
          <a:p>
            <a:r>
              <a:rPr lang="en-US" sz="5400" i="1" dirty="0">
                <a:latin typeface="Cambria" panose="02040503050406030204" pitchFamily="18" charset="0"/>
                <a:ea typeface="Cambria" panose="02040503050406030204" pitchFamily="18" charset="0"/>
              </a:rPr>
              <a:t>2</a:t>
            </a:r>
            <a:r>
              <a:rPr lang="vi-VN" sz="5400" i="1" dirty="0">
                <a:latin typeface="Cambria" panose="02040503050406030204" pitchFamily="18" charset="0"/>
                <a:ea typeface="Cambria" panose="02040503050406030204" pitchFamily="18" charset="0"/>
              </a:rPr>
              <a:t>. </a:t>
            </a:r>
            <a:r>
              <a:rPr lang="en-US" sz="5400" i="1" dirty="0">
                <a:latin typeface="Cambria" panose="02040503050406030204" pitchFamily="18" charset="0"/>
                <a:ea typeface="Cambria" panose="02040503050406030204" pitchFamily="18" charset="0"/>
              </a:rPr>
              <a:t>       </a:t>
            </a:r>
            <a:r>
              <a:rPr lang="vi-VN" sz="5400" i="1" dirty="0">
                <a:latin typeface="Cambria" panose="02040503050406030204" pitchFamily="18" charset="0"/>
                <a:ea typeface="Cambria" panose="02040503050406030204" pitchFamily="18" charset="0"/>
              </a:rPr>
              <a:t>Mình về ta chẳng cho về</a:t>
            </a:r>
          </a:p>
          <a:p>
            <a:r>
              <a:rPr lang="en-US" sz="5400" i="1" dirty="0">
                <a:latin typeface="Cambria" panose="02040503050406030204" pitchFamily="18" charset="0"/>
                <a:ea typeface="Cambria" panose="02040503050406030204" pitchFamily="18" charset="0"/>
              </a:rPr>
              <a:t>       </a:t>
            </a:r>
            <a:r>
              <a:rPr lang="vi-VN" sz="5400" i="1" dirty="0">
                <a:latin typeface="Cambria" panose="02040503050406030204" pitchFamily="18" charset="0"/>
                <a:ea typeface="Cambria" panose="02040503050406030204" pitchFamily="18" charset="0"/>
              </a:rPr>
              <a:t>Ta nắm vạt áo, ta đề bài thơ</a:t>
            </a:r>
          </a:p>
          <a:p>
            <a:r>
              <a:rPr lang="en-US" sz="5400" i="1" dirty="0">
                <a:latin typeface="Cambria" panose="02040503050406030204" pitchFamily="18" charset="0"/>
                <a:ea typeface="Cambria" panose="02040503050406030204" pitchFamily="18" charset="0"/>
              </a:rPr>
              <a:t>3</a:t>
            </a:r>
            <a:r>
              <a:rPr lang="vi-VN" sz="5400" i="1" dirty="0">
                <a:latin typeface="Cambria" panose="02040503050406030204" pitchFamily="18" charset="0"/>
                <a:ea typeface="Cambria" panose="02040503050406030204" pitchFamily="18" charset="0"/>
              </a:rPr>
              <a:t>. </a:t>
            </a:r>
            <a:r>
              <a:rPr lang="en-US" sz="5400" i="1" dirty="0">
                <a:latin typeface="Cambria" panose="02040503050406030204" pitchFamily="18" charset="0"/>
                <a:ea typeface="Cambria" panose="02040503050406030204" pitchFamily="18" charset="0"/>
              </a:rPr>
              <a:t>      </a:t>
            </a:r>
            <a:r>
              <a:rPr lang="vi-VN" sz="5400" i="1" dirty="0">
                <a:latin typeface="Cambria" panose="02040503050406030204" pitchFamily="18" charset="0"/>
                <a:ea typeface="Cambria" panose="02040503050406030204" pitchFamily="18" charset="0"/>
              </a:rPr>
              <a:t>Mình về mình có nhớ chăng</a:t>
            </a:r>
          </a:p>
          <a:p>
            <a:r>
              <a:rPr lang="en-US" sz="5400" i="1" dirty="0">
                <a:latin typeface="Cambria" panose="02040503050406030204" pitchFamily="18" charset="0"/>
                <a:ea typeface="Cambria" panose="02040503050406030204" pitchFamily="18" charset="0"/>
              </a:rPr>
              <a:t>      </a:t>
            </a:r>
            <a:r>
              <a:rPr lang="vi-VN" sz="5400" i="1" dirty="0">
                <a:latin typeface="Cambria" panose="02040503050406030204" pitchFamily="18" charset="0"/>
                <a:ea typeface="Cambria" panose="02040503050406030204" pitchFamily="18" charset="0"/>
              </a:rPr>
              <a:t>Ta về như lạt buộc khăn nhớ mình.</a:t>
            </a:r>
          </a:p>
          <a:p>
            <a:r>
              <a:rPr lang="en-US" sz="5400" i="1" dirty="0">
                <a:latin typeface="Cambria" panose="02040503050406030204" pitchFamily="18" charset="0"/>
                <a:ea typeface="Cambria" panose="02040503050406030204" pitchFamily="18" charset="0"/>
              </a:rPr>
              <a:t>4</a:t>
            </a:r>
            <a:r>
              <a:rPr lang="vi-VN" sz="5400" i="1" dirty="0">
                <a:latin typeface="Cambria" panose="02040503050406030204" pitchFamily="18" charset="0"/>
                <a:ea typeface="Cambria" panose="02040503050406030204" pitchFamily="18" charset="0"/>
              </a:rPr>
              <a:t>. </a:t>
            </a:r>
            <a:r>
              <a:rPr lang="en-US" sz="5400" i="1" dirty="0">
                <a:latin typeface="Cambria" panose="02040503050406030204" pitchFamily="18" charset="0"/>
                <a:ea typeface="Cambria" panose="02040503050406030204" pitchFamily="18" charset="0"/>
              </a:rPr>
              <a:t>      </a:t>
            </a:r>
            <a:r>
              <a:rPr lang="vi-VN" sz="5400" i="1" dirty="0">
                <a:latin typeface="Cambria" panose="02040503050406030204" pitchFamily="18" charset="0"/>
                <a:ea typeface="Cambria" panose="02040503050406030204" pitchFamily="18" charset="0"/>
              </a:rPr>
              <a:t>Ta về ta cũng nhớ mình</a:t>
            </a:r>
          </a:p>
          <a:p>
            <a:r>
              <a:rPr lang="en-US" sz="5400" i="1" dirty="0">
                <a:latin typeface="Cambria" panose="02040503050406030204" pitchFamily="18" charset="0"/>
                <a:ea typeface="Cambria" panose="02040503050406030204" pitchFamily="18" charset="0"/>
              </a:rPr>
              <a:t>       </a:t>
            </a:r>
            <a:r>
              <a:rPr lang="vi-VN" sz="5400" i="1" dirty="0">
                <a:latin typeface="Cambria" panose="02040503050406030204" pitchFamily="18" charset="0"/>
                <a:ea typeface="Cambria" panose="02040503050406030204" pitchFamily="18" charset="0"/>
              </a:rPr>
              <a:t>Nhớ yếm mình mặc, nhớ tình mình trao.</a:t>
            </a:r>
            <a:endParaRPr lang="en-US" sz="5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332091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2972641" y="1616464"/>
            <a:ext cx="13258801" cy="8085052"/>
            <a:chOff x="0" y="0"/>
            <a:chExt cx="1991656" cy="485044"/>
          </a:xfrm>
        </p:grpSpPr>
        <p:sp>
          <p:nvSpPr>
            <p:cNvPr id="4" name="Freeform 4"/>
            <p:cNvSpPr/>
            <p:nvPr/>
          </p:nvSpPr>
          <p:spPr>
            <a:xfrm>
              <a:off x="0" y="0"/>
              <a:ext cx="1991656" cy="485044"/>
            </a:xfrm>
            <a:custGeom>
              <a:avLst/>
              <a:gdLst/>
              <a:ahLst/>
              <a:cxnLst/>
              <a:rect l="l" t="t" r="r" b="b"/>
              <a:pathLst>
                <a:path w="1991656" h="485044">
                  <a:moveTo>
                    <a:pt x="30714" y="0"/>
                  </a:moveTo>
                  <a:lnTo>
                    <a:pt x="1960942" y="0"/>
                  </a:lnTo>
                  <a:cubicBezTo>
                    <a:pt x="1969088" y="0"/>
                    <a:pt x="1976900" y="3236"/>
                    <a:pt x="1982660" y="8996"/>
                  </a:cubicBezTo>
                  <a:cubicBezTo>
                    <a:pt x="1988420" y="14756"/>
                    <a:pt x="1991656" y="22568"/>
                    <a:pt x="1991656" y="30714"/>
                  </a:cubicBezTo>
                  <a:lnTo>
                    <a:pt x="1991656" y="454330"/>
                  </a:lnTo>
                  <a:cubicBezTo>
                    <a:pt x="1991656" y="462476"/>
                    <a:pt x="1988420" y="470288"/>
                    <a:pt x="1982660" y="476048"/>
                  </a:cubicBezTo>
                  <a:cubicBezTo>
                    <a:pt x="1976900" y="481808"/>
                    <a:pt x="1969088" y="485044"/>
                    <a:pt x="1960942" y="485044"/>
                  </a:cubicBezTo>
                  <a:lnTo>
                    <a:pt x="30714" y="485044"/>
                  </a:lnTo>
                  <a:cubicBezTo>
                    <a:pt x="22568" y="485044"/>
                    <a:pt x="14756" y="481808"/>
                    <a:pt x="8996" y="476048"/>
                  </a:cubicBezTo>
                  <a:cubicBezTo>
                    <a:pt x="3236" y="470288"/>
                    <a:pt x="0" y="462476"/>
                    <a:pt x="0" y="454330"/>
                  </a:cubicBezTo>
                  <a:lnTo>
                    <a:pt x="0" y="30714"/>
                  </a:lnTo>
                  <a:cubicBezTo>
                    <a:pt x="0" y="22568"/>
                    <a:pt x="3236" y="14756"/>
                    <a:pt x="8996" y="8996"/>
                  </a:cubicBezTo>
                  <a:cubicBezTo>
                    <a:pt x="14756" y="3236"/>
                    <a:pt x="22568" y="0"/>
                    <a:pt x="30714" y="0"/>
                  </a:cubicBezTo>
                  <a:close/>
                </a:path>
              </a:pathLst>
            </a:custGeom>
            <a:solidFill>
              <a:schemeClr val="bg1"/>
            </a:solidFill>
            <a:ln w="19050" cap="rnd">
              <a:solidFill>
                <a:srgbClr val="FFFFFF"/>
              </a:solidFill>
              <a:prstDash val="solid"/>
              <a:round/>
            </a:ln>
          </p:spPr>
          <p:txBody>
            <a:bodyPr/>
            <a:lstStyle/>
            <a:p>
              <a:endParaRPr lang="en-US" dirty="0"/>
            </a:p>
          </p:txBody>
        </p:sp>
        <p:sp>
          <p:nvSpPr>
            <p:cNvPr id="5" name="TextBox 5"/>
            <p:cNvSpPr txBox="1"/>
            <p:nvPr/>
          </p:nvSpPr>
          <p:spPr>
            <a:xfrm>
              <a:off x="0" y="-38100"/>
              <a:ext cx="1991656" cy="523144"/>
            </a:xfrm>
            <a:prstGeom prst="rect">
              <a:avLst/>
            </a:prstGeom>
          </p:spPr>
          <p:txBody>
            <a:bodyPr lIns="63500" tIns="63500" rIns="63500" bIns="63500" rtlCol="0" anchor="ctr"/>
            <a:lstStyle/>
            <a:p>
              <a:pPr algn="ctr">
                <a:lnSpc>
                  <a:spcPts val="2448"/>
                </a:lnSpc>
              </a:pPr>
              <a:endParaRPr sz="2400"/>
            </a:p>
          </p:txBody>
        </p:sp>
      </p:grpSp>
      <p:sp>
        <p:nvSpPr>
          <p:cNvPr id="7" name="TextBox 7"/>
          <p:cNvSpPr txBox="1"/>
          <p:nvPr/>
        </p:nvSpPr>
        <p:spPr>
          <a:xfrm>
            <a:off x="4343400" y="38967"/>
            <a:ext cx="17830800" cy="1065933"/>
          </a:xfrm>
          <a:prstGeom prst="rect">
            <a:avLst/>
          </a:prstGeom>
        </p:spPr>
        <p:txBody>
          <a:bodyPr wrap="square" lIns="0" tIns="0" rIns="0" bIns="0" rtlCol="0" anchor="t">
            <a:spAutoFit/>
          </a:bodyPr>
          <a:lstStyle/>
          <a:p>
            <a:pPr>
              <a:lnSpc>
                <a:spcPts val="8880"/>
              </a:lnSpc>
            </a:pPr>
            <a:r>
              <a:rPr lang="en-US" sz="7200" b="1" dirty="0" err="1">
                <a:solidFill>
                  <a:srgbClr val="FFFFFF"/>
                </a:solidFill>
                <a:latin typeface="Cambria" panose="02040503050406030204" pitchFamily="18" charset="0"/>
                <a:ea typeface="Cambria" panose="02040503050406030204" pitchFamily="18" charset="0"/>
              </a:rPr>
              <a:t>HOẠT</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ĐỘNG</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LUYỆN</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TẬP</a:t>
            </a:r>
            <a:endParaRPr lang="en-US" sz="7200" b="1" dirty="0">
              <a:solidFill>
                <a:srgbClr val="FFFFFF"/>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 xmlns:a16="http://schemas.microsoft.com/office/drawing/2014/main" id="{895818F8-FE8F-3798-9B6F-723491D9EB13}"/>
              </a:ext>
            </a:extLst>
          </p:cNvPr>
          <p:cNvSpPr txBox="1"/>
          <p:nvPr/>
        </p:nvSpPr>
        <p:spPr>
          <a:xfrm>
            <a:off x="3411323" y="1616464"/>
            <a:ext cx="12412431" cy="1446550"/>
          </a:xfrm>
          <a:prstGeom prst="rect">
            <a:avLst/>
          </a:prstGeom>
          <a:noFill/>
        </p:spPr>
        <p:txBody>
          <a:bodyPr wrap="square" rtlCol="0">
            <a:spAutoFit/>
          </a:bodyPr>
          <a:lstStyle/>
          <a:p>
            <a:pPr lvl="0" algn="just"/>
            <a:r>
              <a:rPr lang="en-US" sz="4400" b="1" dirty="0" err="1">
                <a:latin typeface="Cambria" panose="02040503050406030204" pitchFamily="18" charset="0"/>
                <a:ea typeface="Cambria" panose="02040503050406030204" pitchFamily="18" charset="0"/>
              </a:rPr>
              <a:t>Câu</a:t>
            </a:r>
            <a:r>
              <a:rPr lang="en-US" sz="4400" b="1" dirty="0">
                <a:latin typeface="Cambria" panose="02040503050406030204" pitchFamily="18" charset="0"/>
                <a:ea typeface="Cambria" panose="02040503050406030204" pitchFamily="18" charset="0"/>
              </a:rPr>
              <a:t> 2.  </a:t>
            </a:r>
          </a:p>
          <a:p>
            <a:pPr lvl="0" algn="just"/>
            <a:endParaRPr lang="en-US" sz="4400" b="1" i="1" dirty="0">
              <a:latin typeface="Cambria" panose="02040503050406030204" pitchFamily="18" charset="0"/>
              <a:ea typeface="Cambria" panose="02040503050406030204" pitchFamily="18" charset="0"/>
            </a:endParaRPr>
          </a:p>
        </p:txBody>
      </p:sp>
      <p:sp>
        <p:nvSpPr>
          <p:cNvPr id="12" name="Title 11">
            <a:extLst>
              <a:ext uri="{FF2B5EF4-FFF2-40B4-BE49-F238E27FC236}">
                <a16:creationId xmlns="" xmlns:a16="http://schemas.microsoft.com/office/drawing/2014/main" id="{2538CE16-1AF3-E4FA-C4B3-1D62F59DE830}"/>
              </a:ext>
            </a:extLst>
          </p:cNvPr>
          <p:cNvSpPr>
            <a:spLocks noGrp="1"/>
          </p:cNvSpPr>
          <p:nvPr>
            <p:ph type="title"/>
          </p:nvPr>
        </p:nvSpPr>
        <p:spPr>
          <a:xfrm>
            <a:off x="4800600" y="1426128"/>
            <a:ext cx="2971800" cy="1143000"/>
          </a:xfrm>
        </p:spPr>
        <p:txBody>
          <a:bodyPr>
            <a:normAutofit/>
          </a:bodyPr>
          <a:lstStyle/>
          <a:p>
            <a:r>
              <a:rPr lang="en-US" sz="5400" b="1" dirty="0">
                <a:latin typeface="Cambria" panose="02040503050406030204" pitchFamily="18" charset="0"/>
                <a:ea typeface="Cambria" panose="02040503050406030204" pitchFamily="18" charset="0"/>
              </a:rPr>
              <a:t>So </a:t>
            </a:r>
            <a:r>
              <a:rPr lang="en-US" sz="5400" b="1" dirty="0" err="1">
                <a:latin typeface="Cambria" panose="02040503050406030204" pitchFamily="18" charset="0"/>
                <a:ea typeface="Cambria" panose="02040503050406030204" pitchFamily="18" charset="0"/>
              </a:rPr>
              <a:t>sánh</a:t>
            </a:r>
            <a:endParaRPr lang="en-US" sz="5400" b="1" dirty="0">
              <a:latin typeface="Cambria" panose="02040503050406030204" pitchFamily="18" charset="0"/>
              <a:ea typeface="Cambria" panose="02040503050406030204" pitchFamily="18" charset="0"/>
            </a:endParaRPr>
          </a:p>
        </p:txBody>
      </p:sp>
      <p:sp>
        <p:nvSpPr>
          <p:cNvPr id="13" name="Text Placeholder 12">
            <a:extLst>
              <a:ext uri="{FF2B5EF4-FFF2-40B4-BE49-F238E27FC236}">
                <a16:creationId xmlns="" xmlns:a16="http://schemas.microsoft.com/office/drawing/2014/main" id="{1A168FC1-F9DD-F209-92FC-3A45EFC4D9E9}"/>
              </a:ext>
            </a:extLst>
          </p:cNvPr>
          <p:cNvSpPr>
            <a:spLocks noGrp="1"/>
          </p:cNvSpPr>
          <p:nvPr>
            <p:ph type="body" idx="1"/>
          </p:nvPr>
        </p:nvSpPr>
        <p:spPr>
          <a:xfrm>
            <a:off x="3810000" y="2507744"/>
            <a:ext cx="5334000" cy="639762"/>
          </a:xfrm>
          <a:ln>
            <a:solidFill>
              <a:schemeClr val="accent5">
                <a:lumMod val="50000"/>
              </a:schemeClr>
            </a:solidFill>
          </a:ln>
        </p:spPr>
        <p:txBody>
          <a:bodyPr>
            <a:noAutofit/>
          </a:bodyPr>
          <a:lstStyle/>
          <a:p>
            <a:r>
              <a:rPr lang="en-US" sz="4000" dirty="0">
                <a:latin typeface="Cambria" panose="02040503050406030204" pitchFamily="18" charset="0"/>
                <a:ea typeface="Cambria" panose="02040503050406030204" pitchFamily="18" charset="0"/>
              </a:rPr>
              <a:t>Ca </a:t>
            </a:r>
            <a:r>
              <a:rPr lang="en-US" sz="4000" dirty="0" err="1">
                <a:latin typeface="Cambria" panose="02040503050406030204" pitchFamily="18" charset="0"/>
                <a:ea typeface="Cambria" panose="02040503050406030204" pitchFamily="18" charset="0"/>
              </a:rPr>
              <a:t>dao</a:t>
            </a:r>
            <a:endParaRPr lang="en-US" sz="4000" dirty="0">
              <a:latin typeface="Cambria" panose="02040503050406030204" pitchFamily="18" charset="0"/>
              <a:ea typeface="Cambria" panose="02040503050406030204" pitchFamily="18" charset="0"/>
            </a:endParaRPr>
          </a:p>
        </p:txBody>
      </p:sp>
      <p:sp>
        <p:nvSpPr>
          <p:cNvPr id="14" name="Content Placeholder 13">
            <a:extLst>
              <a:ext uri="{FF2B5EF4-FFF2-40B4-BE49-F238E27FC236}">
                <a16:creationId xmlns="" xmlns:a16="http://schemas.microsoft.com/office/drawing/2014/main" id="{544E3D0D-AD78-B5B6-09AB-D3C9A486172A}"/>
              </a:ext>
            </a:extLst>
          </p:cNvPr>
          <p:cNvSpPr>
            <a:spLocks noGrp="1"/>
          </p:cNvSpPr>
          <p:nvPr>
            <p:ph sz="half" idx="2"/>
          </p:nvPr>
        </p:nvSpPr>
        <p:spPr>
          <a:xfrm>
            <a:off x="3810000" y="3202811"/>
            <a:ext cx="5334000" cy="3342451"/>
          </a:xfrm>
          <a:ln>
            <a:solidFill>
              <a:schemeClr val="accent5">
                <a:lumMod val="50000"/>
              </a:schemeClr>
            </a:solidFill>
          </a:ln>
        </p:spPr>
        <p:txBody>
          <a:bodyPr>
            <a:normAutofit fontScale="92500"/>
          </a:bodyPr>
          <a:lstStyle/>
          <a:p>
            <a:r>
              <a:rPr lang="en-US" sz="4000" b="1" i="1" dirty="0" err="1">
                <a:latin typeface="Cambria" panose="02040503050406030204" pitchFamily="18" charset="0"/>
                <a:ea typeface="Cambria" panose="02040503050406030204" pitchFamily="18" charset="0"/>
              </a:rPr>
              <a:t>Mình</a:t>
            </a:r>
            <a:r>
              <a:rPr lang="en-US" sz="4000" b="1" i="1" dirty="0">
                <a:latin typeface="Cambria" panose="02040503050406030204" pitchFamily="18" charset="0"/>
                <a:ea typeface="Cambria" panose="02040503050406030204" pitchFamily="18" charset="0"/>
              </a:rPr>
              <a:t> - ta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là</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đôi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lứa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trong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tình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yêu</a:t>
            </a:r>
            <a:endParaRPr lang="en-US" sz="4000" b="1" dirty="0">
              <a:latin typeface="Cambria" panose="02040503050406030204" pitchFamily="18" charset="0"/>
              <a:ea typeface="Cambria" panose="02040503050406030204" pitchFamily="18" charset="0"/>
            </a:endParaRPr>
          </a:p>
          <a:p>
            <a:r>
              <a:rPr lang="en-US" sz="4000" b="1" dirty="0" err="1">
                <a:latin typeface="Cambria" panose="02040503050406030204" pitchFamily="18" charset="0"/>
                <a:ea typeface="Cambria" panose="02040503050406030204" pitchFamily="18" charset="0"/>
              </a:rPr>
              <a:t>Thể</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hiện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tình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yêu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đôi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lứa</a:t>
            </a:r>
            <a:endParaRPr lang="en-US" sz="4000" b="1" dirty="0">
              <a:latin typeface="Cambria" panose="02040503050406030204" pitchFamily="18" charset="0"/>
              <a:ea typeface="Cambria" panose="02040503050406030204" pitchFamily="18" charset="0"/>
            </a:endParaRPr>
          </a:p>
          <a:p>
            <a:endParaRPr lang="en-US" sz="4000" b="1" dirty="0">
              <a:latin typeface="Cambria" panose="02040503050406030204" pitchFamily="18" charset="0"/>
              <a:ea typeface="Cambria" panose="02040503050406030204" pitchFamily="18" charset="0"/>
            </a:endParaRPr>
          </a:p>
        </p:txBody>
      </p:sp>
      <p:sp>
        <p:nvSpPr>
          <p:cNvPr id="15" name="Text Placeholder 14">
            <a:extLst>
              <a:ext uri="{FF2B5EF4-FFF2-40B4-BE49-F238E27FC236}">
                <a16:creationId xmlns="" xmlns:a16="http://schemas.microsoft.com/office/drawing/2014/main" id="{712613F7-0FF2-1ABC-970E-525D4E9AB176}"/>
              </a:ext>
            </a:extLst>
          </p:cNvPr>
          <p:cNvSpPr>
            <a:spLocks noGrp="1"/>
          </p:cNvSpPr>
          <p:nvPr>
            <p:ph type="body" sz="quarter" idx="3"/>
          </p:nvPr>
        </p:nvSpPr>
        <p:spPr>
          <a:xfrm>
            <a:off x="9628322" y="2476500"/>
            <a:ext cx="5698661" cy="639762"/>
          </a:xfrm>
          <a:ln>
            <a:solidFill>
              <a:schemeClr val="accent5">
                <a:lumMod val="50000"/>
              </a:schemeClr>
            </a:solidFill>
          </a:ln>
        </p:spPr>
        <p:txBody>
          <a:bodyPr>
            <a:noAutofit/>
          </a:bodyPr>
          <a:lstStyle/>
          <a:p>
            <a:r>
              <a:rPr lang="en-US" sz="4000" dirty="0" err="1">
                <a:latin typeface="Cambria" panose="02040503050406030204" pitchFamily="18" charset="0"/>
                <a:ea typeface="Cambria" panose="02040503050406030204" pitchFamily="18" charset="0"/>
              </a:rPr>
              <a:t>Bài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Việt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Bắc</a:t>
            </a:r>
            <a:endParaRPr lang="en-US" sz="4000" dirty="0">
              <a:latin typeface="Cambria" panose="02040503050406030204" pitchFamily="18" charset="0"/>
              <a:ea typeface="Cambria" panose="02040503050406030204" pitchFamily="18" charset="0"/>
            </a:endParaRPr>
          </a:p>
        </p:txBody>
      </p:sp>
      <p:sp>
        <p:nvSpPr>
          <p:cNvPr id="16" name="Content Placeholder 15">
            <a:extLst>
              <a:ext uri="{FF2B5EF4-FFF2-40B4-BE49-F238E27FC236}">
                <a16:creationId xmlns="" xmlns:a16="http://schemas.microsoft.com/office/drawing/2014/main" id="{C262D100-5C26-0283-7063-7D38C73A8E2A}"/>
              </a:ext>
            </a:extLst>
          </p:cNvPr>
          <p:cNvSpPr>
            <a:spLocks noGrp="1"/>
          </p:cNvSpPr>
          <p:nvPr>
            <p:ph sz="quarter" idx="4"/>
          </p:nvPr>
        </p:nvSpPr>
        <p:spPr>
          <a:xfrm>
            <a:off x="9601200" y="3230425"/>
            <a:ext cx="5698661" cy="3342451"/>
          </a:xfrm>
          <a:ln>
            <a:solidFill>
              <a:schemeClr val="accent5">
                <a:lumMod val="50000"/>
              </a:schemeClr>
            </a:solidFill>
          </a:ln>
        </p:spPr>
        <p:txBody>
          <a:bodyPr>
            <a:normAutofit fontScale="92500"/>
          </a:bodyPr>
          <a:lstStyle/>
          <a:p>
            <a:r>
              <a:rPr lang="en-US" sz="4000" b="1" i="1" dirty="0" err="1">
                <a:latin typeface="Cambria" panose="02040503050406030204" pitchFamily="18" charset="0"/>
                <a:ea typeface="Cambria" panose="02040503050406030204" pitchFamily="18" charset="0"/>
              </a:rPr>
              <a:t>Mình</a:t>
            </a:r>
            <a:r>
              <a:rPr lang="en-US" sz="4000" b="1" i="1" dirty="0">
                <a:latin typeface="Cambria" panose="02040503050406030204" pitchFamily="18" charset="0"/>
                <a:ea typeface="Cambria" panose="02040503050406030204" pitchFamily="18" charset="0"/>
              </a:rPr>
              <a:t> - ta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là</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người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chiến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sĩ</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cách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mạng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về</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xuôi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và</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người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dân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Việt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Bắc</a:t>
            </a:r>
            <a:endParaRPr lang="en-US" sz="4000" b="1" dirty="0">
              <a:latin typeface="Cambria" panose="02040503050406030204" pitchFamily="18" charset="0"/>
              <a:ea typeface="Cambria" panose="02040503050406030204" pitchFamily="18" charset="0"/>
            </a:endParaRPr>
          </a:p>
          <a:p>
            <a:r>
              <a:rPr lang="en-US" sz="4000" b="1" dirty="0" err="1">
                <a:latin typeface="Cambria" panose="02040503050406030204" pitchFamily="18" charset="0"/>
                <a:ea typeface="Cambria" panose="02040503050406030204" pitchFamily="18" charset="0"/>
              </a:rPr>
              <a:t>Thể</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hiện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nghĩa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tình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cách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mạng</a:t>
            </a:r>
            <a:endParaRPr lang="en-US" sz="4000" b="1" dirty="0">
              <a:latin typeface="Cambria" panose="02040503050406030204" pitchFamily="18" charset="0"/>
              <a:ea typeface="Cambria" panose="02040503050406030204" pitchFamily="18" charset="0"/>
            </a:endParaRPr>
          </a:p>
        </p:txBody>
      </p:sp>
      <p:sp>
        <p:nvSpPr>
          <p:cNvPr id="17" name="Arrow: Curved Right 16">
            <a:extLst>
              <a:ext uri="{FF2B5EF4-FFF2-40B4-BE49-F238E27FC236}">
                <a16:creationId xmlns="" xmlns:a16="http://schemas.microsoft.com/office/drawing/2014/main" id="{CE09FDFA-8A42-3D03-E789-4036B75B2398}"/>
              </a:ext>
            </a:extLst>
          </p:cNvPr>
          <p:cNvSpPr/>
          <p:nvPr/>
        </p:nvSpPr>
        <p:spPr>
          <a:xfrm>
            <a:off x="3429000" y="6591300"/>
            <a:ext cx="571500" cy="108191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 xmlns:a16="http://schemas.microsoft.com/office/drawing/2014/main" id="{23C12DE4-D49B-7CAD-D565-2CE08FF05664}"/>
              </a:ext>
            </a:extLst>
          </p:cNvPr>
          <p:cNvSpPr txBox="1"/>
          <p:nvPr/>
        </p:nvSpPr>
        <p:spPr>
          <a:xfrm>
            <a:off x="4132477" y="6778223"/>
            <a:ext cx="11353800" cy="2554545"/>
          </a:xfrm>
          <a:prstGeom prst="rect">
            <a:avLst/>
          </a:prstGeom>
          <a:solidFill>
            <a:schemeClr val="accent6">
              <a:lumMod val="50000"/>
            </a:schemeClr>
          </a:solidFill>
        </p:spPr>
        <p:txBody>
          <a:bodyPr wrap="square" rtlCol="0">
            <a:spAutoFit/>
          </a:bodyPr>
          <a:lstStyle/>
          <a:p>
            <a:pPr algn="just"/>
            <a:r>
              <a:rPr lang="en-US" sz="4000" b="1" dirty="0" err="1">
                <a:solidFill>
                  <a:schemeClr val="bg1"/>
                </a:solidFill>
                <a:latin typeface="Cambria" panose="02040503050406030204" pitchFamily="18" charset="0"/>
                <a:ea typeface="Cambria" panose="02040503050406030204" pitchFamily="18" charset="0"/>
              </a:rPr>
              <a:t>Câu</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chuyện</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nghĩa</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tình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cách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mạng</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được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chuyển</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hóa</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trong</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câu</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chuyện</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tình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yêu</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đôi</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lứa</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giúp</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mềm</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hóa</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một</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vấn</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đề</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chính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trị</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Đó</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cũng</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là</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biểu</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hiện</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của</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chất</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trữ</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tình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chính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trị</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trong</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thơ</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Tố</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Hữu</a:t>
            </a:r>
            <a:r>
              <a:rPr lang="en-US" sz="4000" b="1" dirty="0">
                <a:solidFill>
                  <a:schemeClr val="bg1"/>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1212767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fade">
                                      <p:cBhvr>
                                        <p:cTn id="27" dur="500"/>
                                        <p:tgtEl>
                                          <p:spTgt spid="1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2988139" y="2095500"/>
            <a:ext cx="13258801" cy="7086600"/>
            <a:chOff x="0" y="0"/>
            <a:chExt cx="1991656" cy="485044"/>
          </a:xfrm>
        </p:grpSpPr>
        <p:sp>
          <p:nvSpPr>
            <p:cNvPr id="4" name="Freeform 4"/>
            <p:cNvSpPr/>
            <p:nvPr/>
          </p:nvSpPr>
          <p:spPr>
            <a:xfrm>
              <a:off x="0" y="0"/>
              <a:ext cx="1991656" cy="485044"/>
            </a:xfrm>
            <a:custGeom>
              <a:avLst/>
              <a:gdLst/>
              <a:ahLst/>
              <a:cxnLst/>
              <a:rect l="l" t="t" r="r" b="b"/>
              <a:pathLst>
                <a:path w="1991656" h="485044">
                  <a:moveTo>
                    <a:pt x="30714" y="0"/>
                  </a:moveTo>
                  <a:lnTo>
                    <a:pt x="1960942" y="0"/>
                  </a:lnTo>
                  <a:cubicBezTo>
                    <a:pt x="1969088" y="0"/>
                    <a:pt x="1976900" y="3236"/>
                    <a:pt x="1982660" y="8996"/>
                  </a:cubicBezTo>
                  <a:cubicBezTo>
                    <a:pt x="1988420" y="14756"/>
                    <a:pt x="1991656" y="22568"/>
                    <a:pt x="1991656" y="30714"/>
                  </a:cubicBezTo>
                  <a:lnTo>
                    <a:pt x="1991656" y="454330"/>
                  </a:lnTo>
                  <a:cubicBezTo>
                    <a:pt x="1991656" y="462476"/>
                    <a:pt x="1988420" y="470288"/>
                    <a:pt x="1982660" y="476048"/>
                  </a:cubicBezTo>
                  <a:cubicBezTo>
                    <a:pt x="1976900" y="481808"/>
                    <a:pt x="1969088" y="485044"/>
                    <a:pt x="1960942" y="485044"/>
                  </a:cubicBezTo>
                  <a:lnTo>
                    <a:pt x="30714" y="485044"/>
                  </a:lnTo>
                  <a:cubicBezTo>
                    <a:pt x="22568" y="485044"/>
                    <a:pt x="14756" y="481808"/>
                    <a:pt x="8996" y="476048"/>
                  </a:cubicBezTo>
                  <a:cubicBezTo>
                    <a:pt x="3236" y="470288"/>
                    <a:pt x="0" y="462476"/>
                    <a:pt x="0" y="454330"/>
                  </a:cubicBezTo>
                  <a:lnTo>
                    <a:pt x="0" y="30714"/>
                  </a:lnTo>
                  <a:cubicBezTo>
                    <a:pt x="0" y="22568"/>
                    <a:pt x="3236" y="14756"/>
                    <a:pt x="8996" y="8996"/>
                  </a:cubicBezTo>
                  <a:cubicBezTo>
                    <a:pt x="14756" y="3236"/>
                    <a:pt x="22568" y="0"/>
                    <a:pt x="30714" y="0"/>
                  </a:cubicBezTo>
                  <a:close/>
                </a:path>
              </a:pathLst>
            </a:custGeom>
            <a:solidFill>
              <a:schemeClr val="bg1"/>
            </a:solidFill>
            <a:ln w="19050" cap="rnd">
              <a:solidFill>
                <a:srgbClr val="FFFFFF"/>
              </a:solidFill>
              <a:prstDash val="solid"/>
              <a:round/>
            </a:ln>
          </p:spPr>
        </p:sp>
        <p:sp>
          <p:nvSpPr>
            <p:cNvPr id="5" name="TextBox 5"/>
            <p:cNvSpPr txBox="1"/>
            <p:nvPr/>
          </p:nvSpPr>
          <p:spPr>
            <a:xfrm>
              <a:off x="0" y="-38100"/>
              <a:ext cx="1991656" cy="523144"/>
            </a:xfrm>
            <a:prstGeom prst="rect">
              <a:avLst/>
            </a:prstGeom>
          </p:spPr>
          <p:txBody>
            <a:bodyPr lIns="63500" tIns="63500" rIns="63500" bIns="63500" rtlCol="0" anchor="ctr"/>
            <a:lstStyle/>
            <a:p>
              <a:pPr algn="ctr">
                <a:lnSpc>
                  <a:spcPts val="2448"/>
                </a:lnSpc>
              </a:pPr>
              <a:endParaRPr sz="2400"/>
            </a:p>
          </p:txBody>
        </p:sp>
      </p:grpSp>
      <p:sp>
        <p:nvSpPr>
          <p:cNvPr id="7" name="TextBox 7"/>
          <p:cNvSpPr txBox="1"/>
          <p:nvPr/>
        </p:nvSpPr>
        <p:spPr>
          <a:xfrm>
            <a:off x="4648200" y="433951"/>
            <a:ext cx="17830800" cy="1065933"/>
          </a:xfrm>
          <a:prstGeom prst="rect">
            <a:avLst/>
          </a:prstGeom>
        </p:spPr>
        <p:txBody>
          <a:bodyPr wrap="square" lIns="0" tIns="0" rIns="0" bIns="0" rtlCol="0" anchor="t">
            <a:spAutoFit/>
          </a:bodyPr>
          <a:lstStyle/>
          <a:p>
            <a:pPr>
              <a:lnSpc>
                <a:spcPts val="8880"/>
              </a:lnSpc>
            </a:pPr>
            <a:r>
              <a:rPr lang="en-US" sz="7200" b="1" dirty="0" err="1">
                <a:solidFill>
                  <a:srgbClr val="FFFFFF"/>
                </a:solidFill>
                <a:latin typeface="Cambria" panose="02040503050406030204" pitchFamily="18" charset="0"/>
                <a:ea typeface="Cambria" panose="02040503050406030204" pitchFamily="18" charset="0"/>
              </a:rPr>
              <a:t>HOẠT</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ĐỘNG</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VẬN</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DỤNG</a:t>
            </a:r>
            <a:endParaRPr lang="en-US" sz="7200" b="1" dirty="0">
              <a:solidFill>
                <a:srgbClr val="FFFFFF"/>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 xmlns:a16="http://schemas.microsoft.com/office/drawing/2014/main" id="{895818F8-FE8F-3798-9B6F-723491D9EB13}"/>
              </a:ext>
            </a:extLst>
          </p:cNvPr>
          <p:cNvSpPr txBox="1"/>
          <p:nvPr/>
        </p:nvSpPr>
        <p:spPr>
          <a:xfrm>
            <a:off x="3886200" y="3009900"/>
            <a:ext cx="11108861" cy="4154984"/>
          </a:xfrm>
          <a:prstGeom prst="rect">
            <a:avLst/>
          </a:prstGeom>
          <a:noFill/>
        </p:spPr>
        <p:txBody>
          <a:bodyPr wrap="square" rtlCol="0">
            <a:spAutoFit/>
          </a:bodyPr>
          <a:lstStyle/>
          <a:p>
            <a:pPr algn="just"/>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Có</a:t>
            </a:r>
            <a:r>
              <a:rPr lang="en-US" sz="6600" b="1" dirty="0">
                <a:latin typeface="Cambria" panose="02040503050406030204" pitchFamily="18" charset="0"/>
                <a:ea typeface="Cambria" panose="02040503050406030204" pitchFamily="18" charset="0"/>
              </a:rPr>
              <a:t> ý </a:t>
            </a:r>
            <a:r>
              <a:rPr lang="en-US" sz="6600" b="1" dirty="0" err="1">
                <a:latin typeface="Cambria" panose="02040503050406030204" pitchFamily="18" charset="0"/>
                <a:ea typeface="Cambria" panose="02040503050406030204" pitchFamily="18" charset="0"/>
              </a:rPr>
              <a:t>kiến</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cho</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rằng</a:t>
            </a:r>
            <a:r>
              <a:rPr lang="en-US" sz="6600" b="1" dirty="0">
                <a:latin typeface="Cambria" panose="02040503050406030204" pitchFamily="18" charset="0"/>
                <a:ea typeface="Cambria" panose="02040503050406030204" pitchFamily="18" charset="0"/>
              </a:rPr>
              <a:t> </a:t>
            </a:r>
            <a:r>
              <a:rPr lang="en-US" sz="6600" b="1" i="1" dirty="0" err="1">
                <a:latin typeface="Cambria" panose="02040503050406030204" pitchFamily="18" charset="0"/>
                <a:ea typeface="Cambria" panose="02040503050406030204" pitchFamily="18" charset="0"/>
              </a:rPr>
              <a:t>mình</a:t>
            </a:r>
            <a:r>
              <a:rPr lang="en-US" sz="6600" b="1" i="1" dirty="0">
                <a:latin typeface="Cambria" panose="02040503050406030204" pitchFamily="18" charset="0"/>
                <a:ea typeface="Cambria" panose="02040503050406030204" pitchFamily="18" charset="0"/>
              </a:rPr>
              <a:t> –ta</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thực</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chất</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là</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sự</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phân</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thân</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của</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tác</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giả</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Nêu</a:t>
            </a:r>
            <a:r>
              <a:rPr lang="en-US" sz="6600" b="1" dirty="0">
                <a:latin typeface="Cambria" panose="02040503050406030204" pitchFamily="18" charset="0"/>
                <a:ea typeface="Cambria" panose="02040503050406030204" pitchFamily="18" charset="0"/>
              </a:rPr>
              <a:t> ý </a:t>
            </a:r>
            <a:r>
              <a:rPr lang="en-US" sz="6600" b="1" dirty="0" err="1">
                <a:latin typeface="Cambria" panose="02040503050406030204" pitchFamily="18" charset="0"/>
                <a:ea typeface="Cambria" panose="02040503050406030204" pitchFamily="18" charset="0"/>
              </a:rPr>
              <a:t>kiến</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của</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anh</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chị</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về</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vấn</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đề</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trên</a:t>
            </a:r>
            <a:r>
              <a:rPr lang="en-US" sz="66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595756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457200" y="1499884"/>
            <a:ext cx="17525999" cy="8596616"/>
            <a:chOff x="0" y="0"/>
            <a:chExt cx="1991656" cy="485044"/>
          </a:xfrm>
        </p:grpSpPr>
        <p:sp>
          <p:nvSpPr>
            <p:cNvPr id="4" name="Freeform 4"/>
            <p:cNvSpPr/>
            <p:nvPr/>
          </p:nvSpPr>
          <p:spPr>
            <a:xfrm>
              <a:off x="0" y="0"/>
              <a:ext cx="1991656" cy="485044"/>
            </a:xfrm>
            <a:custGeom>
              <a:avLst/>
              <a:gdLst/>
              <a:ahLst/>
              <a:cxnLst/>
              <a:rect l="l" t="t" r="r" b="b"/>
              <a:pathLst>
                <a:path w="1991656" h="485044">
                  <a:moveTo>
                    <a:pt x="30714" y="0"/>
                  </a:moveTo>
                  <a:lnTo>
                    <a:pt x="1960942" y="0"/>
                  </a:lnTo>
                  <a:cubicBezTo>
                    <a:pt x="1969088" y="0"/>
                    <a:pt x="1976900" y="3236"/>
                    <a:pt x="1982660" y="8996"/>
                  </a:cubicBezTo>
                  <a:cubicBezTo>
                    <a:pt x="1988420" y="14756"/>
                    <a:pt x="1991656" y="22568"/>
                    <a:pt x="1991656" y="30714"/>
                  </a:cubicBezTo>
                  <a:lnTo>
                    <a:pt x="1991656" y="454330"/>
                  </a:lnTo>
                  <a:cubicBezTo>
                    <a:pt x="1991656" y="462476"/>
                    <a:pt x="1988420" y="470288"/>
                    <a:pt x="1982660" y="476048"/>
                  </a:cubicBezTo>
                  <a:cubicBezTo>
                    <a:pt x="1976900" y="481808"/>
                    <a:pt x="1969088" y="485044"/>
                    <a:pt x="1960942" y="485044"/>
                  </a:cubicBezTo>
                  <a:lnTo>
                    <a:pt x="30714" y="485044"/>
                  </a:lnTo>
                  <a:cubicBezTo>
                    <a:pt x="22568" y="485044"/>
                    <a:pt x="14756" y="481808"/>
                    <a:pt x="8996" y="476048"/>
                  </a:cubicBezTo>
                  <a:cubicBezTo>
                    <a:pt x="3236" y="470288"/>
                    <a:pt x="0" y="462476"/>
                    <a:pt x="0" y="454330"/>
                  </a:cubicBezTo>
                  <a:lnTo>
                    <a:pt x="0" y="30714"/>
                  </a:lnTo>
                  <a:cubicBezTo>
                    <a:pt x="0" y="22568"/>
                    <a:pt x="3236" y="14756"/>
                    <a:pt x="8996" y="8996"/>
                  </a:cubicBezTo>
                  <a:cubicBezTo>
                    <a:pt x="14756" y="3236"/>
                    <a:pt x="22568" y="0"/>
                    <a:pt x="30714" y="0"/>
                  </a:cubicBezTo>
                  <a:close/>
                </a:path>
              </a:pathLst>
            </a:custGeom>
            <a:solidFill>
              <a:schemeClr val="bg1"/>
            </a:solidFill>
            <a:ln w="19050" cap="rnd">
              <a:solidFill>
                <a:srgbClr val="FFFFFF"/>
              </a:solidFill>
              <a:prstDash val="solid"/>
              <a:round/>
            </a:ln>
          </p:spPr>
        </p:sp>
        <p:sp>
          <p:nvSpPr>
            <p:cNvPr id="5" name="TextBox 5"/>
            <p:cNvSpPr txBox="1"/>
            <p:nvPr/>
          </p:nvSpPr>
          <p:spPr>
            <a:xfrm>
              <a:off x="0" y="-38100"/>
              <a:ext cx="1991656" cy="523144"/>
            </a:xfrm>
            <a:prstGeom prst="rect">
              <a:avLst/>
            </a:prstGeom>
          </p:spPr>
          <p:txBody>
            <a:bodyPr lIns="63500" tIns="63500" rIns="63500" bIns="63500" rtlCol="0" anchor="ctr"/>
            <a:lstStyle/>
            <a:p>
              <a:pPr algn="ctr">
                <a:lnSpc>
                  <a:spcPts val="2448"/>
                </a:lnSpc>
              </a:pPr>
              <a:endParaRPr sz="2400"/>
            </a:p>
          </p:txBody>
        </p:sp>
      </p:grpSp>
      <p:sp>
        <p:nvSpPr>
          <p:cNvPr id="7" name="TextBox 7"/>
          <p:cNvSpPr txBox="1"/>
          <p:nvPr/>
        </p:nvSpPr>
        <p:spPr>
          <a:xfrm>
            <a:off x="4572000" y="266700"/>
            <a:ext cx="17830800" cy="1065933"/>
          </a:xfrm>
          <a:prstGeom prst="rect">
            <a:avLst/>
          </a:prstGeom>
        </p:spPr>
        <p:txBody>
          <a:bodyPr wrap="square" lIns="0" tIns="0" rIns="0" bIns="0" rtlCol="0" anchor="t">
            <a:spAutoFit/>
          </a:bodyPr>
          <a:lstStyle/>
          <a:p>
            <a:pPr>
              <a:lnSpc>
                <a:spcPts val="8880"/>
              </a:lnSpc>
            </a:pPr>
            <a:r>
              <a:rPr lang="en-US" sz="7200" b="1" dirty="0" err="1">
                <a:solidFill>
                  <a:srgbClr val="FFFFFF"/>
                </a:solidFill>
                <a:latin typeface="Cambria" panose="02040503050406030204" pitchFamily="18" charset="0"/>
                <a:ea typeface="Cambria" panose="02040503050406030204" pitchFamily="18" charset="0"/>
              </a:rPr>
              <a:t>HOẠT</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ĐỘNG</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VẬN</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DỤNG</a:t>
            </a:r>
            <a:endParaRPr lang="en-US" sz="7200" b="1" dirty="0">
              <a:solidFill>
                <a:srgbClr val="FFFFFF"/>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 xmlns:a16="http://schemas.microsoft.com/office/drawing/2014/main" id="{895818F8-FE8F-3798-9B6F-723491D9EB13}"/>
              </a:ext>
            </a:extLst>
          </p:cNvPr>
          <p:cNvSpPr txBox="1"/>
          <p:nvPr/>
        </p:nvSpPr>
        <p:spPr>
          <a:xfrm>
            <a:off x="800100" y="1931628"/>
            <a:ext cx="16687800" cy="7540526"/>
          </a:xfrm>
          <a:prstGeom prst="rect">
            <a:avLst/>
          </a:prstGeom>
          <a:noFill/>
        </p:spPr>
        <p:txBody>
          <a:bodyPr wrap="square" rtlCol="0">
            <a:spAutoFit/>
          </a:bodyPr>
          <a:lstStyle/>
          <a:p>
            <a:pPr marL="571500" indent="-571500" algn="just">
              <a:buFont typeface="Wingdings" panose="05000000000000000000" pitchFamily="2" charset="2"/>
              <a:buChar char="ü"/>
            </a:pPr>
            <a:r>
              <a:rPr lang="en-US" sz="4400" b="1" dirty="0">
                <a:latin typeface="Cambria" panose="02040503050406030204" pitchFamily="18" charset="0"/>
                <a:ea typeface="Cambria" panose="02040503050406030204" pitchFamily="18" charset="0"/>
              </a:rPr>
              <a:t> </a:t>
            </a:r>
            <a:r>
              <a:rPr lang="vi-VN" sz="4400" b="1" dirty="0">
                <a:latin typeface="Cambria" panose="02040503050406030204" pitchFamily="18" charset="0"/>
                <a:ea typeface="Cambria" panose="02040503050406030204" pitchFamily="18" charset="0"/>
              </a:rPr>
              <a:t>"Ta" và "mình" có sự chuyển hóa rất đa nghĩa: vừa là chủ thể, vừa là đối tượng, vừa phân đôi, vừa hòa nhập ... thể hiện sự gắn bó keo sơn.</a:t>
            </a:r>
            <a:endParaRPr lang="en-US" sz="4400" b="1" dirty="0">
              <a:latin typeface="Cambria" panose="02040503050406030204" pitchFamily="18" charset="0"/>
              <a:ea typeface="Cambria" panose="02040503050406030204" pitchFamily="18" charset="0"/>
            </a:endParaRPr>
          </a:p>
          <a:p>
            <a:pPr marL="571500" indent="-571500" algn="just">
              <a:buFont typeface="Wingdings" panose="05000000000000000000" pitchFamily="2" charset="2"/>
              <a:buChar char="ü"/>
            </a:pPr>
            <a:r>
              <a:rPr lang="vi-VN" sz="4400" b="1" dirty="0">
                <a:latin typeface="Cambria" panose="02040503050406030204" pitchFamily="18" charset="0"/>
                <a:ea typeface="Cambria" panose="02040503050406030204" pitchFamily="18" charset="0"/>
              </a:rPr>
              <a:t>Có thể nói, việc thay đổi liên tục ý nghĩa biểu đạt của hai từ "ta" và "mình" là một sự sáng tạo </a:t>
            </a:r>
            <a:r>
              <a:rPr lang="en-US" sz="4400" b="1" dirty="0" err="1">
                <a:latin typeface="Cambria" panose="02040503050406030204" pitchFamily="18" charset="0"/>
                <a:ea typeface="Cambria" panose="02040503050406030204" pitchFamily="18" charset="0"/>
              </a:rPr>
              <a:t>của</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tác</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giả</a:t>
            </a:r>
            <a:r>
              <a:rPr lang="vi-VN" sz="4400" b="1" dirty="0">
                <a:latin typeface="Cambria" panose="02040503050406030204" pitchFamily="18" charset="0"/>
                <a:ea typeface="Cambria" panose="02040503050406030204" pitchFamily="18" charset="0"/>
              </a:rPr>
              <a:t>. Hai từ này</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thực</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chất</a:t>
            </a:r>
            <a:r>
              <a:rPr lang="en-US" sz="4400" b="1" dirty="0">
                <a:latin typeface="Cambria" panose="02040503050406030204" pitchFamily="18" charset="0"/>
                <a:ea typeface="Cambria" panose="02040503050406030204" pitchFamily="18" charset="0"/>
              </a:rPr>
              <a:t> </a:t>
            </a:r>
            <a:r>
              <a:rPr lang="vi-VN" sz="4400" b="1" dirty="0">
                <a:latin typeface="Cambria" panose="02040503050406030204" pitchFamily="18" charset="0"/>
                <a:ea typeface="Cambria" panose="02040503050406030204" pitchFamily="18" charset="0"/>
              </a:rPr>
              <a:t>là sự phân thân, tự vấn của </a:t>
            </a:r>
            <a:r>
              <a:rPr lang="en-US" sz="4400" b="1" dirty="0" err="1">
                <a:latin typeface="Cambria" panose="02040503050406030204" pitchFamily="18" charset="0"/>
                <a:ea typeface="Cambria" panose="02040503050406030204" pitchFamily="18" charset="0"/>
              </a:rPr>
              <a:t>chính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nhà</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thơ</a:t>
            </a:r>
            <a:r>
              <a:rPr lang="en-US" sz="4400" b="1" dirty="0">
                <a:latin typeface="Cambria" panose="02040503050406030204" pitchFamily="18" charset="0"/>
                <a:ea typeface="Cambria" panose="02040503050406030204" pitchFamily="18" charset="0"/>
              </a:rPr>
              <a:t>.</a:t>
            </a:r>
            <a:endParaRPr lang="vi-VN" sz="4400" b="1" dirty="0">
              <a:latin typeface="Cambria" panose="02040503050406030204" pitchFamily="18" charset="0"/>
              <a:ea typeface="Cambria" panose="02040503050406030204" pitchFamily="18" charset="0"/>
            </a:endParaRPr>
          </a:p>
          <a:p>
            <a:pPr marL="571500" indent="-571500" algn="just">
              <a:buFont typeface="Wingdings" panose="05000000000000000000" pitchFamily="2" charset="2"/>
              <a:buChar char="ü"/>
            </a:pPr>
            <a:r>
              <a:rPr lang="en-US" sz="4400" b="1" dirty="0" err="1">
                <a:latin typeface="Cambria" panose="02040503050406030204" pitchFamily="18" charset="0"/>
                <a:ea typeface="Cambria" panose="02040503050406030204" pitchFamily="18" charset="0"/>
              </a:rPr>
              <a:t>Cách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viết</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như</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vậy</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khiến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nhà</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thơ</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có</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thể</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diễn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tả</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sâu</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sắc</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tình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cảm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của</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cả</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người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dân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Việt</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Bắc</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và</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người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chiến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sĩ</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cách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mạng</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về</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xuôi</a:t>
            </a:r>
            <a:r>
              <a:rPr lang="en-US" sz="4400" b="1" dirty="0">
                <a:latin typeface="Cambria" panose="02040503050406030204" pitchFamily="18" charset="0"/>
                <a:ea typeface="Cambria" panose="02040503050406030204" pitchFamily="18" charset="0"/>
              </a:rPr>
              <a:t>.</a:t>
            </a:r>
          </a:p>
          <a:p>
            <a:pPr marL="571500" indent="-571500" algn="just">
              <a:buFont typeface="Wingdings" panose="05000000000000000000" pitchFamily="2" charset="2"/>
              <a:buChar char="ü"/>
            </a:pPr>
            <a:r>
              <a:rPr lang="en-US" sz="4400" b="1" dirty="0" err="1">
                <a:latin typeface="Cambria" panose="02040503050406030204" pitchFamily="18" charset="0"/>
                <a:ea typeface="Cambria" panose="02040503050406030204" pitchFamily="18" charset="0"/>
              </a:rPr>
              <a:t>Đồng</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thời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nhấn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mình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tình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cảm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tuy</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hai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mà</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một</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không</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thể</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tách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rời</a:t>
            </a:r>
            <a:r>
              <a:rPr lang="en-US" sz="4400" b="1" dirty="0">
                <a:latin typeface="Cambria" panose="02040503050406030204" pitchFamily="18" charset="0"/>
                <a:ea typeface="Cambria" panose="02040503050406030204" pitchFamily="18" charset="0"/>
              </a:rPr>
              <a:t>.</a:t>
            </a:r>
            <a:endParaRPr lang="vi-VN" sz="4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629898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dirty="0"/>
          </a:p>
        </p:txBody>
      </p:sp>
      <p:grpSp>
        <p:nvGrpSpPr>
          <p:cNvPr id="9" name="Group 3">
            <a:extLst>
              <a:ext uri="{FF2B5EF4-FFF2-40B4-BE49-F238E27FC236}">
                <a16:creationId xmlns="" xmlns:a16="http://schemas.microsoft.com/office/drawing/2014/main" id="{1D829AFE-C175-6342-6EFE-C1DE3770B881}"/>
              </a:ext>
            </a:extLst>
          </p:cNvPr>
          <p:cNvGrpSpPr/>
          <p:nvPr/>
        </p:nvGrpSpPr>
        <p:grpSpPr>
          <a:xfrm>
            <a:off x="304800" y="1447800"/>
            <a:ext cx="8763000" cy="8420100"/>
            <a:chOff x="0" y="0"/>
            <a:chExt cx="1149303" cy="1087828"/>
          </a:xfrm>
        </p:grpSpPr>
        <p:sp>
          <p:nvSpPr>
            <p:cNvPr id="10" name="Freeform 4">
              <a:extLst>
                <a:ext uri="{FF2B5EF4-FFF2-40B4-BE49-F238E27FC236}">
                  <a16:creationId xmlns="" xmlns:a16="http://schemas.microsoft.com/office/drawing/2014/main" id="{BDD0C22A-D793-12FE-D82E-0D8969F78A45}"/>
                </a:ext>
              </a:extLst>
            </p:cNvPr>
            <p:cNvSpPr/>
            <p:nvPr/>
          </p:nvSpPr>
          <p:spPr>
            <a:xfrm>
              <a:off x="0" y="0"/>
              <a:ext cx="1149303" cy="1087828"/>
            </a:xfrm>
            <a:custGeom>
              <a:avLst/>
              <a:gdLst/>
              <a:ahLst/>
              <a:cxnLst/>
              <a:rect l="l" t="t" r="r" b="b"/>
              <a:pathLst>
                <a:path w="1149303" h="1087828">
                  <a:moveTo>
                    <a:pt x="27845" y="0"/>
                  </a:moveTo>
                  <a:lnTo>
                    <a:pt x="1121459" y="0"/>
                  </a:lnTo>
                  <a:cubicBezTo>
                    <a:pt x="1136837" y="0"/>
                    <a:pt x="1149303" y="12466"/>
                    <a:pt x="1149303" y="27845"/>
                  </a:cubicBezTo>
                  <a:lnTo>
                    <a:pt x="1149303" y="1059984"/>
                  </a:lnTo>
                  <a:cubicBezTo>
                    <a:pt x="1149303" y="1067368"/>
                    <a:pt x="1146370" y="1074451"/>
                    <a:pt x="1141148" y="1079673"/>
                  </a:cubicBezTo>
                  <a:cubicBezTo>
                    <a:pt x="1135926" y="1084894"/>
                    <a:pt x="1128843" y="1087828"/>
                    <a:pt x="1121459" y="1087828"/>
                  </a:cubicBezTo>
                  <a:lnTo>
                    <a:pt x="27845" y="1087828"/>
                  </a:lnTo>
                  <a:cubicBezTo>
                    <a:pt x="12466" y="1087828"/>
                    <a:pt x="0" y="1075362"/>
                    <a:pt x="0" y="1059984"/>
                  </a:cubicBezTo>
                  <a:lnTo>
                    <a:pt x="0" y="27845"/>
                  </a:lnTo>
                  <a:cubicBezTo>
                    <a:pt x="0" y="20460"/>
                    <a:pt x="2934" y="13377"/>
                    <a:pt x="8155" y="8155"/>
                  </a:cubicBezTo>
                  <a:cubicBezTo>
                    <a:pt x="13377" y="2934"/>
                    <a:pt x="20460" y="0"/>
                    <a:pt x="27845" y="0"/>
                  </a:cubicBezTo>
                  <a:close/>
                </a:path>
              </a:pathLst>
            </a:custGeom>
            <a:solidFill>
              <a:schemeClr val="bg1"/>
            </a:solidFill>
            <a:ln w="19050" cap="sq">
              <a:solidFill>
                <a:srgbClr val="000000"/>
              </a:solidFill>
              <a:prstDash val="solid"/>
              <a:miter/>
            </a:ln>
          </p:spPr>
          <p:txBody>
            <a:bodyPr/>
            <a:lstStyle/>
            <a:p>
              <a:endParaRPr lang="en-US" dirty="0"/>
            </a:p>
          </p:txBody>
        </p:sp>
        <p:sp>
          <p:nvSpPr>
            <p:cNvPr id="11" name="TextBox 5">
              <a:extLst>
                <a:ext uri="{FF2B5EF4-FFF2-40B4-BE49-F238E27FC236}">
                  <a16:creationId xmlns="" xmlns:a16="http://schemas.microsoft.com/office/drawing/2014/main" id="{4974B035-00C7-A649-92E8-C40FD30F89AF}"/>
                </a:ext>
              </a:extLst>
            </p:cNvPr>
            <p:cNvSpPr txBox="1"/>
            <p:nvPr/>
          </p:nvSpPr>
          <p:spPr>
            <a:xfrm>
              <a:off x="0" y="-38100"/>
              <a:ext cx="1149303" cy="112592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2" name="Freeform 12">
            <a:extLst>
              <a:ext uri="{FF2B5EF4-FFF2-40B4-BE49-F238E27FC236}">
                <a16:creationId xmlns="" xmlns:a16="http://schemas.microsoft.com/office/drawing/2014/main" id="{8511521B-38F0-358B-211C-94A743BB668A}"/>
              </a:ext>
            </a:extLst>
          </p:cNvPr>
          <p:cNvSpPr/>
          <p:nvPr/>
        </p:nvSpPr>
        <p:spPr>
          <a:xfrm>
            <a:off x="4046733" y="304800"/>
            <a:ext cx="1363467" cy="1571720"/>
          </a:xfrm>
          <a:custGeom>
            <a:avLst/>
            <a:gdLst/>
            <a:ahLst/>
            <a:cxnLst/>
            <a:rect l="l" t="t" r="r" b="b"/>
            <a:pathLst>
              <a:path w="1363467" h="1571720">
                <a:moveTo>
                  <a:pt x="0" y="0"/>
                </a:moveTo>
                <a:lnTo>
                  <a:pt x="1363467" y="0"/>
                </a:lnTo>
                <a:lnTo>
                  <a:pt x="1363467" y="1571719"/>
                </a:lnTo>
                <a:lnTo>
                  <a:pt x="0" y="157171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3" name="TextBox 12">
            <a:extLst>
              <a:ext uri="{FF2B5EF4-FFF2-40B4-BE49-F238E27FC236}">
                <a16:creationId xmlns="" xmlns:a16="http://schemas.microsoft.com/office/drawing/2014/main" id="{81EB7BA8-A3FE-C4E2-28C3-4D18078266F4}"/>
              </a:ext>
            </a:extLst>
          </p:cNvPr>
          <p:cNvSpPr txBox="1"/>
          <p:nvPr/>
        </p:nvSpPr>
        <p:spPr>
          <a:xfrm>
            <a:off x="609600" y="1503970"/>
            <a:ext cx="8229600" cy="7478970"/>
          </a:xfrm>
          <a:prstGeom prst="rect">
            <a:avLst/>
          </a:prstGeom>
          <a:noFill/>
        </p:spPr>
        <p:txBody>
          <a:bodyPr wrap="square" rtlCol="0">
            <a:spAutoFit/>
          </a:bodyPr>
          <a:lstStyle/>
          <a:p>
            <a:pPr algn="ctr"/>
            <a:r>
              <a:rPr lang="vi-VN" sz="4000" b="1" dirty="0">
                <a:latin typeface="Cambria" panose="02040503050406030204" pitchFamily="18" charset="0"/>
                <a:ea typeface="Cambria" panose="02040503050406030204" pitchFamily="18" charset="0"/>
              </a:rPr>
              <a:t>Đình Hồng Thái</a:t>
            </a:r>
            <a:r>
              <a:rPr lang="vi-VN" sz="4000" dirty="0">
                <a:latin typeface="Cambria" panose="02040503050406030204" pitchFamily="18" charset="0"/>
                <a:ea typeface="Cambria" panose="02040503050406030204" pitchFamily="18" charset="0"/>
              </a:rPr>
              <a:t> </a:t>
            </a:r>
            <a:endParaRPr lang="en-US" sz="4000" dirty="0">
              <a:latin typeface="Cambria" panose="02040503050406030204" pitchFamily="18" charset="0"/>
              <a:ea typeface="Cambria" panose="02040503050406030204" pitchFamily="18" charset="0"/>
            </a:endParaRPr>
          </a:p>
          <a:p>
            <a:pPr algn="just"/>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Đây</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là</a:t>
            </a:r>
            <a:r>
              <a:rPr lang="vi-VN" sz="4000" dirty="0">
                <a:latin typeface="Cambria" panose="02040503050406030204" pitchFamily="18" charset="0"/>
                <a:ea typeface="Cambria" panose="02040503050406030204" pitchFamily="18" charset="0"/>
              </a:rPr>
              <a:t> một điểm di tích trong quần thể các di tích tại Tân Trào (Sơn Dương). Đình nguyên là đình làng Cả, được mang tên liệt sỹ Phạm Hồng Thái từ ngày cách mạng giành chính quyền. Đặc biệt, Đình là nơi Bác Hồ dừng chân đầu tiên khi Bác từ Pắc Bó (Cao Bằng) về Tân Trào vào ngày 21/5/1945.</a:t>
            </a:r>
            <a:endParaRPr lang="en-US" sz="4000" dirty="0">
              <a:latin typeface="Cambria" panose="02040503050406030204" pitchFamily="18" charset="0"/>
              <a:ea typeface="Cambria" panose="02040503050406030204" pitchFamily="18" charset="0"/>
            </a:endParaRPr>
          </a:p>
          <a:p>
            <a:pPr algn="ctr"/>
            <a:r>
              <a:rPr lang="en-US" sz="4000" i="1" dirty="0" err="1">
                <a:latin typeface="Cambria" panose="02040503050406030204" pitchFamily="18" charset="0"/>
                <a:ea typeface="Cambria" panose="02040503050406030204" pitchFamily="18" charset="0"/>
              </a:rPr>
              <a:t>Mình</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đi</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mình</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có</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nhớ</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mình</a:t>
            </a:r>
            <a:endParaRPr lang="en-US" sz="4000" i="1" dirty="0">
              <a:latin typeface="Cambria" panose="02040503050406030204" pitchFamily="18" charset="0"/>
              <a:ea typeface="Cambria" panose="02040503050406030204" pitchFamily="18" charset="0"/>
            </a:endParaRPr>
          </a:p>
          <a:p>
            <a:pPr algn="ctr"/>
            <a:r>
              <a:rPr lang="en-US" sz="4000" i="1" dirty="0">
                <a:latin typeface="Cambria" panose="02040503050406030204" pitchFamily="18" charset="0"/>
                <a:ea typeface="Cambria" panose="02040503050406030204" pitchFamily="18" charset="0"/>
              </a:rPr>
              <a:t>Tân </a:t>
            </a:r>
            <a:r>
              <a:rPr lang="en-US" sz="4000" i="1" dirty="0" err="1">
                <a:latin typeface="Cambria" panose="02040503050406030204" pitchFamily="18" charset="0"/>
                <a:ea typeface="Cambria" panose="02040503050406030204" pitchFamily="18" charset="0"/>
              </a:rPr>
              <a:t>Trào</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Hồng</a:t>
            </a:r>
            <a:r>
              <a:rPr lang="en-US" sz="4000" i="1" dirty="0">
                <a:latin typeface="Cambria" panose="02040503050406030204" pitchFamily="18" charset="0"/>
                <a:ea typeface="Cambria" panose="02040503050406030204" pitchFamily="18" charset="0"/>
              </a:rPr>
              <a:t> Thái, </a:t>
            </a:r>
            <a:r>
              <a:rPr lang="en-US" sz="4000" i="1" dirty="0" err="1">
                <a:latin typeface="Cambria" panose="02040503050406030204" pitchFamily="18" charset="0"/>
                <a:ea typeface="Cambria" panose="02040503050406030204" pitchFamily="18" charset="0"/>
              </a:rPr>
              <a:t>mái</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đình</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cây</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đa</a:t>
            </a:r>
            <a:endParaRPr lang="en-US" sz="4000" i="1" dirty="0">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 xmlns:a16="http://schemas.microsoft.com/office/drawing/2014/main" id="{A2268187-9D6F-2909-364B-3926A0139459}"/>
              </a:ext>
            </a:extLst>
          </p:cNvPr>
          <p:cNvPicPr>
            <a:picLocks noChangeAspect="1"/>
          </p:cNvPicPr>
          <p:nvPr/>
        </p:nvPicPr>
        <p:blipFill>
          <a:blip r:embed="rId5"/>
          <a:stretch>
            <a:fillRect/>
          </a:stretch>
        </p:blipFill>
        <p:spPr>
          <a:xfrm>
            <a:off x="9445310" y="342900"/>
            <a:ext cx="8385490" cy="9677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dirty="0"/>
          </a:p>
        </p:txBody>
      </p:sp>
      <p:grpSp>
        <p:nvGrpSpPr>
          <p:cNvPr id="9" name="Group 3">
            <a:extLst>
              <a:ext uri="{FF2B5EF4-FFF2-40B4-BE49-F238E27FC236}">
                <a16:creationId xmlns="" xmlns:a16="http://schemas.microsoft.com/office/drawing/2014/main" id="{1D829AFE-C175-6342-6EFE-C1DE3770B881}"/>
              </a:ext>
            </a:extLst>
          </p:cNvPr>
          <p:cNvGrpSpPr/>
          <p:nvPr/>
        </p:nvGrpSpPr>
        <p:grpSpPr>
          <a:xfrm>
            <a:off x="228600" y="2933700"/>
            <a:ext cx="7696200" cy="5452772"/>
            <a:chOff x="0" y="0"/>
            <a:chExt cx="1149303" cy="1087828"/>
          </a:xfrm>
        </p:grpSpPr>
        <p:sp>
          <p:nvSpPr>
            <p:cNvPr id="10" name="Freeform 4">
              <a:extLst>
                <a:ext uri="{FF2B5EF4-FFF2-40B4-BE49-F238E27FC236}">
                  <a16:creationId xmlns="" xmlns:a16="http://schemas.microsoft.com/office/drawing/2014/main" id="{BDD0C22A-D793-12FE-D82E-0D8969F78A45}"/>
                </a:ext>
              </a:extLst>
            </p:cNvPr>
            <p:cNvSpPr/>
            <p:nvPr/>
          </p:nvSpPr>
          <p:spPr>
            <a:xfrm>
              <a:off x="0" y="0"/>
              <a:ext cx="1149303" cy="1087828"/>
            </a:xfrm>
            <a:custGeom>
              <a:avLst/>
              <a:gdLst/>
              <a:ahLst/>
              <a:cxnLst/>
              <a:rect l="l" t="t" r="r" b="b"/>
              <a:pathLst>
                <a:path w="1149303" h="1087828">
                  <a:moveTo>
                    <a:pt x="27845" y="0"/>
                  </a:moveTo>
                  <a:lnTo>
                    <a:pt x="1121459" y="0"/>
                  </a:lnTo>
                  <a:cubicBezTo>
                    <a:pt x="1136837" y="0"/>
                    <a:pt x="1149303" y="12466"/>
                    <a:pt x="1149303" y="27845"/>
                  </a:cubicBezTo>
                  <a:lnTo>
                    <a:pt x="1149303" y="1059984"/>
                  </a:lnTo>
                  <a:cubicBezTo>
                    <a:pt x="1149303" y="1067368"/>
                    <a:pt x="1146370" y="1074451"/>
                    <a:pt x="1141148" y="1079673"/>
                  </a:cubicBezTo>
                  <a:cubicBezTo>
                    <a:pt x="1135926" y="1084894"/>
                    <a:pt x="1128843" y="1087828"/>
                    <a:pt x="1121459" y="1087828"/>
                  </a:cubicBezTo>
                  <a:lnTo>
                    <a:pt x="27845" y="1087828"/>
                  </a:lnTo>
                  <a:cubicBezTo>
                    <a:pt x="12466" y="1087828"/>
                    <a:pt x="0" y="1075362"/>
                    <a:pt x="0" y="1059984"/>
                  </a:cubicBezTo>
                  <a:lnTo>
                    <a:pt x="0" y="27845"/>
                  </a:lnTo>
                  <a:cubicBezTo>
                    <a:pt x="0" y="20460"/>
                    <a:pt x="2934" y="13377"/>
                    <a:pt x="8155" y="8155"/>
                  </a:cubicBezTo>
                  <a:cubicBezTo>
                    <a:pt x="13377" y="2934"/>
                    <a:pt x="20460" y="0"/>
                    <a:pt x="27845" y="0"/>
                  </a:cubicBezTo>
                  <a:close/>
                </a:path>
              </a:pathLst>
            </a:custGeom>
            <a:solidFill>
              <a:schemeClr val="bg1"/>
            </a:solidFill>
            <a:ln w="19050" cap="sq">
              <a:solidFill>
                <a:srgbClr val="000000"/>
              </a:solidFill>
              <a:prstDash val="solid"/>
              <a:miter/>
            </a:ln>
          </p:spPr>
          <p:txBody>
            <a:bodyPr/>
            <a:lstStyle/>
            <a:p>
              <a:endParaRPr lang="en-US" dirty="0"/>
            </a:p>
          </p:txBody>
        </p:sp>
        <p:sp>
          <p:nvSpPr>
            <p:cNvPr id="11" name="TextBox 5">
              <a:extLst>
                <a:ext uri="{FF2B5EF4-FFF2-40B4-BE49-F238E27FC236}">
                  <a16:creationId xmlns="" xmlns:a16="http://schemas.microsoft.com/office/drawing/2014/main" id="{4974B035-00C7-A649-92E8-C40FD30F89AF}"/>
                </a:ext>
              </a:extLst>
            </p:cNvPr>
            <p:cNvSpPr txBox="1"/>
            <p:nvPr/>
          </p:nvSpPr>
          <p:spPr>
            <a:xfrm>
              <a:off x="0" y="-38100"/>
              <a:ext cx="1149303" cy="112592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2" name="Freeform 12">
            <a:extLst>
              <a:ext uri="{FF2B5EF4-FFF2-40B4-BE49-F238E27FC236}">
                <a16:creationId xmlns="" xmlns:a16="http://schemas.microsoft.com/office/drawing/2014/main" id="{8511521B-38F0-358B-211C-94A743BB668A}"/>
              </a:ext>
            </a:extLst>
          </p:cNvPr>
          <p:cNvSpPr/>
          <p:nvPr/>
        </p:nvSpPr>
        <p:spPr>
          <a:xfrm>
            <a:off x="3665733" y="1181100"/>
            <a:ext cx="1363467" cy="1571720"/>
          </a:xfrm>
          <a:custGeom>
            <a:avLst/>
            <a:gdLst/>
            <a:ahLst/>
            <a:cxnLst/>
            <a:rect l="l" t="t" r="r" b="b"/>
            <a:pathLst>
              <a:path w="1363467" h="1571720">
                <a:moveTo>
                  <a:pt x="0" y="0"/>
                </a:moveTo>
                <a:lnTo>
                  <a:pt x="1363467" y="0"/>
                </a:lnTo>
                <a:lnTo>
                  <a:pt x="1363467" y="1571719"/>
                </a:lnTo>
                <a:lnTo>
                  <a:pt x="0" y="157171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3" name="TextBox 12">
            <a:extLst>
              <a:ext uri="{FF2B5EF4-FFF2-40B4-BE49-F238E27FC236}">
                <a16:creationId xmlns="" xmlns:a16="http://schemas.microsoft.com/office/drawing/2014/main" id="{81EB7BA8-A3FE-C4E2-28C3-4D18078266F4}"/>
              </a:ext>
            </a:extLst>
          </p:cNvPr>
          <p:cNvSpPr txBox="1"/>
          <p:nvPr/>
        </p:nvSpPr>
        <p:spPr>
          <a:xfrm>
            <a:off x="381000" y="2945138"/>
            <a:ext cx="7391400" cy="5016758"/>
          </a:xfrm>
          <a:prstGeom prst="rect">
            <a:avLst/>
          </a:prstGeom>
          <a:noFill/>
        </p:spPr>
        <p:txBody>
          <a:bodyPr wrap="square" rtlCol="0">
            <a:spAutoFit/>
          </a:bodyPr>
          <a:lstStyle/>
          <a:p>
            <a:pPr algn="ctr"/>
            <a:r>
              <a:rPr lang="en-US" sz="4000" b="1" dirty="0" err="1">
                <a:latin typeface="Cambria" panose="02040503050406030204" pitchFamily="18" charset="0"/>
                <a:ea typeface="Cambria" panose="02040503050406030204" pitchFamily="18" charset="0"/>
              </a:rPr>
              <a:t>Bản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đồ</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khu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căn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cứ</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địa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Việt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Bắc</a:t>
            </a:r>
            <a:endParaRPr lang="en-US" sz="4000" b="1"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Việt Bắc là cái nôi của cách mạng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trong</a:t>
            </a:r>
            <a:r>
              <a:rPr lang="vi-VN" sz="4000" dirty="0">
                <a:latin typeface="Cambria" panose="02040503050406030204" pitchFamily="18" charset="0"/>
                <a:ea typeface="Cambria" panose="02040503050406030204" pitchFamily="18" charset="0"/>
              </a:rPr>
              <a:t> cuộc kháng chiến chống thực dân  Pháp xâm lược (1945-1954)</a:t>
            </a:r>
            <a:r>
              <a:rPr lang="en-US" sz="4000" dirty="0">
                <a:latin typeface="Cambria" panose="02040503050406030204" pitchFamily="18" charset="0"/>
                <a:ea typeface="Cambria" panose="02040503050406030204" pitchFamily="18" charset="0"/>
              </a:rPr>
              <a:t>. </a:t>
            </a:r>
          </a:p>
          <a:p>
            <a:pPr algn="ctr"/>
            <a:r>
              <a:rPr lang="en-US" sz="4000" i="1" dirty="0" err="1">
                <a:latin typeface="Cambria" panose="02040503050406030204" pitchFamily="18" charset="0"/>
                <a:ea typeface="Cambria" panose="02040503050406030204" pitchFamily="18" charset="0"/>
              </a:rPr>
              <a:t>Mười</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lăm</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năm</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ấy</a:t>
            </a:r>
            <a:r>
              <a:rPr lang="en-US" sz="4000" i="1" dirty="0">
                <a:latin typeface="Cambria" panose="02040503050406030204" pitchFamily="18" charset="0"/>
                <a:ea typeface="Cambria" panose="02040503050406030204" pitchFamily="18" charset="0"/>
              </a:rPr>
              <a:t> ai </a:t>
            </a:r>
            <a:r>
              <a:rPr lang="en-US" sz="4000" i="1" dirty="0" err="1">
                <a:latin typeface="Cambria" panose="02040503050406030204" pitchFamily="18" charset="0"/>
                <a:ea typeface="Cambria" panose="02040503050406030204" pitchFamily="18" charset="0"/>
              </a:rPr>
              <a:t>quên</a:t>
            </a:r>
            <a:endParaRPr lang="en-US" sz="4000" i="1" dirty="0">
              <a:latin typeface="Cambria" panose="02040503050406030204" pitchFamily="18" charset="0"/>
              <a:ea typeface="Cambria" panose="02040503050406030204" pitchFamily="18" charset="0"/>
            </a:endParaRPr>
          </a:p>
          <a:p>
            <a:pPr algn="ctr"/>
            <a:r>
              <a:rPr lang="en-US" sz="4000" i="1" dirty="0" err="1">
                <a:latin typeface="Cambria" panose="02040503050406030204" pitchFamily="18" charset="0"/>
                <a:ea typeface="Cambria" panose="02040503050406030204" pitchFamily="18" charset="0"/>
              </a:rPr>
              <a:t>Quê</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hương</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cách</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mạng</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dựng</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nên</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cộng</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hòa</a:t>
            </a:r>
            <a:endParaRPr lang="en-US" sz="4000" i="1"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 xmlns:a16="http://schemas.microsoft.com/office/drawing/2014/main" id="{419500CF-57DE-3367-290F-5E0DC173A94C}"/>
              </a:ext>
            </a:extLst>
          </p:cNvPr>
          <p:cNvPicPr>
            <a:picLocks noChangeAspect="1"/>
          </p:cNvPicPr>
          <p:nvPr/>
        </p:nvPicPr>
        <p:blipFill>
          <a:blip r:embed="rId5"/>
          <a:stretch>
            <a:fillRect/>
          </a:stretch>
        </p:blipFill>
        <p:spPr>
          <a:xfrm>
            <a:off x="8153400" y="647700"/>
            <a:ext cx="9601200" cy="9296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102676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dirty="0"/>
          </a:p>
        </p:txBody>
      </p:sp>
      <p:grpSp>
        <p:nvGrpSpPr>
          <p:cNvPr id="9" name="Group 3">
            <a:extLst>
              <a:ext uri="{FF2B5EF4-FFF2-40B4-BE49-F238E27FC236}">
                <a16:creationId xmlns="" xmlns:a16="http://schemas.microsoft.com/office/drawing/2014/main" id="{1D829AFE-C175-6342-6EFE-C1DE3770B881}"/>
              </a:ext>
            </a:extLst>
          </p:cNvPr>
          <p:cNvGrpSpPr/>
          <p:nvPr/>
        </p:nvGrpSpPr>
        <p:grpSpPr>
          <a:xfrm>
            <a:off x="457200" y="2247900"/>
            <a:ext cx="8153400" cy="7696200"/>
            <a:chOff x="0" y="0"/>
            <a:chExt cx="1149303" cy="1087828"/>
          </a:xfrm>
        </p:grpSpPr>
        <p:sp>
          <p:nvSpPr>
            <p:cNvPr id="10" name="Freeform 4">
              <a:extLst>
                <a:ext uri="{FF2B5EF4-FFF2-40B4-BE49-F238E27FC236}">
                  <a16:creationId xmlns="" xmlns:a16="http://schemas.microsoft.com/office/drawing/2014/main" id="{BDD0C22A-D793-12FE-D82E-0D8969F78A45}"/>
                </a:ext>
              </a:extLst>
            </p:cNvPr>
            <p:cNvSpPr/>
            <p:nvPr/>
          </p:nvSpPr>
          <p:spPr>
            <a:xfrm>
              <a:off x="0" y="0"/>
              <a:ext cx="1149303" cy="1087828"/>
            </a:xfrm>
            <a:custGeom>
              <a:avLst/>
              <a:gdLst/>
              <a:ahLst/>
              <a:cxnLst/>
              <a:rect l="l" t="t" r="r" b="b"/>
              <a:pathLst>
                <a:path w="1149303" h="1087828">
                  <a:moveTo>
                    <a:pt x="27845" y="0"/>
                  </a:moveTo>
                  <a:lnTo>
                    <a:pt x="1121459" y="0"/>
                  </a:lnTo>
                  <a:cubicBezTo>
                    <a:pt x="1136837" y="0"/>
                    <a:pt x="1149303" y="12466"/>
                    <a:pt x="1149303" y="27845"/>
                  </a:cubicBezTo>
                  <a:lnTo>
                    <a:pt x="1149303" y="1059984"/>
                  </a:lnTo>
                  <a:cubicBezTo>
                    <a:pt x="1149303" y="1067368"/>
                    <a:pt x="1146370" y="1074451"/>
                    <a:pt x="1141148" y="1079673"/>
                  </a:cubicBezTo>
                  <a:cubicBezTo>
                    <a:pt x="1135926" y="1084894"/>
                    <a:pt x="1128843" y="1087828"/>
                    <a:pt x="1121459" y="1087828"/>
                  </a:cubicBezTo>
                  <a:lnTo>
                    <a:pt x="27845" y="1087828"/>
                  </a:lnTo>
                  <a:cubicBezTo>
                    <a:pt x="12466" y="1087828"/>
                    <a:pt x="0" y="1075362"/>
                    <a:pt x="0" y="1059984"/>
                  </a:cubicBezTo>
                  <a:lnTo>
                    <a:pt x="0" y="27845"/>
                  </a:lnTo>
                  <a:cubicBezTo>
                    <a:pt x="0" y="20460"/>
                    <a:pt x="2934" y="13377"/>
                    <a:pt x="8155" y="8155"/>
                  </a:cubicBezTo>
                  <a:cubicBezTo>
                    <a:pt x="13377" y="2934"/>
                    <a:pt x="20460" y="0"/>
                    <a:pt x="27845" y="0"/>
                  </a:cubicBezTo>
                  <a:close/>
                </a:path>
              </a:pathLst>
            </a:custGeom>
            <a:solidFill>
              <a:schemeClr val="bg1"/>
            </a:solidFill>
            <a:ln w="19050" cap="sq">
              <a:solidFill>
                <a:srgbClr val="000000"/>
              </a:solidFill>
              <a:prstDash val="solid"/>
              <a:miter/>
            </a:ln>
          </p:spPr>
          <p:txBody>
            <a:bodyPr/>
            <a:lstStyle/>
            <a:p>
              <a:endParaRPr lang="en-US" dirty="0"/>
            </a:p>
          </p:txBody>
        </p:sp>
        <p:sp>
          <p:nvSpPr>
            <p:cNvPr id="11" name="TextBox 5">
              <a:extLst>
                <a:ext uri="{FF2B5EF4-FFF2-40B4-BE49-F238E27FC236}">
                  <a16:creationId xmlns="" xmlns:a16="http://schemas.microsoft.com/office/drawing/2014/main" id="{4974B035-00C7-A649-92E8-C40FD30F89AF}"/>
                </a:ext>
              </a:extLst>
            </p:cNvPr>
            <p:cNvSpPr txBox="1"/>
            <p:nvPr/>
          </p:nvSpPr>
          <p:spPr>
            <a:xfrm>
              <a:off x="0" y="-38100"/>
              <a:ext cx="1149303" cy="112592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2" name="Freeform 12">
            <a:extLst>
              <a:ext uri="{FF2B5EF4-FFF2-40B4-BE49-F238E27FC236}">
                <a16:creationId xmlns="" xmlns:a16="http://schemas.microsoft.com/office/drawing/2014/main" id="{8511521B-38F0-358B-211C-94A743BB668A}"/>
              </a:ext>
            </a:extLst>
          </p:cNvPr>
          <p:cNvSpPr/>
          <p:nvPr/>
        </p:nvSpPr>
        <p:spPr>
          <a:xfrm>
            <a:off x="3665733" y="647700"/>
            <a:ext cx="1363467" cy="1571720"/>
          </a:xfrm>
          <a:custGeom>
            <a:avLst/>
            <a:gdLst/>
            <a:ahLst/>
            <a:cxnLst/>
            <a:rect l="l" t="t" r="r" b="b"/>
            <a:pathLst>
              <a:path w="1363467" h="1571720">
                <a:moveTo>
                  <a:pt x="0" y="0"/>
                </a:moveTo>
                <a:lnTo>
                  <a:pt x="1363467" y="0"/>
                </a:lnTo>
                <a:lnTo>
                  <a:pt x="1363467" y="1571719"/>
                </a:lnTo>
                <a:lnTo>
                  <a:pt x="0" y="157171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3" name="TextBox 12">
            <a:extLst>
              <a:ext uri="{FF2B5EF4-FFF2-40B4-BE49-F238E27FC236}">
                <a16:creationId xmlns="" xmlns:a16="http://schemas.microsoft.com/office/drawing/2014/main" id="{81EB7BA8-A3FE-C4E2-28C3-4D18078266F4}"/>
              </a:ext>
            </a:extLst>
          </p:cNvPr>
          <p:cNvSpPr txBox="1"/>
          <p:nvPr/>
        </p:nvSpPr>
        <p:spPr>
          <a:xfrm>
            <a:off x="533400" y="2247900"/>
            <a:ext cx="7391400" cy="707886"/>
          </a:xfrm>
          <a:prstGeom prst="rect">
            <a:avLst/>
          </a:prstGeom>
          <a:noFill/>
        </p:spPr>
        <p:txBody>
          <a:bodyPr wrap="square" rtlCol="0">
            <a:spAutoFit/>
          </a:bodyPr>
          <a:lstStyle/>
          <a:p>
            <a:pPr algn="ctr"/>
            <a:r>
              <a:rPr lang="en-US" sz="4000" b="1" dirty="0" err="1">
                <a:latin typeface="Cambria" panose="02040503050406030204" pitchFamily="18" charset="0"/>
                <a:ea typeface="Cambria" panose="02040503050406030204" pitchFamily="18" charset="0"/>
              </a:rPr>
              <a:t>Suối</a:t>
            </a:r>
            <a:r>
              <a:rPr lang="en-US" sz="4000" b="1" dirty="0">
                <a:latin typeface="Cambria" panose="02040503050406030204" pitchFamily="18" charset="0"/>
                <a:ea typeface="Cambria" panose="02040503050406030204" pitchFamily="18" charset="0"/>
              </a:rPr>
              <a:t> Lê- Nin</a:t>
            </a:r>
          </a:p>
        </p:txBody>
      </p:sp>
      <p:sp>
        <p:nvSpPr>
          <p:cNvPr id="5" name="TextBox 4">
            <a:extLst>
              <a:ext uri="{FF2B5EF4-FFF2-40B4-BE49-F238E27FC236}">
                <a16:creationId xmlns="" xmlns:a16="http://schemas.microsoft.com/office/drawing/2014/main" id="{CB3FDA5D-311C-D596-F6CF-D1F63662F230}"/>
              </a:ext>
            </a:extLst>
          </p:cNvPr>
          <p:cNvSpPr txBox="1"/>
          <p:nvPr/>
        </p:nvSpPr>
        <p:spPr>
          <a:xfrm>
            <a:off x="914400" y="3075166"/>
            <a:ext cx="7391400" cy="6186309"/>
          </a:xfrm>
          <a:prstGeom prst="rect">
            <a:avLst/>
          </a:prstGeom>
          <a:noFill/>
        </p:spPr>
        <p:txBody>
          <a:bodyPr wrap="square">
            <a:spAutoFit/>
          </a:bodyPr>
          <a:lstStyle/>
          <a:p>
            <a:pPr algn="just"/>
            <a:r>
              <a:rPr lang="en-US" sz="3600" dirty="0">
                <a:latin typeface="Cambria" panose="02040503050406030204" pitchFamily="18" charset="0"/>
                <a:ea typeface="Cambria" panose="02040503050406030204" pitchFamily="18" charset="0"/>
              </a:rPr>
              <a:t>    N</a:t>
            </a:r>
            <a:r>
              <a:rPr lang="vi-VN" sz="3600" dirty="0">
                <a:latin typeface="Cambria" panose="02040503050406030204" pitchFamily="18" charset="0"/>
                <a:ea typeface="Cambria" panose="02040503050406030204" pitchFamily="18" charset="0"/>
              </a:rPr>
              <a:t>ay thuộc di tích lịch sử Pác Bó nằm trên địa bàn xã Trường Hà, huyện Hà Quảng, cách trung tâm thành phố Cao Bằng 52 km về phía Bắc. Hồ Chí Minh sống và làm việc trong hang Cốc Bó và đặt tên dòng suối trước cửa hang là "suối Lênin" gắn với tên gọi là nhà cách mạng Nga là V.I.Lê Nin và ngọn núi có hang này là "núi Các Mác" là núi được đặt tên theo Nhà Cách Mạng Đức Các Mác.</a:t>
            </a:r>
            <a:endParaRPr lang="en-US" sz="3600"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 xmlns:a16="http://schemas.microsoft.com/office/drawing/2014/main" id="{195958D9-62B1-DD81-BF22-BCE33D61DA7D}"/>
              </a:ext>
            </a:extLst>
          </p:cNvPr>
          <p:cNvPicPr>
            <a:picLocks noChangeAspect="1"/>
          </p:cNvPicPr>
          <p:nvPr/>
        </p:nvPicPr>
        <p:blipFill>
          <a:blip r:embed="rId5"/>
          <a:stretch>
            <a:fillRect/>
          </a:stretch>
        </p:blipFill>
        <p:spPr>
          <a:xfrm>
            <a:off x="9144000" y="1257300"/>
            <a:ext cx="8458200" cy="84991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471082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dirty="0"/>
          </a:p>
        </p:txBody>
      </p:sp>
      <p:grpSp>
        <p:nvGrpSpPr>
          <p:cNvPr id="9" name="Group 3">
            <a:extLst>
              <a:ext uri="{FF2B5EF4-FFF2-40B4-BE49-F238E27FC236}">
                <a16:creationId xmlns="" xmlns:a16="http://schemas.microsoft.com/office/drawing/2014/main" id="{1D829AFE-C175-6342-6EFE-C1DE3770B881}"/>
              </a:ext>
            </a:extLst>
          </p:cNvPr>
          <p:cNvGrpSpPr/>
          <p:nvPr/>
        </p:nvGrpSpPr>
        <p:grpSpPr>
          <a:xfrm>
            <a:off x="457200" y="2247900"/>
            <a:ext cx="8153400" cy="6934200"/>
            <a:chOff x="0" y="0"/>
            <a:chExt cx="1149303" cy="1087828"/>
          </a:xfrm>
        </p:grpSpPr>
        <p:sp>
          <p:nvSpPr>
            <p:cNvPr id="10" name="Freeform 4">
              <a:extLst>
                <a:ext uri="{FF2B5EF4-FFF2-40B4-BE49-F238E27FC236}">
                  <a16:creationId xmlns="" xmlns:a16="http://schemas.microsoft.com/office/drawing/2014/main" id="{BDD0C22A-D793-12FE-D82E-0D8969F78A45}"/>
                </a:ext>
              </a:extLst>
            </p:cNvPr>
            <p:cNvSpPr/>
            <p:nvPr/>
          </p:nvSpPr>
          <p:spPr>
            <a:xfrm>
              <a:off x="0" y="0"/>
              <a:ext cx="1149303" cy="1087828"/>
            </a:xfrm>
            <a:custGeom>
              <a:avLst/>
              <a:gdLst/>
              <a:ahLst/>
              <a:cxnLst/>
              <a:rect l="l" t="t" r="r" b="b"/>
              <a:pathLst>
                <a:path w="1149303" h="1087828">
                  <a:moveTo>
                    <a:pt x="27845" y="0"/>
                  </a:moveTo>
                  <a:lnTo>
                    <a:pt x="1121459" y="0"/>
                  </a:lnTo>
                  <a:cubicBezTo>
                    <a:pt x="1136837" y="0"/>
                    <a:pt x="1149303" y="12466"/>
                    <a:pt x="1149303" y="27845"/>
                  </a:cubicBezTo>
                  <a:lnTo>
                    <a:pt x="1149303" y="1059984"/>
                  </a:lnTo>
                  <a:cubicBezTo>
                    <a:pt x="1149303" y="1067368"/>
                    <a:pt x="1146370" y="1074451"/>
                    <a:pt x="1141148" y="1079673"/>
                  </a:cubicBezTo>
                  <a:cubicBezTo>
                    <a:pt x="1135926" y="1084894"/>
                    <a:pt x="1128843" y="1087828"/>
                    <a:pt x="1121459" y="1087828"/>
                  </a:cubicBezTo>
                  <a:lnTo>
                    <a:pt x="27845" y="1087828"/>
                  </a:lnTo>
                  <a:cubicBezTo>
                    <a:pt x="12466" y="1087828"/>
                    <a:pt x="0" y="1075362"/>
                    <a:pt x="0" y="1059984"/>
                  </a:cubicBezTo>
                  <a:lnTo>
                    <a:pt x="0" y="27845"/>
                  </a:lnTo>
                  <a:cubicBezTo>
                    <a:pt x="0" y="20460"/>
                    <a:pt x="2934" y="13377"/>
                    <a:pt x="8155" y="8155"/>
                  </a:cubicBezTo>
                  <a:cubicBezTo>
                    <a:pt x="13377" y="2934"/>
                    <a:pt x="20460" y="0"/>
                    <a:pt x="27845" y="0"/>
                  </a:cubicBezTo>
                  <a:close/>
                </a:path>
              </a:pathLst>
            </a:custGeom>
            <a:solidFill>
              <a:schemeClr val="bg1"/>
            </a:solidFill>
            <a:ln w="19050" cap="sq">
              <a:solidFill>
                <a:srgbClr val="000000"/>
              </a:solidFill>
              <a:prstDash val="solid"/>
              <a:miter/>
            </a:ln>
          </p:spPr>
          <p:txBody>
            <a:bodyPr/>
            <a:lstStyle/>
            <a:p>
              <a:endParaRPr lang="en-US" dirty="0"/>
            </a:p>
          </p:txBody>
        </p:sp>
        <p:sp>
          <p:nvSpPr>
            <p:cNvPr id="11" name="TextBox 5">
              <a:extLst>
                <a:ext uri="{FF2B5EF4-FFF2-40B4-BE49-F238E27FC236}">
                  <a16:creationId xmlns="" xmlns:a16="http://schemas.microsoft.com/office/drawing/2014/main" id="{4974B035-00C7-A649-92E8-C40FD30F89AF}"/>
                </a:ext>
              </a:extLst>
            </p:cNvPr>
            <p:cNvSpPr txBox="1"/>
            <p:nvPr/>
          </p:nvSpPr>
          <p:spPr>
            <a:xfrm>
              <a:off x="0" y="-38100"/>
              <a:ext cx="1149303" cy="112592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2" name="Freeform 12">
            <a:extLst>
              <a:ext uri="{FF2B5EF4-FFF2-40B4-BE49-F238E27FC236}">
                <a16:creationId xmlns="" xmlns:a16="http://schemas.microsoft.com/office/drawing/2014/main" id="{8511521B-38F0-358B-211C-94A743BB668A}"/>
              </a:ext>
            </a:extLst>
          </p:cNvPr>
          <p:cNvSpPr/>
          <p:nvPr/>
        </p:nvSpPr>
        <p:spPr>
          <a:xfrm>
            <a:off x="3665733" y="647700"/>
            <a:ext cx="1363467" cy="1571720"/>
          </a:xfrm>
          <a:custGeom>
            <a:avLst/>
            <a:gdLst/>
            <a:ahLst/>
            <a:cxnLst/>
            <a:rect l="l" t="t" r="r" b="b"/>
            <a:pathLst>
              <a:path w="1363467" h="1571720">
                <a:moveTo>
                  <a:pt x="0" y="0"/>
                </a:moveTo>
                <a:lnTo>
                  <a:pt x="1363467" y="0"/>
                </a:lnTo>
                <a:lnTo>
                  <a:pt x="1363467" y="1571719"/>
                </a:lnTo>
                <a:lnTo>
                  <a:pt x="0" y="157171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3" name="TextBox 12">
            <a:extLst>
              <a:ext uri="{FF2B5EF4-FFF2-40B4-BE49-F238E27FC236}">
                <a16:creationId xmlns="" xmlns:a16="http://schemas.microsoft.com/office/drawing/2014/main" id="{81EB7BA8-A3FE-C4E2-28C3-4D18078266F4}"/>
              </a:ext>
            </a:extLst>
          </p:cNvPr>
          <p:cNvSpPr txBox="1"/>
          <p:nvPr/>
        </p:nvSpPr>
        <p:spPr>
          <a:xfrm>
            <a:off x="533400" y="2247900"/>
            <a:ext cx="739140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Hang </a:t>
            </a:r>
            <a:r>
              <a:rPr lang="en-US" sz="4000" b="1" dirty="0" err="1">
                <a:latin typeface="Cambria" panose="02040503050406030204" pitchFamily="18" charset="0"/>
                <a:ea typeface="Cambria" panose="02040503050406030204" pitchFamily="18" charset="0"/>
              </a:rPr>
              <a:t>Cốc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Bó</a:t>
            </a:r>
            <a:endParaRPr lang="en-US" sz="40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 xmlns:a16="http://schemas.microsoft.com/office/drawing/2014/main" id="{CB3FDA5D-311C-D596-F6CF-D1F63662F230}"/>
              </a:ext>
            </a:extLst>
          </p:cNvPr>
          <p:cNvSpPr txBox="1"/>
          <p:nvPr/>
        </p:nvSpPr>
        <p:spPr>
          <a:xfrm>
            <a:off x="914400" y="3075166"/>
            <a:ext cx="7391400" cy="5632311"/>
          </a:xfrm>
          <a:prstGeom prst="rect">
            <a:avLst/>
          </a:prstGeom>
          <a:noFill/>
        </p:spPr>
        <p:txBody>
          <a:bodyPr wrap="square">
            <a:spAutoFit/>
          </a:bodyPr>
          <a:lstStyle/>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Hang Cốc Bó là thành phần trong Khu di tích Pác Bó, là di tích lịch sử đặc biệt từng gắn với hoạt động của Chủ tịch Hồ Chí Minh trong giai đoạn đầu trở về Tổ quốc lãnh đạo Cách mạng giai đoạn 1941 - 1945.[4] Trong thời gian làm việc ở đây Bác Hồ đã đặt tên cho dòng suối trước cửa hang là "suối Lê Nin" và ngọn núi có hang Cốc Bó là "núi Các Mác".</a:t>
            </a:r>
            <a:endParaRPr lang="en-US" sz="3600" dirty="0">
              <a:latin typeface="Cambria" panose="02040503050406030204" pitchFamily="18" charset="0"/>
              <a:ea typeface="Cambria" panose="02040503050406030204" pitchFamily="18" charset="0"/>
            </a:endParaRPr>
          </a:p>
        </p:txBody>
      </p:sp>
      <p:pic>
        <p:nvPicPr>
          <p:cNvPr id="3" name="Picture 2" descr="bh-vb-bqllang.gov.vnb">
            <a:extLst>
              <a:ext uri="{FF2B5EF4-FFF2-40B4-BE49-F238E27FC236}">
                <a16:creationId xmlns="" xmlns:a16="http://schemas.microsoft.com/office/drawing/2014/main" id="{9695FB57-F787-3142-FDE9-410F6EE19C0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48800" y="1257300"/>
            <a:ext cx="8305800" cy="838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5482242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dirty="0"/>
          </a:p>
        </p:txBody>
      </p:sp>
      <p:grpSp>
        <p:nvGrpSpPr>
          <p:cNvPr id="9" name="Group 3">
            <a:extLst>
              <a:ext uri="{FF2B5EF4-FFF2-40B4-BE49-F238E27FC236}">
                <a16:creationId xmlns="" xmlns:a16="http://schemas.microsoft.com/office/drawing/2014/main" id="{1D829AFE-C175-6342-6EFE-C1DE3770B881}"/>
              </a:ext>
            </a:extLst>
          </p:cNvPr>
          <p:cNvGrpSpPr/>
          <p:nvPr/>
        </p:nvGrpSpPr>
        <p:grpSpPr>
          <a:xfrm>
            <a:off x="381000" y="2045226"/>
            <a:ext cx="8153400" cy="6934200"/>
            <a:chOff x="0" y="0"/>
            <a:chExt cx="1149303" cy="1087828"/>
          </a:xfrm>
        </p:grpSpPr>
        <p:sp>
          <p:nvSpPr>
            <p:cNvPr id="10" name="Freeform 4">
              <a:extLst>
                <a:ext uri="{FF2B5EF4-FFF2-40B4-BE49-F238E27FC236}">
                  <a16:creationId xmlns="" xmlns:a16="http://schemas.microsoft.com/office/drawing/2014/main" id="{BDD0C22A-D793-12FE-D82E-0D8969F78A45}"/>
                </a:ext>
              </a:extLst>
            </p:cNvPr>
            <p:cNvSpPr/>
            <p:nvPr/>
          </p:nvSpPr>
          <p:spPr>
            <a:xfrm>
              <a:off x="0" y="0"/>
              <a:ext cx="1149303" cy="1087828"/>
            </a:xfrm>
            <a:custGeom>
              <a:avLst/>
              <a:gdLst/>
              <a:ahLst/>
              <a:cxnLst/>
              <a:rect l="l" t="t" r="r" b="b"/>
              <a:pathLst>
                <a:path w="1149303" h="1087828">
                  <a:moveTo>
                    <a:pt x="27845" y="0"/>
                  </a:moveTo>
                  <a:lnTo>
                    <a:pt x="1121459" y="0"/>
                  </a:lnTo>
                  <a:cubicBezTo>
                    <a:pt x="1136837" y="0"/>
                    <a:pt x="1149303" y="12466"/>
                    <a:pt x="1149303" y="27845"/>
                  </a:cubicBezTo>
                  <a:lnTo>
                    <a:pt x="1149303" y="1059984"/>
                  </a:lnTo>
                  <a:cubicBezTo>
                    <a:pt x="1149303" y="1067368"/>
                    <a:pt x="1146370" y="1074451"/>
                    <a:pt x="1141148" y="1079673"/>
                  </a:cubicBezTo>
                  <a:cubicBezTo>
                    <a:pt x="1135926" y="1084894"/>
                    <a:pt x="1128843" y="1087828"/>
                    <a:pt x="1121459" y="1087828"/>
                  </a:cubicBezTo>
                  <a:lnTo>
                    <a:pt x="27845" y="1087828"/>
                  </a:lnTo>
                  <a:cubicBezTo>
                    <a:pt x="12466" y="1087828"/>
                    <a:pt x="0" y="1075362"/>
                    <a:pt x="0" y="1059984"/>
                  </a:cubicBezTo>
                  <a:lnTo>
                    <a:pt x="0" y="27845"/>
                  </a:lnTo>
                  <a:cubicBezTo>
                    <a:pt x="0" y="20460"/>
                    <a:pt x="2934" y="13377"/>
                    <a:pt x="8155" y="8155"/>
                  </a:cubicBezTo>
                  <a:cubicBezTo>
                    <a:pt x="13377" y="2934"/>
                    <a:pt x="20460" y="0"/>
                    <a:pt x="27845" y="0"/>
                  </a:cubicBezTo>
                  <a:close/>
                </a:path>
              </a:pathLst>
            </a:custGeom>
            <a:solidFill>
              <a:schemeClr val="bg1"/>
            </a:solidFill>
            <a:ln w="19050" cap="sq">
              <a:solidFill>
                <a:srgbClr val="000000"/>
              </a:solidFill>
              <a:prstDash val="solid"/>
              <a:miter/>
            </a:ln>
          </p:spPr>
        </p:sp>
        <p:sp>
          <p:nvSpPr>
            <p:cNvPr id="11" name="TextBox 5">
              <a:extLst>
                <a:ext uri="{FF2B5EF4-FFF2-40B4-BE49-F238E27FC236}">
                  <a16:creationId xmlns="" xmlns:a16="http://schemas.microsoft.com/office/drawing/2014/main" id="{4974B035-00C7-A649-92E8-C40FD30F89AF}"/>
                </a:ext>
              </a:extLst>
            </p:cNvPr>
            <p:cNvSpPr txBox="1"/>
            <p:nvPr/>
          </p:nvSpPr>
          <p:spPr>
            <a:xfrm>
              <a:off x="0" y="-38100"/>
              <a:ext cx="1149303" cy="112592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2" name="Freeform 12">
            <a:extLst>
              <a:ext uri="{FF2B5EF4-FFF2-40B4-BE49-F238E27FC236}">
                <a16:creationId xmlns="" xmlns:a16="http://schemas.microsoft.com/office/drawing/2014/main" id="{8511521B-38F0-358B-211C-94A743BB668A}"/>
              </a:ext>
            </a:extLst>
          </p:cNvPr>
          <p:cNvSpPr/>
          <p:nvPr/>
        </p:nvSpPr>
        <p:spPr>
          <a:xfrm>
            <a:off x="3665733" y="647700"/>
            <a:ext cx="1363467" cy="1571720"/>
          </a:xfrm>
          <a:custGeom>
            <a:avLst/>
            <a:gdLst/>
            <a:ahLst/>
            <a:cxnLst/>
            <a:rect l="l" t="t" r="r" b="b"/>
            <a:pathLst>
              <a:path w="1363467" h="1571720">
                <a:moveTo>
                  <a:pt x="0" y="0"/>
                </a:moveTo>
                <a:lnTo>
                  <a:pt x="1363467" y="0"/>
                </a:lnTo>
                <a:lnTo>
                  <a:pt x="1363467" y="1571719"/>
                </a:lnTo>
                <a:lnTo>
                  <a:pt x="0" y="157171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3" name="TextBox 12">
            <a:extLst>
              <a:ext uri="{FF2B5EF4-FFF2-40B4-BE49-F238E27FC236}">
                <a16:creationId xmlns="" xmlns:a16="http://schemas.microsoft.com/office/drawing/2014/main" id="{81EB7BA8-A3FE-C4E2-28C3-4D18078266F4}"/>
              </a:ext>
            </a:extLst>
          </p:cNvPr>
          <p:cNvSpPr txBox="1"/>
          <p:nvPr/>
        </p:nvSpPr>
        <p:spPr>
          <a:xfrm>
            <a:off x="1022888" y="2541493"/>
            <a:ext cx="7391400" cy="830997"/>
          </a:xfrm>
          <a:prstGeom prst="rect">
            <a:avLst/>
          </a:prstGeom>
          <a:noFill/>
        </p:spPr>
        <p:txBody>
          <a:bodyPr wrap="square" rtlCol="0">
            <a:spAutoFit/>
          </a:bodyPr>
          <a:lstStyle/>
          <a:p>
            <a:pPr algn="ctr"/>
            <a:r>
              <a:rPr lang="en-US" sz="4800" b="1" dirty="0" err="1">
                <a:latin typeface="Cambria" panose="02040503050406030204" pitchFamily="18" charset="0"/>
                <a:ea typeface="Cambria" panose="02040503050406030204" pitchFamily="18" charset="0"/>
              </a:rPr>
              <a:t>Cứ</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điểm</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Điện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Biên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Phủ</a:t>
            </a:r>
            <a:endParaRPr lang="en-US" sz="48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 xmlns:a16="http://schemas.microsoft.com/office/drawing/2014/main" id="{CB3FDA5D-311C-D596-F6CF-D1F63662F230}"/>
              </a:ext>
            </a:extLst>
          </p:cNvPr>
          <p:cNvSpPr txBox="1"/>
          <p:nvPr/>
        </p:nvSpPr>
        <p:spPr>
          <a:xfrm>
            <a:off x="762000" y="3619500"/>
            <a:ext cx="7391400" cy="3785652"/>
          </a:xfrm>
          <a:prstGeom prst="rect">
            <a:avLst/>
          </a:prstGeom>
          <a:noFill/>
        </p:spPr>
        <p:txBody>
          <a:bodyPr wrap="square">
            <a:spAutoFit/>
          </a:bodyPr>
          <a:lstStyle/>
          <a:p>
            <a:pPr algn="just"/>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Hình</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ảnh</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bộ</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đội</a:t>
            </a:r>
            <a:r>
              <a:rPr lang="en-US" sz="4800" dirty="0">
                <a:latin typeface="Cambria" panose="02040503050406030204" pitchFamily="18" charset="0"/>
                <a:ea typeface="Cambria" panose="02040503050406030204" pitchFamily="18" charset="0"/>
              </a:rPr>
              <a:t> ta </a:t>
            </a:r>
            <a:r>
              <a:rPr lang="vi-VN" sz="4800" dirty="0">
                <a:latin typeface="Cambria" panose="02040503050406030204" pitchFamily="18" charset="0"/>
                <a:ea typeface="Cambria" panose="02040503050406030204" pitchFamily="18" charset="0"/>
              </a:rPr>
              <a:t>phất cờ chiến thắng trên nóc trung tâm phòng ngự của Tập đoàn cứ điểm Điện Biên Phủ</a:t>
            </a:r>
            <a:endParaRPr lang="en-US" sz="4800"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 xmlns:a16="http://schemas.microsoft.com/office/drawing/2014/main" id="{3F71BBBF-BAC6-D383-A5A9-B0539391F2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0" y="1028700"/>
            <a:ext cx="8382000" cy="81533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517962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dirty="0"/>
          </a:p>
        </p:txBody>
      </p:sp>
      <p:grpSp>
        <p:nvGrpSpPr>
          <p:cNvPr id="9" name="Group 3">
            <a:extLst>
              <a:ext uri="{FF2B5EF4-FFF2-40B4-BE49-F238E27FC236}">
                <a16:creationId xmlns="" xmlns:a16="http://schemas.microsoft.com/office/drawing/2014/main" id="{1D829AFE-C175-6342-6EFE-C1DE3770B881}"/>
              </a:ext>
            </a:extLst>
          </p:cNvPr>
          <p:cNvGrpSpPr/>
          <p:nvPr/>
        </p:nvGrpSpPr>
        <p:grpSpPr>
          <a:xfrm>
            <a:off x="800100" y="495300"/>
            <a:ext cx="16687800" cy="9372600"/>
            <a:chOff x="0" y="0"/>
            <a:chExt cx="1149303" cy="1087828"/>
          </a:xfrm>
        </p:grpSpPr>
        <p:sp>
          <p:nvSpPr>
            <p:cNvPr id="10" name="Freeform 4">
              <a:extLst>
                <a:ext uri="{FF2B5EF4-FFF2-40B4-BE49-F238E27FC236}">
                  <a16:creationId xmlns="" xmlns:a16="http://schemas.microsoft.com/office/drawing/2014/main" id="{BDD0C22A-D793-12FE-D82E-0D8969F78A45}"/>
                </a:ext>
              </a:extLst>
            </p:cNvPr>
            <p:cNvSpPr/>
            <p:nvPr/>
          </p:nvSpPr>
          <p:spPr>
            <a:xfrm>
              <a:off x="0" y="0"/>
              <a:ext cx="1149303" cy="1087828"/>
            </a:xfrm>
            <a:custGeom>
              <a:avLst/>
              <a:gdLst/>
              <a:ahLst/>
              <a:cxnLst/>
              <a:rect l="l" t="t" r="r" b="b"/>
              <a:pathLst>
                <a:path w="1149303" h="1087828">
                  <a:moveTo>
                    <a:pt x="27845" y="0"/>
                  </a:moveTo>
                  <a:lnTo>
                    <a:pt x="1121459" y="0"/>
                  </a:lnTo>
                  <a:cubicBezTo>
                    <a:pt x="1136837" y="0"/>
                    <a:pt x="1149303" y="12466"/>
                    <a:pt x="1149303" y="27845"/>
                  </a:cubicBezTo>
                  <a:lnTo>
                    <a:pt x="1149303" y="1059984"/>
                  </a:lnTo>
                  <a:cubicBezTo>
                    <a:pt x="1149303" y="1067368"/>
                    <a:pt x="1146370" y="1074451"/>
                    <a:pt x="1141148" y="1079673"/>
                  </a:cubicBezTo>
                  <a:cubicBezTo>
                    <a:pt x="1135926" y="1084894"/>
                    <a:pt x="1128843" y="1087828"/>
                    <a:pt x="1121459" y="1087828"/>
                  </a:cubicBezTo>
                  <a:lnTo>
                    <a:pt x="27845" y="1087828"/>
                  </a:lnTo>
                  <a:cubicBezTo>
                    <a:pt x="12466" y="1087828"/>
                    <a:pt x="0" y="1075362"/>
                    <a:pt x="0" y="1059984"/>
                  </a:cubicBezTo>
                  <a:lnTo>
                    <a:pt x="0" y="27845"/>
                  </a:lnTo>
                  <a:cubicBezTo>
                    <a:pt x="0" y="20460"/>
                    <a:pt x="2934" y="13377"/>
                    <a:pt x="8155" y="8155"/>
                  </a:cubicBezTo>
                  <a:cubicBezTo>
                    <a:pt x="13377" y="2934"/>
                    <a:pt x="20460" y="0"/>
                    <a:pt x="27845" y="0"/>
                  </a:cubicBezTo>
                  <a:close/>
                </a:path>
              </a:pathLst>
            </a:custGeom>
            <a:solidFill>
              <a:schemeClr val="bg1"/>
            </a:solidFill>
            <a:ln w="19050" cap="sq">
              <a:solidFill>
                <a:srgbClr val="000000"/>
              </a:solidFill>
              <a:prstDash val="solid"/>
              <a:miter/>
            </a:ln>
          </p:spPr>
        </p:sp>
        <p:sp>
          <p:nvSpPr>
            <p:cNvPr id="11" name="TextBox 5">
              <a:extLst>
                <a:ext uri="{FF2B5EF4-FFF2-40B4-BE49-F238E27FC236}">
                  <a16:creationId xmlns="" xmlns:a16="http://schemas.microsoft.com/office/drawing/2014/main" id="{4974B035-00C7-A649-92E8-C40FD30F89AF}"/>
                </a:ext>
              </a:extLst>
            </p:cNvPr>
            <p:cNvSpPr txBox="1"/>
            <p:nvPr/>
          </p:nvSpPr>
          <p:spPr>
            <a:xfrm>
              <a:off x="0" y="-38100"/>
              <a:ext cx="1149303" cy="112592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3" name="TextBox 12">
            <a:extLst>
              <a:ext uri="{FF2B5EF4-FFF2-40B4-BE49-F238E27FC236}">
                <a16:creationId xmlns="" xmlns:a16="http://schemas.microsoft.com/office/drawing/2014/main" id="{81EB7BA8-A3FE-C4E2-28C3-4D18078266F4}"/>
              </a:ext>
            </a:extLst>
          </p:cNvPr>
          <p:cNvSpPr txBox="1"/>
          <p:nvPr/>
        </p:nvSpPr>
        <p:spPr>
          <a:xfrm>
            <a:off x="1712007" y="800100"/>
            <a:ext cx="15128193" cy="1015663"/>
          </a:xfrm>
          <a:prstGeom prst="rect">
            <a:avLst/>
          </a:prstGeom>
          <a:noFill/>
        </p:spPr>
        <p:txBody>
          <a:bodyPr wrap="square" rtlCol="0">
            <a:spAutoFit/>
          </a:bodyPr>
          <a:lstStyle/>
          <a:p>
            <a:pPr algn="ctr"/>
            <a:r>
              <a:rPr lang="en-US" sz="6000" b="1" dirty="0" err="1">
                <a:latin typeface="Cambria" panose="02040503050406030204" pitchFamily="18" charset="0"/>
                <a:ea typeface="Cambria" panose="02040503050406030204" pitchFamily="18" charset="0"/>
              </a:rPr>
              <a:t>Chiến</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khu</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Việt</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Bắc</a:t>
            </a:r>
            <a:endParaRPr lang="en-US" sz="60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 xmlns:a16="http://schemas.microsoft.com/office/drawing/2014/main" id="{CB3FDA5D-311C-D596-F6CF-D1F63662F230}"/>
              </a:ext>
            </a:extLst>
          </p:cNvPr>
          <p:cNvSpPr txBox="1"/>
          <p:nvPr/>
        </p:nvSpPr>
        <p:spPr>
          <a:xfrm>
            <a:off x="1483407" y="2013883"/>
            <a:ext cx="15128193" cy="6863417"/>
          </a:xfrm>
          <a:prstGeom prst="rect">
            <a:avLst/>
          </a:prstGeom>
          <a:noFill/>
        </p:spPr>
        <p:txBody>
          <a:bodyPr wrap="square">
            <a:spAutoFit/>
          </a:bodyPr>
          <a:lstStyle/>
          <a:p>
            <a:pPr algn="just"/>
            <a:r>
              <a:rPr lang="vi-VN" sz="4400" b="1" dirty="0">
                <a:latin typeface="Cambria" panose="02040503050406030204" pitchFamily="18" charset="0"/>
                <a:ea typeface="Cambria" panose="02040503050406030204" pitchFamily="18" charset="0"/>
              </a:rPr>
              <a:t>+ Việt Bắc là tên gọi của một khu vực địa lý ở phía Bắc Việt Nam, bao gồm các tỉnh miền núi phía bắc như: Cao Bằng, Bắc Kạn, Lạng Sơn, Hà Giang, Tuyên Quang, và một phần của Thái</a:t>
            </a:r>
            <a:r>
              <a:rPr lang="en-US" sz="4400" b="1" dirty="0">
                <a:latin typeface="Cambria" panose="02040503050406030204" pitchFamily="18" charset="0"/>
                <a:ea typeface="Cambria" panose="02040503050406030204" pitchFamily="18" charset="0"/>
              </a:rPr>
              <a:t> </a:t>
            </a:r>
            <a:r>
              <a:rPr lang="vi-VN" sz="4400" b="1" dirty="0">
                <a:latin typeface="Cambria" panose="02040503050406030204" pitchFamily="18" charset="0"/>
                <a:ea typeface="Cambria" panose="02040503050406030204" pitchFamily="18" charset="0"/>
              </a:rPr>
              <a:t>Nguyên và Bắc Giang. </a:t>
            </a:r>
          </a:p>
          <a:p>
            <a:pPr algn="just"/>
            <a:r>
              <a:rPr lang="en-US" sz="4400" b="1" dirty="0">
                <a:latin typeface="Cambria" panose="02040503050406030204" pitchFamily="18" charset="0"/>
                <a:ea typeface="Cambria" panose="02040503050406030204" pitchFamily="18" charset="0"/>
              </a:rPr>
              <a:t>+ </a:t>
            </a:r>
            <a:r>
              <a:rPr lang="vi-VN" sz="4400" b="1" dirty="0">
                <a:latin typeface="Cambria" panose="02040503050406030204" pitchFamily="18" charset="0"/>
                <a:ea typeface="Cambria" panose="02040503050406030204" pitchFamily="18" charset="0"/>
              </a:rPr>
              <a:t>Việt Bắc là căn cứ địa quan trọng của Cách mạng Việt Nam từ 1941- 1954, trong thời gian này, người Việt Bắc đã chung vai bảo vệ Cách mạng và kháng chiến, trở thành biểu tượng của tình đoàn kết quân dân</a:t>
            </a:r>
            <a:r>
              <a:rPr lang="en-US" sz="4400" b="1" dirty="0">
                <a:latin typeface="Cambria" panose="02040503050406030204" pitchFamily="18" charset="0"/>
                <a:ea typeface="Cambria" panose="02040503050406030204" pitchFamily="18" charset="0"/>
              </a:rPr>
              <a:t>.</a:t>
            </a:r>
          </a:p>
          <a:p>
            <a:pPr algn="ctr"/>
            <a:r>
              <a:rPr lang="en-US" sz="4400" b="1" i="1" dirty="0" err="1">
                <a:latin typeface="Cambria" panose="02040503050406030204" pitchFamily="18" charset="0"/>
                <a:ea typeface="Cambria" panose="02040503050406030204" pitchFamily="18" charset="0"/>
              </a:rPr>
              <a:t>Mình</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về</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mình</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có</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nhớ</a:t>
            </a:r>
            <a:r>
              <a:rPr lang="en-US" sz="4400" b="1" i="1" dirty="0">
                <a:latin typeface="Cambria" panose="02040503050406030204" pitchFamily="18" charset="0"/>
                <a:ea typeface="Cambria" panose="02040503050406030204" pitchFamily="18" charset="0"/>
              </a:rPr>
              <a:t> ta</a:t>
            </a:r>
          </a:p>
          <a:p>
            <a:pPr algn="ctr"/>
            <a:r>
              <a:rPr lang="en-US" sz="4400" b="1" i="1" dirty="0" err="1">
                <a:latin typeface="Cambria" panose="02040503050406030204" pitchFamily="18" charset="0"/>
                <a:ea typeface="Cambria" panose="02040503050406030204" pitchFamily="18" charset="0"/>
              </a:rPr>
              <a:t>Mười</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lăm</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năm</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ấy</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thiết</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tha</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mặn</a:t>
            </a:r>
            <a:r>
              <a:rPr lang="en-US" sz="4400" b="1" i="1" dirty="0">
                <a:latin typeface="Cambria" panose="02040503050406030204" pitchFamily="18" charset="0"/>
                <a:ea typeface="Cambria" panose="02040503050406030204" pitchFamily="18" charset="0"/>
              </a:rPr>
              <a:t> </a:t>
            </a:r>
            <a:r>
              <a:rPr lang="en-US" sz="4400" b="1" i="1" dirty="0" err="1">
                <a:latin typeface="Cambria" panose="02040503050406030204" pitchFamily="18" charset="0"/>
                <a:ea typeface="Cambria" panose="02040503050406030204" pitchFamily="18" charset="0"/>
              </a:rPr>
              <a:t>nồng</a:t>
            </a:r>
            <a:endParaRPr lang="vi-VN" sz="44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079286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2988139" y="2095500"/>
            <a:ext cx="13258801" cy="6557284"/>
            <a:chOff x="0" y="0"/>
            <a:chExt cx="1991656" cy="485044"/>
          </a:xfrm>
        </p:grpSpPr>
        <p:sp>
          <p:nvSpPr>
            <p:cNvPr id="4" name="Freeform 4"/>
            <p:cNvSpPr/>
            <p:nvPr/>
          </p:nvSpPr>
          <p:spPr>
            <a:xfrm>
              <a:off x="0" y="0"/>
              <a:ext cx="1991656" cy="485044"/>
            </a:xfrm>
            <a:custGeom>
              <a:avLst/>
              <a:gdLst/>
              <a:ahLst/>
              <a:cxnLst/>
              <a:rect l="l" t="t" r="r" b="b"/>
              <a:pathLst>
                <a:path w="1991656" h="485044">
                  <a:moveTo>
                    <a:pt x="30714" y="0"/>
                  </a:moveTo>
                  <a:lnTo>
                    <a:pt x="1960942" y="0"/>
                  </a:lnTo>
                  <a:cubicBezTo>
                    <a:pt x="1969088" y="0"/>
                    <a:pt x="1976900" y="3236"/>
                    <a:pt x="1982660" y="8996"/>
                  </a:cubicBezTo>
                  <a:cubicBezTo>
                    <a:pt x="1988420" y="14756"/>
                    <a:pt x="1991656" y="22568"/>
                    <a:pt x="1991656" y="30714"/>
                  </a:cubicBezTo>
                  <a:lnTo>
                    <a:pt x="1991656" y="454330"/>
                  </a:lnTo>
                  <a:cubicBezTo>
                    <a:pt x="1991656" y="462476"/>
                    <a:pt x="1988420" y="470288"/>
                    <a:pt x="1982660" y="476048"/>
                  </a:cubicBezTo>
                  <a:cubicBezTo>
                    <a:pt x="1976900" y="481808"/>
                    <a:pt x="1969088" y="485044"/>
                    <a:pt x="1960942" y="485044"/>
                  </a:cubicBezTo>
                  <a:lnTo>
                    <a:pt x="30714" y="485044"/>
                  </a:lnTo>
                  <a:cubicBezTo>
                    <a:pt x="22568" y="485044"/>
                    <a:pt x="14756" y="481808"/>
                    <a:pt x="8996" y="476048"/>
                  </a:cubicBezTo>
                  <a:cubicBezTo>
                    <a:pt x="3236" y="470288"/>
                    <a:pt x="0" y="462476"/>
                    <a:pt x="0" y="454330"/>
                  </a:cubicBezTo>
                  <a:lnTo>
                    <a:pt x="0" y="30714"/>
                  </a:lnTo>
                  <a:cubicBezTo>
                    <a:pt x="0" y="22568"/>
                    <a:pt x="3236" y="14756"/>
                    <a:pt x="8996" y="8996"/>
                  </a:cubicBezTo>
                  <a:cubicBezTo>
                    <a:pt x="14756" y="3236"/>
                    <a:pt x="22568" y="0"/>
                    <a:pt x="30714" y="0"/>
                  </a:cubicBezTo>
                  <a:close/>
                </a:path>
              </a:pathLst>
            </a:custGeom>
            <a:solidFill>
              <a:schemeClr val="bg1"/>
            </a:solidFill>
            <a:ln w="19050" cap="rnd">
              <a:solidFill>
                <a:srgbClr val="FFFFFF"/>
              </a:solidFill>
              <a:prstDash val="solid"/>
              <a:round/>
            </a:ln>
          </p:spPr>
        </p:sp>
        <p:sp>
          <p:nvSpPr>
            <p:cNvPr id="5" name="TextBox 5"/>
            <p:cNvSpPr txBox="1"/>
            <p:nvPr/>
          </p:nvSpPr>
          <p:spPr>
            <a:xfrm>
              <a:off x="0" y="-38100"/>
              <a:ext cx="1991656" cy="523144"/>
            </a:xfrm>
            <a:prstGeom prst="rect">
              <a:avLst/>
            </a:prstGeom>
          </p:spPr>
          <p:txBody>
            <a:bodyPr lIns="63500" tIns="63500" rIns="63500" bIns="63500" rtlCol="0" anchor="ctr"/>
            <a:lstStyle/>
            <a:p>
              <a:pPr algn="ctr">
                <a:lnSpc>
                  <a:spcPts val="2448"/>
                </a:lnSpc>
              </a:pPr>
              <a:endParaRPr sz="2400"/>
            </a:p>
          </p:txBody>
        </p:sp>
      </p:grpSp>
      <p:sp>
        <p:nvSpPr>
          <p:cNvPr id="7" name="TextBox 7"/>
          <p:cNvSpPr txBox="1"/>
          <p:nvPr/>
        </p:nvSpPr>
        <p:spPr>
          <a:xfrm>
            <a:off x="702139" y="427318"/>
            <a:ext cx="17830800" cy="1065933"/>
          </a:xfrm>
          <a:prstGeom prst="rect">
            <a:avLst/>
          </a:prstGeom>
        </p:spPr>
        <p:txBody>
          <a:bodyPr wrap="square" lIns="0" tIns="0" rIns="0" bIns="0" rtlCol="0" anchor="t">
            <a:spAutoFit/>
          </a:bodyPr>
          <a:lstStyle/>
          <a:p>
            <a:pPr>
              <a:lnSpc>
                <a:spcPts val="8880"/>
              </a:lnSpc>
            </a:pPr>
            <a:r>
              <a:rPr lang="en-US" sz="7200" b="1" dirty="0" err="1">
                <a:solidFill>
                  <a:srgbClr val="FFFFFF"/>
                </a:solidFill>
                <a:latin typeface="Cambria" panose="02040503050406030204" pitchFamily="18" charset="0"/>
                <a:ea typeface="Cambria" panose="02040503050406030204" pitchFamily="18" charset="0"/>
              </a:rPr>
              <a:t>HOẠT</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ĐỘNG</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HÌNH</a:t>
            </a:r>
            <a:r>
              <a:rPr lang="en-US" sz="7200" b="1" dirty="0">
                <a:solidFill>
                  <a:srgbClr val="FFFFFF"/>
                </a:solidFill>
                <a:latin typeface="Cambria" panose="02040503050406030204" pitchFamily="18" charset="0"/>
                <a:ea typeface="Cambria" panose="02040503050406030204" pitchFamily="18" charset="0"/>
              </a:rPr>
              <a:t> THÀNH </a:t>
            </a:r>
            <a:r>
              <a:rPr lang="en-US" sz="7200" b="1" dirty="0" err="1">
                <a:solidFill>
                  <a:srgbClr val="FFFFFF"/>
                </a:solidFill>
                <a:latin typeface="Cambria" panose="02040503050406030204" pitchFamily="18" charset="0"/>
                <a:ea typeface="Cambria" panose="02040503050406030204" pitchFamily="18" charset="0"/>
              </a:rPr>
              <a:t>KIẾN</a:t>
            </a:r>
            <a:r>
              <a:rPr lang="en-US" sz="7200" b="1" dirty="0">
                <a:solidFill>
                  <a:srgbClr val="FFFFFF"/>
                </a:solidFill>
                <a:latin typeface="Cambria" panose="02040503050406030204" pitchFamily="18" charset="0"/>
                <a:ea typeface="Cambria" panose="02040503050406030204" pitchFamily="18" charset="0"/>
              </a:rPr>
              <a:t> </a:t>
            </a:r>
            <a:r>
              <a:rPr lang="en-US" sz="7200" b="1" dirty="0" err="1">
                <a:solidFill>
                  <a:srgbClr val="FFFFFF"/>
                </a:solidFill>
                <a:latin typeface="Cambria" panose="02040503050406030204" pitchFamily="18" charset="0"/>
                <a:ea typeface="Cambria" panose="02040503050406030204" pitchFamily="18" charset="0"/>
              </a:rPr>
              <a:t>THỨC</a:t>
            </a:r>
            <a:endParaRPr lang="en-US" sz="7200" b="1" dirty="0">
              <a:solidFill>
                <a:srgbClr val="FFFFFF"/>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 xmlns:a16="http://schemas.microsoft.com/office/drawing/2014/main" id="{895818F8-FE8F-3798-9B6F-723491D9EB13}"/>
              </a:ext>
            </a:extLst>
          </p:cNvPr>
          <p:cNvSpPr txBox="1"/>
          <p:nvPr/>
        </p:nvSpPr>
        <p:spPr>
          <a:xfrm>
            <a:off x="3962400" y="3771900"/>
            <a:ext cx="11108861" cy="2308324"/>
          </a:xfrm>
          <a:prstGeom prst="rect">
            <a:avLst/>
          </a:prstGeom>
          <a:noFill/>
        </p:spPr>
        <p:txBody>
          <a:bodyPr wrap="square" rtlCol="0">
            <a:spAutoFit/>
          </a:bodyPr>
          <a:lstStyle/>
          <a:p>
            <a:r>
              <a:rPr lang="en-US" sz="7200" b="1" dirty="0" err="1">
                <a:latin typeface="Cambria" panose="02040503050406030204" pitchFamily="18" charset="0"/>
                <a:ea typeface="Cambria" panose="02040503050406030204" pitchFamily="18" charset="0"/>
              </a:rPr>
              <a:t>HĐ1</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TÌM</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HIỂU</a:t>
            </a:r>
            <a:r>
              <a:rPr lang="en-US" sz="7200" b="1" dirty="0">
                <a:latin typeface="Cambria" panose="02040503050406030204" pitchFamily="18" charset="0"/>
                <a:ea typeface="Cambria" panose="02040503050406030204" pitchFamily="18" charset="0"/>
              </a:rPr>
              <a:t> CHUNG</a:t>
            </a:r>
          </a:p>
          <a:p>
            <a:r>
              <a:rPr lang="en-US" sz="7200" b="1" dirty="0" err="1">
                <a:latin typeface="Cambria" panose="02040503050406030204" pitchFamily="18" charset="0"/>
                <a:ea typeface="Cambria" panose="02040503050406030204" pitchFamily="18" charset="0"/>
              </a:rPr>
              <a:t>HĐ2</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ĐỌC</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HIỂU</a:t>
            </a:r>
            <a:r>
              <a:rPr lang="en-US" sz="7200" b="1" dirty="0">
                <a:latin typeface="Cambria" panose="02040503050406030204" pitchFamily="18" charset="0"/>
                <a:ea typeface="Cambria" panose="02040503050406030204" pitchFamily="18" charset="0"/>
              </a:rPr>
              <a:t> VĂN </a:t>
            </a:r>
            <a:r>
              <a:rPr lang="en-US" sz="7200" b="1" dirty="0" err="1">
                <a:latin typeface="Cambria" panose="02040503050406030204" pitchFamily="18" charset="0"/>
                <a:ea typeface="Cambria" panose="02040503050406030204" pitchFamily="18" charset="0"/>
              </a:rPr>
              <a:t>BẢN</a:t>
            </a:r>
            <a:endParaRPr lang="en-US" sz="7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309602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TotalTime>
  <Words>2136</Words>
  <Application>Microsoft Office PowerPoint</Application>
  <PresentationFormat>Custom</PresentationFormat>
  <Paragraphs>170</Paragraphs>
  <Slides>29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Calibri</vt:lpstr>
      <vt:lpstr>#9Slide03 IcielUni Sans Heavy</vt:lpstr>
      <vt:lpstr>宋体</vt:lpstr>
      <vt:lpstr>More Sugar Thin</vt:lpstr>
      <vt:lpstr>#9Slide03 BoosterNextFYBlack</vt:lpstr>
      <vt:lpstr>#9Slide03 Josefin Sans SemiBold</vt:lpstr>
      <vt:lpstr>Cambria</vt:lpstr>
      <vt:lpstr>Wingdings</vt:lpstr>
      <vt:lpstr>Times New Roman</vt:lpstr>
      <vt:lpstr>#9Slide03 HelvetIns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sánh</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 NIỆM CỦA</dc:title>
  <dc:creator>Dam Yen</dc:creator>
  <cp:lastModifiedBy>ASUS</cp:lastModifiedBy>
  <cp:revision>15</cp:revision>
  <dcterms:created xsi:type="dcterms:W3CDTF">2006-08-16T00:00:00Z</dcterms:created>
  <dcterms:modified xsi:type="dcterms:W3CDTF">2024-12-27T16:25:08Z</dcterms:modified>
  <dc:identifier>DAF9nUAaQC0</dc:identifier>
</cp:coreProperties>
</file>