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Baloo" panose="020B0604020202020204" charset="0"/>
      <p:regular r:id="rId23"/>
    </p:embeddedFont>
    <p:embeddedFont>
      <p:font typeface="Bunge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enty Sans" panose="020B0604020202020204" charset="0"/>
      <p:regular r:id="rId29"/>
    </p:embeddedFont>
    <p:embeddedFont>
      <p:font typeface="Quicksand" panose="020B0604020202020204" charset="0"/>
      <p:regular r:id="rId30"/>
    </p:embeddedFont>
    <p:embeddedFont>
      <p:font typeface="Quicksand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022" autoAdjust="0"/>
  </p:normalViewPr>
  <p:slideViewPr>
    <p:cSldViewPr>
      <p:cViewPr varScale="1">
        <p:scale>
          <a:sx n="44" d="100"/>
          <a:sy n="44" d="100"/>
        </p:scale>
        <p:origin x="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1" y="1361270"/>
            <a:ext cx="15697200" cy="88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689"/>
              </a:lnSpc>
            </a:pPr>
            <a:r>
              <a:rPr lang="en-US" sz="6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Thực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hành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đọc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hiểu</a:t>
            </a:r>
            <a:endParaRPr lang="en-US" sz="6600" b="1" dirty="0">
              <a:solidFill>
                <a:srgbClr val="7030A0"/>
              </a:solidFill>
              <a:latin typeface="Times New Roman" panose="02020603050405020304" pitchFamily="18" charset="0"/>
              <a:ea typeface="Genty Sans"/>
              <a:cs typeface="Times New Roman" panose="02020603050405020304" pitchFamily="18" charset="0"/>
              <a:sym typeface="Genty Sans"/>
            </a:endParaRPr>
          </a:p>
          <a:p>
            <a:pPr>
              <a:lnSpc>
                <a:spcPts val="16689"/>
              </a:lnSpc>
            </a:pPr>
            <a:endParaRPr lang="en-US" sz="6600" b="1" dirty="0">
              <a:solidFill>
                <a:srgbClr val="7030A0"/>
              </a:solidFill>
              <a:latin typeface="Times New Roman" panose="02020603050405020304" pitchFamily="18" charset="0"/>
              <a:ea typeface="Genty Sans"/>
              <a:cs typeface="Times New Roman" panose="02020603050405020304" pitchFamily="18" charset="0"/>
              <a:sym typeface="Genty Sans"/>
            </a:endParaRPr>
          </a:p>
          <a:p>
            <a:pPr algn="ctr"/>
            <a:r>
              <a:rPr lang="en-US" sz="11921" b="1" dirty="0" err="1">
                <a:solidFill>
                  <a:srgbClr val="FF000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THỊ</a:t>
            </a:r>
            <a:r>
              <a:rPr lang="en-US" sz="11921" b="1" dirty="0">
                <a:solidFill>
                  <a:srgbClr val="FF000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 </a:t>
            </a:r>
            <a:r>
              <a:rPr lang="en-US" sz="11921" b="1" dirty="0" err="1">
                <a:solidFill>
                  <a:srgbClr val="FF000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MẦU</a:t>
            </a:r>
            <a:r>
              <a:rPr lang="en-US" sz="11921" b="1" dirty="0">
                <a:solidFill>
                  <a:srgbClr val="FF000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 </a:t>
            </a:r>
            <a:r>
              <a:rPr lang="en-US" sz="11921" b="1" dirty="0" err="1">
                <a:solidFill>
                  <a:srgbClr val="FF000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LÊN</a:t>
            </a:r>
            <a:r>
              <a:rPr lang="en-US" sz="11921" b="1" dirty="0">
                <a:solidFill>
                  <a:srgbClr val="FF000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 </a:t>
            </a:r>
            <a:r>
              <a:rPr lang="en-US" sz="11921" b="1" dirty="0" err="1">
                <a:solidFill>
                  <a:srgbClr val="FF000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CHÙA</a:t>
            </a:r>
            <a:endParaRPr lang="en-US" sz="11921" b="1" dirty="0">
              <a:solidFill>
                <a:srgbClr val="FF0000"/>
              </a:solidFill>
              <a:latin typeface="Times New Roman" panose="02020603050405020304" pitchFamily="18" charset="0"/>
              <a:ea typeface="Genty Sans"/>
              <a:cs typeface="Times New Roman" panose="02020603050405020304" pitchFamily="18" charset="0"/>
              <a:sym typeface="Genty Sans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(</a:t>
            </a:r>
            <a:r>
              <a:rPr lang="en-US" sz="6000" b="1" dirty="0" err="1"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Trích</a:t>
            </a:r>
            <a:r>
              <a:rPr lang="en-US" sz="6000" b="1" dirty="0"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chèo</a:t>
            </a:r>
            <a:r>
              <a:rPr lang="en-US" sz="6000" b="1" dirty="0"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 </a:t>
            </a:r>
            <a:r>
              <a:rPr lang="en-US" sz="6000" b="1" i="1" dirty="0"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Quan </a:t>
            </a:r>
            <a:r>
              <a:rPr lang="en-US" sz="6000" b="1" i="1" dirty="0" err="1"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Âm</a:t>
            </a:r>
            <a:r>
              <a:rPr lang="en-US" sz="6000" b="1" i="1" dirty="0"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 </a:t>
            </a:r>
            <a:r>
              <a:rPr lang="en-US" sz="6000" b="1" i="1" dirty="0" err="1"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Thị</a:t>
            </a:r>
            <a:r>
              <a:rPr lang="en-US" sz="6000" b="1" i="1" dirty="0"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 </a:t>
            </a:r>
            <a:r>
              <a:rPr lang="en-US" sz="6000" b="1" i="1" dirty="0" err="1"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Kính</a:t>
            </a:r>
            <a:r>
              <a:rPr lang="en-US" sz="6000" b="1" dirty="0"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)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ea typeface="Genty Sans"/>
              <a:cs typeface="Times New Roman" panose="02020603050405020304" pitchFamily="18" charset="0"/>
              <a:sym typeface="Genty Sans"/>
            </a:endParaRPr>
          </a:p>
          <a:p>
            <a:pPr algn="ctr"/>
            <a:endParaRPr lang="en-US" sz="6000" b="1" dirty="0">
              <a:latin typeface="Times New Roman" panose="02020603050405020304" pitchFamily="18" charset="0"/>
              <a:ea typeface="Genty Sans"/>
              <a:cs typeface="Times New Roman" panose="02020603050405020304" pitchFamily="18" charset="0"/>
              <a:sym typeface="Genty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37125" y="389019"/>
            <a:ext cx="17813750" cy="73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92"/>
              </a:lnSpc>
              <a:spcBef>
                <a:spcPct val="0"/>
              </a:spcBef>
            </a:pPr>
            <a:r>
              <a:rPr lang="en-US" sz="4576" dirty="0" err="1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Tiếng</a:t>
            </a:r>
            <a:r>
              <a:rPr lang="en-US" sz="4576" dirty="0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76" dirty="0" err="1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gọi</a:t>
            </a:r>
            <a:r>
              <a:rPr lang="en-US" sz="4576" dirty="0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 "</a:t>
            </a:r>
            <a:r>
              <a:rPr lang="en-US" sz="4576" dirty="0" err="1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thầy</a:t>
            </a:r>
            <a:r>
              <a:rPr lang="en-US" sz="4576" dirty="0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76" dirty="0" err="1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tiểu</a:t>
            </a:r>
            <a:r>
              <a:rPr lang="en-US" sz="4576" dirty="0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76" dirty="0" err="1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ơi</a:t>
            </a:r>
            <a:r>
              <a:rPr lang="en-US" sz="5400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"</a:t>
            </a:r>
            <a:r>
              <a:rPr lang="en-US" sz="4576" dirty="0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76" dirty="0" err="1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lặp</a:t>
            </a:r>
            <a:r>
              <a:rPr lang="en-US" sz="4576" dirty="0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76" dirty="0" err="1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lại</a:t>
            </a:r>
            <a:r>
              <a:rPr lang="en-US" sz="4576" dirty="0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  + </a:t>
            </a:r>
            <a:r>
              <a:rPr lang="en-US" sz="4576" dirty="0" err="1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Nỗi</a:t>
            </a:r>
            <a:r>
              <a:rPr lang="en-US" sz="4576" dirty="0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76" dirty="0" err="1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lòng</a:t>
            </a:r>
            <a:r>
              <a:rPr lang="en-US" sz="4576" dirty="0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, </a:t>
            </a:r>
            <a:r>
              <a:rPr lang="en-US" sz="4576" dirty="0" err="1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khát</a:t>
            </a:r>
            <a:r>
              <a:rPr lang="en-US" sz="4576" dirty="0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 khao </a:t>
            </a:r>
            <a:r>
              <a:rPr lang="en-US" sz="4576" dirty="0" err="1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hạnh</a:t>
            </a:r>
            <a:r>
              <a:rPr lang="en-US" sz="4576" dirty="0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76" dirty="0" err="1">
                <a:solidFill>
                  <a:srgbClr val="306A80"/>
                </a:solidFill>
                <a:latin typeface="Baloo"/>
                <a:ea typeface="Baloo"/>
                <a:cs typeface="Baloo"/>
                <a:sym typeface="Baloo"/>
              </a:rPr>
              <a:t>phúc</a:t>
            </a:r>
            <a:endParaRPr lang="en-US" sz="4576" dirty="0">
              <a:solidFill>
                <a:srgbClr val="306A80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3400" y="1179075"/>
            <a:ext cx="16644203" cy="871890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/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-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Sự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điệp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đi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nhấn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lại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cho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thấy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mối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quan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tâm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duy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nhất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của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Thị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Mầu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khi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lên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chùa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là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thầy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tiểu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.</a:t>
            </a:r>
          </a:p>
          <a:p>
            <a:pPr algn="just">
              <a:lnSpc>
                <a:spcPts val="3779"/>
              </a:lnSpc>
            </a:pPr>
            <a:endParaRPr lang="en-US" sz="5400" dirty="0">
              <a:solidFill>
                <a:schemeClr val="tx1">
                  <a:alpha val="49804"/>
                </a:schemeClr>
              </a:solidFill>
              <a:latin typeface="Times New Roman" panose="02020603050405020304" pitchFamily="18" charset="0"/>
              <a:ea typeface="Bungee"/>
              <a:cs typeface="Times New Roman" panose="02020603050405020304" pitchFamily="18" charset="0"/>
              <a:sym typeface="Bungee"/>
            </a:endParaRPr>
          </a:p>
          <a:p>
            <a:pPr algn="just">
              <a:lnSpc>
                <a:spcPts val="3779"/>
              </a:lnSpc>
            </a:pP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•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Tác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dụng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:</a:t>
            </a:r>
          </a:p>
          <a:p>
            <a:pPr algn="just">
              <a:lnSpc>
                <a:spcPts val="3779"/>
              </a:lnSpc>
            </a:pPr>
            <a:endParaRPr lang="en-US" sz="5400" dirty="0">
              <a:solidFill>
                <a:schemeClr val="tx1">
                  <a:alpha val="49804"/>
                </a:schemeClr>
              </a:solidFill>
              <a:latin typeface="Times New Roman" panose="02020603050405020304" pitchFamily="18" charset="0"/>
              <a:ea typeface="Bungee"/>
              <a:cs typeface="Times New Roman" panose="02020603050405020304" pitchFamily="18" charset="0"/>
              <a:sym typeface="Bungee"/>
            </a:endParaRPr>
          </a:p>
          <a:p>
            <a:pPr algn="just"/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-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Tiếng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gọi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như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buộc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đối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tượng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phải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quan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tâm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đến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mình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,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làm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cho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mọi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lời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nói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,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tiếng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hát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trở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thành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tiếng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giãi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bày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chỉ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mong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được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thấu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hiểu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.</a:t>
            </a:r>
          </a:p>
          <a:p>
            <a:pPr algn="just">
              <a:lnSpc>
                <a:spcPts val="3779"/>
              </a:lnSpc>
            </a:pPr>
            <a:endParaRPr lang="en-US" sz="5400" dirty="0">
              <a:solidFill>
                <a:schemeClr val="tx1">
                  <a:alpha val="49804"/>
                </a:schemeClr>
              </a:solidFill>
              <a:latin typeface="Times New Roman" panose="02020603050405020304" pitchFamily="18" charset="0"/>
              <a:ea typeface="Bungee"/>
              <a:cs typeface="Times New Roman" panose="02020603050405020304" pitchFamily="18" charset="0"/>
              <a:sym typeface="Bungee"/>
            </a:endParaRPr>
          </a:p>
          <a:p>
            <a:pPr algn="just"/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-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Trở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thành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những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“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bủa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vây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” bay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vờn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,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xoắn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xuýt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bám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riết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lấy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đối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tượng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giao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duyên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,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quyết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thực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hiện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bằng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được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khao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khát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tỏ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bày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tình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cảm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của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dirty="0" err="1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mình</a:t>
            </a:r>
            <a:r>
              <a:rPr lang="en-US" sz="5400" dirty="0">
                <a:solidFill>
                  <a:schemeClr val="tx1">
                    <a:alpha val="49804"/>
                  </a:schemeClr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33400" y="800100"/>
            <a:ext cx="17145000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•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Tác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dụng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:</a:t>
            </a:r>
          </a:p>
          <a:p>
            <a:pPr algn="just"/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Tiếng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gọi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như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muốn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bộc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bạch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tất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cả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sự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mê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đắm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bật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ra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tất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cả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nỗi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nhớ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nhung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niềm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khao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khát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.</a:t>
            </a:r>
          </a:p>
          <a:p>
            <a:pPr algn="just"/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Tiếng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gọi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hòa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với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giọng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hát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ánh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mắt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sóng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sánh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nhịp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bước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tung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toẻ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",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sắc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áo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rực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rỡ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những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đường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nét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xuân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thì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bung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toả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cơ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thể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thiếu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nữ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trẻ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trung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....</a:t>
            </a:r>
          </a:p>
          <a:p>
            <a:pPr marL="0" lvl="0" indent="0" algn="just">
              <a:spcBef>
                <a:spcPct val="0"/>
              </a:spcBef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Tạo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thành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một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sẵn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sàng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bật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tung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mọi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khuôn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thước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để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sống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đúng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với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cảm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tự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nhiên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trái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tim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thiếu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nữ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,....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367301" y="4786298"/>
            <a:ext cx="6176499" cy="473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50"/>
              </a:lnSpc>
            </a:pP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Choáng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váng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đắm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đuối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mê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táo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bạo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tỏ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bày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tỉnh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cảm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và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quyết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liệt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"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tấn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công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"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đối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tượng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bằng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tất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cả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sự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"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bùng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nổ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"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dòng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nham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thạch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đầy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sức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sống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68000" y="1819933"/>
            <a:ext cx="5029200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50"/>
              </a:lnSpc>
            </a:pP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Buồn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bã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thất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vọng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khi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không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được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đáp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lại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668000" y="4673585"/>
            <a:ext cx="6781800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Gồng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lên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bất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chấp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thách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thức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mọi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khuôn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khổ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phép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tắc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định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kiến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giáo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điều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quan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niệm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phong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kiến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trong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yêu</a:t>
            </a:r>
            <a:r>
              <a:rPr lang="en-US" sz="3999" dirty="0">
                <a:solidFill>
                  <a:srgbClr val="306A80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340514"/>
            <a:ext cx="13030200" cy="782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120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Diễn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biến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tâm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trạng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24000" y="1791890"/>
            <a:ext cx="4286250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Rộn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ràng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tươi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vui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náo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nức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khi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lên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chùa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609600" y="419100"/>
            <a:ext cx="10863257" cy="11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Nhận</a:t>
            </a:r>
            <a:r>
              <a:rPr lang="en-US" sz="60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xét</a:t>
            </a:r>
            <a:endParaRPr lang="en-US" sz="6000" b="1" dirty="0">
              <a:solidFill>
                <a:srgbClr val="306A80"/>
              </a:solidFill>
              <a:latin typeface="Times New Roman" panose="02020603050405020304" pitchFamily="18" charset="0"/>
              <a:ea typeface="Paytone One"/>
              <a:cs typeface="Times New Roman" panose="02020603050405020304" pitchFamily="18" charset="0"/>
              <a:sym typeface="Paytone On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600" y="1790700"/>
            <a:ext cx="17145000" cy="3477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379"/>
              </a:lnSpc>
            </a:pP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Nhân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vật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mang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một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nét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mới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lạ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so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với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ảnh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người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phụ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nữ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truyền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thống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ngược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hẳn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với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đạo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lí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lễ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nghĩa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ngày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xưa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thể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hiện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cái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tôi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rất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mạnh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74914" y="165113"/>
            <a:ext cx="10863257" cy="11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60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Nhận</a:t>
            </a:r>
            <a:r>
              <a:rPr lang="en-US" sz="6000" b="1" i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60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xét</a:t>
            </a:r>
            <a:endParaRPr lang="en-US" sz="6000" b="1" i="1" dirty="0">
              <a:solidFill>
                <a:srgbClr val="306A80"/>
              </a:solidFill>
              <a:latin typeface="Times New Roman" panose="02020603050405020304" pitchFamily="18" charset="0"/>
              <a:ea typeface="Bungee"/>
              <a:cs typeface="Times New Roman" panose="02020603050405020304" pitchFamily="18" charset="0"/>
              <a:sym typeface="Bunge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46093" y="1790700"/>
            <a:ext cx="16503707" cy="4346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680"/>
              </a:lnSpc>
            </a:pP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Phóng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khoáng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tự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do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suy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nghĩ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về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yêu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Chỉ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cần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là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mong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nhớ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tương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tư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thì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có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thể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đến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bên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người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đó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không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ngại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quy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giáo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lễ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nghĩa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Là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duyên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thì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đến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“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Phải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duyên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thời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lấy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Chở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nghe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họ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hàng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"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533400" y="2416629"/>
            <a:ext cx="2162140" cy="4114800"/>
          </a:xfrm>
          <a:custGeom>
            <a:avLst/>
            <a:gdLst/>
            <a:ahLst/>
            <a:cxnLst/>
            <a:rect l="l" t="t" r="r" b="b"/>
            <a:pathLst>
              <a:path w="2162140" h="4114800">
                <a:moveTo>
                  <a:pt x="0" y="0"/>
                </a:moveTo>
                <a:lnTo>
                  <a:pt x="2162140" y="0"/>
                </a:lnTo>
                <a:lnTo>
                  <a:pt x="21621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85800" y="419100"/>
            <a:ext cx="13353616" cy="11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2 </a:t>
            </a: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NHÂN</a:t>
            </a:r>
            <a:r>
              <a:rPr lang="en-US" sz="60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VẬT</a:t>
            </a:r>
            <a:r>
              <a:rPr lang="en-US" sz="60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TIỂU</a:t>
            </a:r>
            <a:r>
              <a:rPr lang="en-US" sz="60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KÍNH</a:t>
            </a:r>
            <a:endParaRPr lang="en-US" sz="6000" b="1" dirty="0">
              <a:solidFill>
                <a:srgbClr val="306A80"/>
              </a:solidFill>
              <a:latin typeface="Times New Roman" panose="02020603050405020304" pitchFamily="18" charset="0"/>
              <a:ea typeface="Bungee"/>
              <a:cs typeface="Times New Roman" panose="02020603050405020304" pitchFamily="18" charset="0"/>
              <a:sym typeface="Bunge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58826" y="2400300"/>
            <a:ext cx="14449459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239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Tiểu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Kính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hiện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lên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với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ngoại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hình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lời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nói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như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thế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nào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?</a:t>
            </a:r>
          </a:p>
          <a:p>
            <a:pPr algn="just">
              <a:lnSpc>
                <a:spcPts val="6239"/>
              </a:lnSpc>
            </a:pPr>
            <a:endParaRPr lang="en-US" sz="5400" b="1" dirty="0">
              <a:solidFill>
                <a:srgbClr val="306A80"/>
              </a:solidFill>
              <a:latin typeface="Times New Roman" panose="02020603050405020304" pitchFamily="18" charset="0"/>
              <a:ea typeface="Paytone One"/>
              <a:cs typeface="Times New Roman" panose="02020603050405020304" pitchFamily="18" charset="0"/>
              <a:sym typeface="Paytone One"/>
            </a:endParaRPr>
          </a:p>
          <a:p>
            <a:pPr marL="0" lvl="0" indent="0" algn="just">
              <a:lnSpc>
                <a:spcPts val="623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- Qua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ngôn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ngữ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hành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động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nhân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vật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Tiểu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Kính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em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có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nhận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xét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gì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về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nhân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vật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này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00950" y="2464126"/>
            <a:ext cx="4252564" cy="5388888"/>
            <a:chOff x="0" y="0"/>
            <a:chExt cx="812800" cy="10299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1029988"/>
            </a:xfrm>
            <a:custGeom>
              <a:avLst/>
              <a:gdLst/>
              <a:ahLst/>
              <a:cxnLst/>
              <a:rect l="l" t="t" r="r" b="b"/>
              <a:pathLst>
                <a:path w="812800" h="1029988">
                  <a:moveTo>
                    <a:pt x="406400" y="0"/>
                  </a:moveTo>
                  <a:cubicBezTo>
                    <a:pt x="181951" y="0"/>
                    <a:pt x="0" y="230571"/>
                    <a:pt x="0" y="514994"/>
                  </a:cubicBezTo>
                  <a:cubicBezTo>
                    <a:pt x="0" y="799417"/>
                    <a:pt x="181951" y="1029988"/>
                    <a:pt x="406400" y="1029988"/>
                  </a:cubicBezTo>
                  <a:cubicBezTo>
                    <a:pt x="630849" y="1029988"/>
                    <a:pt x="812800" y="799417"/>
                    <a:pt x="812800" y="514994"/>
                  </a:cubicBezTo>
                  <a:cubicBezTo>
                    <a:pt x="812800" y="23057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D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58461"/>
              <a:ext cx="660400" cy="874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39326" y="495300"/>
            <a:ext cx="14320603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679"/>
              </a:lnSpc>
              <a:spcBef>
                <a:spcPct val="0"/>
              </a:spcBef>
            </a:pPr>
            <a:r>
              <a:rPr lang="en-US" sz="6399" dirty="0">
                <a:solidFill>
                  <a:srgbClr val="306A8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Ngoại</a:t>
            </a:r>
            <a:r>
              <a:rPr lang="en-US" sz="60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hình</a:t>
            </a:r>
            <a:r>
              <a:rPr lang="en-US" sz="60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326" y="1858953"/>
            <a:ext cx="17068800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just">
              <a:lnSpc>
                <a:spcPts val="7840"/>
              </a:lnSpc>
              <a:buFontTx/>
              <a:buChar char="-"/>
            </a:pP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Ngoại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hình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:</a:t>
            </a:r>
          </a:p>
          <a:p>
            <a:pPr algn="just">
              <a:lnSpc>
                <a:spcPts val="7840"/>
              </a:lnSpc>
            </a:pPr>
            <a:endParaRPr lang="en-US" sz="5400" b="1" dirty="0">
              <a:solidFill>
                <a:srgbClr val="306A80"/>
              </a:solidFill>
              <a:latin typeface="Times New Roman" panose="02020603050405020304" pitchFamily="18" charset="0"/>
              <a:ea typeface="Paytone One"/>
              <a:cs typeface="Times New Roman" panose="02020603050405020304" pitchFamily="18" charset="0"/>
              <a:sym typeface="Paytone One"/>
            </a:endParaRPr>
          </a:p>
          <a:p>
            <a:pPr algn="just">
              <a:lnSpc>
                <a:spcPts val="7840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+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Đẹp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như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sao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băng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.</a:t>
            </a:r>
          </a:p>
          <a:p>
            <a:pPr algn="just">
              <a:lnSpc>
                <a:spcPts val="7840"/>
              </a:lnSpc>
            </a:pPr>
            <a:endParaRPr lang="en-US" sz="5400" b="1" dirty="0">
              <a:solidFill>
                <a:srgbClr val="306A80"/>
              </a:solidFill>
              <a:latin typeface="Times New Roman" panose="02020603050405020304" pitchFamily="18" charset="0"/>
              <a:ea typeface="Paytone One"/>
              <a:cs typeface="Times New Roman" panose="02020603050405020304" pitchFamily="18" charset="0"/>
              <a:sym typeface="Paytone One"/>
            </a:endParaRPr>
          </a:p>
          <a:p>
            <a:pPr algn="just">
              <a:lnSpc>
                <a:spcPts val="7840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+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Cổ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cao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ba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ngắn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lông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mày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nét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ngang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685799" y="574772"/>
            <a:ext cx="1147759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306A8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Lời</a:t>
            </a:r>
            <a:r>
              <a:rPr lang="en-US" sz="60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nói</a:t>
            </a:r>
            <a:endParaRPr lang="en-US" sz="6000" b="1" dirty="0">
              <a:solidFill>
                <a:srgbClr val="306A80"/>
              </a:solidFill>
              <a:latin typeface="Times New Roman" panose="02020603050405020304" pitchFamily="18" charset="0"/>
              <a:ea typeface="Bungee"/>
              <a:cs typeface="Times New Roman" panose="02020603050405020304" pitchFamily="18" charset="0"/>
              <a:sym typeface="Bunge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799" y="2148180"/>
            <a:ext cx="16916400" cy="6117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30"/>
              </a:lnSpc>
            </a:pP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+ "A di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đà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Phật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!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Cô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cho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tôi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biết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tên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để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ghi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vào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lòng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sở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“</a:t>
            </a:r>
          </a:p>
          <a:p>
            <a:pPr algn="just">
              <a:lnSpc>
                <a:spcPts val="5330"/>
              </a:lnSpc>
            </a:pPr>
            <a:endParaRPr lang="en-US" sz="5400" b="1" i="1" dirty="0">
              <a:solidFill>
                <a:srgbClr val="306A80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algn="just">
              <a:lnSpc>
                <a:spcPts val="5330"/>
              </a:lnSpc>
            </a:pP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+ "A di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đà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Phật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“</a:t>
            </a:r>
          </a:p>
          <a:p>
            <a:pPr algn="just">
              <a:lnSpc>
                <a:spcPts val="5330"/>
              </a:lnSpc>
            </a:pPr>
            <a:endParaRPr lang="en-US" sz="5400" b="1" i="1" dirty="0">
              <a:solidFill>
                <a:srgbClr val="306A80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algn="just">
              <a:lnSpc>
                <a:spcPts val="5330"/>
              </a:lnSpc>
            </a:pP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+ "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Một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nên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cũng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biên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“</a:t>
            </a:r>
          </a:p>
          <a:p>
            <a:pPr algn="just">
              <a:lnSpc>
                <a:spcPts val="5330"/>
              </a:lnSpc>
            </a:pPr>
            <a:endParaRPr lang="en-US" sz="5400" b="1" i="1" dirty="0">
              <a:solidFill>
                <a:srgbClr val="306A80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algn="just">
              <a:lnSpc>
                <a:spcPts val="5330"/>
              </a:lnSpc>
            </a:pP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+ “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Một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đồng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cũng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kể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“</a:t>
            </a:r>
          </a:p>
          <a:p>
            <a:pPr algn="just">
              <a:lnSpc>
                <a:spcPts val="5330"/>
              </a:lnSpc>
            </a:pPr>
            <a:endParaRPr lang="en-US" sz="5400" b="1" i="1" dirty="0">
              <a:solidFill>
                <a:srgbClr val="306A80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algn="just">
              <a:lnSpc>
                <a:spcPts val="5330"/>
              </a:lnSpc>
            </a:pP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+ "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Ngẫm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oan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trái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nhiều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phen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muốn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i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khóc</a:t>
            </a:r>
            <a:r>
              <a:rPr lang="en-US" sz="5400" b="1" i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"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90600" y="669555"/>
            <a:ext cx="5048250" cy="782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12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Tiểu</a:t>
            </a:r>
            <a:r>
              <a:rPr lang="en-US" sz="60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Kính</a:t>
            </a:r>
            <a:endParaRPr lang="en-US" sz="6000" b="1" dirty="0">
              <a:solidFill>
                <a:srgbClr val="306A80"/>
              </a:solidFill>
              <a:latin typeface="Times New Roman" panose="02020603050405020304" pitchFamily="18" charset="0"/>
              <a:ea typeface="Bungee"/>
              <a:cs typeface="Times New Roman" panose="02020603050405020304" pitchFamily="18" charset="0"/>
              <a:sym typeface="Bunge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" y="1714500"/>
            <a:ext cx="16840200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Tiểu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Kính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đã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cư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xử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đúng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mực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theo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nguyên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tắc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người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hành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.</a:t>
            </a:r>
          </a:p>
          <a:p>
            <a:pPr marL="685800" indent="-685800" algn="just">
              <a:buFontTx/>
              <a:buChar char="-"/>
            </a:pPr>
            <a:endParaRPr lang="en-US" sz="5400" b="1" dirty="0">
              <a:solidFill>
                <a:srgbClr val="306A80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marL="685800" indent="-685800" algn="just">
              <a:buFontTx/>
              <a:buChar char="-"/>
            </a:pP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Tiểu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Kính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chẳng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thưa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bất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cứ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lời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bộc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bạch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thổ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lộ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nào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.</a:t>
            </a:r>
          </a:p>
          <a:p>
            <a:pPr algn="just"/>
            <a:endParaRPr lang="en-US" sz="5400" b="1" dirty="0">
              <a:solidFill>
                <a:srgbClr val="306A80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algn="just"/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Mượn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lời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niệm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Phật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mong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nhắc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về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giới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hạn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người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hành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và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chốn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Thiền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môn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bỏ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chạy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trước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hành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động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xông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ra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nắm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tay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838200" y="190500"/>
            <a:ext cx="10863257" cy="11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Tính</a:t>
            </a:r>
            <a:r>
              <a:rPr lang="en-US" sz="6000" b="1" dirty="0">
                <a:solidFill>
                  <a:srgbClr val="306A8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 </a:t>
            </a: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Genty Sans"/>
                <a:cs typeface="Times New Roman" panose="02020603050405020304" pitchFamily="18" charset="0"/>
                <a:sym typeface="Genty Sans"/>
              </a:rPr>
              <a:t>cách</a:t>
            </a:r>
            <a:endParaRPr lang="en-US" sz="6000" b="1" dirty="0">
              <a:solidFill>
                <a:srgbClr val="306A80"/>
              </a:solidFill>
              <a:latin typeface="Times New Roman" panose="02020603050405020304" pitchFamily="18" charset="0"/>
              <a:ea typeface="Genty Sans"/>
              <a:cs typeface="Times New Roman" panose="02020603050405020304" pitchFamily="18" charset="0"/>
              <a:sym typeface="Genty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1294200"/>
            <a:ext cx="16916400" cy="5994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endParaRPr lang="en-US" sz="5400" b="1" dirty="0">
              <a:solidFill>
                <a:srgbClr val="306A8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Hành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động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Tiểu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Kính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tạo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ra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sự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đối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lập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với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tượng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.</a:t>
            </a:r>
          </a:p>
          <a:p>
            <a:pPr algn="just">
              <a:lnSpc>
                <a:spcPts val="4480"/>
              </a:lnSpc>
            </a:pPr>
            <a:endParaRPr lang="en-US" sz="5400" b="1" dirty="0">
              <a:solidFill>
                <a:srgbClr val="306A80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Tiểu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Kính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càng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kiệm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lời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lạnh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lùng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không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đáp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lại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thì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càng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đắm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đuối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si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mê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táo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bạo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04656" y="266700"/>
            <a:ext cx="10863257" cy="112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2E5C7E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Bố</a:t>
            </a:r>
            <a:r>
              <a:rPr lang="en-US" sz="6600" b="1" dirty="0">
                <a:solidFill>
                  <a:srgbClr val="2E5C7E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6600" b="1" dirty="0" err="1">
                <a:solidFill>
                  <a:srgbClr val="2E5C7E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cục</a:t>
            </a:r>
            <a:r>
              <a:rPr lang="en-US" sz="6600" b="1" dirty="0">
                <a:solidFill>
                  <a:srgbClr val="2E5C7E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6600" b="1" dirty="0" err="1">
                <a:solidFill>
                  <a:srgbClr val="2E5C7E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bài</a:t>
            </a:r>
            <a:endParaRPr lang="en-US" sz="6600" b="1" dirty="0">
              <a:solidFill>
                <a:srgbClr val="2E5C7E"/>
              </a:solidFill>
              <a:latin typeface="Times New Roman" panose="02020603050405020304" pitchFamily="18" charset="0"/>
              <a:ea typeface="Paytone One"/>
              <a:cs typeface="Times New Roman" panose="02020603050405020304" pitchFamily="18" charset="0"/>
              <a:sym typeface="Paytone On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36285" y="3441099"/>
            <a:ext cx="4762500" cy="47379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765880" y="4778400"/>
            <a:ext cx="3181350" cy="317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500" b="1" dirty="0" err="1">
                <a:solidFill>
                  <a:srgbClr val="2E5C7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Tìm</a:t>
            </a:r>
            <a:r>
              <a:rPr lang="en-US" sz="6500" b="1" dirty="0">
                <a:solidFill>
                  <a:srgbClr val="2E5C7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6500" b="1" dirty="0" err="1">
                <a:solidFill>
                  <a:srgbClr val="2E5C7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Hiểu</a:t>
            </a:r>
            <a:r>
              <a:rPr lang="en-US" sz="6500" b="1" dirty="0">
                <a:solidFill>
                  <a:srgbClr val="2E5C7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6500" b="1" dirty="0" err="1">
                <a:solidFill>
                  <a:srgbClr val="2E5C7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chung</a:t>
            </a:r>
            <a:endParaRPr lang="en-US" sz="6500" b="1" dirty="0">
              <a:solidFill>
                <a:srgbClr val="2E5C7E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212535" y="4707643"/>
            <a:ext cx="3810000" cy="228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99"/>
              </a:lnSpc>
            </a:pPr>
            <a:r>
              <a:rPr lang="en-US" sz="6999" b="1">
                <a:solidFill>
                  <a:srgbClr val="2E5C7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Đọc hiểu văn bản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92195" y="4681073"/>
            <a:ext cx="3954151" cy="2778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49"/>
              </a:lnSpc>
            </a:pPr>
            <a:r>
              <a:rPr lang="en-US" sz="8499" b="1" dirty="0" err="1">
                <a:solidFill>
                  <a:srgbClr val="2E5C7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Tổng</a:t>
            </a:r>
            <a:r>
              <a:rPr lang="en-US" sz="8499" b="1" dirty="0">
                <a:solidFill>
                  <a:srgbClr val="2E5C7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8499" b="1" dirty="0" err="1">
                <a:solidFill>
                  <a:srgbClr val="2E5C7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kết</a:t>
            </a:r>
            <a:endParaRPr lang="en-US" sz="8499" b="1" dirty="0">
              <a:solidFill>
                <a:srgbClr val="2E5C7E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699096" y="2891877"/>
            <a:ext cx="1239263" cy="1239263"/>
            <a:chOff x="0" y="0"/>
            <a:chExt cx="1652351" cy="165235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652351" cy="1652351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DB746B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0" y="-56009"/>
              <a:ext cx="1652351" cy="1526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10047"/>
                </a:lnSpc>
                <a:spcBef>
                  <a:spcPct val="0"/>
                </a:spcBef>
              </a:pPr>
              <a:r>
                <a:rPr lang="en-US" sz="6399" u="none" dirty="0">
                  <a:solidFill>
                    <a:srgbClr val="FFFFFF"/>
                  </a:solidFill>
                  <a:latin typeface="Genty Sans"/>
                  <a:ea typeface="Genty Sans"/>
                  <a:cs typeface="Genty Sans"/>
                  <a:sym typeface="Genty Sans"/>
                </a:rPr>
                <a:t>1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524368" y="2977602"/>
            <a:ext cx="1239263" cy="1239263"/>
            <a:chOff x="0" y="0"/>
            <a:chExt cx="1652351" cy="165235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652351" cy="1652351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DB746B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0" y="-56009"/>
              <a:ext cx="1652351" cy="1526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10047"/>
                </a:lnSpc>
                <a:spcBef>
                  <a:spcPct val="0"/>
                </a:spcBef>
              </a:pPr>
              <a:r>
                <a:rPr lang="en-US" sz="6399" u="none">
                  <a:solidFill>
                    <a:srgbClr val="FFFFFF"/>
                  </a:solidFill>
                  <a:latin typeface="Genty Sans"/>
                  <a:ea typeface="Genty Sans"/>
                  <a:cs typeface="Genty Sans"/>
                  <a:sym typeface="Genty Sans"/>
                </a:rPr>
                <a:t>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349640" y="2977602"/>
            <a:ext cx="1239263" cy="1239263"/>
            <a:chOff x="0" y="0"/>
            <a:chExt cx="1652351" cy="165235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652351" cy="1652351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DB746B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0" y="-56009"/>
              <a:ext cx="1652351" cy="1526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10047"/>
                </a:lnSpc>
                <a:spcBef>
                  <a:spcPct val="0"/>
                </a:spcBef>
              </a:pPr>
              <a:r>
                <a:rPr lang="en-US" sz="6399" u="none">
                  <a:solidFill>
                    <a:srgbClr val="FFFFFF"/>
                  </a:solidFill>
                  <a:latin typeface="Genty Sans"/>
                  <a:ea typeface="Genty Sans"/>
                  <a:cs typeface="Genty Sans"/>
                  <a:sym typeface="Genty Sans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750414" y="2666728"/>
            <a:ext cx="16927986" cy="5854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580"/>
              </a:lnSpc>
            </a:pP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-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Đoạn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trích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thể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hiện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thành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công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hình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ảnh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Thị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Mầu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với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tính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cách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lẳng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lơ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,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buông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thả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,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cho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thấy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đặc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trưng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của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nhân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vật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này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qua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lời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nói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,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cử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chỉ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và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hành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động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đối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với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tiểu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Kính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Tâm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.</a:t>
            </a:r>
          </a:p>
          <a:p>
            <a:pPr algn="just">
              <a:lnSpc>
                <a:spcPts val="6580"/>
              </a:lnSpc>
            </a:pPr>
            <a:endParaRPr lang="en-US" sz="4700" b="1" dirty="0">
              <a:solidFill>
                <a:srgbClr val="306A80"/>
              </a:solidFill>
              <a:latin typeface="Times New Roman" panose="02020603050405020304" pitchFamily="18" charset="0"/>
              <a:ea typeface="Itim"/>
              <a:cs typeface="Times New Roman" panose="02020603050405020304" pitchFamily="18" charset="0"/>
              <a:sym typeface="Itim"/>
            </a:endParaRPr>
          </a:p>
          <a:p>
            <a:pPr algn="just">
              <a:lnSpc>
                <a:spcPts val="6580"/>
              </a:lnSpc>
            </a:pP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- Qua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đó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cho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thấy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niềm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cảm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thông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,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thương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cảm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với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thân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phận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người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phụ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nữ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trong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xã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hội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cũ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và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ngợi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ca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trân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trọng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những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phẩm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chất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tốt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đẹp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của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r>
              <a:rPr lang="en-US" sz="4700" b="1" dirty="0" err="1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họ</a:t>
            </a:r>
            <a:r>
              <a:rPr lang="en-US" sz="4700" b="1" dirty="0">
                <a:solidFill>
                  <a:srgbClr val="306A80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0414" y="464103"/>
            <a:ext cx="10863257" cy="11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III. </a:t>
            </a: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TỔNG</a:t>
            </a:r>
            <a:r>
              <a:rPr lang="en-US" sz="6000" b="1" dirty="0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60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KẾT</a:t>
            </a:r>
            <a:endParaRPr lang="en-US" sz="6000" b="1" dirty="0">
              <a:solidFill>
                <a:srgbClr val="306A80"/>
              </a:solidFill>
              <a:latin typeface="Times New Roman" panose="02020603050405020304" pitchFamily="18" charset="0"/>
              <a:ea typeface="Bungee"/>
              <a:cs typeface="Times New Roman" panose="02020603050405020304" pitchFamily="18" charset="0"/>
              <a:sym typeface="Bunge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228600" y="1200401"/>
            <a:ext cx="6182043" cy="1439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1.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Nội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 dung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14400" y="1866900"/>
            <a:ext cx="16840200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Nghệ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thuật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xây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dựng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nhân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vật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điển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hình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.</a:t>
            </a:r>
          </a:p>
          <a:p>
            <a:pPr algn="just">
              <a:lnSpc>
                <a:spcPts val="6439"/>
              </a:lnSpc>
            </a:pPr>
            <a:endParaRPr lang="en-US" sz="5400" b="1" dirty="0">
              <a:solidFill>
                <a:srgbClr val="306A80"/>
              </a:solidFill>
              <a:latin typeface="Times New Roman" panose="02020603050405020304" pitchFamily="18" charset="0"/>
              <a:ea typeface="Baloo"/>
              <a:cs typeface="Times New Roman" panose="02020603050405020304" pitchFamily="18" charset="0"/>
              <a:sym typeface="Baloo"/>
            </a:endParaRPr>
          </a:p>
          <a:p>
            <a:pPr algn="just">
              <a:lnSpc>
                <a:spcPts val="6439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huống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truyện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đặc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sắc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lôi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cuốn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hấp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dẫn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.</a:t>
            </a:r>
          </a:p>
          <a:p>
            <a:pPr algn="just">
              <a:lnSpc>
                <a:spcPts val="6439"/>
              </a:lnSpc>
            </a:pPr>
            <a:endParaRPr lang="en-US" sz="5400" b="1" dirty="0">
              <a:solidFill>
                <a:srgbClr val="306A80"/>
              </a:solidFill>
              <a:latin typeface="Times New Roman" panose="02020603050405020304" pitchFamily="18" charset="0"/>
              <a:ea typeface="Baloo"/>
              <a:cs typeface="Times New Roman" panose="02020603050405020304" pitchFamily="18" charset="0"/>
              <a:sym typeface="Baloo"/>
            </a:endParaRPr>
          </a:p>
          <a:p>
            <a:pPr algn="just">
              <a:lnSpc>
                <a:spcPts val="6439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Ngôn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từ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mang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những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nét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đặc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trưng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sân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khẩu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chèo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.</a:t>
            </a:r>
          </a:p>
          <a:p>
            <a:pPr algn="just">
              <a:lnSpc>
                <a:spcPts val="6439"/>
              </a:lnSpc>
            </a:pPr>
            <a:endParaRPr lang="en-US" sz="5400" b="1" dirty="0">
              <a:solidFill>
                <a:srgbClr val="306A80"/>
              </a:solidFill>
              <a:latin typeface="Times New Roman" panose="02020603050405020304" pitchFamily="18" charset="0"/>
              <a:ea typeface="Baloo"/>
              <a:cs typeface="Times New Roman" panose="02020603050405020304" pitchFamily="18" charset="0"/>
              <a:sym typeface="Baloo"/>
            </a:endParaRPr>
          </a:p>
          <a:p>
            <a:pPr algn="just">
              <a:lnSpc>
                <a:spcPts val="6439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Từ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ngữ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dân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gian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giản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dị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mộc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mạc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" y="16329"/>
            <a:ext cx="10863257" cy="1419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2.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Nghệ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Noto Sans Bold"/>
                <a:cs typeface="Times New Roman" panose="02020603050405020304" pitchFamily="18" charset="0"/>
                <a:sym typeface="Noto Sans Bold"/>
              </a:rPr>
              <a:t>thuật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Noto Sans Bold"/>
              <a:cs typeface="Times New Roman" panose="02020603050405020304" pitchFamily="18" charset="0"/>
              <a:sym typeface="Noto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08012" y="1829065"/>
            <a:ext cx="17117988" cy="1597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4599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1. </a:t>
            </a:r>
            <a:r>
              <a:rPr lang="en-US" sz="4599" b="1" dirty="0" err="1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Xuất</a:t>
            </a:r>
            <a:r>
              <a:rPr lang="en-US" sz="4599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xứ</a:t>
            </a:r>
            <a:r>
              <a:rPr lang="en-US" sz="4599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đoạn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trích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thị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mầu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lên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chùa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được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trích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từ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vở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trèo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Quan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Âm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Thị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Kính</a:t>
            </a:r>
            <a:endParaRPr lang="en-US" sz="4599" b="1" dirty="0">
              <a:solidFill>
                <a:srgbClr val="306A8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1203" y="385290"/>
            <a:ext cx="10863257" cy="11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I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TÌM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HIỂU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CHUNG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8012" y="3712496"/>
            <a:ext cx="17117988" cy="755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</a:t>
            </a:r>
            <a:r>
              <a:rPr lang="en-US" sz="4599" b="1" dirty="0" err="1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.thể</a:t>
            </a:r>
            <a:r>
              <a:rPr lang="en-US" sz="4599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loại</a:t>
            </a:r>
            <a:r>
              <a:rPr lang="en-US" sz="4599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Chèo</a:t>
            </a:r>
            <a:endParaRPr lang="en-US" sz="4599" b="1" dirty="0">
              <a:solidFill>
                <a:srgbClr val="306A8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8012" y="4830698"/>
            <a:ext cx="16508388" cy="755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3. </a:t>
            </a:r>
            <a:r>
              <a:rPr lang="en-US" sz="4599" b="1" dirty="0" err="1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Bố</a:t>
            </a:r>
            <a:r>
              <a:rPr lang="en-US" sz="4599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 err="1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cục</a:t>
            </a:r>
            <a:r>
              <a:rPr lang="en-US" sz="4599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 </a:t>
            </a:r>
            <a:r>
              <a:rPr lang="en-US" sz="4599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 </a:t>
            </a:r>
            <a:r>
              <a:rPr lang="en-US" sz="4599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phần</a:t>
            </a:r>
            <a:endParaRPr lang="en-US" sz="4599" b="1" dirty="0">
              <a:solidFill>
                <a:srgbClr val="306A8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8012" y="5968004"/>
            <a:ext cx="11936387" cy="629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P1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từ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đầu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-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có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ai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như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mày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không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1752600" y="6905644"/>
            <a:ext cx="9490332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=》 (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Thị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Mầu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lên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chùa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8012" y="7879369"/>
            <a:ext cx="9490332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P2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còn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lại</a:t>
            </a:r>
            <a:endParaRPr lang="en-US" sz="3699" b="1" dirty="0">
              <a:solidFill>
                <a:srgbClr val="00000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0" y="8853094"/>
            <a:ext cx="9490332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=》 (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tính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cách,đặc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điểm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của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Tiểu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6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Kính</a:t>
            </a: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914400" y="856922"/>
            <a:ext cx="10863257" cy="11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I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TÌM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HIỂU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CHUNG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2000" y="2527193"/>
            <a:ext cx="16764000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5400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Nội</a:t>
            </a:r>
            <a:r>
              <a:rPr lang="en-US" sz="5400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dung </a:t>
            </a:r>
            <a:r>
              <a:rPr lang="en-US" sz="5400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đoạn</a:t>
            </a:r>
            <a:r>
              <a:rPr lang="en-US" sz="5400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trích</a:t>
            </a:r>
            <a:r>
              <a:rPr lang="en-US" sz="5400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</a:t>
            </a:r>
          </a:p>
          <a:p>
            <a:pPr algn="just">
              <a:lnSpc>
                <a:spcPts val="6439"/>
              </a:lnSpc>
            </a:pPr>
            <a:r>
              <a:rPr lang="en-US" sz="5400" b="1" dirty="0">
                <a:latin typeface="Quicksand Bold"/>
                <a:ea typeface="Quicksand Bold"/>
                <a:cs typeface="Quicksand Bold"/>
                <a:sym typeface="Quicksand Bold"/>
              </a:rPr>
              <a:t>-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Thuật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lại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sự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việc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thị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màu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lên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chùa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để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tán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tỉnh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trêu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đùa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Tiểu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Kính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với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thái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độ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trơ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trẽn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điệu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bộ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lẳng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lơ</a:t>
            </a:r>
            <a:r>
              <a:rPr lang="en-US" sz="5400" b="1" dirty="0">
                <a:solidFill>
                  <a:srgbClr val="306A8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6156432"/>
            <a:ext cx="167640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-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Tuy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nhiên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Tiểu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Kính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vẫn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liêm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chính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không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quan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tâm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và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giữ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khoảng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cách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với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Thị</a:t>
            </a:r>
            <a:r>
              <a:rPr lang="en-US" sz="54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Mầu</a:t>
            </a:r>
            <a:endParaRPr lang="en-US" sz="5400" b="1" dirty="0">
              <a:solidFill>
                <a:srgbClr val="00000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59608" y="3927156"/>
            <a:ext cx="2884084" cy="18602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06864" y="294142"/>
            <a:ext cx="12516557" cy="11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II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ĐỌC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HIỂU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VĂN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BẢN</a:t>
            </a:r>
            <a:endParaRPr lang="en-US" sz="5400" b="1" dirty="0">
              <a:solidFill>
                <a:srgbClr val="000000"/>
              </a:solidFill>
              <a:latin typeface="Times New Roman" panose="02020603050405020304" pitchFamily="18" charset="0"/>
              <a:ea typeface="Bungee"/>
              <a:cs typeface="Times New Roman" panose="02020603050405020304" pitchFamily="18" charset="0"/>
              <a:sym typeface="Bungee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06864" y="1381513"/>
            <a:ext cx="8416141" cy="1535493"/>
            <a:chOff x="-401121" y="-192881"/>
            <a:chExt cx="11221521" cy="2047324"/>
          </a:xfrm>
        </p:grpSpPr>
        <p:sp>
          <p:nvSpPr>
            <p:cNvPr id="8" name="TextBox 8"/>
            <p:cNvSpPr txBox="1"/>
            <p:nvPr/>
          </p:nvSpPr>
          <p:spPr>
            <a:xfrm>
              <a:off x="0" y="-192881"/>
              <a:ext cx="10820400" cy="2047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01121" y="-2285"/>
              <a:ext cx="10345581" cy="11309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149"/>
                </a:lnSpc>
              </a:pPr>
              <a:r>
                <a:rPr lang="en-US" sz="5499" b="1" dirty="0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1</a:t>
              </a:r>
              <a:r>
                <a:rPr lang="en-US" sz="5400" b="1" dirty="0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. </a:t>
              </a:r>
              <a:r>
                <a:rPr lang="en-US" sz="5400" b="1" dirty="0" err="1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NHÂN</a:t>
              </a:r>
              <a:r>
                <a:rPr lang="en-US" sz="5400" b="1" dirty="0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 </a:t>
              </a:r>
              <a:r>
                <a:rPr lang="en-US" sz="5400" b="1" dirty="0" err="1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VẬT</a:t>
              </a:r>
              <a:r>
                <a:rPr lang="en-US" sz="5400" b="1" dirty="0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 </a:t>
              </a:r>
              <a:r>
                <a:rPr lang="en-US" sz="5400" b="1" dirty="0" err="1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THỊ</a:t>
              </a:r>
              <a:r>
                <a:rPr lang="en-US" sz="5400" b="1" dirty="0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 </a:t>
              </a:r>
              <a:r>
                <a:rPr lang="en-US" sz="5400" b="1" dirty="0" err="1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MẦU</a:t>
              </a:r>
              <a:endParaRPr lang="en-US" sz="5400" b="1" dirty="0">
                <a:solidFill>
                  <a:srgbClr val="FF3131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06864" y="2457999"/>
            <a:ext cx="17221200" cy="757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Tìm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hiểu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về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lời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nói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ngoại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hình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hành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động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.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Từ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đó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nhận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xét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tính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cách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nhân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vật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này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.</a:t>
            </a:r>
          </a:p>
          <a:p>
            <a:pPr algn="just">
              <a:lnSpc>
                <a:spcPts val="4160"/>
              </a:lnSpc>
            </a:pPr>
            <a:endParaRPr lang="en-US" sz="5400" b="1" dirty="0">
              <a:solidFill>
                <a:srgbClr val="306A80"/>
              </a:solidFill>
              <a:latin typeface="Times New Roman" panose="02020603050405020304" pitchFamily="18" charset="0"/>
              <a:ea typeface="Baloo"/>
              <a:cs typeface="Times New Roman" panose="02020603050405020304" pitchFamily="18" charset="0"/>
              <a:sym typeface="Baloo"/>
            </a:endParaRPr>
          </a:p>
          <a:p>
            <a:pPr algn="just">
              <a:lnSpc>
                <a:spcPts val="4160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Mục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đích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lên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chùa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để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làm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gì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Từ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lời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nói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hành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động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nhận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xét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về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diễn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biến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tâm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trạng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Tiếng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gọi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“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thầy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tiều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ơi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"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lặp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lại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nhiều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lần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có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tác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dụng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gì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trong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việc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biểu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lộ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nỗi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lòng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643897"/>
            <a:ext cx="12543874" cy="9643103"/>
          </a:xfrm>
          <a:custGeom>
            <a:avLst/>
            <a:gdLst/>
            <a:ahLst/>
            <a:cxnLst/>
            <a:rect l="l" t="t" r="r" b="b"/>
            <a:pathLst>
              <a:path w="12543874" h="9643103">
                <a:moveTo>
                  <a:pt x="0" y="0"/>
                </a:moveTo>
                <a:lnTo>
                  <a:pt x="12543874" y="0"/>
                </a:lnTo>
                <a:lnTo>
                  <a:pt x="12543874" y="9643103"/>
                </a:lnTo>
                <a:lnTo>
                  <a:pt x="0" y="9643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4391" y="75265"/>
            <a:ext cx="18342391" cy="10453094"/>
          </a:xfrm>
          <a:custGeom>
            <a:avLst/>
            <a:gdLst/>
            <a:ahLst/>
            <a:cxnLst/>
            <a:rect l="l" t="t" r="r" b="b"/>
            <a:pathLst>
              <a:path w="18342391" h="10453094">
                <a:moveTo>
                  <a:pt x="0" y="0"/>
                </a:moveTo>
                <a:lnTo>
                  <a:pt x="18342391" y="0"/>
                </a:lnTo>
                <a:lnTo>
                  <a:pt x="18342391" y="10453095"/>
                </a:lnTo>
                <a:lnTo>
                  <a:pt x="0" y="104530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25" t="-141345" r="-3471" b="-179000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363904"/>
            <a:ext cx="18288000" cy="10650904"/>
          </a:xfrm>
          <a:custGeom>
            <a:avLst/>
            <a:gdLst/>
            <a:ahLst/>
            <a:cxnLst/>
            <a:rect l="l" t="t" r="r" b="b"/>
            <a:pathLst>
              <a:path w="18288000" h="10650904">
                <a:moveTo>
                  <a:pt x="0" y="0"/>
                </a:moveTo>
                <a:lnTo>
                  <a:pt x="18288000" y="0"/>
                </a:lnTo>
                <a:lnTo>
                  <a:pt x="18288000" y="10650904"/>
                </a:lnTo>
                <a:lnTo>
                  <a:pt x="0" y="10650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57" t="-245406" r="-3312" b="-72292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762000" y="209710"/>
            <a:ext cx="14706600" cy="1103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II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ĐỌC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HIỂU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VĂN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ungee"/>
                <a:cs typeface="Times New Roman" panose="02020603050405020304" pitchFamily="18" charset="0"/>
                <a:sym typeface="Bungee"/>
              </a:rPr>
              <a:t>BẢN</a:t>
            </a:r>
            <a:endParaRPr lang="en-US" sz="5400" b="1" dirty="0">
              <a:solidFill>
                <a:srgbClr val="000000"/>
              </a:solidFill>
              <a:latin typeface="Times New Roman" panose="02020603050405020304" pitchFamily="18" charset="0"/>
              <a:ea typeface="Bungee"/>
              <a:cs typeface="Times New Roman" panose="02020603050405020304" pitchFamily="18" charset="0"/>
              <a:sym typeface="Bunge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2000" y="419100"/>
            <a:ext cx="17068800" cy="8945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endParaRPr dirty="0"/>
          </a:p>
          <a:p>
            <a:pPr algn="just">
              <a:lnSpc>
                <a:spcPts val="6439"/>
              </a:lnSpc>
            </a:pPr>
            <a:endParaRPr lang="en-US" dirty="0">
              <a:sym typeface="Quicksand Bold"/>
            </a:endParaRPr>
          </a:p>
          <a:p>
            <a:pPr algn="just">
              <a:lnSpc>
                <a:spcPct val="150000"/>
              </a:lnSpc>
            </a:pPr>
            <a:r>
              <a:rPr lang="en-US" sz="45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*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Lời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nói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hát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biểu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thị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các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hành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động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Thị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Mầu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-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Giới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thiệu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thông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tin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về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bản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thân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với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chú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tiểu</a:t>
            </a:r>
            <a:endParaRPr lang="en-US" sz="4599" b="1" dirty="0">
              <a:solidFill>
                <a:srgbClr val="000000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algn="just">
              <a:lnSpc>
                <a:spcPct val="150000"/>
              </a:lnSpc>
            </a:pP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-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Khen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chủ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tiểu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mời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chú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tiểu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ăn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giầu</a:t>
            </a:r>
            <a:endParaRPr lang="en-US" sz="4599" b="1" dirty="0">
              <a:solidFill>
                <a:srgbClr val="000000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algn="just">
              <a:lnSpc>
                <a:spcPct val="150000"/>
              </a:lnSpc>
            </a:pP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-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Ghẹo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tiểu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thách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thức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bất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chấp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sự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chê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trách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phê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phản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người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đời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(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thể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hiện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qua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tiếng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đế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)....</a:t>
            </a:r>
          </a:p>
          <a:p>
            <a:pPr algn="just">
              <a:lnSpc>
                <a:spcPct val="150000"/>
              </a:lnSpc>
            </a:pP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-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Bên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cạnh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hành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động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thể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hiện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qua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ngôn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ngữ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còn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có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các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hành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động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trực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tiếp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đi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kèm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với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lời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nói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hát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: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nấp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xông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ra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nắm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tay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Tiểu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599" b="1" dirty="0" err="1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Kính</a:t>
            </a:r>
            <a:r>
              <a:rPr lang="en-US" sz="4599" b="1" dirty="0">
                <a:solidFill>
                  <a:srgbClr val="000000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33400" y="2046503"/>
            <a:ext cx="16916400" cy="7237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*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Mục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đích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:</a:t>
            </a:r>
          </a:p>
          <a:p>
            <a:pPr algn="just">
              <a:lnSpc>
                <a:spcPts val="4480"/>
              </a:lnSpc>
            </a:pPr>
            <a:endParaRPr lang="en-US" sz="5400" b="1" dirty="0">
              <a:solidFill>
                <a:srgbClr val="306A80"/>
              </a:solidFill>
              <a:latin typeface="Times New Roman" panose="02020603050405020304" pitchFamily="18" charset="0"/>
              <a:ea typeface="Francois One"/>
              <a:cs typeface="Times New Roman" panose="02020603050405020304" pitchFamily="18" charset="0"/>
              <a:sym typeface="Francois One"/>
            </a:endParaRPr>
          </a:p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lên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chùa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,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mang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tiền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cúng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gạo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cha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mẹ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tiến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cũng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chỉ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là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cái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cớ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-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Mối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quan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tâm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duy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nhất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của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là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bày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tỏ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tình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cảm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với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chú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tiểu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.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Thị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Mầu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tranh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thủ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mọi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cơ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hội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để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bộc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lộ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lòng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 </a:t>
            </a:r>
            <a:r>
              <a:rPr lang="en-US" sz="5400" b="1" dirty="0" err="1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mình</a:t>
            </a:r>
            <a:r>
              <a:rPr lang="en-US" sz="5400" b="1" dirty="0">
                <a:solidFill>
                  <a:srgbClr val="306A80"/>
                </a:solidFill>
                <a:latin typeface="Times New Roman" panose="02020603050405020304" pitchFamily="18" charset="0"/>
                <a:ea typeface="Francois One"/>
                <a:cs typeface="Times New Roman" panose="02020603050405020304" pitchFamily="18" charset="0"/>
                <a:sym typeface="Francois One"/>
              </a:rPr>
              <a:t>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14400" y="462365"/>
            <a:ext cx="12068154" cy="1328335"/>
            <a:chOff x="-5270472" y="-3621860"/>
            <a:chExt cx="16090872" cy="547630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92881"/>
              <a:ext cx="10820400" cy="2047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5270472" y="-3621860"/>
              <a:ext cx="13004800" cy="23968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7149"/>
                </a:lnSpc>
              </a:pPr>
              <a:r>
                <a:rPr lang="en-US" sz="5499" b="1" dirty="0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1. </a:t>
              </a:r>
              <a:r>
                <a:rPr lang="en-US" sz="5499" b="1" dirty="0" err="1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NHÂN</a:t>
              </a:r>
              <a:r>
                <a:rPr lang="en-US" sz="5499" b="1" dirty="0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 </a:t>
              </a:r>
              <a:r>
                <a:rPr lang="en-US" sz="5499" b="1" dirty="0" err="1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VẬT</a:t>
              </a:r>
              <a:r>
                <a:rPr lang="en-US" sz="5499" b="1" dirty="0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 </a:t>
              </a:r>
              <a:r>
                <a:rPr lang="en-US" sz="5499" b="1" dirty="0" err="1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THỊ</a:t>
              </a:r>
              <a:r>
                <a:rPr lang="en-US" sz="5499" b="1" dirty="0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 </a:t>
              </a:r>
              <a:r>
                <a:rPr lang="en-US" sz="5499" b="1" dirty="0" err="1">
                  <a:solidFill>
                    <a:srgbClr val="FF3131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MẦU</a:t>
              </a:r>
              <a:endParaRPr lang="en-US" sz="5499" b="1" dirty="0">
                <a:solidFill>
                  <a:srgbClr val="FF3131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1174</Words>
  <Application>Microsoft Office PowerPoint</Application>
  <PresentationFormat>Custom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Times New Roman</vt:lpstr>
      <vt:lpstr>Quicksand Bold</vt:lpstr>
      <vt:lpstr>Calibri</vt:lpstr>
      <vt:lpstr>Arial</vt:lpstr>
      <vt:lpstr>Baloo</vt:lpstr>
      <vt:lpstr>Genty Sans</vt:lpstr>
      <vt:lpstr>Quicksand</vt:lpstr>
      <vt:lpstr>Bungee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 MAU LEN CHAU</dc:title>
  <cp:lastModifiedBy>Administrator</cp:lastModifiedBy>
  <cp:revision>3</cp:revision>
  <dcterms:created xsi:type="dcterms:W3CDTF">2006-08-16T00:00:00Z</dcterms:created>
  <dcterms:modified xsi:type="dcterms:W3CDTF">2024-12-30T11:02:01Z</dcterms:modified>
  <dc:identifier>DAGUkSUxgEU</dc:identifier>
</cp:coreProperties>
</file>