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6" r:id="rId3"/>
    <p:sldId id="267" r:id="rId4"/>
    <p:sldId id="268" r:id="rId5"/>
    <p:sldId id="269" r:id="rId6"/>
    <p:sldId id="270" r:id="rId7"/>
    <p:sldId id="271" r:id="rId8"/>
    <p:sldId id="272" r:id="rId9"/>
    <p:sldId id="273" r:id="rId10"/>
    <p:sldId id="274" r:id="rId11"/>
    <p:sldId id="275" r:id="rId12"/>
    <p:sldId id="276" r:id="rId13"/>
    <p:sldId id="277" r:id="rId14"/>
    <p:sldId id="279" r:id="rId15"/>
    <p:sldId id="278" r:id="rId16"/>
    <p:sldId id="280" r:id="rId17"/>
    <p:sldId id="281" r:id="rId18"/>
    <p:sldId id="265" r:id="rId19"/>
  </p:sldIdLst>
  <p:sldSz cx="18288000" cy="10287000"/>
  <p:notesSz cx="6858000" cy="9144000"/>
  <p:embeddedFontLst>
    <p:embeddedFont>
      <p:font typeface="Anton" panose="020B0604020202020204" charset="0"/>
      <p:regular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65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a:off x="-2208626" y="2952081"/>
            <a:ext cx="11065008" cy="8229600"/>
          </a:xfrm>
          <a:custGeom>
            <a:avLst/>
            <a:gdLst/>
            <a:ahLst/>
            <a:cxnLst/>
            <a:rect l="l" t="t" r="r" b="b"/>
            <a:pathLst>
              <a:path w="11065008" h="8229600">
                <a:moveTo>
                  <a:pt x="0" y="0"/>
                </a:moveTo>
                <a:lnTo>
                  <a:pt x="11065008" y="0"/>
                </a:lnTo>
                <a:lnTo>
                  <a:pt x="11065008" y="8229600"/>
                </a:lnTo>
                <a:lnTo>
                  <a:pt x="0" y="8229600"/>
                </a:lnTo>
                <a:lnTo>
                  <a:pt x="0" y="0"/>
                </a:lnTo>
                <a:close/>
              </a:path>
            </a:pathLst>
          </a:custGeom>
          <a:blipFill>
            <a:blip r:embed="rId3"/>
            <a:stretch>
              <a:fillRect/>
            </a:stretch>
          </a:blipFill>
        </p:spPr>
      </p:sp>
      <p:sp>
        <p:nvSpPr>
          <p:cNvPr id="4" name="Freeform 4"/>
          <p:cNvSpPr/>
          <p:nvPr/>
        </p:nvSpPr>
        <p:spPr>
          <a:xfrm flipH="1">
            <a:off x="9431618" y="2952081"/>
            <a:ext cx="11065008" cy="8229600"/>
          </a:xfrm>
          <a:custGeom>
            <a:avLst/>
            <a:gdLst/>
            <a:ahLst/>
            <a:cxnLst/>
            <a:rect l="l" t="t" r="r" b="b"/>
            <a:pathLst>
              <a:path w="11065008" h="8229600">
                <a:moveTo>
                  <a:pt x="11065008" y="0"/>
                </a:moveTo>
                <a:lnTo>
                  <a:pt x="0" y="0"/>
                </a:lnTo>
                <a:lnTo>
                  <a:pt x="0" y="8229600"/>
                </a:lnTo>
                <a:lnTo>
                  <a:pt x="11065008" y="8229600"/>
                </a:lnTo>
                <a:lnTo>
                  <a:pt x="11065008" y="0"/>
                </a:lnTo>
                <a:close/>
              </a:path>
            </a:pathLst>
          </a:custGeom>
          <a:blipFill>
            <a:blip r:embed="rId3"/>
            <a:stretch>
              <a:fillRect/>
            </a:stretch>
          </a:blipFill>
        </p:spPr>
      </p:sp>
      <p:sp>
        <p:nvSpPr>
          <p:cNvPr id="5" name="Freeform 5"/>
          <p:cNvSpPr/>
          <p:nvPr/>
        </p:nvSpPr>
        <p:spPr>
          <a:xfrm>
            <a:off x="8856382" y="7853274"/>
            <a:ext cx="13905416" cy="2810053"/>
          </a:xfrm>
          <a:custGeom>
            <a:avLst/>
            <a:gdLst/>
            <a:ahLst/>
            <a:cxnLst/>
            <a:rect l="l" t="t" r="r" b="b"/>
            <a:pathLst>
              <a:path w="13905416" h="2810053">
                <a:moveTo>
                  <a:pt x="0" y="0"/>
                </a:moveTo>
                <a:lnTo>
                  <a:pt x="13905416" y="0"/>
                </a:lnTo>
                <a:lnTo>
                  <a:pt x="13905416" y="2810052"/>
                </a:lnTo>
                <a:lnTo>
                  <a:pt x="0" y="2810052"/>
                </a:lnTo>
                <a:lnTo>
                  <a:pt x="0" y="0"/>
                </a:lnTo>
                <a:close/>
              </a:path>
            </a:pathLst>
          </a:custGeom>
          <a:blipFill>
            <a:blip r:embed="rId4"/>
            <a:stretch>
              <a:fillRect/>
            </a:stretch>
          </a:blipFill>
        </p:spPr>
      </p:sp>
      <p:sp>
        <p:nvSpPr>
          <p:cNvPr id="6" name="Freeform 6"/>
          <p:cNvSpPr/>
          <p:nvPr/>
        </p:nvSpPr>
        <p:spPr>
          <a:xfrm>
            <a:off x="-1840813" y="7853274"/>
            <a:ext cx="13905416" cy="2810053"/>
          </a:xfrm>
          <a:custGeom>
            <a:avLst/>
            <a:gdLst/>
            <a:ahLst/>
            <a:cxnLst/>
            <a:rect l="l" t="t" r="r" b="b"/>
            <a:pathLst>
              <a:path w="13905416" h="2810053">
                <a:moveTo>
                  <a:pt x="0" y="0"/>
                </a:moveTo>
                <a:lnTo>
                  <a:pt x="13905416" y="0"/>
                </a:lnTo>
                <a:lnTo>
                  <a:pt x="13905416" y="2810052"/>
                </a:lnTo>
                <a:lnTo>
                  <a:pt x="0" y="2810052"/>
                </a:lnTo>
                <a:lnTo>
                  <a:pt x="0" y="0"/>
                </a:lnTo>
                <a:close/>
              </a:path>
            </a:pathLst>
          </a:custGeom>
          <a:blipFill>
            <a:blip r:embed="rId4"/>
            <a:stretch>
              <a:fillRect/>
            </a:stretch>
          </a:blipFill>
        </p:spPr>
      </p:sp>
      <p:sp>
        <p:nvSpPr>
          <p:cNvPr id="7" name="Freeform 7"/>
          <p:cNvSpPr/>
          <p:nvPr/>
        </p:nvSpPr>
        <p:spPr>
          <a:xfrm>
            <a:off x="-1840814" y="-276909"/>
            <a:ext cx="5474930" cy="10832508"/>
          </a:xfrm>
          <a:custGeom>
            <a:avLst/>
            <a:gdLst/>
            <a:ahLst/>
            <a:cxnLst/>
            <a:rect l="l" t="t" r="r" b="b"/>
            <a:pathLst>
              <a:path w="5474930" h="10832508">
                <a:moveTo>
                  <a:pt x="0" y="0"/>
                </a:moveTo>
                <a:lnTo>
                  <a:pt x="5474929" y="0"/>
                </a:lnTo>
                <a:lnTo>
                  <a:pt x="5474929" y="10832508"/>
                </a:lnTo>
                <a:lnTo>
                  <a:pt x="0" y="10832508"/>
                </a:lnTo>
                <a:lnTo>
                  <a:pt x="0" y="0"/>
                </a:lnTo>
                <a:close/>
              </a:path>
            </a:pathLst>
          </a:custGeom>
          <a:blipFill>
            <a:blip r:embed="rId5"/>
            <a:stretch>
              <a:fillRect/>
            </a:stretch>
          </a:blipFill>
        </p:spPr>
      </p:sp>
      <p:sp>
        <p:nvSpPr>
          <p:cNvPr id="8" name="Freeform 8"/>
          <p:cNvSpPr/>
          <p:nvPr/>
        </p:nvSpPr>
        <p:spPr>
          <a:xfrm flipH="1">
            <a:off x="14417245" y="-276909"/>
            <a:ext cx="5474930" cy="10832508"/>
          </a:xfrm>
          <a:custGeom>
            <a:avLst/>
            <a:gdLst/>
            <a:ahLst/>
            <a:cxnLst/>
            <a:rect l="l" t="t" r="r" b="b"/>
            <a:pathLst>
              <a:path w="5474930" h="10832508">
                <a:moveTo>
                  <a:pt x="5474929" y="0"/>
                </a:moveTo>
                <a:lnTo>
                  <a:pt x="0" y="0"/>
                </a:lnTo>
                <a:lnTo>
                  <a:pt x="0" y="10832508"/>
                </a:lnTo>
                <a:lnTo>
                  <a:pt x="5474929" y="10832508"/>
                </a:lnTo>
                <a:lnTo>
                  <a:pt x="5474929" y="0"/>
                </a:lnTo>
                <a:close/>
              </a:path>
            </a:pathLst>
          </a:custGeom>
          <a:blipFill>
            <a:blip r:embed="rId5"/>
            <a:stretch>
              <a:fillRect/>
            </a:stretch>
          </a:blipFill>
        </p:spPr>
      </p:sp>
      <p:sp>
        <p:nvSpPr>
          <p:cNvPr id="9" name="Freeform 9"/>
          <p:cNvSpPr/>
          <p:nvPr/>
        </p:nvSpPr>
        <p:spPr>
          <a:xfrm>
            <a:off x="11636959" y="437454"/>
            <a:ext cx="2734330" cy="2123438"/>
          </a:xfrm>
          <a:custGeom>
            <a:avLst/>
            <a:gdLst/>
            <a:ahLst/>
            <a:cxnLst/>
            <a:rect l="l" t="t" r="r" b="b"/>
            <a:pathLst>
              <a:path w="2734330" h="2123438">
                <a:moveTo>
                  <a:pt x="0" y="0"/>
                </a:moveTo>
                <a:lnTo>
                  <a:pt x="2734329" y="0"/>
                </a:lnTo>
                <a:lnTo>
                  <a:pt x="2734329" y="2123438"/>
                </a:lnTo>
                <a:lnTo>
                  <a:pt x="0" y="2123438"/>
                </a:lnTo>
                <a:lnTo>
                  <a:pt x="0" y="0"/>
                </a:lnTo>
                <a:close/>
              </a:path>
            </a:pathLst>
          </a:custGeom>
          <a:blipFill>
            <a:blip r:embed="rId6"/>
            <a:stretch>
              <a:fillRect l="-76834" b="-40940"/>
            </a:stretch>
          </a:blipFill>
        </p:spPr>
      </p:sp>
      <p:sp>
        <p:nvSpPr>
          <p:cNvPr id="10" name="Freeform 10"/>
          <p:cNvSpPr/>
          <p:nvPr/>
        </p:nvSpPr>
        <p:spPr>
          <a:xfrm>
            <a:off x="14184196" y="7249265"/>
            <a:ext cx="1881827" cy="4087226"/>
          </a:xfrm>
          <a:custGeom>
            <a:avLst/>
            <a:gdLst/>
            <a:ahLst/>
            <a:cxnLst/>
            <a:rect l="l" t="t" r="r" b="b"/>
            <a:pathLst>
              <a:path w="1881827" h="4087226">
                <a:moveTo>
                  <a:pt x="0" y="0"/>
                </a:moveTo>
                <a:lnTo>
                  <a:pt x="1881827" y="0"/>
                </a:lnTo>
                <a:lnTo>
                  <a:pt x="1881827" y="4087226"/>
                </a:lnTo>
                <a:lnTo>
                  <a:pt x="0" y="4087226"/>
                </a:lnTo>
                <a:lnTo>
                  <a:pt x="0" y="0"/>
                </a:lnTo>
                <a:close/>
              </a:path>
            </a:pathLst>
          </a:custGeom>
          <a:blipFill>
            <a:blip r:embed="rId7"/>
            <a:stretch>
              <a:fillRect/>
            </a:stretch>
          </a:blipFill>
        </p:spPr>
      </p:sp>
      <p:sp>
        <p:nvSpPr>
          <p:cNvPr id="11" name="TextBox 11"/>
          <p:cNvSpPr txBox="1"/>
          <p:nvPr/>
        </p:nvSpPr>
        <p:spPr>
          <a:xfrm>
            <a:off x="2348317" y="2595923"/>
            <a:ext cx="13182600" cy="4375621"/>
          </a:xfrm>
          <a:prstGeom prst="rect">
            <a:avLst/>
          </a:prstGeom>
        </p:spPr>
        <p:txBody>
          <a:bodyPr wrap="square" lIns="0" tIns="0" rIns="0" bIns="0" rtlCol="0" anchor="t">
            <a:spAutoFit/>
          </a:bodyPr>
          <a:lstStyle/>
          <a:p>
            <a:pPr algn="ctr">
              <a:lnSpc>
                <a:spcPct val="150000"/>
              </a:lnSpc>
            </a:pPr>
            <a:r>
              <a:rPr lang="en-US" sz="9999" smtClean="0">
                <a:latin typeface="Anton"/>
                <a:ea typeface="Anton"/>
                <a:cs typeface="Anton"/>
                <a:sym typeface="Anton"/>
              </a:rPr>
              <a:t>BÀI 13</a:t>
            </a:r>
          </a:p>
          <a:p>
            <a:pPr algn="ctr">
              <a:lnSpc>
                <a:spcPct val="150000"/>
              </a:lnSpc>
            </a:pPr>
            <a:r>
              <a:rPr lang="en-US" sz="9999" smtClean="0">
                <a:latin typeface="Anton"/>
                <a:ea typeface="Anton"/>
                <a:cs typeface="Anton"/>
                <a:sym typeface="Anton"/>
              </a:rPr>
              <a:t>DI TRUYỀN HỌC QUẦN THỂ</a:t>
            </a:r>
            <a:endParaRPr lang="en-US" sz="9999">
              <a:latin typeface="Anton"/>
              <a:ea typeface="Anton"/>
              <a:cs typeface="Anton"/>
              <a:sym typeface="Anton"/>
            </a:endParaRPr>
          </a:p>
        </p:txBody>
      </p:sp>
      <p:sp>
        <p:nvSpPr>
          <p:cNvPr id="12" name="Freeform 12"/>
          <p:cNvSpPr/>
          <p:nvPr/>
        </p:nvSpPr>
        <p:spPr>
          <a:xfrm flipH="1">
            <a:off x="1348838" y="6615385"/>
            <a:ext cx="5344260" cy="4099179"/>
          </a:xfrm>
          <a:custGeom>
            <a:avLst/>
            <a:gdLst/>
            <a:ahLst/>
            <a:cxnLst/>
            <a:rect l="l" t="t" r="r" b="b"/>
            <a:pathLst>
              <a:path w="6938469" h="5388307">
                <a:moveTo>
                  <a:pt x="6938469" y="0"/>
                </a:moveTo>
                <a:lnTo>
                  <a:pt x="0" y="0"/>
                </a:lnTo>
                <a:lnTo>
                  <a:pt x="0" y="5388306"/>
                </a:lnTo>
                <a:lnTo>
                  <a:pt x="6938469" y="5388306"/>
                </a:lnTo>
                <a:lnTo>
                  <a:pt x="6938469" y="0"/>
                </a:lnTo>
                <a:close/>
              </a:path>
            </a:pathLst>
          </a:custGeom>
          <a:blipFill>
            <a:blip r:embed="rId6"/>
            <a:stretch>
              <a:fillRect l="-76834" b="-40940"/>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33500" y="266700"/>
            <a:ext cx="154305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anose="02020603050405020304" pitchFamily="18" charset="0"/>
                <a:cs typeface="Times New Roman" panose="02020603050405020304" pitchFamily="18" charset="0"/>
              </a:rPr>
              <a:t>CẤU TRÚC DI TRUYỀN CỦA QUẦN THỂ NGẪU PHỐI</a:t>
            </a:r>
            <a:endParaRPr lang="en-US" sz="4400" b="1">
              <a:latin typeface="Times New Roman" panose="02020603050405020304" pitchFamily="18" charset="0"/>
              <a:cs typeface="Times New Roman" panose="02020603050405020304" pitchFamily="18" charset="0"/>
            </a:endParaRPr>
          </a:p>
        </p:txBody>
      </p:sp>
      <p:sp>
        <p:nvSpPr>
          <p:cNvPr id="4" name="Rectangle 3"/>
          <p:cNvSpPr/>
          <p:nvPr/>
        </p:nvSpPr>
        <p:spPr>
          <a:xfrm>
            <a:off x="1333500" y="1813075"/>
            <a:ext cx="15621000" cy="548099"/>
          </a:xfrm>
          <a:prstGeom prst="rect">
            <a:avLst/>
          </a:prstGeom>
        </p:spPr>
        <p:txBody>
          <a:bodyPr wrap="square">
            <a:spAutoFit/>
          </a:bodyPr>
          <a:lstStyle/>
          <a:p>
            <a:pPr algn="just">
              <a:lnSpc>
                <a:spcPct val="115000"/>
              </a:lnSpc>
              <a:spcAft>
                <a:spcPts val="0"/>
              </a:spcAft>
            </a:pPr>
            <a:r>
              <a:rPr lang="en-US" sz="2800" b="1">
                <a:solidFill>
                  <a:srgbClr val="C00000"/>
                </a:solidFill>
                <a:latin typeface="Times New Roman" panose="02020603050405020304" pitchFamily="18" charset="0"/>
                <a:ea typeface="Calibri" panose="020F0502020204030204" pitchFamily="34" charset="0"/>
              </a:rPr>
              <a:t>Câu </a:t>
            </a:r>
            <a:r>
              <a:rPr lang="en-US" sz="2800" b="1" smtClean="0">
                <a:solidFill>
                  <a:srgbClr val="C00000"/>
                </a:solidFill>
                <a:latin typeface="Times New Roman" panose="02020603050405020304" pitchFamily="18" charset="0"/>
                <a:ea typeface="Calibri" panose="020F0502020204030204" pitchFamily="34" charset="0"/>
              </a:rPr>
              <a:t>1</a:t>
            </a:r>
            <a:r>
              <a:rPr lang="en-US" sz="2800" smtClean="0">
                <a:solidFill>
                  <a:srgbClr val="C00000"/>
                </a:solidFill>
                <a:latin typeface="Times New Roman" panose="02020603050405020304" pitchFamily="18" charset="0"/>
                <a:ea typeface="Calibri" panose="020F0502020204030204" pitchFamily="34" charset="0"/>
              </a:rPr>
              <a:t>: </a:t>
            </a:r>
            <a:r>
              <a:rPr lang="vi-VN" sz="2800" smtClean="0">
                <a:solidFill>
                  <a:srgbClr val="C00000"/>
                </a:solidFill>
                <a:latin typeface="Times New Roman" panose="02020603050405020304" pitchFamily="18" charset="0"/>
                <a:ea typeface="Calibri" panose="020F0502020204030204" pitchFamily="34" charset="0"/>
              </a:rPr>
              <a:t>Cấu </a:t>
            </a:r>
            <a:r>
              <a:rPr lang="vi-VN" sz="2800">
                <a:solidFill>
                  <a:srgbClr val="C00000"/>
                </a:solidFill>
                <a:latin typeface="Times New Roman" panose="02020603050405020304" pitchFamily="18" charset="0"/>
                <a:ea typeface="Calibri" panose="020F0502020204030204" pitchFamily="34" charset="0"/>
              </a:rPr>
              <a:t>trúc di truyền của quần thể được duy trì ổn định khi thoả mãn các điều kiện nào? </a:t>
            </a:r>
          </a:p>
        </p:txBody>
      </p:sp>
      <p:sp>
        <p:nvSpPr>
          <p:cNvPr id="5" name="Rectangle 4"/>
          <p:cNvSpPr/>
          <p:nvPr/>
        </p:nvSpPr>
        <p:spPr>
          <a:xfrm>
            <a:off x="1333500" y="2504724"/>
            <a:ext cx="15430500" cy="3560975"/>
          </a:xfrm>
          <a:prstGeom prst="rect">
            <a:avLst/>
          </a:prstGeom>
        </p:spPr>
        <p:txBody>
          <a:bodyPr wrap="square">
            <a:spAutoFit/>
          </a:bodyPr>
          <a:lstStyle/>
          <a:p>
            <a:pPr algn="just">
              <a:lnSpc>
                <a:spcPct val="115000"/>
              </a:lnSpc>
              <a:spcAft>
                <a:spcPts val="0"/>
              </a:spcAft>
            </a:pPr>
            <a:r>
              <a:rPr lang="vi-VN" sz="2800" smtClean="0">
                <a:latin typeface="Times New Roman" panose="02020603050405020304" pitchFamily="18" charset="0"/>
                <a:ea typeface="Calibri" panose="020F0502020204030204" pitchFamily="34" charset="0"/>
              </a:rPr>
              <a:t>Cấu </a:t>
            </a:r>
            <a:r>
              <a:rPr lang="vi-VN" sz="2800">
                <a:latin typeface="Times New Roman" panose="02020603050405020304" pitchFamily="18" charset="0"/>
                <a:ea typeface="Calibri" panose="020F0502020204030204" pitchFamily="34" charset="0"/>
              </a:rPr>
              <a:t>trúc di truyền của quần thể được duy trì ổn định khi thoả mãn các điều kiện:</a:t>
            </a:r>
            <a:endParaRPr lang="en-US" sz="2800">
              <a:latin typeface="Times New Roman" panose="02020603050405020304" pitchFamily="18" charset="0"/>
              <a:ea typeface="Calibri" panose="020F0502020204030204" pitchFamily="34" charset="0"/>
            </a:endParaRPr>
          </a:p>
          <a:p>
            <a:pPr lvl="0" algn="just">
              <a:lnSpc>
                <a:spcPct val="115000"/>
              </a:lnSpc>
              <a:spcAft>
                <a:spcPts val="0"/>
              </a:spcAft>
              <a:buSzPts val="1000"/>
              <a:tabLst>
                <a:tab pos="457200" algn="l"/>
              </a:tabLst>
            </a:pP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Quần </a:t>
            </a:r>
            <a:r>
              <a:rPr lang="vi-VN" sz="2800">
                <a:latin typeface="Times New Roman" panose="02020603050405020304" pitchFamily="18" charset="0"/>
                <a:ea typeface="Calibri" panose="020F0502020204030204" pitchFamily="34" charset="0"/>
              </a:rPr>
              <a:t>thể gồm các cá thể lưỡng bội, sinh sản hữu tính, giao phối ngẫu nhiên và cấu trúc di truyền được xét riêng cho quần thể gồm các cá thể ở mỗi thế hệ</a:t>
            </a:r>
            <a:endParaRPr lang="en-US" sz="2800">
              <a:latin typeface="Times New Roman" panose="02020603050405020304" pitchFamily="18" charset="0"/>
              <a:ea typeface="Calibri" panose="020F0502020204030204" pitchFamily="34" charset="0"/>
            </a:endParaRPr>
          </a:p>
          <a:p>
            <a:pPr lvl="0" algn="just">
              <a:lnSpc>
                <a:spcPct val="115000"/>
              </a:lnSpc>
              <a:spcAft>
                <a:spcPts val="0"/>
              </a:spcAft>
              <a:buSzPts val="1000"/>
              <a:tabLst>
                <a:tab pos="457200" algn="l"/>
              </a:tabLst>
            </a:pP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Các </a:t>
            </a:r>
            <a:r>
              <a:rPr lang="vi-VN" sz="2800">
                <a:latin typeface="Times New Roman" panose="02020603050405020304" pitchFamily="18" charset="0"/>
                <a:ea typeface="Calibri" panose="020F0502020204030204" pitchFamily="34" charset="0"/>
              </a:rPr>
              <a:t>cá thể có các kiểu gene khác nhau đều có khả năng sống sót và sinh sản tương đương. </a:t>
            </a:r>
            <a:endParaRPr lang="en-US" sz="2800">
              <a:latin typeface="Times New Roman" panose="02020603050405020304" pitchFamily="18" charset="0"/>
              <a:ea typeface="Calibri" panose="020F0502020204030204" pitchFamily="34" charset="0"/>
            </a:endParaRPr>
          </a:p>
          <a:p>
            <a:pPr lvl="0" algn="just">
              <a:lnSpc>
                <a:spcPct val="115000"/>
              </a:lnSpc>
              <a:spcAft>
                <a:spcPts val="0"/>
              </a:spcAft>
              <a:buSzPts val="1000"/>
              <a:tabLst>
                <a:tab pos="457200" algn="l"/>
              </a:tabLst>
            </a:pP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Không </a:t>
            </a:r>
            <a:r>
              <a:rPr lang="vi-VN" sz="2800">
                <a:latin typeface="Times New Roman" panose="02020603050405020304" pitchFamily="18" charset="0"/>
                <a:ea typeface="Calibri" panose="020F0502020204030204" pitchFamily="34" charset="0"/>
              </a:rPr>
              <a:t>có đột biến trong quần thể.</a:t>
            </a:r>
            <a:endParaRPr lang="en-US" sz="2800">
              <a:latin typeface="Times New Roman" panose="02020603050405020304" pitchFamily="18" charset="0"/>
              <a:ea typeface="Calibri" panose="020F0502020204030204" pitchFamily="34" charset="0"/>
            </a:endParaRPr>
          </a:p>
          <a:p>
            <a:pPr lvl="0" algn="just">
              <a:lnSpc>
                <a:spcPct val="115000"/>
              </a:lnSpc>
              <a:spcAft>
                <a:spcPts val="0"/>
              </a:spcAft>
              <a:buSzPts val="1000"/>
              <a:tabLst>
                <a:tab pos="457200" algn="l"/>
              </a:tabLst>
            </a:pP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Không </a:t>
            </a:r>
            <a:r>
              <a:rPr lang="vi-VN" sz="2800">
                <a:latin typeface="Times New Roman" panose="02020603050405020304" pitchFamily="18" charset="0"/>
                <a:ea typeface="Calibri" panose="020F0502020204030204" pitchFamily="34" charset="0"/>
              </a:rPr>
              <a:t>có sự di cư của các cá thể trong quần thể.</a:t>
            </a:r>
            <a:endParaRPr lang="en-US" sz="2800">
              <a:latin typeface="Times New Roman" panose="02020603050405020304" pitchFamily="18" charset="0"/>
              <a:ea typeface="Calibri" panose="020F0502020204030204" pitchFamily="34" charset="0"/>
            </a:endParaRPr>
          </a:p>
          <a:p>
            <a:pPr lvl="0" algn="just">
              <a:lnSpc>
                <a:spcPct val="115000"/>
              </a:lnSpc>
              <a:spcAft>
                <a:spcPts val="0"/>
              </a:spcAft>
              <a:buSzPts val="1000"/>
              <a:tabLst>
                <a:tab pos="457200" algn="l"/>
              </a:tabLst>
            </a:pP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Quần </a:t>
            </a:r>
            <a:r>
              <a:rPr lang="vi-VN" sz="2800">
                <a:latin typeface="Times New Roman" panose="02020603050405020304" pitchFamily="18" charset="0"/>
                <a:ea typeface="Calibri" panose="020F0502020204030204" pitchFamily="34" charset="0"/>
              </a:rPr>
              <a:t>thể có kích thước đủ lớn</a:t>
            </a:r>
            <a:r>
              <a:rPr lang="vi-VN" sz="2800" smtClean="0">
                <a:latin typeface="Times New Roman" panose="02020603050405020304" pitchFamily="18" charset="0"/>
                <a:ea typeface="Calibri" panose="020F0502020204030204" pitchFamily="34" charset="0"/>
              </a:rPr>
              <a:t>.</a:t>
            </a:r>
            <a:endParaRPr lang="en-US" sz="2800">
              <a:latin typeface="Times New Roman" panose="02020603050405020304" pitchFamily="18" charset="0"/>
              <a:ea typeface="Calibri" panose="020F0502020204030204" pitchFamily="34" charset="0"/>
            </a:endParaRPr>
          </a:p>
        </p:txBody>
      </p:sp>
      <p:sp>
        <p:nvSpPr>
          <p:cNvPr id="6" name="Rectangle 5"/>
          <p:cNvSpPr/>
          <p:nvPr/>
        </p:nvSpPr>
        <p:spPr>
          <a:xfrm>
            <a:off x="1333500" y="6193725"/>
            <a:ext cx="15621000" cy="1083374"/>
          </a:xfrm>
          <a:prstGeom prst="rect">
            <a:avLst/>
          </a:prstGeom>
        </p:spPr>
        <p:txBody>
          <a:bodyPr wrap="square">
            <a:spAutoFit/>
          </a:bodyPr>
          <a:lstStyle/>
          <a:p>
            <a:pPr algn="just">
              <a:lnSpc>
                <a:spcPct val="115000"/>
              </a:lnSpc>
              <a:spcAft>
                <a:spcPts val="0"/>
              </a:spcAft>
            </a:pPr>
            <a:r>
              <a:rPr lang="vi-VN" sz="2800" b="1">
                <a:solidFill>
                  <a:srgbClr val="C00000"/>
                </a:solidFill>
                <a:latin typeface="Times New Roman" panose="02020603050405020304" pitchFamily="18" charset="0"/>
                <a:ea typeface="Calibri" panose="020F0502020204030204" pitchFamily="34" charset="0"/>
              </a:rPr>
              <a:t>Câu 2: </a:t>
            </a:r>
            <a:r>
              <a:rPr lang="vi-VN" sz="2800">
                <a:solidFill>
                  <a:srgbClr val="C00000"/>
                </a:solidFill>
                <a:latin typeface="Times New Roman" panose="02020603050405020304" pitchFamily="18" charset="0"/>
                <a:ea typeface="Calibri" panose="020F0502020204030204" pitchFamily="34" charset="0"/>
              </a:rPr>
              <a:t>Trong quần thể ngẫu phối, nếu cho các cá thể tự thụ phấn hoặc giao phối gần liên tục qua nhiều thế hệ thì tần số allele có thay đổi không? Hãy giải thích.</a:t>
            </a:r>
          </a:p>
        </p:txBody>
      </p:sp>
      <p:sp>
        <p:nvSpPr>
          <p:cNvPr id="8" name="Rectangle 7"/>
          <p:cNvSpPr/>
          <p:nvPr/>
        </p:nvSpPr>
        <p:spPr>
          <a:xfrm>
            <a:off x="1333500" y="7417825"/>
            <a:ext cx="15621000" cy="1945148"/>
          </a:xfrm>
          <a:prstGeom prst="rect">
            <a:avLst/>
          </a:prstGeom>
        </p:spPr>
        <p:txBody>
          <a:bodyPr wrap="square">
            <a:spAutoFit/>
          </a:bodyPr>
          <a:lstStyle/>
          <a:p>
            <a:pPr algn="just">
              <a:lnSpc>
                <a:spcPct val="115000"/>
              </a:lnSpc>
              <a:spcAft>
                <a:spcPts val="0"/>
              </a:spcAft>
            </a:pPr>
            <a:r>
              <a:rPr lang="vi-VN" sz="2800">
                <a:latin typeface="Times New Roman" panose="02020603050405020304" pitchFamily="18" charset="0"/>
                <a:ea typeface="Calibri" panose="020F0502020204030204" pitchFamily="34" charset="0"/>
              </a:rPr>
              <a:t>Trong quần thể ngẫu phối, nếu cho các cá thể tự thụ phấn hoặc giao phối gần liên tục qua nhiều thế hệ thì tần số allele không thay đổi không.</a:t>
            </a:r>
            <a:endParaRPr lang="en-US" sz="2800">
              <a:latin typeface="Times New Roman" panose="02020603050405020304" pitchFamily="18" charset="0"/>
              <a:ea typeface="Calibri" panose="020F0502020204030204" pitchFamily="34" charset="0"/>
            </a:endParaRPr>
          </a:p>
          <a:p>
            <a:pPr algn="just"/>
            <a:r>
              <a:rPr lang="vi-VN" sz="2800">
                <a:latin typeface="Times New Roman" panose="02020603050405020304" pitchFamily="18" charset="0"/>
                <a:ea typeface="Calibri" panose="020F0502020204030204" pitchFamily="34" charset="0"/>
              </a:rPr>
              <a:t>Giải thích: Trong quần thể ngẫu phối, nếu cho các cá thể tự thụ phấn hoặc giao phối gần liên tục qua nhiều thế hệ, lúc đó tần số allele của quần thể gần như không thay đổi theo định luật cân bằng Hardy-Weinberg.</a:t>
            </a:r>
            <a:endParaRPr lang="en-US" sz="2800"/>
          </a:p>
        </p:txBody>
      </p:sp>
    </p:spTree>
    <p:extLst>
      <p:ext uri="{BB962C8B-B14F-4D97-AF65-F5344CB8AC3E}">
        <p14:creationId xmlns:p14="http://schemas.microsoft.com/office/powerpoint/2010/main" val="6178027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33500" y="266700"/>
            <a:ext cx="154305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anose="02020603050405020304" pitchFamily="18" charset="0"/>
                <a:cs typeface="Times New Roman" panose="02020603050405020304" pitchFamily="18" charset="0"/>
              </a:rPr>
              <a:t>CẤU TRÚC DI TRUYỀN CỦA QUẦN THỂ NGẪU PHỐI</a:t>
            </a:r>
            <a:endParaRPr lang="en-US" sz="4400" b="1">
              <a:latin typeface="Times New Roman" panose="02020603050405020304" pitchFamily="18" charset="0"/>
              <a:cs typeface="Times New Roman" panose="02020603050405020304" pitchFamily="18" charset="0"/>
            </a:endParaRPr>
          </a:p>
        </p:txBody>
      </p:sp>
      <p:sp>
        <p:nvSpPr>
          <p:cNvPr id="4" name="Rectangle 3"/>
          <p:cNvSpPr/>
          <p:nvPr/>
        </p:nvSpPr>
        <p:spPr>
          <a:xfrm>
            <a:off x="1333500" y="1866900"/>
            <a:ext cx="15621000" cy="1083374"/>
          </a:xfrm>
          <a:prstGeom prst="rect">
            <a:avLst/>
          </a:prstGeom>
        </p:spPr>
        <p:txBody>
          <a:bodyPr wrap="square">
            <a:spAutoFit/>
          </a:bodyPr>
          <a:lstStyle/>
          <a:p>
            <a:pPr algn="just">
              <a:lnSpc>
                <a:spcPct val="115000"/>
              </a:lnSpc>
              <a:spcAft>
                <a:spcPts val="0"/>
              </a:spcAft>
            </a:pPr>
            <a:r>
              <a:rPr lang="vi-VN" sz="2800" b="1" smtClean="0">
                <a:solidFill>
                  <a:srgbClr val="C00000"/>
                </a:solidFill>
                <a:latin typeface="Times New Roman" panose="02020603050405020304" pitchFamily="18" charset="0"/>
                <a:ea typeface="Calibri" panose="020F0502020204030204" pitchFamily="34" charset="0"/>
              </a:rPr>
              <a:t>Câu </a:t>
            </a:r>
            <a:r>
              <a:rPr lang="vi-VN" sz="2800" b="1">
                <a:solidFill>
                  <a:srgbClr val="C00000"/>
                </a:solidFill>
                <a:latin typeface="Times New Roman" panose="02020603050405020304" pitchFamily="18" charset="0"/>
                <a:ea typeface="Calibri" panose="020F0502020204030204" pitchFamily="34" charset="0"/>
              </a:rPr>
              <a:t>3: </a:t>
            </a:r>
            <a:r>
              <a:rPr lang="vi-VN" sz="2800">
                <a:solidFill>
                  <a:srgbClr val="C00000"/>
                </a:solidFill>
                <a:latin typeface="Times New Roman" panose="02020603050405020304" pitchFamily="18" charset="0"/>
                <a:ea typeface="Calibri" panose="020F0502020204030204" pitchFamily="34" charset="0"/>
              </a:rPr>
              <a:t>Ở ngô, bộ nhiễm sắc thể 2n = 20. Nếu trên mỗi cặp nhiễm sắc thể chỉ xét một cặp gene, mỗi gene có hai allele. Hãy nhận xét về số loại kiểu gene có thể có trong quần thể ngẫu phối</a:t>
            </a:r>
            <a:r>
              <a:rPr lang="vi-VN" sz="2800" smtClean="0">
                <a:solidFill>
                  <a:srgbClr val="C00000"/>
                </a:solidFill>
                <a:latin typeface="Times New Roman" panose="02020603050405020304" pitchFamily="18" charset="0"/>
                <a:ea typeface="Calibri" panose="020F0502020204030204" pitchFamily="34" charset="0"/>
              </a:rPr>
              <a:t>.</a:t>
            </a:r>
            <a:endParaRPr lang="vi-VN" sz="2800">
              <a:solidFill>
                <a:srgbClr val="C00000"/>
              </a:solidFill>
              <a:latin typeface="Times New Roman" panose="02020603050405020304" pitchFamily="18" charset="0"/>
              <a:ea typeface="Calibri" panose="020F0502020204030204" pitchFamily="34" charset="0"/>
            </a:endParaRPr>
          </a:p>
        </p:txBody>
      </p:sp>
      <p:sp>
        <p:nvSpPr>
          <p:cNvPr id="5" name="Rectangle 4"/>
          <p:cNvSpPr/>
          <p:nvPr/>
        </p:nvSpPr>
        <p:spPr>
          <a:xfrm>
            <a:off x="1333500" y="3238500"/>
            <a:ext cx="15621000" cy="2031325"/>
          </a:xfrm>
          <a:prstGeom prst="rect">
            <a:avLst/>
          </a:prstGeom>
        </p:spPr>
        <p:txBody>
          <a:bodyPr wrap="square">
            <a:spAutoFit/>
          </a:bodyPr>
          <a:lstStyle/>
          <a:p>
            <a:pPr algn="just">
              <a:lnSpc>
                <a:spcPct val="150000"/>
              </a:lnSpc>
            </a:pPr>
            <a:r>
              <a:rPr lang="vi-VN" sz="2800" smtClean="0">
                <a:solidFill>
                  <a:srgbClr val="000000"/>
                </a:solidFill>
                <a:latin typeface="+mj-lt"/>
              </a:rPr>
              <a:t>- Mỗi </a:t>
            </a:r>
            <a:r>
              <a:rPr lang="vi-VN" sz="2800">
                <a:solidFill>
                  <a:srgbClr val="000000"/>
                </a:solidFill>
                <a:latin typeface="+mj-lt"/>
              </a:rPr>
              <a:t>gene có hai alen nên mỗi gen sẽ có 3 loại kiểu gene; 2n = 20 mà mỗi cặp nhiễm sắc thể chỉ xét một cặp gene nên số cặp gene đang xét là 10 → Số kiểu gene có thể có trong quần thể ngẫu phối ở ngô là: </a:t>
            </a:r>
            <a:endParaRPr lang="en-US" sz="2800" smtClean="0">
              <a:solidFill>
                <a:srgbClr val="000000"/>
              </a:solidFill>
              <a:latin typeface="+mj-lt"/>
            </a:endParaRPr>
          </a:p>
          <a:p>
            <a:pPr algn="just">
              <a:lnSpc>
                <a:spcPct val="150000"/>
              </a:lnSpc>
            </a:pPr>
            <a:r>
              <a:rPr lang="vi-VN" sz="2800" smtClean="0">
                <a:solidFill>
                  <a:srgbClr val="000000"/>
                </a:solidFill>
                <a:latin typeface="+mj-lt"/>
              </a:rPr>
              <a:t>3</a:t>
            </a:r>
            <a:r>
              <a:rPr lang="vi-VN" sz="2800" baseline="30000" smtClean="0">
                <a:solidFill>
                  <a:srgbClr val="000000"/>
                </a:solidFill>
                <a:latin typeface="+mj-lt"/>
              </a:rPr>
              <a:t>10</a:t>
            </a:r>
            <a:r>
              <a:rPr lang="vi-VN" sz="2800" smtClean="0">
                <a:solidFill>
                  <a:srgbClr val="000000"/>
                </a:solidFill>
                <a:latin typeface="+mj-lt"/>
              </a:rPr>
              <a:t> </a:t>
            </a:r>
            <a:r>
              <a:rPr lang="vi-VN" sz="2800">
                <a:solidFill>
                  <a:srgbClr val="000000"/>
                </a:solidFill>
                <a:latin typeface="+mj-lt"/>
              </a:rPr>
              <a:t>kiểu gene. </a:t>
            </a:r>
          </a:p>
        </p:txBody>
      </p:sp>
      <p:sp>
        <p:nvSpPr>
          <p:cNvPr id="8" name="Rectangle 7"/>
          <p:cNvSpPr/>
          <p:nvPr/>
        </p:nvSpPr>
        <p:spPr>
          <a:xfrm>
            <a:off x="1333500" y="5269825"/>
            <a:ext cx="15621000" cy="1953868"/>
          </a:xfrm>
          <a:prstGeom prst="rect">
            <a:avLst/>
          </a:prstGeom>
        </p:spPr>
        <p:txBody>
          <a:bodyPr wrap="square">
            <a:spAutoFit/>
          </a:bodyPr>
          <a:lstStyle/>
          <a:p>
            <a:pPr algn="just">
              <a:lnSpc>
                <a:spcPct val="150000"/>
              </a:lnSpc>
            </a:pPr>
            <a:r>
              <a:rPr lang="vi-VN" sz="2800" smtClean="0">
                <a:solidFill>
                  <a:srgbClr val="000000"/>
                </a:solidFill>
                <a:latin typeface="+mj-lt"/>
              </a:rPr>
              <a:t>- </a:t>
            </a:r>
            <a:r>
              <a:rPr lang="vi-VN" sz="2800">
                <a:solidFill>
                  <a:srgbClr val="000000"/>
                </a:solidFill>
                <a:latin typeface="+mj-lt"/>
              </a:rPr>
              <a:t>Nhận xét: Trong quần thể ngẫu phối, số kiểu gene là rất lớn, do đó khó có thể tìm được hai cá thể giống nhau hoàn toàn (trừ sinh đôi cùng trứng ở động vật hoặc hai cá thể sinh ra từ cùng một noãn được thụ tinh ở thực vật)</a:t>
            </a:r>
            <a:endParaRPr lang="vi-VN" sz="2800" b="0" i="0">
              <a:solidFill>
                <a:srgbClr val="000000"/>
              </a:solidFill>
              <a:effectLst/>
              <a:latin typeface="+mj-lt"/>
            </a:endParaRPr>
          </a:p>
        </p:txBody>
      </p:sp>
    </p:spTree>
    <p:extLst>
      <p:ext uri="{BB962C8B-B14F-4D97-AF65-F5344CB8AC3E}">
        <p14:creationId xmlns:p14="http://schemas.microsoft.com/office/powerpoint/2010/main" val="3866469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0" y="266700"/>
            <a:ext cx="88392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b="1" smtClean="0">
                <a:latin typeface="Times New Roman" panose="02020603050405020304" pitchFamily="18" charset="0"/>
                <a:cs typeface="Times New Roman" panose="02020603050405020304" pitchFamily="18" charset="0"/>
              </a:rPr>
              <a:t>KIẾN THỨC CỐT LÕI</a:t>
            </a:r>
            <a:endParaRPr lang="en-US" sz="6000" b="1">
              <a:latin typeface="Times New Roman" panose="02020603050405020304" pitchFamily="18" charset="0"/>
              <a:cs typeface="Times New Roman" panose="02020603050405020304" pitchFamily="18" charset="0"/>
            </a:endParaRPr>
          </a:p>
        </p:txBody>
      </p:sp>
      <p:sp>
        <p:nvSpPr>
          <p:cNvPr id="2" name="Rectangle 1"/>
          <p:cNvSpPr/>
          <p:nvPr/>
        </p:nvSpPr>
        <p:spPr>
          <a:xfrm>
            <a:off x="1447800" y="1866900"/>
            <a:ext cx="15621000" cy="587853"/>
          </a:xfrm>
          <a:prstGeom prst="rect">
            <a:avLst/>
          </a:prstGeom>
        </p:spPr>
        <p:txBody>
          <a:bodyPr wrap="square">
            <a:spAutoFit/>
          </a:bodyPr>
          <a:lstStyle/>
          <a:p>
            <a:pPr algn="just">
              <a:lnSpc>
                <a:spcPct val="115000"/>
              </a:lnSpc>
              <a:spcAft>
                <a:spcPts val="0"/>
              </a:spcAft>
            </a:pPr>
            <a:r>
              <a:rPr lang="en-US" sz="2800" b="1" smtClean="0">
                <a:solidFill>
                  <a:srgbClr val="C00000"/>
                </a:solidFill>
                <a:latin typeface="Times New Roman" panose="02020603050405020304" pitchFamily="18" charset="0"/>
                <a:ea typeface="Calibri" panose="020F0502020204030204" pitchFamily="34" charset="0"/>
              </a:rPr>
              <a:t>II. QUẦN THỂ NGẪU PHỐI</a:t>
            </a:r>
            <a:endParaRPr lang="en-US" sz="2800">
              <a:solidFill>
                <a:srgbClr val="C00000"/>
              </a:solidFill>
              <a:latin typeface="Times New Roman" panose="02020603050405020304" pitchFamily="18" charset="0"/>
              <a:ea typeface="Calibri" panose="020F0502020204030204" pitchFamily="34" charset="0"/>
            </a:endParaRPr>
          </a:p>
        </p:txBody>
      </p:sp>
      <p:sp>
        <p:nvSpPr>
          <p:cNvPr id="7" name="Rectangle 6"/>
          <p:cNvSpPr/>
          <p:nvPr/>
        </p:nvSpPr>
        <p:spPr>
          <a:xfrm>
            <a:off x="1447800" y="2414999"/>
            <a:ext cx="15621000" cy="587853"/>
          </a:xfrm>
          <a:prstGeom prst="rect">
            <a:avLst/>
          </a:prstGeom>
        </p:spPr>
        <p:txBody>
          <a:bodyPr wrap="square">
            <a:spAutoFit/>
          </a:bodyPr>
          <a:lstStyle/>
          <a:p>
            <a:pPr algn="just">
              <a:lnSpc>
                <a:spcPct val="115000"/>
              </a:lnSpc>
              <a:spcAft>
                <a:spcPts val="0"/>
              </a:spcAft>
            </a:pPr>
            <a:r>
              <a:rPr lang="en-US" sz="2800" b="1" smtClean="0">
                <a:solidFill>
                  <a:srgbClr val="C00000"/>
                </a:solidFill>
                <a:latin typeface="Times New Roman" panose="02020603050405020304" pitchFamily="18" charset="0"/>
                <a:ea typeface="Calibri" panose="020F0502020204030204" pitchFamily="34" charset="0"/>
              </a:rPr>
              <a:t>1</a:t>
            </a:r>
            <a:r>
              <a:rPr lang="en-US" sz="2800" b="1">
                <a:solidFill>
                  <a:srgbClr val="C00000"/>
                </a:solidFill>
                <a:latin typeface="Times New Roman" panose="02020603050405020304" pitchFamily="18" charset="0"/>
                <a:ea typeface="Calibri" panose="020F0502020204030204" pitchFamily="34" charset="0"/>
              </a:rPr>
              <a:t>. </a:t>
            </a:r>
            <a:r>
              <a:rPr lang="en-US" sz="2800" b="1" smtClean="0">
                <a:solidFill>
                  <a:srgbClr val="C00000"/>
                </a:solidFill>
                <a:latin typeface="Times New Roman" panose="02020603050405020304" pitchFamily="18" charset="0"/>
                <a:ea typeface="Calibri" panose="020F0502020204030204" pitchFamily="34" charset="0"/>
              </a:rPr>
              <a:t>Trạng thái cân bằng di truyền của quần thể</a:t>
            </a:r>
            <a:endParaRPr lang="en-US" sz="2800">
              <a:solidFill>
                <a:srgbClr val="C00000"/>
              </a:solidFill>
              <a:latin typeface="Times New Roman" panose="02020603050405020304" pitchFamily="18" charset="0"/>
              <a:ea typeface="Calibri" panose="020F0502020204030204" pitchFamily="34" charset="0"/>
            </a:endParaRPr>
          </a:p>
        </p:txBody>
      </p:sp>
      <p:sp>
        <p:nvSpPr>
          <p:cNvPr id="9" name="Rectangle 8"/>
          <p:cNvSpPr/>
          <p:nvPr/>
        </p:nvSpPr>
        <p:spPr>
          <a:xfrm>
            <a:off x="1447800" y="3052276"/>
            <a:ext cx="15621000" cy="548099"/>
          </a:xfrm>
          <a:prstGeom prst="rect">
            <a:avLst/>
          </a:prstGeom>
        </p:spPr>
        <p:txBody>
          <a:bodyPr wrap="square">
            <a:spAutoFit/>
          </a:bodyPr>
          <a:lstStyle/>
          <a:p>
            <a:pPr algn="just">
              <a:lnSpc>
                <a:spcPct val="115000"/>
              </a:lnSpc>
              <a:spcAft>
                <a:spcPts val="0"/>
              </a:spcAft>
            </a:pPr>
            <a:r>
              <a:rPr lang="vi-VN" sz="2800">
                <a:latin typeface="Times New Roman" panose="02020603050405020304" pitchFamily="18" charset="0"/>
                <a:ea typeface="Calibri" panose="020F0502020204030204" pitchFamily="34" charset="0"/>
              </a:rPr>
              <a:t>Quần thể ngẫu phối là đa hình vể kiểu gene dần đến đa hình vể kiểu hình. </a:t>
            </a:r>
          </a:p>
        </p:txBody>
      </p:sp>
      <p:sp>
        <p:nvSpPr>
          <p:cNvPr id="10" name="Rectangle 9"/>
          <p:cNvSpPr/>
          <p:nvPr/>
        </p:nvSpPr>
        <p:spPr>
          <a:xfrm>
            <a:off x="1447800" y="6140100"/>
            <a:ext cx="15621000" cy="587853"/>
          </a:xfrm>
          <a:prstGeom prst="rect">
            <a:avLst/>
          </a:prstGeom>
        </p:spPr>
        <p:txBody>
          <a:bodyPr wrap="square">
            <a:spAutoFit/>
          </a:bodyPr>
          <a:lstStyle/>
          <a:p>
            <a:pPr algn="just">
              <a:lnSpc>
                <a:spcPct val="115000"/>
              </a:lnSpc>
              <a:spcAft>
                <a:spcPts val="0"/>
              </a:spcAft>
            </a:pPr>
            <a:r>
              <a:rPr lang="en-US" sz="2800" b="1" smtClean="0">
                <a:solidFill>
                  <a:srgbClr val="C00000"/>
                </a:solidFill>
                <a:latin typeface="Times New Roman" panose="02020603050405020304" pitchFamily="18" charset="0"/>
                <a:ea typeface="Calibri" panose="020F0502020204030204" pitchFamily="34" charset="0"/>
              </a:rPr>
              <a:t>2</a:t>
            </a:r>
            <a:r>
              <a:rPr lang="en-US" sz="2800" b="1">
                <a:solidFill>
                  <a:srgbClr val="C00000"/>
                </a:solidFill>
                <a:latin typeface="Times New Roman" panose="02020603050405020304" pitchFamily="18" charset="0"/>
                <a:ea typeface="Calibri" panose="020F0502020204030204" pitchFamily="34" charset="0"/>
              </a:rPr>
              <a:t>. </a:t>
            </a:r>
            <a:r>
              <a:rPr lang="en-US" sz="2800" b="1" smtClean="0">
                <a:solidFill>
                  <a:srgbClr val="C00000"/>
                </a:solidFill>
                <a:latin typeface="Times New Roman" panose="02020603050405020304" pitchFamily="18" charset="0"/>
                <a:ea typeface="Calibri" panose="020F0502020204030204" pitchFamily="34" charset="0"/>
              </a:rPr>
              <a:t>Định luật Hardy - Weinberg</a:t>
            </a:r>
            <a:endParaRPr lang="en-US" sz="2800">
              <a:solidFill>
                <a:srgbClr val="C00000"/>
              </a:solidFill>
              <a:latin typeface="Times New Roman" panose="02020603050405020304" pitchFamily="18" charset="0"/>
              <a:ea typeface="Calibri" panose="020F0502020204030204" pitchFamily="34" charset="0"/>
            </a:endParaRPr>
          </a:p>
        </p:txBody>
      </p:sp>
      <p:sp>
        <p:nvSpPr>
          <p:cNvPr id="11" name="Rectangle 10"/>
          <p:cNvSpPr/>
          <p:nvPr/>
        </p:nvSpPr>
        <p:spPr>
          <a:xfrm>
            <a:off x="1445342" y="6731150"/>
            <a:ext cx="15621000" cy="1043619"/>
          </a:xfrm>
          <a:prstGeom prst="rect">
            <a:avLst/>
          </a:prstGeom>
        </p:spPr>
        <p:txBody>
          <a:bodyPr wrap="square">
            <a:spAutoFit/>
          </a:bodyPr>
          <a:lstStyle/>
          <a:p>
            <a:pPr algn="just">
              <a:lnSpc>
                <a:spcPct val="115000"/>
              </a:lnSpc>
              <a:spcAft>
                <a:spcPts val="0"/>
              </a:spcAft>
            </a:pPr>
            <a:r>
              <a:rPr lang="vi-VN" sz="2800">
                <a:latin typeface="Times New Roman" panose="02020603050405020304" pitchFamily="18" charset="0"/>
                <a:ea typeface="Calibri" panose="020F0502020204030204" pitchFamily="34" charset="0"/>
              </a:rPr>
              <a:t>Trong quẩn thể ngấu phối có kích thước lớn, tân số allele và tẩn sổ kiểu gene duy trì ổn định từ thế hệ này sang thế hệ khác trong điều kiện nghiệm đúng. </a:t>
            </a:r>
          </a:p>
        </p:txBody>
      </p:sp>
      <p:sp>
        <p:nvSpPr>
          <p:cNvPr id="16" name="Rectangle 15"/>
          <p:cNvSpPr/>
          <p:nvPr/>
        </p:nvSpPr>
        <p:spPr>
          <a:xfrm>
            <a:off x="1445342" y="3550951"/>
            <a:ext cx="15621000" cy="2074414"/>
          </a:xfrm>
          <a:prstGeom prst="rect">
            <a:avLst/>
          </a:prstGeom>
        </p:spPr>
        <p:txBody>
          <a:bodyPr wrap="square">
            <a:spAutoFit/>
          </a:bodyPr>
          <a:lstStyle/>
          <a:p>
            <a:pPr algn="just">
              <a:lnSpc>
                <a:spcPct val="115000"/>
              </a:lnSpc>
              <a:spcAft>
                <a:spcPts val="0"/>
              </a:spcAft>
            </a:pPr>
            <a:r>
              <a:rPr lang="vi-VN" sz="2800" smtClean="0">
                <a:latin typeface="Times New Roman" panose="02020603050405020304" pitchFamily="18" charset="0"/>
                <a:ea typeface="Calibri" panose="020F0502020204030204" pitchFamily="34" charset="0"/>
              </a:rPr>
              <a:t>- </a:t>
            </a:r>
            <a:r>
              <a:rPr lang="vi-VN" sz="2800">
                <a:latin typeface="Times New Roman" panose="02020603050405020304" pitchFamily="18" charset="0"/>
                <a:ea typeface="Calibri" panose="020F0502020204030204" pitchFamily="34" charset="0"/>
              </a:rPr>
              <a:t>Do ngẫu phối nên những đột biến lặn có hại </a:t>
            </a:r>
            <a:r>
              <a:rPr lang="vi-VN" sz="2800" smtClean="0">
                <a:latin typeface="Times New Roman" panose="02020603050405020304" pitchFamily="18" charset="0"/>
                <a:ea typeface="Calibri" panose="020F0502020204030204" pitchFamily="34" charset="0"/>
              </a:rPr>
              <a:t>t</a:t>
            </a:r>
            <a:r>
              <a:rPr lang="en-US" sz="2800" smtClean="0">
                <a:latin typeface="Times New Roman" panose="02020603050405020304" pitchFamily="18" charset="0"/>
                <a:ea typeface="Calibri" panose="020F0502020204030204" pitchFamily="34" charset="0"/>
              </a:rPr>
              <a:t>ồ</a:t>
            </a:r>
            <a:r>
              <a:rPr lang="vi-VN" sz="2800" smtClean="0">
                <a:latin typeface="Times New Roman" panose="02020603050405020304" pitchFamily="18" charset="0"/>
                <a:ea typeface="Calibri" panose="020F0502020204030204" pitchFamily="34" charset="0"/>
              </a:rPr>
              <a:t>n </a:t>
            </a:r>
            <a:r>
              <a:rPr lang="vi-VN" sz="2800">
                <a:latin typeface="Times New Roman" panose="02020603050405020304" pitchFamily="18" charset="0"/>
                <a:ea typeface="Calibri" panose="020F0502020204030204" pitchFamily="34" charset="0"/>
              </a:rPr>
              <a:t>tại ở trạng thái dị hợp không biểu hiện tính trạng gây hại ngay mà được tích luỹ trong quẩn thể làm phong phú vốn gene của quần thể. Khi môi trường sống thay đổi, những đột biến lặn có thể trở nên trung tính hoặc có lợi, đảm bảo cho </a:t>
            </a:r>
            <a:r>
              <a:rPr lang="vi-VN" sz="2800" smtClean="0">
                <a:latin typeface="Times New Roman" panose="02020603050405020304" pitchFamily="18" charset="0"/>
                <a:ea typeface="Calibri" panose="020F0502020204030204" pitchFamily="34" charset="0"/>
              </a:rPr>
              <a:t>qu</a:t>
            </a:r>
            <a:r>
              <a:rPr lang="en-US" sz="2800" smtClean="0">
                <a:latin typeface="Times New Roman" panose="02020603050405020304" pitchFamily="18" charset="0"/>
                <a:ea typeface="Calibri" panose="020F0502020204030204" pitchFamily="34" charset="0"/>
              </a:rPr>
              <a:t>ầ</a:t>
            </a:r>
            <a:r>
              <a:rPr lang="vi-VN" sz="2800" smtClean="0">
                <a:latin typeface="Times New Roman" panose="02020603050405020304" pitchFamily="18" charset="0"/>
                <a:ea typeface="Calibri" panose="020F0502020204030204" pitchFamily="34" charset="0"/>
              </a:rPr>
              <a:t>n </a:t>
            </a:r>
            <a:r>
              <a:rPr lang="vi-VN" sz="2800">
                <a:latin typeface="Times New Roman" panose="02020603050405020304" pitchFamily="18" charset="0"/>
                <a:ea typeface="Calibri" panose="020F0502020204030204" pitchFamily="34" charset="0"/>
              </a:rPr>
              <a:t>thể thích nghi. Do đó, </a:t>
            </a:r>
            <a:r>
              <a:rPr lang="vi-VN" sz="2800" smtClean="0">
                <a:latin typeface="Times New Roman" panose="02020603050405020304" pitchFamily="18" charset="0"/>
                <a:ea typeface="Calibri" panose="020F0502020204030204" pitchFamily="34" charset="0"/>
              </a:rPr>
              <a:t>qu</a:t>
            </a:r>
            <a:r>
              <a:rPr lang="en-US" sz="2800" smtClean="0">
                <a:latin typeface="Times New Roman" panose="02020603050405020304" pitchFamily="18" charset="0"/>
                <a:ea typeface="Calibri" panose="020F0502020204030204" pitchFamily="34" charset="0"/>
              </a:rPr>
              <a:t>ầ</a:t>
            </a:r>
            <a:r>
              <a:rPr lang="vi-VN" sz="2800" smtClean="0">
                <a:latin typeface="Times New Roman" panose="02020603050405020304" pitchFamily="18" charset="0"/>
                <a:ea typeface="Calibri" panose="020F0502020204030204" pitchFamily="34" charset="0"/>
              </a:rPr>
              <a:t>n </a:t>
            </a:r>
            <a:r>
              <a:rPr lang="vi-VN" sz="2800">
                <a:latin typeface="Times New Roman" panose="02020603050405020304" pitchFamily="18" charset="0"/>
                <a:ea typeface="Calibri" panose="020F0502020204030204" pitchFamily="34" charset="0"/>
              </a:rPr>
              <a:t>thể ngẫu phối có khả năng thích nghi cao trước sự thay đổi của môi trường</a:t>
            </a:r>
            <a:r>
              <a:rPr lang="vi-VN" sz="2800" smtClean="0">
                <a:latin typeface="Times New Roman" panose="02020603050405020304" pitchFamily="18" charset="0"/>
                <a:ea typeface="Calibri" panose="020F0502020204030204" pitchFamily="34" charset="0"/>
              </a:rPr>
              <a:t>.</a:t>
            </a:r>
            <a:endParaRPr lang="vi-VN" sz="2800">
              <a:latin typeface="Times New Roman" panose="02020603050405020304" pitchFamily="18" charset="0"/>
              <a:ea typeface="Calibri" panose="020F0502020204030204" pitchFamily="34" charset="0"/>
            </a:endParaRPr>
          </a:p>
        </p:txBody>
      </p:sp>
      <p:sp>
        <p:nvSpPr>
          <p:cNvPr id="17" name="Rectangle 16"/>
          <p:cNvSpPr/>
          <p:nvPr/>
        </p:nvSpPr>
        <p:spPr>
          <a:xfrm>
            <a:off x="1470056" y="5536187"/>
            <a:ext cx="15621000" cy="587853"/>
          </a:xfrm>
          <a:prstGeom prst="rect">
            <a:avLst/>
          </a:prstGeom>
        </p:spPr>
        <p:txBody>
          <a:bodyPr wrap="square">
            <a:spAutoFit/>
          </a:bodyPr>
          <a:lstStyle/>
          <a:p>
            <a:pPr algn="just">
              <a:lnSpc>
                <a:spcPct val="115000"/>
              </a:lnSpc>
              <a:spcAft>
                <a:spcPts val="0"/>
              </a:spcAft>
            </a:pPr>
            <a:r>
              <a:rPr lang="vi-VN" sz="2800" smtClean="0">
                <a:latin typeface="Times New Roman" panose="02020603050405020304" pitchFamily="18" charset="0"/>
                <a:ea typeface="Calibri" panose="020F0502020204030204" pitchFamily="34" charset="0"/>
              </a:rPr>
              <a:t>- Qu</a:t>
            </a:r>
            <a:r>
              <a:rPr lang="en-US" sz="2800" smtClean="0">
                <a:latin typeface="Times New Roman" panose="02020603050405020304" pitchFamily="18" charset="0"/>
                <a:ea typeface="Calibri" panose="020F0502020204030204" pitchFamily="34" charset="0"/>
              </a:rPr>
              <a:t>ầ</a:t>
            </a:r>
            <a:r>
              <a:rPr lang="vi-VN" sz="2800" smtClean="0">
                <a:latin typeface="Times New Roman" panose="02020603050405020304" pitchFamily="18" charset="0"/>
                <a:ea typeface="Calibri" panose="020F0502020204030204" pitchFamily="34" charset="0"/>
              </a:rPr>
              <a:t>n </a:t>
            </a:r>
            <a:r>
              <a:rPr lang="vi-VN" sz="2800">
                <a:latin typeface="Times New Roman" panose="02020603050405020304" pitchFamily="18" charset="0"/>
                <a:ea typeface="Calibri" panose="020F0502020204030204" pitchFamily="34" charset="0"/>
              </a:rPr>
              <a:t>thể có tần số allele và tần số kiểu gene được duy trì ổn định gọi là </a:t>
            </a:r>
            <a:r>
              <a:rPr lang="vi-VN" sz="2800" smtClean="0">
                <a:latin typeface="Times New Roman" panose="02020603050405020304" pitchFamily="18" charset="0"/>
                <a:ea typeface="Calibri" panose="020F0502020204030204" pitchFamily="34" charset="0"/>
              </a:rPr>
              <a:t>qu</a:t>
            </a:r>
            <a:r>
              <a:rPr lang="en-US" sz="2800" smtClean="0">
                <a:latin typeface="Times New Roman" panose="02020603050405020304" pitchFamily="18" charset="0"/>
                <a:ea typeface="Calibri" panose="020F0502020204030204" pitchFamily="34" charset="0"/>
              </a:rPr>
              <a:t>ầ</a:t>
            </a:r>
            <a:r>
              <a:rPr lang="vi-VN" sz="2800" smtClean="0">
                <a:latin typeface="Times New Roman" panose="02020603050405020304" pitchFamily="18" charset="0"/>
                <a:ea typeface="Calibri" panose="020F0502020204030204" pitchFamily="34" charset="0"/>
              </a:rPr>
              <a:t>n </a:t>
            </a:r>
            <a:r>
              <a:rPr lang="vi-VN" sz="2800">
                <a:latin typeface="Times New Roman" panose="02020603050405020304" pitchFamily="18" charset="0"/>
                <a:ea typeface="Calibri" panose="020F0502020204030204" pitchFamily="34" charset="0"/>
              </a:rPr>
              <a:t>thể đạt trạng thái cân bằng.</a:t>
            </a:r>
          </a:p>
        </p:txBody>
      </p:sp>
      <p:sp>
        <p:nvSpPr>
          <p:cNvPr id="18" name="Rectangle 17"/>
          <p:cNvSpPr/>
          <p:nvPr/>
        </p:nvSpPr>
        <p:spPr>
          <a:xfrm>
            <a:off x="1442884" y="7774769"/>
            <a:ext cx="15621000" cy="1043619"/>
          </a:xfrm>
          <a:prstGeom prst="rect">
            <a:avLst/>
          </a:prstGeom>
        </p:spPr>
        <p:txBody>
          <a:bodyPr wrap="square">
            <a:spAutoFit/>
          </a:bodyPr>
          <a:lstStyle/>
          <a:p>
            <a:pPr algn="just">
              <a:lnSpc>
                <a:spcPct val="115000"/>
              </a:lnSpc>
              <a:spcAft>
                <a:spcPts val="0"/>
              </a:spcAft>
            </a:pPr>
            <a:r>
              <a:rPr lang="vi-VN" sz="2800" smtClean="0">
                <a:latin typeface="Times New Roman" panose="02020603050405020304" pitchFamily="18" charset="0"/>
                <a:ea typeface="Calibri" panose="020F0502020204030204" pitchFamily="34" charset="0"/>
              </a:rPr>
              <a:t>Đi</a:t>
            </a:r>
            <a:r>
              <a:rPr lang="en-US" sz="2800" smtClean="0">
                <a:latin typeface="Times New Roman" panose="02020603050405020304" pitchFamily="18" charset="0"/>
                <a:ea typeface="Calibri" panose="020F0502020204030204" pitchFamily="34" charset="0"/>
              </a:rPr>
              <a:t>ề</a:t>
            </a:r>
            <a:r>
              <a:rPr lang="vi-VN" sz="2800" smtClean="0">
                <a:latin typeface="Times New Roman" panose="02020603050405020304" pitchFamily="18" charset="0"/>
                <a:ea typeface="Calibri" panose="020F0502020204030204" pitchFamily="34" charset="0"/>
              </a:rPr>
              <a:t>u </a:t>
            </a:r>
            <a:r>
              <a:rPr lang="vi-VN" sz="2800">
                <a:latin typeface="Times New Roman" panose="02020603050405020304" pitchFamily="18" charset="0"/>
                <a:ea typeface="Calibri" panose="020F0502020204030204" pitchFamily="34" charset="0"/>
              </a:rPr>
              <a:t>kiện nghiệm đúng định luật: </a:t>
            </a: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a:t>
            </a:r>
            <a:r>
              <a:rPr lang="vi-VN" sz="2800">
                <a:latin typeface="Times New Roman" panose="02020603050405020304" pitchFamily="18" charset="0"/>
                <a:ea typeface="Calibri" panose="020F0502020204030204" pitchFamily="34" charset="0"/>
              </a:rPr>
              <a:t>1) diễn ra ngẫu phối; </a:t>
            </a: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a:t>
            </a:r>
            <a:r>
              <a:rPr lang="vi-VN" sz="2800">
                <a:latin typeface="Times New Roman" panose="02020603050405020304" pitchFamily="18" charset="0"/>
                <a:ea typeface="Calibri" panose="020F0502020204030204" pitchFamily="34" charset="0"/>
              </a:rPr>
              <a:t>2) có kích thước lớn; </a:t>
            </a: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a:t>
            </a:r>
            <a:r>
              <a:rPr lang="vi-VN" sz="2800">
                <a:latin typeface="Times New Roman" panose="02020603050405020304" pitchFamily="18" charset="0"/>
                <a:ea typeface="Calibri" panose="020F0502020204030204" pitchFamily="34" charset="0"/>
              </a:rPr>
              <a:t>3) không có chọn lọc tự nhiên tác động; </a:t>
            </a:r>
            <a:r>
              <a:rPr lang="vi-VN" sz="2800" smtClean="0">
                <a:latin typeface="Times New Roman" panose="02020603050405020304" pitchFamily="18" charset="0"/>
                <a:ea typeface="Calibri" panose="020F0502020204030204" pitchFamily="34" charset="0"/>
              </a:rPr>
              <a:t>(</a:t>
            </a:r>
            <a:r>
              <a:rPr lang="vi-VN" sz="2800">
                <a:latin typeface="Times New Roman" panose="02020603050405020304" pitchFamily="18" charset="0"/>
                <a:ea typeface="Calibri" panose="020F0502020204030204" pitchFamily="34" charset="0"/>
              </a:rPr>
              <a:t>4) không có đột biến phát sinh; </a:t>
            </a:r>
            <a:r>
              <a:rPr lang="vi-VN" sz="2800" smtClean="0">
                <a:latin typeface="Times New Roman" panose="02020603050405020304" pitchFamily="18" charset="0"/>
                <a:ea typeface="Calibri" panose="020F0502020204030204" pitchFamily="34" charset="0"/>
              </a:rPr>
              <a:t>(</a:t>
            </a:r>
            <a:r>
              <a:rPr lang="vi-VN" sz="2800">
                <a:latin typeface="Times New Roman" panose="02020603050405020304" pitchFamily="18" charset="0"/>
                <a:ea typeface="Calibri" panose="020F0502020204030204" pitchFamily="34" charset="0"/>
              </a:rPr>
              <a:t>5) không có di - nhập gene.</a:t>
            </a:r>
          </a:p>
        </p:txBody>
      </p:sp>
    </p:spTree>
    <p:extLst>
      <p:ext uri="{BB962C8B-B14F-4D97-AF65-F5344CB8AC3E}">
        <p14:creationId xmlns:p14="http://schemas.microsoft.com/office/powerpoint/2010/main" val="1237069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55601" y="3484394"/>
            <a:ext cx="13586297" cy="4427753"/>
          </a:xfrm>
          <a:prstGeom prst="rect">
            <a:avLst/>
          </a:prstGeom>
        </p:spPr>
      </p:pic>
      <p:sp>
        <p:nvSpPr>
          <p:cNvPr id="2" name="Rounded Rectangle 1"/>
          <p:cNvSpPr/>
          <p:nvPr/>
        </p:nvSpPr>
        <p:spPr>
          <a:xfrm>
            <a:off x="1333500" y="266700"/>
            <a:ext cx="15430500" cy="13525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anose="02020603050405020304" pitchFamily="18" charset="0"/>
                <a:cs typeface="Times New Roman" panose="02020603050405020304" pitchFamily="18" charset="0"/>
              </a:rPr>
              <a:t>CẤU TRÚC DI TRUYỀN CỦA QUẦN THỂ TỰ THỤ PHẤN VÀ QUẦN THỂ GIAO PHỐI GẦN</a:t>
            </a:r>
            <a:endParaRPr lang="en-US" sz="4400" b="1">
              <a:latin typeface="Times New Roman" panose="02020603050405020304" pitchFamily="18" charset="0"/>
              <a:cs typeface="Times New Roman" panose="02020603050405020304" pitchFamily="18" charset="0"/>
            </a:endParaRPr>
          </a:p>
        </p:txBody>
      </p:sp>
      <p:sp>
        <p:nvSpPr>
          <p:cNvPr id="4" name="Rectangle 3"/>
          <p:cNvSpPr/>
          <p:nvPr/>
        </p:nvSpPr>
        <p:spPr>
          <a:xfrm>
            <a:off x="1333500" y="1911637"/>
            <a:ext cx="15621000" cy="1539139"/>
          </a:xfrm>
          <a:prstGeom prst="rect">
            <a:avLst/>
          </a:prstGeom>
        </p:spPr>
        <p:txBody>
          <a:bodyPr wrap="square">
            <a:spAutoFit/>
          </a:bodyPr>
          <a:lstStyle/>
          <a:p>
            <a:pPr algn="just">
              <a:lnSpc>
                <a:spcPct val="115000"/>
              </a:lnSpc>
              <a:spcAft>
                <a:spcPts val="0"/>
              </a:spcAft>
            </a:pPr>
            <a:r>
              <a:rPr lang="vi-VN" sz="2800" b="1">
                <a:solidFill>
                  <a:srgbClr val="C00000"/>
                </a:solidFill>
                <a:latin typeface="Times New Roman" panose="02020603050405020304" pitchFamily="18" charset="0"/>
                <a:ea typeface="Calibri" panose="020F0502020204030204" pitchFamily="34" charset="0"/>
              </a:rPr>
              <a:t>H: </a:t>
            </a:r>
            <a:r>
              <a:rPr lang="vi-VN" sz="2800">
                <a:solidFill>
                  <a:srgbClr val="C00000"/>
                </a:solidFill>
                <a:latin typeface="Times New Roman" panose="02020603050405020304" pitchFamily="18" charset="0"/>
                <a:ea typeface="Calibri" panose="020F0502020204030204" pitchFamily="34" charset="0"/>
              </a:rPr>
              <a:t>Quan sát hình 13.2 và trả lời câu hỏi: Ở quần thể thế hệ F2, các tần số kiểu gene AA, Aa, aa thay đổi theo xu hướng nào nếu các cá thể tiếp tục tự thụ phấn?</a:t>
            </a:r>
          </a:p>
          <a:p>
            <a:pPr algn="just">
              <a:lnSpc>
                <a:spcPct val="115000"/>
              </a:lnSpc>
              <a:spcAft>
                <a:spcPts val="0"/>
              </a:spcAft>
            </a:pPr>
            <a:r>
              <a:rPr lang="en-US" sz="2800" smtClean="0">
                <a:solidFill>
                  <a:srgbClr val="C00000"/>
                </a:solidFill>
                <a:latin typeface="Times New Roman" panose="02020603050405020304" pitchFamily="18" charset="0"/>
                <a:ea typeface="Calibri" panose="020F0502020204030204" pitchFamily="34" charset="0"/>
              </a:rPr>
              <a:t>Về s</a:t>
            </a:r>
            <a:r>
              <a:rPr lang="vi-VN" sz="2800" smtClean="0">
                <a:solidFill>
                  <a:srgbClr val="C00000"/>
                </a:solidFill>
                <a:latin typeface="Times New Roman" panose="02020603050405020304" pitchFamily="18" charset="0"/>
                <a:ea typeface="Calibri" panose="020F0502020204030204" pitchFamily="34" charset="0"/>
              </a:rPr>
              <a:t>au </a:t>
            </a:r>
            <a:r>
              <a:rPr lang="vi-VN" sz="2800">
                <a:solidFill>
                  <a:srgbClr val="C00000"/>
                </a:solidFill>
                <a:latin typeface="Times New Roman" panose="02020603050405020304" pitchFamily="18" charset="0"/>
                <a:ea typeface="Calibri" panose="020F0502020204030204" pitchFamily="34" charset="0"/>
              </a:rPr>
              <a:t>càng nhiều thế hệ tự thụ phấn, tần số các kiểu gene thay đổi theo xu hướng nào?</a:t>
            </a:r>
          </a:p>
        </p:txBody>
      </p:sp>
      <p:sp>
        <p:nvSpPr>
          <p:cNvPr id="6" name="Rectangle 5"/>
          <p:cNvSpPr/>
          <p:nvPr/>
        </p:nvSpPr>
        <p:spPr>
          <a:xfrm>
            <a:off x="1333500" y="8267700"/>
            <a:ext cx="15621000" cy="1945148"/>
          </a:xfrm>
          <a:prstGeom prst="rect">
            <a:avLst/>
          </a:prstGeom>
        </p:spPr>
        <p:txBody>
          <a:bodyPr wrap="square">
            <a:spAutoFit/>
          </a:bodyPr>
          <a:lstStyle/>
          <a:p>
            <a:pPr lvl="0" algn="just">
              <a:lnSpc>
                <a:spcPct val="115000"/>
              </a:lnSpc>
              <a:spcAft>
                <a:spcPts val="0"/>
              </a:spcAft>
              <a:buSzPts val="1000"/>
              <a:tabLst>
                <a:tab pos="457200" algn="l"/>
              </a:tabLst>
            </a:pPr>
            <a:r>
              <a:rPr lang="en-US" sz="2800" b="1" smtClean="0">
                <a:solidFill>
                  <a:srgbClr val="C00000"/>
                </a:solidFill>
                <a:latin typeface="Times New Roman" panose="02020603050405020304" pitchFamily="18" charset="0"/>
                <a:ea typeface="Calibri" panose="020F0502020204030204" pitchFamily="34" charset="0"/>
                <a:sym typeface="Wingdings" panose="05000000000000000000" pitchFamily="2" charset="2"/>
              </a:rPr>
              <a:t></a:t>
            </a:r>
            <a:r>
              <a:rPr lang="en-US" sz="2800" smtClean="0">
                <a:latin typeface="Times New Roman" panose="02020603050405020304" pitchFamily="18" charset="0"/>
                <a:ea typeface="Calibri" panose="020F0502020204030204" pitchFamily="34" charset="0"/>
                <a:sym typeface="Wingdings" panose="05000000000000000000" pitchFamily="2" charset="2"/>
              </a:rPr>
              <a:t> </a:t>
            </a:r>
            <a:r>
              <a:rPr lang="vi-VN" sz="2800" smtClean="0">
                <a:latin typeface="Times New Roman" panose="02020603050405020304" pitchFamily="18" charset="0"/>
                <a:ea typeface="Calibri" panose="020F0502020204030204" pitchFamily="34" charset="0"/>
              </a:rPr>
              <a:t>Ở </a:t>
            </a:r>
            <a:r>
              <a:rPr lang="vi-VN" sz="2800">
                <a:latin typeface="Times New Roman" panose="02020603050405020304" pitchFamily="18" charset="0"/>
                <a:ea typeface="Calibri" panose="020F0502020204030204" pitchFamily="34" charset="0"/>
              </a:rPr>
              <a:t>quần thể thế hệ F</a:t>
            </a:r>
            <a:r>
              <a:rPr lang="vi-VN" sz="2800" baseline="-25000">
                <a:latin typeface="Times New Roman" panose="02020603050405020304" pitchFamily="18" charset="0"/>
                <a:ea typeface="Calibri" panose="020F0502020204030204" pitchFamily="34" charset="0"/>
              </a:rPr>
              <a:t>2</a:t>
            </a:r>
            <a:r>
              <a:rPr lang="vi-VN" sz="2800">
                <a:latin typeface="Times New Roman" panose="02020603050405020304" pitchFamily="18" charset="0"/>
                <a:ea typeface="Calibri" panose="020F0502020204030204" pitchFamily="34" charset="0"/>
              </a:rPr>
              <a:t>, tần số kiểu gene đồng hợp (AA, aa) tăng, tần số kiểu gene dị hợp (Aa) giảm nếu các cá thể tiếp tục tự thụ phấn.</a:t>
            </a:r>
            <a:endParaRPr lang="en-US" sz="2800">
              <a:latin typeface="Times New Roman" panose="02020603050405020304" pitchFamily="18" charset="0"/>
              <a:ea typeface="Calibri" panose="020F0502020204030204" pitchFamily="34" charset="0"/>
            </a:endParaRPr>
          </a:p>
          <a:p>
            <a:r>
              <a:rPr lang="vi-VN" sz="2800">
                <a:latin typeface="Times New Roman" panose="02020603050405020304" pitchFamily="18" charset="0"/>
                <a:ea typeface="Calibri" panose="020F0502020204030204" pitchFamily="34" charset="0"/>
              </a:rPr>
              <a:t>Sau càng nhiều thế hệ tự thụ phấn, tần số các kiểu gene thay đổi theo xu hướng tăng dần các kiểu gene đồng hợp và giảm dần các kiểu gene dị hợp.</a:t>
            </a:r>
            <a:endParaRPr lang="en-US" sz="2800"/>
          </a:p>
        </p:txBody>
      </p:sp>
    </p:spTree>
    <p:extLst>
      <p:ext uri="{BB962C8B-B14F-4D97-AF65-F5344CB8AC3E}">
        <p14:creationId xmlns:p14="http://schemas.microsoft.com/office/powerpoint/2010/main" val="2504147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Điều Gì Sẽ Xảy Ra Với Hôn Nhân Cận Huyết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495300"/>
            <a:ext cx="16391467" cy="9220200"/>
          </a:xfrm>
          <a:prstGeom prst="rect">
            <a:avLst/>
          </a:prstGeom>
        </p:spPr>
      </p:pic>
    </p:spTree>
    <p:extLst>
      <p:ext uri="{BB962C8B-B14F-4D97-AF65-F5344CB8AC3E}">
        <p14:creationId xmlns:p14="http://schemas.microsoft.com/office/powerpoint/2010/main" val="351701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0" y="266700"/>
            <a:ext cx="88392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b="1" smtClean="0">
                <a:latin typeface="Times New Roman" panose="02020603050405020304" pitchFamily="18" charset="0"/>
                <a:cs typeface="Times New Roman" panose="02020603050405020304" pitchFamily="18" charset="0"/>
              </a:rPr>
              <a:t>KIẾN THỨC CỐT LÕI</a:t>
            </a:r>
            <a:endParaRPr lang="en-US" sz="6000" b="1">
              <a:latin typeface="Times New Roman" panose="02020603050405020304" pitchFamily="18" charset="0"/>
              <a:cs typeface="Times New Roman" panose="02020603050405020304" pitchFamily="18" charset="0"/>
            </a:endParaRPr>
          </a:p>
        </p:txBody>
      </p:sp>
      <p:sp>
        <p:nvSpPr>
          <p:cNvPr id="2" name="Rectangle 1"/>
          <p:cNvSpPr/>
          <p:nvPr/>
        </p:nvSpPr>
        <p:spPr>
          <a:xfrm>
            <a:off x="1447800" y="1866900"/>
            <a:ext cx="15621000" cy="587853"/>
          </a:xfrm>
          <a:prstGeom prst="rect">
            <a:avLst/>
          </a:prstGeom>
        </p:spPr>
        <p:txBody>
          <a:bodyPr wrap="square">
            <a:spAutoFit/>
          </a:bodyPr>
          <a:lstStyle/>
          <a:p>
            <a:pPr algn="just">
              <a:lnSpc>
                <a:spcPct val="115000"/>
              </a:lnSpc>
              <a:spcAft>
                <a:spcPts val="0"/>
              </a:spcAft>
            </a:pPr>
            <a:r>
              <a:rPr lang="en-US" sz="2800" b="1" smtClean="0">
                <a:solidFill>
                  <a:srgbClr val="C00000"/>
                </a:solidFill>
                <a:latin typeface="Times New Roman" panose="02020603050405020304" pitchFamily="18" charset="0"/>
                <a:ea typeface="Calibri" panose="020F0502020204030204" pitchFamily="34" charset="0"/>
              </a:rPr>
              <a:t>III. QUẦN THỂ TỰ THỤ PHẤN VÀ GIAO PHỐI GẦN</a:t>
            </a:r>
            <a:endParaRPr lang="en-US" sz="2800">
              <a:solidFill>
                <a:srgbClr val="C00000"/>
              </a:solidFill>
              <a:latin typeface="Times New Roman" panose="02020603050405020304" pitchFamily="18" charset="0"/>
              <a:ea typeface="Calibri" panose="020F0502020204030204" pitchFamily="34" charset="0"/>
            </a:endParaRPr>
          </a:p>
        </p:txBody>
      </p:sp>
      <p:sp>
        <p:nvSpPr>
          <p:cNvPr id="7" name="Rectangle 6"/>
          <p:cNvSpPr/>
          <p:nvPr/>
        </p:nvSpPr>
        <p:spPr>
          <a:xfrm>
            <a:off x="1447800" y="2414999"/>
            <a:ext cx="15621000" cy="587853"/>
          </a:xfrm>
          <a:prstGeom prst="rect">
            <a:avLst/>
          </a:prstGeom>
        </p:spPr>
        <p:txBody>
          <a:bodyPr wrap="square">
            <a:spAutoFit/>
          </a:bodyPr>
          <a:lstStyle/>
          <a:p>
            <a:pPr algn="just">
              <a:lnSpc>
                <a:spcPct val="115000"/>
              </a:lnSpc>
              <a:spcAft>
                <a:spcPts val="0"/>
              </a:spcAft>
            </a:pPr>
            <a:r>
              <a:rPr lang="en-US" sz="2800" b="1" smtClean="0">
                <a:solidFill>
                  <a:srgbClr val="C00000"/>
                </a:solidFill>
                <a:latin typeface="Times New Roman" panose="02020603050405020304" pitchFamily="18" charset="0"/>
                <a:ea typeface="Calibri" panose="020F0502020204030204" pitchFamily="34" charset="0"/>
              </a:rPr>
              <a:t>1</a:t>
            </a:r>
            <a:r>
              <a:rPr lang="en-US" sz="2800" b="1">
                <a:solidFill>
                  <a:srgbClr val="C00000"/>
                </a:solidFill>
                <a:latin typeface="Times New Roman" panose="02020603050405020304" pitchFamily="18" charset="0"/>
                <a:ea typeface="Calibri" panose="020F0502020204030204" pitchFamily="34" charset="0"/>
              </a:rPr>
              <a:t>. Quần thể tự thụ phấn và quần thể giao phối gần</a:t>
            </a:r>
            <a:endParaRPr lang="en-US" sz="2800">
              <a:solidFill>
                <a:srgbClr val="C00000"/>
              </a:solidFill>
              <a:latin typeface="Times New Roman" panose="02020603050405020304" pitchFamily="18" charset="0"/>
              <a:ea typeface="Calibri" panose="020F0502020204030204" pitchFamily="34" charset="0"/>
            </a:endParaRPr>
          </a:p>
        </p:txBody>
      </p:sp>
      <p:sp>
        <p:nvSpPr>
          <p:cNvPr id="9" name="Rectangle 8"/>
          <p:cNvSpPr/>
          <p:nvPr/>
        </p:nvSpPr>
        <p:spPr>
          <a:xfrm>
            <a:off x="1447800" y="3052276"/>
            <a:ext cx="15621000" cy="1043619"/>
          </a:xfrm>
          <a:prstGeom prst="rect">
            <a:avLst/>
          </a:prstGeom>
        </p:spPr>
        <p:txBody>
          <a:bodyPr wrap="square">
            <a:spAutoFit/>
          </a:bodyPr>
          <a:lstStyle/>
          <a:p>
            <a:pPr algn="just">
              <a:lnSpc>
                <a:spcPct val="115000"/>
              </a:lnSpc>
              <a:spcAft>
                <a:spcPts val="0"/>
              </a:spcAft>
            </a:pP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Tự </a:t>
            </a:r>
            <a:r>
              <a:rPr lang="vi-VN" sz="2800">
                <a:latin typeface="Times New Roman" panose="02020603050405020304" pitchFamily="18" charset="0"/>
                <a:ea typeface="Calibri" panose="020F0502020204030204" pitchFamily="34" charset="0"/>
              </a:rPr>
              <a:t>thụ phấn và giao phối gần làm giảm tần số kiểu gene dị hợp tử, tăng tần số kiểu gene đồng hợp tử trong quần thể.</a:t>
            </a:r>
          </a:p>
        </p:txBody>
      </p:sp>
      <p:sp>
        <p:nvSpPr>
          <p:cNvPr id="10" name="Rectangle 9"/>
          <p:cNvSpPr/>
          <p:nvPr/>
        </p:nvSpPr>
        <p:spPr>
          <a:xfrm>
            <a:off x="1442884" y="5654268"/>
            <a:ext cx="15621000" cy="587853"/>
          </a:xfrm>
          <a:prstGeom prst="rect">
            <a:avLst/>
          </a:prstGeom>
        </p:spPr>
        <p:txBody>
          <a:bodyPr wrap="square">
            <a:spAutoFit/>
          </a:bodyPr>
          <a:lstStyle/>
          <a:p>
            <a:pPr algn="just">
              <a:lnSpc>
                <a:spcPct val="115000"/>
              </a:lnSpc>
              <a:spcAft>
                <a:spcPts val="0"/>
              </a:spcAft>
            </a:pPr>
            <a:r>
              <a:rPr lang="en-US" sz="2800" b="1" smtClean="0">
                <a:solidFill>
                  <a:srgbClr val="C00000"/>
                </a:solidFill>
                <a:latin typeface="Times New Roman" panose="02020603050405020304" pitchFamily="18" charset="0"/>
                <a:ea typeface="Calibri" panose="020F0502020204030204" pitchFamily="34" charset="0"/>
              </a:rPr>
              <a:t>2</a:t>
            </a:r>
            <a:r>
              <a:rPr lang="en-US" sz="2800" b="1">
                <a:solidFill>
                  <a:srgbClr val="C00000"/>
                </a:solidFill>
                <a:latin typeface="Times New Roman" panose="02020603050405020304" pitchFamily="18" charset="0"/>
                <a:ea typeface="Calibri" panose="020F0502020204030204" pitchFamily="34" charset="0"/>
              </a:rPr>
              <a:t>. </a:t>
            </a:r>
            <a:r>
              <a:rPr lang="vi-VN" sz="2800" b="1">
                <a:solidFill>
                  <a:srgbClr val="C00000"/>
                </a:solidFill>
                <a:latin typeface="Times New Roman" panose="02020603050405020304" pitchFamily="18" charset="0"/>
                <a:ea typeface="Calibri" panose="020F0502020204030204" pitchFamily="34" charset="0"/>
              </a:rPr>
              <a:t>Ảnh hưởng của tự thụ phấn và giao phối gần đối với quần thể</a:t>
            </a:r>
            <a:endParaRPr lang="en-US" sz="2800">
              <a:solidFill>
                <a:srgbClr val="C00000"/>
              </a:solidFill>
              <a:latin typeface="Times New Roman" panose="02020603050405020304" pitchFamily="18" charset="0"/>
              <a:ea typeface="Calibri" panose="020F0502020204030204" pitchFamily="34" charset="0"/>
            </a:endParaRPr>
          </a:p>
        </p:txBody>
      </p:sp>
      <p:sp>
        <p:nvSpPr>
          <p:cNvPr id="11" name="Rectangle 10"/>
          <p:cNvSpPr/>
          <p:nvPr/>
        </p:nvSpPr>
        <p:spPr>
          <a:xfrm>
            <a:off x="1442884" y="6242121"/>
            <a:ext cx="15621000" cy="1043619"/>
          </a:xfrm>
          <a:prstGeom prst="rect">
            <a:avLst/>
          </a:prstGeom>
        </p:spPr>
        <p:txBody>
          <a:bodyPr wrap="square">
            <a:spAutoFit/>
          </a:bodyPr>
          <a:lstStyle/>
          <a:p>
            <a:pPr algn="just">
              <a:lnSpc>
                <a:spcPct val="115000"/>
              </a:lnSpc>
              <a:spcAft>
                <a:spcPts val="0"/>
              </a:spcAft>
            </a:pP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Với </a:t>
            </a:r>
            <a:r>
              <a:rPr lang="vi-VN" sz="2800">
                <a:latin typeface="Times New Roman" panose="02020603050405020304" pitchFamily="18" charset="0"/>
                <a:ea typeface="Calibri" panose="020F0502020204030204" pitchFamily="34" charset="0"/>
              </a:rPr>
              <a:t>động thực vật, tự thụ phấn và giao phối gần sẽ làm xuất hiện kiểu gene đồng hợp , trong đó có các gene lặn gây hại, đây là nguyên nhân dẫn đến thoái hoá giống</a:t>
            </a:r>
          </a:p>
        </p:txBody>
      </p:sp>
      <p:sp>
        <p:nvSpPr>
          <p:cNvPr id="17" name="Rectangle 16"/>
          <p:cNvSpPr/>
          <p:nvPr/>
        </p:nvSpPr>
        <p:spPr>
          <a:xfrm>
            <a:off x="1442884" y="4089404"/>
            <a:ext cx="15621000" cy="1539139"/>
          </a:xfrm>
          <a:prstGeom prst="rect">
            <a:avLst/>
          </a:prstGeom>
        </p:spPr>
        <p:txBody>
          <a:bodyPr wrap="square">
            <a:spAutoFit/>
          </a:bodyPr>
          <a:lstStyle/>
          <a:p>
            <a:pPr algn="just">
              <a:lnSpc>
                <a:spcPct val="115000"/>
              </a:lnSpc>
              <a:spcAft>
                <a:spcPts val="0"/>
              </a:spcAft>
            </a:pPr>
            <a:r>
              <a:rPr lang="vi-VN" sz="2800">
                <a:latin typeface="Times New Roman" panose="02020603050405020304" pitchFamily="18" charset="0"/>
                <a:ea typeface="Calibri" panose="020F0502020204030204" pitchFamily="34" charset="0"/>
              </a:rPr>
              <a:t>- Tự thụ phấn và giao phối gần làm tăng tần số kiểu gene đổng hợp tử về allele lặn gảy hại, gây giảm sức sống, giảm năng suất ở vật nuôi, cây trồng. Hôn nhân cận huyết dẫn đến giao phối gần ở người làm tăng nguy cơ mắc bệnh di truyền do gene lặn</a:t>
            </a:r>
          </a:p>
        </p:txBody>
      </p:sp>
      <p:sp>
        <p:nvSpPr>
          <p:cNvPr id="18" name="Rectangle 17"/>
          <p:cNvSpPr/>
          <p:nvPr/>
        </p:nvSpPr>
        <p:spPr>
          <a:xfrm>
            <a:off x="1442884" y="7413827"/>
            <a:ext cx="15621000" cy="2074414"/>
          </a:xfrm>
          <a:prstGeom prst="rect">
            <a:avLst/>
          </a:prstGeom>
        </p:spPr>
        <p:txBody>
          <a:bodyPr wrap="square">
            <a:spAutoFit/>
          </a:bodyPr>
          <a:lstStyle/>
          <a:p>
            <a:pPr algn="just">
              <a:lnSpc>
                <a:spcPct val="115000"/>
              </a:lnSpc>
              <a:spcAft>
                <a:spcPts val="0"/>
              </a:spcAft>
            </a:pP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Luật </a:t>
            </a:r>
            <a:r>
              <a:rPr lang="vi-VN" sz="2800">
                <a:latin typeface="Times New Roman" panose="02020603050405020304" pitchFamily="18" charset="0"/>
                <a:ea typeface="Calibri" panose="020F0502020204030204" pitchFamily="34" charset="0"/>
              </a:rPr>
              <a:t>hôn nhân cấm kết hôn giữa những người có họ hàng trong phạm vi ba đời. Việc kết hôn giữa những người có quan hệ huyết thống trong vòng ba đời làm gia tăng số kiểu gene đổng hợp ở đờicon, các gene đột biến lặn có hại tổ hợp với nhau ở trạng thái đổng hợp và biểu hiện ra kiểu hình. Con cái sinh ra yếu, dễ mắc các bệnh hiểm ngèo, trí tuệ chậm phát triển, tỉ lệ tử vong sớm cao.</a:t>
            </a:r>
          </a:p>
        </p:txBody>
      </p:sp>
    </p:spTree>
    <p:extLst>
      <p:ext uri="{BB962C8B-B14F-4D97-AF65-F5344CB8AC3E}">
        <p14:creationId xmlns:p14="http://schemas.microsoft.com/office/powerpoint/2010/main" val="851738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33500" y="1638300"/>
            <a:ext cx="15621000" cy="3025700"/>
          </a:xfrm>
          <a:prstGeom prst="rect">
            <a:avLst/>
          </a:prstGeom>
        </p:spPr>
        <p:txBody>
          <a:bodyPr wrap="square">
            <a:spAutoFit/>
          </a:bodyPr>
          <a:lstStyle/>
          <a:p>
            <a:pPr algn="just">
              <a:lnSpc>
                <a:spcPct val="115000"/>
              </a:lnSpc>
              <a:spcAft>
                <a:spcPts val="0"/>
              </a:spcAft>
            </a:pPr>
            <a:r>
              <a:rPr lang="en-US" sz="2800" b="1" smtClean="0">
                <a:solidFill>
                  <a:srgbClr val="C00000"/>
                </a:solidFill>
                <a:latin typeface="Times New Roman" panose="02020603050405020304" pitchFamily="18" charset="0"/>
                <a:ea typeface="Calibri" panose="020F0502020204030204" pitchFamily="34" charset="0"/>
              </a:rPr>
              <a:t>1</a:t>
            </a:r>
            <a:r>
              <a:rPr lang="vi-VN" sz="2800" b="1" smtClean="0">
                <a:solidFill>
                  <a:srgbClr val="C00000"/>
                </a:solidFill>
                <a:latin typeface="Times New Roman" panose="02020603050405020304" pitchFamily="18" charset="0"/>
                <a:ea typeface="Calibri" panose="020F0502020204030204" pitchFamily="34" charset="0"/>
              </a:rPr>
              <a:t>. </a:t>
            </a:r>
            <a:r>
              <a:rPr lang="vi-VN" sz="2800" b="1">
                <a:solidFill>
                  <a:srgbClr val="C00000"/>
                </a:solidFill>
                <a:latin typeface="Times New Roman" panose="02020603050405020304" pitchFamily="18" charset="0"/>
                <a:ea typeface="Calibri" panose="020F0502020204030204" pitchFamily="34" charset="0"/>
              </a:rPr>
              <a:t>Hãy nêu và giải thích ví dụ minh hoạ ảnh hưởng của tự thụ phấn, giao phối gần đến một quần thể ngẫu phối.</a:t>
            </a:r>
          </a:p>
          <a:p>
            <a:pPr algn="just">
              <a:lnSpc>
                <a:spcPct val="115000"/>
              </a:lnSpc>
              <a:spcAft>
                <a:spcPts val="0"/>
              </a:spcAft>
            </a:pPr>
            <a:r>
              <a:rPr lang="en-US" sz="2800" b="1" smtClean="0">
                <a:solidFill>
                  <a:srgbClr val="C00000"/>
                </a:solidFill>
                <a:latin typeface="Times New Roman" panose="02020603050405020304" pitchFamily="18" charset="0"/>
                <a:ea typeface="Calibri" panose="020F0502020204030204" pitchFamily="34" charset="0"/>
              </a:rPr>
              <a:t>2</a:t>
            </a:r>
            <a:r>
              <a:rPr lang="vi-VN" sz="2800" b="1" smtClean="0">
                <a:solidFill>
                  <a:srgbClr val="C00000"/>
                </a:solidFill>
                <a:latin typeface="Times New Roman" panose="02020603050405020304" pitchFamily="18" charset="0"/>
                <a:ea typeface="Calibri" panose="020F0502020204030204" pitchFamily="34" charset="0"/>
              </a:rPr>
              <a:t>. </a:t>
            </a:r>
            <a:r>
              <a:rPr lang="vi-VN" sz="2800" b="1">
                <a:solidFill>
                  <a:srgbClr val="C00000"/>
                </a:solidFill>
                <a:latin typeface="Times New Roman" panose="02020603050405020304" pitchFamily="18" charset="0"/>
                <a:ea typeface="Calibri" panose="020F0502020204030204" pitchFamily="34" charset="0"/>
              </a:rPr>
              <a:t>Ở hoa hướng dương hoang dại, màu hoa được quy định bởi hai allele A và a trội không hoàn toàn. Cây có kiểu gene đồng hợp AA cho hoa màu đỏ, cây có kiểu gene aa cho hoa màu trắng, cây có kiểu gene dị hợp Aa cho hoa màu hồng. Quần thể có 500 cây có hoa màu đỏ, 200 cây có hoa màu hồng, 300 cây có hoa màu trắng. Hãy tính tần số kiểu gene và tần số allele của quần thể.</a:t>
            </a:r>
          </a:p>
        </p:txBody>
      </p:sp>
      <p:sp>
        <p:nvSpPr>
          <p:cNvPr id="8" name="Rectangle 7"/>
          <p:cNvSpPr/>
          <p:nvPr/>
        </p:nvSpPr>
        <p:spPr>
          <a:xfrm>
            <a:off x="1333500" y="4760482"/>
            <a:ext cx="15811500" cy="1953868"/>
          </a:xfrm>
          <a:prstGeom prst="rect">
            <a:avLst/>
          </a:prstGeom>
        </p:spPr>
        <p:txBody>
          <a:bodyPr wrap="square">
            <a:spAutoFit/>
          </a:bodyPr>
          <a:lstStyle/>
          <a:p>
            <a:pPr algn="just">
              <a:lnSpc>
                <a:spcPct val="150000"/>
              </a:lnSpc>
              <a:spcAft>
                <a:spcPts val="0"/>
              </a:spcAft>
            </a:pPr>
            <a:r>
              <a:rPr lang="en-US" sz="2800" smtClean="0">
                <a:latin typeface="Times New Roman" panose="02020603050405020304" pitchFamily="18" charset="0"/>
                <a:ea typeface="Calibri" panose="020F0502020204030204" pitchFamily="34" charset="0"/>
              </a:rPr>
              <a:t>1. </a:t>
            </a:r>
            <a:r>
              <a:rPr lang="vi-VN" sz="2800" smtClean="0">
                <a:latin typeface="Times New Roman" panose="02020603050405020304" pitchFamily="18" charset="0"/>
                <a:ea typeface="Calibri" panose="020F0502020204030204" pitchFamily="34" charset="0"/>
              </a:rPr>
              <a:t>Một </a:t>
            </a:r>
            <a:r>
              <a:rPr lang="vi-VN" sz="2800">
                <a:latin typeface="Times New Roman" panose="02020603050405020304" pitchFamily="18" charset="0"/>
                <a:ea typeface="Calibri" panose="020F0502020204030204" pitchFamily="34" charset="0"/>
              </a:rPr>
              <a:t>nghiên cứu về tác động của giao phối gần đối với tỉ lệ mắc các bệnh di truyền do đột biến gene ở người được thực hiện trên một số quần thể tại một vùng đảo thuộc châu Âu. Kết quả chỉ ra rằng, có 23 - 48% những người mắc các bệnh di truyền được nghiên cứu ở các quần thể này là do giao phối cận huyết.</a:t>
            </a:r>
            <a:endParaRPr lang="en-US" sz="2800">
              <a:latin typeface="Times New Roman" panose="02020603050405020304" pitchFamily="18" charset="0"/>
              <a:ea typeface="Calibri" panose="020F0502020204030204" pitchFamily="34" charset="0"/>
            </a:endParaRPr>
          </a:p>
        </p:txBody>
      </p:sp>
      <p:sp>
        <p:nvSpPr>
          <p:cNvPr id="13" name="Rounded Rectangle 12"/>
          <p:cNvSpPr/>
          <p:nvPr/>
        </p:nvSpPr>
        <p:spPr>
          <a:xfrm>
            <a:off x="6477000" y="266700"/>
            <a:ext cx="53340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b="1" smtClean="0">
                <a:latin typeface="Times New Roman" panose="02020603050405020304" pitchFamily="18" charset="0"/>
                <a:cs typeface="Times New Roman" panose="02020603050405020304" pitchFamily="18" charset="0"/>
              </a:rPr>
              <a:t>LUYỆN TẬP</a:t>
            </a:r>
            <a:endParaRPr lang="en-US" sz="6000" b="1">
              <a:latin typeface="Times New Roman" panose="02020603050405020304" pitchFamily="18" charset="0"/>
              <a:cs typeface="Times New Roman" panose="02020603050405020304" pitchFamily="18" charset="0"/>
            </a:endParaRPr>
          </a:p>
        </p:txBody>
      </p:sp>
      <p:sp>
        <p:nvSpPr>
          <p:cNvPr id="9" name="Rectangle 8"/>
          <p:cNvSpPr/>
          <p:nvPr/>
        </p:nvSpPr>
        <p:spPr>
          <a:xfrm>
            <a:off x="1333500" y="6810832"/>
            <a:ext cx="2917722" cy="523220"/>
          </a:xfrm>
          <a:prstGeom prst="rect">
            <a:avLst/>
          </a:prstGeom>
        </p:spPr>
        <p:txBody>
          <a:bodyPr wrap="none">
            <a:spAutoFit/>
          </a:bodyPr>
          <a:lstStyle/>
          <a:p>
            <a:r>
              <a:rPr lang="en-US" sz="2800" smtClean="0">
                <a:latin typeface="Times New Roman" panose="02020603050405020304" pitchFamily="18" charset="0"/>
                <a:ea typeface="Calibri" panose="020F0502020204030204" pitchFamily="34" charset="0"/>
              </a:rPr>
              <a:t>2. </a:t>
            </a:r>
            <a:r>
              <a:rPr lang="vi-VN" sz="2800" smtClean="0">
                <a:latin typeface="Times New Roman" panose="02020603050405020304" pitchFamily="18" charset="0"/>
                <a:ea typeface="Calibri" panose="020F0502020204030204" pitchFamily="34" charset="0"/>
              </a:rPr>
              <a:t>Tần </a:t>
            </a:r>
            <a:r>
              <a:rPr lang="vi-VN" sz="2800">
                <a:latin typeface="Times New Roman" panose="02020603050405020304" pitchFamily="18" charset="0"/>
                <a:ea typeface="Calibri" panose="020F0502020204030204" pitchFamily="34" charset="0"/>
              </a:rPr>
              <a:t>số kiểu gen:</a:t>
            </a:r>
            <a:endParaRPr lang="en-US" sz="2800"/>
          </a:p>
        </p:txBody>
      </p:sp>
      <p:pic>
        <p:nvPicPr>
          <p:cNvPr id="10" name="Picture 9"/>
          <p:cNvPicPr>
            <a:picLocks noChangeAspect="1"/>
          </p:cNvPicPr>
          <p:nvPr/>
        </p:nvPicPr>
        <p:blipFill>
          <a:blip r:embed="rId2"/>
          <a:stretch>
            <a:fillRect/>
          </a:stretch>
        </p:blipFill>
        <p:spPr>
          <a:xfrm>
            <a:off x="2217993" y="7341009"/>
            <a:ext cx="3877472" cy="805465"/>
          </a:xfrm>
          <a:prstGeom prst="rect">
            <a:avLst/>
          </a:prstGeom>
        </p:spPr>
      </p:pic>
      <p:pic>
        <p:nvPicPr>
          <p:cNvPr id="11" name="Picture 10"/>
          <p:cNvPicPr>
            <a:picLocks noChangeAspect="1"/>
          </p:cNvPicPr>
          <p:nvPr/>
        </p:nvPicPr>
        <p:blipFill>
          <a:blip r:embed="rId3"/>
          <a:stretch>
            <a:fillRect/>
          </a:stretch>
        </p:blipFill>
        <p:spPr>
          <a:xfrm>
            <a:off x="2286000" y="8280535"/>
            <a:ext cx="3483328" cy="870831"/>
          </a:xfrm>
          <a:prstGeom prst="rect">
            <a:avLst/>
          </a:prstGeom>
        </p:spPr>
      </p:pic>
      <p:pic>
        <p:nvPicPr>
          <p:cNvPr id="12" name="Picture 11"/>
          <p:cNvPicPr>
            <a:picLocks noChangeAspect="1"/>
          </p:cNvPicPr>
          <p:nvPr/>
        </p:nvPicPr>
        <p:blipFill>
          <a:blip r:embed="rId4"/>
          <a:stretch>
            <a:fillRect/>
          </a:stretch>
        </p:blipFill>
        <p:spPr>
          <a:xfrm>
            <a:off x="2286000" y="9151366"/>
            <a:ext cx="3151603" cy="857936"/>
          </a:xfrm>
          <a:prstGeom prst="rect">
            <a:avLst/>
          </a:prstGeom>
        </p:spPr>
      </p:pic>
      <p:sp>
        <p:nvSpPr>
          <p:cNvPr id="14" name="Rectangle 13"/>
          <p:cNvSpPr/>
          <p:nvPr/>
        </p:nvSpPr>
        <p:spPr>
          <a:xfrm>
            <a:off x="7467600" y="6778515"/>
            <a:ext cx="2114681" cy="587853"/>
          </a:xfrm>
          <a:prstGeom prst="rect">
            <a:avLst/>
          </a:prstGeom>
        </p:spPr>
        <p:txBody>
          <a:bodyPr wrap="none">
            <a:spAutoFit/>
          </a:bodyPr>
          <a:lstStyle/>
          <a:p>
            <a:pPr algn="just">
              <a:lnSpc>
                <a:spcPct val="115000"/>
              </a:lnSpc>
              <a:spcAft>
                <a:spcPts val="0"/>
              </a:spcAft>
            </a:pPr>
            <a:r>
              <a:rPr lang="vi-VN" sz="2800">
                <a:latin typeface="Times New Roman" panose="02020603050405020304" pitchFamily="18" charset="0"/>
                <a:ea typeface="Calibri" panose="020F0502020204030204" pitchFamily="34" charset="0"/>
              </a:rPr>
              <a:t>Tần số allele:</a:t>
            </a:r>
            <a:endParaRPr lang="en-US" sz="2800">
              <a:latin typeface="Times New Roman" panose="02020603050405020304" pitchFamily="18" charset="0"/>
              <a:ea typeface="Calibri" panose="020F0502020204030204" pitchFamily="34" charset="0"/>
            </a:endParaRPr>
          </a:p>
        </p:txBody>
      </p:sp>
      <p:pic>
        <p:nvPicPr>
          <p:cNvPr id="15" name="Picture 14"/>
          <p:cNvPicPr>
            <a:picLocks noChangeAspect="1"/>
          </p:cNvPicPr>
          <p:nvPr/>
        </p:nvPicPr>
        <p:blipFill>
          <a:blip r:embed="rId5"/>
          <a:stretch>
            <a:fillRect/>
          </a:stretch>
        </p:blipFill>
        <p:spPr>
          <a:xfrm>
            <a:off x="10163730" y="6778515"/>
            <a:ext cx="2963597" cy="803385"/>
          </a:xfrm>
          <a:prstGeom prst="rect">
            <a:avLst/>
          </a:prstGeom>
        </p:spPr>
      </p:pic>
      <p:pic>
        <p:nvPicPr>
          <p:cNvPr id="16" name="Picture 15"/>
          <p:cNvPicPr>
            <a:picLocks noChangeAspect="1"/>
          </p:cNvPicPr>
          <p:nvPr/>
        </p:nvPicPr>
        <p:blipFill>
          <a:blip r:embed="rId6"/>
          <a:stretch>
            <a:fillRect/>
          </a:stretch>
        </p:blipFill>
        <p:spPr>
          <a:xfrm>
            <a:off x="10286999" y="8116326"/>
            <a:ext cx="2895601" cy="666614"/>
          </a:xfrm>
          <a:prstGeom prst="rect">
            <a:avLst/>
          </a:prstGeom>
        </p:spPr>
      </p:pic>
    </p:spTree>
    <p:extLst>
      <p:ext uri="{BB962C8B-B14F-4D97-AF65-F5344CB8AC3E}">
        <p14:creationId xmlns:p14="http://schemas.microsoft.com/office/powerpoint/2010/main" val="3609676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33500" y="1638300"/>
            <a:ext cx="15621000" cy="3560975"/>
          </a:xfrm>
          <a:prstGeom prst="rect">
            <a:avLst/>
          </a:prstGeom>
        </p:spPr>
        <p:txBody>
          <a:bodyPr wrap="square">
            <a:spAutoFit/>
          </a:bodyPr>
          <a:lstStyle/>
          <a:p>
            <a:pPr algn="just">
              <a:lnSpc>
                <a:spcPct val="115000"/>
              </a:lnSpc>
              <a:spcAft>
                <a:spcPts val="0"/>
              </a:spcAft>
            </a:pPr>
            <a:r>
              <a:rPr lang="vi-VN" sz="2800" b="1">
                <a:solidFill>
                  <a:srgbClr val="C00000"/>
                </a:solidFill>
                <a:latin typeface="Times New Roman" panose="02020603050405020304" pitchFamily="18" charset="0"/>
                <a:ea typeface="Calibri" panose="020F0502020204030204" pitchFamily="34" charset="0"/>
              </a:rPr>
              <a:t>Câu 1. </a:t>
            </a:r>
            <a:r>
              <a:rPr lang="vi-VN" sz="2800">
                <a:solidFill>
                  <a:srgbClr val="C00000"/>
                </a:solidFill>
                <a:latin typeface="Times New Roman" panose="02020603050405020304" pitchFamily="18" charset="0"/>
                <a:ea typeface="Calibri" panose="020F0502020204030204" pitchFamily="34" charset="0"/>
              </a:rPr>
              <a:t>Các nhà khoa học đang cảnh báo về nguy cơ thoái hoá giống của đàn bò sữa ở một số vùng. Hiện tượng này diễn ra khi những người chăn nuôi đã tận dụng những con bò đực được sinh ra từ những con bò cái nuôi lấy sữa để giao phối với chính những con cái này và các con bò cái chị, em. Thế hệ sau của những cặp bố mẹ bò nêu trên cho ra chất lượng sữa giảm rõ rệt. Hãy giải thích nguyên nhân dẫn đến hiện tượng thoái hoá giống ở bò sữa nêu trên dựa trên cơ sở di truyền.</a:t>
            </a:r>
          </a:p>
          <a:p>
            <a:pPr algn="just">
              <a:lnSpc>
                <a:spcPct val="115000"/>
              </a:lnSpc>
              <a:spcAft>
                <a:spcPts val="0"/>
              </a:spcAft>
            </a:pPr>
            <a:r>
              <a:rPr lang="vi-VN" sz="2800" b="1">
                <a:solidFill>
                  <a:srgbClr val="C00000"/>
                </a:solidFill>
                <a:latin typeface="Times New Roman" panose="02020603050405020304" pitchFamily="18" charset="0"/>
                <a:ea typeface="Calibri" panose="020F0502020204030204" pitchFamily="34" charset="0"/>
              </a:rPr>
              <a:t>Câu 2. </a:t>
            </a:r>
            <a:r>
              <a:rPr lang="vi-VN" sz="2800">
                <a:solidFill>
                  <a:srgbClr val="C00000"/>
                </a:solidFill>
                <a:latin typeface="Times New Roman" panose="02020603050405020304" pitchFamily="18" charset="0"/>
                <a:ea typeface="Calibri" panose="020F0502020204030204" pitchFamily="34" charset="0"/>
              </a:rPr>
              <a:t>Tại sao tự thụ phấn bắt buộc xảy ra có thể gây thoái hoá giống ở các giống lúa lai nhưng vẫn cần áp dụng trong các phương pháp chọn, tạo giống vật nuôi, cây trồng?</a:t>
            </a:r>
          </a:p>
        </p:txBody>
      </p:sp>
      <p:sp>
        <p:nvSpPr>
          <p:cNvPr id="13" name="Rounded Rectangle 12"/>
          <p:cNvSpPr/>
          <p:nvPr/>
        </p:nvSpPr>
        <p:spPr>
          <a:xfrm>
            <a:off x="6477000" y="266700"/>
            <a:ext cx="53340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b="1" smtClean="0">
                <a:latin typeface="Times New Roman" panose="02020603050405020304" pitchFamily="18" charset="0"/>
                <a:cs typeface="Times New Roman" panose="02020603050405020304" pitchFamily="18" charset="0"/>
              </a:rPr>
              <a:t>VẬN DỤNG</a:t>
            </a:r>
            <a:endParaRPr lang="en-US" sz="6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1308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0724" b="-130699"/>
            </a:stretch>
          </a:blipFill>
        </p:spPr>
      </p:sp>
      <p:sp>
        <p:nvSpPr>
          <p:cNvPr id="3" name="Freeform 3"/>
          <p:cNvSpPr/>
          <p:nvPr/>
        </p:nvSpPr>
        <p:spPr>
          <a:xfrm flipH="1">
            <a:off x="10270095" y="4536939"/>
            <a:ext cx="9808206" cy="5750061"/>
          </a:xfrm>
          <a:custGeom>
            <a:avLst/>
            <a:gdLst/>
            <a:ahLst/>
            <a:cxnLst/>
            <a:rect l="l" t="t" r="r" b="b"/>
            <a:pathLst>
              <a:path w="9808206" h="5750061">
                <a:moveTo>
                  <a:pt x="9808206" y="0"/>
                </a:moveTo>
                <a:lnTo>
                  <a:pt x="0" y="0"/>
                </a:lnTo>
                <a:lnTo>
                  <a:pt x="0" y="5750061"/>
                </a:lnTo>
                <a:lnTo>
                  <a:pt x="9808206" y="5750061"/>
                </a:lnTo>
                <a:lnTo>
                  <a:pt x="9808206" y="0"/>
                </a:lnTo>
                <a:close/>
              </a:path>
            </a:pathLst>
          </a:custGeom>
          <a:blipFill>
            <a:blip r:embed="rId3">
              <a:alphaModFix amt="80000"/>
            </a:blip>
            <a:stretch>
              <a:fillRect/>
            </a:stretch>
          </a:blipFill>
        </p:spPr>
      </p:sp>
      <p:sp>
        <p:nvSpPr>
          <p:cNvPr id="4" name="Freeform 4"/>
          <p:cNvSpPr/>
          <p:nvPr/>
        </p:nvSpPr>
        <p:spPr>
          <a:xfrm>
            <a:off x="-2483776" y="3001283"/>
            <a:ext cx="14037697" cy="8229600"/>
          </a:xfrm>
          <a:custGeom>
            <a:avLst/>
            <a:gdLst/>
            <a:ahLst/>
            <a:cxnLst/>
            <a:rect l="l" t="t" r="r" b="b"/>
            <a:pathLst>
              <a:path w="14037697" h="8229600">
                <a:moveTo>
                  <a:pt x="0" y="0"/>
                </a:moveTo>
                <a:lnTo>
                  <a:pt x="14037697" y="0"/>
                </a:lnTo>
                <a:lnTo>
                  <a:pt x="14037697" y="8229600"/>
                </a:lnTo>
                <a:lnTo>
                  <a:pt x="0" y="8229600"/>
                </a:lnTo>
                <a:lnTo>
                  <a:pt x="0" y="0"/>
                </a:lnTo>
                <a:close/>
              </a:path>
            </a:pathLst>
          </a:custGeom>
          <a:blipFill>
            <a:blip r:embed="rId3">
              <a:alphaModFix amt="80000"/>
            </a:blip>
            <a:stretch>
              <a:fillRect/>
            </a:stretch>
          </a:blipFill>
        </p:spPr>
      </p:sp>
      <p:sp>
        <p:nvSpPr>
          <p:cNvPr id="5" name="Freeform 5"/>
          <p:cNvSpPr/>
          <p:nvPr/>
        </p:nvSpPr>
        <p:spPr>
          <a:xfrm>
            <a:off x="-1372107" y="8117778"/>
            <a:ext cx="20409123" cy="3086880"/>
          </a:xfrm>
          <a:custGeom>
            <a:avLst/>
            <a:gdLst/>
            <a:ahLst/>
            <a:cxnLst/>
            <a:rect l="l" t="t" r="r" b="b"/>
            <a:pathLst>
              <a:path w="20409123" h="3086880">
                <a:moveTo>
                  <a:pt x="0" y="0"/>
                </a:moveTo>
                <a:lnTo>
                  <a:pt x="20409124" y="0"/>
                </a:lnTo>
                <a:lnTo>
                  <a:pt x="20409124" y="3086880"/>
                </a:lnTo>
                <a:lnTo>
                  <a:pt x="0" y="3086880"/>
                </a:lnTo>
                <a:lnTo>
                  <a:pt x="0" y="0"/>
                </a:lnTo>
                <a:close/>
              </a:path>
            </a:pathLst>
          </a:custGeom>
          <a:blipFill>
            <a:blip r:embed="rId4"/>
            <a:stretch>
              <a:fillRect/>
            </a:stretch>
          </a:blipFill>
        </p:spPr>
      </p:sp>
      <p:sp>
        <p:nvSpPr>
          <p:cNvPr id="6" name="Freeform 6"/>
          <p:cNvSpPr/>
          <p:nvPr/>
        </p:nvSpPr>
        <p:spPr>
          <a:xfrm>
            <a:off x="-225137" y="1028700"/>
            <a:ext cx="3549015" cy="8229600"/>
          </a:xfrm>
          <a:custGeom>
            <a:avLst/>
            <a:gdLst/>
            <a:ahLst/>
            <a:cxnLst/>
            <a:rect l="l" t="t" r="r" b="b"/>
            <a:pathLst>
              <a:path w="3549015" h="8229600">
                <a:moveTo>
                  <a:pt x="0" y="0"/>
                </a:moveTo>
                <a:lnTo>
                  <a:pt x="3549015" y="0"/>
                </a:lnTo>
                <a:lnTo>
                  <a:pt x="3549015" y="8229600"/>
                </a:lnTo>
                <a:lnTo>
                  <a:pt x="0" y="8229600"/>
                </a:lnTo>
                <a:lnTo>
                  <a:pt x="0" y="0"/>
                </a:lnTo>
                <a:close/>
              </a:path>
            </a:pathLst>
          </a:custGeom>
          <a:blipFill>
            <a:blip r:embed="rId5"/>
            <a:stretch>
              <a:fillRect/>
            </a:stretch>
          </a:blipFill>
        </p:spPr>
      </p:sp>
      <p:sp>
        <p:nvSpPr>
          <p:cNvPr id="7" name="Freeform 7"/>
          <p:cNvSpPr/>
          <p:nvPr/>
        </p:nvSpPr>
        <p:spPr>
          <a:xfrm>
            <a:off x="15819297" y="3001283"/>
            <a:ext cx="2698339" cy="6257017"/>
          </a:xfrm>
          <a:custGeom>
            <a:avLst/>
            <a:gdLst/>
            <a:ahLst/>
            <a:cxnLst/>
            <a:rect l="l" t="t" r="r" b="b"/>
            <a:pathLst>
              <a:path w="2698339" h="6257017">
                <a:moveTo>
                  <a:pt x="0" y="0"/>
                </a:moveTo>
                <a:lnTo>
                  <a:pt x="2698339" y="0"/>
                </a:lnTo>
                <a:lnTo>
                  <a:pt x="2698339" y="6257017"/>
                </a:lnTo>
                <a:lnTo>
                  <a:pt x="0" y="6257017"/>
                </a:lnTo>
                <a:lnTo>
                  <a:pt x="0" y="0"/>
                </a:lnTo>
                <a:close/>
              </a:path>
            </a:pathLst>
          </a:custGeom>
          <a:blipFill>
            <a:blip r:embed="rId5"/>
            <a:stretch>
              <a:fillRect/>
            </a:stretch>
          </a:blipFill>
        </p:spPr>
      </p:sp>
      <p:sp>
        <p:nvSpPr>
          <p:cNvPr id="8" name="Freeform 8"/>
          <p:cNvSpPr/>
          <p:nvPr/>
        </p:nvSpPr>
        <p:spPr>
          <a:xfrm>
            <a:off x="-932631" y="6508699"/>
            <a:ext cx="1865263" cy="4722184"/>
          </a:xfrm>
          <a:custGeom>
            <a:avLst/>
            <a:gdLst/>
            <a:ahLst/>
            <a:cxnLst/>
            <a:rect l="l" t="t" r="r" b="b"/>
            <a:pathLst>
              <a:path w="1865263" h="4722184">
                <a:moveTo>
                  <a:pt x="0" y="0"/>
                </a:moveTo>
                <a:lnTo>
                  <a:pt x="1865262" y="0"/>
                </a:lnTo>
                <a:lnTo>
                  <a:pt x="1865262" y="4722184"/>
                </a:lnTo>
                <a:lnTo>
                  <a:pt x="0" y="4722184"/>
                </a:lnTo>
                <a:lnTo>
                  <a:pt x="0" y="0"/>
                </a:lnTo>
                <a:close/>
              </a:path>
            </a:pathLst>
          </a:custGeom>
          <a:blipFill>
            <a:blip r:embed="rId6"/>
            <a:stretch>
              <a:fillRect/>
            </a:stretch>
          </a:blipFill>
        </p:spPr>
      </p:sp>
      <p:sp>
        <p:nvSpPr>
          <p:cNvPr id="9" name="TextBox 9"/>
          <p:cNvSpPr txBox="1"/>
          <p:nvPr/>
        </p:nvSpPr>
        <p:spPr>
          <a:xfrm>
            <a:off x="4056772" y="3619281"/>
            <a:ext cx="10826444" cy="1639936"/>
          </a:xfrm>
          <a:prstGeom prst="rect">
            <a:avLst/>
          </a:prstGeom>
        </p:spPr>
        <p:txBody>
          <a:bodyPr lIns="0" tIns="0" rIns="0" bIns="0" rtlCol="0" anchor="t">
            <a:spAutoFit/>
          </a:bodyPr>
          <a:lstStyle/>
          <a:p>
            <a:pPr algn="ctr">
              <a:lnSpc>
                <a:spcPts val="10999"/>
              </a:lnSpc>
            </a:pPr>
            <a:r>
              <a:rPr lang="en-US" sz="17300" smtClean="0">
                <a:latin typeface="Anton"/>
                <a:ea typeface="Anton"/>
                <a:cs typeface="Anton"/>
                <a:sym typeface="Anton"/>
              </a:rPr>
              <a:t>THANK YOU!</a:t>
            </a:r>
            <a:endParaRPr lang="en-US" sz="17300">
              <a:latin typeface="Anton"/>
              <a:ea typeface="Anton"/>
              <a:cs typeface="Anton"/>
              <a:sym typeface="Anton"/>
            </a:endParaRPr>
          </a:p>
        </p:txBody>
      </p:sp>
      <p:sp>
        <p:nvSpPr>
          <p:cNvPr id="11" name="Freeform 11"/>
          <p:cNvSpPr/>
          <p:nvPr/>
        </p:nvSpPr>
        <p:spPr>
          <a:xfrm flipH="1">
            <a:off x="13752927" y="7116083"/>
            <a:ext cx="1865263" cy="4722184"/>
          </a:xfrm>
          <a:custGeom>
            <a:avLst/>
            <a:gdLst/>
            <a:ahLst/>
            <a:cxnLst/>
            <a:rect l="l" t="t" r="r" b="b"/>
            <a:pathLst>
              <a:path w="1865263" h="4722184">
                <a:moveTo>
                  <a:pt x="1865263" y="0"/>
                </a:moveTo>
                <a:lnTo>
                  <a:pt x="0" y="0"/>
                </a:lnTo>
                <a:lnTo>
                  <a:pt x="0" y="4722184"/>
                </a:lnTo>
                <a:lnTo>
                  <a:pt x="1865263" y="4722184"/>
                </a:lnTo>
                <a:lnTo>
                  <a:pt x="1865263" y="0"/>
                </a:lnTo>
                <a:close/>
              </a:path>
            </a:pathLst>
          </a:custGeom>
          <a:blipFill>
            <a:blip r:embed="rId6"/>
            <a:stretch>
              <a:fillRect/>
            </a:stretch>
          </a:blipFill>
        </p:spPr>
      </p:sp>
      <p:sp>
        <p:nvSpPr>
          <p:cNvPr id="12" name="Freeform 12"/>
          <p:cNvSpPr/>
          <p:nvPr/>
        </p:nvSpPr>
        <p:spPr>
          <a:xfrm>
            <a:off x="14966797" y="1094678"/>
            <a:ext cx="1009362" cy="1140522"/>
          </a:xfrm>
          <a:custGeom>
            <a:avLst/>
            <a:gdLst/>
            <a:ahLst/>
            <a:cxnLst/>
            <a:rect l="l" t="t" r="r" b="b"/>
            <a:pathLst>
              <a:path w="1009362" h="1140522">
                <a:moveTo>
                  <a:pt x="0" y="0"/>
                </a:moveTo>
                <a:lnTo>
                  <a:pt x="1009362" y="0"/>
                </a:lnTo>
                <a:lnTo>
                  <a:pt x="1009362" y="1140522"/>
                </a:lnTo>
                <a:lnTo>
                  <a:pt x="0" y="1140522"/>
                </a:lnTo>
                <a:lnTo>
                  <a:pt x="0" y="0"/>
                </a:lnTo>
                <a:close/>
              </a:path>
            </a:pathLst>
          </a:custGeom>
          <a:blipFill>
            <a:blip r:embed="rId7"/>
            <a:stretch>
              <a:fillRect/>
            </a:stretch>
          </a:blipFill>
        </p:spPr>
      </p:sp>
      <p:sp>
        <p:nvSpPr>
          <p:cNvPr id="13" name="Freeform 13"/>
          <p:cNvSpPr/>
          <p:nvPr/>
        </p:nvSpPr>
        <p:spPr>
          <a:xfrm>
            <a:off x="4223430" y="7383420"/>
            <a:ext cx="4920570" cy="3821238"/>
          </a:xfrm>
          <a:custGeom>
            <a:avLst/>
            <a:gdLst/>
            <a:ahLst/>
            <a:cxnLst/>
            <a:rect l="l" t="t" r="r" b="b"/>
            <a:pathLst>
              <a:path w="4920570" h="3821238">
                <a:moveTo>
                  <a:pt x="0" y="0"/>
                </a:moveTo>
                <a:lnTo>
                  <a:pt x="4920570" y="0"/>
                </a:lnTo>
                <a:lnTo>
                  <a:pt x="4920570" y="3821238"/>
                </a:lnTo>
                <a:lnTo>
                  <a:pt x="0" y="3821238"/>
                </a:lnTo>
                <a:lnTo>
                  <a:pt x="0" y="0"/>
                </a:lnTo>
                <a:close/>
              </a:path>
            </a:pathLst>
          </a:custGeom>
          <a:blipFill>
            <a:blip r:embed="rId8"/>
            <a:stretch>
              <a:fillRect l="-76834" b="-40940"/>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àn Ngựa Vằn Ở Thảo Nguyên Châu Phi Hình ảnh Sẵn có - Tải xuống Hình ảnh  Ngay bây giờ - Chủ đề động vật, Cảnh vật, Cỏ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619500"/>
            <a:ext cx="10001247" cy="666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057400" y="1163456"/>
            <a:ext cx="15065988" cy="1815882"/>
          </a:xfrm>
          <a:prstGeom prst="rect">
            <a:avLst/>
          </a:prstGeom>
        </p:spPr>
        <p:txBody>
          <a:bodyPr wrap="square">
            <a:spAutoFit/>
          </a:bodyPr>
          <a:lstStyle/>
          <a:p>
            <a:pPr algn="just"/>
            <a:r>
              <a:rPr lang="vi-VN" sz="2800">
                <a:latin typeface="Times New Roman" panose="02020603050405020304" pitchFamily="18" charset="0"/>
                <a:ea typeface="Calibri" panose="020F0502020204030204" pitchFamily="34" charset="0"/>
              </a:rPr>
              <a:t>Di truyền học cá thể nghiên cứu sự di truyền tính trạng qua các thế hệ cá th</a:t>
            </a:r>
            <a:r>
              <a:rPr lang="en-US" sz="2800">
                <a:latin typeface="Times New Roman" panose="02020603050405020304" pitchFamily="18" charset="0"/>
                <a:ea typeface="Calibri" panose="020F0502020204030204" pitchFamily="34" charset="0"/>
              </a:rPr>
              <a:t>ể</a:t>
            </a:r>
            <a:r>
              <a:rPr lang="vi-VN" sz="2800">
                <a:latin typeface="Times New Roman" panose="02020603050405020304" pitchFamily="18" charset="0"/>
                <a:ea typeface="Calibri" panose="020F0502020204030204" pitchFamily="34" charset="0"/>
              </a:rPr>
              <a:t>, xác định tỉ lệ ki</a:t>
            </a:r>
            <a:r>
              <a:rPr lang="en-US" sz="2800">
                <a:latin typeface="Times New Roman" panose="02020603050405020304" pitchFamily="18" charset="0"/>
                <a:ea typeface="Calibri" panose="020F0502020204030204" pitchFamily="34" charset="0"/>
              </a:rPr>
              <a:t>ể</a:t>
            </a:r>
            <a:r>
              <a:rPr lang="vi-VN" sz="2800">
                <a:latin typeface="Times New Roman" panose="02020603050405020304" pitchFamily="18" charset="0"/>
                <a:ea typeface="Calibri" panose="020F0502020204030204" pitchFamily="34" charset="0"/>
              </a:rPr>
              <a:t>u hình và t</a:t>
            </a:r>
            <a:r>
              <a:rPr lang="en-US" sz="2800">
                <a:latin typeface="Times New Roman" panose="02020603050405020304" pitchFamily="18" charset="0"/>
                <a:ea typeface="Calibri" panose="020F0502020204030204" pitchFamily="34" charset="0"/>
              </a:rPr>
              <a:t>ỉ</a:t>
            </a:r>
            <a:r>
              <a:rPr lang="vi-VN" sz="2800">
                <a:latin typeface="Times New Roman" panose="02020603050405020304" pitchFamily="18" charset="0"/>
                <a:ea typeface="Calibri" panose="020F0502020204030204" pitchFamily="34" charset="0"/>
              </a:rPr>
              <a:t> lệ ki</a:t>
            </a:r>
            <a:r>
              <a:rPr lang="en-US" sz="2800">
                <a:latin typeface="Times New Roman" panose="02020603050405020304" pitchFamily="18" charset="0"/>
                <a:ea typeface="Calibri" panose="020F0502020204030204" pitchFamily="34" charset="0"/>
              </a:rPr>
              <a:t>ểu</a:t>
            </a:r>
            <a:r>
              <a:rPr lang="vi-VN" sz="2800">
                <a:latin typeface="Times New Roman" panose="02020603050405020304" pitchFamily="18" charset="0"/>
                <a:ea typeface="Calibri" panose="020F0502020204030204" pitchFamily="34" charset="0"/>
              </a:rPr>
              <a:t> g</a:t>
            </a:r>
            <a:r>
              <a:rPr lang="en-US" sz="2800">
                <a:latin typeface="Times New Roman" panose="02020603050405020304" pitchFamily="18" charset="0"/>
                <a:ea typeface="Calibri" panose="020F0502020204030204" pitchFamily="34" charset="0"/>
              </a:rPr>
              <a:t>ene ở</a:t>
            </a:r>
            <a:r>
              <a:rPr lang="vi-VN" sz="2800">
                <a:latin typeface="Times New Roman" panose="02020603050405020304" pitchFamily="18" charset="0"/>
                <a:ea typeface="Calibri" panose="020F0502020204030204" pitchFamily="34" charset="0"/>
              </a:rPr>
              <a:t> mỗi th</a:t>
            </a:r>
            <a:r>
              <a:rPr lang="en-US" sz="2800">
                <a:latin typeface="Times New Roman" panose="02020603050405020304" pitchFamily="18" charset="0"/>
                <a:ea typeface="Calibri" panose="020F0502020204030204" pitchFamily="34" charset="0"/>
              </a:rPr>
              <a:t>ế</a:t>
            </a:r>
            <a:r>
              <a:rPr lang="vi-VN" sz="2800">
                <a:latin typeface="Times New Roman" panose="02020603050405020304" pitchFamily="18" charset="0"/>
                <a:ea typeface="Calibri" panose="020F0502020204030204" pitchFamily="34" charset="0"/>
              </a:rPr>
              <a:t> hệ lai trong c</a:t>
            </a:r>
            <a:r>
              <a:rPr lang="en-US" sz="2800">
                <a:latin typeface="Times New Roman" panose="02020603050405020304" pitchFamily="18" charset="0"/>
                <a:ea typeface="Calibri" panose="020F0502020204030204" pitchFamily="34" charset="0"/>
              </a:rPr>
              <a:t>ác</a:t>
            </a:r>
            <a:r>
              <a:rPr lang="vi-VN" sz="2800">
                <a:latin typeface="Times New Roman" panose="02020603050405020304" pitchFamily="18" charset="0"/>
                <a:ea typeface="Calibri" panose="020F0502020204030204" pitchFamily="34" charset="0"/>
              </a:rPr>
              <a:t> phép lai hữu tính. B</a:t>
            </a:r>
            <a:r>
              <a:rPr lang="en-US" sz="2800">
                <a:latin typeface="Times New Roman" panose="02020603050405020304" pitchFamily="18" charset="0"/>
                <a:ea typeface="Calibri" panose="020F0502020204030204" pitchFamily="34" charset="0"/>
              </a:rPr>
              <a:t>ằ</a:t>
            </a:r>
            <a:r>
              <a:rPr lang="vi-VN" sz="2800">
                <a:latin typeface="Times New Roman" panose="02020603050405020304" pitchFamily="18" charset="0"/>
                <a:ea typeface="Calibri" panose="020F0502020204030204" pitchFamily="34" charset="0"/>
              </a:rPr>
              <a:t>ng cách nào có th</a:t>
            </a:r>
            <a:r>
              <a:rPr lang="en-US" sz="2800">
                <a:latin typeface="Times New Roman" panose="02020603050405020304" pitchFamily="18" charset="0"/>
                <a:ea typeface="Calibri" panose="020F0502020204030204" pitchFamily="34" charset="0"/>
              </a:rPr>
              <a:t>ể</a:t>
            </a:r>
            <a:r>
              <a:rPr lang="vi-VN" sz="2800">
                <a:latin typeface="Times New Roman" panose="02020603050405020304" pitchFamily="18" charset="0"/>
                <a:ea typeface="Calibri" panose="020F0502020204030204" pitchFamily="34" charset="0"/>
              </a:rPr>
              <a:t> nghiên cứu đặc trưng di truyền, sự thay </a:t>
            </a:r>
            <a:r>
              <a:rPr lang="en-US" sz="2800">
                <a:latin typeface="Times New Roman" panose="02020603050405020304" pitchFamily="18" charset="0"/>
                <a:ea typeface="Calibri" panose="020F0502020204030204" pitchFamily="34" charset="0"/>
              </a:rPr>
              <a:t>đổ</a:t>
            </a:r>
            <a:r>
              <a:rPr lang="vi-VN" sz="2800">
                <a:latin typeface="Times New Roman" panose="02020603050405020304" pitchFamily="18" charset="0"/>
                <a:ea typeface="Calibri" panose="020F0502020204030204" pitchFamily="34" charset="0"/>
              </a:rPr>
              <a:t>i hoặc sự duy tr</a:t>
            </a:r>
            <a:r>
              <a:rPr lang="en-US" sz="2800">
                <a:latin typeface="Times New Roman" panose="02020603050405020304" pitchFamily="18" charset="0"/>
                <a:ea typeface="Calibri" panose="020F0502020204030204" pitchFamily="34" charset="0"/>
              </a:rPr>
              <a:t>ì</a:t>
            </a:r>
            <a:r>
              <a:rPr lang="vi-VN" sz="2800">
                <a:latin typeface="Times New Roman" panose="02020603050405020304" pitchFamily="18" charset="0"/>
                <a:ea typeface="Calibri" panose="020F0502020204030204" pitchFamily="34" charset="0"/>
              </a:rPr>
              <a:t> đặc tr</a:t>
            </a:r>
            <a:r>
              <a:rPr lang="en-US" sz="2800">
                <a:latin typeface="Times New Roman" panose="02020603050405020304" pitchFamily="18" charset="0"/>
                <a:ea typeface="Calibri" panose="020F0502020204030204" pitchFamily="34" charset="0"/>
              </a:rPr>
              <a:t>ư</a:t>
            </a:r>
            <a:r>
              <a:rPr lang="vi-VN" sz="2800">
                <a:latin typeface="Times New Roman" panose="02020603050405020304" pitchFamily="18" charset="0"/>
                <a:ea typeface="Calibri" panose="020F0502020204030204" pitchFamily="34" charset="0"/>
              </a:rPr>
              <a:t>ng đó qua c</a:t>
            </a:r>
            <a:r>
              <a:rPr lang="en-US" sz="2800">
                <a:latin typeface="Times New Roman" panose="02020603050405020304" pitchFamily="18" charset="0"/>
                <a:ea typeface="Calibri" panose="020F0502020204030204" pitchFamily="34" charset="0"/>
              </a:rPr>
              <a:t>á</a:t>
            </a:r>
            <a:r>
              <a:rPr lang="vi-VN" sz="2800">
                <a:latin typeface="Times New Roman" panose="02020603050405020304" pitchFamily="18" charset="0"/>
                <a:ea typeface="Calibri" panose="020F0502020204030204" pitchFamily="34" charset="0"/>
              </a:rPr>
              <a:t>c thê hệ c</a:t>
            </a:r>
            <a:r>
              <a:rPr lang="en-US" sz="2800">
                <a:latin typeface="Times New Roman" panose="02020603050405020304" pitchFamily="18" charset="0"/>
                <a:ea typeface="Calibri" panose="020F0502020204030204" pitchFamily="34" charset="0"/>
              </a:rPr>
              <a:t>ủ</a:t>
            </a:r>
            <a:r>
              <a:rPr lang="vi-VN" sz="2800">
                <a:latin typeface="Times New Roman" panose="02020603050405020304" pitchFamily="18" charset="0"/>
                <a:ea typeface="Calibri" panose="020F0502020204030204" pitchFamily="34" charset="0"/>
              </a:rPr>
              <a:t>a một tập hợp c</a:t>
            </a:r>
            <a:r>
              <a:rPr lang="en-US" sz="2800">
                <a:latin typeface="Times New Roman" panose="02020603050405020304" pitchFamily="18" charset="0"/>
                <a:ea typeface="Calibri" panose="020F0502020204030204" pitchFamily="34" charset="0"/>
              </a:rPr>
              <a:t>á</a:t>
            </a:r>
            <a:r>
              <a:rPr lang="vi-VN" sz="2800">
                <a:latin typeface="Times New Roman" panose="02020603050405020304" pitchFamily="18" charset="0"/>
                <a:ea typeface="Calibri" panose="020F0502020204030204" pitchFamily="34" charset="0"/>
              </a:rPr>
              <a:t> th</a:t>
            </a:r>
            <a:r>
              <a:rPr lang="en-US" sz="2800">
                <a:latin typeface="Times New Roman" panose="02020603050405020304" pitchFamily="18" charset="0"/>
                <a:ea typeface="Calibri" panose="020F0502020204030204" pitchFamily="34" charset="0"/>
              </a:rPr>
              <a:t>ể</a:t>
            </a:r>
            <a:r>
              <a:rPr lang="vi-VN" sz="2800">
                <a:latin typeface="Times New Roman" panose="02020603050405020304" pitchFamily="18" charset="0"/>
                <a:ea typeface="Calibri" panose="020F0502020204030204" pitchFamily="34" charset="0"/>
              </a:rPr>
              <a:t> cùng loài như đàn ngựa v</a:t>
            </a:r>
            <a:r>
              <a:rPr lang="en-US" sz="2800">
                <a:latin typeface="Times New Roman" panose="02020603050405020304" pitchFamily="18" charset="0"/>
                <a:ea typeface="Calibri" panose="020F0502020204030204" pitchFamily="34" charset="0"/>
              </a:rPr>
              <a:t>ằ</a:t>
            </a:r>
            <a:r>
              <a:rPr lang="vi-VN" sz="2800">
                <a:latin typeface="Times New Roman" panose="02020603050405020304" pitchFamily="18" charset="0"/>
                <a:ea typeface="Calibri" panose="020F0502020204030204" pitchFamily="34" charset="0"/>
              </a:rPr>
              <a:t>n </a:t>
            </a:r>
            <a:r>
              <a:rPr lang="en-US" sz="2800">
                <a:latin typeface="Times New Roman" panose="02020603050405020304" pitchFamily="18" charset="0"/>
                <a:ea typeface="Calibri" panose="020F0502020204030204" pitchFamily="34" charset="0"/>
              </a:rPr>
              <a:t>ở</a:t>
            </a:r>
            <a:r>
              <a:rPr lang="vi-VN" sz="2800">
                <a:latin typeface="Times New Roman" panose="02020603050405020304" pitchFamily="18" charset="0"/>
                <a:ea typeface="Calibri" panose="020F0502020204030204" pitchFamily="34" charset="0"/>
              </a:rPr>
              <a:t> đồng c</a:t>
            </a:r>
            <a:r>
              <a:rPr lang="en-US" sz="2800">
                <a:latin typeface="Times New Roman" panose="02020603050405020304" pitchFamily="18" charset="0"/>
                <a:ea typeface="Calibri" panose="020F0502020204030204" pitchFamily="34" charset="0"/>
              </a:rPr>
              <a:t>ỏ</a:t>
            </a:r>
            <a:r>
              <a:rPr lang="vi-VN" sz="2800">
                <a:latin typeface="Times New Roman" panose="02020603050405020304" pitchFamily="18" charset="0"/>
                <a:ea typeface="Calibri" panose="020F0502020204030204" pitchFamily="34" charset="0"/>
              </a:rPr>
              <a:t> châu Phi?</a:t>
            </a:r>
            <a:endParaRPr lang="en-US" sz="28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130082"/>
            <a:ext cx="1295400" cy="1849256"/>
          </a:xfrm>
          <a:prstGeom prst="rect">
            <a:avLst/>
          </a:prstGeom>
        </p:spPr>
      </p:pic>
    </p:spTree>
    <p:extLst>
      <p:ext uri="{BB962C8B-B14F-4D97-AF65-F5344CB8AC3E}">
        <p14:creationId xmlns:p14="http://schemas.microsoft.com/office/powerpoint/2010/main" val="2332811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77000" y="266700"/>
            <a:ext cx="53340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b="1" smtClean="0">
                <a:latin typeface="Times New Roman" panose="02020603050405020304" pitchFamily="18" charset="0"/>
                <a:cs typeface="Times New Roman" panose="02020603050405020304" pitchFamily="18" charset="0"/>
              </a:rPr>
              <a:t>KHÁI NIỆM</a:t>
            </a:r>
            <a:endParaRPr lang="en-US" sz="6000" b="1">
              <a:latin typeface="Times New Roman" panose="02020603050405020304" pitchFamily="18" charset="0"/>
              <a:cs typeface="Times New Roman" panose="02020603050405020304" pitchFamily="18" charset="0"/>
            </a:endParaRPr>
          </a:p>
        </p:txBody>
      </p:sp>
      <p:sp>
        <p:nvSpPr>
          <p:cNvPr id="3" name="TextBox 2"/>
          <p:cNvSpPr txBox="1"/>
          <p:nvPr/>
        </p:nvSpPr>
        <p:spPr>
          <a:xfrm>
            <a:off x="914400" y="1619250"/>
            <a:ext cx="15849600" cy="584775"/>
          </a:xfrm>
          <a:prstGeom prst="rect">
            <a:avLst/>
          </a:prstGeom>
          <a:noFill/>
        </p:spPr>
        <p:txBody>
          <a:bodyPr wrap="square" rtlCol="0">
            <a:spAutoFit/>
          </a:bodyPr>
          <a:lstStyle/>
          <a:p>
            <a:r>
              <a:rPr lang="en-US" sz="3200" smtClean="0">
                <a:solidFill>
                  <a:srgbClr val="C00000"/>
                </a:solidFill>
              </a:rPr>
              <a:t>CÁC NHÓM THẢO LUẬN TRONG 6 PHÚT, TRẢ LỜI CÁC CÂU HỎI SAU:</a:t>
            </a:r>
            <a:endParaRPr lang="en-US" sz="3200">
              <a:solidFill>
                <a:srgbClr val="C00000"/>
              </a:solidFill>
            </a:endParaRPr>
          </a:p>
        </p:txBody>
      </p:sp>
      <p:sp>
        <p:nvSpPr>
          <p:cNvPr id="4" name="Rectangle 3"/>
          <p:cNvSpPr/>
          <p:nvPr/>
        </p:nvSpPr>
        <p:spPr>
          <a:xfrm>
            <a:off x="1333500" y="2204025"/>
            <a:ext cx="15621000" cy="1043619"/>
          </a:xfrm>
          <a:prstGeom prst="rect">
            <a:avLst/>
          </a:prstGeom>
        </p:spPr>
        <p:txBody>
          <a:bodyPr wrap="square">
            <a:spAutoFit/>
          </a:bodyPr>
          <a:lstStyle/>
          <a:p>
            <a:pPr algn="just">
              <a:lnSpc>
                <a:spcPct val="115000"/>
              </a:lnSpc>
              <a:spcAft>
                <a:spcPts val="0"/>
              </a:spcAft>
            </a:pPr>
            <a:r>
              <a:rPr lang="en-US" sz="2800" b="1">
                <a:latin typeface="Times New Roman" panose="02020603050405020304" pitchFamily="18" charset="0"/>
                <a:ea typeface="Calibri" panose="020F0502020204030204" pitchFamily="34" charset="0"/>
              </a:rPr>
              <a:t>Câu 1</a:t>
            </a:r>
            <a:r>
              <a:rPr lang="en-US" sz="280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Cho </a:t>
            </a:r>
            <a:r>
              <a:rPr lang="vi-VN" sz="2800">
                <a:latin typeface="Times New Roman" panose="02020603050405020304" pitchFamily="18" charset="0"/>
                <a:ea typeface="Calibri" panose="020F0502020204030204" pitchFamily="34" charset="0"/>
              </a:rPr>
              <a:t>biết các quần thể có trong hình 13.1 duy trì bền vững qua nhiều thế hệ nhờ phương thức sinh sản nào?</a:t>
            </a:r>
            <a:endParaRPr lang="en-US" sz="2800">
              <a:latin typeface="Times New Roman" panose="02020603050405020304" pitchFamily="18" charset="0"/>
              <a:ea typeface="Calibri" panose="020F050202020403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86100"/>
            <a:ext cx="8534400" cy="3451606"/>
          </a:xfrm>
          <a:prstGeom prst="rect">
            <a:avLst/>
          </a:prstGeom>
          <a:noFill/>
          <a:ln>
            <a:noFill/>
          </a:ln>
        </p:spPr>
      </p:pic>
      <p:sp>
        <p:nvSpPr>
          <p:cNvPr id="6" name="Rectangle 5"/>
          <p:cNvSpPr/>
          <p:nvPr/>
        </p:nvSpPr>
        <p:spPr>
          <a:xfrm>
            <a:off x="1333500" y="6537706"/>
            <a:ext cx="15621000" cy="3496342"/>
          </a:xfrm>
          <a:prstGeom prst="rect">
            <a:avLst/>
          </a:prstGeom>
        </p:spPr>
        <p:txBody>
          <a:bodyPr wrap="square">
            <a:spAutoFit/>
          </a:bodyPr>
          <a:lstStyle/>
          <a:p>
            <a:pPr algn="just">
              <a:lnSpc>
                <a:spcPct val="115000"/>
              </a:lnSpc>
              <a:spcAft>
                <a:spcPts val="0"/>
              </a:spcAft>
            </a:pPr>
            <a:r>
              <a:rPr lang="en-US" sz="2800" b="1">
                <a:latin typeface="Times New Roman" panose="02020603050405020304" pitchFamily="18" charset="0"/>
                <a:ea typeface="Calibri" panose="020F0502020204030204" pitchFamily="34" charset="0"/>
              </a:rPr>
              <a:t>Câu 2: </a:t>
            </a:r>
            <a:r>
              <a:rPr lang="vi-VN" sz="2800">
                <a:latin typeface="Times New Roman" panose="02020603050405020304" pitchFamily="18" charset="0"/>
                <a:ea typeface="Calibri" panose="020F0502020204030204" pitchFamily="34" charset="0"/>
              </a:rPr>
              <a:t>Có ba tập hợp cá thể sau:</a:t>
            </a:r>
            <a:endParaRPr lang="en-US" sz="2800">
              <a:latin typeface="Times New Roman" panose="02020603050405020304" pitchFamily="18" charset="0"/>
              <a:ea typeface="Calibri" panose="020F0502020204030204" pitchFamily="34" charset="0"/>
            </a:endParaRPr>
          </a:p>
          <a:p>
            <a:pPr marL="457200" algn="just">
              <a:lnSpc>
                <a:spcPct val="115000"/>
              </a:lnSpc>
              <a:spcAft>
                <a:spcPts val="0"/>
              </a:spcAft>
            </a:pPr>
            <a:r>
              <a:rPr lang="vi-VN" sz="2800">
                <a:latin typeface="Times New Roman" panose="02020603050405020304" pitchFamily="18" charset="0"/>
                <a:ea typeface="Calibri" panose="020F0502020204030204" pitchFamily="34" charset="0"/>
              </a:rPr>
              <a:t>Một đàn bò rừng ở Vườn quốc gia Cát Tiên.</a:t>
            </a:r>
            <a:endParaRPr lang="en-US" sz="2800">
              <a:latin typeface="Times New Roman" panose="02020603050405020304" pitchFamily="18" charset="0"/>
              <a:ea typeface="Calibri" panose="020F0502020204030204" pitchFamily="34" charset="0"/>
            </a:endParaRPr>
          </a:p>
          <a:p>
            <a:pPr marL="457200" algn="just">
              <a:lnSpc>
                <a:spcPct val="115000"/>
              </a:lnSpc>
              <a:spcAft>
                <a:spcPts val="0"/>
              </a:spcAft>
            </a:pPr>
            <a:r>
              <a:rPr lang="vi-VN" sz="2800">
                <a:latin typeface="Times New Roman" panose="02020603050405020304" pitchFamily="18" charset="0"/>
                <a:ea typeface="Calibri" panose="020F0502020204030204" pitchFamily="34" charset="0"/>
              </a:rPr>
              <a:t>Những con gà được người bán mang đến phiên chợ.</a:t>
            </a:r>
            <a:endParaRPr lang="en-US" sz="2800">
              <a:latin typeface="Times New Roman" panose="02020603050405020304" pitchFamily="18" charset="0"/>
              <a:ea typeface="Calibri" panose="020F0502020204030204" pitchFamily="34" charset="0"/>
            </a:endParaRPr>
          </a:p>
          <a:p>
            <a:pPr marL="457200" algn="just">
              <a:lnSpc>
                <a:spcPct val="115000"/>
              </a:lnSpc>
              <a:spcAft>
                <a:spcPts val="0"/>
              </a:spcAft>
            </a:pPr>
            <a:r>
              <a:rPr lang="vi-VN" sz="2800">
                <a:latin typeface="Times New Roman" panose="02020603050405020304" pitchFamily="18" charset="0"/>
                <a:ea typeface="Calibri" panose="020F0502020204030204" pitchFamily="34" charset="0"/>
              </a:rPr>
              <a:t>Những cây cỏ trong vườn.</a:t>
            </a:r>
            <a:endParaRPr lang="en-US" sz="2800">
              <a:latin typeface="Times New Roman" panose="02020603050405020304" pitchFamily="18" charset="0"/>
              <a:ea typeface="Calibri" panose="020F0502020204030204" pitchFamily="34"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rPr>
              <a:t>a) Tập hợp nào là quần thể?</a:t>
            </a:r>
            <a:endParaRPr lang="en-US" sz="2800">
              <a:latin typeface="Times New Roman" panose="02020603050405020304" pitchFamily="18" charset="0"/>
              <a:ea typeface="Calibri" panose="020F0502020204030204" pitchFamily="34"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rPr>
              <a:t>b) Trình bày những căn cứ để xác định một tập hợp cá thể được gọi là quần thể.</a:t>
            </a:r>
            <a:endParaRPr lang="en-US" sz="2800">
              <a:latin typeface="Times New Roman" panose="02020603050405020304" pitchFamily="18" charset="0"/>
              <a:ea typeface="Calibri" panose="020F0502020204030204" pitchFamily="34" charset="0"/>
            </a:endParaRPr>
          </a:p>
          <a:p>
            <a:r>
              <a:rPr lang="en-US" sz="2800" b="1">
                <a:latin typeface="Times New Roman" panose="02020603050405020304" pitchFamily="18" charset="0"/>
                <a:ea typeface="Calibri" panose="020F0502020204030204" pitchFamily="34" charset="0"/>
              </a:rPr>
              <a:t>Câu 3. </a:t>
            </a:r>
            <a:r>
              <a:rPr lang="en-US" sz="2800">
                <a:latin typeface="Times New Roman" panose="02020603050405020304" pitchFamily="18" charset="0"/>
                <a:ea typeface="Calibri" panose="020F0502020204030204" pitchFamily="34" charset="0"/>
              </a:rPr>
              <a:t>Nêu ý nghĩa của việc xác định tần số allele, tần số kiểu gene trong quần thể.</a:t>
            </a:r>
            <a:endParaRPr lang="en-US" sz="280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87400" y="5233448"/>
            <a:ext cx="4800600" cy="4800600"/>
          </a:xfrm>
          <a:prstGeom prst="rect">
            <a:avLst/>
          </a:prstGeom>
        </p:spPr>
      </p:pic>
    </p:spTree>
    <p:extLst>
      <p:ext uri="{BB962C8B-B14F-4D97-AF65-F5344CB8AC3E}">
        <p14:creationId xmlns:p14="http://schemas.microsoft.com/office/powerpoint/2010/main" val="1648384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3500" y="2042481"/>
            <a:ext cx="15621000" cy="1083374"/>
          </a:xfrm>
          <a:prstGeom prst="rect">
            <a:avLst/>
          </a:prstGeom>
        </p:spPr>
        <p:txBody>
          <a:bodyPr wrap="square">
            <a:spAutoFit/>
          </a:bodyPr>
          <a:lstStyle/>
          <a:p>
            <a:pPr algn="just">
              <a:lnSpc>
                <a:spcPct val="115000"/>
              </a:lnSpc>
              <a:spcAft>
                <a:spcPts val="0"/>
              </a:spcAft>
            </a:pPr>
            <a:r>
              <a:rPr lang="en-US" sz="2800" b="1">
                <a:solidFill>
                  <a:srgbClr val="C00000"/>
                </a:solidFill>
                <a:latin typeface="Times New Roman" panose="02020603050405020304" pitchFamily="18" charset="0"/>
                <a:ea typeface="Calibri" panose="020F0502020204030204" pitchFamily="34" charset="0"/>
              </a:rPr>
              <a:t>Câu 1</a:t>
            </a:r>
            <a:r>
              <a:rPr lang="en-US" sz="2800">
                <a:solidFill>
                  <a:srgbClr val="C00000"/>
                </a:solidFill>
                <a:latin typeface="Times New Roman" panose="02020603050405020304" pitchFamily="18" charset="0"/>
                <a:ea typeface="Calibri" panose="020F0502020204030204" pitchFamily="34" charset="0"/>
              </a:rPr>
              <a:t>. </a:t>
            </a:r>
            <a:r>
              <a:rPr lang="vi-VN" sz="2800" smtClean="0">
                <a:solidFill>
                  <a:srgbClr val="C00000"/>
                </a:solidFill>
                <a:latin typeface="Times New Roman" panose="02020603050405020304" pitchFamily="18" charset="0"/>
                <a:ea typeface="Calibri" panose="020F0502020204030204" pitchFamily="34" charset="0"/>
              </a:rPr>
              <a:t>Cho </a:t>
            </a:r>
            <a:r>
              <a:rPr lang="vi-VN" sz="2800">
                <a:solidFill>
                  <a:srgbClr val="C00000"/>
                </a:solidFill>
                <a:latin typeface="Times New Roman" panose="02020603050405020304" pitchFamily="18" charset="0"/>
                <a:ea typeface="Calibri" panose="020F0502020204030204" pitchFamily="34" charset="0"/>
              </a:rPr>
              <a:t>biết các quần thể có trong hình 13.1 duy trì bền vững qua nhiều thế hệ nhờ phương thức sinh sản nào?</a:t>
            </a:r>
            <a:endParaRPr lang="en-US" sz="2800">
              <a:solidFill>
                <a:srgbClr val="C00000"/>
              </a:solidFill>
              <a:latin typeface="Times New Roman" panose="02020603050405020304" pitchFamily="18" charset="0"/>
              <a:ea typeface="Calibri" panose="020F050202020403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86100"/>
            <a:ext cx="8534400" cy="3451606"/>
          </a:xfrm>
          <a:prstGeom prst="rect">
            <a:avLst/>
          </a:prstGeom>
          <a:noFill/>
          <a:ln>
            <a:noFill/>
          </a:ln>
        </p:spPr>
      </p:pic>
      <p:sp>
        <p:nvSpPr>
          <p:cNvPr id="6" name="Rectangle 5"/>
          <p:cNvSpPr/>
          <p:nvPr/>
        </p:nvSpPr>
        <p:spPr>
          <a:xfrm>
            <a:off x="1333500" y="6860553"/>
            <a:ext cx="15621000" cy="556434"/>
          </a:xfrm>
          <a:prstGeom prst="rect">
            <a:avLst/>
          </a:prstGeom>
        </p:spPr>
        <p:txBody>
          <a:bodyPr wrap="square">
            <a:spAutoFit/>
          </a:bodyPr>
          <a:lstStyle/>
          <a:p>
            <a:pPr algn="just">
              <a:lnSpc>
                <a:spcPct val="115000"/>
              </a:lnSpc>
              <a:spcAft>
                <a:spcPts val="0"/>
              </a:spcAft>
            </a:pPr>
            <a:r>
              <a:rPr lang="en-US" sz="2800" b="1" smtClean="0">
                <a:solidFill>
                  <a:srgbClr val="C00000"/>
                </a:solidFill>
                <a:latin typeface="Times New Roman" panose="02020603050405020304" pitchFamily="18" charset="0"/>
                <a:ea typeface="Calibri" panose="020F0502020204030204" pitchFamily="34" charset="0"/>
                <a:sym typeface="Wingdings" panose="05000000000000000000" pitchFamily="2" charset="2"/>
              </a:rPr>
              <a:t></a:t>
            </a:r>
            <a:r>
              <a:rPr lang="en-US" sz="2800" b="1" smtClean="0">
                <a:latin typeface="Times New Roman" panose="02020603050405020304" pitchFamily="18" charset="0"/>
                <a:ea typeface="Calibri" panose="020F0502020204030204" pitchFamily="34" charset="0"/>
                <a:sym typeface="Wingdings" panose="05000000000000000000" pitchFamily="2" charset="2"/>
              </a:rPr>
              <a:t> </a:t>
            </a:r>
            <a:r>
              <a:rPr lang="en-US" sz="2800" smtClean="0">
                <a:latin typeface="Times New Roman" panose="02020603050405020304" pitchFamily="18" charset="0"/>
                <a:ea typeface="Calibri" panose="020F0502020204030204" pitchFamily="34" charset="0"/>
              </a:rPr>
              <a:t>Các </a:t>
            </a:r>
            <a:r>
              <a:rPr lang="en-US" sz="2800">
                <a:latin typeface="Times New Roman" panose="02020603050405020304" pitchFamily="18" charset="0"/>
                <a:ea typeface="Calibri" panose="020F0502020204030204" pitchFamily="34" charset="0"/>
              </a:rPr>
              <a:t>quần thể có trong hình 13.1 duy trì bền vững qua nhiều thế hệ nhờ ngẫu phối.</a:t>
            </a:r>
            <a:endParaRPr lang="en-US" sz="2800"/>
          </a:p>
        </p:txBody>
      </p:sp>
      <p:sp>
        <p:nvSpPr>
          <p:cNvPr id="8" name="Rounded Rectangle 7"/>
          <p:cNvSpPr/>
          <p:nvPr/>
        </p:nvSpPr>
        <p:spPr>
          <a:xfrm>
            <a:off x="6477000" y="266700"/>
            <a:ext cx="53340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b="1" smtClean="0">
                <a:latin typeface="Times New Roman" panose="02020603050405020304" pitchFamily="18" charset="0"/>
                <a:cs typeface="Times New Roman" panose="02020603050405020304" pitchFamily="18" charset="0"/>
              </a:rPr>
              <a:t>KHÁI NIỆM</a:t>
            </a:r>
            <a:endParaRPr lang="en-US" sz="6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9182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33500" y="1569999"/>
            <a:ext cx="15621000" cy="3065455"/>
          </a:xfrm>
          <a:prstGeom prst="rect">
            <a:avLst/>
          </a:prstGeom>
        </p:spPr>
        <p:txBody>
          <a:bodyPr wrap="square">
            <a:spAutoFit/>
          </a:bodyPr>
          <a:lstStyle/>
          <a:p>
            <a:pPr algn="just">
              <a:lnSpc>
                <a:spcPct val="115000"/>
              </a:lnSpc>
              <a:spcAft>
                <a:spcPts val="0"/>
              </a:spcAft>
            </a:pPr>
            <a:r>
              <a:rPr lang="en-US" sz="2800" b="1">
                <a:solidFill>
                  <a:srgbClr val="C00000"/>
                </a:solidFill>
                <a:latin typeface="Times New Roman" panose="02020603050405020304" pitchFamily="18" charset="0"/>
                <a:ea typeface="Calibri" panose="020F0502020204030204" pitchFamily="34" charset="0"/>
              </a:rPr>
              <a:t>Câu 2: </a:t>
            </a:r>
            <a:r>
              <a:rPr lang="vi-VN" sz="2800">
                <a:solidFill>
                  <a:srgbClr val="C00000"/>
                </a:solidFill>
                <a:latin typeface="Times New Roman" panose="02020603050405020304" pitchFamily="18" charset="0"/>
                <a:ea typeface="Calibri" panose="020F0502020204030204" pitchFamily="34" charset="0"/>
              </a:rPr>
              <a:t>Có ba tập hợp cá thể sau:</a:t>
            </a:r>
            <a:endParaRPr lang="en-US" sz="2800">
              <a:solidFill>
                <a:srgbClr val="C00000"/>
              </a:solidFill>
              <a:latin typeface="Times New Roman" panose="02020603050405020304" pitchFamily="18" charset="0"/>
              <a:ea typeface="Calibri" panose="020F0502020204030204" pitchFamily="34" charset="0"/>
            </a:endParaRPr>
          </a:p>
          <a:p>
            <a:pPr marL="457200" algn="just">
              <a:lnSpc>
                <a:spcPct val="115000"/>
              </a:lnSpc>
              <a:spcAft>
                <a:spcPts val="0"/>
              </a:spcAft>
            </a:pPr>
            <a:r>
              <a:rPr lang="vi-VN" sz="2800">
                <a:solidFill>
                  <a:srgbClr val="C00000"/>
                </a:solidFill>
                <a:latin typeface="Times New Roman" panose="02020603050405020304" pitchFamily="18" charset="0"/>
                <a:ea typeface="Calibri" panose="020F0502020204030204" pitchFamily="34" charset="0"/>
              </a:rPr>
              <a:t>Một đàn bò rừng ở Vườn quốc gia Cát Tiên.</a:t>
            </a:r>
            <a:endParaRPr lang="en-US" sz="2800">
              <a:solidFill>
                <a:srgbClr val="C00000"/>
              </a:solidFill>
              <a:latin typeface="Times New Roman" panose="02020603050405020304" pitchFamily="18" charset="0"/>
              <a:ea typeface="Calibri" panose="020F0502020204030204" pitchFamily="34" charset="0"/>
            </a:endParaRPr>
          </a:p>
          <a:p>
            <a:pPr marL="457200" algn="just">
              <a:lnSpc>
                <a:spcPct val="115000"/>
              </a:lnSpc>
              <a:spcAft>
                <a:spcPts val="0"/>
              </a:spcAft>
            </a:pPr>
            <a:r>
              <a:rPr lang="vi-VN" sz="2800">
                <a:solidFill>
                  <a:srgbClr val="C00000"/>
                </a:solidFill>
                <a:latin typeface="Times New Roman" panose="02020603050405020304" pitchFamily="18" charset="0"/>
                <a:ea typeface="Calibri" panose="020F0502020204030204" pitchFamily="34" charset="0"/>
              </a:rPr>
              <a:t>Những con gà được người bán mang đến phiên chợ.</a:t>
            </a:r>
            <a:endParaRPr lang="en-US" sz="2800">
              <a:solidFill>
                <a:srgbClr val="C00000"/>
              </a:solidFill>
              <a:latin typeface="Times New Roman" panose="02020603050405020304" pitchFamily="18" charset="0"/>
              <a:ea typeface="Calibri" panose="020F0502020204030204" pitchFamily="34" charset="0"/>
            </a:endParaRPr>
          </a:p>
          <a:p>
            <a:pPr marL="457200" algn="just">
              <a:lnSpc>
                <a:spcPct val="115000"/>
              </a:lnSpc>
              <a:spcAft>
                <a:spcPts val="0"/>
              </a:spcAft>
            </a:pPr>
            <a:r>
              <a:rPr lang="vi-VN" sz="2800">
                <a:solidFill>
                  <a:srgbClr val="C00000"/>
                </a:solidFill>
                <a:latin typeface="Times New Roman" panose="02020603050405020304" pitchFamily="18" charset="0"/>
                <a:ea typeface="Calibri" panose="020F0502020204030204" pitchFamily="34" charset="0"/>
              </a:rPr>
              <a:t>Những cây cỏ trong vườn.</a:t>
            </a:r>
            <a:endParaRPr lang="en-US" sz="2800">
              <a:solidFill>
                <a:srgbClr val="C00000"/>
              </a:solidFill>
              <a:latin typeface="Times New Roman" panose="02020603050405020304" pitchFamily="18" charset="0"/>
              <a:ea typeface="Calibri" panose="020F0502020204030204" pitchFamily="34" charset="0"/>
            </a:endParaRPr>
          </a:p>
          <a:p>
            <a:pPr algn="just">
              <a:lnSpc>
                <a:spcPct val="115000"/>
              </a:lnSpc>
              <a:spcAft>
                <a:spcPts val="0"/>
              </a:spcAft>
            </a:pPr>
            <a:r>
              <a:rPr lang="vi-VN" sz="2800">
                <a:solidFill>
                  <a:srgbClr val="C00000"/>
                </a:solidFill>
                <a:latin typeface="Times New Roman" panose="02020603050405020304" pitchFamily="18" charset="0"/>
                <a:ea typeface="Calibri" panose="020F0502020204030204" pitchFamily="34" charset="0"/>
              </a:rPr>
              <a:t>a) Tập hợp nào là quần thể?</a:t>
            </a:r>
            <a:endParaRPr lang="en-US" sz="2800">
              <a:solidFill>
                <a:srgbClr val="C00000"/>
              </a:solidFill>
              <a:latin typeface="Times New Roman" panose="02020603050405020304" pitchFamily="18" charset="0"/>
              <a:ea typeface="Calibri" panose="020F0502020204030204" pitchFamily="34" charset="0"/>
            </a:endParaRPr>
          </a:p>
          <a:p>
            <a:pPr algn="just">
              <a:lnSpc>
                <a:spcPct val="115000"/>
              </a:lnSpc>
              <a:spcAft>
                <a:spcPts val="0"/>
              </a:spcAft>
            </a:pPr>
            <a:r>
              <a:rPr lang="vi-VN" sz="2800">
                <a:solidFill>
                  <a:srgbClr val="C00000"/>
                </a:solidFill>
                <a:latin typeface="Times New Roman" panose="02020603050405020304" pitchFamily="18" charset="0"/>
                <a:ea typeface="Calibri" panose="020F0502020204030204" pitchFamily="34" charset="0"/>
              </a:rPr>
              <a:t>b) Trình bày những căn cứ để xác định một tập hợp cá thể được gọi là quần thể</a:t>
            </a:r>
            <a:r>
              <a:rPr lang="vi-VN" sz="2800" smtClean="0">
                <a:solidFill>
                  <a:srgbClr val="C00000"/>
                </a:solidFill>
                <a:latin typeface="Times New Roman" panose="02020603050405020304" pitchFamily="18" charset="0"/>
                <a:ea typeface="Calibri" panose="020F0502020204030204" pitchFamily="34" charset="0"/>
              </a:rPr>
              <a:t>.</a:t>
            </a:r>
            <a:endParaRPr lang="en-US" sz="2800">
              <a:solidFill>
                <a:srgbClr val="C00000"/>
              </a:solidFill>
              <a:latin typeface="Times New Roman" panose="02020603050405020304" pitchFamily="18" charset="0"/>
              <a:ea typeface="Calibri" panose="020F0502020204030204" pitchFamily="34" charset="0"/>
            </a:endParaRPr>
          </a:p>
        </p:txBody>
      </p:sp>
      <p:sp>
        <p:nvSpPr>
          <p:cNvPr id="8" name="Rectangle 7"/>
          <p:cNvSpPr/>
          <p:nvPr/>
        </p:nvSpPr>
        <p:spPr>
          <a:xfrm>
            <a:off x="1346200" y="4631475"/>
            <a:ext cx="15811500" cy="661207"/>
          </a:xfrm>
          <a:prstGeom prst="rect">
            <a:avLst/>
          </a:prstGeom>
        </p:spPr>
        <p:txBody>
          <a:bodyPr wrap="square">
            <a:spAutoFit/>
          </a:bodyPr>
          <a:lstStyle/>
          <a:p>
            <a:pPr algn="just">
              <a:lnSpc>
                <a:spcPct val="150000"/>
              </a:lnSpc>
              <a:spcAft>
                <a:spcPts val="0"/>
              </a:spcAft>
            </a:pPr>
            <a:r>
              <a:rPr lang="vi-VN" sz="2800">
                <a:latin typeface="Times New Roman" panose="02020603050405020304" pitchFamily="18" charset="0"/>
                <a:ea typeface="Calibri" panose="020F0502020204030204" pitchFamily="34" charset="0"/>
              </a:rPr>
              <a:t>a) </a:t>
            </a:r>
            <a:r>
              <a:rPr lang="en-US" sz="2800">
                <a:latin typeface="Times New Roman" panose="02020603050405020304" pitchFamily="18" charset="0"/>
                <a:ea typeface="Calibri" panose="020F0502020204030204" pitchFamily="34" charset="0"/>
              </a:rPr>
              <a:t>Đ</a:t>
            </a:r>
            <a:r>
              <a:rPr lang="vi-VN" sz="2800" smtClean="0">
                <a:latin typeface="Times New Roman" panose="02020603050405020304" pitchFamily="18" charset="0"/>
                <a:ea typeface="Calibri" panose="020F0502020204030204" pitchFamily="34" charset="0"/>
              </a:rPr>
              <a:t>àn </a:t>
            </a:r>
            <a:r>
              <a:rPr lang="vi-VN" sz="2800">
                <a:latin typeface="Times New Roman" panose="02020603050405020304" pitchFamily="18" charset="0"/>
                <a:ea typeface="Calibri" panose="020F0502020204030204" pitchFamily="34" charset="0"/>
              </a:rPr>
              <a:t>bò rừng ở Vườn quốc gia Cát Tiên là quần thể</a:t>
            </a:r>
            <a:r>
              <a:rPr lang="vi-VN" sz="2800" smtClean="0">
                <a:latin typeface="Times New Roman" panose="02020603050405020304" pitchFamily="18" charset="0"/>
                <a:ea typeface="Calibri" panose="020F0502020204030204" pitchFamily="34" charset="0"/>
              </a:rPr>
              <a:t>.</a:t>
            </a:r>
            <a:endParaRPr lang="en-US" sz="2800">
              <a:latin typeface="Times New Roman" panose="02020603050405020304" pitchFamily="18" charset="0"/>
              <a:ea typeface="Calibri" panose="020F0502020204030204" pitchFamily="34" charset="0"/>
            </a:endParaRPr>
          </a:p>
        </p:txBody>
      </p:sp>
      <p:sp>
        <p:nvSpPr>
          <p:cNvPr id="9" name="Rectangle 8"/>
          <p:cNvSpPr/>
          <p:nvPr/>
        </p:nvSpPr>
        <p:spPr>
          <a:xfrm>
            <a:off x="1346200" y="5292682"/>
            <a:ext cx="15811500" cy="1384995"/>
          </a:xfrm>
          <a:prstGeom prst="rect">
            <a:avLst/>
          </a:prstGeom>
        </p:spPr>
        <p:txBody>
          <a:bodyPr wrap="square">
            <a:spAutoFit/>
          </a:bodyPr>
          <a:lstStyle/>
          <a:p>
            <a:pPr algn="just"/>
            <a:r>
              <a:rPr lang="vi-VN" sz="2800" smtClean="0">
                <a:latin typeface="Times New Roman" panose="02020603050405020304" pitchFamily="18" charset="0"/>
                <a:ea typeface="Calibri" panose="020F0502020204030204" pitchFamily="34" charset="0"/>
              </a:rPr>
              <a:t>b</a:t>
            </a:r>
            <a:r>
              <a:rPr lang="vi-VN" sz="2800">
                <a:latin typeface="Times New Roman" panose="02020603050405020304" pitchFamily="18" charset="0"/>
                <a:ea typeface="Calibri" panose="020F0502020204030204" pitchFamily="34" charset="0"/>
              </a:rPr>
              <a:t>) Những căn cứ để xác định một tập hợp cá thể được gọi là quần thể: Tập hợp các cá thể cùng loài, trải qua một quá trình lịch sử, cùng sống trong một khoảng không gian nhất định, có thể sinh sản ra thế hệ sau hữu thụ.</a:t>
            </a:r>
            <a:endParaRPr lang="en-US" sz="2800"/>
          </a:p>
        </p:txBody>
      </p:sp>
      <p:pic>
        <p:nvPicPr>
          <p:cNvPr id="2050" name="Picture 2" descr="Đàn bò tót đẹp đến sững sờ ở Nam Cát Tiên đã lọt vô ống kính Tăng A Pẩu -  Tuổi Trẻ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69" y="6659242"/>
            <a:ext cx="6416572" cy="36093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ợ gà thời dịch cú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940" y="6622391"/>
            <a:ext cx="5661761" cy="36461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LỢI ÍCH CỦA CỎ DẠI MANG LẠI CHO VƯỜN CÂY ĂN TRÁI nongduocbicht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400" y="6607138"/>
            <a:ext cx="5715000" cy="3629025"/>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6477000" y="266700"/>
            <a:ext cx="53340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b="1" smtClean="0">
                <a:latin typeface="Times New Roman" panose="02020603050405020304" pitchFamily="18" charset="0"/>
                <a:cs typeface="Times New Roman" panose="02020603050405020304" pitchFamily="18" charset="0"/>
              </a:rPr>
              <a:t>KHÁI NIỆM</a:t>
            </a:r>
            <a:endParaRPr lang="en-US" sz="6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368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33500" y="1569999"/>
            <a:ext cx="15621000" cy="587853"/>
          </a:xfrm>
          <a:prstGeom prst="rect">
            <a:avLst/>
          </a:prstGeom>
        </p:spPr>
        <p:txBody>
          <a:bodyPr wrap="square">
            <a:spAutoFit/>
          </a:bodyPr>
          <a:lstStyle/>
          <a:p>
            <a:pPr algn="just">
              <a:lnSpc>
                <a:spcPct val="115000"/>
              </a:lnSpc>
              <a:spcAft>
                <a:spcPts val="0"/>
              </a:spcAft>
            </a:pPr>
            <a:r>
              <a:rPr lang="en-US" sz="2800" b="1">
                <a:solidFill>
                  <a:srgbClr val="C00000"/>
                </a:solidFill>
                <a:latin typeface="Times New Roman" panose="02020603050405020304" pitchFamily="18" charset="0"/>
                <a:ea typeface="Calibri" panose="020F0502020204030204" pitchFamily="34" charset="0"/>
              </a:rPr>
              <a:t>Câu </a:t>
            </a:r>
            <a:r>
              <a:rPr lang="en-US" sz="2800" b="1" smtClean="0">
                <a:solidFill>
                  <a:srgbClr val="C00000"/>
                </a:solidFill>
                <a:latin typeface="Times New Roman" panose="02020603050405020304" pitchFamily="18" charset="0"/>
                <a:ea typeface="Calibri" panose="020F0502020204030204" pitchFamily="34" charset="0"/>
              </a:rPr>
              <a:t>3: </a:t>
            </a:r>
            <a:r>
              <a:rPr lang="vi-VN" sz="2800">
                <a:solidFill>
                  <a:srgbClr val="C00000"/>
                </a:solidFill>
                <a:latin typeface="Times New Roman" panose="02020603050405020304" pitchFamily="18" charset="0"/>
                <a:ea typeface="Calibri" panose="020F0502020204030204" pitchFamily="34" charset="0"/>
              </a:rPr>
              <a:t>Nêu ý nghĩa của việc xác định tần số allele, tần số kiểu gene trong quần thể.</a:t>
            </a:r>
            <a:endParaRPr lang="en-US" sz="2800">
              <a:solidFill>
                <a:srgbClr val="C00000"/>
              </a:solidFill>
              <a:latin typeface="Times New Roman" panose="02020603050405020304" pitchFamily="18" charset="0"/>
              <a:ea typeface="Calibri" panose="020F0502020204030204" pitchFamily="34" charset="0"/>
            </a:endParaRPr>
          </a:p>
        </p:txBody>
      </p:sp>
      <p:sp>
        <p:nvSpPr>
          <p:cNvPr id="8" name="Rectangle 7"/>
          <p:cNvSpPr/>
          <p:nvPr/>
        </p:nvSpPr>
        <p:spPr>
          <a:xfrm>
            <a:off x="1346200" y="2225478"/>
            <a:ext cx="15811500" cy="1307537"/>
          </a:xfrm>
          <a:prstGeom prst="rect">
            <a:avLst/>
          </a:prstGeom>
        </p:spPr>
        <p:txBody>
          <a:bodyPr wrap="square">
            <a:spAutoFit/>
          </a:bodyPr>
          <a:lstStyle/>
          <a:p>
            <a:pPr algn="just">
              <a:lnSpc>
                <a:spcPct val="150000"/>
              </a:lnSpc>
              <a:spcAft>
                <a:spcPts val="0"/>
              </a:spcAft>
            </a:pPr>
            <a:r>
              <a:rPr lang="vi-VN" sz="2800">
                <a:latin typeface="Times New Roman" panose="02020603050405020304" pitchFamily="18" charset="0"/>
                <a:ea typeface="Calibri" panose="020F0502020204030204" pitchFamily="34" charset="0"/>
              </a:rPr>
              <a:t>Việc phân tích cấu trúc di truyền của quần thể (tần số allele, tần số kiểu gene), sự duy trì và biến đổi cấu trúc đó trong những điều kiện nhất định giúp xác định các yếu tố ảnh hưởng đến quần thể.</a:t>
            </a:r>
            <a:endParaRPr lang="en-US" sz="2800">
              <a:latin typeface="Times New Roman" panose="02020603050405020304" pitchFamily="18" charset="0"/>
              <a:ea typeface="Calibri" panose="020F0502020204030204" pitchFamily="34" charset="0"/>
            </a:endParaRPr>
          </a:p>
        </p:txBody>
      </p:sp>
      <p:sp>
        <p:nvSpPr>
          <p:cNvPr id="13" name="Rounded Rectangle 12"/>
          <p:cNvSpPr/>
          <p:nvPr/>
        </p:nvSpPr>
        <p:spPr>
          <a:xfrm>
            <a:off x="6477000" y="266700"/>
            <a:ext cx="53340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b="1" smtClean="0">
                <a:latin typeface="Times New Roman" panose="02020603050405020304" pitchFamily="18" charset="0"/>
                <a:cs typeface="Times New Roman" panose="02020603050405020304" pitchFamily="18" charset="0"/>
              </a:rPr>
              <a:t>KHÁI NIỆM</a:t>
            </a:r>
            <a:endParaRPr lang="en-US" sz="6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6763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572000" y="266700"/>
            <a:ext cx="88392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b="1" smtClean="0">
                <a:latin typeface="Times New Roman" panose="02020603050405020304" pitchFamily="18" charset="0"/>
                <a:cs typeface="Times New Roman" panose="02020603050405020304" pitchFamily="18" charset="0"/>
              </a:rPr>
              <a:t>KIẾN THỨC CỐT LÕI</a:t>
            </a:r>
            <a:endParaRPr lang="en-US" sz="6000" b="1">
              <a:latin typeface="Times New Roman" panose="02020603050405020304" pitchFamily="18" charset="0"/>
              <a:cs typeface="Times New Roman" panose="02020603050405020304" pitchFamily="18" charset="0"/>
            </a:endParaRPr>
          </a:p>
        </p:txBody>
      </p:sp>
      <p:sp>
        <p:nvSpPr>
          <p:cNvPr id="2" name="Rectangle 1"/>
          <p:cNvSpPr/>
          <p:nvPr/>
        </p:nvSpPr>
        <p:spPr>
          <a:xfrm>
            <a:off x="1447800" y="1866900"/>
            <a:ext cx="15621000" cy="548099"/>
          </a:xfrm>
          <a:prstGeom prst="rect">
            <a:avLst/>
          </a:prstGeom>
        </p:spPr>
        <p:txBody>
          <a:bodyPr wrap="square">
            <a:spAutoFit/>
          </a:bodyPr>
          <a:lstStyle/>
          <a:p>
            <a:pPr algn="just">
              <a:lnSpc>
                <a:spcPct val="115000"/>
              </a:lnSpc>
              <a:spcAft>
                <a:spcPts val="0"/>
              </a:spcAft>
            </a:pPr>
            <a:r>
              <a:rPr lang="en-US" sz="2800" b="1">
                <a:solidFill>
                  <a:srgbClr val="C00000"/>
                </a:solidFill>
                <a:latin typeface="Times New Roman" panose="02020603050405020304" pitchFamily="18" charset="0"/>
                <a:ea typeface="Calibri" panose="020F0502020204030204" pitchFamily="34" charset="0"/>
              </a:rPr>
              <a:t>I. KHÁI </a:t>
            </a:r>
            <a:r>
              <a:rPr lang="en-US" sz="2800" b="1" smtClean="0">
                <a:solidFill>
                  <a:srgbClr val="C00000"/>
                </a:solidFill>
                <a:latin typeface="Times New Roman" panose="02020603050405020304" pitchFamily="18" charset="0"/>
                <a:ea typeface="Calibri" panose="020F0502020204030204" pitchFamily="34" charset="0"/>
              </a:rPr>
              <a:t>NIỆM</a:t>
            </a:r>
            <a:endParaRPr lang="en-US" sz="2800">
              <a:solidFill>
                <a:srgbClr val="C00000"/>
              </a:solidFill>
              <a:latin typeface="Times New Roman" panose="02020603050405020304" pitchFamily="18" charset="0"/>
              <a:ea typeface="Calibri" panose="020F0502020204030204" pitchFamily="34" charset="0"/>
            </a:endParaRPr>
          </a:p>
        </p:txBody>
      </p:sp>
      <p:sp>
        <p:nvSpPr>
          <p:cNvPr id="7" name="Rectangle 6"/>
          <p:cNvSpPr/>
          <p:nvPr/>
        </p:nvSpPr>
        <p:spPr>
          <a:xfrm>
            <a:off x="1447800" y="2414999"/>
            <a:ext cx="15621000" cy="548099"/>
          </a:xfrm>
          <a:prstGeom prst="rect">
            <a:avLst/>
          </a:prstGeom>
        </p:spPr>
        <p:txBody>
          <a:bodyPr wrap="square">
            <a:spAutoFit/>
          </a:bodyPr>
          <a:lstStyle/>
          <a:p>
            <a:pPr algn="just">
              <a:lnSpc>
                <a:spcPct val="115000"/>
              </a:lnSpc>
              <a:spcAft>
                <a:spcPts val="0"/>
              </a:spcAft>
            </a:pPr>
            <a:r>
              <a:rPr lang="en-US" sz="2800" b="1" smtClean="0">
                <a:solidFill>
                  <a:srgbClr val="C00000"/>
                </a:solidFill>
                <a:latin typeface="Times New Roman" panose="02020603050405020304" pitchFamily="18" charset="0"/>
                <a:ea typeface="Calibri" panose="020F0502020204030204" pitchFamily="34" charset="0"/>
              </a:rPr>
              <a:t>1</a:t>
            </a:r>
            <a:r>
              <a:rPr lang="en-US" sz="2800" b="1">
                <a:solidFill>
                  <a:srgbClr val="C00000"/>
                </a:solidFill>
                <a:latin typeface="Times New Roman" panose="02020603050405020304" pitchFamily="18" charset="0"/>
                <a:ea typeface="Calibri" panose="020F0502020204030204" pitchFamily="34" charset="0"/>
              </a:rPr>
              <a:t>. </a:t>
            </a:r>
            <a:r>
              <a:rPr lang="en-US" sz="2800" b="1" smtClean="0">
                <a:solidFill>
                  <a:srgbClr val="C00000"/>
                </a:solidFill>
                <a:latin typeface="Times New Roman" panose="02020603050405020304" pitchFamily="18" charset="0"/>
                <a:ea typeface="Calibri" panose="020F0502020204030204" pitchFamily="34" charset="0"/>
              </a:rPr>
              <a:t>Quần thể</a:t>
            </a:r>
            <a:endParaRPr lang="en-US" sz="2800">
              <a:solidFill>
                <a:srgbClr val="C00000"/>
              </a:solidFill>
              <a:latin typeface="Times New Roman" panose="02020603050405020304" pitchFamily="18" charset="0"/>
              <a:ea typeface="Calibri" panose="020F0502020204030204" pitchFamily="34" charset="0"/>
            </a:endParaRPr>
          </a:p>
        </p:txBody>
      </p:sp>
      <p:sp>
        <p:nvSpPr>
          <p:cNvPr id="9" name="Rectangle 8"/>
          <p:cNvSpPr/>
          <p:nvPr/>
        </p:nvSpPr>
        <p:spPr>
          <a:xfrm>
            <a:off x="1447800" y="3052276"/>
            <a:ext cx="15621000" cy="2034660"/>
          </a:xfrm>
          <a:prstGeom prst="rect">
            <a:avLst/>
          </a:prstGeom>
        </p:spPr>
        <p:txBody>
          <a:bodyPr wrap="square">
            <a:spAutoFit/>
          </a:bodyPr>
          <a:lstStyle/>
          <a:p>
            <a:pPr algn="just">
              <a:lnSpc>
                <a:spcPct val="115000"/>
              </a:lnSpc>
              <a:spcAft>
                <a:spcPts val="0"/>
              </a:spcAft>
            </a:pPr>
            <a:r>
              <a:rPr lang="vi-VN" sz="2800" smtClean="0">
                <a:latin typeface="Times New Roman" panose="02020603050405020304" pitchFamily="18" charset="0"/>
                <a:ea typeface="Calibri" panose="020F0502020204030204" pitchFamily="34" charset="0"/>
              </a:rPr>
              <a:t>Quần </a:t>
            </a:r>
            <a:r>
              <a:rPr lang="vi-VN" sz="2800">
                <a:latin typeface="Times New Roman" panose="02020603050405020304" pitchFamily="18" charset="0"/>
                <a:ea typeface="Calibri" panose="020F0502020204030204" pitchFamily="34" charset="0"/>
              </a:rPr>
              <a:t>thể là một tập hợp các cá thể cùng loài, trải qua một quá trình lịch sử, cùng chung sống trong một khoảng không gian xác định, có thể sinh sản ra thế hệ sau hữu thụ. Xét về góc độ di truyền, quần thể được phân thành quần thể sinh sản hữu tính và quần thể sinh sản vô tính. Đối với quần thể sinh sản hữu tính, các cá thể trong quần thể có thể ngẫu phối, giao phối gần hoặc tự thụ phấn</a:t>
            </a:r>
            <a:r>
              <a:rPr lang="vi-VN" sz="2800" smtClean="0">
                <a:latin typeface="Times New Roman" panose="02020603050405020304" pitchFamily="18" charset="0"/>
                <a:ea typeface="Calibri" panose="020F0502020204030204" pitchFamily="34" charset="0"/>
              </a:rPr>
              <a:t>.</a:t>
            </a:r>
            <a:endParaRPr lang="en-US" sz="2800">
              <a:latin typeface="Times New Roman" panose="02020603050405020304" pitchFamily="18" charset="0"/>
              <a:ea typeface="Calibri" panose="020F0502020204030204" pitchFamily="34" charset="0"/>
            </a:endParaRPr>
          </a:p>
        </p:txBody>
      </p:sp>
      <p:sp>
        <p:nvSpPr>
          <p:cNvPr id="10" name="Rectangle 9"/>
          <p:cNvSpPr/>
          <p:nvPr/>
        </p:nvSpPr>
        <p:spPr>
          <a:xfrm>
            <a:off x="1442884" y="5115175"/>
            <a:ext cx="15621000" cy="548099"/>
          </a:xfrm>
          <a:prstGeom prst="rect">
            <a:avLst/>
          </a:prstGeom>
        </p:spPr>
        <p:txBody>
          <a:bodyPr wrap="square">
            <a:spAutoFit/>
          </a:bodyPr>
          <a:lstStyle/>
          <a:p>
            <a:pPr algn="just">
              <a:lnSpc>
                <a:spcPct val="115000"/>
              </a:lnSpc>
              <a:spcAft>
                <a:spcPts val="0"/>
              </a:spcAft>
            </a:pPr>
            <a:r>
              <a:rPr lang="en-US" sz="2800" b="1" smtClean="0">
                <a:solidFill>
                  <a:srgbClr val="C00000"/>
                </a:solidFill>
                <a:latin typeface="Times New Roman" panose="02020603050405020304" pitchFamily="18" charset="0"/>
                <a:ea typeface="Calibri" panose="020F0502020204030204" pitchFamily="34" charset="0"/>
              </a:rPr>
              <a:t>2</a:t>
            </a:r>
            <a:r>
              <a:rPr lang="en-US" sz="2800" b="1">
                <a:solidFill>
                  <a:srgbClr val="C00000"/>
                </a:solidFill>
                <a:latin typeface="Times New Roman" panose="02020603050405020304" pitchFamily="18" charset="0"/>
                <a:ea typeface="Calibri" panose="020F0502020204030204" pitchFamily="34" charset="0"/>
              </a:rPr>
              <a:t>. Di truyền học và đặc trưng di truyền của quần thể </a:t>
            </a:r>
            <a:endParaRPr lang="en-US" sz="2800">
              <a:solidFill>
                <a:srgbClr val="C00000"/>
              </a:solidFill>
              <a:latin typeface="Times New Roman" panose="02020603050405020304" pitchFamily="18" charset="0"/>
              <a:ea typeface="Calibri" panose="020F0502020204030204" pitchFamily="34" charset="0"/>
            </a:endParaRPr>
          </a:p>
        </p:txBody>
      </p:sp>
      <p:sp>
        <p:nvSpPr>
          <p:cNvPr id="11" name="Rectangle 10"/>
          <p:cNvSpPr/>
          <p:nvPr/>
        </p:nvSpPr>
        <p:spPr>
          <a:xfrm>
            <a:off x="1440426" y="5706225"/>
            <a:ext cx="15621000" cy="1539139"/>
          </a:xfrm>
          <a:prstGeom prst="rect">
            <a:avLst/>
          </a:prstGeom>
        </p:spPr>
        <p:txBody>
          <a:bodyPr wrap="square">
            <a:spAutoFit/>
          </a:bodyPr>
          <a:lstStyle/>
          <a:p>
            <a:pPr algn="just">
              <a:lnSpc>
                <a:spcPct val="115000"/>
              </a:lnSpc>
              <a:spcAft>
                <a:spcPts val="0"/>
              </a:spcAft>
            </a:pPr>
            <a:r>
              <a:rPr lang="vi-VN" sz="2800" smtClean="0">
                <a:latin typeface="Times New Roman" panose="02020603050405020304" pitchFamily="18" charset="0"/>
                <a:ea typeface="Calibri" panose="020F0502020204030204" pitchFamily="34" charset="0"/>
              </a:rPr>
              <a:t>Di </a:t>
            </a:r>
            <a:r>
              <a:rPr lang="vi-VN" sz="2800">
                <a:latin typeface="Times New Roman" panose="02020603050405020304" pitchFamily="18" charset="0"/>
                <a:ea typeface="Calibri" panose="020F0502020204030204" pitchFamily="34" charset="0"/>
              </a:rPr>
              <a:t>truyền học quần thể là một lĩnh vực của di truyền học, nghiên cứu những thay đổi về tần số allele và tần số kiểu gene đối với một tính trạng cụ thể trong quần thể theo thời gian, đổng thời nghiên cứu các yếu tố tác động làm thay đổi tần số allele và thành phần kiểu gene đó</a:t>
            </a:r>
            <a:r>
              <a:rPr lang="vi-VN" sz="2800" smtClean="0">
                <a:latin typeface="Times New Roman" panose="02020603050405020304" pitchFamily="18" charset="0"/>
                <a:ea typeface="Calibri" panose="020F0502020204030204" pitchFamily="34" charset="0"/>
              </a:rPr>
              <a:t>.</a:t>
            </a:r>
            <a:endParaRPr lang="en-US" sz="2800">
              <a:latin typeface="Times New Roman" panose="02020603050405020304" pitchFamily="18" charset="0"/>
              <a:ea typeface="Calibri" panose="020F0502020204030204" pitchFamily="34" charset="0"/>
            </a:endParaRPr>
          </a:p>
        </p:txBody>
      </p:sp>
      <p:sp>
        <p:nvSpPr>
          <p:cNvPr id="12" name="Rectangle 11"/>
          <p:cNvSpPr/>
          <p:nvPr/>
        </p:nvSpPr>
        <p:spPr>
          <a:xfrm>
            <a:off x="1447800" y="7218133"/>
            <a:ext cx="15621000" cy="548099"/>
          </a:xfrm>
          <a:prstGeom prst="rect">
            <a:avLst/>
          </a:prstGeom>
        </p:spPr>
        <p:txBody>
          <a:bodyPr wrap="square">
            <a:spAutoFit/>
          </a:bodyPr>
          <a:lstStyle/>
          <a:p>
            <a:pPr algn="just">
              <a:lnSpc>
                <a:spcPct val="115000"/>
              </a:lnSpc>
              <a:spcAft>
                <a:spcPts val="0"/>
              </a:spcAft>
            </a:pPr>
            <a:r>
              <a:rPr lang="vi-VN" sz="2800" smtClean="0">
                <a:latin typeface="Times New Roman" panose="02020603050405020304" pitchFamily="18" charset="0"/>
                <a:ea typeface="Calibri" panose="020F0502020204030204" pitchFamily="34" charset="0"/>
              </a:rPr>
              <a:t>- </a:t>
            </a:r>
            <a:r>
              <a:rPr lang="vi-VN" sz="2800">
                <a:latin typeface="Times New Roman" panose="02020603050405020304" pitchFamily="18" charset="0"/>
                <a:ea typeface="Calibri" panose="020F0502020204030204" pitchFamily="34" charset="0"/>
              </a:rPr>
              <a:t>Đặc trưng di truyền của quần thể chính là đặc trưng bởi tần số allele và tần số kiểu gene</a:t>
            </a:r>
            <a:r>
              <a:rPr lang="vi-VN" sz="2800" smtClean="0">
                <a:latin typeface="Times New Roman" panose="02020603050405020304" pitchFamily="18" charset="0"/>
                <a:ea typeface="Calibri" panose="020F0502020204030204" pitchFamily="34" charset="0"/>
              </a:rPr>
              <a:t>.</a:t>
            </a:r>
            <a:endParaRPr lang="en-US" sz="2800">
              <a:latin typeface="Times New Roman" panose="02020603050405020304" pitchFamily="18" charset="0"/>
              <a:ea typeface="Calibri" panose="020F0502020204030204" pitchFamily="34" charset="0"/>
            </a:endParaRPr>
          </a:p>
        </p:txBody>
      </p:sp>
      <p:sp>
        <p:nvSpPr>
          <p:cNvPr id="14" name="Rectangle 13"/>
          <p:cNvSpPr/>
          <p:nvPr/>
        </p:nvSpPr>
        <p:spPr>
          <a:xfrm>
            <a:off x="1447800" y="7766232"/>
            <a:ext cx="15621000" cy="548099"/>
          </a:xfrm>
          <a:prstGeom prst="rect">
            <a:avLst/>
          </a:prstGeom>
        </p:spPr>
        <p:txBody>
          <a:bodyPr wrap="square">
            <a:spAutoFit/>
          </a:bodyPr>
          <a:lstStyle/>
          <a:p>
            <a:pPr>
              <a:lnSpc>
                <a:spcPct val="115000"/>
              </a:lnSpc>
            </a:pPr>
            <a:r>
              <a:rPr lang="en-US" sz="2800" smtClean="0">
                <a:latin typeface="Times New Roman" panose="02020603050405020304" pitchFamily="18" charset="0"/>
                <a:ea typeface="Calibri" panose="020F0502020204030204" pitchFamily="34" charset="0"/>
              </a:rPr>
              <a:t>- </a:t>
            </a:r>
            <a:r>
              <a:rPr lang="en-US" sz="2800">
                <a:latin typeface="Times New Roman" panose="02020603050405020304" pitchFamily="18" charset="0"/>
                <a:ea typeface="Calibri" panose="020F0502020204030204" pitchFamily="34" charset="0"/>
              </a:rPr>
              <a:t>Tần số kiểu gene của quẩn thể là tỉ lệ cá thể có kiểu gene đó trên tổng số cá thể trong quần thể</a:t>
            </a:r>
            <a:r>
              <a:rPr lang="en-US" sz="2800" smtClean="0">
                <a:latin typeface="Times New Roman" panose="02020603050405020304" pitchFamily="18" charset="0"/>
                <a:ea typeface="Calibri" panose="020F0502020204030204" pitchFamily="34" charset="0"/>
              </a:rPr>
              <a:t>.</a:t>
            </a:r>
            <a:endParaRPr lang="en-US" sz="2800">
              <a:latin typeface="Times New Roman" panose="02020603050405020304" pitchFamily="18" charset="0"/>
              <a:ea typeface="Calibri" panose="020F0502020204030204" pitchFamily="34" charset="0"/>
            </a:endParaRPr>
          </a:p>
        </p:txBody>
      </p:sp>
      <p:sp>
        <p:nvSpPr>
          <p:cNvPr id="15" name="Rectangle 14"/>
          <p:cNvSpPr/>
          <p:nvPr/>
        </p:nvSpPr>
        <p:spPr>
          <a:xfrm>
            <a:off x="1440426" y="8287100"/>
            <a:ext cx="15621000" cy="954107"/>
          </a:xfrm>
          <a:prstGeom prst="rect">
            <a:avLst/>
          </a:prstGeom>
        </p:spPr>
        <p:txBody>
          <a:bodyPr wrap="square">
            <a:spAutoFit/>
          </a:bodyPr>
          <a:lstStyle/>
          <a:p>
            <a:r>
              <a:rPr lang="en-US" sz="2800" smtClean="0">
                <a:latin typeface="Times New Roman" panose="02020603050405020304" pitchFamily="18" charset="0"/>
                <a:ea typeface="Calibri" panose="020F0502020204030204" pitchFamily="34" charset="0"/>
              </a:rPr>
              <a:t>- Tần </a:t>
            </a:r>
            <a:r>
              <a:rPr lang="en-US" sz="2800">
                <a:latin typeface="Times New Roman" panose="02020603050405020304" pitchFamily="18" charset="0"/>
                <a:ea typeface="Calibri" panose="020F0502020204030204" pitchFamily="34" charset="0"/>
              </a:rPr>
              <a:t>số allele của một gene nào đó là tỉ lệ giữa số lượng allele đó trên tổng số các loại allele khác nhau của cùng một gene.</a:t>
            </a:r>
            <a:endParaRPr lang="en-US" sz="2800"/>
          </a:p>
        </p:txBody>
      </p:sp>
    </p:spTree>
    <p:extLst>
      <p:ext uri="{BB962C8B-B14F-4D97-AF65-F5344CB8AC3E}">
        <p14:creationId xmlns:p14="http://schemas.microsoft.com/office/powerpoint/2010/main" val="197642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33500" y="266700"/>
            <a:ext cx="154305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anose="02020603050405020304" pitchFamily="18" charset="0"/>
                <a:cs typeface="Times New Roman" panose="02020603050405020304" pitchFamily="18" charset="0"/>
              </a:rPr>
              <a:t>CẤU TRÚC DI TRUYỀN CỦA QUẦN THỂ NGẪU PHỐI</a:t>
            </a:r>
            <a:endParaRPr lang="en-US" sz="4400" b="1">
              <a:latin typeface="Times New Roman" panose="02020603050405020304" pitchFamily="18" charset="0"/>
              <a:cs typeface="Times New Roman" panose="02020603050405020304" pitchFamily="18" charset="0"/>
            </a:endParaRPr>
          </a:p>
        </p:txBody>
      </p:sp>
      <p:sp>
        <p:nvSpPr>
          <p:cNvPr id="3" name="TextBox 2"/>
          <p:cNvSpPr txBox="1"/>
          <p:nvPr/>
        </p:nvSpPr>
        <p:spPr>
          <a:xfrm>
            <a:off x="914400" y="1619250"/>
            <a:ext cx="15849600" cy="584775"/>
          </a:xfrm>
          <a:prstGeom prst="rect">
            <a:avLst/>
          </a:prstGeom>
          <a:noFill/>
        </p:spPr>
        <p:txBody>
          <a:bodyPr wrap="square" rtlCol="0">
            <a:spAutoFit/>
          </a:bodyPr>
          <a:lstStyle/>
          <a:p>
            <a:r>
              <a:rPr lang="en-US" sz="3200" smtClean="0">
                <a:solidFill>
                  <a:srgbClr val="C00000"/>
                </a:solidFill>
              </a:rPr>
              <a:t>CÁC NHÓM THẢO LUẬN TRONG 8 PHÚT, TRẢ LỜI CÁC CÂU HỎI SAU:</a:t>
            </a:r>
            <a:endParaRPr lang="en-US" sz="3200">
              <a:solidFill>
                <a:srgbClr val="C00000"/>
              </a:solidFill>
            </a:endParaRPr>
          </a:p>
        </p:txBody>
      </p:sp>
      <p:sp>
        <p:nvSpPr>
          <p:cNvPr id="4" name="Rectangle 3"/>
          <p:cNvSpPr/>
          <p:nvPr/>
        </p:nvSpPr>
        <p:spPr>
          <a:xfrm>
            <a:off x="1333500" y="2204025"/>
            <a:ext cx="15621000" cy="2569934"/>
          </a:xfrm>
          <a:prstGeom prst="rect">
            <a:avLst/>
          </a:prstGeom>
        </p:spPr>
        <p:txBody>
          <a:bodyPr wrap="square">
            <a:spAutoFit/>
          </a:bodyPr>
          <a:lstStyle/>
          <a:p>
            <a:pPr algn="just">
              <a:lnSpc>
                <a:spcPct val="115000"/>
              </a:lnSpc>
              <a:spcAft>
                <a:spcPts val="0"/>
              </a:spcAft>
            </a:pPr>
            <a:r>
              <a:rPr lang="en-US" sz="2800" b="1">
                <a:latin typeface="Times New Roman" panose="02020603050405020304" pitchFamily="18" charset="0"/>
                <a:ea typeface="Calibri" panose="020F0502020204030204" pitchFamily="34" charset="0"/>
              </a:rPr>
              <a:t>Câu 1</a:t>
            </a:r>
            <a:r>
              <a:rPr lang="en-US" sz="2800">
                <a:latin typeface="Times New Roman" panose="02020603050405020304" pitchFamily="18" charset="0"/>
                <a:ea typeface="Calibri" panose="020F0502020204030204" pitchFamily="34" charset="0"/>
              </a:rPr>
              <a:t>. </a:t>
            </a:r>
            <a:r>
              <a:rPr lang="vi-VN" sz="2800">
                <a:latin typeface="Times New Roman" panose="02020603050405020304" pitchFamily="18" charset="0"/>
                <a:ea typeface="Calibri" panose="020F0502020204030204" pitchFamily="34" charset="0"/>
              </a:rPr>
              <a:t>Câu 1: Cấu trúc di truyền của quần thể được duy trì ổn định khi thoả mãn các điều kiện nào? </a:t>
            </a:r>
          </a:p>
          <a:p>
            <a:pPr algn="just">
              <a:lnSpc>
                <a:spcPct val="115000"/>
              </a:lnSpc>
              <a:spcAft>
                <a:spcPts val="0"/>
              </a:spcAft>
            </a:pPr>
            <a:r>
              <a:rPr lang="vi-VN" sz="2800" b="1">
                <a:latin typeface="Times New Roman" panose="02020603050405020304" pitchFamily="18" charset="0"/>
                <a:ea typeface="Calibri" panose="020F0502020204030204" pitchFamily="34" charset="0"/>
              </a:rPr>
              <a:t>Câu 2: </a:t>
            </a:r>
            <a:r>
              <a:rPr lang="vi-VN" sz="2800">
                <a:latin typeface="Times New Roman" panose="02020603050405020304" pitchFamily="18" charset="0"/>
                <a:ea typeface="Calibri" panose="020F0502020204030204" pitchFamily="34" charset="0"/>
              </a:rPr>
              <a:t>Trong quần thể ngẫu phối, nếu cho các cá thể tự thụ phấn hoặc giao phối gần liên tục qua nhiều thế hệ thì tần số allele có thay đổi không? Hãy giải thích.</a:t>
            </a:r>
          </a:p>
          <a:p>
            <a:pPr algn="just">
              <a:lnSpc>
                <a:spcPct val="115000"/>
              </a:lnSpc>
              <a:spcAft>
                <a:spcPts val="0"/>
              </a:spcAft>
            </a:pPr>
            <a:r>
              <a:rPr lang="vi-VN" sz="2800" b="1">
                <a:latin typeface="Times New Roman" panose="02020603050405020304" pitchFamily="18" charset="0"/>
                <a:ea typeface="Calibri" panose="020F0502020204030204" pitchFamily="34" charset="0"/>
              </a:rPr>
              <a:t>Câu 3: </a:t>
            </a:r>
            <a:r>
              <a:rPr lang="vi-VN" sz="2800">
                <a:latin typeface="Times New Roman" panose="02020603050405020304" pitchFamily="18" charset="0"/>
                <a:ea typeface="Calibri" panose="020F0502020204030204" pitchFamily="34" charset="0"/>
              </a:rPr>
              <a:t>Ở ngô, bộ nhiễm sắc thể 2n = 20. Nếu trên mỗi cặp nhiễm sắc thể chỉ xét một cặp gene, mỗi gene có hai allele. Hãy nhận xét về số loại kiểu gene có thể có trong quần thể ngẫu phối</a:t>
            </a:r>
            <a:r>
              <a:rPr lang="vi-VN" sz="2800" smtClean="0">
                <a:latin typeface="Times New Roman" panose="02020603050405020304" pitchFamily="18" charset="0"/>
                <a:ea typeface="Calibri" panose="020F0502020204030204" pitchFamily="34" charset="0"/>
              </a:rPr>
              <a:t>.</a:t>
            </a:r>
            <a:endParaRPr lang="vi-VN" sz="2800">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87400" y="5233448"/>
            <a:ext cx="4800600" cy="4800600"/>
          </a:xfrm>
          <a:prstGeom prst="rect">
            <a:avLst/>
          </a:prstGeom>
        </p:spPr>
      </p:pic>
    </p:spTree>
    <p:extLst>
      <p:ext uri="{BB962C8B-B14F-4D97-AF65-F5344CB8AC3E}">
        <p14:creationId xmlns:p14="http://schemas.microsoft.com/office/powerpoint/2010/main" val="3080925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33500" y="266700"/>
            <a:ext cx="154305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smtClean="0">
                <a:latin typeface="Times New Roman" panose="02020603050405020304" pitchFamily="18" charset="0"/>
                <a:cs typeface="Times New Roman" panose="02020603050405020304" pitchFamily="18" charset="0"/>
              </a:rPr>
              <a:t>CẤU TRÚC DI TRUYỀN CỦA QUẦN THỂ NGẪU PHỐI</a:t>
            </a:r>
            <a:endParaRPr lang="en-US" sz="4400" b="1">
              <a:latin typeface="Times New Roman" panose="02020603050405020304" pitchFamily="18" charset="0"/>
              <a:cs typeface="Times New Roman" panose="02020603050405020304" pitchFamily="18" charset="0"/>
            </a:endParaRPr>
          </a:p>
        </p:txBody>
      </p:sp>
      <p:sp>
        <p:nvSpPr>
          <p:cNvPr id="3" name="TextBox 2"/>
          <p:cNvSpPr txBox="1"/>
          <p:nvPr/>
        </p:nvSpPr>
        <p:spPr>
          <a:xfrm>
            <a:off x="914400" y="1619250"/>
            <a:ext cx="15849600" cy="584775"/>
          </a:xfrm>
          <a:prstGeom prst="rect">
            <a:avLst/>
          </a:prstGeom>
          <a:noFill/>
        </p:spPr>
        <p:txBody>
          <a:bodyPr wrap="square" rtlCol="0">
            <a:spAutoFit/>
          </a:bodyPr>
          <a:lstStyle/>
          <a:p>
            <a:r>
              <a:rPr lang="en-US" sz="3200" smtClean="0">
                <a:solidFill>
                  <a:srgbClr val="C00000"/>
                </a:solidFill>
              </a:rPr>
              <a:t>CÁC NHÓM THẢO LUẬN TRONG 8 PHÚT, TRẢ LỜI CÁC CÂU HỎI SAU:</a:t>
            </a:r>
            <a:endParaRPr lang="en-US" sz="3200">
              <a:solidFill>
                <a:srgbClr val="C00000"/>
              </a:solidFill>
            </a:endParaRPr>
          </a:p>
        </p:txBody>
      </p:sp>
      <p:sp>
        <p:nvSpPr>
          <p:cNvPr id="4" name="Rectangle 3"/>
          <p:cNvSpPr/>
          <p:nvPr/>
        </p:nvSpPr>
        <p:spPr>
          <a:xfrm>
            <a:off x="1333500" y="2204025"/>
            <a:ext cx="15621000" cy="2569934"/>
          </a:xfrm>
          <a:prstGeom prst="rect">
            <a:avLst/>
          </a:prstGeom>
        </p:spPr>
        <p:txBody>
          <a:bodyPr wrap="square">
            <a:spAutoFit/>
          </a:bodyPr>
          <a:lstStyle/>
          <a:p>
            <a:pPr algn="just">
              <a:lnSpc>
                <a:spcPct val="115000"/>
              </a:lnSpc>
              <a:spcAft>
                <a:spcPts val="0"/>
              </a:spcAft>
            </a:pPr>
            <a:r>
              <a:rPr lang="en-US" sz="2800" b="1">
                <a:latin typeface="Times New Roman" panose="02020603050405020304" pitchFamily="18" charset="0"/>
                <a:ea typeface="Calibri" panose="020F0502020204030204" pitchFamily="34" charset="0"/>
              </a:rPr>
              <a:t>Câu </a:t>
            </a:r>
            <a:r>
              <a:rPr lang="en-US" sz="2800" b="1" smtClean="0">
                <a:latin typeface="Times New Roman" panose="02020603050405020304" pitchFamily="18" charset="0"/>
                <a:ea typeface="Calibri" panose="020F0502020204030204" pitchFamily="34" charset="0"/>
              </a:rPr>
              <a:t>1</a:t>
            </a:r>
            <a:r>
              <a:rPr lang="en-US" sz="2800" smtClean="0">
                <a:latin typeface="Times New Roman" panose="02020603050405020304" pitchFamily="18" charset="0"/>
                <a:ea typeface="Calibri" panose="020F0502020204030204" pitchFamily="34" charset="0"/>
              </a:rPr>
              <a:t>: </a:t>
            </a:r>
            <a:r>
              <a:rPr lang="vi-VN" sz="2800" smtClean="0">
                <a:latin typeface="Times New Roman" panose="02020603050405020304" pitchFamily="18" charset="0"/>
                <a:ea typeface="Calibri" panose="020F0502020204030204" pitchFamily="34" charset="0"/>
              </a:rPr>
              <a:t>Cấu </a:t>
            </a:r>
            <a:r>
              <a:rPr lang="vi-VN" sz="2800">
                <a:latin typeface="Times New Roman" panose="02020603050405020304" pitchFamily="18" charset="0"/>
                <a:ea typeface="Calibri" panose="020F0502020204030204" pitchFamily="34" charset="0"/>
              </a:rPr>
              <a:t>trúc di truyền của quần thể được duy trì ổn định khi thoả mãn các điều kiện nào? </a:t>
            </a:r>
          </a:p>
          <a:p>
            <a:pPr algn="just">
              <a:lnSpc>
                <a:spcPct val="115000"/>
              </a:lnSpc>
              <a:spcAft>
                <a:spcPts val="0"/>
              </a:spcAft>
            </a:pPr>
            <a:r>
              <a:rPr lang="vi-VN" sz="2800" b="1">
                <a:latin typeface="Times New Roman" panose="02020603050405020304" pitchFamily="18" charset="0"/>
                <a:ea typeface="Calibri" panose="020F0502020204030204" pitchFamily="34" charset="0"/>
              </a:rPr>
              <a:t>Câu 2: </a:t>
            </a:r>
            <a:r>
              <a:rPr lang="vi-VN" sz="2800">
                <a:latin typeface="Times New Roman" panose="02020603050405020304" pitchFamily="18" charset="0"/>
                <a:ea typeface="Calibri" panose="020F0502020204030204" pitchFamily="34" charset="0"/>
              </a:rPr>
              <a:t>Trong quần thể ngẫu phối, nếu cho các cá thể tự thụ phấn hoặc giao phối gần liên tục qua nhiều thế hệ thì tần số allele có thay đổi không? Hãy giải thích.</a:t>
            </a:r>
          </a:p>
          <a:p>
            <a:pPr algn="just">
              <a:lnSpc>
                <a:spcPct val="115000"/>
              </a:lnSpc>
              <a:spcAft>
                <a:spcPts val="0"/>
              </a:spcAft>
            </a:pPr>
            <a:r>
              <a:rPr lang="vi-VN" sz="2800" b="1">
                <a:latin typeface="Times New Roman" panose="02020603050405020304" pitchFamily="18" charset="0"/>
                <a:ea typeface="Calibri" panose="020F0502020204030204" pitchFamily="34" charset="0"/>
              </a:rPr>
              <a:t>Câu 3: </a:t>
            </a:r>
            <a:r>
              <a:rPr lang="vi-VN" sz="2800">
                <a:latin typeface="Times New Roman" panose="02020603050405020304" pitchFamily="18" charset="0"/>
                <a:ea typeface="Calibri" panose="020F0502020204030204" pitchFamily="34" charset="0"/>
              </a:rPr>
              <a:t>Ở ngô, bộ nhiễm sắc thể 2n = 20. Nếu trên mỗi cặp nhiễm sắc thể chỉ xét một cặp gene, mỗi gene có hai allele. Hãy nhận xét về số loại kiểu gene có thể có trong quần thể ngẫu phối</a:t>
            </a:r>
            <a:r>
              <a:rPr lang="vi-VN" sz="2800" smtClean="0">
                <a:latin typeface="Times New Roman" panose="02020603050405020304" pitchFamily="18" charset="0"/>
                <a:ea typeface="Calibri" panose="020F0502020204030204" pitchFamily="34" charset="0"/>
              </a:rPr>
              <a:t>.</a:t>
            </a:r>
            <a:endParaRPr lang="vi-VN" sz="2800">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87400" y="5233448"/>
            <a:ext cx="4800600" cy="4800600"/>
          </a:xfrm>
          <a:prstGeom prst="rect">
            <a:avLst/>
          </a:prstGeom>
        </p:spPr>
      </p:pic>
    </p:spTree>
    <p:extLst>
      <p:ext uri="{BB962C8B-B14F-4D97-AF65-F5344CB8AC3E}">
        <p14:creationId xmlns:p14="http://schemas.microsoft.com/office/powerpoint/2010/main" val="299641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2514</Words>
  <Application>Microsoft Office PowerPoint</Application>
  <PresentationFormat>Custom</PresentationFormat>
  <Paragraphs>95</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Anton</vt:lpstr>
      <vt:lpstr>Arial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20</cp:revision>
  <dcterms:created xsi:type="dcterms:W3CDTF">2006-08-16T00:00:00Z</dcterms:created>
  <dcterms:modified xsi:type="dcterms:W3CDTF">2024-12-12T02:27:18Z</dcterms:modified>
  <dc:identifier>DAGN7WBo0XM</dc:identifier>
</cp:coreProperties>
</file>