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3" r:id="rId4"/>
    <p:sldId id="267" r:id="rId5"/>
    <p:sldId id="268" r:id="rId6"/>
    <p:sldId id="284" r:id="rId7"/>
    <p:sldId id="283" r:id="rId8"/>
    <p:sldId id="271" r:id="rId9"/>
    <p:sldId id="272" r:id="rId10"/>
    <p:sldId id="273" r:id="rId11"/>
    <p:sldId id="274" r:id="rId12"/>
    <p:sldId id="285" r:id="rId13"/>
    <p:sldId id="275" r:id="rId14"/>
    <p:sldId id="286" r:id="rId15"/>
    <p:sldId id="287" r:id="rId16"/>
    <p:sldId id="288" r:id="rId17"/>
    <p:sldId id="277" r:id="rId18"/>
    <p:sldId id="278" r:id="rId19"/>
    <p:sldId id="280" r:id="rId20"/>
    <p:sldId id="281" r:id="rId21"/>
    <p:sldId id="282" r:id="rId22"/>
    <p:sldId id="266" r:id="rId23"/>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DM Sans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738" y="8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4.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26" Type="http://schemas.openxmlformats.org/officeDocument/2006/relationships/image" Target="../media/image27.sv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7.svg"/><Relationship Id="rId29"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 Id="rId27" Type="http://schemas.openxmlformats.org/officeDocument/2006/relationships/image" Target="../media/image15.png"/><Relationship Id="rId30"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5.png"/><Relationship Id="rId2" Type="http://schemas.openxmlformats.org/officeDocument/2006/relationships/image" Target="../media/image2.png"/><Relationship Id="rId16" Type="http://schemas.openxmlformats.org/officeDocument/2006/relationships/image" Target="../media/image17.svg"/><Relationship Id="rId29"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 Id="rId30"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5.png"/><Relationship Id="rId2" Type="http://schemas.openxmlformats.org/officeDocument/2006/relationships/image" Target="../media/image2.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5.png"/><Relationship Id="rId2" Type="http://schemas.openxmlformats.org/officeDocument/2006/relationships/image" Target="../media/image2.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s>
</file>

<file path=ppt/slides/_rels/slide14.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90.svg"/><Relationship Id="rId26" Type="http://schemas.openxmlformats.org/officeDocument/2006/relationships/image" Target="../media/image270.svg"/><Relationship Id="rId7" Type="http://schemas.openxmlformats.org/officeDocument/2006/relationships/image" Target="../media/image6.png"/><Relationship Id="rId12" Type="http://schemas.openxmlformats.org/officeDocument/2006/relationships/image" Target="../media/image130.sv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70.svg"/><Relationship Id="rId29"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7.png"/><Relationship Id="rId24" Type="http://schemas.openxmlformats.org/officeDocument/2006/relationships/image" Target="../media/image250.svg"/><Relationship Id="rId5" Type="http://schemas.openxmlformats.org/officeDocument/2006/relationships/image" Target="../media/image3.png"/><Relationship Id="rId28" Type="http://schemas.openxmlformats.org/officeDocument/2006/relationships/image" Target="../media/image290.svg"/><Relationship Id="rId10" Type="http://schemas.openxmlformats.org/officeDocument/2006/relationships/image" Target="../media/image110.svg"/><Relationship Id="rId19" Type="http://schemas.openxmlformats.org/officeDocument/2006/relationships/image" Target="../media/image13.png"/><Relationship Id="rId4" Type="http://schemas.openxmlformats.org/officeDocument/2006/relationships/image" Target="../media/image30.svg"/><Relationship Id="rId27" Type="http://schemas.openxmlformats.org/officeDocument/2006/relationships/image" Target="../media/image15.png"/></Relationships>
</file>

<file path=ppt/slides/_rels/slide15.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90.svg"/><Relationship Id="rId26" Type="http://schemas.openxmlformats.org/officeDocument/2006/relationships/image" Target="../media/image270.svg"/><Relationship Id="rId7" Type="http://schemas.openxmlformats.org/officeDocument/2006/relationships/image" Target="../media/image6.png"/><Relationship Id="rId12" Type="http://schemas.openxmlformats.org/officeDocument/2006/relationships/image" Target="../media/image130.svg"/><Relationship Id="rId17" Type="http://schemas.openxmlformats.org/officeDocument/2006/relationships/image" Target="../media/image10.png"/><Relationship Id="rId2" Type="http://schemas.openxmlformats.org/officeDocument/2006/relationships/image" Target="../media/image2.png"/><Relationship Id="rId16" Type="http://schemas.openxmlformats.org/officeDocument/2006/relationships/image" Target="../media/image170.svg"/><Relationship Id="rId29"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7.png"/><Relationship Id="rId5" Type="http://schemas.openxmlformats.org/officeDocument/2006/relationships/image" Target="../media/image3.png"/><Relationship Id="rId28" Type="http://schemas.openxmlformats.org/officeDocument/2006/relationships/image" Target="../media/image290.svg"/><Relationship Id="rId10" Type="http://schemas.openxmlformats.org/officeDocument/2006/relationships/image" Target="../media/image110.svg"/><Relationship Id="rId19" Type="http://schemas.openxmlformats.org/officeDocument/2006/relationships/image" Target="../media/image14.png"/><Relationship Id="rId4" Type="http://schemas.openxmlformats.org/officeDocument/2006/relationships/image" Target="../media/image30.svg"/><Relationship Id="rId27" Type="http://schemas.openxmlformats.org/officeDocument/2006/relationships/image" Target="../media/image15.png"/></Relationships>
</file>

<file path=ppt/slides/_rels/slide16.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90.svg"/><Relationship Id="rId7" Type="http://schemas.openxmlformats.org/officeDocument/2006/relationships/image" Target="../media/image6.png"/><Relationship Id="rId12" Type="http://schemas.openxmlformats.org/officeDocument/2006/relationships/image" Target="../media/image130.svg"/><Relationship Id="rId17" Type="http://schemas.openxmlformats.org/officeDocument/2006/relationships/image" Target="../media/image10.png"/><Relationship Id="rId2" Type="http://schemas.openxmlformats.org/officeDocument/2006/relationships/image" Target="../media/image2.png"/><Relationship Id="rId16" Type="http://schemas.openxmlformats.org/officeDocument/2006/relationships/image" Target="../media/image170.sv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7.png"/><Relationship Id="rId5" Type="http://schemas.openxmlformats.org/officeDocument/2006/relationships/image" Target="../media/image3.png"/><Relationship Id="rId28" Type="http://schemas.openxmlformats.org/officeDocument/2006/relationships/image" Target="../media/image290.svg"/><Relationship Id="rId10" Type="http://schemas.openxmlformats.org/officeDocument/2006/relationships/image" Target="../media/image110.svg"/><Relationship Id="rId19" Type="http://schemas.openxmlformats.org/officeDocument/2006/relationships/image" Target="../media/image15.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6.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2.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26" Type="http://schemas.openxmlformats.org/officeDocument/2006/relationships/image" Target="../media/image27.sv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7.sv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 Id="rId27" Type="http://schemas.openxmlformats.org/officeDocument/2006/relationships/image" Target="../media/image15.png"/></Relationships>
</file>

<file path=ppt/slides/_rels/slide19.xml.rels><?xml version="1.0" encoding="UTF-8" standalone="yes"?>
<Relationships xmlns="http://schemas.openxmlformats.org/package/2006/relationships"><Relationship Id="rId13" Type="http://schemas.openxmlformats.org/officeDocument/2006/relationships/image" Target="../media/image9.png"/><Relationship Id="rId7" Type="http://schemas.openxmlformats.org/officeDocument/2006/relationships/image" Target="../media/image6.png"/><Relationship Id="rId12" Type="http://schemas.openxmlformats.org/officeDocument/2006/relationships/image" Target="../media/image13.svg"/><Relationship Id="rId17"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8" Type="http://schemas.openxmlformats.org/officeDocument/2006/relationships/image" Target="../media/image29.svg"/><Relationship Id="rId10"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15.svg"/><Relationship Id="rId4" Type="http://schemas.openxmlformats.org/officeDocument/2006/relationships/image" Target="../media/image16.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3" Type="http://schemas.openxmlformats.org/officeDocument/2006/relationships/image" Target="../media/image9.png"/><Relationship Id="rId7" Type="http://schemas.openxmlformats.org/officeDocument/2006/relationships/image" Target="../media/image6.png"/><Relationship Id="rId12" Type="http://schemas.openxmlformats.org/officeDocument/2006/relationships/image" Target="../media/image13.svg"/><Relationship Id="rId17"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8" Type="http://schemas.openxmlformats.org/officeDocument/2006/relationships/image" Target="../media/image29.svg"/><Relationship Id="rId10" Type="http://schemas.openxmlformats.org/officeDocument/2006/relationships/image" Target="../media/image11.svg"/></Relationships>
</file>

<file path=ppt/slides/_rels/slide21.xml.rels><?xml version="1.0" encoding="UTF-8" standalone="yes"?>
<Relationships xmlns="http://schemas.openxmlformats.org/package/2006/relationships"><Relationship Id="rId13" Type="http://schemas.openxmlformats.org/officeDocument/2006/relationships/image" Target="../media/image9.png"/><Relationship Id="rId7" Type="http://schemas.openxmlformats.org/officeDocument/2006/relationships/image" Target="../media/image6.png"/><Relationship Id="rId12" Type="http://schemas.openxmlformats.org/officeDocument/2006/relationships/image" Target="../media/image13.svg"/><Relationship Id="rId17"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17.svg"/><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8" Type="http://schemas.openxmlformats.org/officeDocument/2006/relationships/image" Target="../media/image29.svg"/><Relationship Id="rId10" Type="http://schemas.openxmlformats.org/officeDocument/2006/relationships/image" Target="../media/image11.svg"/></Relationships>
</file>

<file path=ppt/slides/_rels/slide2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2.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18.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2.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26" Type="http://schemas.openxmlformats.org/officeDocument/2006/relationships/image" Target="../media/image27.sv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7.svg"/><Relationship Id="rId29"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2.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26" Type="http://schemas.openxmlformats.org/officeDocument/2006/relationships/image" Target="../media/image27.sv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 Id="rId27"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26" Type="http://schemas.openxmlformats.org/officeDocument/2006/relationships/image" Target="../media/image27.sv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 Id="rId27"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26" Type="http://schemas.openxmlformats.org/officeDocument/2006/relationships/image" Target="../media/image27.sv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 Id="rId27"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26" Type="http://schemas.openxmlformats.org/officeDocument/2006/relationships/image" Target="../media/image27.sv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 Id="rId27"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18" Type="http://schemas.openxmlformats.org/officeDocument/2006/relationships/image" Target="../media/image19.svg"/><Relationship Id="rId26" Type="http://schemas.openxmlformats.org/officeDocument/2006/relationships/image" Target="../media/image27.sv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25.svg"/><Relationship Id="rId5" Type="http://schemas.openxmlformats.org/officeDocument/2006/relationships/image" Target="../media/image3.png"/><Relationship Id="rId15" Type="http://schemas.openxmlformats.org/officeDocument/2006/relationships/image" Target="../media/image9.png"/><Relationship Id="rId28" Type="http://schemas.openxmlformats.org/officeDocument/2006/relationships/image" Target="../media/image29.svg"/><Relationship Id="rId10" Type="http://schemas.openxmlformats.org/officeDocument/2006/relationships/image" Target="../media/image11.svg"/><Relationship Id="rId19"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6.png"/><Relationship Id="rId14" Type="http://schemas.openxmlformats.org/officeDocument/2006/relationships/image" Target="../media/image15.svg"/><Relationship Id="rId2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71867" t="-3631" r="-74156" b="-2747"/>
            </a:stretch>
          </a:blipFill>
        </p:spPr>
      </p:sp>
      <p:sp>
        <p:nvSpPr>
          <p:cNvPr id="3" name="Freeform 3"/>
          <p:cNvSpPr/>
          <p:nvPr/>
        </p:nvSpPr>
        <p:spPr>
          <a:xfrm>
            <a:off x="-2329398" y="861489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6030709" y="9258300"/>
            <a:ext cx="3059829" cy="751049"/>
          </a:xfrm>
          <a:custGeom>
            <a:avLst/>
            <a:gdLst/>
            <a:ahLst/>
            <a:cxnLst/>
            <a:rect l="l" t="t" r="r" b="b"/>
            <a:pathLst>
              <a:path w="3059829" h="751049">
                <a:moveTo>
                  <a:pt x="0" y="0"/>
                </a:moveTo>
                <a:lnTo>
                  <a:pt x="3059829" y="0"/>
                </a:lnTo>
                <a:lnTo>
                  <a:pt x="3059829" y="751049"/>
                </a:lnTo>
                <a:lnTo>
                  <a:pt x="0" y="7510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4236705" y="6409875"/>
            <a:ext cx="724985" cy="920616"/>
          </a:xfrm>
          <a:custGeom>
            <a:avLst/>
            <a:gdLst/>
            <a:ahLst/>
            <a:cxnLst/>
            <a:rect l="l" t="t" r="r" b="b"/>
            <a:pathLst>
              <a:path w="724985" h="920616">
                <a:moveTo>
                  <a:pt x="0" y="0"/>
                </a:moveTo>
                <a:lnTo>
                  <a:pt x="724986" y="0"/>
                </a:lnTo>
                <a:lnTo>
                  <a:pt x="724986" y="920616"/>
                </a:lnTo>
                <a:lnTo>
                  <a:pt x="0" y="92061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4215205" y="8540136"/>
            <a:ext cx="4602314" cy="3618569"/>
          </a:xfrm>
          <a:custGeom>
            <a:avLst/>
            <a:gdLst/>
            <a:ahLst/>
            <a:cxnLst/>
            <a:rect l="l" t="t" r="r" b="b"/>
            <a:pathLst>
              <a:path w="4602314" h="3618569">
                <a:moveTo>
                  <a:pt x="0" y="0"/>
                </a:moveTo>
                <a:lnTo>
                  <a:pt x="4602314" y="0"/>
                </a:lnTo>
                <a:lnTo>
                  <a:pt x="4602314" y="3618570"/>
                </a:lnTo>
                <a:lnTo>
                  <a:pt x="0" y="361857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7" name="Freeform 7"/>
          <p:cNvSpPr/>
          <p:nvPr/>
        </p:nvSpPr>
        <p:spPr>
          <a:xfrm>
            <a:off x="-674156" y="-1072630"/>
            <a:ext cx="4899948" cy="3068592"/>
          </a:xfrm>
          <a:custGeom>
            <a:avLst/>
            <a:gdLst/>
            <a:ahLst/>
            <a:cxnLst/>
            <a:rect l="l" t="t" r="r" b="b"/>
            <a:pathLst>
              <a:path w="4899948" h="3068592">
                <a:moveTo>
                  <a:pt x="0" y="0"/>
                </a:moveTo>
                <a:lnTo>
                  <a:pt x="4899948" y="0"/>
                </a:lnTo>
                <a:lnTo>
                  <a:pt x="4899948" y="3068592"/>
                </a:lnTo>
                <a:lnTo>
                  <a:pt x="0" y="306859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8" name="Freeform 8"/>
          <p:cNvSpPr/>
          <p:nvPr/>
        </p:nvSpPr>
        <p:spPr>
          <a:xfrm>
            <a:off x="12686214" y="-2578193"/>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9" name="Freeform 9"/>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0" name="Freeform 10"/>
          <p:cNvSpPr/>
          <p:nvPr/>
        </p:nvSpPr>
        <p:spPr>
          <a:xfrm>
            <a:off x="7409323" y="-2700100"/>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1" name="Freeform 11"/>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sp>
        <p:nvSpPr>
          <p:cNvPr id="12" name="Freeform 12"/>
          <p:cNvSpPr/>
          <p:nvPr/>
        </p:nvSpPr>
        <p:spPr>
          <a:xfrm>
            <a:off x="4831481" y="-1626507"/>
            <a:ext cx="2892762" cy="2919301"/>
          </a:xfrm>
          <a:custGeom>
            <a:avLst/>
            <a:gdLst/>
            <a:ahLst/>
            <a:cxnLst/>
            <a:rect l="l" t="t" r="r" b="b"/>
            <a:pathLst>
              <a:path w="2892762" h="2919301">
                <a:moveTo>
                  <a:pt x="0" y="0"/>
                </a:moveTo>
                <a:lnTo>
                  <a:pt x="2892761" y="0"/>
                </a:lnTo>
                <a:lnTo>
                  <a:pt x="2892761" y="2919300"/>
                </a:lnTo>
                <a:lnTo>
                  <a:pt x="0" y="29193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a:ln cap="sq">
            <a:noFill/>
            <a:prstDash val="solid"/>
            <a:miter/>
          </a:ln>
        </p:spPr>
      </p:sp>
      <p:sp>
        <p:nvSpPr>
          <p:cNvPr id="13" name="Freeform 13"/>
          <p:cNvSpPr/>
          <p:nvPr/>
        </p:nvSpPr>
        <p:spPr>
          <a:xfrm>
            <a:off x="17259300" y="2262342"/>
            <a:ext cx="3575541" cy="3575541"/>
          </a:xfrm>
          <a:custGeom>
            <a:avLst/>
            <a:gdLst/>
            <a:ahLst/>
            <a:cxnLst/>
            <a:rect l="l" t="t" r="r" b="b"/>
            <a:pathLst>
              <a:path w="3575541" h="3575541">
                <a:moveTo>
                  <a:pt x="0" y="0"/>
                </a:moveTo>
                <a:lnTo>
                  <a:pt x="3575541" y="0"/>
                </a:lnTo>
                <a:lnTo>
                  <a:pt x="3575541" y="3575541"/>
                </a:lnTo>
                <a:lnTo>
                  <a:pt x="0" y="3575541"/>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sp>
      <p:sp>
        <p:nvSpPr>
          <p:cNvPr id="14" name="Freeform 14"/>
          <p:cNvSpPr/>
          <p:nvPr/>
        </p:nvSpPr>
        <p:spPr>
          <a:xfrm>
            <a:off x="2570549" y="909373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5" name="Freeform 15"/>
          <p:cNvSpPr/>
          <p:nvPr/>
        </p:nvSpPr>
        <p:spPr>
          <a:xfrm rot="-5282649">
            <a:off x="16440369" y="6970869"/>
            <a:ext cx="3382987" cy="1154444"/>
          </a:xfrm>
          <a:custGeom>
            <a:avLst/>
            <a:gdLst/>
            <a:ahLst/>
            <a:cxnLst/>
            <a:rect l="l" t="t" r="r" b="b"/>
            <a:pathLst>
              <a:path w="3382987" h="1154444">
                <a:moveTo>
                  <a:pt x="0" y="0"/>
                </a:moveTo>
                <a:lnTo>
                  <a:pt x="3382987" y="0"/>
                </a:lnTo>
                <a:lnTo>
                  <a:pt x="3382987" y="1154445"/>
                </a:lnTo>
                <a:lnTo>
                  <a:pt x="0" y="1154445"/>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16" name="Freeform 16"/>
          <p:cNvSpPr/>
          <p:nvPr/>
        </p:nvSpPr>
        <p:spPr>
          <a:xfrm>
            <a:off x="16978638" y="-642644"/>
            <a:ext cx="3104522" cy="3342688"/>
          </a:xfrm>
          <a:custGeom>
            <a:avLst/>
            <a:gdLst/>
            <a:ahLst/>
            <a:cxnLst/>
            <a:rect l="l" t="t" r="r" b="b"/>
            <a:pathLst>
              <a:path w="3104522" h="3342688">
                <a:moveTo>
                  <a:pt x="0" y="0"/>
                </a:moveTo>
                <a:lnTo>
                  <a:pt x="3104522" y="0"/>
                </a:lnTo>
                <a:lnTo>
                  <a:pt x="3104522" y="3342688"/>
                </a:lnTo>
                <a:lnTo>
                  <a:pt x="0" y="3342688"/>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a:ln cap="sq">
            <a:noFill/>
            <a:prstDash val="solid"/>
            <a:miter/>
          </a:ln>
        </p:spPr>
      </p:sp>
      <p:sp>
        <p:nvSpPr>
          <p:cNvPr id="17" name="TextBox 17"/>
          <p:cNvSpPr txBox="1"/>
          <p:nvPr/>
        </p:nvSpPr>
        <p:spPr>
          <a:xfrm>
            <a:off x="252323" y="1918429"/>
            <a:ext cx="17244924" cy="4693593"/>
          </a:xfrm>
          <a:prstGeom prst="rect">
            <a:avLst/>
          </a:prstGeom>
        </p:spPr>
        <p:txBody>
          <a:bodyPr wrap="square" lIns="0" tIns="0" rIns="0" bIns="0" rtlCol="0" anchor="t">
            <a:spAutoFit/>
          </a:bodyPr>
          <a:lstStyle/>
          <a:p>
            <a:pPr algn="ctr">
              <a:lnSpc>
                <a:spcPts val="12218"/>
              </a:lnSpc>
            </a:pPr>
            <a:r>
              <a:rPr lang="en-US" sz="6300" b="1" dirty="0" smtClean="0">
                <a:solidFill>
                  <a:srgbClr val="FF0000"/>
                </a:solidFill>
                <a:latin typeface="Times New Roman" panose="02020603050405020304" pitchFamily="18" charset="0"/>
                <a:ea typeface="DM Sans Bold"/>
                <a:cs typeface="Times New Roman" panose="02020603050405020304" pitchFamily="18" charset="0"/>
                <a:sym typeface="DM Sans Bold"/>
              </a:rPr>
              <a:t>BÀI 8</a:t>
            </a:r>
          </a:p>
          <a:p>
            <a:pPr algn="ctr">
              <a:lnSpc>
                <a:spcPts val="12218"/>
              </a:lnSpc>
            </a:pPr>
            <a:r>
              <a:rPr lang="en-US" sz="6300" b="1" dirty="0" smtClean="0">
                <a:solidFill>
                  <a:srgbClr val="FF0000"/>
                </a:solidFill>
                <a:latin typeface="Times New Roman" panose="02020603050405020304" pitchFamily="18" charset="0"/>
                <a:ea typeface="DM Sans Bold"/>
                <a:cs typeface="Times New Roman" panose="02020603050405020304" pitchFamily="18" charset="0"/>
                <a:sym typeface="DM Sans Bold"/>
              </a:rPr>
              <a:t> DI TRUYỀN LIÊN </a:t>
            </a:r>
            <a:r>
              <a:rPr lang="en-US" sz="6300" b="1" smtClean="0">
                <a:solidFill>
                  <a:srgbClr val="FF0000"/>
                </a:solidFill>
                <a:latin typeface="Times New Roman" panose="02020603050405020304" pitchFamily="18" charset="0"/>
                <a:ea typeface="DM Sans Bold"/>
                <a:cs typeface="Times New Roman" panose="02020603050405020304" pitchFamily="18" charset="0"/>
                <a:sym typeface="DM Sans Bold"/>
              </a:rPr>
              <a:t>KẾTGIỚI TÍNH,LIÊN KẾT GEN VÀ HOÁN VỊ GEN</a:t>
            </a:r>
            <a:endParaRPr lang="en-US" sz="6300" b="1" dirty="0">
              <a:solidFill>
                <a:srgbClr val="FF0000"/>
              </a:solidFill>
              <a:latin typeface="Times New Roman" panose="02020603050405020304" pitchFamily="18" charset="0"/>
              <a:ea typeface="DM Sans Bold"/>
              <a:cs typeface="Times New Roman" panose="02020603050405020304" pitchFamily="18" charset="0"/>
              <a:sym typeface="DM Sans Bold"/>
            </a:endParaRPr>
          </a:p>
        </p:txBody>
      </p:sp>
      <p:sp>
        <p:nvSpPr>
          <p:cNvPr id="19" name="Freeform 19"/>
          <p:cNvSpPr/>
          <p:nvPr/>
        </p:nvSpPr>
        <p:spPr>
          <a:xfrm>
            <a:off x="4737926" y="2576219"/>
            <a:ext cx="724985" cy="920616"/>
          </a:xfrm>
          <a:custGeom>
            <a:avLst/>
            <a:gdLst/>
            <a:ahLst/>
            <a:cxnLst/>
            <a:rect l="l" t="t" r="r" b="b"/>
            <a:pathLst>
              <a:path w="724985" h="920616">
                <a:moveTo>
                  <a:pt x="0" y="0"/>
                </a:moveTo>
                <a:lnTo>
                  <a:pt x="724985" y="0"/>
                </a:lnTo>
                <a:lnTo>
                  <a:pt x="724985" y="920616"/>
                </a:lnTo>
                <a:lnTo>
                  <a:pt x="0" y="92061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123929"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4494772" y="9017983"/>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6" name="Freeform 16"/>
          <p:cNvSpPr/>
          <p:nvPr/>
        </p:nvSpPr>
        <p:spPr>
          <a:xfrm>
            <a:off x="2588782" y="977288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9">
              <a:extLst>
                <a:ext uri="{96DAC541-7B7A-43D3-8B79-37D633B846F1}">
                  <asvg:svgBlip xmlns:asvg="http://schemas.microsoft.com/office/drawing/2016/SVG/main" xmlns="" r:embed="rId24"/>
                </a:ext>
              </a:extLst>
            </a:blip>
            <a:stretch>
              <a:fillRect/>
            </a:stretch>
          </a:blipFill>
          <a:ln cap="sq">
            <a:noFill/>
            <a:prstDash val="solid"/>
            <a:miter/>
          </a:ln>
        </p:spPr>
      </p:sp>
      <p:sp>
        <p:nvSpPr>
          <p:cNvPr id="17" name="Freeform 17"/>
          <p:cNvSpPr/>
          <p:nvPr/>
        </p:nvSpPr>
        <p:spPr>
          <a:xfrm rot="-5282649">
            <a:off x="16596506" y="6970869"/>
            <a:ext cx="3382987" cy="1154444"/>
          </a:xfrm>
          <a:custGeom>
            <a:avLst/>
            <a:gdLst/>
            <a:ahLst/>
            <a:cxnLst/>
            <a:rect l="l" t="t" r="r" b="b"/>
            <a:pathLst>
              <a:path w="3382987" h="1154444">
                <a:moveTo>
                  <a:pt x="0" y="0"/>
                </a:moveTo>
                <a:lnTo>
                  <a:pt x="3382988" y="0"/>
                </a:lnTo>
                <a:lnTo>
                  <a:pt x="3382988" y="1154445"/>
                </a:lnTo>
                <a:lnTo>
                  <a:pt x="0" y="11544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6438900" y="817006"/>
            <a:ext cx="54102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KIẾN THỨC CỐT LÕI</a:t>
            </a:r>
            <a:endParaRPr lang="en-US" sz="3200" b="1">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1098051" y="2719861"/>
            <a:ext cx="9144000" cy="535531"/>
          </a:xfrm>
          <a:prstGeom prst="rect">
            <a:avLst/>
          </a:prstGeom>
        </p:spPr>
        <p:txBody>
          <a:bodyPr>
            <a:spAutoFit/>
          </a:bodyPr>
          <a:lstStyle/>
          <a:p>
            <a:pPr lvl="0">
              <a:lnSpc>
                <a:spcPct val="120000"/>
              </a:lnSpc>
              <a:spcAft>
                <a:spcPts val="80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4</a:t>
            </a:r>
            <a:r>
              <a:rPr lang="en-US" sz="2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Ứng dụng di truyền giới tính và liên kết giới tính</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80812" y="3371811"/>
            <a:ext cx="15813145" cy="1376787"/>
          </a:xfrm>
          <a:prstGeom prst="rect">
            <a:avLst/>
          </a:prstGeom>
        </p:spPr>
        <p:txBody>
          <a:bodyPr wrap="square">
            <a:spAutoFit/>
          </a:bodyPr>
          <a:lstStyle/>
          <a:p>
            <a:pPr>
              <a:lnSpc>
                <a:spcPct val="120000"/>
              </a:lnSpc>
              <a:spcAft>
                <a:spcPts val="800"/>
              </a:spcAft>
            </a:pP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Trong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chăn nuôi, tuỳ vào từng loài vật nuôi mà giá trị kinh tế của cá thể đực và cái mang lại cho con người là khác nhau.</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r>
              <a:rPr lang="en-US" sz="2400">
                <a:solidFill>
                  <a:srgbClr val="000000"/>
                </a:solidFill>
                <a:latin typeface="Times New Roman" panose="02020603050405020304" pitchFamily="18" charset="0"/>
                <a:ea typeface="Calibri" panose="020F0502020204030204" pitchFamily="34" charset="0"/>
              </a:rPr>
              <a:t>- Trong y học, nếu biết những bệnh do đột biến gene trên NST giới tính X xuất hiện ở bố hoặc mẹ, có thể dự đoán được kiểu hình bệnh ở đời con.</a:t>
            </a:r>
            <a:endParaRPr lang="en-US" sz="2400"/>
          </a:p>
        </p:txBody>
      </p:sp>
      <p:pic>
        <p:nvPicPr>
          <p:cNvPr id="3074" name="Picture 2" descr="Nguyên nhân gây bệnh mù màu"/>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69839" y="5086391"/>
            <a:ext cx="7620000" cy="47583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ệnh nhân tiểu đường bị teo cơ và cách điều trị hiệu quả"/>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748230" y="5086391"/>
            <a:ext cx="8480699" cy="475837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914400" y="2068504"/>
            <a:ext cx="96660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II. </a:t>
            </a:r>
            <a:r>
              <a:rPr lang="en-US" sz="2800" b="1" smtClean="0">
                <a:solidFill>
                  <a:srgbClr val="FF0000"/>
                </a:solidFill>
                <a:latin typeface="Times New Roman" panose="02020603050405020304" pitchFamily="18" charset="0"/>
                <a:ea typeface="Calibri" panose="020F0502020204030204" pitchFamily="34" charset="0"/>
              </a:rPr>
              <a:t>DI TRUYỀN GIỚI TÍNH VÀ LIÊN KẾT VỚI GIỚI TÍNH</a:t>
            </a:r>
            <a:endParaRPr lang="en-US" sz="2800">
              <a:solidFill>
                <a:srgbClr val="FF0000"/>
              </a:solidFill>
            </a:endParaRPr>
          </a:p>
        </p:txBody>
      </p:sp>
    </p:spTree>
    <p:extLst>
      <p:ext uri="{BB962C8B-B14F-4D97-AF65-F5344CB8AC3E}">
        <p14:creationId xmlns:p14="http://schemas.microsoft.com/office/powerpoint/2010/main" val="2286938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randombar(horizontal)">
                                      <p:cBhvr>
                                        <p:cTn id="2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2674136" y="9496827"/>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5844813" y="9187920"/>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9989747" y="9545078"/>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3247952" y="392795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6" name="Freeform 16"/>
          <p:cNvSpPr/>
          <p:nvPr/>
        </p:nvSpPr>
        <p:spPr>
          <a:xfrm>
            <a:off x="2505379" y="9735353"/>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9">
              <a:extLst>
                <a:ext uri="{96DAC541-7B7A-43D3-8B79-37D633B846F1}">
                  <asvg:svgBlip xmlns:asvg="http://schemas.microsoft.com/office/drawing/2016/SVG/main" xmlns="" r:embed="rId24"/>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5">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457200" y="891652"/>
            <a:ext cx="114300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DI TRUYỀN LIÊN KẾT GENE VÀ HOÁN VỊ GENE</a:t>
            </a:r>
            <a:endParaRPr lang="en-US" sz="3200" b="1">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TextBox 24"/>
          <p:cNvSpPr txBox="1"/>
          <p:nvPr/>
        </p:nvSpPr>
        <p:spPr>
          <a:xfrm>
            <a:off x="457200" y="2086285"/>
            <a:ext cx="14935200" cy="646331"/>
          </a:xfrm>
          <a:prstGeom prst="rect">
            <a:avLst/>
          </a:prstGeom>
          <a:noFill/>
        </p:spPr>
        <p:txBody>
          <a:bodyPr wrap="square" rtlCol="0">
            <a:spAutoFit/>
          </a:bodyPr>
          <a:lstStyle/>
          <a:p>
            <a:r>
              <a:rPr lang="en-US" sz="3600" b="1" smtClean="0">
                <a:solidFill>
                  <a:srgbClr val="FF0000"/>
                </a:solidFill>
              </a:rPr>
              <a:t>Hoạt động nhóm: </a:t>
            </a:r>
            <a:r>
              <a:rPr lang="en-US" sz="3600" smtClean="0">
                <a:solidFill>
                  <a:srgbClr val="FF0000"/>
                </a:solidFill>
              </a:rPr>
              <a:t>Trình bày bản thuyết trình bằng Canva hoặc Powerpoint</a:t>
            </a:r>
            <a:endParaRPr lang="en-US" sz="3600">
              <a:solidFill>
                <a:srgbClr val="FF0000"/>
              </a:solidFill>
            </a:endParaRPr>
          </a:p>
        </p:txBody>
      </p:sp>
      <p:pic>
        <p:nvPicPr>
          <p:cNvPr id="2" name="Picture 1"/>
          <p:cNvPicPr>
            <a:picLocks noChangeAspect="1"/>
          </p:cNvPicPr>
          <p:nvPr/>
        </p:nvPicPr>
        <p:blipFill>
          <a:blip r:embed="rId29"/>
          <a:stretch>
            <a:fillRect/>
          </a:stretch>
        </p:blipFill>
        <p:spPr>
          <a:xfrm>
            <a:off x="1709644" y="2734525"/>
            <a:ext cx="6413203" cy="7540372"/>
          </a:xfrm>
          <a:prstGeom prst="rect">
            <a:avLst/>
          </a:prstGeom>
        </p:spPr>
      </p:pic>
      <p:pic>
        <p:nvPicPr>
          <p:cNvPr id="3" name="Picture 2"/>
          <p:cNvPicPr>
            <a:picLocks noChangeAspect="1"/>
          </p:cNvPicPr>
          <p:nvPr/>
        </p:nvPicPr>
        <p:blipFill>
          <a:blip r:embed="rId30"/>
          <a:stretch>
            <a:fillRect/>
          </a:stretch>
        </p:blipFill>
        <p:spPr>
          <a:xfrm>
            <a:off x="8261388" y="2791242"/>
            <a:ext cx="5073611" cy="7570867"/>
          </a:xfrm>
          <a:prstGeom prst="rect">
            <a:avLst/>
          </a:prstGeom>
        </p:spPr>
      </p:pic>
    </p:spTree>
    <p:extLst>
      <p:ext uri="{BB962C8B-B14F-4D97-AF65-F5344CB8AC3E}">
        <p14:creationId xmlns:p14="http://schemas.microsoft.com/office/powerpoint/2010/main" val="351645813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2674136" y="9496827"/>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5844813" y="9187920"/>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11740469" y="9771448"/>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3247952" y="392795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6" name="Freeform 16"/>
          <p:cNvSpPr/>
          <p:nvPr/>
        </p:nvSpPr>
        <p:spPr>
          <a:xfrm>
            <a:off x="2392055" y="9875286"/>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9">
              <a:extLst>
                <a:ext uri="{96DAC541-7B7A-43D3-8B79-37D633B846F1}">
                  <asvg:svgBlip xmlns:asvg="http://schemas.microsoft.com/office/drawing/2016/SVG/main" xmlns="" r:embed="rId24"/>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5">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457200" y="891652"/>
            <a:ext cx="114300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II. DI TRUYỀN GIỚI TÍNH VÀ LIÊN KẾT VỚI GIỚI TÍNH</a:t>
            </a:r>
            <a:endParaRPr lang="en-US" sz="3200" b="1">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717478" y="2043906"/>
            <a:ext cx="16635672" cy="954107"/>
          </a:xfrm>
          <a:prstGeom prst="rect">
            <a:avLst/>
          </a:prstGeom>
        </p:spPr>
        <p:txBody>
          <a:bodyPr wrap="square">
            <a:spAutoFit/>
          </a:bodyPr>
          <a:lstStyle/>
          <a:p>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6</a:t>
            </a:r>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 mô tả thiết kế thí nghiệm của Morgan khi thực hiện các phép lai các dòng ruồi giấm khác nhau về hai tính trạng: màu thân và độ dài cánh</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05202" y="3296613"/>
            <a:ext cx="15606398" cy="1384995"/>
          </a:xfrm>
          <a:prstGeom prst="rect">
            <a:avLst/>
          </a:prstGeom>
        </p:spPr>
        <p:txBody>
          <a:bodyPr wrap="square">
            <a:spAutoFit/>
          </a:bodyPr>
          <a:lstStyle/>
          <a:p>
            <a:pPr algn="just"/>
            <a:r>
              <a:rPr lang="en-US" sz="2800">
                <a:solidFill>
                  <a:srgbClr val="000000"/>
                </a:solidFill>
                <a:latin typeface="Times New Roman" panose="02020603050405020304" pitchFamily="18" charset="0"/>
                <a:ea typeface="Calibri" panose="020F0502020204030204" pitchFamily="34" charset="0"/>
              </a:rPr>
              <a:t>Morgan và cộng sự đã tiến hành phép lai giữa các dòng ruồi giấm thuần chủng, khác nhau về các cặp tính trạng tương phản và lai phân tích; phân tích kiểu hình ở đời lai và so sánh với kết quả thí nghiệm lai trong nghiên cứu của Mendel.</a:t>
            </a:r>
            <a:endParaRPr lang="en-US" sz="2800"/>
          </a:p>
        </p:txBody>
      </p:sp>
      <p:sp>
        <p:nvSpPr>
          <p:cNvPr id="17" name="Rectangle 16"/>
          <p:cNvSpPr/>
          <p:nvPr/>
        </p:nvSpPr>
        <p:spPr>
          <a:xfrm>
            <a:off x="696800" y="4744015"/>
            <a:ext cx="16635672" cy="1815882"/>
          </a:xfrm>
          <a:prstGeom prst="rect">
            <a:avLst/>
          </a:prstGeom>
        </p:spPr>
        <p:txBody>
          <a:bodyPr wrap="square">
            <a:spAutoFit/>
          </a:bodyPr>
          <a:lstStyle/>
          <a:p>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 </a:t>
            </a:r>
            <a:endPar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buAutoNum type="alphaLcParenR"/>
            </a:pPr>
            <a:r>
              <a:rPr lang="en-US" sz="28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 thí nghiệm ở Hình 8.6, hãy giải thích kết quả phép lai từ Pt/c đến F1.</a:t>
            </a:r>
          </a:p>
          <a:p>
            <a:pPr marL="457200" indent="-457200">
              <a:buAutoNum type="alphaLcParenR"/>
            </a:pPr>
            <a:r>
              <a:rPr lang="en-US" sz="28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 hai cặp gene quy định hai cặp tính trạng được theo dõi ở thí nghiệm lai này phân li độc lập, hãy xác định tỉ lệ kiểu hình ở đời lai của phép lai phân tích</a:t>
            </a:r>
          </a:p>
        </p:txBody>
      </p:sp>
      <p:sp>
        <p:nvSpPr>
          <p:cNvPr id="14" name="Rectangle 13"/>
          <p:cNvSpPr/>
          <p:nvPr/>
        </p:nvSpPr>
        <p:spPr>
          <a:xfrm>
            <a:off x="1017234" y="6969045"/>
            <a:ext cx="15606398" cy="1988237"/>
          </a:xfrm>
          <a:prstGeom prst="rect">
            <a:avLst/>
          </a:prstGeom>
        </p:spPr>
        <p:txBody>
          <a:bodyPr wrap="square">
            <a:spAutoFit/>
          </a:bodyPr>
          <a:lstStyle/>
          <a:p>
            <a:pPr lvl="0" algn="just">
              <a:lnSpc>
                <a:spcPct val="120000"/>
              </a:lnSpc>
              <a:spcAft>
                <a:spcPts val="0"/>
              </a:spcAft>
              <a:buSzPts val="1000"/>
              <a:tabLst>
                <a:tab pos="457200" algn="l"/>
              </a:tabLs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 thích kết quả phép lai từ P đến F</a:t>
            </a:r>
            <a:r>
              <a:rPr lang="en-US" sz="28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tính trạng thân xám, cánh dài là tính trạng trội nên biểu hiện 100% ra kiểu hình ở F</a:t>
            </a:r>
            <a:r>
              <a:rPr lang="en-US" sz="28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a:solidFill>
                  <a:srgbClr val="000000"/>
                </a:solidFill>
                <a:latin typeface="Times New Roman" panose="02020603050405020304" pitchFamily="18" charset="0"/>
                <a:ea typeface="Calibri" panose="020F0502020204030204" pitchFamily="34" charset="0"/>
              </a:rPr>
              <a:t>Nếu hai cặp gene quy định hai cặp tính trạng được theo dõi ở thí nghiệm lai này phân li độc lập, tỉ lệ kiểu hình ở F</a:t>
            </a:r>
            <a:r>
              <a:rPr lang="en-US" sz="2800" baseline="-25000">
                <a:solidFill>
                  <a:srgbClr val="000000"/>
                </a:solidFill>
                <a:latin typeface="Times New Roman" panose="02020603050405020304" pitchFamily="18" charset="0"/>
                <a:ea typeface="Calibri" panose="020F0502020204030204" pitchFamily="34" charset="0"/>
              </a:rPr>
              <a:t>1</a:t>
            </a:r>
            <a:r>
              <a:rPr lang="en-US" sz="2800">
                <a:solidFill>
                  <a:srgbClr val="000000"/>
                </a:solidFill>
                <a:latin typeface="Times New Roman" panose="02020603050405020304" pitchFamily="18" charset="0"/>
                <a:ea typeface="Calibri" panose="020F0502020204030204" pitchFamily="34" charset="0"/>
              </a:rPr>
              <a:t> là 1:1:1:1.</a:t>
            </a:r>
            <a:endParaRPr lang="en-US" sz="2800"/>
          </a:p>
        </p:txBody>
      </p:sp>
    </p:spTree>
    <p:extLst>
      <p:ext uri="{BB962C8B-B14F-4D97-AF65-F5344CB8AC3E}">
        <p14:creationId xmlns:p14="http://schemas.microsoft.com/office/powerpoint/2010/main" val="319902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7"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2674136" y="9496827"/>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5844813" y="9187920"/>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11740469" y="9771448"/>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3247952" y="392795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6" name="Freeform 16"/>
          <p:cNvSpPr/>
          <p:nvPr/>
        </p:nvSpPr>
        <p:spPr>
          <a:xfrm>
            <a:off x="2392055" y="9875286"/>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9">
              <a:extLst>
                <a:ext uri="{96DAC541-7B7A-43D3-8B79-37D633B846F1}">
                  <asvg:svgBlip xmlns:asvg="http://schemas.microsoft.com/office/drawing/2016/SVG/main" xmlns="" r:embed="rId24"/>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5">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457200" y="891652"/>
            <a:ext cx="114300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II. DI TRUYỀN GIỚI TÍNH VÀ LIÊN KẾT VỚI GIỚI TÍNH</a:t>
            </a:r>
            <a:endParaRPr lang="en-US" sz="3200" b="1">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8"/>
          <p:cNvSpPr/>
          <p:nvPr/>
        </p:nvSpPr>
        <p:spPr>
          <a:xfrm>
            <a:off x="457200" y="2235497"/>
            <a:ext cx="16635672" cy="954107"/>
          </a:xfrm>
          <a:prstGeom prst="rect">
            <a:avLst/>
          </a:prstGeom>
        </p:spPr>
        <p:txBody>
          <a:bodyPr wrap="square">
            <a:spAutoFit/>
          </a:bodyPr>
          <a:lstStyle/>
          <a:p>
            <a:r>
              <a:rPr lang="en-US" sz="2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8. </a:t>
            </a:r>
            <a:r>
              <a:rPr lang="en-US" sz="28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Nêu ý nghĩa của liên kết gene, hoán vị gene đối với sự thích nghi của sinh vật và chọn, tạo giống vật nuôi, cây trồng.</a:t>
            </a:r>
            <a:endPar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457200" y="3215703"/>
            <a:ext cx="16376479" cy="3367076"/>
          </a:xfrm>
          <a:prstGeom prst="rect">
            <a:avLst/>
          </a:prstGeom>
        </p:spPr>
        <p:txBody>
          <a:bodyPr wrap="square">
            <a:spAutoFit/>
          </a:bodyPr>
          <a:lstStyle/>
          <a:p>
            <a:pPr lvl="0" algn="just">
              <a:lnSpc>
                <a:spcPct val="120000"/>
              </a:lnSpc>
              <a:spcAft>
                <a:spcPts val="0"/>
              </a:spcAft>
              <a:buSzPts val="1000"/>
              <a:tabLst>
                <a:tab pos="457200" algn="l"/>
              </a:tabLst>
            </a:pP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 liên kết duy trì các tổ hợp kiểu gene giúp sinh vật thích nghi với môi trường và tạo nên tính ổn định, đặc trưng ở các loài sinh vật. Liên kết gene giải thích được hiện tượng di truyền cùng nhau của nhiều tính trạng ở các cá thể. </a:t>
            </a:r>
          </a:p>
          <a:p>
            <a:pPr algn="just"/>
            <a:r>
              <a:rPr lang="en-US" sz="2800" smtClean="0">
                <a:solidFill>
                  <a:srgbClr val="000000"/>
                </a:solidFill>
                <a:latin typeface="Times New Roman" panose="02020603050405020304" pitchFamily="18" charset="0"/>
                <a:ea typeface="Calibri" panose="020F0502020204030204" pitchFamily="34" charset="0"/>
              </a:rPr>
              <a:t>- Hoán </a:t>
            </a:r>
            <a:r>
              <a:rPr lang="en-US" sz="2800">
                <a:solidFill>
                  <a:srgbClr val="000000"/>
                </a:solidFill>
                <a:latin typeface="Times New Roman" panose="02020603050405020304" pitchFamily="18" charset="0"/>
                <a:ea typeface="Calibri" panose="020F0502020204030204" pitchFamily="34" charset="0"/>
              </a:rPr>
              <a:t>vị gene cùng với sự phân li, tổ hợp ngẫu nhiên của các nhiễm sắc thể khi giảm phân và sự kết hợp ngẫu nhiên của các giao tử khi thụ tinh là các cơ chế hình thành biến dị tổ hợp ở sinh vật sinh sản hữu tính. Nhờ đó, biến dị di truyền ở sinh vật trở nên phong phú. Những biến dị tổ hợp này là nguồn nguyên liệu cho quá trình tiến hoá và chọn giống.</a:t>
            </a:r>
            <a:endParaRPr lang="en-US" sz="2800"/>
          </a:p>
        </p:txBody>
      </p:sp>
      <p:sp>
        <p:nvSpPr>
          <p:cNvPr id="22" name="Rectangle 21"/>
          <p:cNvSpPr/>
          <p:nvPr/>
        </p:nvSpPr>
        <p:spPr>
          <a:xfrm>
            <a:off x="601604" y="6855900"/>
            <a:ext cx="17076795" cy="523220"/>
          </a:xfrm>
          <a:prstGeom prst="rect">
            <a:avLst/>
          </a:prstGeom>
        </p:spPr>
        <p:txBody>
          <a:bodyPr wrap="square">
            <a:spAutoFit/>
          </a:bodyPr>
          <a:lstStyle/>
          <a:p>
            <a:r>
              <a:rPr lang="en-US" sz="28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 sao việc sử dụng phép lai phân tích trong thí nghiệm của Morgan giúp dễ dàng phát hiện các giao tử tái tổ hợp?</a:t>
            </a:r>
          </a:p>
        </p:txBody>
      </p:sp>
      <p:sp>
        <p:nvSpPr>
          <p:cNvPr id="20" name="Rectangle 19"/>
          <p:cNvSpPr/>
          <p:nvPr/>
        </p:nvSpPr>
        <p:spPr>
          <a:xfrm>
            <a:off x="601604" y="7652241"/>
            <a:ext cx="16848196" cy="564257"/>
          </a:xfrm>
          <a:prstGeom prst="rect">
            <a:avLst/>
          </a:prstGeom>
        </p:spPr>
        <p:txBody>
          <a:bodyPr wrap="square">
            <a:spAutoFit/>
          </a:bodyPr>
          <a:lstStyle/>
          <a:p>
            <a:pPr algn="just">
              <a:lnSpc>
                <a:spcPct val="12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 kết quả của phép lai có giao tử tái tổ hợp khác so với phép lai không có giao tử tái tổ hợp.</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7479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P spid="22"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123929"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3">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6" name="Freeform 16"/>
          <p:cNvSpPr/>
          <p:nvPr/>
        </p:nvSpPr>
        <p:spPr>
          <a:xfrm>
            <a:off x="2588782" y="977288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9">
              <a:extLst>
                <a:ext uri="{96DAC541-7B7A-43D3-8B79-37D633B846F1}">
                  <asvg:svgBlip xmlns:asvg="http://schemas.microsoft.com/office/drawing/2016/SVG/main" xmlns="" r:embed="rId24"/>
                </a:ext>
              </a:extLst>
            </a:blip>
            <a:stretch>
              <a:fillRect/>
            </a:stretch>
          </a:blipFill>
          <a:ln cap="sq">
            <a:noFill/>
            <a:prstDash val="solid"/>
            <a:miter/>
          </a:ln>
        </p:spPr>
      </p:sp>
      <p:sp>
        <p:nvSpPr>
          <p:cNvPr id="17" name="Freeform 17"/>
          <p:cNvSpPr/>
          <p:nvPr/>
        </p:nvSpPr>
        <p:spPr>
          <a:xfrm rot="-5282649">
            <a:off x="16596506" y="6970869"/>
            <a:ext cx="3382987" cy="1154444"/>
          </a:xfrm>
          <a:custGeom>
            <a:avLst/>
            <a:gdLst/>
            <a:ahLst/>
            <a:cxnLst/>
            <a:rect l="l" t="t" r="r" b="b"/>
            <a:pathLst>
              <a:path w="3382987" h="1154444">
                <a:moveTo>
                  <a:pt x="0" y="0"/>
                </a:moveTo>
                <a:lnTo>
                  <a:pt x="3382988" y="0"/>
                </a:lnTo>
                <a:lnTo>
                  <a:pt x="3382988" y="1154445"/>
                </a:lnTo>
                <a:lnTo>
                  <a:pt x="0" y="11544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6438900" y="817006"/>
            <a:ext cx="54102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KIẾN THỨC CỐT LÕI</a:t>
            </a:r>
            <a:endParaRPr lang="en-US" sz="3200" b="1">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p:cNvSpPr/>
          <p:nvPr/>
        </p:nvSpPr>
        <p:spPr>
          <a:xfrm>
            <a:off x="1062470" y="1854232"/>
            <a:ext cx="4594463" cy="523220"/>
          </a:xfrm>
          <a:prstGeom prst="rect">
            <a:avLst/>
          </a:prstGeom>
        </p:spPr>
        <p:txBody>
          <a:bodyPr wrap="none">
            <a:spAutoFit/>
          </a:bodyPr>
          <a:lstStyle/>
          <a:p>
            <a:r>
              <a:rPr lang="en-US" sz="2800" b="1" smtClean="0">
                <a:solidFill>
                  <a:srgbClr val="FF0000"/>
                </a:solidFill>
                <a:latin typeface="Times New Roman" panose="02020603050405020304" pitchFamily="18" charset="0"/>
                <a:ea typeface="Calibri" panose="020F0502020204030204" pitchFamily="34" charset="0"/>
              </a:rPr>
              <a:t>III. DI TRUYỀN LIÊN KẾT</a:t>
            </a:r>
            <a:endParaRPr lang="en-US" sz="2800">
              <a:solidFill>
                <a:srgbClr val="FF0000"/>
              </a:solidFill>
            </a:endParaRPr>
          </a:p>
        </p:txBody>
      </p:sp>
      <p:sp>
        <p:nvSpPr>
          <p:cNvPr id="14" name="Rectangle 13"/>
          <p:cNvSpPr/>
          <p:nvPr/>
        </p:nvSpPr>
        <p:spPr>
          <a:xfrm>
            <a:off x="1062470" y="2462877"/>
            <a:ext cx="16017016" cy="609398"/>
          </a:xfrm>
          <a:prstGeom prst="rect">
            <a:avLst/>
          </a:prstGeom>
        </p:spPr>
        <p:txBody>
          <a:bodyPr wrap="square">
            <a:spAutoFit/>
          </a:bodyPr>
          <a:lstStyle/>
          <a:p>
            <a:pPr marL="228600">
              <a:lnSpc>
                <a:spcPct val="120000"/>
              </a:lnSpc>
              <a:spcAft>
                <a:spcPts val="80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 kết gene.</a:t>
            </a:r>
            <a:endParaRPr lang="en-US" sz="2800" b="1"/>
          </a:p>
        </p:txBody>
      </p:sp>
      <p:sp>
        <p:nvSpPr>
          <p:cNvPr id="30" name="Rectangle 29"/>
          <p:cNvSpPr/>
          <p:nvPr/>
        </p:nvSpPr>
        <p:spPr>
          <a:xfrm>
            <a:off x="1135492" y="3075628"/>
            <a:ext cx="16017016" cy="1229054"/>
          </a:xfrm>
          <a:prstGeom prst="rect">
            <a:avLst/>
          </a:prstGeom>
        </p:spPr>
        <p:txBody>
          <a:bodyPr wrap="square">
            <a:spAutoFit/>
          </a:bodyPr>
          <a:lstStyle/>
          <a:p>
            <a:pPr marL="228600">
              <a:lnSpc>
                <a:spcPct val="120000"/>
              </a:lnSpc>
              <a:spcAft>
                <a:spcPts val="800"/>
              </a:spcAft>
            </a:pP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 kết gene là hiện tượng các gene cùng nằm trên một NST và di truyền cùng nhau.</a:t>
            </a:r>
          </a:p>
          <a:p>
            <a:pPr marL="228600">
              <a:lnSpc>
                <a:spcPct val="120000"/>
              </a:lnSpc>
              <a:spcAft>
                <a:spcPts val="800"/>
              </a:spcAft>
            </a:pP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Thí nghiệm</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p>
        </p:txBody>
      </p:sp>
      <p:sp>
        <p:nvSpPr>
          <p:cNvPr id="31" name="Rectangle 30"/>
          <p:cNvSpPr/>
          <p:nvPr/>
        </p:nvSpPr>
        <p:spPr>
          <a:xfrm>
            <a:off x="1280812" y="6760034"/>
            <a:ext cx="16017016" cy="1126462"/>
          </a:xfrm>
          <a:prstGeom prst="rect">
            <a:avLst/>
          </a:prstGeom>
        </p:spPr>
        <p:txBody>
          <a:bodyPr wrap="square">
            <a:spAutoFit/>
          </a:bodyPr>
          <a:lstStyle/>
          <a:p>
            <a:pPr marL="228600">
              <a:lnSpc>
                <a:spcPct val="120000"/>
              </a:lnSpc>
              <a:spcAft>
                <a:spcPts val="80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 sở tế bào học: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 gene trên một NST tạo thành một nhóm gene liên kết phân li và tổ hợp cùng nhau trong quá trình giảm phân và thụ tinh đưa đến sự di truyền của nhóm tính trạn do chúng quy định.</a:t>
            </a:r>
            <a:endParaRPr lang="en-US" sz="2800"/>
          </a:p>
        </p:txBody>
      </p:sp>
      <p:sp>
        <p:nvSpPr>
          <p:cNvPr id="32" name="Rectangle 31"/>
          <p:cNvSpPr/>
          <p:nvPr/>
        </p:nvSpPr>
        <p:spPr>
          <a:xfrm>
            <a:off x="1385930" y="8003887"/>
            <a:ext cx="16017016" cy="1848711"/>
          </a:xfrm>
          <a:prstGeom prst="rect">
            <a:avLst/>
          </a:prstGeom>
        </p:spPr>
        <p:txBody>
          <a:bodyPr wrap="square">
            <a:spAutoFit/>
          </a:bodyPr>
          <a:lstStyle/>
          <a:p>
            <a:pPr marL="228600">
              <a:lnSpc>
                <a:spcPct val="120000"/>
              </a:lnSpc>
              <a:spcAft>
                <a:spcPts val="80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 nghĩa di truyền liên kết gene:</a:t>
            </a:r>
          </a:p>
          <a:p>
            <a:pPr marL="228600">
              <a:lnSpc>
                <a:spcPct val="120000"/>
              </a:lnSpc>
              <a:spcAft>
                <a:spcPts val="800"/>
              </a:spcAft>
            </a:pPr>
            <a:r>
              <a:rPr lang="en-US" sz="2800" b="1" smtClean="0">
                <a:solidFill>
                  <a:srgbClr val="000000"/>
                </a:solidFill>
                <a:latin typeface="Times New Roman" panose="02020603050405020304" pitchFamily="18" charset="0"/>
                <a:cs typeface="Times New Roman" panose="02020603050405020304" pitchFamily="18" charset="0"/>
              </a:rPr>
              <a:t>+ </a:t>
            </a:r>
            <a:r>
              <a:rPr lang="en-US" sz="2800" smtClean="0">
                <a:solidFill>
                  <a:srgbClr val="000000"/>
                </a:solidFill>
                <a:latin typeface="Times New Roman" panose="02020603050405020304" pitchFamily="18" charset="0"/>
                <a:cs typeface="Times New Roman" panose="02020603050405020304" pitchFamily="18" charset="0"/>
              </a:rPr>
              <a:t>Đảm bảo sự di truyền ổn định của từng nhóm tính trạng.</a:t>
            </a:r>
          </a:p>
          <a:p>
            <a:pPr marL="228600">
              <a:lnSpc>
                <a:spcPct val="120000"/>
              </a:lnSpc>
              <a:spcAft>
                <a:spcPts val="800"/>
              </a:spcAft>
            </a:pPr>
            <a:r>
              <a:rPr lang="en-US" sz="2800" smtClean="0">
                <a:solidFill>
                  <a:srgbClr val="000000"/>
                </a:solidFill>
                <a:latin typeface="Times New Roman" panose="02020603050405020304" pitchFamily="18" charset="0"/>
                <a:cs typeface="Times New Roman" panose="02020603050405020304" pitchFamily="18" charset="0"/>
              </a:rPr>
              <a:t>+ Trong công tác chọn giống, có thể gây đột biến tạo giống mới có đặc điểm mong muốn và di truyền ổn định</a:t>
            </a:r>
            <a:endParaRPr lang="en-US" sz="2800"/>
          </a:p>
        </p:txBody>
      </p:sp>
      <p:pic>
        <p:nvPicPr>
          <p:cNvPr id="3" name="Picture 2"/>
          <p:cNvPicPr>
            <a:picLocks noChangeAspect="1"/>
          </p:cNvPicPr>
          <p:nvPr/>
        </p:nvPicPr>
        <p:blipFill>
          <a:blip r:embed="rId29"/>
          <a:stretch>
            <a:fillRect/>
          </a:stretch>
        </p:blipFill>
        <p:spPr>
          <a:xfrm>
            <a:off x="4123201" y="3772878"/>
            <a:ext cx="10115094" cy="2957379"/>
          </a:xfrm>
          <a:prstGeom prst="rect">
            <a:avLst/>
          </a:prstGeom>
        </p:spPr>
      </p:pic>
    </p:spTree>
    <p:extLst>
      <p:ext uri="{BB962C8B-B14F-4D97-AF65-F5344CB8AC3E}">
        <p14:creationId xmlns:p14="http://schemas.microsoft.com/office/powerpoint/2010/main" val="2712434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123929"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3">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7" name="Freeform 17"/>
          <p:cNvSpPr/>
          <p:nvPr/>
        </p:nvSpPr>
        <p:spPr>
          <a:xfrm rot="-5282649">
            <a:off x="16596506" y="6970869"/>
            <a:ext cx="3382987" cy="1154444"/>
          </a:xfrm>
          <a:custGeom>
            <a:avLst/>
            <a:gdLst/>
            <a:ahLst/>
            <a:cxnLst/>
            <a:rect l="l" t="t" r="r" b="b"/>
            <a:pathLst>
              <a:path w="3382987" h="1154444">
                <a:moveTo>
                  <a:pt x="0" y="0"/>
                </a:moveTo>
                <a:lnTo>
                  <a:pt x="3382988" y="0"/>
                </a:lnTo>
                <a:lnTo>
                  <a:pt x="3382988" y="1154445"/>
                </a:lnTo>
                <a:lnTo>
                  <a:pt x="0" y="1154445"/>
                </a:lnTo>
                <a:lnTo>
                  <a:pt x="0" y="0"/>
                </a:lnTo>
                <a:close/>
              </a:path>
            </a:pathLst>
          </a:custGeom>
          <a:blipFill>
            <a:blip r:embed="rId19">
              <a:extLst>
                <a:ext uri="{96DAC541-7B7A-43D3-8B79-37D633B846F1}">
                  <asvg:svgBlip xmlns:asvg="http://schemas.microsoft.com/office/drawing/2016/SVG/main" xmlns="" r:embed="rId2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6438900" y="817006"/>
            <a:ext cx="54102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KIẾN THỨC CỐT LÕI</a:t>
            </a:r>
            <a:endParaRPr lang="en-US" sz="3200" b="1">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p:cNvSpPr/>
          <p:nvPr/>
        </p:nvSpPr>
        <p:spPr>
          <a:xfrm>
            <a:off x="1062470" y="1854232"/>
            <a:ext cx="9052222" cy="523220"/>
          </a:xfrm>
          <a:prstGeom prst="rect">
            <a:avLst/>
          </a:prstGeom>
        </p:spPr>
        <p:txBody>
          <a:bodyPr wrap="none">
            <a:spAutoFit/>
          </a:bodyPr>
          <a:lstStyle/>
          <a:p>
            <a:r>
              <a:rPr lang="en-US" sz="2800" b="1" smtClean="0">
                <a:solidFill>
                  <a:srgbClr val="FF0000"/>
                </a:solidFill>
                <a:latin typeface="Times New Roman" panose="02020603050405020304" pitchFamily="18" charset="0"/>
                <a:ea typeface="Calibri" panose="020F0502020204030204" pitchFamily="34" charset="0"/>
              </a:rPr>
              <a:t>III. DI TRUYỀN LIÊN KẾT GENE VÀ HOÁN VỊ GENE</a:t>
            </a:r>
            <a:endParaRPr lang="en-US" sz="2800">
              <a:solidFill>
                <a:srgbClr val="FF0000"/>
              </a:solidFill>
            </a:endParaRPr>
          </a:p>
        </p:txBody>
      </p:sp>
      <p:sp>
        <p:nvSpPr>
          <p:cNvPr id="14" name="Rectangle 13"/>
          <p:cNvSpPr/>
          <p:nvPr/>
        </p:nvSpPr>
        <p:spPr>
          <a:xfrm>
            <a:off x="1062470" y="2462877"/>
            <a:ext cx="16017016" cy="609398"/>
          </a:xfrm>
          <a:prstGeom prst="rect">
            <a:avLst/>
          </a:prstGeom>
        </p:spPr>
        <p:txBody>
          <a:bodyPr wrap="square">
            <a:spAutoFit/>
          </a:bodyPr>
          <a:lstStyle/>
          <a:p>
            <a:pPr marL="228600">
              <a:lnSpc>
                <a:spcPct val="120000"/>
              </a:lnSpc>
              <a:spcAft>
                <a:spcPts val="80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 vị gene.</a:t>
            </a:r>
            <a:endParaRPr lang="en-US" sz="2800" b="1"/>
          </a:p>
        </p:txBody>
      </p:sp>
      <p:sp>
        <p:nvSpPr>
          <p:cNvPr id="30" name="Rectangle 29"/>
          <p:cNvSpPr/>
          <p:nvPr/>
        </p:nvSpPr>
        <p:spPr>
          <a:xfrm>
            <a:off x="1135492" y="3075628"/>
            <a:ext cx="16017016" cy="1746119"/>
          </a:xfrm>
          <a:prstGeom prst="rect">
            <a:avLst/>
          </a:prstGeom>
        </p:spPr>
        <p:txBody>
          <a:bodyPr wrap="square">
            <a:spAutoFit/>
          </a:bodyPr>
          <a:lstStyle/>
          <a:p>
            <a:pPr marL="228600">
              <a:lnSpc>
                <a:spcPct val="120000"/>
              </a:lnSpc>
              <a:spcAft>
                <a:spcPts val="800"/>
              </a:spcAft>
            </a:pP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 vị gene là hiện tượng các allele tương ứng của một gene có thể đổi chỗ cho nhau giữa hai chomatide khác nguồn trong cặp NST tương đồng.</a:t>
            </a:r>
          </a:p>
          <a:p>
            <a:pPr marL="228600">
              <a:lnSpc>
                <a:spcPct val="120000"/>
              </a:lnSpc>
              <a:spcAft>
                <a:spcPts val="800"/>
              </a:spcAft>
            </a:pP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Thí nghiệm</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p>
        </p:txBody>
      </p:sp>
      <p:sp>
        <p:nvSpPr>
          <p:cNvPr id="31" name="Rectangle 30"/>
          <p:cNvSpPr/>
          <p:nvPr/>
        </p:nvSpPr>
        <p:spPr>
          <a:xfrm>
            <a:off x="838200" y="6760034"/>
            <a:ext cx="16564746" cy="1126462"/>
          </a:xfrm>
          <a:prstGeom prst="rect">
            <a:avLst/>
          </a:prstGeom>
        </p:spPr>
        <p:txBody>
          <a:bodyPr wrap="square">
            <a:spAutoFit/>
          </a:bodyPr>
          <a:lstStyle/>
          <a:p>
            <a:pPr marL="228600" algn="just">
              <a:lnSpc>
                <a:spcPct val="120000"/>
              </a:lnSpc>
              <a:spcAft>
                <a:spcPts val="80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 sở tế bào học: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một số tế bào đã diễn ra trao đổi chéo từng đoạn tương ứng giữa hai chomatide khác nguồn trong cặp NST tương đồng ở kì đầu của giảm phân I, kết quả đã tạo ra các loại giao tử mang gene hoán vị..</a:t>
            </a:r>
            <a:endParaRPr lang="en-US" sz="2800"/>
          </a:p>
        </p:txBody>
      </p:sp>
      <p:sp>
        <p:nvSpPr>
          <p:cNvPr id="32" name="Rectangle 31"/>
          <p:cNvSpPr/>
          <p:nvPr/>
        </p:nvSpPr>
        <p:spPr>
          <a:xfrm>
            <a:off x="838200" y="8003539"/>
            <a:ext cx="16815184" cy="1848711"/>
          </a:xfrm>
          <a:prstGeom prst="rect">
            <a:avLst/>
          </a:prstGeom>
        </p:spPr>
        <p:txBody>
          <a:bodyPr wrap="square">
            <a:spAutoFit/>
          </a:bodyPr>
          <a:lstStyle/>
          <a:p>
            <a:pPr marL="228600">
              <a:lnSpc>
                <a:spcPct val="120000"/>
              </a:lnSpc>
              <a:spcAft>
                <a:spcPts val="80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 nghĩa di truyền hoán vị gene:</a:t>
            </a:r>
          </a:p>
          <a:p>
            <a:pPr marL="228600">
              <a:lnSpc>
                <a:spcPct val="120000"/>
              </a:lnSpc>
              <a:spcAft>
                <a:spcPts val="800"/>
              </a:spcAft>
            </a:pPr>
            <a:r>
              <a:rPr lang="en-US" sz="2800" b="1" smtClean="0">
                <a:solidFill>
                  <a:srgbClr val="000000"/>
                </a:solidFill>
                <a:latin typeface="Times New Roman" panose="02020603050405020304" pitchFamily="18" charset="0"/>
                <a:cs typeface="Times New Roman" panose="02020603050405020304" pitchFamily="18" charset="0"/>
              </a:rPr>
              <a:t>+ </a:t>
            </a:r>
            <a:r>
              <a:rPr lang="en-US" sz="2800" smtClean="0">
                <a:solidFill>
                  <a:srgbClr val="000000"/>
                </a:solidFill>
                <a:latin typeface="Times New Roman" panose="02020603050405020304" pitchFamily="18" charset="0"/>
                <a:cs typeface="Times New Roman" panose="02020603050405020304" pitchFamily="18" charset="0"/>
              </a:rPr>
              <a:t>Làm tang biến dị tổ hợp, tạo ra những tổ hợp gene liên kết mới cung cấp nguyên liệu cho chọn giống và tiến hoá.</a:t>
            </a:r>
          </a:p>
          <a:p>
            <a:pPr marL="228600">
              <a:lnSpc>
                <a:spcPct val="120000"/>
              </a:lnSpc>
              <a:spcAft>
                <a:spcPts val="800"/>
              </a:spcAft>
            </a:pPr>
            <a:r>
              <a:rPr lang="en-US" sz="2800" smtClean="0">
                <a:solidFill>
                  <a:srgbClr val="000000"/>
                </a:solidFill>
                <a:latin typeface="Times New Roman" panose="02020603050405020304" pitchFamily="18" charset="0"/>
                <a:cs typeface="Times New Roman" panose="02020603050405020304" pitchFamily="18" charset="0"/>
              </a:rPr>
              <a:t>+ Làm căn cứ để thiết lập bản đồ di truyền.</a:t>
            </a:r>
            <a:endParaRPr lang="en-US" sz="2800"/>
          </a:p>
        </p:txBody>
      </p:sp>
      <p:pic>
        <p:nvPicPr>
          <p:cNvPr id="5" name="Picture 4"/>
          <p:cNvPicPr>
            <a:picLocks noChangeAspect="1"/>
          </p:cNvPicPr>
          <p:nvPr/>
        </p:nvPicPr>
        <p:blipFill>
          <a:blip r:embed="rId29"/>
          <a:stretch>
            <a:fillRect/>
          </a:stretch>
        </p:blipFill>
        <p:spPr>
          <a:xfrm>
            <a:off x="4518147" y="4063792"/>
            <a:ext cx="7978515" cy="2624373"/>
          </a:xfrm>
          <a:prstGeom prst="rect">
            <a:avLst/>
          </a:prstGeom>
        </p:spPr>
      </p:pic>
    </p:spTree>
    <p:extLst>
      <p:ext uri="{BB962C8B-B14F-4D97-AF65-F5344CB8AC3E}">
        <p14:creationId xmlns:p14="http://schemas.microsoft.com/office/powerpoint/2010/main" val="3538060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123929"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3">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19">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6438900" y="817006"/>
            <a:ext cx="54102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KIẾN THỨC CỐT LÕI</a:t>
            </a:r>
            <a:endParaRPr lang="en-US" sz="3200" b="1">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p:cNvSpPr/>
          <p:nvPr/>
        </p:nvSpPr>
        <p:spPr>
          <a:xfrm>
            <a:off x="1062470" y="1854232"/>
            <a:ext cx="9052222" cy="523220"/>
          </a:xfrm>
          <a:prstGeom prst="rect">
            <a:avLst/>
          </a:prstGeom>
        </p:spPr>
        <p:txBody>
          <a:bodyPr wrap="none">
            <a:spAutoFit/>
          </a:bodyPr>
          <a:lstStyle/>
          <a:p>
            <a:r>
              <a:rPr lang="en-US" sz="2800" b="1" smtClean="0">
                <a:solidFill>
                  <a:srgbClr val="FF0000"/>
                </a:solidFill>
                <a:latin typeface="Times New Roman" panose="02020603050405020304" pitchFamily="18" charset="0"/>
                <a:ea typeface="Calibri" panose="020F0502020204030204" pitchFamily="34" charset="0"/>
              </a:rPr>
              <a:t>III. DI TRUYỀN LIÊN KẾT GENE VÀ HOÁN VỊ GENE</a:t>
            </a:r>
            <a:endParaRPr lang="en-US" sz="2800">
              <a:solidFill>
                <a:srgbClr val="FF0000"/>
              </a:solidFill>
            </a:endParaRPr>
          </a:p>
        </p:txBody>
      </p:sp>
      <p:sp>
        <p:nvSpPr>
          <p:cNvPr id="14" name="Rectangle 13"/>
          <p:cNvSpPr/>
          <p:nvPr/>
        </p:nvSpPr>
        <p:spPr>
          <a:xfrm>
            <a:off x="1062470" y="2462877"/>
            <a:ext cx="16017016" cy="609398"/>
          </a:xfrm>
          <a:prstGeom prst="rect">
            <a:avLst/>
          </a:prstGeom>
        </p:spPr>
        <p:txBody>
          <a:bodyPr wrap="square">
            <a:spAutoFit/>
          </a:bodyPr>
          <a:lstStyle/>
          <a:p>
            <a:pPr marL="228600">
              <a:lnSpc>
                <a:spcPct val="120000"/>
              </a:lnSpc>
              <a:spcAft>
                <a:spcPts val="80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Ý nghĩa của liên kết gene và hoán vị gene.</a:t>
            </a:r>
            <a:endParaRPr lang="en-US" sz="2800" b="1"/>
          </a:p>
        </p:txBody>
      </p:sp>
      <p:sp>
        <p:nvSpPr>
          <p:cNvPr id="19" name="Rectangle 18"/>
          <p:cNvSpPr/>
          <p:nvPr/>
        </p:nvSpPr>
        <p:spPr>
          <a:xfrm>
            <a:off x="1092178" y="3338027"/>
            <a:ext cx="16017016" cy="1848711"/>
          </a:xfrm>
          <a:prstGeom prst="rect">
            <a:avLst/>
          </a:prstGeom>
        </p:spPr>
        <p:txBody>
          <a:bodyPr wrap="square">
            <a:spAutoFit/>
          </a:bodyPr>
          <a:lstStyle/>
          <a:p>
            <a:pPr marL="228600">
              <a:lnSpc>
                <a:spcPct val="120000"/>
              </a:lnSpc>
              <a:spcAft>
                <a:spcPts val="80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 nghĩa di truyền liên kết gene:</a:t>
            </a:r>
          </a:p>
          <a:p>
            <a:pPr marL="228600">
              <a:lnSpc>
                <a:spcPct val="120000"/>
              </a:lnSpc>
              <a:spcAft>
                <a:spcPts val="800"/>
              </a:spcAft>
            </a:pPr>
            <a:r>
              <a:rPr lang="en-US" sz="2800" b="1" smtClean="0">
                <a:solidFill>
                  <a:srgbClr val="000000"/>
                </a:solidFill>
                <a:latin typeface="Times New Roman" panose="02020603050405020304" pitchFamily="18" charset="0"/>
                <a:cs typeface="Times New Roman" panose="02020603050405020304" pitchFamily="18" charset="0"/>
              </a:rPr>
              <a:t>+ </a:t>
            </a:r>
            <a:r>
              <a:rPr lang="en-US" sz="2800" smtClean="0">
                <a:solidFill>
                  <a:srgbClr val="000000"/>
                </a:solidFill>
                <a:latin typeface="Times New Roman" panose="02020603050405020304" pitchFamily="18" charset="0"/>
                <a:cs typeface="Times New Roman" panose="02020603050405020304" pitchFamily="18" charset="0"/>
              </a:rPr>
              <a:t>Đảm bảo sự di truyền ổn định của từng nhóm tính trạng.</a:t>
            </a:r>
          </a:p>
          <a:p>
            <a:pPr marL="228600">
              <a:lnSpc>
                <a:spcPct val="120000"/>
              </a:lnSpc>
              <a:spcAft>
                <a:spcPts val="800"/>
              </a:spcAft>
            </a:pPr>
            <a:r>
              <a:rPr lang="en-US" sz="2800" smtClean="0">
                <a:solidFill>
                  <a:srgbClr val="000000"/>
                </a:solidFill>
                <a:latin typeface="Times New Roman" panose="02020603050405020304" pitchFamily="18" charset="0"/>
                <a:cs typeface="Times New Roman" panose="02020603050405020304" pitchFamily="18" charset="0"/>
              </a:rPr>
              <a:t>+ Trong công tác chọn giống, có thể gây đột biến tạo giống mới có đặc điểm mong muốn và di truyền ổn định</a:t>
            </a:r>
            <a:endParaRPr lang="en-US" sz="2800"/>
          </a:p>
        </p:txBody>
      </p:sp>
      <p:sp>
        <p:nvSpPr>
          <p:cNvPr id="20" name="Rectangle 19"/>
          <p:cNvSpPr/>
          <p:nvPr/>
        </p:nvSpPr>
        <p:spPr>
          <a:xfrm>
            <a:off x="1092178" y="5494978"/>
            <a:ext cx="16815184" cy="1848711"/>
          </a:xfrm>
          <a:prstGeom prst="rect">
            <a:avLst/>
          </a:prstGeom>
        </p:spPr>
        <p:txBody>
          <a:bodyPr wrap="square">
            <a:spAutoFit/>
          </a:bodyPr>
          <a:lstStyle/>
          <a:p>
            <a:pPr marL="228600">
              <a:lnSpc>
                <a:spcPct val="120000"/>
              </a:lnSpc>
              <a:spcAft>
                <a:spcPts val="800"/>
              </a:spcAft>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 nghĩa di truyền hoán vị gene:</a:t>
            </a:r>
          </a:p>
          <a:p>
            <a:pPr marL="228600">
              <a:lnSpc>
                <a:spcPct val="120000"/>
              </a:lnSpc>
              <a:spcAft>
                <a:spcPts val="800"/>
              </a:spcAft>
            </a:pPr>
            <a:r>
              <a:rPr lang="en-US" sz="2800" b="1" smtClean="0">
                <a:solidFill>
                  <a:srgbClr val="000000"/>
                </a:solidFill>
                <a:latin typeface="Times New Roman" panose="02020603050405020304" pitchFamily="18" charset="0"/>
                <a:cs typeface="Times New Roman" panose="02020603050405020304" pitchFamily="18" charset="0"/>
              </a:rPr>
              <a:t>+ </a:t>
            </a:r>
            <a:r>
              <a:rPr lang="en-US" sz="2800" smtClean="0">
                <a:solidFill>
                  <a:srgbClr val="000000"/>
                </a:solidFill>
                <a:latin typeface="Times New Roman" panose="02020603050405020304" pitchFamily="18" charset="0"/>
                <a:cs typeface="Times New Roman" panose="02020603050405020304" pitchFamily="18" charset="0"/>
              </a:rPr>
              <a:t>Làm tang biến dị tổ hợp, tạo ra những tổ hợp gene liên kết mới cung cấp nguyên liệu cho chọn giống và tiến hoá.</a:t>
            </a:r>
          </a:p>
          <a:p>
            <a:pPr marL="228600">
              <a:lnSpc>
                <a:spcPct val="120000"/>
              </a:lnSpc>
              <a:spcAft>
                <a:spcPts val="800"/>
              </a:spcAft>
            </a:pPr>
            <a:r>
              <a:rPr lang="en-US" sz="2800" smtClean="0">
                <a:solidFill>
                  <a:srgbClr val="000000"/>
                </a:solidFill>
                <a:latin typeface="Times New Roman" panose="02020603050405020304" pitchFamily="18" charset="0"/>
                <a:cs typeface="Times New Roman" panose="02020603050405020304" pitchFamily="18" charset="0"/>
              </a:rPr>
              <a:t>+ Làm căn cứ để thiết lập bản đồ di truyền.</a:t>
            </a:r>
            <a:endParaRPr lang="en-US" sz="2800"/>
          </a:p>
        </p:txBody>
      </p:sp>
    </p:spTree>
    <p:extLst>
      <p:ext uri="{BB962C8B-B14F-4D97-AF65-F5344CB8AC3E}">
        <p14:creationId xmlns:p14="http://schemas.microsoft.com/office/powerpoint/2010/main" val="2928453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56" y="4467575"/>
            <a:ext cx="6161032" cy="6161032"/>
          </a:xfrm>
          <a:prstGeom prst="rect">
            <a:avLst/>
          </a:prstGeom>
        </p:spPr>
      </p:pic>
      <p:sp>
        <p:nvSpPr>
          <p:cNvPr id="6" name="Freeform 6"/>
          <p:cNvSpPr/>
          <p:nvPr/>
        </p:nvSpPr>
        <p:spPr>
          <a:xfrm>
            <a:off x="-2329398"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4494772" y="9017983"/>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5" name="Freeform 15"/>
          <p:cNvSpPr/>
          <p:nvPr/>
        </p:nvSpPr>
        <p:spPr>
          <a:xfrm>
            <a:off x="17494810" y="2371030"/>
            <a:ext cx="3575541" cy="3575541"/>
          </a:xfrm>
          <a:custGeom>
            <a:avLst/>
            <a:gdLst/>
            <a:ahLst/>
            <a:cxnLst/>
            <a:rect l="l" t="t" r="r" b="b"/>
            <a:pathLst>
              <a:path w="3575541" h="3575541">
                <a:moveTo>
                  <a:pt x="0" y="0"/>
                </a:moveTo>
                <a:lnTo>
                  <a:pt x="3575541" y="0"/>
                </a:lnTo>
                <a:lnTo>
                  <a:pt x="3575541" y="3575541"/>
                </a:lnTo>
                <a:lnTo>
                  <a:pt x="0" y="3575541"/>
                </a:lnTo>
                <a:lnTo>
                  <a:pt x="0" y="0"/>
                </a:lnTo>
                <a:close/>
              </a:path>
            </a:pathLst>
          </a:custGeom>
          <a:blipFill>
            <a:blip r:embed="rId19">
              <a:extLst>
                <a:ext uri="{96DAC541-7B7A-43D3-8B79-37D633B846F1}">
                  <asvg:svgBlip xmlns:asvg="http://schemas.microsoft.com/office/drawing/2016/SVG/main" xmlns="" r:embed="rId22"/>
                </a:ext>
              </a:extLst>
            </a:blip>
            <a:stretch>
              <a:fillRect/>
            </a:stretch>
          </a:blipFill>
          <a:ln cap="sq">
            <a:noFill/>
            <a:prstDash val="solid"/>
            <a:miter/>
          </a:ln>
        </p:spPr>
      </p:sp>
      <p:sp>
        <p:nvSpPr>
          <p:cNvPr id="16" name="Freeform 16"/>
          <p:cNvSpPr/>
          <p:nvPr/>
        </p:nvSpPr>
        <p:spPr>
          <a:xfrm>
            <a:off x="2570549" y="949682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sp>
      <p:sp>
        <p:nvSpPr>
          <p:cNvPr id="17" name="Freeform 17"/>
          <p:cNvSpPr/>
          <p:nvPr/>
        </p:nvSpPr>
        <p:spPr>
          <a:xfrm rot="-5282649">
            <a:off x="16596506" y="6970869"/>
            <a:ext cx="3382987" cy="1154444"/>
          </a:xfrm>
          <a:custGeom>
            <a:avLst/>
            <a:gdLst/>
            <a:ahLst/>
            <a:cxnLst/>
            <a:rect l="l" t="t" r="r" b="b"/>
            <a:pathLst>
              <a:path w="3382987" h="1154444">
                <a:moveTo>
                  <a:pt x="0" y="0"/>
                </a:moveTo>
                <a:lnTo>
                  <a:pt x="3382988" y="0"/>
                </a:lnTo>
                <a:lnTo>
                  <a:pt x="3382988" y="1154445"/>
                </a:lnTo>
                <a:lnTo>
                  <a:pt x="0" y="11544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3" name="Rectangle 2"/>
          <p:cNvSpPr/>
          <p:nvPr/>
        </p:nvSpPr>
        <p:spPr>
          <a:xfrm>
            <a:off x="7019408" y="2473855"/>
            <a:ext cx="9144000" cy="2246769"/>
          </a:xfrm>
          <a:prstGeom prst="rect">
            <a:avLst/>
          </a:prstGeom>
          <a:ln>
            <a:solidFill>
              <a:srgbClr val="C00000"/>
            </a:solidFill>
          </a:ln>
        </p:spPr>
        <p:txBody>
          <a:bodyPr>
            <a:spAutoFit/>
          </a:bodyPr>
          <a:lstStyle/>
          <a:p>
            <a:pPr algn="just"/>
            <a:r>
              <a:rPr lang="vi-VN" sz="2800">
                <a:solidFill>
                  <a:srgbClr val="000000"/>
                </a:solidFill>
                <a:latin typeface="Times New Roman" panose="02020603050405020304" pitchFamily="18" charset="0"/>
                <a:ea typeface="Calibri" panose="020F0502020204030204" pitchFamily="34" charset="0"/>
              </a:rPr>
              <a:t>Một cặp vợ chồng không bị bệnh máu khó đông nhưng người vợ có bố mắc bệnh này. Nếu cặp vợ chồng này sinh con thì con của họ có nguy cơ bị bệnh máu khó đông không? Giải thích. Biết rằng, máu khó đông là bệnh do gene đột biến lặn liên kết X</a:t>
            </a:r>
            <a:endParaRPr lang="en-US" sz="2800"/>
          </a:p>
        </p:txBody>
      </p:sp>
      <p:sp>
        <p:nvSpPr>
          <p:cNvPr id="4" name="Rectangle 3"/>
          <p:cNvSpPr/>
          <p:nvPr/>
        </p:nvSpPr>
        <p:spPr>
          <a:xfrm>
            <a:off x="7696200" y="5725966"/>
            <a:ext cx="9798610" cy="1383264"/>
          </a:xfrm>
          <a:prstGeom prst="rect">
            <a:avLst/>
          </a:prstGeom>
        </p:spPr>
        <p:txBody>
          <a:bodyPr wrap="square">
            <a:spAutoFit/>
          </a:bodyPr>
          <a:lstStyle/>
          <a:p>
            <a:pPr algn="just">
              <a:lnSpc>
                <a:spcPct val="120000"/>
              </a:lnSpc>
              <a:spcAft>
                <a:spcPts val="0"/>
              </a:spcAft>
            </a:pPr>
            <a:r>
              <a:rPr lang="vi-VN"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Nếu cặp vợ chồng sinh con thì con của họ có nguy cơ bị bệnh máu khó đông. Do người mẹ mang allele gây bệnh từ bố (ông ngoại) nên có nguy cơ truyền allele bệnh cho con.</a:t>
            </a:r>
            <a:endParaRPr lang="en-US" sz="2400" i="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Oval 4"/>
          <p:cNvSpPr/>
          <p:nvPr/>
        </p:nvSpPr>
        <p:spPr>
          <a:xfrm>
            <a:off x="5157569" y="5143500"/>
            <a:ext cx="405031" cy="381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9" name="Oval 18"/>
          <p:cNvSpPr/>
          <p:nvPr/>
        </p:nvSpPr>
        <p:spPr>
          <a:xfrm>
            <a:off x="5587763" y="4725616"/>
            <a:ext cx="508237" cy="4143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20" name="Oval 19"/>
          <p:cNvSpPr/>
          <p:nvPr/>
        </p:nvSpPr>
        <p:spPr>
          <a:xfrm>
            <a:off x="6231875" y="4076701"/>
            <a:ext cx="552023" cy="64891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22" name="Rectangle 21"/>
          <p:cNvSpPr/>
          <p:nvPr/>
        </p:nvSpPr>
        <p:spPr>
          <a:xfrm>
            <a:off x="537447" y="988948"/>
            <a:ext cx="9052222" cy="523220"/>
          </a:xfrm>
          <a:prstGeom prst="rect">
            <a:avLst/>
          </a:prstGeom>
        </p:spPr>
        <p:txBody>
          <a:bodyPr wrap="none">
            <a:spAutoFit/>
          </a:bodyPr>
          <a:lstStyle/>
          <a:p>
            <a:r>
              <a:rPr lang="en-US" sz="2800" b="1" smtClean="0">
                <a:solidFill>
                  <a:srgbClr val="FF0000"/>
                </a:solidFill>
                <a:latin typeface="Times New Roman" panose="02020603050405020304" pitchFamily="18" charset="0"/>
                <a:ea typeface="Calibri" panose="020F0502020204030204" pitchFamily="34" charset="0"/>
              </a:rPr>
              <a:t>III. DI TRUYỀN LIÊN KẾT GENE VÀ HOÁN VỊ GENE</a:t>
            </a:r>
            <a:endParaRPr lang="en-US" sz="2800">
              <a:solidFill>
                <a:srgbClr val="FF0000"/>
              </a:solidFill>
            </a:endParaRPr>
          </a:p>
        </p:txBody>
      </p:sp>
      <p:sp>
        <p:nvSpPr>
          <p:cNvPr id="23" name="Rectangle 22"/>
          <p:cNvSpPr/>
          <p:nvPr/>
        </p:nvSpPr>
        <p:spPr>
          <a:xfrm>
            <a:off x="537447" y="1597593"/>
            <a:ext cx="16017016" cy="609398"/>
          </a:xfrm>
          <a:prstGeom prst="rect">
            <a:avLst/>
          </a:prstGeom>
        </p:spPr>
        <p:txBody>
          <a:bodyPr wrap="square">
            <a:spAutoFit/>
          </a:bodyPr>
          <a:lstStyle/>
          <a:p>
            <a:pPr marL="228600">
              <a:lnSpc>
                <a:spcPct val="120000"/>
              </a:lnSpc>
              <a:spcAft>
                <a:spcPts val="8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Bản đồ di truyền và ý nghĩa của bản đồ di truyền.</a:t>
            </a:r>
            <a:endParaRPr lang="en-US" sz="2800" b="1"/>
          </a:p>
        </p:txBody>
      </p:sp>
    </p:spTree>
    <p:extLst>
      <p:ext uri="{BB962C8B-B14F-4D97-AF65-F5344CB8AC3E}">
        <p14:creationId xmlns:p14="http://schemas.microsoft.com/office/powerpoint/2010/main" val="81139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123929"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4494772" y="9017983"/>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6" name="Freeform 16"/>
          <p:cNvSpPr/>
          <p:nvPr/>
        </p:nvSpPr>
        <p:spPr>
          <a:xfrm>
            <a:off x="2588782" y="977288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9">
              <a:extLst>
                <a:ext uri="{96DAC541-7B7A-43D3-8B79-37D633B846F1}">
                  <asvg:svgBlip xmlns:asvg="http://schemas.microsoft.com/office/drawing/2016/SVG/main" xmlns="" r:embed="rId24"/>
                </a:ext>
              </a:extLst>
            </a:blip>
            <a:stretch>
              <a:fillRect/>
            </a:stretch>
          </a:blipFill>
          <a:ln cap="sq">
            <a:noFill/>
            <a:prstDash val="solid"/>
            <a:miter/>
          </a:ln>
        </p:spPr>
      </p:sp>
      <p:sp>
        <p:nvSpPr>
          <p:cNvPr id="17" name="Freeform 17"/>
          <p:cNvSpPr/>
          <p:nvPr/>
        </p:nvSpPr>
        <p:spPr>
          <a:xfrm rot="-5282649">
            <a:off x="16596506" y="6970869"/>
            <a:ext cx="3382987" cy="1154444"/>
          </a:xfrm>
          <a:custGeom>
            <a:avLst/>
            <a:gdLst/>
            <a:ahLst/>
            <a:cxnLst/>
            <a:rect l="l" t="t" r="r" b="b"/>
            <a:pathLst>
              <a:path w="3382987" h="1154444">
                <a:moveTo>
                  <a:pt x="0" y="0"/>
                </a:moveTo>
                <a:lnTo>
                  <a:pt x="3382988" y="0"/>
                </a:lnTo>
                <a:lnTo>
                  <a:pt x="3382988" y="1154445"/>
                </a:lnTo>
                <a:lnTo>
                  <a:pt x="0" y="11544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6438900" y="817006"/>
            <a:ext cx="54102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KIẾN THỨC CỐT LÕI</a:t>
            </a:r>
            <a:endParaRPr lang="en-US" sz="3200" b="1">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8"/>
          <p:cNvSpPr/>
          <p:nvPr/>
        </p:nvSpPr>
        <p:spPr>
          <a:xfrm>
            <a:off x="839541" y="4602541"/>
            <a:ext cx="6085502" cy="2115451"/>
          </a:xfrm>
          <a:prstGeom prst="rect">
            <a:avLst/>
          </a:prstGeom>
        </p:spPr>
        <p:txBody>
          <a:bodyPr wrap="square">
            <a:spAutoFit/>
          </a:bodyPr>
          <a:lstStyle/>
          <a:p>
            <a:pPr marL="228600">
              <a:lnSpc>
                <a:spcPct val="120000"/>
              </a:lnSpc>
              <a:spcAft>
                <a:spcPts val="800"/>
              </a:spcAft>
            </a:pP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Dựa vào bản đồ di truyền, người ta biểu được khoảng cách giữa các gene trên một NST, từ đó có thể dự đoán được tỉ lệ kiểu hình của đời lai.</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815478" y="3176150"/>
            <a:ext cx="17074291" cy="1089657"/>
          </a:xfrm>
          <a:prstGeom prst="rect">
            <a:avLst/>
          </a:prstGeom>
        </p:spPr>
        <p:txBody>
          <a:bodyPr wrap="square">
            <a:spAutoFit/>
          </a:bodyPr>
          <a:lstStyle/>
          <a:p>
            <a:pPr marL="228600">
              <a:lnSpc>
                <a:spcPct val="120000"/>
              </a:lnSpc>
              <a:spcAft>
                <a:spcPts val="800"/>
              </a:spcAft>
            </a:pP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 đồ di truyền là sơ đồ biểu diễn trật tự sắp xếp và khoảng cách giữa các gene cùng nằm trên NST, được thiết lập dựa vào tần số hoán vị gene</a:t>
            </a:r>
            <a:endParaRPr lang="en-US" sz="2800"/>
          </a:p>
        </p:txBody>
      </p:sp>
      <p:sp>
        <p:nvSpPr>
          <p:cNvPr id="20" name="Rectangle 19"/>
          <p:cNvSpPr/>
          <p:nvPr/>
        </p:nvSpPr>
        <p:spPr>
          <a:xfrm>
            <a:off x="381000" y="1992211"/>
            <a:ext cx="9052222" cy="523220"/>
          </a:xfrm>
          <a:prstGeom prst="rect">
            <a:avLst/>
          </a:prstGeom>
        </p:spPr>
        <p:txBody>
          <a:bodyPr wrap="none">
            <a:spAutoFit/>
          </a:bodyPr>
          <a:lstStyle/>
          <a:p>
            <a:r>
              <a:rPr lang="en-US" sz="2800" b="1" smtClean="0">
                <a:solidFill>
                  <a:srgbClr val="FF0000"/>
                </a:solidFill>
                <a:latin typeface="Times New Roman" panose="02020603050405020304" pitchFamily="18" charset="0"/>
                <a:ea typeface="Calibri" panose="020F0502020204030204" pitchFamily="34" charset="0"/>
              </a:rPr>
              <a:t>III. DI TRUYỀN LIÊN KẾT GENE VÀ HOÁN VỊ GENE</a:t>
            </a:r>
            <a:endParaRPr lang="en-US" sz="2800">
              <a:solidFill>
                <a:srgbClr val="FF0000"/>
              </a:solidFill>
            </a:endParaRPr>
          </a:p>
        </p:txBody>
      </p:sp>
      <p:sp>
        <p:nvSpPr>
          <p:cNvPr id="22" name="Rectangle 21"/>
          <p:cNvSpPr/>
          <p:nvPr/>
        </p:nvSpPr>
        <p:spPr>
          <a:xfrm>
            <a:off x="381000" y="2600856"/>
            <a:ext cx="16017016" cy="609398"/>
          </a:xfrm>
          <a:prstGeom prst="rect">
            <a:avLst/>
          </a:prstGeom>
        </p:spPr>
        <p:txBody>
          <a:bodyPr wrap="square">
            <a:spAutoFit/>
          </a:bodyPr>
          <a:lstStyle/>
          <a:p>
            <a:pPr marL="228600">
              <a:lnSpc>
                <a:spcPct val="120000"/>
              </a:lnSpc>
              <a:spcAft>
                <a:spcPts val="8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Bản đồ di truyền và ý nghĩa của bản đồ di truyền.</a:t>
            </a:r>
            <a:endParaRPr lang="en-US" sz="2800" b="1"/>
          </a:p>
        </p:txBody>
      </p:sp>
      <p:pic>
        <p:nvPicPr>
          <p:cNvPr id="5" name="Picture 4"/>
          <p:cNvPicPr>
            <a:picLocks noChangeAspect="1"/>
          </p:cNvPicPr>
          <p:nvPr/>
        </p:nvPicPr>
        <p:blipFill>
          <a:blip r:embed="rId29"/>
          <a:stretch>
            <a:fillRect/>
          </a:stretch>
        </p:blipFill>
        <p:spPr>
          <a:xfrm>
            <a:off x="7034150" y="4298448"/>
            <a:ext cx="11253850" cy="5988552"/>
          </a:xfrm>
          <a:prstGeom prst="rect">
            <a:avLst/>
          </a:prstGeom>
        </p:spPr>
      </p:pic>
    </p:spTree>
    <p:extLst>
      <p:ext uri="{BB962C8B-B14F-4D97-AF65-F5344CB8AC3E}">
        <p14:creationId xmlns:p14="http://schemas.microsoft.com/office/powerpoint/2010/main" val="2588496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3">
              <a:extLst>
                <a:ext uri="{96DAC541-7B7A-43D3-8B79-37D633B846F1}">
                  <asvg:svgBlip xmlns:asvg="http://schemas.microsoft.com/office/drawing/2016/SVG/main" xmlns="" r:embed="rId1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1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6348687" y="250161"/>
            <a:ext cx="54102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LUYỆN TẬP</a:t>
            </a:r>
            <a:endParaRPr lang="en-US" sz="3200" b="1">
              <a:latin typeface="Times New Roman" panose="02020603050405020304" pitchFamily="18" charset="0"/>
              <a:cs typeface="Times New Roman" panose="02020603050405020304" pitchFamily="18" charset="0"/>
            </a:endParaRPr>
          </a:p>
        </p:txBody>
      </p:sp>
      <p:sp>
        <p:nvSpPr>
          <p:cNvPr id="14" name="Rectangle 13"/>
          <p:cNvSpPr/>
          <p:nvPr/>
        </p:nvSpPr>
        <p:spPr>
          <a:xfrm>
            <a:off x="801955" y="1228155"/>
            <a:ext cx="17330286" cy="496867"/>
          </a:xfrm>
          <a:prstGeom prst="rect">
            <a:avLst/>
          </a:prstGeom>
        </p:spPr>
        <p:txBody>
          <a:bodyPr wrap="square">
            <a:spAutoFit/>
          </a:bodyPr>
          <a:lstStyle/>
          <a:p>
            <a:pPr algn="just">
              <a:lnSpc>
                <a:spcPct val="120000"/>
              </a:lnSpc>
              <a:spcAft>
                <a:spcPts val="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I:</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trắc nghiệm nhiều phương án lựa chọn.</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HS trả lời từ câu 1 đến câu 10. Mỗi câu hỏi thí sinh chỉ chọn một phương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541438" y="1698812"/>
            <a:ext cx="8570645" cy="8185382"/>
          </a:xfrm>
          <a:prstGeom prst="rect">
            <a:avLst/>
          </a:prstGeom>
        </p:spPr>
        <p:txBody>
          <a:bodyPr wrap="square">
            <a:spAutoFit/>
          </a:bodyPr>
          <a:lstStyle/>
          <a:p>
            <a:pPr algn="just">
              <a:lnSpc>
                <a:spcPct val="120000"/>
              </a:lnSpc>
              <a:spcAft>
                <a:spcPts val="0"/>
              </a:spcAft>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a:t>
            </a:r>
            <a:r>
              <a:rPr lang="en-US" sz="2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Hãy chọn kết luận đúng?</a:t>
            </a: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sz="2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Để xác định gen quy định tính trạng tồn tại trên NST giới tính nào thì dùng phép lai phân tích.</a:t>
            </a: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sz="2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Tính trạng do gen lặn nằm trên NST X quy định, tuân theo quy luật di truyền chéo.</a:t>
            </a: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sz="2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Tính trạng tuân theo quy luật di truyền chéo do gen lặn trên NST X quy định nên chỉ biểu hiện ở giới đòng giao tử.</a:t>
            </a: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t>
            </a:r>
            <a:r>
              <a:rPr lang="en-US" sz="2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Sự biểu hiện của gen phụ thuộc vào giới tính thì gọi là di truyền liên kết với giới tính.</a:t>
            </a: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 biểu hiện của gen phụ thuộc vào giới tính thì gọi là di truyền liên kết với giới tính.</a:t>
            </a: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a:t>
            </a:r>
            <a:r>
              <a:rPr lang="en-US" sz="2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Giải thích nào sau đây là </a:t>
            </a: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sai</a:t>
            </a:r>
            <a:r>
              <a:rPr lang="en-US" sz="2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sz="2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ruồi giấm, mắt trắng biểu hiện chủ yếu ở ruồi đực vì gen quy định tồn tại trên vùng không tương đồng của NST Y.</a:t>
            </a: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sz="2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Trong thụ tinh, giao tử đực chỉ truyền nhân mà hầu như không truyền tế bào chất cho giao tử cái vì vậy tính trạng do gen nằm ở tế bào chất quy định chỉ được mẹ truyền cho con qua tế bào chất của giao tử cái.</a:t>
            </a: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sz="2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Tính trạng do gen nằm trên vùng không tương đồng của NST Y chỉ biểu hiện ở giới dị giao tử vì NST Y là NST đặc trưng của giới dị giao tử.</a:t>
            </a: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t>
            </a:r>
            <a:r>
              <a:rPr lang="en-US" sz="20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Sự phân li kiểu hình ở đời con đối với các tính trạng do gen nằm ở tế bào chất quy định phức tạp (không tuân theo quy luật chặt chẽ) vì mỗi gen có nhiều alen và sự phân chia tế bào chất trong phân bào là không đều.</a:t>
            </a: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9372599" y="1734988"/>
            <a:ext cx="8312701" cy="8525411"/>
          </a:xfrm>
          <a:prstGeom prst="rect">
            <a:avLst/>
          </a:prstGeom>
        </p:spPr>
        <p:txBody>
          <a:bodyPr wrap="square">
            <a:spAutoFit/>
          </a:bodyPr>
          <a:lstStyle/>
          <a:p>
            <a:pPr algn="just">
              <a:lnSpc>
                <a:spcPct val="120000"/>
              </a:lnSpc>
              <a:spcAft>
                <a:spcPts val="0"/>
              </a:spcAft>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Chọn phát biểu chính xác nhất?</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truyền thẳng là sự di truyền của các tính trạng do gen trội nằm trên vùng không tương đồng của NST Y quy định.</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truyền liên kết với giới tính là sự di truyền của các tính trạng thường có gen quy định nằm trên NST giới tính.</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Các tính trạng do gen nằm trên NST X quy định luôn tuân theo quy luật di truyền chéo.</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Muốn xác định tính trạng tuân theo quy luật di truyền nào chỉ cần dựa vào kiều hình của bố và mẹ.</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 </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 trạng do gen lặn trên NST X không có alen tương ứng trên NST Y quy định, tuân theo quy luật di truyền chéo là vì</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Giới dị giao tử mang gen quy định tính trạng.</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Giới đồng giao tử mang gen quy định tính trạng.</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Tính trạng không được bộc lộ ở giới đồng giao tử khi mang cặp gen dị hợp tử.</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 truyền NST Y cho con đực, NST X cho con cái còn mẹ truyền NST X cho cả 2 giới.</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5:</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Mô tả nào sau đây về NST giới tính là đúng?</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NST giới tính chỉ gồm 1 cặp đồng dạng giống nhau giữa giống đực và cái.</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đa số các loài giao phối, NST giới tính chỉ gồm có một cặp khác nhau giữa giống đực và cái.</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Cặp NST giới tính chỉ tồn tại trong tế bào sinh dục.</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r>
              <a:rPr lang="en-US" sz="2000" b="1">
                <a:solidFill>
                  <a:srgbClr val="000000"/>
                </a:solidFill>
                <a:latin typeface="Times New Roman" panose="02020603050405020304" pitchFamily="18" charset="0"/>
                <a:ea typeface="Calibri" panose="020F0502020204030204" pitchFamily="34" charset="0"/>
              </a:rPr>
              <a:t>D.</a:t>
            </a:r>
            <a:r>
              <a:rPr lang="en-US" sz="2000">
                <a:solidFill>
                  <a:srgbClr val="000000"/>
                </a:solidFill>
                <a:latin typeface="Times New Roman" panose="02020603050405020304" pitchFamily="18" charset="0"/>
                <a:ea typeface="Calibri" panose="020F0502020204030204" pitchFamily="34" charset="0"/>
              </a:rPr>
              <a:t> Ở động vật, con cái có cặp NST giới tính XX, con đực có cặp NST XY.</a:t>
            </a:r>
            <a:endParaRPr lang="en-US" sz="2000"/>
          </a:p>
        </p:txBody>
      </p:sp>
      <p:cxnSp>
        <p:nvCxnSpPr>
          <p:cNvPr id="19" name="Straight Connector 18"/>
          <p:cNvCxnSpPr/>
          <p:nvPr/>
        </p:nvCxnSpPr>
        <p:spPr>
          <a:xfrm>
            <a:off x="9144000" y="1698812"/>
            <a:ext cx="76200" cy="8588188"/>
          </a:xfrm>
          <a:prstGeom prst="line">
            <a:avLst/>
          </a:prstGeom>
        </p:spPr>
        <p:style>
          <a:lnRef idx="2">
            <a:schemeClr val="accent5"/>
          </a:lnRef>
          <a:fillRef idx="0">
            <a:schemeClr val="accent5"/>
          </a:fillRef>
          <a:effectRef idx="1">
            <a:schemeClr val="accent5"/>
          </a:effectRef>
          <a:fontRef idx="minor">
            <a:schemeClr val="tx1"/>
          </a:fontRef>
        </p:style>
      </p:cxnSp>
      <p:sp>
        <p:nvSpPr>
          <p:cNvPr id="2" name="Oval 1"/>
          <p:cNvSpPr/>
          <p:nvPr/>
        </p:nvSpPr>
        <p:spPr>
          <a:xfrm>
            <a:off x="358481" y="2786666"/>
            <a:ext cx="685800" cy="609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89039" y="6030630"/>
            <a:ext cx="685800" cy="609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220200" y="2670128"/>
            <a:ext cx="685800" cy="609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220200" y="7277100"/>
            <a:ext cx="685800" cy="609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263417" y="8648700"/>
            <a:ext cx="685800" cy="609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108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2400" y="6973581"/>
            <a:ext cx="3616192" cy="3133109"/>
          </a:xfrm>
          <a:custGeom>
            <a:avLst/>
            <a:gdLst/>
            <a:ahLst/>
            <a:cxnLst/>
            <a:rect l="l" t="t" r="r" b="b"/>
            <a:pathLst>
              <a:path w="6264366" h="6104909">
                <a:moveTo>
                  <a:pt x="0" y="0"/>
                </a:moveTo>
                <a:lnTo>
                  <a:pt x="6264366" y="0"/>
                </a:lnTo>
                <a:lnTo>
                  <a:pt x="6264366" y="6104910"/>
                </a:lnTo>
                <a:lnTo>
                  <a:pt x="0" y="61049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674156" y="-1072630"/>
            <a:ext cx="4899948" cy="3068592"/>
          </a:xfrm>
          <a:custGeom>
            <a:avLst/>
            <a:gdLst/>
            <a:ahLst/>
            <a:cxnLst/>
            <a:rect l="l" t="t" r="r" b="b"/>
            <a:pathLst>
              <a:path w="4899948" h="3068592">
                <a:moveTo>
                  <a:pt x="0" y="0"/>
                </a:moveTo>
                <a:lnTo>
                  <a:pt x="4899948" y="0"/>
                </a:lnTo>
                <a:lnTo>
                  <a:pt x="4899948" y="3068592"/>
                </a:lnTo>
                <a:lnTo>
                  <a:pt x="0" y="3068592"/>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a:ln cap="sq">
            <a:noFill/>
            <a:prstDash val="solid"/>
            <a:miter/>
          </a:ln>
        </p:spPr>
      </p:sp>
      <p:sp>
        <p:nvSpPr>
          <p:cNvPr id="8" name="Freeform 8"/>
          <p:cNvSpPr/>
          <p:nvPr/>
        </p:nvSpPr>
        <p:spPr>
          <a:xfrm>
            <a:off x="14478000" y="91059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pic>
        <p:nvPicPr>
          <p:cNvPr id="11" name="y2mate.com - Ruồi Giấm Trong Thí Nghiệm Truyền Thuyết Của Morga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480199" y="1362312"/>
            <a:ext cx="13441958" cy="7561102"/>
          </a:xfrm>
          <a:prstGeom prst="rect">
            <a:avLst/>
          </a:prstGeom>
        </p:spPr>
      </p:pic>
      <p:sp>
        <p:nvSpPr>
          <p:cNvPr id="12" name="TextBox 11"/>
          <p:cNvSpPr txBox="1"/>
          <p:nvPr/>
        </p:nvSpPr>
        <p:spPr>
          <a:xfrm>
            <a:off x="381000" y="2324100"/>
            <a:ext cx="3657600" cy="3108543"/>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Một số tính trạng ở sinh vật có xu hướng di truyền cùng nhau trong quá trình sinh sản hữu tính. Theo em, nguyên nhân nào gây ra hiện tượng này?</a:t>
            </a:r>
            <a:endParaRPr lang="en-US" sz="280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3">
              <a:extLst>
                <a:ext uri="{96DAC541-7B7A-43D3-8B79-37D633B846F1}">
                  <asvg:svgBlip xmlns:asvg="http://schemas.microsoft.com/office/drawing/2016/SVG/main" xmlns="" r:embed="rId1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1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6348687" y="250161"/>
            <a:ext cx="54102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LUYỆN TẬP</a:t>
            </a:r>
            <a:endParaRPr lang="en-US" sz="3200" b="1">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9144000" y="1698812"/>
            <a:ext cx="76200" cy="8588188"/>
          </a:xfrm>
          <a:prstGeom prst="line">
            <a:avLst/>
          </a:prstGeom>
        </p:spPr>
        <p:style>
          <a:lnRef idx="2">
            <a:schemeClr val="accent5"/>
          </a:lnRef>
          <a:fillRef idx="0">
            <a:schemeClr val="accent5"/>
          </a:fillRef>
          <a:effectRef idx="1">
            <a:schemeClr val="accent5"/>
          </a:effectRef>
          <a:fontRef idx="minor">
            <a:schemeClr val="tx1"/>
          </a:fontRef>
        </p:style>
      </p:cxnSp>
      <p:sp>
        <p:nvSpPr>
          <p:cNvPr id="2" name="Rectangle 1"/>
          <p:cNvSpPr/>
          <p:nvPr/>
        </p:nvSpPr>
        <p:spPr>
          <a:xfrm>
            <a:off x="228600" y="1470256"/>
            <a:ext cx="8534400" cy="7144841"/>
          </a:xfrm>
          <a:prstGeom prst="rect">
            <a:avLst/>
          </a:prstGeom>
        </p:spPr>
        <p:txBody>
          <a:bodyPr wrap="square">
            <a:spAutoFit/>
          </a:bodyPr>
          <a:lstStyle/>
          <a:p>
            <a:pPr algn="just">
              <a:lnSpc>
                <a:spcPct val="120000"/>
              </a:lnSpc>
              <a:spcAft>
                <a:spcPts val="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II:</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trắc nghiệm đúng sai</a:t>
            </a:r>
            <a:r>
              <a:rPr 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HS trả lời. Trong mỗi ý </a:t>
            </a:r>
            <a:r>
              <a:rPr 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b), c), d), e)..</a:t>
            </a:r>
            <a:r>
              <a:rPr 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mỗi câu, thí sinh chọn đúng hoặc sai.</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 nói về gen trên NST giới tính của người, có bao nhiêu nhận định đúng?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Gen nằm trên đoạn không tương đồng của NST Y thường tồn tại thành cặp alen.</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Gen nằm trên đoạn tương đồng trên NST X và Y luôn tồn tại thành cặp alen.</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Đoạn không tương đồng của NST giới tính X có ít gen hơn đoạn không tương đồng của NST giới tính Y.</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Ở giới đồng giao tử, gen nằm trên đoạn không tương đồng của NST X luôn tồn tại theo cặp alen.</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 Gen nằm trên đoạn không tương đồng của NST Y không có alen tương ứng trên NST X.</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 Ở giới dị giao tử, gen nằm trên đoạn không tương đồng của NST X không tồn tại thành cặp alen.</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9394642" y="1470256"/>
            <a:ext cx="8321858" cy="6258445"/>
          </a:xfrm>
          <a:prstGeom prst="rect">
            <a:avLst/>
          </a:prstGeom>
        </p:spPr>
        <p:txBody>
          <a:bodyPr wrap="square">
            <a:spAutoFit/>
          </a:bodyPr>
          <a:lstStyle/>
          <a:p>
            <a:pPr algn="just">
              <a:lnSpc>
                <a:spcPct val="120000"/>
              </a:lnSpc>
              <a:spcAft>
                <a:spcPts val="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 III:</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trắc nghiệm trả lời ngắn</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bao nhiêu nhận định sau đây là </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sai</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nói về cơ chế xác định giới tính?</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Các loài động vật thuộc lớp thú, con đực thuộc giới dị giao tử, con cái thuộc giới đồng giao tử.</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Các loài vật thuộc lớp chim, con đực thuộc giới đồng giao tử, con cái thuộc giới dị giao tử.</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Ruồi giấm, con đực thuộc giới dị giao tử, con cái thuộc giới đồng giao tử.</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Ở cá, con đực thuộc giới dị giao tử, con cái thuộc giới đồng giao tử.</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Châu chấu đực thuộc giới dị giao tử có bộ NST là số lẻ, con cái thuộc giới đồng giao tử.</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 Xác định giới tính ở tằm giống ruồi giấm.</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5257800" y="5375095"/>
            <a:ext cx="685800" cy="830997"/>
          </a:xfrm>
          <a:prstGeom prst="rect">
            <a:avLst/>
          </a:prstGeom>
          <a:noFill/>
        </p:spPr>
        <p:txBody>
          <a:bodyPr wrap="square" rtlCol="0">
            <a:spAutoFit/>
          </a:bodyPr>
          <a:lstStyle/>
          <a:p>
            <a:r>
              <a:rPr lang="en-US" sz="4800" b="1" smtClean="0">
                <a:solidFill>
                  <a:srgbClr val="FF0000"/>
                </a:solidFill>
              </a:rPr>
              <a:t>X</a:t>
            </a:r>
            <a:endParaRPr lang="en-US" sz="4800" b="1">
              <a:solidFill>
                <a:srgbClr val="FF0000"/>
              </a:solidFill>
            </a:endParaRPr>
          </a:p>
        </p:txBody>
      </p:sp>
      <p:sp>
        <p:nvSpPr>
          <p:cNvPr id="13" name="TextBox 12"/>
          <p:cNvSpPr txBox="1"/>
          <p:nvPr/>
        </p:nvSpPr>
        <p:spPr>
          <a:xfrm>
            <a:off x="2068173" y="3543300"/>
            <a:ext cx="685800" cy="830997"/>
          </a:xfrm>
          <a:prstGeom prst="rect">
            <a:avLst/>
          </a:prstGeom>
          <a:noFill/>
        </p:spPr>
        <p:txBody>
          <a:bodyPr wrap="square" rtlCol="0">
            <a:spAutoFit/>
          </a:bodyPr>
          <a:lstStyle/>
          <a:p>
            <a:r>
              <a:rPr lang="en-US" sz="4800" b="1" smtClean="0">
                <a:solidFill>
                  <a:srgbClr val="FF0000"/>
                </a:solidFill>
              </a:rPr>
              <a:t>X</a:t>
            </a:r>
            <a:endParaRPr lang="en-US" sz="4800" b="1">
              <a:solidFill>
                <a:srgbClr val="FF0000"/>
              </a:solidFill>
            </a:endParaRPr>
          </a:p>
        </p:txBody>
      </p:sp>
      <p:sp>
        <p:nvSpPr>
          <p:cNvPr id="14" name="TextBox 13"/>
          <p:cNvSpPr txBox="1"/>
          <p:nvPr/>
        </p:nvSpPr>
        <p:spPr>
          <a:xfrm>
            <a:off x="2155394" y="4374297"/>
            <a:ext cx="685800" cy="830997"/>
          </a:xfrm>
          <a:prstGeom prst="rect">
            <a:avLst/>
          </a:prstGeom>
          <a:noFill/>
        </p:spPr>
        <p:txBody>
          <a:bodyPr wrap="square" rtlCol="0">
            <a:spAutoFit/>
          </a:bodyPr>
          <a:lstStyle/>
          <a:p>
            <a:r>
              <a:rPr lang="en-US" sz="4800" b="1">
                <a:solidFill>
                  <a:srgbClr val="00B050"/>
                </a:solidFill>
              </a:rPr>
              <a:t>V</a:t>
            </a:r>
          </a:p>
        </p:txBody>
      </p:sp>
      <p:sp>
        <p:nvSpPr>
          <p:cNvPr id="15" name="TextBox 14"/>
          <p:cNvSpPr txBox="1"/>
          <p:nvPr/>
        </p:nvSpPr>
        <p:spPr>
          <a:xfrm>
            <a:off x="4381500" y="6206092"/>
            <a:ext cx="685800" cy="830997"/>
          </a:xfrm>
          <a:prstGeom prst="rect">
            <a:avLst/>
          </a:prstGeom>
          <a:noFill/>
        </p:spPr>
        <p:txBody>
          <a:bodyPr wrap="square" rtlCol="0">
            <a:spAutoFit/>
          </a:bodyPr>
          <a:lstStyle/>
          <a:p>
            <a:r>
              <a:rPr lang="en-US" sz="4800" b="1">
                <a:solidFill>
                  <a:srgbClr val="00B050"/>
                </a:solidFill>
              </a:rPr>
              <a:t>V</a:t>
            </a:r>
          </a:p>
        </p:txBody>
      </p:sp>
      <p:sp>
        <p:nvSpPr>
          <p:cNvPr id="16" name="TextBox 15"/>
          <p:cNvSpPr txBox="1"/>
          <p:nvPr/>
        </p:nvSpPr>
        <p:spPr>
          <a:xfrm>
            <a:off x="3164006" y="7037089"/>
            <a:ext cx="685800" cy="830997"/>
          </a:xfrm>
          <a:prstGeom prst="rect">
            <a:avLst/>
          </a:prstGeom>
          <a:noFill/>
        </p:spPr>
        <p:txBody>
          <a:bodyPr wrap="square" rtlCol="0">
            <a:spAutoFit/>
          </a:bodyPr>
          <a:lstStyle/>
          <a:p>
            <a:r>
              <a:rPr lang="en-US" sz="4800" b="1">
                <a:solidFill>
                  <a:srgbClr val="00B050"/>
                </a:solidFill>
              </a:rPr>
              <a:t>V</a:t>
            </a:r>
          </a:p>
        </p:txBody>
      </p:sp>
      <p:sp>
        <p:nvSpPr>
          <p:cNvPr id="17" name="TextBox 16"/>
          <p:cNvSpPr txBox="1"/>
          <p:nvPr/>
        </p:nvSpPr>
        <p:spPr>
          <a:xfrm>
            <a:off x="4152900" y="8002240"/>
            <a:ext cx="685800" cy="830997"/>
          </a:xfrm>
          <a:prstGeom prst="rect">
            <a:avLst/>
          </a:prstGeom>
          <a:noFill/>
        </p:spPr>
        <p:txBody>
          <a:bodyPr wrap="square" rtlCol="0">
            <a:spAutoFit/>
          </a:bodyPr>
          <a:lstStyle/>
          <a:p>
            <a:r>
              <a:rPr lang="en-US" sz="4800" b="1">
                <a:solidFill>
                  <a:srgbClr val="00B050"/>
                </a:solidFill>
              </a:rPr>
              <a:t>V</a:t>
            </a:r>
          </a:p>
        </p:txBody>
      </p:sp>
    </p:spTree>
    <p:extLst>
      <p:ext uri="{BB962C8B-B14F-4D97-AF65-F5344CB8AC3E}">
        <p14:creationId xmlns:p14="http://schemas.microsoft.com/office/powerpoint/2010/main" val="3520952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3">
              <a:extLst>
                <a:ext uri="{96DAC541-7B7A-43D3-8B79-37D633B846F1}">
                  <asvg:svgBlip xmlns:asvg="http://schemas.microsoft.com/office/drawing/2016/SVG/main" xmlns="" r:embed="rId1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1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6348687" y="250161"/>
            <a:ext cx="54102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VẬN DỤNG</a:t>
            </a:r>
            <a:endParaRPr lang="en-US" sz="32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3162300"/>
            <a:ext cx="6161032" cy="6161032"/>
          </a:xfrm>
          <a:prstGeom prst="rect">
            <a:avLst/>
          </a:prstGeom>
        </p:spPr>
      </p:pic>
      <p:sp>
        <p:nvSpPr>
          <p:cNvPr id="3" name="Rectangle 2"/>
          <p:cNvSpPr/>
          <p:nvPr/>
        </p:nvSpPr>
        <p:spPr>
          <a:xfrm>
            <a:off x="5410200" y="2451336"/>
            <a:ext cx="12192000" cy="2677656"/>
          </a:xfrm>
          <a:prstGeom prst="rect">
            <a:avLst/>
          </a:prstGeom>
        </p:spPr>
        <p:txBody>
          <a:bodyPr wrap="square">
            <a:spAutoFit/>
          </a:bodyPr>
          <a:lstStyle/>
          <a:p>
            <a:pPr algn="just">
              <a:lnSpc>
                <a:spcPct val="120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Để tăng số lượng cá thể trong đàn lợn nuôi, cần tăng số lượng cá thể cái hay số lượng cá thể đực trong đàn? Khi đó, tinh trùng mang nhiễm sắc thể X hay tinh trùng mang nhiễm sắc thể Y được lựa chọn để tạo con giống? Giải thích.</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 trình bày quan điểm của em về vai trò của sự cân bằng tỉ lệ giới tính ở người.</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372338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71867" t="-3631" r="-74156" b="-2747"/>
            </a:stretch>
          </a:blipFill>
        </p:spPr>
      </p:sp>
      <p:sp>
        <p:nvSpPr>
          <p:cNvPr id="3" name="Freeform 3"/>
          <p:cNvSpPr/>
          <p:nvPr/>
        </p:nvSpPr>
        <p:spPr>
          <a:xfrm>
            <a:off x="-2329398" y="861489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6030709" y="9258300"/>
            <a:ext cx="3059829" cy="751049"/>
          </a:xfrm>
          <a:custGeom>
            <a:avLst/>
            <a:gdLst/>
            <a:ahLst/>
            <a:cxnLst/>
            <a:rect l="l" t="t" r="r" b="b"/>
            <a:pathLst>
              <a:path w="3059829" h="751049">
                <a:moveTo>
                  <a:pt x="0" y="0"/>
                </a:moveTo>
                <a:lnTo>
                  <a:pt x="3059829" y="0"/>
                </a:lnTo>
                <a:lnTo>
                  <a:pt x="3059829" y="751049"/>
                </a:lnTo>
                <a:lnTo>
                  <a:pt x="0" y="7510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4215205" y="8540136"/>
            <a:ext cx="4602314" cy="3618569"/>
          </a:xfrm>
          <a:custGeom>
            <a:avLst/>
            <a:gdLst/>
            <a:ahLst/>
            <a:cxnLst/>
            <a:rect l="l" t="t" r="r" b="b"/>
            <a:pathLst>
              <a:path w="4602314" h="3618569">
                <a:moveTo>
                  <a:pt x="0" y="0"/>
                </a:moveTo>
                <a:lnTo>
                  <a:pt x="4602314" y="0"/>
                </a:lnTo>
                <a:lnTo>
                  <a:pt x="4602314" y="3618570"/>
                </a:lnTo>
                <a:lnTo>
                  <a:pt x="0" y="36185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6" name="Freeform 6"/>
          <p:cNvSpPr/>
          <p:nvPr/>
        </p:nvSpPr>
        <p:spPr>
          <a:xfrm>
            <a:off x="-674156" y="-1072630"/>
            <a:ext cx="4899948" cy="3068592"/>
          </a:xfrm>
          <a:custGeom>
            <a:avLst/>
            <a:gdLst/>
            <a:ahLst/>
            <a:cxnLst/>
            <a:rect l="l" t="t" r="r" b="b"/>
            <a:pathLst>
              <a:path w="4899948" h="3068592">
                <a:moveTo>
                  <a:pt x="0" y="0"/>
                </a:moveTo>
                <a:lnTo>
                  <a:pt x="4899948" y="0"/>
                </a:lnTo>
                <a:lnTo>
                  <a:pt x="4899948"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7" name="Freeform 7"/>
          <p:cNvSpPr/>
          <p:nvPr/>
        </p:nvSpPr>
        <p:spPr>
          <a:xfrm>
            <a:off x="12686214" y="-2578193"/>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8" name="Freeform 8"/>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9" name="Freeform 9"/>
          <p:cNvSpPr/>
          <p:nvPr/>
        </p:nvSpPr>
        <p:spPr>
          <a:xfrm>
            <a:off x="7409323" y="-2700100"/>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0" name="Freeform 10"/>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1" name="Freeform 11"/>
          <p:cNvSpPr/>
          <p:nvPr/>
        </p:nvSpPr>
        <p:spPr>
          <a:xfrm>
            <a:off x="4831481" y="-1626507"/>
            <a:ext cx="2892762" cy="2919301"/>
          </a:xfrm>
          <a:custGeom>
            <a:avLst/>
            <a:gdLst/>
            <a:ahLst/>
            <a:cxnLst/>
            <a:rect l="l" t="t" r="r" b="b"/>
            <a:pathLst>
              <a:path w="2892762" h="2919301">
                <a:moveTo>
                  <a:pt x="0" y="0"/>
                </a:moveTo>
                <a:lnTo>
                  <a:pt x="2892761" y="0"/>
                </a:lnTo>
                <a:lnTo>
                  <a:pt x="2892761" y="2919300"/>
                </a:lnTo>
                <a:lnTo>
                  <a:pt x="0" y="29193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sp>
        <p:nvSpPr>
          <p:cNvPr id="12" name="Freeform 12"/>
          <p:cNvSpPr/>
          <p:nvPr/>
        </p:nvSpPr>
        <p:spPr>
          <a:xfrm>
            <a:off x="17259300" y="2262342"/>
            <a:ext cx="3575541" cy="3575541"/>
          </a:xfrm>
          <a:custGeom>
            <a:avLst/>
            <a:gdLst/>
            <a:ahLst/>
            <a:cxnLst/>
            <a:rect l="l" t="t" r="r" b="b"/>
            <a:pathLst>
              <a:path w="3575541" h="3575541">
                <a:moveTo>
                  <a:pt x="0" y="0"/>
                </a:moveTo>
                <a:lnTo>
                  <a:pt x="3575541" y="0"/>
                </a:lnTo>
                <a:lnTo>
                  <a:pt x="3575541" y="3575541"/>
                </a:lnTo>
                <a:lnTo>
                  <a:pt x="0" y="357554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a:ln cap="sq">
            <a:noFill/>
            <a:prstDash val="solid"/>
            <a:miter/>
          </a:ln>
        </p:spPr>
      </p:sp>
      <p:sp>
        <p:nvSpPr>
          <p:cNvPr id="13" name="Freeform 13"/>
          <p:cNvSpPr/>
          <p:nvPr/>
        </p:nvSpPr>
        <p:spPr>
          <a:xfrm>
            <a:off x="2570549" y="909373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sp>
      <p:sp>
        <p:nvSpPr>
          <p:cNvPr id="14" name="Freeform 14"/>
          <p:cNvSpPr/>
          <p:nvPr/>
        </p:nvSpPr>
        <p:spPr>
          <a:xfrm rot="-5282649">
            <a:off x="16440369" y="6970869"/>
            <a:ext cx="3382987" cy="1154444"/>
          </a:xfrm>
          <a:custGeom>
            <a:avLst/>
            <a:gdLst/>
            <a:ahLst/>
            <a:cxnLst/>
            <a:rect l="l" t="t" r="r" b="b"/>
            <a:pathLst>
              <a:path w="3382987" h="1154444">
                <a:moveTo>
                  <a:pt x="0" y="0"/>
                </a:moveTo>
                <a:lnTo>
                  <a:pt x="3382987" y="0"/>
                </a:lnTo>
                <a:lnTo>
                  <a:pt x="3382987" y="1154445"/>
                </a:lnTo>
                <a:lnTo>
                  <a:pt x="0" y="11544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5" name="Freeform 15"/>
          <p:cNvSpPr/>
          <p:nvPr/>
        </p:nvSpPr>
        <p:spPr>
          <a:xfrm>
            <a:off x="16978638" y="-642644"/>
            <a:ext cx="3104522" cy="3342688"/>
          </a:xfrm>
          <a:custGeom>
            <a:avLst/>
            <a:gdLst/>
            <a:ahLst/>
            <a:cxnLst/>
            <a:rect l="l" t="t" r="r" b="b"/>
            <a:pathLst>
              <a:path w="3104522" h="3342688">
                <a:moveTo>
                  <a:pt x="0" y="0"/>
                </a:moveTo>
                <a:lnTo>
                  <a:pt x="3104522" y="0"/>
                </a:lnTo>
                <a:lnTo>
                  <a:pt x="3104522" y="3342688"/>
                </a:lnTo>
                <a:lnTo>
                  <a:pt x="0" y="3342688"/>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16" name="TextBox 16"/>
          <p:cNvSpPr txBox="1"/>
          <p:nvPr/>
        </p:nvSpPr>
        <p:spPr>
          <a:xfrm>
            <a:off x="3688801" y="3817904"/>
            <a:ext cx="10910396" cy="1756315"/>
          </a:xfrm>
          <a:prstGeom prst="rect">
            <a:avLst/>
          </a:prstGeom>
        </p:spPr>
        <p:txBody>
          <a:bodyPr lIns="0" tIns="0" rIns="0" bIns="0" rtlCol="0" anchor="t">
            <a:spAutoFit/>
          </a:bodyPr>
          <a:lstStyle/>
          <a:p>
            <a:pPr algn="ctr">
              <a:lnSpc>
                <a:spcPts val="12699"/>
              </a:lnSpc>
            </a:pPr>
            <a:r>
              <a:rPr lang="en-US" sz="14597">
                <a:solidFill>
                  <a:srgbClr val="000000"/>
                </a:solidFill>
                <a:latin typeface="DM Sans Bold"/>
                <a:ea typeface="DM Sans Bold"/>
                <a:cs typeface="DM Sans Bold"/>
                <a:sym typeface="DM Sans Bold"/>
              </a:rPr>
              <a:t>Thank </a:t>
            </a:r>
            <a:r>
              <a:rPr lang="en-US" sz="14597" smtClean="0">
                <a:solidFill>
                  <a:srgbClr val="000000"/>
                </a:solidFill>
                <a:latin typeface="DM Sans Bold"/>
                <a:ea typeface="DM Sans Bold"/>
                <a:cs typeface="DM Sans Bold"/>
                <a:sym typeface="DM Sans Bold"/>
              </a:rPr>
              <a:t>you!</a:t>
            </a:r>
            <a:endParaRPr lang="en-US" sz="14597">
              <a:solidFill>
                <a:srgbClr val="000000"/>
              </a:solidFill>
              <a:latin typeface="DM Sans Bold"/>
              <a:ea typeface="DM Sans Bold"/>
              <a:cs typeface="DM Sans Bold"/>
              <a:sym typeface="DM Sans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3550" y="4241800"/>
            <a:ext cx="6045200" cy="6045200"/>
          </a:xfrm>
          <a:prstGeom prst="rect">
            <a:avLst/>
          </a:prstGeom>
        </p:spPr>
      </p:pic>
      <p:sp>
        <p:nvSpPr>
          <p:cNvPr id="6" name="Freeform 6"/>
          <p:cNvSpPr/>
          <p:nvPr/>
        </p:nvSpPr>
        <p:spPr>
          <a:xfrm>
            <a:off x="-2329398"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4494772" y="9017983"/>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5" name="Freeform 15"/>
          <p:cNvSpPr/>
          <p:nvPr/>
        </p:nvSpPr>
        <p:spPr>
          <a:xfrm>
            <a:off x="17494810" y="2371030"/>
            <a:ext cx="3575541" cy="3575541"/>
          </a:xfrm>
          <a:custGeom>
            <a:avLst/>
            <a:gdLst/>
            <a:ahLst/>
            <a:cxnLst/>
            <a:rect l="l" t="t" r="r" b="b"/>
            <a:pathLst>
              <a:path w="3575541" h="3575541">
                <a:moveTo>
                  <a:pt x="0" y="0"/>
                </a:moveTo>
                <a:lnTo>
                  <a:pt x="3575541" y="0"/>
                </a:lnTo>
                <a:lnTo>
                  <a:pt x="3575541" y="3575541"/>
                </a:lnTo>
                <a:lnTo>
                  <a:pt x="0" y="3575541"/>
                </a:lnTo>
                <a:lnTo>
                  <a:pt x="0" y="0"/>
                </a:lnTo>
                <a:close/>
              </a:path>
            </a:pathLst>
          </a:custGeom>
          <a:blipFill>
            <a:blip r:embed="rId19">
              <a:extLst>
                <a:ext uri="{96DAC541-7B7A-43D3-8B79-37D633B846F1}">
                  <asvg:svgBlip xmlns:asvg="http://schemas.microsoft.com/office/drawing/2016/SVG/main" xmlns="" r:embed="rId22"/>
                </a:ext>
              </a:extLst>
            </a:blip>
            <a:stretch>
              <a:fillRect/>
            </a:stretch>
          </a:blipFill>
          <a:ln cap="sq">
            <a:noFill/>
            <a:prstDash val="solid"/>
            <a:miter/>
          </a:ln>
        </p:spPr>
      </p:sp>
      <p:sp>
        <p:nvSpPr>
          <p:cNvPr id="16" name="Freeform 16"/>
          <p:cNvSpPr/>
          <p:nvPr/>
        </p:nvSpPr>
        <p:spPr>
          <a:xfrm>
            <a:off x="2570549" y="949682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sp>
      <p:sp>
        <p:nvSpPr>
          <p:cNvPr id="17" name="Freeform 17"/>
          <p:cNvSpPr/>
          <p:nvPr/>
        </p:nvSpPr>
        <p:spPr>
          <a:xfrm rot="-5282649">
            <a:off x="16596506" y="6970869"/>
            <a:ext cx="3382987" cy="1154444"/>
          </a:xfrm>
          <a:custGeom>
            <a:avLst/>
            <a:gdLst/>
            <a:ahLst/>
            <a:cxnLst/>
            <a:rect l="l" t="t" r="r" b="b"/>
            <a:pathLst>
              <a:path w="3382987" h="1154444">
                <a:moveTo>
                  <a:pt x="0" y="0"/>
                </a:moveTo>
                <a:lnTo>
                  <a:pt x="3382988" y="0"/>
                </a:lnTo>
                <a:lnTo>
                  <a:pt x="3382988" y="1154445"/>
                </a:lnTo>
                <a:lnTo>
                  <a:pt x="0" y="11544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20" name="Cloud 19"/>
          <p:cNvSpPr/>
          <p:nvPr/>
        </p:nvSpPr>
        <p:spPr>
          <a:xfrm rot="21412267">
            <a:off x="2324181" y="2566350"/>
            <a:ext cx="9438624" cy="392903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Nghiên cứu của Morgan phát hiện di truyền liên kết được ra đời trong bối cảnh nào?</a:t>
            </a:r>
            <a:endParaRPr lang="en-US" sz="3200">
              <a:latin typeface="Times New Roman" panose="02020603050405020304" pitchFamily="18" charset="0"/>
              <a:cs typeface="Times New Roman" panose="02020603050405020304" pitchFamily="18" charset="0"/>
            </a:endParaRPr>
          </a:p>
        </p:txBody>
      </p:sp>
      <p:sp>
        <p:nvSpPr>
          <p:cNvPr id="21" name="Rectangle 20"/>
          <p:cNvSpPr/>
          <p:nvPr/>
        </p:nvSpPr>
        <p:spPr>
          <a:xfrm>
            <a:off x="457200" y="891652"/>
            <a:ext cx="102108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I. BỐI CẢNH RA ĐỜI THÍ NGHIỆM CỦA MORGAN</a:t>
            </a:r>
            <a:endParaRPr lang="en-US" sz="32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2329398"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4494772" y="9017983"/>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5" name="Freeform 15"/>
          <p:cNvSpPr/>
          <p:nvPr/>
        </p:nvSpPr>
        <p:spPr>
          <a:xfrm>
            <a:off x="17494810" y="2371030"/>
            <a:ext cx="3575541" cy="3575541"/>
          </a:xfrm>
          <a:custGeom>
            <a:avLst/>
            <a:gdLst/>
            <a:ahLst/>
            <a:cxnLst/>
            <a:rect l="l" t="t" r="r" b="b"/>
            <a:pathLst>
              <a:path w="3575541" h="3575541">
                <a:moveTo>
                  <a:pt x="0" y="0"/>
                </a:moveTo>
                <a:lnTo>
                  <a:pt x="3575541" y="0"/>
                </a:lnTo>
                <a:lnTo>
                  <a:pt x="3575541" y="3575541"/>
                </a:lnTo>
                <a:lnTo>
                  <a:pt x="0" y="3575541"/>
                </a:lnTo>
                <a:lnTo>
                  <a:pt x="0" y="0"/>
                </a:lnTo>
                <a:close/>
              </a:path>
            </a:pathLst>
          </a:custGeom>
          <a:blipFill>
            <a:blip r:embed="rId19">
              <a:extLst>
                <a:ext uri="{96DAC541-7B7A-43D3-8B79-37D633B846F1}">
                  <asvg:svgBlip xmlns:asvg="http://schemas.microsoft.com/office/drawing/2016/SVG/main" xmlns="" r:embed="rId22"/>
                </a:ext>
              </a:extLst>
            </a:blip>
            <a:stretch>
              <a:fillRect/>
            </a:stretch>
          </a:blipFill>
          <a:ln cap="sq">
            <a:noFill/>
            <a:prstDash val="solid"/>
            <a:miter/>
          </a:ln>
        </p:spPr>
      </p:sp>
      <p:sp>
        <p:nvSpPr>
          <p:cNvPr id="16" name="Freeform 16"/>
          <p:cNvSpPr/>
          <p:nvPr/>
        </p:nvSpPr>
        <p:spPr>
          <a:xfrm>
            <a:off x="2570549" y="949682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sp>
      <p:sp>
        <p:nvSpPr>
          <p:cNvPr id="17" name="Freeform 17"/>
          <p:cNvSpPr/>
          <p:nvPr/>
        </p:nvSpPr>
        <p:spPr>
          <a:xfrm rot="-5282649">
            <a:off x="16596506" y="6970869"/>
            <a:ext cx="3382987" cy="1154444"/>
          </a:xfrm>
          <a:custGeom>
            <a:avLst/>
            <a:gdLst/>
            <a:ahLst/>
            <a:cxnLst/>
            <a:rect l="l" t="t" r="r" b="b"/>
            <a:pathLst>
              <a:path w="3382987" h="1154444">
                <a:moveTo>
                  <a:pt x="0" y="0"/>
                </a:moveTo>
                <a:lnTo>
                  <a:pt x="3382988" y="0"/>
                </a:lnTo>
                <a:lnTo>
                  <a:pt x="3382988" y="1154445"/>
                </a:lnTo>
                <a:lnTo>
                  <a:pt x="0" y="11544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2" name="TextBox 1"/>
          <p:cNvSpPr txBox="1"/>
          <p:nvPr/>
        </p:nvSpPr>
        <p:spPr>
          <a:xfrm>
            <a:off x="1516322" y="3162412"/>
            <a:ext cx="15323878" cy="830997"/>
          </a:xfrm>
          <a:prstGeom prst="rect">
            <a:avLst/>
          </a:prstGeom>
          <a:noFill/>
        </p:spPr>
        <p:txBody>
          <a:bodyPr wrap="square" rtlCol="0">
            <a:spAutoFit/>
          </a:bodyPr>
          <a:lstStyle/>
          <a:p>
            <a:pPr algn="just"/>
            <a:r>
              <a:rPr lang="en-US" sz="2400" smtClean="0">
                <a:latin typeface="Times New Roman" panose="02020603050405020304" pitchFamily="18" charset="0"/>
                <a:cs typeface="Times New Roman" panose="02020603050405020304" pitchFamily="18" charset="0"/>
              </a:rPr>
              <a:t>Thomas Hunt Morgan (1866 – 1945) là nhà di truyền học và nhà động vật học người Mỹ. Năm 1908, ông tiến hành nghiên cứu di truyền học và thực hiện thí nghiệm trên đối tượng ruồi quả (ruồi giấm).</a:t>
            </a:r>
            <a:endParaRPr lang="en-US" sz="2400">
              <a:latin typeface="Times New Roman" panose="02020603050405020304" pitchFamily="18" charset="0"/>
              <a:cs typeface="Times New Roman" panose="02020603050405020304" pitchFamily="18" charset="0"/>
            </a:endParaRPr>
          </a:p>
        </p:txBody>
      </p:sp>
      <p:sp>
        <p:nvSpPr>
          <p:cNvPr id="22" name="TextBox 21"/>
          <p:cNvSpPr txBox="1"/>
          <p:nvPr/>
        </p:nvSpPr>
        <p:spPr>
          <a:xfrm>
            <a:off x="1519581" y="4132135"/>
            <a:ext cx="15323878" cy="830997"/>
          </a:xfrm>
          <a:prstGeom prst="rect">
            <a:avLst/>
          </a:prstGeom>
          <a:noFill/>
        </p:spPr>
        <p:txBody>
          <a:bodyPr wrap="square" rtlCol="0">
            <a:spAutoFit/>
          </a:bodyPr>
          <a:lstStyle/>
          <a:p>
            <a:pPr algn="just"/>
            <a:r>
              <a:rPr lang="en-US" sz="2400" smtClean="0">
                <a:latin typeface="Times New Roman" panose="02020603050405020304" pitchFamily="18" charset="0"/>
                <a:cs typeface="Times New Roman" panose="02020603050405020304" pitchFamily="18" charset="0"/>
              </a:rPr>
              <a:t>Năm 1910, Morgan cùng nhóm nghiên cứu đã chứng minh các nhân tố di truyền Mendel phân bố thành dãy locus trên NST tạo thành nhóm liên kết </a:t>
            </a:r>
            <a:r>
              <a:rPr lang="en-US" sz="2400" smtClean="0">
                <a:latin typeface="Times New Roman" panose="02020603050405020304" pitchFamily="18" charset="0"/>
                <a:cs typeface="Times New Roman" panose="02020603050405020304" pitchFamily="18" charset="0"/>
                <a:sym typeface="Wingdings" panose="05000000000000000000" pitchFamily="2" charset="2"/>
              </a:rPr>
              <a:t> Hoàn thiện học thuyết di truyền NST</a:t>
            </a:r>
            <a:endParaRPr lang="en-US" sz="2400">
              <a:latin typeface="Times New Roman" panose="02020603050405020304" pitchFamily="18" charset="0"/>
              <a:cs typeface="Times New Roman" panose="02020603050405020304" pitchFamily="18" charset="0"/>
            </a:endParaRPr>
          </a:p>
        </p:txBody>
      </p:sp>
      <p:sp>
        <p:nvSpPr>
          <p:cNvPr id="19" name="Rectangle 18"/>
          <p:cNvSpPr/>
          <p:nvPr/>
        </p:nvSpPr>
        <p:spPr>
          <a:xfrm>
            <a:off x="6438900" y="817006"/>
            <a:ext cx="54102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KIẾN THỨC CỐT LÕI</a:t>
            </a:r>
            <a:endParaRPr lang="en-US" sz="3200" b="1">
              <a:latin typeface="Times New Roman" panose="02020603050405020304" pitchFamily="18" charset="0"/>
              <a:cs typeface="Times New Roman" panose="02020603050405020304" pitchFamily="18" charset="0"/>
            </a:endParaRPr>
          </a:p>
        </p:txBody>
      </p:sp>
      <p:sp>
        <p:nvSpPr>
          <p:cNvPr id="20" name="TextBox 19"/>
          <p:cNvSpPr txBox="1"/>
          <p:nvPr/>
        </p:nvSpPr>
        <p:spPr>
          <a:xfrm>
            <a:off x="1436630" y="2194898"/>
            <a:ext cx="14935200" cy="523220"/>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I. BỐI CẢNH RA ĐỜI THÍ NGHIỆM CỦA MORGAN </a:t>
            </a:r>
            <a:endParaRPr lang="en-US" sz="2800" b="1">
              <a:solidFill>
                <a:srgbClr val="FF0000"/>
              </a:solidFill>
              <a:latin typeface="Times New Roman" panose="02020603050405020304" pitchFamily="18" charset="0"/>
              <a:cs typeface="Times New Roman" panose="02020603050405020304" pitchFamily="18" charset="0"/>
            </a:endParaRPr>
          </a:p>
        </p:txBody>
      </p:sp>
      <p:pic>
        <p:nvPicPr>
          <p:cNvPr id="1026" name="Picture 2" descr="Ruồi giấm - loài vật góp công trong 6 giải Nobel - Báo VnExpress"/>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50387" y="5462774"/>
            <a:ext cx="73660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927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2329398"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4494772" y="9017983"/>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3189154" y="3518110"/>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6" name="Freeform 16"/>
          <p:cNvSpPr/>
          <p:nvPr/>
        </p:nvSpPr>
        <p:spPr>
          <a:xfrm>
            <a:off x="2570549" y="949682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9">
              <a:extLst>
                <a:ext uri="{96DAC541-7B7A-43D3-8B79-37D633B846F1}">
                  <asvg:svgBlip xmlns:asvg="http://schemas.microsoft.com/office/drawing/2016/SVG/main" xmlns="" r:embed="rId24"/>
                </a:ext>
              </a:extLst>
            </a:blip>
            <a:stretch>
              <a:fillRect/>
            </a:stretch>
          </a:blipFill>
          <a:ln cap="sq">
            <a:noFill/>
            <a:prstDash val="solid"/>
            <a:miter/>
          </a:ln>
        </p:spPr>
      </p:sp>
      <p:sp>
        <p:nvSpPr>
          <p:cNvPr id="17" name="Freeform 17"/>
          <p:cNvSpPr/>
          <p:nvPr/>
        </p:nvSpPr>
        <p:spPr>
          <a:xfrm rot="-5282649">
            <a:off x="16596506" y="6970869"/>
            <a:ext cx="3382987" cy="1154444"/>
          </a:xfrm>
          <a:custGeom>
            <a:avLst/>
            <a:gdLst/>
            <a:ahLst/>
            <a:cxnLst/>
            <a:rect l="l" t="t" r="r" b="b"/>
            <a:pathLst>
              <a:path w="3382987" h="1154444">
                <a:moveTo>
                  <a:pt x="0" y="0"/>
                </a:moveTo>
                <a:lnTo>
                  <a:pt x="3382988" y="0"/>
                </a:lnTo>
                <a:lnTo>
                  <a:pt x="3382988" y="1154445"/>
                </a:lnTo>
                <a:lnTo>
                  <a:pt x="0" y="11544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457200" y="891652"/>
            <a:ext cx="114300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II. DI TRUYỀN GIỚI TÍNH VÀ LIÊN KẾT VỚI GIỚI TÍNH</a:t>
            </a:r>
            <a:endParaRPr lang="en-US" sz="3200" b="1">
              <a:latin typeface="Times New Roman" panose="02020603050405020304" pitchFamily="18" charset="0"/>
              <a:cs typeface="Times New Roman" panose="02020603050405020304" pitchFamily="18" charset="0"/>
            </a:endParaRPr>
          </a:p>
        </p:txBody>
      </p:sp>
      <p:sp>
        <p:nvSpPr>
          <p:cNvPr id="2" name="TextBox 1"/>
          <p:cNvSpPr txBox="1"/>
          <p:nvPr/>
        </p:nvSpPr>
        <p:spPr>
          <a:xfrm>
            <a:off x="838200" y="2080907"/>
            <a:ext cx="14935200"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HOÀN THÀNH PHIẾU HỌC TẬP SỐ 1</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596219" y="2599538"/>
            <a:ext cx="123000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28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 </a:t>
            </a:r>
            <a:r>
              <a:rPr lang="vi-VN" alt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Nhiễm sắc thể giới tính là gì? So sánh NST giới tính và NST thường ở người</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596219" y="3337396"/>
            <a:ext cx="17057165" cy="991788"/>
          </a:xfrm>
          <a:prstGeom prst="rect">
            <a:avLst/>
          </a:prstGeom>
        </p:spPr>
        <p:txBody>
          <a:bodyPr wrap="square">
            <a:spAutoFit/>
          </a:bodyPr>
          <a:lstStyle/>
          <a:p>
            <a:pPr algn="just"/>
            <a:r>
              <a:rPr lang="en-US" sz="2800" b="1">
                <a:solidFill>
                  <a:srgbClr val="000000"/>
                </a:solidFill>
                <a:latin typeface="Times New Roman" panose="02020603050405020304" pitchFamily="18" charset="0"/>
                <a:ea typeface="Times New Roman" panose="02020603050405020304" pitchFamily="18" charset="0"/>
              </a:rPr>
              <a:t>Câu 2. </a:t>
            </a:r>
            <a:r>
              <a:rPr lang="vi-VN" sz="2800">
                <a:solidFill>
                  <a:srgbClr val="000000"/>
                </a:solidFill>
                <a:latin typeface="Times New Roman" panose="02020603050405020304" pitchFamily="18" charset="0"/>
                <a:ea typeface="Times New Roman" panose="02020603050405020304" pitchFamily="18" charset="0"/>
              </a:rPr>
              <a:t>Dựa vào cơ chế các định giới tính nhờ nhiễm sắc thể giới tính, giải thích tạo sao tỉ lệ giới tính đực:cái trong tự nhiên là 1:1</a:t>
            </a:r>
            <a:endParaRPr lang="en-US" sz="2800"/>
          </a:p>
        </p:txBody>
      </p:sp>
      <p:sp>
        <p:nvSpPr>
          <p:cNvPr id="20" name="Rectangle 19"/>
          <p:cNvSpPr/>
          <p:nvPr/>
        </p:nvSpPr>
        <p:spPr>
          <a:xfrm>
            <a:off x="616272" y="4436812"/>
            <a:ext cx="17037112"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ea typeface="Times New Roman" panose="02020603050405020304" pitchFamily="18" charset="0"/>
              </a:rPr>
              <a:t>Câu 3. </a:t>
            </a:r>
            <a:r>
              <a:rPr lang="vi-VN" sz="2800">
                <a:solidFill>
                  <a:srgbClr val="000000"/>
                </a:solidFill>
                <a:latin typeface="Times New Roman" panose="02020603050405020304" pitchFamily="18" charset="0"/>
                <a:ea typeface="Times New Roman" panose="02020603050405020304" pitchFamily="18" charset="0"/>
              </a:rPr>
              <a:t>Morgan đã bố trí thí nghiệm như thế nào khi lai các dòng ruồi giấm khác nhau về màu mắt?</a:t>
            </a:r>
            <a:endParaRPr lang="en-US" sz="2800"/>
          </a:p>
        </p:txBody>
      </p:sp>
      <p:sp>
        <p:nvSpPr>
          <p:cNvPr id="14" name="Rectangle 13"/>
          <p:cNvSpPr/>
          <p:nvPr/>
        </p:nvSpPr>
        <p:spPr>
          <a:xfrm>
            <a:off x="616272" y="5186945"/>
            <a:ext cx="17037112" cy="2710486"/>
          </a:xfrm>
          <a:prstGeom prst="rect">
            <a:avLst/>
          </a:prstGeom>
        </p:spPr>
        <p:txBody>
          <a:bodyPr wrap="square">
            <a:spAutoFit/>
          </a:bodyPr>
          <a:lstStyle/>
          <a:p>
            <a:pPr algn="just">
              <a:lnSpc>
                <a:spcPct val="120000"/>
              </a:lnSpc>
              <a:spcAft>
                <a:spcPts val="800"/>
              </a:spcAft>
            </a:pP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4. </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 giải thích sự di truyền tính trạng bị chi phối bởi các gene nằm trên X hoặc trên Y là sự di truyền liên kết giới tính.</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a:solidFill>
                  <a:srgbClr val="000000"/>
                </a:solidFill>
                <a:latin typeface="Times New Roman" panose="02020603050405020304" pitchFamily="18" charset="0"/>
                <a:ea typeface="Times New Roman" panose="02020603050405020304" pitchFamily="18" charset="0"/>
              </a:rPr>
              <a:t>b)</a:t>
            </a:r>
            <a:r>
              <a:rPr lang="en-US" sz="2800" b="1">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Bệnh mù màu đỏ và lục do gene lặn nằm trên X và không có allele tương ứng trên nhiễm sắc thể Y. Tại sao bệnh này thường gặp ở nam giới hơn so với ở nữ giới?</a:t>
            </a:r>
            <a:endParaRPr lang="en-US" sz="2800"/>
          </a:p>
        </p:txBody>
      </p:sp>
      <p:sp>
        <p:nvSpPr>
          <p:cNvPr id="15" name="Rectangle 14"/>
          <p:cNvSpPr/>
          <p:nvPr/>
        </p:nvSpPr>
        <p:spPr>
          <a:xfrm>
            <a:off x="616272" y="8279126"/>
            <a:ext cx="17037112" cy="564257"/>
          </a:xfrm>
          <a:prstGeom prst="rect">
            <a:avLst/>
          </a:prstGeom>
        </p:spPr>
        <p:txBody>
          <a:bodyPr wrap="square">
            <a:spAutoFit/>
          </a:bodyPr>
          <a:lstStyle/>
          <a:p>
            <a:pPr algn="just">
              <a:lnSpc>
                <a:spcPct val="120000"/>
              </a:lnSpc>
              <a:spcAft>
                <a:spcPts val="800"/>
              </a:spcAft>
            </a:pP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5.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 một số ứng dụng của sự di truyền giới tính và di truyền liên kết giới tính ở sinh vật trong sản xuất.</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718007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2329398"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4494772" y="9017983"/>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3189154" y="3518110"/>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6" name="Freeform 16"/>
          <p:cNvSpPr/>
          <p:nvPr/>
        </p:nvSpPr>
        <p:spPr>
          <a:xfrm>
            <a:off x="2570549" y="949682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9">
              <a:extLst>
                <a:ext uri="{96DAC541-7B7A-43D3-8B79-37D633B846F1}">
                  <asvg:svgBlip xmlns:asvg="http://schemas.microsoft.com/office/drawing/2016/SVG/main" xmlns="" r:embed="rId24"/>
                </a:ext>
              </a:extLst>
            </a:blip>
            <a:stretch>
              <a:fillRect/>
            </a:stretch>
          </a:blipFill>
          <a:ln cap="sq">
            <a:noFill/>
            <a:prstDash val="solid"/>
            <a:miter/>
          </a:ln>
        </p:spPr>
      </p:sp>
      <p:sp>
        <p:nvSpPr>
          <p:cNvPr id="17" name="Freeform 17"/>
          <p:cNvSpPr/>
          <p:nvPr/>
        </p:nvSpPr>
        <p:spPr>
          <a:xfrm rot="-5282649">
            <a:off x="16596506" y="6970869"/>
            <a:ext cx="3382987" cy="1154444"/>
          </a:xfrm>
          <a:custGeom>
            <a:avLst/>
            <a:gdLst/>
            <a:ahLst/>
            <a:cxnLst/>
            <a:rect l="l" t="t" r="r" b="b"/>
            <a:pathLst>
              <a:path w="3382987" h="1154444">
                <a:moveTo>
                  <a:pt x="0" y="0"/>
                </a:moveTo>
                <a:lnTo>
                  <a:pt x="3382988" y="0"/>
                </a:lnTo>
                <a:lnTo>
                  <a:pt x="3382988" y="1154445"/>
                </a:lnTo>
                <a:lnTo>
                  <a:pt x="0" y="11544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457200" y="891652"/>
            <a:ext cx="114300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II. DI TRUYỀN GIỚI TÍNH VÀ LIÊN KẾT VỚI GIỚI TÍNH</a:t>
            </a:r>
            <a:endParaRPr lang="en-US" sz="3200" b="1">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596219" y="2430774"/>
            <a:ext cx="123000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2800" b="1" i="0" u="none" strike="noStrike" cap="none" normalizeH="0" baseline="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1. </a:t>
            </a:r>
            <a:r>
              <a:rPr lang="vi-VN" alt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Nhiễm sắc thể giới tính là gì? So sánh NST giới tính và NST thường ở người</a:t>
            </a:r>
            <a:endParaRPr kumimoji="0" lang="en-US" altLang="en-US" sz="2800" b="0"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633068" y="5977592"/>
            <a:ext cx="17057165" cy="991788"/>
          </a:xfrm>
          <a:prstGeom prst="rect">
            <a:avLst/>
          </a:prstGeom>
        </p:spPr>
        <p:txBody>
          <a:bodyPr wrap="square">
            <a:spAutoFit/>
          </a:bodyPr>
          <a:lstStyle/>
          <a:p>
            <a:pPr algn="just"/>
            <a:r>
              <a:rPr lang="en-US" sz="2800" b="1" dirty="0" err="1" smtClean="0">
                <a:solidFill>
                  <a:srgbClr val="FF0000"/>
                </a:solidFill>
                <a:latin typeface="Times New Roman" panose="02020603050405020304" pitchFamily="18" charset="0"/>
                <a:ea typeface="Times New Roman" panose="02020603050405020304" pitchFamily="18" charset="0"/>
              </a:rPr>
              <a:t>Câu</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rPr>
              <a:t>2. </a:t>
            </a:r>
            <a:r>
              <a:rPr lang="vi-VN" sz="2800" dirty="0">
                <a:solidFill>
                  <a:srgbClr val="FF0000"/>
                </a:solidFill>
                <a:latin typeface="Times New Roman" panose="02020603050405020304" pitchFamily="18" charset="0"/>
                <a:ea typeface="Times New Roman" panose="02020603050405020304" pitchFamily="18" charset="0"/>
              </a:rPr>
              <a:t>Dựa vào cơ chế các định giới tính nhờ nhiễm sắc thể giới tính, giải thích tạo sao tỉ lệ giới tính đực:cái trong tự nhiên là 1:1</a:t>
            </a:r>
            <a:endParaRPr lang="en-US" sz="2800" dirty="0">
              <a:solidFill>
                <a:srgbClr val="FF0000"/>
              </a:solidFill>
            </a:endParaRPr>
          </a:p>
        </p:txBody>
      </p:sp>
      <p:sp>
        <p:nvSpPr>
          <p:cNvPr id="20" name="Rectangle 19"/>
          <p:cNvSpPr/>
          <p:nvPr/>
        </p:nvSpPr>
        <p:spPr>
          <a:xfrm>
            <a:off x="633068" y="7798392"/>
            <a:ext cx="17037112" cy="954107"/>
          </a:xfrm>
          <a:prstGeom prst="rect">
            <a:avLst/>
          </a:prstGeom>
        </p:spPr>
        <p:txBody>
          <a:bodyPr wrap="square">
            <a:spAutoFit/>
          </a:bodyPr>
          <a:lstStyle/>
          <a:p>
            <a:pPr algn="just"/>
            <a:endParaRPr lang="en-US" sz="2800" b="1" dirty="0" smtClean="0">
              <a:solidFill>
                <a:srgbClr val="FF0000"/>
              </a:solidFill>
              <a:latin typeface="Times New Roman" panose="02020603050405020304" pitchFamily="18" charset="0"/>
              <a:ea typeface="Times New Roman" panose="02020603050405020304" pitchFamily="18" charset="0"/>
            </a:endParaRPr>
          </a:p>
          <a:p>
            <a:pPr algn="just"/>
            <a:r>
              <a:rPr lang="en-US" sz="2800" b="1" dirty="0" err="1" smtClean="0">
                <a:solidFill>
                  <a:srgbClr val="FF0000"/>
                </a:solidFill>
                <a:latin typeface="Times New Roman" panose="02020603050405020304" pitchFamily="18" charset="0"/>
                <a:ea typeface="Times New Roman" panose="02020603050405020304" pitchFamily="18" charset="0"/>
              </a:rPr>
              <a:t>Câu</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rPr>
              <a:t>3. </a:t>
            </a:r>
            <a:r>
              <a:rPr lang="vi-VN" sz="2800" dirty="0">
                <a:solidFill>
                  <a:srgbClr val="FF0000"/>
                </a:solidFill>
                <a:latin typeface="Times New Roman" panose="02020603050405020304" pitchFamily="18" charset="0"/>
                <a:ea typeface="Times New Roman" panose="02020603050405020304" pitchFamily="18" charset="0"/>
              </a:rPr>
              <a:t>Morgan đã bố trí thí nghiệm như thế nào khi lai các dòng ruồi giấm khác nhau về màu mắt?</a:t>
            </a:r>
            <a:endParaRPr lang="en-US" sz="2800" dirty="0">
              <a:solidFill>
                <a:srgbClr val="FF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02145603"/>
              </p:ext>
            </p:extLst>
          </p:nvPr>
        </p:nvGraphicFramePr>
        <p:xfrm>
          <a:off x="1313162" y="3014646"/>
          <a:ext cx="15450838" cy="2762885"/>
        </p:xfrm>
        <a:graphic>
          <a:graphicData uri="http://schemas.openxmlformats.org/drawingml/2006/table">
            <a:tbl>
              <a:tblPr firstRow="1" firstCol="1" lastRow="1" lastCol="1" bandRow="1" bandCol="1">
                <a:tableStyleId>{5940675A-B579-460E-94D1-54222C63F5DA}</a:tableStyleId>
              </a:tblPr>
              <a:tblGrid>
                <a:gridCol w="8144382">
                  <a:extLst>
                    <a:ext uri="{9D8B030D-6E8A-4147-A177-3AD203B41FA5}">
                      <a16:colId xmlns:a16="http://schemas.microsoft.com/office/drawing/2014/main" val="377156185"/>
                    </a:ext>
                  </a:extLst>
                </a:gridCol>
                <a:gridCol w="7306456">
                  <a:extLst>
                    <a:ext uri="{9D8B030D-6E8A-4147-A177-3AD203B41FA5}">
                      <a16:colId xmlns:a16="http://schemas.microsoft.com/office/drawing/2014/main" val="1720855956"/>
                    </a:ext>
                  </a:extLst>
                </a:gridCol>
              </a:tblGrid>
              <a:tr h="252730">
                <a:tc>
                  <a:txBody>
                    <a:bodyPr/>
                    <a:lstStyle/>
                    <a:p>
                      <a:pPr algn="ctr">
                        <a:spcBef>
                          <a:spcPts val="280"/>
                        </a:spcBef>
                        <a:spcAft>
                          <a:spcPts val="0"/>
                        </a:spcAft>
                      </a:pPr>
                      <a:r>
                        <a:rPr lang="vi-VN" sz="2000" b="1" dirty="0">
                          <a:effectLst/>
                          <a:latin typeface="+mj-lt"/>
                        </a:rPr>
                        <a:t>Nhiễm</a:t>
                      </a:r>
                      <a:r>
                        <a:rPr lang="vi-VN" sz="2000" b="1" spc="-45" dirty="0">
                          <a:effectLst/>
                          <a:latin typeface="+mj-lt"/>
                        </a:rPr>
                        <a:t> </a:t>
                      </a:r>
                      <a:r>
                        <a:rPr lang="vi-VN" sz="2000" b="1" dirty="0">
                          <a:effectLst/>
                          <a:latin typeface="+mj-lt"/>
                        </a:rPr>
                        <a:t>sắc</a:t>
                      </a:r>
                      <a:r>
                        <a:rPr lang="vi-VN" sz="2000" b="1" spc="-40" dirty="0">
                          <a:effectLst/>
                          <a:latin typeface="+mj-lt"/>
                        </a:rPr>
                        <a:t> </a:t>
                      </a:r>
                      <a:r>
                        <a:rPr lang="vi-VN" sz="2000" b="1" dirty="0">
                          <a:effectLst/>
                          <a:latin typeface="+mj-lt"/>
                        </a:rPr>
                        <a:t>thể</a:t>
                      </a:r>
                      <a:r>
                        <a:rPr lang="vi-VN" sz="2000" b="1" spc="-40" dirty="0">
                          <a:effectLst/>
                          <a:latin typeface="+mj-lt"/>
                        </a:rPr>
                        <a:t> </a:t>
                      </a:r>
                      <a:r>
                        <a:rPr lang="vi-VN" sz="2000" b="1" dirty="0">
                          <a:effectLst/>
                          <a:latin typeface="+mj-lt"/>
                        </a:rPr>
                        <a:t>giới</a:t>
                      </a:r>
                      <a:r>
                        <a:rPr lang="vi-VN" sz="2000" b="1" spc="-40" dirty="0">
                          <a:effectLst/>
                          <a:latin typeface="+mj-lt"/>
                        </a:rPr>
                        <a:t> </a:t>
                      </a:r>
                      <a:r>
                        <a:rPr lang="vi-VN" sz="2000" b="1" dirty="0">
                          <a:effectLst/>
                          <a:latin typeface="+mj-lt"/>
                        </a:rPr>
                        <a:t>tính</a:t>
                      </a:r>
                      <a:endParaRPr lang="en-US" sz="2000" b="1"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0"/>
                        </a:spcBef>
                        <a:spcAft>
                          <a:spcPts val="0"/>
                        </a:spcAft>
                      </a:pPr>
                      <a:r>
                        <a:rPr lang="vi-VN" sz="2000" b="1">
                          <a:effectLst/>
                          <a:latin typeface="+mj-lt"/>
                        </a:rPr>
                        <a:t>Nhiễm</a:t>
                      </a:r>
                      <a:r>
                        <a:rPr lang="vi-VN" sz="2000" b="1" spc="-70">
                          <a:effectLst/>
                          <a:latin typeface="+mj-lt"/>
                        </a:rPr>
                        <a:t> </a:t>
                      </a:r>
                      <a:r>
                        <a:rPr lang="vi-VN" sz="2000" b="1">
                          <a:effectLst/>
                          <a:latin typeface="+mj-lt"/>
                        </a:rPr>
                        <a:t>sắc</a:t>
                      </a:r>
                      <a:r>
                        <a:rPr lang="vi-VN" sz="2000" b="1" spc="-70">
                          <a:effectLst/>
                          <a:latin typeface="+mj-lt"/>
                        </a:rPr>
                        <a:t> </a:t>
                      </a:r>
                      <a:r>
                        <a:rPr lang="vi-VN" sz="2000" b="1">
                          <a:effectLst/>
                          <a:latin typeface="+mj-lt"/>
                        </a:rPr>
                        <a:t>thể</a:t>
                      </a:r>
                      <a:r>
                        <a:rPr lang="vi-VN" sz="2000" b="1" spc="-70">
                          <a:effectLst/>
                          <a:latin typeface="+mj-lt"/>
                        </a:rPr>
                        <a:t> </a:t>
                      </a:r>
                      <a:r>
                        <a:rPr lang="vi-VN" sz="2000" b="1">
                          <a:effectLst/>
                          <a:latin typeface="+mj-lt"/>
                        </a:rPr>
                        <a:t>thường</a:t>
                      </a:r>
                      <a:endParaRPr lang="en-US" sz="2000" b="1">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04821031"/>
                  </a:ext>
                </a:extLst>
              </a:tr>
              <a:tr h="2022475">
                <a:tc>
                  <a:txBody>
                    <a:bodyPr/>
                    <a:lstStyle/>
                    <a:p>
                      <a:pPr marL="342900" lvl="0" indent="-342900" algn="just">
                        <a:spcBef>
                          <a:spcPts val="280"/>
                        </a:spcBef>
                        <a:spcAft>
                          <a:spcPts val="0"/>
                        </a:spcAft>
                        <a:buClr>
                          <a:srgbClr val="231F20"/>
                        </a:buClr>
                        <a:buSzPts val="1250"/>
                        <a:buFont typeface="Times New Roman" panose="02020603050405020304" pitchFamily="18" charset="0"/>
                        <a:buChar char="–"/>
                        <a:tabLst>
                          <a:tab pos="191135" algn="l"/>
                        </a:tabLst>
                      </a:pPr>
                      <a:r>
                        <a:rPr lang="vi-VN" sz="2000" dirty="0">
                          <a:effectLst/>
                          <a:latin typeface="+mj-lt"/>
                        </a:rPr>
                        <a:t>NST</a:t>
                      </a:r>
                      <a:r>
                        <a:rPr lang="vi-VN" sz="2000" spc="-45" dirty="0">
                          <a:effectLst/>
                          <a:latin typeface="+mj-lt"/>
                        </a:rPr>
                        <a:t> </a:t>
                      </a:r>
                      <a:r>
                        <a:rPr lang="vi-VN" sz="2000" dirty="0">
                          <a:effectLst/>
                          <a:latin typeface="+mj-lt"/>
                        </a:rPr>
                        <a:t>đặc</a:t>
                      </a:r>
                      <a:r>
                        <a:rPr lang="vi-VN" sz="2000" spc="-40" dirty="0">
                          <a:effectLst/>
                          <a:latin typeface="+mj-lt"/>
                        </a:rPr>
                        <a:t> </a:t>
                      </a:r>
                      <a:r>
                        <a:rPr lang="vi-VN" sz="2000" dirty="0">
                          <a:effectLst/>
                          <a:latin typeface="+mj-lt"/>
                        </a:rPr>
                        <a:t>biệt</a:t>
                      </a:r>
                      <a:r>
                        <a:rPr lang="vi-VN" sz="2000" spc="-40" dirty="0">
                          <a:effectLst/>
                          <a:latin typeface="+mj-lt"/>
                        </a:rPr>
                        <a:t> </a:t>
                      </a:r>
                      <a:r>
                        <a:rPr lang="vi-VN" sz="2000" dirty="0">
                          <a:effectLst/>
                          <a:latin typeface="+mj-lt"/>
                        </a:rPr>
                        <a:t>khác</a:t>
                      </a:r>
                      <a:r>
                        <a:rPr lang="vi-VN" sz="2000" spc="-45" dirty="0">
                          <a:effectLst/>
                          <a:latin typeface="+mj-lt"/>
                        </a:rPr>
                        <a:t> </a:t>
                      </a:r>
                      <a:r>
                        <a:rPr lang="vi-VN" sz="2000" dirty="0">
                          <a:effectLst/>
                          <a:latin typeface="+mj-lt"/>
                        </a:rPr>
                        <a:t>nhau</a:t>
                      </a:r>
                      <a:r>
                        <a:rPr lang="vi-VN" sz="2000" spc="-40" dirty="0">
                          <a:effectLst/>
                          <a:latin typeface="+mj-lt"/>
                        </a:rPr>
                        <a:t> </a:t>
                      </a:r>
                      <a:r>
                        <a:rPr lang="vi-VN" sz="2000" dirty="0">
                          <a:effectLst/>
                          <a:latin typeface="+mj-lt"/>
                        </a:rPr>
                        <a:t>ở</a:t>
                      </a:r>
                      <a:r>
                        <a:rPr lang="vi-VN" sz="2000" spc="-40" dirty="0">
                          <a:effectLst/>
                          <a:latin typeface="+mj-lt"/>
                        </a:rPr>
                        <a:t> </a:t>
                      </a:r>
                      <a:r>
                        <a:rPr lang="vi-VN" sz="2000" dirty="0">
                          <a:effectLst/>
                          <a:latin typeface="+mj-lt"/>
                        </a:rPr>
                        <a:t>hai</a:t>
                      </a:r>
                      <a:r>
                        <a:rPr lang="vi-VN" sz="2000" spc="-45" dirty="0">
                          <a:effectLst/>
                          <a:latin typeface="+mj-lt"/>
                        </a:rPr>
                        <a:t> </a:t>
                      </a:r>
                      <a:r>
                        <a:rPr lang="vi-VN" sz="2000" dirty="0">
                          <a:effectLst/>
                          <a:latin typeface="+mj-lt"/>
                        </a:rPr>
                        <a:t>giới;</a:t>
                      </a:r>
                      <a:endParaRPr lang="en-US" sz="2000" dirty="0">
                        <a:effectLst/>
                        <a:latin typeface="+mj-lt"/>
                      </a:endParaRPr>
                    </a:p>
                    <a:p>
                      <a:pPr marL="342900" lvl="0" indent="-342900" algn="just">
                        <a:spcBef>
                          <a:spcPts val="450"/>
                        </a:spcBef>
                        <a:spcAft>
                          <a:spcPts val="0"/>
                        </a:spcAft>
                        <a:buClr>
                          <a:srgbClr val="231F20"/>
                        </a:buClr>
                        <a:buSzPts val="1250"/>
                        <a:buFont typeface="Times New Roman" panose="02020603050405020304" pitchFamily="18" charset="0"/>
                        <a:buChar char="–"/>
                        <a:tabLst>
                          <a:tab pos="191135" algn="l"/>
                        </a:tabLst>
                      </a:pPr>
                      <a:r>
                        <a:rPr lang="vi-VN" sz="2000" dirty="0">
                          <a:effectLst/>
                          <a:latin typeface="+mj-lt"/>
                        </a:rPr>
                        <a:t>Ở</a:t>
                      </a:r>
                      <a:r>
                        <a:rPr lang="vi-VN" sz="2000" spc="-10" dirty="0">
                          <a:effectLst/>
                          <a:latin typeface="+mj-lt"/>
                        </a:rPr>
                        <a:t> </a:t>
                      </a:r>
                      <a:r>
                        <a:rPr lang="vi-VN" sz="2000" dirty="0">
                          <a:effectLst/>
                          <a:latin typeface="+mj-lt"/>
                        </a:rPr>
                        <a:t>người:</a:t>
                      </a:r>
                      <a:r>
                        <a:rPr lang="vi-VN" sz="2000" spc="-10" dirty="0">
                          <a:effectLst/>
                          <a:latin typeface="+mj-lt"/>
                        </a:rPr>
                        <a:t> </a:t>
                      </a:r>
                      <a:r>
                        <a:rPr lang="vi-VN" sz="2000" dirty="0">
                          <a:effectLst/>
                          <a:latin typeface="+mj-lt"/>
                        </a:rPr>
                        <a:t>nam:</a:t>
                      </a:r>
                      <a:r>
                        <a:rPr lang="vi-VN" sz="2000" spc="-5" dirty="0">
                          <a:effectLst/>
                          <a:latin typeface="+mj-lt"/>
                        </a:rPr>
                        <a:t> </a:t>
                      </a:r>
                      <a:r>
                        <a:rPr lang="vi-VN" sz="2000" dirty="0">
                          <a:effectLst/>
                          <a:latin typeface="+mj-lt"/>
                        </a:rPr>
                        <a:t>XY,</a:t>
                      </a:r>
                      <a:r>
                        <a:rPr lang="vi-VN" sz="2000" spc="-10" dirty="0">
                          <a:effectLst/>
                          <a:latin typeface="+mj-lt"/>
                        </a:rPr>
                        <a:t> </a:t>
                      </a:r>
                      <a:r>
                        <a:rPr lang="vi-VN" sz="2000" dirty="0">
                          <a:effectLst/>
                          <a:latin typeface="+mj-lt"/>
                        </a:rPr>
                        <a:t>nữ:</a:t>
                      </a:r>
                      <a:r>
                        <a:rPr lang="vi-VN" sz="2000" spc="-10" dirty="0">
                          <a:effectLst/>
                          <a:latin typeface="+mj-lt"/>
                        </a:rPr>
                        <a:t> </a:t>
                      </a:r>
                      <a:r>
                        <a:rPr lang="vi-VN" sz="2000" dirty="0">
                          <a:effectLst/>
                          <a:latin typeface="+mj-lt"/>
                        </a:rPr>
                        <a:t>XX</a:t>
                      </a:r>
                      <a:endParaRPr lang="en-US" sz="2000" dirty="0">
                        <a:effectLst/>
                        <a:latin typeface="+mj-lt"/>
                      </a:endParaRPr>
                    </a:p>
                    <a:p>
                      <a:pPr marL="342900" marR="64135" lvl="0" indent="-342900" algn="just">
                        <a:lnSpc>
                          <a:spcPct val="110000"/>
                        </a:lnSpc>
                        <a:spcBef>
                          <a:spcPts val="445"/>
                        </a:spcBef>
                        <a:spcAft>
                          <a:spcPts val="0"/>
                        </a:spcAft>
                        <a:buClr>
                          <a:srgbClr val="231F20"/>
                        </a:buClr>
                        <a:buSzPts val="1250"/>
                        <a:buFont typeface="Times New Roman" panose="02020603050405020304" pitchFamily="18" charset="0"/>
                        <a:buChar char="–"/>
                        <a:tabLst>
                          <a:tab pos="191135" algn="l"/>
                        </a:tabLst>
                      </a:pPr>
                      <a:r>
                        <a:rPr lang="vi-VN" sz="2000" dirty="0">
                          <a:effectLst/>
                          <a:latin typeface="+mj-lt"/>
                        </a:rPr>
                        <a:t>Chỉ</a:t>
                      </a:r>
                      <a:r>
                        <a:rPr lang="vi-VN" sz="2000" spc="-45" dirty="0">
                          <a:effectLst/>
                          <a:latin typeface="+mj-lt"/>
                        </a:rPr>
                        <a:t> </a:t>
                      </a:r>
                      <a:r>
                        <a:rPr lang="vi-VN" sz="2000" dirty="0">
                          <a:effectLst/>
                          <a:latin typeface="+mj-lt"/>
                        </a:rPr>
                        <a:t>có</a:t>
                      </a:r>
                      <a:r>
                        <a:rPr lang="vi-VN" sz="2000" spc="-45" dirty="0">
                          <a:effectLst/>
                          <a:latin typeface="+mj-lt"/>
                        </a:rPr>
                        <a:t> </a:t>
                      </a:r>
                      <a:r>
                        <a:rPr lang="vi-VN" sz="2000" dirty="0">
                          <a:effectLst/>
                          <a:latin typeface="+mj-lt"/>
                        </a:rPr>
                        <a:t>1</a:t>
                      </a:r>
                      <a:r>
                        <a:rPr lang="vi-VN" sz="2000" spc="-45" dirty="0">
                          <a:effectLst/>
                          <a:latin typeface="+mj-lt"/>
                        </a:rPr>
                        <a:t> </a:t>
                      </a:r>
                      <a:r>
                        <a:rPr lang="vi-VN" sz="2000" dirty="0">
                          <a:effectLst/>
                          <a:latin typeface="+mj-lt"/>
                        </a:rPr>
                        <a:t>cặp</a:t>
                      </a:r>
                      <a:r>
                        <a:rPr lang="vi-VN" sz="2000" spc="-45" dirty="0">
                          <a:effectLst/>
                          <a:latin typeface="+mj-lt"/>
                        </a:rPr>
                        <a:t> </a:t>
                      </a:r>
                      <a:r>
                        <a:rPr lang="vi-VN" sz="2000" dirty="0">
                          <a:effectLst/>
                          <a:latin typeface="+mj-lt"/>
                        </a:rPr>
                        <a:t>hoặc</a:t>
                      </a:r>
                      <a:r>
                        <a:rPr lang="vi-VN" sz="2000" spc="-45" dirty="0">
                          <a:effectLst/>
                          <a:latin typeface="+mj-lt"/>
                        </a:rPr>
                        <a:t> </a:t>
                      </a:r>
                      <a:r>
                        <a:rPr lang="vi-VN" sz="2000" dirty="0">
                          <a:effectLst/>
                          <a:latin typeface="+mj-lt"/>
                        </a:rPr>
                        <a:t>1</a:t>
                      </a:r>
                      <a:r>
                        <a:rPr lang="vi-VN" sz="2000" spc="-45" dirty="0">
                          <a:effectLst/>
                          <a:latin typeface="+mj-lt"/>
                        </a:rPr>
                        <a:t> </a:t>
                      </a:r>
                      <a:r>
                        <a:rPr lang="vi-VN" sz="2000" dirty="0">
                          <a:effectLst/>
                          <a:latin typeface="+mj-lt"/>
                        </a:rPr>
                        <a:t>chiếc</a:t>
                      </a:r>
                      <a:r>
                        <a:rPr lang="vi-VN" sz="2000" spc="-45" dirty="0">
                          <a:effectLst/>
                          <a:latin typeface="+mj-lt"/>
                        </a:rPr>
                        <a:t> </a:t>
                      </a:r>
                      <a:r>
                        <a:rPr lang="vi-VN" sz="2000" dirty="0">
                          <a:effectLst/>
                          <a:latin typeface="+mj-lt"/>
                        </a:rPr>
                        <a:t>tuỳ</a:t>
                      </a:r>
                      <a:r>
                        <a:rPr lang="vi-VN" sz="2000" spc="-45" dirty="0">
                          <a:effectLst/>
                          <a:latin typeface="+mj-lt"/>
                        </a:rPr>
                        <a:t> </a:t>
                      </a:r>
                      <a:r>
                        <a:rPr lang="vi-VN" sz="2000" dirty="0">
                          <a:effectLst/>
                          <a:latin typeface="+mj-lt"/>
                        </a:rPr>
                        <a:t>loài,</a:t>
                      </a:r>
                      <a:r>
                        <a:rPr lang="vi-VN" sz="2000" spc="-45" dirty="0">
                          <a:effectLst/>
                          <a:latin typeface="+mj-lt"/>
                        </a:rPr>
                        <a:t> </a:t>
                      </a:r>
                      <a:r>
                        <a:rPr lang="vi-VN" sz="2000" dirty="0">
                          <a:effectLst/>
                          <a:latin typeface="+mj-lt"/>
                        </a:rPr>
                        <a:t>tuỳ</a:t>
                      </a:r>
                      <a:r>
                        <a:rPr lang="vi-VN" sz="2000" spc="-45" dirty="0">
                          <a:effectLst/>
                          <a:latin typeface="+mj-lt"/>
                        </a:rPr>
                        <a:t> </a:t>
                      </a:r>
                      <a:r>
                        <a:rPr lang="vi-VN" sz="2000" dirty="0">
                          <a:effectLst/>
                          <a:latin typeface="+mj-lt"/>
                        </a:rPr>
                        <a:t>giới</a:t>
                      </a:r>
                      <a:r>
                        <a:rPr lang="vi-VN" sz="2000" spc="-45" dirty="0">
                          <a:effectLst/>
                          <a:latin typeface="+mj-lt"/>
                        </a:rPr>
                        <a:t> </a:t>
                      </a:r>
                      <a:r>
                        <a:rPr lang="vi-VN" sz="2000" dirty="0">
                          <a:effectLst/>
                          <a:latin typeface="+mj-lt"/>
                        </a:rPr>
                        <a:t>tính.</a:t>
                      </a:r>
                      <a:r>
                        <a:rPr lang="vi-VN" sz="2000" spc="-300" dirty="0">
                          <a:effectLst/>
                          <a:latin typeface="+mj-lt"/>
                        </a:rPr>
                        <a:t> </a:t>
                      </a:r>
                      <a:r>
                        <a:rPr lang="en-US" sz="2000" spc="-300" dirty="0">
                          <a:effectLst/>
                          <a:latin typeface="+mj-lt"/>
                        </a:rPr>
                        <a:t>  </a:t>
                      </a:r>
                      <a:r>
                        <a:rPr lang="vi-VN" sz="2000" dirty="0">
                          <a:effectLst/>
                          <a:latin typeface="+mj-lt"/>
                        </a:rPr>
                        <a:t>Có thể tương đồng (XX) hoặc không tương đồng</a:t>
                      </a:r>
                      <a:r>
                        <a:rPr lang="vi-VN" sz="2000" spc="-300" dirty="0">
                          <a:effectLst/>
                          <a:latin typeface="+mj-lt"/>
                        </a:rPr>
                        <a:t> </a:t>
                      </a:r>
                      <a:r>
                        <a:rPr lang="vi-VN" sz="2000" dirty="0">
                          <a:effectLst/>
                          <a:latin typeface="+mj-lt"/>
                        </a:rPr>
                        <a:t>(XY).</a:t>
                      </a:r>
                      <a:endParaRPr lang="en-US" sz="2000" dirty="0">
                        <a:effectLst/>
                        <a:latin typeface="+mj-lt"/>
                      </a:endParaRPr>
                    </a:p>
                    <a:p>
                      <a:pPr marL="342900" marR="64770" lvl="0" indent="-342900" algn="just">
                        <a:lnSpc>
                          <a:spcPct val="110000"/>
                        </a:lnSpc>
                        <a:spcBef>
                          <a:spcPts val="295"/>
                        </a:spcBef>
                        <a:spcAft>
                          <a:spcPts val="0"/>
                        </a:spcAft>
                        <a:buClr>
                          <a:srgbClr val="231F20"/>
                        </a:buClr>
                        <a:buSzPts val="1250"/>
                        <a:buFont typeface="Times New Roman" panose="02020603050405020304" pitchFamily="18" charset="0"/>
                        <a:buChar char="–"/>
                        <a:tabLst>
                          <a:tab pos="210185" algn="l"/>
                        </a:tabLst>
                      </a:pPr>
                      <a:r>
                        <a:rPr lang="vi-VN" sz="2000" dirty="0">
                          <a:effectLst/>
                          <a:latin typeface="+mj-lt"/>
                        </a:rPr>
                        <a:t>Chứa gene quy định giới tính (gene SRY quy</a:t>
                      </a:r>
                      <a:r>
                        <a:rPr lang="vi-VN" sz="2000" spc="5" dirty="0">
                          <a:effectLst/>
                          <a:latin typeface="+mj-lt"/>
                        </a:rPr>
                        <a:t> </a:t>
                      </a:r>
                      <a:r>
                        <a:rPr lang="vi-VN" sz="2000" dirty="0">
                          <a:effectLst/>
                          <a:latin typeface="+mj-lt"/>
                        </a:rPr>
                        <a:t>định</a:t>
                      </a:r>
                      <a:r>
                        <a:rPr lang="vi-VN" sz="2000" spc="-25" dirty="0">
                          <a:effectLst/>
                          <a:latin typeface="+mj-lt"/>
                        </a:rPr>
                        <a:t> </a:t>
                      </a:r>
                      <a:r>
                        <a:rPr lang="vi-VN" sz="2000" dirty="0">
                          <a:effectLst/>
                          <a:latin typeface="+mj-lt"/>
                        </a:rPr>
                        <a:t>tinh</a:t>
                      </a:r>
                      <a:r>
                        <a:rPr lang="vi-VN" sz="2000" spc="-25" dirty="0">
                          <a:effectLst/>
                          <a:latin typeface="+mj-lt"/>
                        </a:rPr>
                        <a:t> </a:t>
                      </a:r>
                      <a:r>
                        <a:rPr lang="vi-VN" sz="2000" dirty="0">
                          <a:effectLst/>
                          <a:latin typeface="+mj-lt"/>
                        </a:rPr>
                        <a:t>hoàn</a:t>
                      </a:r>
                      <a:r>
                        <a:rPr lang="vi-VN" sz="2000" spc="-20" dirty="0">
                          <a:effectLst/>
                          <a:latin typeface="+mj-lt"/>
                        </a:rPr>
                        <a:t> </a:t>
                      </a:r>
                      <a:r>
                        <a:rPr lang="vi-VN" sz="2000" dirty="0">
                          <a:effectLst/>
                          <a:latin typeface="+mj-lt"/>
                        </a:rPr>
                        <a:t>ở</a:t>
                      </a:r>
                      <a:r>
                        <a:rPr lang="vi-VN" sz="2000" spc="-25" dirty="0">
                          <a:effectLst/>
                          <a:latin typeface="+mj-lt"/>
                        </a:rPr>
                        <a:t> </a:t>
                      </a:r>
                      <a:r>
                        <a:rPr lang="vi-VN" sz="2000" dirty="0">
                          <a:effectLst/>
                          <a:latin typeface="+mj-lt"/>
                        </a:rPr>
                        <a:t>giống</a:t>
                      </a:r>
                      <a:r>
                        <a:rPr lang="vi-VN" sz="2000" spc="-20" dirty="0">
                          <a:effectLst/>
                          <a:latin typeface="+mj-lt"/>
                        </a:rPr>
                        <a:t> </a:t>
                      </a:r>
                      <a:r>
                        <a:rPr lang="vi-VN" sz="2000" dirty="0">
                          <a:effectLst/>
                          <a:latin typeface="+mj-lt"/>
                        </a:rPr>
                        <a:t>đực).</a:t>
                      </a:r>
                      <a:endParaRPr lang="en-US" sz="2000" dirty="0">
                        <a:effectLst/>
                        <a:latin typeface="+mj-lt"/>
                      </a:endParaRPr>
                    </a:p>
                    <a:p>
                      <a:pPr marL="342900" marR="64770" lvl="0" indent="-342900" algn="just">
                        <a:lnSpc>
                          <a:spcPct val="110000"/>
                        </a:lnSpc>
                        <a:spcBef>
                          <a:spcPts val="295"/>
                        </a:spcBef>
                        <a:spcAft>
                          <a:spcPts val="0"/>
                        </a:spcAft>
                        <a:buClr>
                          <a:srgbClr val="231F20"/>
                        </a:buClr>
                        <a:buSzPts val="1250"/>
                        <a:buFont typeface="Times New Roman" panose="02020603050405020304" pitchFamily="18" charset="0"/>
                        <a:buChar char="–"/>
                        <a:tabLst>
                          <a:tab pos="194945" algn="l"/>
                        </a:tabLst>
                      </a:pPr>
                      <a:r>
                        <a:rPr lang="vi-VN" sz="2000" dirty="0">
                          <a:effectLst/>
                          <a:latin typeface="+mj-lt"/>
                        </a:rPr>
                        <a:t>Chứa gene quy định tính trạng thường liên kết</a:t>
                      </a:r>
                      <a:r>
                        <a:rPr lang="vi-VN" sz="2000" spc="5" dirty="0">
                          <a:effectLst/>
                          <a:latin typeface="+mj-lt"/>
                        </a:rPr>
                        <a:t> </a:t>
                      </a:r>
                      <a:r>
                        <a:rPr lang="vi-VN" sz="2000" dirty="0">
                          <a:effectLst/>
                          <a:latin typeface="+mj-lt"/>
                        </a:rPr>
                        <a:t>với</a:t>
                      </a:r>
                      <a:r>
                        <a:rPr lang="vi-VN" sz="2000" spc="-30" dirty="0">
                          <a:effectLst/>
                          <a:latin typeface="+mj-lt"/>
                        </a:rPr>
                        <a:t> </a:t>
                      </a:r>
                      <a:r>
                        <a:rPr lang="vi-VN" sz="2000" dirty="0">
                          <a:effectLst/>
                          <a:latin typeface="+mj-lt"/>
                        </a:rPr>
                        <a:t>giới</a:t>
                      </a:r>
                      <a:r>
                        <a:rPr lang="vi-VN" sz="2000" spc="-25" dirty="0">
                          <a:effectLst/>
                          <a:latin typeface="+mj-lt"/>
                        </a:rPr>
                        <a:t> </a:t>
                      </a:r>
                      <a:r>
                        <a:rPr lang="vi-VN" sz="2000" dirty="0">
                          <a:effectLst/>
                          <a:latin typeface="+mj-lt"/>
                        </a:rPr>
                        <a:t>tính,</a:t>
                      </a:r>
                      <a:r>
                        <a:rPr lang="vi-VN" sz="2000" spc="-25" dirty="0">
                          <a:effectLst/>
                          <a:latin typeface="+mj-lt"/>
                        </a:rPr>
                        <a:t> </a:t>
                      </a:r>
                      <a:r>
                        <a:rPr lang="vi-VN" sz="2000" dirty="0">
                          <a:effectLst/>
                          <a:latin typeface="+mj-lt"/>
                        </a:rPr>
                        <a:t>phân</a:t>
                      </a:r>
                      <a:r>
                        <a:rPr lang="vi-VN" sz="2000" spc="-25" dirty="0">
                          <a:effectLst/>
                          <a:latin typeface="+mj-lt"/>
                        </a:rPr>
                        <a:t> </a:t>
                      </a:r>
                      <a:r>
                        <a:rPr lang="vi-VN" sz="2000" dirty="0">
                          <a:effectLst/>
                          <a:latin typeface="+mj-lt"/>
                        </a:rPr>
                        <a:t>bố</a:t>
                      </a:r>
                      <a:r>
                        <a:rPr lang="vi-VN" sz="2000" spc="-30" dirty="0">
                          <a:effectLst/>
                          <a:latin typeface="+mj-lt"/>
                        </a:rPr>
                        <a:t> </a:t>
                      </a:r>
                      <a:r>
                        <a:rPr lang="vi-VN" sz="2000" dirty="0">
                          <a:effectLst/>
                          <a:latin typeface="+mj-lt"/>
                        </a:rPr>
                        <a:t>không</a:t>
                      </a:r>
                      <a:r>
                        <a:rPr lang="vi-VN" sz="2000" spc="-25" dirty="0">
                          <a:effectLst/>
                          <a:latin typeface="+mj-lt"/>
                        </a:rPr>
                        <a:t> </a:t>
                      </a:r>
                      <a:r>
                        <a:rPr lang="vi-VN" sz="2000" dirty="0">
                          <a:effectLst/>
                          <a:latin typeface="+mj-lt"/>
                        </a:rPr>
                        <a:t>đều</a:t>
                      </a:r>
                      <a:r>
                        <a:rPr lang="vi-VN" sz="2000" spc="-25" dirty="0">
                          <a:effectLst/>
                          <a:latin typeface="+mj-lt"/>
                        </a:rPr>
                        <a:t> </a:t>
                      </a:r>
                      <a:r>
                        <a:rPr lang="vi-VN" sz="2000" dirty="0">
                          <a:effectLst/>
                          <a:latin typeface="+mj-lt"/>
                        </a:rPr>
                        <a:t>ở</a:t>
                      </a:r>
                      <a:r>
                        <a:rPr lang="vi-VN" sz="2000" spc="-25" dirty="0">
                          <a:effectLst/>
                          <a:latin typeface="+mj-lt"/>
                        </a:rPr>
                        <a:t> </a:t>
                      </a:r>
                      <a:r>
                        <a:rPr lang="vi-VN" sz="2000" dirty="0">
                          <a:effectLst/>
                          <a:latin typeface="+mj-lt"/>
                        </a:rPr>
                        <a:t>hai</a:t>
                      </a:r>
                      <a:r>
                        <a:rPr lang="vi-VN" sz="2000" spc="-30" dirty="0">
                          <a:effectLst/>
                          <a:latin typeface="+mj-lt"/>
                        </a:rPr>
                        <a:t> </a:t>
                      </a:r>
                      <a:r>
                        <a:rPr lang="vi-VN" sz="2000" dirty="0">
                          <a:effectLst/>
                          <a:latin typeface="+mj-lt"/>
                        </a:rPr>
                        <a:t>giới.</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Bef>
                          <a:spcPts val="280"/>
                        </a:spcBef>
                        <a:spcAft>
                          <a:spcPts val="0"/>
                        </a:spcAft>
                        <a:buClr>
                          <a:srgbClr val="231F20"/>
                        </a:buClr>
                        <a:buSzPts val="1250"/>
                        <a:buFont typeface="Times New Roman" panose="02020603050405020304" pitchFamily="18" charset="0"/>
                        <a:buChar char="–"/>
                        <a:tabLst>
                          <a:tab pos="191135" algn="l"/>
                        </a:tabLst>
                      </a:pPr>
                      <a:r>
                        <a:rPr lang="vi-VN" sz="2000" dirty="0">
                          <a:effectLst/>
                          <a:latin typeface="+mj-lt"/>
                        </a:rPr>
                        <a:t>Giống</a:t>
                      </a:r>
                      <a:r>
                        <a:rPr lang="vi-VN" sz="2000" spc="-35" dirty="0">
                          <a:effectLst/>
                          <a:latin typeface="+mj-lt"/>
                        </a:rPr>
                        <a:t> </a:t>
                      </a:r>
                      <a:r>
                        <a:rPr lang="vi-VN" sz="2000" dirty="0">
                          <a:effectLst/>
                          <a:latin typeface="+mj-lt"/>
                        </a:rPr>
                        <a:t>nhau</a:t>
                      </a:r>
                      <a:r>
                        <a:rPr lang="vi-VN" sz="2000" spc="-35" dirty="0">
                          <a:effectLst/>
                          <a:latin typeface="+mj-lt"/>
                        </a:rPr>
                        <a:t> </a:t>
                      </a:r>
                      <a:r>
                        <a:rPr lang="vi-VN" sz="2000" dirty="0">
                          <a:effectLst/>
                          <a:latin typeface="+mj-lt"/>
                        </a:rPr>
                        <a:t>ở</a:t>
                      </a:r>
                      <a:r>
                        <a:rPr lang="vi-VN" sz="2000" spc="-35" dirty="0">
                          <a:effectLst/>
                          <a:latin typeface="+mj-lt"/>
                        </a:rPr>
                        <a:t> </a:t>
                      </a:r>
                      <a:r>
                        <a:rPr lang="vi-VN" sz="2000" dirty="0">
                          <a:effectLst/>
                          <a:latin typeface="+mj-lt"/>
                        </a:rPr>
                        <a:t>hai</a:t>
                      </a:r>
                      <a:r>
                        <a:rPr lang="vi-VN" sz="2000" spc="-30" dirty="0">
                          <a:effectLst/>
                          <a:latin typeface="+mj-lt"/>
                        </a:rPr>
                        <a:t> </a:t>
                      </a:r>
                      <a:r>
                        <a:rPr lang="vi-VN" sz="2000" dirty="0">
                          <a:effectLst/>
                          <a:latin typeface="+mj-lt"/>
                        </a:rPr>
                        <a:t>giới.</a:t>
                      </a:r>
                      <a:endParaRPr lang="en-US" sz="2000" dirty="0">
                        <a:effectLst/>
                        <a:latin typeface="+mj-lt"/>
                      </a:endParaRPr>
                    </a:p>
                    <a:p>
                      <a:pPr marL="71755">
                        <a:spcBef>
                          <a:spcPts val="450"/>
                        </a:spcBef>
                        <a:spcAft>
                          <a:spcPts val="0"/>
                        </a:spcAft>
                      </a:pPr>
                      <a:r>
                        <a:rPr lang="vi-VN" sz="2000" spc="-35" dirty="0">
                          <a:effectLst/>
                          <a:latin typeface="+mj-lt"/>
                        </a:rPr>
                        <a:t>–</a:t>
                      </a:r>
                      <a:r>
                        <a:rPr lang="vi-VN" sz="2000" spc="-160" dirty="0">
                          <a:effectLst/>
                          <a:latin typeface="+mj-lt"/>
                        </a:rPr>
                        <a:t> </a:t>
                      </a:r>
                      <a:r>
                        <a:rPr lang="vi-VN" sz="2000" spc="-35" dirty="0">
                          <a:effectLst/>
                          <a:latin typeface="+mj-lt"/>
                        </a:rPr>
                        <a:t>Ở</a:t>
                      </a:r>
                      <a:r>
                        <a:rPr lang="vi-VN" sz="2000" spc="-160" dirty="0">
                          <a:effectLst/>
                          <a:latin typeface="+mj-lt"/>
                        </a:rPr>
                        <a:t> </a:t>
                      </a:r>
                      <a:r>
                        <a:rPr lang="vi-VN" sz="2000" spc="-30" dirty="0">
                          <a:effectLst/>
                          <a:latin typeface="+mj-lt"/>
                        </a:rPr>
                        <a:t>người</a:t>
                      </a:r>
                      <a:r>
                        <a:rPr lang="vi-VN" sz="2000" spc="-160" dirty="0">
                          <a:effectLst/>
                          <a:latin typeface="+mj-lt"/>
                        </a:rPr>
                        <a:t> </a:t>
                      </a:r>
                      <a:r>
                        <a:rPr lang="vi-VN" sz="2000" spc="-30" dirty="0">
                          <a:effectLst/>
                          <a:latin typeface="+mj-lt"/>
                        </a:rPr>
                        <a:t>có</a:t>
                      </a:r>
                      <a:r>
                        <a:rPr lang="vi-VN" sz="2000" spc="-160" dirty="0">
                          <a:effectLst/>
                          <a:latin typeface="+mj-lt"/>
                        </a:rPr>
                        <a:t> </a:t>
                      </a:r>
                      <a:r>
                        <a:rPr lang="vi-VN" sz="2000" spc="-30" dirty="0">
                          <a:effectLst/>
                          <a:latin typeface="+mj-lt"/>
                        </a:rPr>
                        <a:t>22</a:t>
                      </a:r>
                      <a:r>
                        <a:rPr lang="vi-VN" sz="2000" spc="-160" dirty="0">
                          <a:effectLst/>
                          <a:latin typeface="+mj-lt"/>
                        </a:rPr>
                        <a:t> </a:t>
                      </a:r>
                      <a:r>
                        <a:rPr lang="vi-VN" sz="2000" spc="-30" dirty="0">
                          <a:effectLst/>
                          <a:latin typeface="+mj-lt"/>
                        </a:rPr>
                        <a:t>cặp</a:t>
                      </a:r>
                      <a:r>
                        <a:rPr lang="vi-VN" sz="2000" spc="-160" dirty="0">
                          <a:effectLst/>
                          <a:latin typeface="+mj-lt"/>
                        </a:rPr>
                        <a:t> </a:t>
                      </a:r>
                      <a:r>
                        <a:rPr lang="vi-VN" sz="2000" spc="-30" dirty="0">
                          <a:effectLst/>
                          <a:latin typeface="+mj-lt"/>
                        </a:rPr>
                        <a:t>NST</a:t>
                      </a:r>
                      <a:r>
                        <a:rPr lang="vi-VN" sz="2000" spc="-160" dirty="0">
                          <a:effectLst/>
                          <a:latin typeface="+mj-lt"/>
                        </a:rPr>
                        <a:t> </a:t>
                      </a:r>
                      <a:r>
                        <a:rPr lang="vi-VN" sz="2000" spc="-30" dirty="0">
                          <a:effectLst/>
                          <a:latin typeface="+mj-lt"/>
                        </a:rPr>
                        <a:t>thường.</a:t>
                      </a:r>
                      <a:endParaRPr lang="en-US" sz="2000" dirty="0">
                        <a:effectLst/>
                        <a:latin typeface="+mj-lt"/>
                      </a:endParaRPr>
                    </a:p>
                    <a:p>
                      <a:pPr marL="342900" lvl="0" indent="-342900">
                        <a:spcBef>
                          <a:spcPts val="445"/>
                        </a:spcBef>
                        <a:spcAft>
                          <a:spcPts val="0"/>
                        </a:spcAft>
                        <a:buClr>
                          <a:srgbClr val="231F20"/>
                        </a:buClr>
                        <a:buSzPts val="1250"/>
                        <a:buFont typeface="Times New Roman" panose="02020603050405020304" pitchFamily="18" charset="0"/>
                        <a:buChar char="–"/>
                        <a:tabLst>
                          <a:tab pos="191135" algn="l"/>
                        </a:tabLst>
                      </a:pPr>
                      <a:r>
                        <a:rPr lang="vi-VN" sz="2000" dirty="0">
                          <a:effectLst/>
                          <a:latin typeface="+mj-lt"/>
                        </a:rPr>
                        <a:t>Có</a:t>
                      </a:r>
                      <a:r>
                        <a:rPr lang="vi-VN" sz="2000" spc="-5" dirty="0">
                          <a:effectLst/>
                          <a:latin typeface="+mj-lt"/>
                        </a:rPr>
                        <a:t> </a:t>
                      </a:r>
                      <a:r>
                        <a:rPr lang="vi-VN" sz="2000" dirty="0">
                          <a:effectLst/>
                          <a:latin typeface="+mj-lt"/>
                        </a:rPr>
                        <a:t>nhiều cặp tương đồng.</a:t>
                      </a:r>
                      <a:endParaRPr lang="en-US" sz="2000" dirty="0">
                        <a:effectLst/>
                        <a:latin typeface="+mj-lt"/>
                      </a:endParaRPr>
                    </a:p>
                    <a:p>
                      <a:pPr>
                        <a:spcBef>
                          <a:spcPts val="30"/>
                        </a:spcBef>
                        <a:spcAft>
                          <a:spcPts val="0"/>
                        </a:spcAft>
                      </a:pPr>
                      <a:r>
                        <a:rPr lang="vi-VN" sz="2000" dirty="0">
                          <a:effectLst/>
                          <a:latin typeface="+mj-lt"/>
                        </a:rPr>
                        <a:t> </a:t>
                      </a:r>
                      <a:endParaRPr lang="en-US" sz="2000" dirty="0">
                        <a:effectLst/>
                        <a:latin typeface="+mj-lt"/>
                      </a:endParaRPr>
                    </a:p>
                    <a:p>
                      <a:pPr marL="342900" marR="64135" lvl="0" indent="-342900" algn="just">
                        <a:lnSpc>
                          <a:spcPct val="110000"/>
                        </a:lnSpc>
                        <a:spcBef>
                          <a:spcPts val="280"/>
                        </a:spcBef>
                        <a:spcAft>
                          <a:spcPts val="0"/>
                        </a:spcAft>
                        <a:buClr>
                          <a:srgbClr val="231F20"/>
                        </a:buClr>
                        <a:buSzPts val="1250"/>
                        <a:buFont typeface="Times New Roman" panose="02020603050405020304" pitchFamily="18" charset="0"/>
                        <a:buChar char="–"/>
                        <a:tabLst>
                          <a:tab pos="238760" algn="l"/>
                        </a:tabLst>
                      </a:pPr>
                      <a:r>
                        <a:rPr lang="vi-VN" sz="2000" dirty="0">
                          <a:effectLst/>
                          <a:latin typeface="+mj-lt"/>
                        </a:rPr>
                        <a:t>Chứa</a:t>
                      </a:r>
                      <a:r>
                        <a:rPr lang="vi-VN" sz="2000" spc="5" dirty="0">
                          <a:effectLst/>
                          <a:latin typeface="+mj-lt"/>
                        </a:rPr>
                        <a:t> </a:t>
                      </a:r>
                      <a:r>
                        <a:rPr lang="vi-VN" sz="2000" dirty="0">
                          <a:effectLst/>
                          <a:latin typeface="+mj-lt"/>
                        </a:rPr>
                        <a:t>gene</a:t>
                      </a:r>
                      <a:r>
                        <a:rPr lang="vi-VN" sz="2000" spc="5" dirty="0">
                          <a:effectLst/>
                          <a:latin typeface="+mj-lt"/>
                        </a:rPr>
                        <a:t> </a:t>
                      </a:r>
                      <a:r>
                        <a:rPr lang="vi-VN" sz="2000" dirty="0">
                          <a:effectLst/>
                          <a:latin typeface="+mj-lt"/>
                        </a:rPr>
                        <a:t>quy</a:t>
                      </a:r>
                      <a:r>
                        <a:rPr lang="vi-VN" sz="2000" spc="5" dirty="0">
                          <a:effectLst/>
                          <a:latin typeface="+mj-lt"/>
                        </a:rPr>
                        <a:t> </a:t>
                      </a:r>
                      <a:r>
                        <a:rPr lang="vi-VN" sz="2000" dirty="0">
                          <a:effectLst/>
                          <a:latin typeface="+mj-lt"/>
                        </a:rPr>
                        <a:t>định</a:t>
                      </a:r>
                      <a:r>
                        <a:rPr lang="vi-VN" sz="2000" spc="5" dirty="0">
                          <a:effectLst/>
                          <a:latin typeface="+mj-lt"/>
                        </a:rPr>
                        <a:t> </a:t>
                      </a:r>
                      <a:r>
                        <a:rPr lang="vi-VN" sz="2000" dirty="0">
                          <a:effectLst/>
                          <a:latin typeface="+mj-lt"/>
                        </a:rPr>
                        <a:t>tính</a:t>
                      </a:r>
                      <a:r>
                        <a:rPr lang="vi-VN" sz="2000" spc="5" dirty="0">
                          <a:effectLst/>
                          <a:latin typeface="+mj-lt"/>
                        </a:rPr>
                        <a:t> </a:t>
                      </a:r>
                      <a:r>
                        <a:rPr lang="vi-VN" sz="2000" dirty="0">
                          <a:effectLst/>
                          <a:latin typeface="+mj-lt"/>
                        </a:rPr>
                        <a:t>trạng</a:t>
                      </a:r>
                      <a:r>
                        <a:rPr lang="vi-VN" sz="2000" spc="5" dirty="0">
                          <a:effectLst/>
                          <a:latin typeface="+mj-lt"/>
                        </a:rPr>
                        <a:t> </a:t>
                      </a:r>
                      <a:r>
                        <a:rPr lang="vi-VN" sz="2000" dirty="0">
                          <a:effectLst/>
                          <a:latin typeface="+mj-lt"/>
                        </a:rPr>
                        <a:t>thường,</a:t>
                      </a:r>
                      <a:r>
                        <a:rPr lang="vi-VN" sz="2000" spc="5" dirty="0">
                          <a:effectLst/>
                          <a:latin typeface="+mj-lt"/>
                        </a:rPr>
                        <a:t> </a:t>
                      </a:r>
                      <a:r>
                        <a:rPr lang="vi-VN" sz="2000" dirty="0">
                          <a:effectLst/>
                          <a:latin typeface="+mj-lt"/>
                        </a:rPr>
                        <a:t>phân</a:t>
                      </a:r>
                      <a:r>
                        <a:rPr lang="vi-VN" sz="2000" spc="5" dirty="0">
                          <a:effectLst/>
                          <a:latin typeface="+mj-lt"/>
                        </a:rPr>
                        <a:t> </a:t>
                      </a:r>
                      <a:r>
                        <a:rPr lang="vi-VN" sz="2000" dirty="0">
                          <a:effectLst/>
                          <a:latin typeface="+mj-lt"/>
                        </a:rPr>
                        <a:t>bố</a:t>
                      </a:r>
                      <a:r>
                        <a:rPr lang="vi-VN" sz="2000" spc="5" dirty="0">
                          <a:effectLst/>
                          <a:latin typeface="+mj-lt"/>
                        </a:rPr>
                        <a:t> </a:t>
                      </a:r>
                      <a:r>
                        <a:rPr lang="vi-VN" sz="2000" dirty="0">
                          <a:effectLst/>
                          <a:latin typeface="+mj-lt"/>
                        </a:rPr>
                        <a:t>đồng</a:t>
                      </a:r>
                      <a:r>
                        <a:rPr lang="vi-VN" sz="2000" spc="-300" dirty="0">
                          <a:effectLst/>
                          <a:latin typeface="+mj-lt"/>
                        </a:rPr>
                        <a:t> </a:t>
                      </a:r>
                      <a:r>
                        <a:rPr lang="vi-VN" sz="2000" dirty="0">
                          <a:effectLst/>
                          <a:latin typeface="+mj-lt"/>
                        </a:rPr>
                        <a:t>đều</a:t>
                      </a:r>
                      <a:r>
                        <a:rPr lang="vi-VN" sz="2000" spc="-35" dirty="0">
                          <a:effectLst/>
                          <a:latin typeface="+mj-lt"/>
                        </a:rPr>
                        <a:t> </a:t>
                      </a:r>
                      <a:r>
                        <a:rPr lang="vi-VN" sz="2000" dirty="0">
                          <a:effectLst/>
                          <a:latin typeface="+mj-lt"/>
                        </a:rPr>
                        <a:t>ở</a:t>
                      </a:r>
                      <a:r>
                        <a:rPr lang="vi-VN" sz="2000" spc="-35" dirty="0">
                          <a:effectLst/>
                          <a:latin typeface="+mj-lt"/>
                        </a:rPr>
                        <a:t> </a:t>
                      </a:r>
                      <a:r>
                        <a:rPr lang="vi-VN" sz="2000" dirty="0">
                          <a:effectLst/>
                          <a:latin typeface="+mj-lt"/>
                        </a:rPr>
                        <a:t>hai</a:t>
                      </a:r>
                      <a:r>
                        <a:rPr lang="vi-VN" sz="2000" spc="-30" dirty="0">
                          <a:effectLst/>
                          <a:latin typeface="+mj-lt"/>
                        </a:rPr>
                        <a:t> </a:t>
                      </a:r>
                      <a:r>
                        <a:rPr lang="vi-VN" sz="2000" dirty="0">
                          <a:effectLst/>
                          <a:latin typeface="+mj-lt"/>
                        </a:rPr>
                        <a:t>giới.</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1331441"/>
                  </a:ext>
                </a:extLst>
              </a:tr>
            </a:tbl>
          </a:graphicData>
        </a:graphic>
      </p:graphicFrame>
      <p:sp>
        <p:nvSpPr>
          <p:cNvPr id="19" name="Rectangle 18"/>
          <p:cNvSpPr/>
          <p:nvPr/>
        </p:nvSpPr>
        <p:spPr>
          <a:xfrm>
            <a:off x="740294" y="6951167"/>
            <a:ext cx="16353663" cy="1200329"/>
          </a:xfrm>
          <a:prstGeom prst="rect">
            <a:avLst/>
          </a:prstGeom>
        </p:spPr>
        <p:txBody>
          <a:bodyPr wrap="square">
            <a:spAutoFit/>
          </a:bodyPr>
          <a:lstStyle/>
          <a:p>
            <a:pPr algn="just"/>
            <a:r>
              <a:rPr lang="en-US" sz="2400" dirty="0">
                <a:solidFill>
                  <a:srgbClr val="000000"/>
                </a:solidFill>
                <a:latin typeface="Times New Roman" panose="02020603050405020304" pitchFamily="18" charset="0"/>
                <a:ea typeface="Calibri" panose="020F0502020204030204" pitchFamily="34" charset="0"/>
              </a:rPr>
              <a:t>Do </a:t>
            </a:r>
            <a:r>
              <a:rPr lang="en-US" sz="2400" dirty="0" err="1">
                <a:solidFill>
                  <a:srgbClr val="000000"/>
                </a:solidFill>
                <a:latin typeface="Times New Roman" panose="02020603050405020304" pitchFamily="18" charset="0"/>
                <a:ea typeface="Calibri" panose="020F0502020204030204" pitchFamily="34" charset="0"/>
              </a:rPr>
              <a:t>sự</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phân</a:t>
            </a:r>
            <a:r>
              <a:rPr lang="en-US" sz="2400" dirty="0">
                <a:solidFill>
                  <a:srgbClr val="000000"/>
                </a:solidFill>
                <a:latin typeface="Times New Roman" panose="02020603050405020304" pitchFamily="18" charset="0"/>
                <a:ea typeface="Calibri" panose="020F0502020204030204" pitchFamily="34" charset="0"/>
              </a:rPr>
              <a:t> li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cặp</a:t>
            </a:r>
            <a:r>
              <a:rPr lang="en-US" sz="2400" dirty="0">
                <a:solidFill>
                  <a:srgbClr val="000000"/>
                </a:solidFill>
                <a:latin typeface="Times New Roman" panose="02020603050405020304" pitchFamily="18" charset="0"/>
                <a:ea typeface="Calibri" panose="020F0502020204030204" pitchFamily="34" charset="0"/>
              </a:rPr>
              <a:t> NST XY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phát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sinh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giao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tử</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ra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hai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loại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tinh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trùng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mang</a:t>
            </a:r>
            <a:r>
              <a:rPr lang="en-US" sz="2400" dirty="0">
                <a:solidFill>
                  <a:srgbClr val="000000"/>
                </a:solidFill>
                <a:latin typeface="Times New Roman" panose="02020603050405020304" pitchFamily="18" charset="0"/>
                <a:ea typeface="Calibri" panose="020F0502020204030204" pitchFamily="34" charset="0"/>
              </a:rPr>
              <a:t> NST X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Y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tỉ</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lệ</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bằng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nhau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bằng</a:t>
            </a:r>
            <a:r>
              <a:rPr lang="en-US" sz="2400" dirty="0">
                <a:solidFill>
                  <a:srgbClr val="000000"/>
                </a:solidFill>
                <a:latin typeface="Times New Roman" panose="02020603050405020304" pitchFamily="18" charset="0"/>
                <a:ea typeface="Calibri" panose="020F0502020204030204" pitchFamily="34" charset="0"/>
              </a:rPr>
              <a:t> 1 : 1. Qua </a:t>
            </a:r>
            <a:r>
              <a:rPr lang="en-US" sz="2400" dirty="0" err="1">
                <a:solidFill>
                  <a:srgbClr val="000000"/>
                </a:solidFill>
                <a:latin typeface="Times New Roman" panose="02020603050405020304" pitchFamily="18" charset="0"/>
                <a:ea typeface="Calibri" panose="020F0502020204030204" pitchFamily="34" charset="0"/>
              </a:rPr>
              <a:t>thụ</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tinh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hai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loại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tinh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trùng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trứng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mang</a:t>
            </a:r>
            <a:r>
              <a:rPr lang="en-US" sz="2400" dirty="0">
                <a:solidFill>
                  <a:srgbClr val="000000"/>
                </a:solidFill>
                <a:latin typeface="Times New Roman" panose="02020603050405020304" pitchFamily="18" charset="0"/>
                <a:ea typeface="Calibri" panose="020F0502020204030204" pitchFamily="34" charset="0"/>
              </a:rPr>
              <a:t> NST X </a:t>
            </a:r>
            <a:r>
              <a:rPr lang="en-US" sz="2400" dirty="0" err="1">
                <a:solidFill>
                  <a:srgbClr val="000000"/>
                </a:solidFill>
                <a:latin typeface="Times New Roman" panose="02020603050405020304" pitchFamily="18" charset="0"/>
                <a:ea typeface="Calibri" panose="020F0502020204030204" pitchFamily="34" charset="0"/>
              </a:rPr>
              <a:t>tạo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ra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hai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loại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tổ</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hợp</a:t>
            </a:r>
            <a:r>
              <a:rPr lang="en-US" sz="2400" dirty="0">
                <a:solidFill>
                  <a:srgbClr val="000000"/>
                </a:solidFill>
                <a:latin typeface="Times New Roman" panose="02020603050405020304" pitchFamily="18" charset="0"/>
                <a:ea typeface="Calibri" panose="020F0502020204030204" pitchFamily="34" charset="0"/>
              </a:rPr>
              <a:t> XX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XY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lượng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ngang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nhau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sức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ngang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nhau</a:t>
            </a:r>
            <a:r>
              <a:rPr lang="en-US" sz="2400" dirty="0">
                <a:solidFill>
                  <a:srgbClr val="000000"/>
                </a:solidFill>
                <a:latin typeface="Times New Roman" panose="02020603050405020304" pitchFamily="18" charset="0"/>
                <a:ea typeface="Calibri" panose="020F0502020204030204" pitchFamily="34" charset="0"/>
              </a:rPr>
              <a:t> do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tỉ</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lệ</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giới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tính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thường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1:1.</a:t>
            </a:r>
            <a:endParaRPr lang="en-US" sz="2400" dirty="0"/>
          </a:p>
        </p:txBody>
      </p:sp>
      <p:sp>
        <p:nvSpPr>
          <p:cNvPr id="22" name="Rectangle 21"/>
          <p:cNvSpPr/>
          <p:nvPr/>
        </p:nvSpPr>
        <p:spPr>
          <a:xfrm>
            <a:off x="740294" y="8402122"/>
            <a:ext cx="16913090" cy="1309397"/>
          </a:xfrm>
          <a:prstGeom prst="rect">
            <a:avLst/>
          </a:prstGeom>
        </p:spPr>
        <p:txBody>
          <a:bodyPr wrap="square">
            <a:spAutoFit/>
          </a:bodyPr>
          <a:lstStyle/>
          <a:p>
            <a:pPr algn="just">
              <a:lnSpc>
                <a:spcPct val="120000"/>
              </a:lnSpc>
              <a:spcAft>
                <a:spcPts val="0"/>
              </a:spcAft>
            </a:pPr>
            <a:endParaRPr lang="en-US"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Morgan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phép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ruồi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giấm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thuần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đỏ</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phép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phép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47631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0" grpId="0"/>
      <p:bldP spid="19"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2329398"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4494772" y="9017983"/>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3189154" y="3518110"/>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6" name="Freeform 16"/>
          <p:cNvSpPr/>
          <p:nvPr/>
        </p:nvSpPr>
        <p:spPr>
          <a:xfrm>
            <a:off x="2570549" y="949682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9">
              <a:extLst>
                <a:ext uri="{96DAC541-7B7A-43D3-8B79-37D633B846F1}">
                  <asvg:svgBlip xmlns:asvg="http://schemas.microsoft.com/office/drawing/2016/SVG/main" xmlns="" r:embed="rId24"/>
                </a:ext>
              </a:extLst>
            </a:blip>
            <a:stretch>
              <a:fillRect/>
            </a:stretch>
          </a:blipFill>
          <a:ln cap="sq">
            <a:noFill/>
            <a:prstDash val="solid"/>
            <a:miter/>
          </a:ln>
        </p:spPr>
      </p:sp>
      <p:sp>
        <p:nvSpPr>
          <p:cNvPr id="17" name="Freeform 17"/>
          <p:cNvSpPr/>
          <p:nvPr/>
        </p:nvSpPr>
        <p:spPr>
          <a:xfrm rot="-5282649">
            <a:off x="16596506" y="6970869"/>
            <a:ext cx="3382987" cy="1154444"/>
          </a:xfrm>
          <a:custGeom>
            <a:avLst/>
            <a:gdLst/>
            <a:ahLst/>
            <a:cxnLst/>
            <a:rect l="l" t="t" r="r" b="b"/>
            <a:pathLst>
              <a:path w="3382987" h="1154444">
                <a:moveTo>
                  <a:pt x="0" y="0"/>
                </a:moveTo>
                <a:lnTo>
                  <a:pt x="3382988" y="0"/>
                </a:lnTo>
                <a:lnTo>
                  <a:pt x="3382988" y="1154445"/>
                </a:lnTo>
                <a:lnTo>
                  <a:pt x="0" y="11544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457200" y="891652"/>
            <a:ext cx="114300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II. DI TRUYỀN GIỚI TÍNH VÀ LIÊN KẾT VỚI GIỚI TÍNH</a:t>
            </a:r>
            <a:endParaRPr lang="en-US" sz="3200" b="1">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3"/>
          <p:cNvSpPr/>
          <p:nvPr/>
        </p:nvSpPr>
        <p:spPr>
          <a:xfrm>
            <a:off x="616272" y="1977653"/>
            <a:ext cx="17037112" cy="1922578"/>
          </a:xfrm>
          <a:prstGeom prst="rect">
            <a:avLst/>
          </a:prstGeom>
        </p:spPr>
        <p:txBody>
          <a:bodyPr wrap="square">
            <a:spAutoFit/>
          </a:bodyPr>
          <a:lstStyle/>
          <a:p>
            <a:pPr algn="just">
              <a:lnSpc>
                <a:spcPct val="120000"/>
              </a:lnSpc>
              <a:spcAft>
                <a:spcPts val="800"/>
              </a:spcAft>
            </a:pPr>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4. </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 giải thích sự di truyền tính trạng bị chi phối bởi các gene nằm trên X hoặc trên Y là sự di truyền liên kết giới tính.</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a:solidFill>
                  <a:srgbClr val="FF0000"/>
                </a:solidFill>
                <a:latin typeface="Times New Roman" panose="02020603050405020304" pitchFamily="18" charset="0"/>
                <a:ea typeface="Times New Roman" panose="02020603050405020304" pitchFamily="18" charset="0"/>
              </a:rPr>
              <a:t>b)</a:t>
            </a:r>
            <a:r>
              <a:rPr lang="en-US" sz="2400" b="1">
                <a:solidFill>
                  <a:srgbClr val="FF0000"/>
                </a:solidFill>
                <a:latin typeface="Times New Roman" panose="02020603050405020304" pitchFamily="18" charset="0"/>
                <a:ea typeface="Times New Roman" panose="02020603050405020304" pitchFamily="18" charset="0"/>
              </a:rPr>
              <a:t> </a:t>
            </a:r>
            <a:r>
              <a:rPr lang="en-US" sz="2400">
                <a:solidFill>
                  <a:srgbClr val="FF0000"/>
                </a:solidFill>
                <a:latin typeface="Times New Roman" panose="02020603050405020304" pitchFamily="18" charset="0"/>
                <a:ea typeface="Times New Roman" panose="02020603050405020304" pitchFamily="18" charset="0"/>
              </a:rPr>
              <a:t>Bệnh mù màu đỏ và lục do gene lặn nằm trên X và không có allele tương ứng trên nhiễm sắc thể Y. Tại sao bệnh này thường gặp ở nam giới hơn so với ở nữ giới?</a:t>
            </a:r>
            <a:endParaRPr lang="en-US" sz="2400">
              <a:solidFill>
                <a:srgbClr val="FF0000"/>
              </a:solidFill>
            </a:endParaRPr>
          </a:p>
        </p:txBody>
      </p:sp>
      <p:sp>
        <p:nvSpPr>
          <p:cNvPr id="15" name="Rectangle 14"/>
          <p:cNvSpPr/>
          <p:nvPr/>
        </p:nvSpPr>
        <p:spPr>
          <a:xfrm>
            <a:off x="643094" y="5906922"/>
            <a:ext cx="17037112" cy="496867"/>
          </a:xfrm>
          <a:prstGeom prst="rect">
            <a:avLst/>
          </a:prstGeom>
        </p:spPr>
        <p:txBody>
          <a:bodyPr wrap="square">
            <a:spAutoFit/>
          </a:bodyPr>
          <a:lstStyle/>
          <a:p>
            <a:pPr algn="just">
              <a:lnSpc>
                <a:spcPct val="120000"/>
              </a:lnSpc>
              <a:spcAft>
                <a:spcPts val="800"/>
              </a:spcAft>
            </a:pPr>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5. </a:t>
            </a: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Nêu một số ứng dụng của sự di truyền giới tính và di truyền liên kết giới tính ở sinh vật trong sản xuất.</a:t>
            </a: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616272" y="3857281"/>
            <a:ext cx="17037112" cy="1865126"/>
          </a:xfrm>
          <a:prstGeom prst="rect">
            <a:avLst/>
          </a:prstGeom>
        </p:spPr>
        <p:txBody>
          <a:bodyPr wrap="square">
            <a:spAutoFit/>
          </a:bodyPr>
          <a:lstStyle/>
          <a:p>
            <a:pPr algn="just">
              <a:lnSpc>
                <a:spcPct val="120000"/>
              </a:lnSpc>
              <a:spcAft>
                <a:spcPts val="0"/>
              </a:spcAft>
            </a:pP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Gene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nằm trên X không có allele tương ứng trên Y có xu hướng di truyền liên kết X, được gọi là các gene liên kết X. Gene nằm trên Y không có allele tương ứng trên X quy định tính trạng chỉ có ở cá thể mang Y và di truyền liên kết Y, được gọi là gene liên kết Y.</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sz="2400" smtClean="0">
                <a:latin typeface="Times New Roman" panose="02020603050405020304" pitchFamily="18" charset="0"/>
                <a:ea typeface="Calibri" panose="020F0502020204030204" pitchFamily="34" charset="0"/>
                <a:cs typeface="Times New Roman" panose="02020603050405020304" pitchFamily="18" charset="0"/>
              </a:rPr>
              <a:t> </a:t>
            </a:r>
            <a:r>
              <a:rPr lang="en-US" sz="2400" smtClean="0">
                <a:solidFill>
                  <a:srgbClr val="000000"/>
                </a:solidFill>
                <a:latin typeface="Times New Roman" panose="02020603050405020304" pitchFamily="18" charset="0"/>
                <a:ea typeface="Calibri" panose="020F0502020204030204" pitchFamily="34" charset="0"/>
              </a:rPr>
              <a:t>Do </a:t>
            </a:r>
            <a:r>
              <a:rPr lang="en-US" sz="2400">
                <a:solidFill>
                  <a:srgbClr val="000000"/>
                </a:solidFill>
                <a:latin typeface="Times New Roman" panose="02020603050405020304" pitchFamily="18" charset="0"/>
                <a:ea typeface="Calibri" panose="020F0502020204030204" pitchFamily="34" charset="0"/>
              </a:rPr>
              <a:t>gene quy định bệnh mù màu đỏ - lục nằm trên NST X không có allele tương ứng trên NST Y nên ở nam giới (XY) chỉ cần mang một allele lặn đã biểu hiện ra kiểu hình, còn ở nữ giới (XX) cần có 2 allele lặn mới biểu hiện kiểu hình bệnh.</a:t>
            </a:r>
            <a:endParaRPr lang="en-US" sz="2400"/>
          </a:p>
        </p:txBody>
      </p:sp>
      <p:sp>
        <p:nvSpPr>
          <p:cNvPr id="22" name="Rectangle 21"/>
          <p:cNvSpPr/>
          <p:nvPr/>
        </p:nvSpPr>
        <p:spPr>
          <a:xfrm>
            <a:off x="585568" y="6588304"/>
            <a:ext cx="17067815" cy="2632516"/>
          </a:xfrm>
          <a:prstGeom prst="rect">
            <a:avLst/>
          </a:prstGeom>
        </p:spPr>
        <p:txBody>
          <a:bodyPr wrap="square">
            <a:spAutoFit/>
          </a:bodyPr>
          <a:lstStyle/>
          <a:p>
            <a:pPr lvl="0" algn="just">
              <a:lnSpc>
                <a:spcPct val="120000"/>
              </a:lnSpc>
              <a:spcAft>
                <a:spcPts val="800"/>
              </a:spcAft>
              <a:buSzPts val="1000"/>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Ứng dụng của sự di truyền giới tính và di truyền liên kết giới tính ở sinh vật trong sản xuất: Để lấy trứng, sữa, số lượng cá thể cái trong đàn vật nuôi cần nhiều hơn số lượng cá thể đực. Muốn lấy thịt, tơ tằm, lông (để sản xuất len),... số lượng cá thể đực phải nhiều hơn số cá thể cái. </a:t>
            </a:r>
          </a:p>
          <a:p>
            <a:pPr algn="just"/>
            <a:r>
              <a:rPr lang="en-US" sz="2400">
                <a:solidFill>
                  <a:srgbClr val="000000"/>
                </a:solidFill>
                <a:latin typeface="Times New Roman" panose="02020603050405020304" pitchFamily="18" charset="0"/>
                <a:ea typeface="Calibri" panose="020F0502020204030204" pitchFamily="34" charset="0"/>
              </a:rPr>
              <a:t>Sự di truyền liên kết giới tính là cơ sở giải thích sự biểu hiện các tính trạng liên kết giới tính ở sinh vật, từ đó ứng dụng trong dự đoán và sàng lọc bệnh ở người. Dựa trên cơ sở di truyền liên kết giới tính của một số tính trạng, các nhà chọn giống có thể lựa chọn các tổ hợp lai phù hợp nhằm cải thiện chất lượng giống.</a:t>
            </a:r>
            <a:endParaRPr lang="en-US" sz="2400"/>
          </a:p>
        </p:txBody>
      </p:sp>
    </p:spTree>
    <p:extLst>
      <p:ext uri="{BB962C8B-B14F-4D97-AF65-F5344CB8AC3E}">
        <p14:creationId xmlns:p14="http://schemas.microsoft.com/office/powerpoint/2010/main" val="36714816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123929"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4494772" y="9017983"/>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6" name="Freeform 16"/>
          <p:cNvSpPr/>
          <p:nvPr/>
        </p:nvSpPr>
        <p:spPr>
          <a:xfrm>
            <a:off x="2588782" y="977288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9">
              <a:extLst>
                <a:ext uri="{96DAC541-7B7A-43D3-8B79-37D633B846F1}">
                  <asvg:svgBlip xmlns:asvg="http://schemas.microsoft.com/office/drawing/2016/SVG/main" xmlns="" r:embed="rId24"/>
                </a:ext>
              </a:extLst>
            </a:blip>
            <a:stretch>
              <a:fillRect/>
            </a:stretch>
          </a:blipFill>
          <a:ln cap="sq">
            <a:noFill/>
            <a:prstDash val="solid"/>
            <a:miter/>
          </a:ln>
        </p:spPr>
      </p:sp>
      <p:sp>
        <p:nvSpPr>
          <p:cNvPr id="17" name="Freeform 17"/>
          <p:cNvSpPr/>
          <p:nvPr/>
        </p:nvSpPr>
        <p:spPr>
          <a:xfrm rot="-5282649">
            <a:off x="16596506" y="6970869"/>
            <a:ext cx="3382987" cy="1154444"/>
          </a:xfrm>
          <a:custGeom>
            <a:avLst/>
            <a:gdLst/>
            <a:ahLst/>
            <a:cxnLst/>
            <a:rect l="l" t="t" r="r" b="b"/>
            <a:pathLst>
              <a:path w="3382987" h="1154444">
                <a:moveTo>
                  <a:pt x="0" y="0"/>
                </a:moveTo>
                <a:lnTo>
                  <a:pt x="3382988" y="0"/>
                </a:lnTo>
                <a:lnTo>
                  <a:pt x="3382988" y="1154445"/>
                </a:lnTo>
                <a:lnTo>
                  <a:pt x="0" y="11544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6438900" y="817006"/>
            <a:ext cx="54102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KIẾN THỨC CỐT LÕI</a:t>
            </a:r>
            <a:endParaRPr lang="en-US" sz="3200" b="1">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p:cNvSpPr/>
          <p:nvPr/>
        </p:nvSpPr>
        <p:spPr>
          <a:xfrm>
            <a:off x="914400" y="2068504"/>
            <a:ext cx="96660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II. </a:t>
            </a:r>
            <a:r>
              <a:rPr lang="en-US" sz="2800" b="1" smtClean="0">
                <a:solidFill>
                  <a:srgbClr val="FF0000"/>
                </a:solidFill>
                <a:latin typeface="Times New Roman" panose="02020603050405020304" pitchFamily="18" charset="0"/>
                <a:ea typeface="Calibri" panose="020F0502020204030204" pitchFamily="34" charset="0"/>
              </a:rPr>
              <a:t>DI TRUYỀN GIỚI TÍNH VÀ LIÊN KẾT VỚI GIỚI TÍNH</a:t>
            </a:r>
            <a:endParaRPr lang="en-US" sz="2800">
              <a:solidFill>
                <a:srgbClr val="FF0000"/>
              </a:solidFill>
            </a:endParaRPr>
          </a:p>
        </p:txBody>
      </p:sp>
      <p:sp>
        <p:nvSpPr>
          <p:cNvPr id="3" name="Rectangle 2"/>
          <p:cNvSpPr/>
          <p:nvPr/>
        </p:nvSpPr>
        <p:spPr>
          <a:xfrm>
            <a:off x="1098050" y="2719861"/>
            <a:ext cx="15742149" cy="1007455"/>
          </a:xfrm>
          <a:prstGeom prst="rect">
            <a:avLst/>
          </a:prstGeom>
        </p:spPr>
        <p:txBody>
          <a:bodyPr wrap="square">
            <a:spAutoFit/>
          </a:bodyPr>
          <a:lstStyle/>
          <a:p>
            <a:pPr marL="342900" lvl="0" indent="-342900">
              <a:lnSpc>
                <a:spcPct val="120000"/>
              </a:lnSpc>
              <a:spcAft>
                <a:spcPts val="800"/>
              </a:spcAft>
              <a:buFont typeface="+mj-lt"/>
              <a:buAutoNum type="arabicPeriod"/>
            </a:pPr>
            <a:r>
              <a:rPr lang="en-US" sz="2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Nhiễm sắc thể giới tính</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r>
              <a:rPr lang="en-US" sz="2400">
                <a:solidFill>
                  <a:srgbClr val="000000"/>
                </a:solidFill>
                <a:latin typeface="Times New Roman" panose="02020603050405020304" pitchFamily="18" charset="0"/>
                <a:ea typeface="Calibri" panose="020F0502020204030204" pitchFamily="34" charset="0"/>
              </a:rPr>
              <a:t>Phần lớn tế bào động vật và một số loài TV có hai loại NST là NST thường và NST giới tính.</a:t>
            </a:r>
            <a:endParaRPr lang="en-US" sz="2400"/>
          </a:p>
        </p:txBody>
      </p:sp>
      <p:graphicFrame>
        <p:nvGraphicFramePr>
          <p:cNvPr id="5" name="Table 4"/>
          <p:cNvGraphicFramePr>
            <a:graphicFrameLocks noGrp="1"/>
          </p:cNvGraphicFramePr>
          <p:nvPr>
            <p:extLst>
              <p:ext uri="{D42A27DB-BD31-4B8C-83A1-F6EECF244321}">
                <p14:modId xmlns:p14="http://schemas.microsoft.com/office/powerpoint/2010/main" val="185853605"/>
              </p:ext>
            </p:extLst>
          </p:nvPr>
        </p:nvGraphicFramePr>
        <p:xfrm>
          <a:off x="1314885" y="3928695"/>
          <a:ext cx="15745713" cy="3701796"/>
        </p:xfrm>
        <a:graphic>
          <a:graphicData uri="http://schemas.openxmlformats.org/drawingml/2006/table">
            <a:tbl>
              <a:tblPr firstRow="1" firstCol="1" lastRow="1" lastCol="1" bandRow="1" bandCol="1">
                <a:tableStyleId>{5940675A-B579-460E-94D1-54222C63F5DA}</a:tableStyleId>
              </a:tblPr>
              <a:tblGrid>
                <a:gridCol w="8252957">
                  <a:extLst>
                    <a:ext uri="{9D8B030D-6E8A-4147-A177-3AD203B41FA5}">
                      <a16:colId xmlns:a16="http://schemas.microsoft.com/office/drawing/2014/main" val="1316999643"/>
                    </a:ext>
                  </a:extLst>
                </a:gridCol>
                <a:gridCol w="7492756">
                  <a:extLst>
                    <a:ext uri="{9D8B030D-6E8A-4147-A177-3AD203B41FA5}">
                      <a16:colId xmlns:a16="http://schemas.microsoft.com/office/drawing/2014/main" val="1544014848"/>
                    </a:ext>
                  </a:extLst>
                </a:gridCol>
              </a:tblGrid>
              <a:tr h="252730">
                <a:tc>
                  <a:txBody>
                    <a:bodyPr/>
                    <a:lstStyle/>
                    <a:p>
                      <a:pPr algn="ctr">
                        <a:spcBef>
                          <a:spcPts val="280"/>
                        </a:spcBef>
                        <a:spcAft>
                          <a:spcPts val="0"/>
                        </a:spcAft>
                      </a:pPr>
                      <a:r>
                        <a:rPr lang="vi-VN" sz="2400" b="1">
                          <a:effectLst/>
                          <a:latin typeface="Times New Roman" panose="02020603050405020304" pitchFamily="18" charset="0"/>
                          <a:cs typeface="Times New Roman" panose="02020603050405020304" pitchFamily="18" charset="0"/>
                        </a:rPr>
                        <a:t>Nhiễm</a:t>
                      </a:r>
                      <a:r>
                        <a:rPr lang="vi-VN" sz="2400" b="1" spc="-45">
                          <a:effectLst/>
                          <a:latin typeface="Times New Roman" panose="02020603050405020304" pitchFamily="18" charset="0"/>
                          <a:cs typeface="Times New Roman" panose="02020603050405020304" pitchFamily="18" charset="0"/>
                        </a:rPr>
                        <a:t> </a:t>
                      </a:r>
                      <a:r>
                        <a:rPr lang="vi-VN" sz="2400" b="1">
                          <a:effectLst/>
                          <a:latin typeface="Times New Roman" panose="02020603050405020304" pitchFamily="18" charset="0"/>
                          <a:cs typeface="Times New Roman" panose="02020603050405020304" pitchFamily="18" charset="0"/>
                        </a:rPr>
                        <a:t>sắc</a:t>
                      </a:r>
                      <a:r>
                        <a:rPr lang="vi-VN" sz="2400" b="1" spc="-40">
                          <a:effectLst/>
                          <a:latin typeface="Times New Roman" panose="02020603050405020304" pitchFamily="18" charset="0"/>
                          <a:cs typeface="Times New Roman" panose="02020603050405020304" pitchFamily="18" charset="0"/>
                        </a:rPr>
                        <a:t> </a:t>
                      </a:r>
                      <a:r>
                        <a:rPr lang="vi-VN" sz="2400" b="1">
                          <a:effectLst/>
                          <a:latin typeface="Times New Roman" panose="02020603050405020304" pitchFamily="18" charset="0"/>
                          <a:cs typeface="Times New Roman" panose="02020603050405020304" pitchFamily="18" charset="0"/>
                        </a:rPr>
                        <a:t>thể</a:t>
                      </a:r>
                      <a:r>
                        <a:rPr lang="vi-VN" sz="2400" b="1" spc="-40">
                          <a:effectLst/>
                          <a:latin typeface="Times New Roman" panose="02020603050405020304" pitchFamily="18" charset="0"/>
                          <a:cs typeface="Times New Roman" panose="02020603050405020304" pitchFamily="18" charset="0"/>
                        </a:rPr>
                        <a:t> </a:t>
                      </a:r>
                      <a:r>
                        <a:rPr lang="vi-VN" sz="2400" b="1">
                          <a:effectLst/>
                          <a:latin typeface="Times New Roman" panose="02020603050405020304" pitchFamily="18" charset="0"/>
                          <a:cs typeface="Times New Roman" panose="02020603050405020304" pitchFamily="18" charset="0"/>
                        </a:rPr>
                        <a:t>giới</a:t>
                      </a:r>
                      <a:r>
                        <a:rPr lang="vi-VN" sz="2400" b="1" spc="-40">
                          <a:effectLst/>
                          <a:latin typeface="Times New Roman" panose="02020603050405020304" pitchFamily="18" charset="0"/>
                          <a:cs typeface="Times New Roman" panose="02020603050405020304" pitchFamily="18" charset="0"/>
                        </a:rPr>
                        <a:t> </a:t>
                      </a:r>
                      <a:r>
                        <a:rPr lang="vi-VN" sz="2400" b="1">
                          <a:effectLst/>
                          <a:latin typeface="Times New Roman" panose="02020603050405020304" pitchFamily="18" charset="0"/>
                          <a:cs typeface="Times New Roman" panose="02020603050405020304" pitchFamily="18" charset="0"/>
                        </a:rPr>
                        <a:t>tính</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0"/>
                        </a:spcBef>
                        <a:spcAft>
                          <a:spcPts val="0"/>
                        </a:spcAft>
                      </a:pPr>
                      <a:r>
                        <a:rPr lang="vi-VN" sz="2400" b="1">
                          <a:effectLst/>
                          <a:latin typeface="Times New Roman" panose="02020603050405020304" pitchFamily="18" charset="0"/>
                          <a:cs typeface="Times New Roman" panose="02020603050405020304" pitchFamily="18" charset="0"/>
                        </a:rPr>
                        <a:t>Nhiễm</a:t>
                      </a:r>
                      <a:r>
                        <a:rPr lang="vi-VN" sz="2400" b="1" spc="-70">
                          <a:effectLst/>
                          <a:latin typeface="Times New Roman" panose="02020603050405020304" pitchFamily="18" charset="0"/>
                          <a:cs typeface="Times New Roman" panose="02020603050405020304" pitchFamily="18" charset="0"/>
                        </a:rPr>
                        <a:t> </a:t>
                      </a:r>
                      <a:r>
                        <a:rPr lang="vi-VN" sz="2400" b="1">
                          <a:effectLst/>
                          <a:latin typeface="Times New Roman" panose="02020603050405020304" pitchFamily="18" charset="0"/>
                          <a:cs typeface="Times New Roman" panose="02020603050405020304" pitchFamily="18" charset="0"/>
                        </a:rPr>
                        <a:t>sắc</a:t>
                      </a:r>
                      <a:r>
                        <a:rPr lang="vi-VN" sz="2400" b="1" spc="-70">
                          <a:effectLst/>
                          <a:latin typeface="Times New Roman" panose="02020603050405020304" pitchFamily="18" charset="0"/>
                          <a:cs typeface="Times New Roman" panose="02020603050405020304" pitchFamily="18" charset="0"/>
                        </a:rPr>
                        <a:t> </a:t>
                      </a:r>
                      <a:r>
                        <a:rPr lang="vi-VN" sz="2400" b="1">
                          <a:effectLst/>
                          <a:latin typeface="Times New Roman" panose="02020603050405020304" pitchFamily="18" charset="0"/>
                          <a:cs typeface="Times New Roman" panose="02020603050405020304" pitchFamily="18" charset="0"/>
                        </a:rPr>
                        <a:t>thể</a:t>
                      </a:r>
                      <a:r>
                        <a:rPr lang="vi-VN" sz="2400" b="1" spc="-70">
                          <a:effectLst/>
                          <a:latin typeface="Times New Roman" panose="02020603050405020304" pitchFamily="18" charset="0"/>
                          <a:cs typeface="Times New Roman" panose="02020603050405020304" pitchFamily="18" charset="0"/>
                        </a:rPr>
                        <a:t> </a:t>
                      </a:r>
                      <a:r>
                        <a:rPr lang="vi-VN" sz="2400" b="1">
                          <a:effectLst/>
                          <a:latin typeface="Times New Roman" panose="02020603050405020304" pitchFamily="18" charset="0"/>
                          <a:cs typeface="Times New Roman" panose="02020603050405020304" pitchFamily="18" charset="0"/>
                        </a:rPr>
                        <a:t>thường</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52481028"/>
                  </a:ext>
                </a:extLst>
              </a:tr>
              <a:tr h="2022475">
                <a:tc>
                  <a:txBody>
                    <a:bodyPr/>
                    <a:lstStyle/>
                    <a:p>
                      <a:pPr marL="342900" lvl="0" indent="-342900" algn="just">
                        <a:spcBef>
                          <a:spcPts val="280"/>
                        </a:spcBef>
                        <a:spcAft>
                          <a:spcPts val="0"/>
                        </a:spcAft>
                        <a:buClr>
                          <a:srgbClr val="231F20"/>
                        </a:buClr>
                        <a:buSzPts val="1250"/>
                        <a:buFont typeface="Times New Roman" panose="02020603050405020304" pitchFamily="18" charset="0"/>
                        <a:buChar char="–"/>
                        <a:tabLst>
                          <a:tab pos="191135" algn="l"/>
                        </a:tabLst>
                      </a:pPr>
                      <a:r>
                        <a:rPr lang="vi-VN" sz="2400">
                          <a:effectLst/>
                          <a:latin typeface="Times New Roman" panose="02020603050405020304" pitchFamily="18" charset="0"/>
                          <a:cs typeface="Times New Roman" panose="02020603050405020304" pitchFamily="18" charset="0"/>
                        </a:rPr>
                        <a:t>NST</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đặc</a:t>
                      </a:r>
                      <a:r>
                        <a:rPr lang="vi-VN" sz="2400" spc="-4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biệt</a:t>
                      </a:r>
                      <a:r>
                        <a:rPr lang="vi-VN" sz="2400" spc="-4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khác</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nhau</a:t>
                      </a:r>
                      <a:r>
                        <a:rPr lang="vi-VN" sz="2400" spc="-4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ở</a:t>
                      </a:r>
                      <a:r>
                        <a:rPr lang="vi-VN" sz="2400" spc="-4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hai</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giới;</a:t>
                      </a:r>
                      <a:endParaRPr lang="en-US" sz="2400">
                        <a:effectLst/>
                        <a:latin typeface="Times New Roman" panose="02020603050405020304" pitchFamily="18" charset="0"/>
                        <a:cs typeface="Times New Roman" panose="02020603050405020304" pitchFamily="18" charset="0"/>
                      </a:endParaRPr>
                    </a:p>
                    <a:p>
                      <a:pPr marL="342900" lvl="0" indent="-342900" algn="just">
                        <a:spcBef>
                          <a:spcPts val="450"/>
                        </a:spcBef>
                        <a:spcAft>
                          <a:spcPts val="0"/>
                        </a:spcAft>
                        <a:buClr>
                          <a:srgbClr val="231F20"/>
                        </a:buClr>
                        <a:buSzPts val="1250"/>
                        <a:buFont typeface="Times New Roman" panose="02020603050405020304" pitchFamily="18" charset="0"/>
                        <a:buChar char="–"/>
                        <a:tabLst>
                          <a:tab pos="191135" algn="l"/>
                        </a:tabLst>
                      </a:pPr>
                      <a:r>
                        <a:rPr lang="vi-VN" sz="2400">
                          <a:effectLst/>
                          <a:latin typeface="Times New Roman" panose="02020603050405020304" pitchFamily="18" charset="0"/>
                          <a:cs typeface="Times New Roman" panose="02020603050405020304" pitchFamily="18" charset="0"/>
                        </a:rPr>
                        <a:t>Ở</a:t>
                      </a:r>
                      <a:r>
                        <a:rPr lang="vi-VN" sz="2400" spc="-1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người:</a:t>
                      </a:r>
                      <a:r>
                        <a:rPr lang="vi-VN" sz="2400" spc="-1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nam:</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XY,</a:t>
                      </a:r>
                      <a:r>
                        <a:rPr lang="vi-VN" sz="2400" spc="-1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nữ:</a:t>
                      </a:r>
                      <a:r>
                        <a:rPr lang="vi-VN" sz="2400" spc="-1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XX</a:t>
                      </a:r>
                      <a:endParaRPr lang="en-US" sz="2400">
                        <a:effectLst/>
                        <a:latin typeface="Times New Roman" panose="02020603050405020304" pitchFamily="18" charset="0"/>
                        <a:cs typeface="Times New Roman" panose="02020603050405020304" pitchFamily="18" charset="0"/>
                      </a:endParaRPr>
                    </a:p>
                    <a:p>
                      <a:pPr marL="342900" marR="64135" lvl="0" indent="-342900" algn="just">
                        <a:lnSpc>
                          <a:spcPct val="110000"/>
                        </a:lnSpc>
                        <a:spcBef>
                          <a:spcPts val="445"/>
                        </a:spcBef>
                        <a:spcAft>
                          <a:spcPts val="0"/>
                        </a:spcAft>
                        <a:buClr>
                          <a:srgbClr val="231F20"/>
                        </a:buClr>
                        <a:buSzPts val="1250"/>
                        <a:buFont typeface="Times New Roman" panose="02020603050405020304" pitchFamily="18" charset="0"/>
                        <a:buChar char="–"/>
                        <a:tabLst>
                          <a:tab pos="191135" algn="l"/>
                        </a:tabLst>
                      </a:pPr>
                      <a:r>
                        <a:rPr lang="vi-VN" sz="2400">
                          <a:effectLst/>
                          <a:latin typeface="Times New Roman" panose="02020603050405020304" pitchFamily="18" charset="0"/>
                          <a:cs typeface="Times New Roman" panose="02020603050405020304" pitchFamily="18" charset="0"/>
                        </a:rPr>
                        <a:t>Chỉ</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có</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1</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cặp</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hoặc</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1</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chiếc</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tuỳ</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loài,</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tuỳ</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giới</a:t>
                      </a:r>
                      <a:r>
                        <a:rPr lang="vi-VN" sz="2400" spc="-4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tính.</a:t>
                      </a:r>
                      <a:r>
                        <a:rPr lang="vi-VN" sz="2400" spc="-300">
                          <a:effectLst/>
                          <a:latin typeface="Times New Roman" panose="02020603050405020304" pitchFamily="18" charset="0"/>
                          <a:cs typeface="Times New Roman" panose="02020603050405020304" pitchFamily="18" charset="0"/>
                        </a:rPr>
                        <a:t> </a:t>
                      </a:r>
                      <a:r>
                        <a:rPr lang="en-US" sz="2400" spc="-30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Có thể tương đồng (XX) hoặc không tương đồng</a:t>
                      </a:r>
                      <a:r>
                        <a:rPr lang="vi-VN" sz="2400" spc="-30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(XY).</a:t>
                      </a:r>
                      <a:endParaRPr lang="en-US" sz="2400">
                        <a:effectLst/>
                        <a:latin typeface="Times New Roman" panose="02020603050405020304" pitchFamily="18" charset="0"/>
                        <a:cs typeface="Times New Roman" panose="02020603050405020304" pitchFamily="18" charset="0"/>
                      </a:endParaRPr>
                    </a:p>
                    <a:p>
                      <a:pPr marL="342900" marR="64770" lvl="0" indent="-342900" algn="just">
                        <a:lnSpc>
                          <a:spcPct val="110000"/>
                        </a:lnSpc>
                        <a:spcBef>
                          <a:spcPts val="295"/>
                        </a:spcBef>
                        <a:spcAft>
                          <a:spcPts val="0"/>
                        </a:spcAft>
                        <a:buClr>
                          <a:srgbClr val="231F20"/>
                        </a:buClr>
                        <a:buSzPts val="1250"/>
                        <a:buFont typeface="Times New Roman" panose="02020603050405020304" pitchFamily="18" charset="0"/>
                        <a:buChar char="–"/>
                        <a:tabLst>
                          <a:tab pos="210185" algn="l"/>
                        </a:tabLst>
                      </a:pPr>
                      <a:r>
                        <a:rPr lang="vi-VN" sz="2400">
                          <a:effectLst/>
                          <a:latin typeface="Times New Roman" panose="02020603050405020304" pitchFamily="18" charset="0"/>
                          <a:cs typeface="Times New Roman" panose="02020603050405020304" pitchFamily="18" charset="0"/>
                        </a:rPr>
                        <a:t>Chứa gene quy định giới tính (gene SRY quy</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định</a:t>
                      </a:r>
                      <a:r>
                        <a:rPr lang="vi-VN" sz="2400" spc="-2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tinh</a:t>
                      </a:r>
                      <a:r>
                        <a:rPr lang="vi-VN" sz="2400" spc="-2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hoàn</a:t>
                      </a:r>
                      <a:r>
                        <a:rPr lang="vi-VN" sz="2400" spc="-2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ở</a:t>
                      </a:r>
                      <a:r>
                        <a:rPr lang="vi-VN" sz="2400" spc="-2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giống</a:t>
                      </a:r>
                      <a:r>
                        <a:rPr lang="vi-VN" sz="2400" spc="-2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đực).</a:t>
                      </a:r>
                      <a:endParaRPr lang="en-US" sz="2400">
                        <a:effectLst/>
                        <a:latin typeface="Times New Roman" panose="02020603050405020304" pitchFamily="18" charset="0"/>
                        <a:cs typeface="Times New Roman" panose="02020603050405020304" pitchFamily="18" charset="0"/>
                      </a:endParaRPr>
                    </a:p>
                    <a:p>
                      <a:pPr marL="342900" marR="64770" lvl="0" indent="-342900" algn="just">
                        <a:lnSpc>
                          <a:spcPct val="110000"/>
                        </a:lnSpc>
                        <a:spcBef>
                          <a:spcPts val="295"/>
                        </a:spcBef>
                        <a:spcAft>
                          <a:spcPts val="0"/>
                        </a:spcAft>
                        <a:buClr>
                          <a:srgbClr val="231F20"/>
                        </a:buClr>
                        <a:buSzPts val="1250"/>
                        <a:buFont typeface="Times New Roman" panose="02020603050405020304" pitchFamily="18" charset="0"/>
                        <a:buChar char="–"/>
                        <a:tabLst>
                          <a:tab pos="194945" algn="l"/>
                        </a:tabLst>
                      </a:pPr>
                      <a:r>
                        <a:rPr lang="vi-VN" sz="2400">
                          <a:effectLst/>
                          <a:latin typeface="Times New Roman" panose="02020603050405020304" pitchFamily="18" charset="0"/>
                          <a:cs typeface="Times New Roman" panose="02020603050405020304" pitchFamily="18" charset="0"/>
                        </a:rPr>
                        <a:t>Chứa gene quy định tính trạng thường liên kết</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với</a:t>
                      </a:r>
                      <a:r>
                        <a:rPr lang="vi-VN" sz="2400" spc="-3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giới</a:t>
                      </a:r>
                      <a:r>
                        <a:rPr lang="vi-VN" sz="2400" spc="-2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tính,</a:t>
                      </a:r>
                      <a:r>
                        <a:rPr lang="vi-VN" sz="2400" spc="-2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phân</a:t>
                      </a:r>
                      <a:r>
                        <a:rPr lang="vi-VN" sz="2400" spc="-2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bố</a:t>
                      </a:r>
                      <a:r>
                        <a:rPr lang="vi-VN" sz="2400" spc="-3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không</a:t>
                      </a:r>
                      <a:r>
                        <a:rPr lang="vi-VN" sz="2400" spc="-2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đều</a:t>
                      </a:r>
                      <a:r>
                        <a:rPr lang="vi-VN" sz="2400" spc="-2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ở</a:t>
                      </a:r>
                      <a:r>
                        <a:rPr lang="vi-VN" sz="2400" spc="-2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hai</a:t>
                      </a:r>
                      <a:r>
                        <a:rPr lang="vi-VN" sz="2400" spc="-3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giới.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Bef>
                          <a:spcPts val="280"/>
                        </a:spcBef>
                        <a:spcAft>
                          <a:spcPts val="0"/>
                        </a:spcAft>
                        <a:buClr>
                          <a:srgbClr val="231F20"/>
                        </a:buClr>
                        <a:buSzPts val="1250"/>
                        <a:buFont typeface="Times New Roman" panose="02020603050405020304" pitchFamily="18" charset="0"/>
                        <a:buChar char="–"/>
                        <a:tabLst>
                          <a:tab pos="191135" algn="l"/>
                        </a:tabLst>
                      </a:pPr>
                      <a:r>
                        <a:rPr lang="vi-VN" sz="2400">
                          <a:effectLst/>
                          <a:latin typeface="Times New Roman" panose="02020603050405020304" pitchFamily="18" charset="0"/>
                          <a:cs typeface="Times New Roman" panose="02020603050405020304" pitchFamily="18" charset="0"/>
                        </a:rPr>
                        <a:t>Giống</a:t>
                      </a:r>
                      <a:r>
                        <a:rPr lang="vi-VN" sz="2400" spc="-3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nhau</a:t>
                      </a:r>
                      <a:r>
                        <a:rPr lang="vi-VN" sz="2400" spc="-3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ở</a:t>
                      </a:r>
                      <a:r>
                        <a:rPr lang="vi-VN" sz="2400" spc="-3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hai</a:t>
                      </a:r>
                      <a:r>
                        <a:rPr lang="vi-VN" sz="2400" spc="-3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giới.</a:t>
                      </a:r>
                      <a:endParaRPr lang="en-US" sz="2400">
                        <a:effectLst/>
                        <a:latin typeface="Times New Roman" panose="02020603050405020304" pitchFamily="18" charset="0"/>
                        <a:cs typeface="Times New Roman" panose="02020603050405020304" pitchFamily="18" charset="0"/>
                      </a:endParaRPr>
                    </a:p>
                    <a:p>
                      <a:pPr marL="71755">
                        <a:spcBef>
                          <a:spcPts val="450"/>
                        </a:spcBef>
                        <a:spcAft>
                          <a:spcPts val="0"/>
                        </a:spcAft>
                      </a:pPr>
                      <a:r>
                        <a:rPr lang="vi-VN" sz="2400" spc="-35">
                          <a:effectLst/>
                          <a:latin typeface="Times New Roman" panose="02020603050405020304" pitchFamily="18" charset="0"/>
                          <a:cs typeface="Times New Roman" panose="02020603050405020304" pitchFamily="18" charset="0"/>
                        </a:rPr>
                        <a:t>–</a:t>
                      </a:r>
                      <a:r>
                        <a:rPr lang="vi-VN" sz="2400" spc="-160">
                          <a:effectLst/>
                          <a:latin typeface="Times New Roman" panose="02020603050405020304" pitchFamily="18" charset="0"/>
                          <a:cs typeface="Times New Roman" panose="02020603050405020304" pitchFamily="18" charset="0"/>
                        </a:rPr>
                        <a:t> </a:t>
                      </a:r>
                      <a:r>
                        <a:rPr lang="vi-VN" sz="2400" spc="-35">
                          <a:effectLst/>
                          <a:latin typeface="Times New Roman" panose="02020603050405020304" pitchFamily="18" charset="0"/>
                          <a:cs typeface="Times New Roman" panose="02020603050405020304" pitchFamily="18" charset="0"/>
                        </a:rPr>
                        <a:t>Ở</a:t>
                      </a:r>
                      <a:r>
                        <a:rPr lang="vi-VN" sz="2400" spc="-160">
                          <a:effectLst/>
                          <a:latin typeface="Times New Roman" panose="02020603050405020304" pitchFamily="18" charset="0"/>
                          <a:cs typeface="Times New Roman" panose="02020603050405020304" pitchFamily="18" charset="0"/>
                        </a:rPr>
                        <a:t> </a:t>
                      </a:r>
                      <a:r>
                        <a:rPr lang="vi-VN" sz="2400" spc="-30">
                          <a:effectLst/>
                          <a:latin typeface="Times New Roman" panose="02020603050405020304" pitchFamily="18" charset="0"/>
                          <a:cs typeface="Times New Roman" panose="02020603050405020304" pitchFamily="18" charset="0"/>
                        </a:rPr>
                        <a:t>người</a:t>
                      </a:r>
                      <a:r>
                        <a:rPr lang="vi-VN" sz="2400" spc="-160">
                          <a:effectLst/>
                          <a:latin typeface="Times New Roman" panose="02020603050405020304" pitchFamily="18" charset="0"/>
                          <a:cs typeface="Times New Roman" panose="02020603050405020304" pitchFamily="18" charset="0"/>
                        </a:rPr>
                        <a:t> </a:t>
                      </a:r>
                      <a:r>
                        <a:rPr lang="vi-VN" sz="2400" spc="-30">
                          <a:effectLst/>
                          <a:latin typeface="Times New Roman" panose="02020603050405020304" pitchFamily="18" charset="0"/>
                          <a:cs typeface="Times New Roman" panose="02020603050405020304" pitchFamily="18" charset="0"/>
                        </a:rPr>
                        <a:t>có</a:t>
                      </a:r>
                      <a:r>
                        <a:rPr lang="vi-VN" sz="2400" spc="-160">
                          <a:effectLst/>
                          <a:latin typeface="Times New Roman" panose="02020603050405020304" pitchFamily="18" charset="0"/>
                          <a:cs typeface="Times New Roman" panose="02020603050405020304" pitchFamily="18" charset="0"/>
                        </a:rPr>
                        <a:t> </a:t>
                      </a:r>
                      <a:r>
                        <a:rPr lang="vi-VN" sz="2400" spc="-30">
                          <a:effectLst/>
                          <a:latin typeface="Times New Roman" panose="02020603050405020304" pitchFamily="18" charset="0"/>
                          <a:cs typeface="Times New Roman" panose="02020603050405020304" pitchFamily="18" charset="0"/>
                        </a:rPr>
                        <a:t>22</a:t>
                      </a:r>
                      <a:r>
                        <a:rPr lang="vi-VN" sz="2400" spc="-160">
                          <a:effectLst/>
                          <a:latin typeface="Times New Roman" panose="02020603050405020304" pitchFamily="18" charset="0"/>
                          <a:cs typeface="Times New Roman" panose="02020603050405020304" pitchFamily="18" charset="0"/>
                        </a:rPr>
                        <a:t> </a:t>
                      </a:r>
                      <a:r>
                        <a:rPr lang="vi-VN" sz="2400" spc="-30">
                          <a:effectLst/>
                          <a:latin typeface="Times New Roman" panose="02020603050405020304" pitchFamily="18" charset="0"/>
                          <a:cs typeface="Times New Roman" panose="02020603050405020304" pitchFamily="18" charset="0"/>
                        </a:rPr>
                        <a:t>cặp</a:t>
                      </a:r>
                      <a:r>
                        <a:rPr lang="vi-VN" sz="2400" spc="-160">
                          <a:effectLst/>
                          <a:latin typeface="Times New Roman" panose="02020603050405020304" pitchFamily="18" charset="0"/>
                          <a:cs typeface="Times New Roman" panose="02020603050405020304" pitchFamily="18" charset="0"/>
                        </a:rPr>
                        <a:t> </a:t>
                      </a:r>
                      <a:r>
                        <a:rPr lang="vi-VN" sz="2400" spc="-30">
                          <a:effectLst/>
                          <a:latin typeface="Times New Roman" panose="02020603050405020304" pitchFamily="18" charset="0"/>
                          <a:cs typeface="Times New Roman" panose="02020603050405020304" pitchFamily="18" charset="0"/>
                        </a:rPr>
                        <a:t>NST</a:t>
                      </a:r>
                      <a:r>
                        <a:rPr lang="vi-VN" sz="2400" spc="-160">
                          <a:effectLst/>
                          <a:latin typeface="Times New Roman" panose="02020603050405020304" pitchFamily="18" charset="0"/>
                          <a:cs typeface="Times New Roman" panose="02020603050405020304" pitchFamily="18" charset="0"/>
                        </a:rPr>
                        <a:t> </a:t>
                      </a:r>
                      <a:r>
                        <a:rPr lang="vi-VN" sz="2400" spc="-30">
                          <a:effectLst/>
                          <a:latin typeface="Times New Roman" panose="02020603050405020304" pitchFamily="18" charset="0"/>
                          <a:cs typeface="Times New Roman" panose="02020603050405020304" pitchFamily="18" charset="0"/>
                        </a:rPr>
                        <a:t>thường.</a:t>
                      </a:r>
                      <a:endParaRPr lang="en-US" sz="2400">
                        <a:effectLst/>
                        <a:latin typeface="Times New Roman" panose="02020603050405020304" pitchFamily="18" charset="0"/>
                        <a:cs typeface="Times New Roman" panose="02020603050405020304" pitchFamily="18" charset="0"/>
                      </a:endParaRPr>
                    </a:p>
                    <a:p>
                      <a:pPr marL="342900" lvl="0" indent="-342900">
                        <a:spcBef>
                          <a:spcPts val="445"/>
                        </a:spcBef>
                        <a:spcAft>
                          <a:spcPts val="0"/>
                        </a:spcAft>
                        <a:buClr>
                          <a:srgbClr val="231F20"/>
                        </a:buClr>
                        <a:buSzPts val="1250"/>
                        <a:buFont typeface="Times New Roman" panose="02020603050405020304" pitchFamily="18" charset="0"/>
                        <a:buChar char="–"/>
                        <a:tabLst>
                          <a:tab pos="191135" algn="l"/>
                        </a:tabLst>
                      </a:pPr>
                      <a:r>
                        <a:rPr lang="vi-VN" sz="2400">
                          <a:effectLst/>
                          <a:latin typeface="Times New Roman" panose="02020603050405020304" pitchFamily="18" charset="0"/>
                          <a:cs typeface="Times New Roman" panose="02020603050405020304" pitchFamily="18" charset="0"/>
                        </a:rPr>
                        <a:t>Có</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nhiều cặp tương đồng.</a:t>
                      </a:r>
                      <a:endParaRPr lang="en-US" sz="2400">
                        <a:effectLst/>
                        <a:latin typeface="Times New Roman" panose="02020603050405020304" pitchFamily="18" charset="0"/>
                        <a:cs typeface="Times New Roman" panose="02020603050405020304" pitchFamily="18" charset="0"/>
                      </a:endParaRPr>
                    </a:p>
                    <a:p>
                      <a:pPr>
                        <a:spcBef>
                          <a:spcPts val="30"/>
                        </a:spcBef>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cs typeface="Times New Roman" panose="02020603050405020304" pitchFamily="18" charset="0"/>
                      </a:endParaRPr>
                    </a:p>
                    <a:p>
                      <a:pPr marL="342900" marR="64135" lvl="0" indent="-342900" algn="just">
                        <a:lnSpc>
                          <a:spcPct val="110000"/>
                        </a:lnSpc>
                        <a:spcBef>
                          <a:spcPts val="280"/>
                        </a:spcBef>
                        <a:spcAft>
                          <a:spcPts val="0"/>
                        </a:spcAft>
                        <a:buClr>
                          <a:srgbClr val="231F20"/>
                        </a:buClr>
                        <a:buSzPts val="1250"/>
                        <a:buFont typeface="Times New Roman" panose="02020603050405020304" pitchFamily="18" charset="0"/>
                        <a:buChar char="–"/>
                        <a:tabLst>
                          <a:tab pos="238760" algn="l"/>
                        </a:tabLst>
                      </a:pPr>
                      <a:r>
                        <a:rPr lang="vi-VN" sz="2400">
                          <a:effectLst/>
                          <a:latin typeface="Times New Roman" panose="02020603050405020304" pitchFamily="18" charset="0"/>
                          <a:cs typeface="Times New Roman" panose="02020603050405020304" pitchFamily="18" charset="0"/>
                        </a:rPr>
                        <a:t>Chứa</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gene</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quy</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định</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tính</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trạng</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thường,</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phân</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bố</a:t>
                      </a:r>
                      <a:r>
                        <a:rPr lang="vi-VN" sz="2400" spc="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đồng</a:t>
                      </a:r>
                      <a:r>
                        <a:rPr lang="vi-VN" sz="2400" spc="-30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đều</a:t>
                      </a:r>
                      <a:r>
                        <a:rPr lang="vi-VN" sz="2400" spc="-3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ở</a:t>
                      </a:r>
                      <a:r>
                        <a:rPr lang="vi-VN" sz="2400" spc="-35">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hai</a:t>
                      </a:r>
                      <a:r>
                        <a:rPr lang="vi-VN" sz="2400" spc="-30">
                          <a:effectLst/>
                          <a:latin typeface="Times New Roman" panose="02020603050405020304" pitchFamily="18" charset="0"/>
                          <a:cs typeface="Times New Roman" panose="02020603050405020304" pitchFamily="18" charset="0"/>
                        </a:rPr>
                        <a:t> </a:t>
                      </a:r>
                      <a:r>
                        <a:rPr lang="vi-VN" sz="2400">
                          <a:effectLst/>
                          <a:latin typeface="Times New Roman" panose="02020603050405020304" pitchFamily="18" charset="0"/>
                          <a:cs typeface="Times New Roman" panose="02020603050405020304" pitchFamily="18" charset="0"/>
                        </a:rPr>
                        <a:t>giới.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01060591"/>
                  </a:ext>
                </a:extLst>
              </a:tr>
            </a:tbl>
          </a:graphicData>
        </a:graphic>
      </p:graphicFrame>
      <p:sp>
        <p:nvSpPr>
          <p:cNvPr id="15" name="Rectangle 14"/>
          <p:cNvSpPr/>
          <p:nvPr/>
        </p:nvSpPr>
        <p:spPr>
          <a:xfrm>
            <a:off x="1358627" y="8427303"/>
            <a:ext cx="15658228" cy="830997"/>
          </a:xfrm>
          <a:prstGeom prst="rect">
            <a:avLst/>
          </a:prstGeom>
        </p:spPr>
        <p:txBody>
          <a:bodyPr wrap="square">
            <a:spAutoFit/>
          </a:bodyPr>
          <a:lstStyle/>
          <a:p>
            <a:r>
              <a:rPr lang="en-US" sz="2400">
                <a:solidFill>
                  <a:srgbClr val="000000"/>
                </a:solidFill>
                <a:latin typeface="Times New Roman" panose="02020603050405020304" pitchFamily="18" charset="0"/>
                <a:ea typeface="Calibri" panose="020F0502020204030204" pitchFamily="34" charset="0"/>
              </a:rPr>
              <a:t>- Cơ chế xác định giới tính dựa vào việc có mặt NST giới tính trong tế bào mà bản chất là sự có mặt gene trên NST giới tính quy định.</a:t>
            </a:r>
            <a:endParaRPr lang="en-US" sz="2400"/>
          </a:p>
        </p:txBody>
      </p:sp>
      <p:sp>
        <p:nvSpPr>
          <p:cNvPr id="19" name="Rectangle 18"/>
          <p:cNvSpPr/>
          <p:nvPr/>
        </p:nvSpPr>
        <p:spPr>
          <a:xfrm>
            <a:off x="1124947" y="7939873"/>
            <a:ext cx="15742149" cy="496867"/>
          </a:xfrm>
          <a:prstGeom prst="rect">
            <a:avLst/>
          </a:prstGeom>
        </p:spPr>
        <p:txBody>
          <a:bodyPr wrap="square">
            <a:spAutoFit/>
          </a:bodyPr>
          <a:lstStyle/>
          <a:p>
            <a:pPr lvl="0">
              <a:lnSpc>
                <a:spcPct val="120000"/>
              </a:lnSpc>
              <a:spcAft>
                <a:spcPts val="800"/>
              </a:spcAft>
            </a:pPr>
            <a:r>
              <a:rPr lang="en-US" sz="2400" b="1" smtClean="0">
                <a:latin typeface="Times New Roman" panose="02020603050405020304" pitchFamily="18" charset="0"/>
                <a:ea typeface="Calibri" panose="020F0502020204030204" pitchFamily="34" charset="0"/>
                <a:cs typeface="Times New Roman" panose="02020603050405020304" pitchFamily="18" charset="0"/>
              </a:rPr>
              <a:t>2. Sự di truyền giới tính</a:t>
            </a:r>
            <a:endParaRPr lang="en-US" sz="2400" b="1">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7310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123929" y="9017983"/>
            <a:ext cx="4899948" cy="3344214"/>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5847044" y="9882374"/>
            <a:ext cx="3296956" cy="809253"/>
          </a:xfrm>
          <a:custGeom>
            <a:avLst/>
            <a:gdLst/>
            <a:ahLst/>
            <a:cxnLst/>
            <a:rect l="l" t="t" r="r" b="b"/>
            <a:pathLst>
              <a:path w="3296956" h="809253">
                <a:moveTo>
                  <a:pt x="0" y="0"/>
                </a:moveTo>
                <a:lnTo>
                  <a:pt x="3296956" y="0"/>
                </a:lnTo>
                <a:lnTo>
                  <a:pt x="3296956" y="809252"/>
                </a:lnTo>
                <a:lnTo>
                  <a:pt x="0" y="809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4494772" y="9017983"/>
            <a:ext cx="4427843" cy="3481392"/>
          </a:xfrm>
          <a:custGeom>
            <a:avLst/>
            <a:gdLst/>
            <a:ahLst/>
            <a:cxnLst/>
            <a:rect l="l" t="t" r="r" b="b"/>
            <a:pathLst>
              <a:path w="4427843" h="3481392">
                <a:moveTo>
                  <a:pt x="0" y="0"/>
                </a:moveTo>
                <a:lnTo>
                  <a:pt x="4427843" y="0"/>
                </a:lnTo>
                <a:lnTo>
                  <a:pt x="4427843" y="3481391"/>
                </a:lnTo>
                <a:lnTo>
                  <a:pt x="0" y="34813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9" name="Freeform 9"/>
          <p:cNvSpPr/>
          <p:nvPr/>
        </p:nvSpPr>
        <p:spPr>
          <a:xfrm>
            <a:off x="-381801" y="-2176940"/>
            <a:ext cx="4899948" cy="3068592"/>
          </a:xfrm>
          <a:custGeom>
            <a:avLst/>
            <a:gdLst/>
            <a:ahLst/>
            <a:cxnLst/>
            <a:rect l="l" t="t" r="r" b="b"/>
            <a:pathLst>
              <a:path w="4899948" h="3068592">
                <a:moveTo>
                  <a:pt x="0" y="0"/>
                </a:moveTo>
                <a:lnTo>
                  <a:pt x="4899947" y="0"/>
                </a:lnTo>
                <a:lnTo>
                  <a:pt x="4899947" y="3068592"/>
                </a:lnTo>
                <a:lnTo>
                  <a:pt x="0" y="306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10" name="Freeform 10"/>
          <p:cNvSpPr/>
          <p:nvPr/>
        </p:nvSpPr>
        <p:spPr>
          <a:xfrm>
            <a:off x="12801533" y="-3053980"/>
            <a:ext cx="4292424" cy="3870986"/>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11" name="Freeform 11"/>
          <p:cNvSpPr/>
          <p:nvPr/>
        </p:nvSpPr>
        <p:spPr>
          <a:xfrm>
            <a:off x="10138935" y="9258300"/>
            <a:ext cx="4076270" cy="2863579"/>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12" name="Freeform 12"/>
          <p:cNvSpPr/>
          <p:nvPr/>
        </p:nvSpPr>
        <p:spPr>
          <a:xfrm>
            <a:off x="7495522" y="-3297794"/>
            <a:ext cx="5493058" cy="41148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13" name="Freeform 13"/>
          <p:cNvSpPr/>
          <p:nvPr/>
        </p:nvSpPr>
        <p:spPr>
          <a:xfrm rot="4747568">
            <a:off x="-2972342" y="3665317"/>
            <a:ext cx="4896097" cy="2735694"/>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a:ln cap="sq">
            <a:noFill/>
            <a:prstDash val="solid"/>
            <a:miter/>
          </a:ln>
        </p:spPr>
      </p:sp>
      <p:sp>
        <p:nvSpPr>
          <p:cNvPr id="16" name="Freeform 16"/>
          <p:cNvSpPr/>
          <p:nvPr/>
        </p:nvSpPr>
        <p:spPr>
          <a:xfrm>
            <a:off x="2588782" y="9772887"/>
            <a:ext cx="2587020" cy="2386526"/>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19">
              <a:extLst>
                <a:ext uri="{96DAC541-7B7A-43D3-8B79-37D633B846F1}">
                  <asvg:svgBlip xmlns:asvg="http://schemas.microsoft.com/office/drawing/2016/SVG/main" xmlns="" r:embed="rId24"/>
                </a:ext>
              </a:extLst>
            </a:blip>
            <a:stretch>
              <a:fillRect/>
            </a:stretch>
          </a:blipFill>
          <a:ln cap="sq">
            <a:noFill/>
            <a:prstDash val="solid"/>
            <a:miter/>
          </a:ln>
        </p:spPr>
      </p:sp>
      <p:sp>
        <p:nvSpPr>
          <p:cNvPr id="17" name="Freeform 17"/>
          <p:cNvSpPr/>
          <p:nvPr/>
        </p:nvSpPr>
        <p:spPr>
          <a:xfrm rot="-5282649">
            <a:off x="16596506" y="6970869"/>
            <a:ext cx="3382987" cy="1154444"/>
          </a:xfrm>
          <a:custGeom>
            <a:avLst/>
            <a:gdLst/>
            <a:ahLst/>
            <a:cxnLst/>
            <a:rect l="l" t="t" r="r" b="b"/>
            <a:pathLst>
              <a:path w="3382987" h="1154444">
                <a:moveTo>
                  <a:pt x="0" y="0"/>
                </a:moveTo>
                <a:lnTo>
                  <a:pt x="3382988" y="0"/>
                </a:lnTo>
                <a:lnTo>
                  <a:pt x="3382988" y="1154445"/>
                </a:lnTo>
                <a:lnTo>
                  <a:pt x="0" y="115444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8" name="Freeform 18"/>
          <p:cNvSpPr/>
          <p:nvPr/>
        </p:nvSpPr>
        <p:spPr>
          <a:xfrm>
            <a:off x="17259300" y="-971659"/>
            <a:ext cx="3104522" cy="3342688"/>
          </a:xfrm>
          <a:custGeom>
            <a:avLst/>
            <a:gdLst/>
            <a:ahLst/>
            <a:cxnLst/>
            <a:rect l="l" t="t" r="r" b="b"/>
            <a:pathLst>
              <a:path w="3104522" h="3342688">
                <a:moveTo>
                  <a:pt x="0" y="0"/>
                </a:moveTo>
                <a:lnTo>
                  <a:pt x="3104522" y="0"/>
                </a:lnTo>
                <a:lnTo>
                  <a:pt x="3104522" y="3342689"/>
                </a:lnTo>
                <a:lnTo>
                  <a:pt x="0" y="334268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Rectangle 20"/>
          <p:cNvSpPr/>
          <p:nvPr/>
        </p:nvSpPr>
        <p:spPr>
          <a:xfrm>
            <a:off x="6438900" y="817006"/>
            <a:ext cx="5410200" cy="899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KIẾN THỨC CỐT LÕI</a:t>
            </a:r>
            <a:endParaRPr lang="en-US" sz="3200" b="1">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36036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1334815" y="2574825"/>
            <a:ext cx="9144000" cy="535531"/>
          </a:xfrm>
          <a:prstGeom prst="rect">
            <a:avLst/>
          </a:prstGeom>
        </p:spPr>
        <p:txBody>
          <a:bodyPr>
            <a:spAutoFit/>
          </a:bodyPr>
          <a:lstStyle/>
          <a:p>
            <a:pPr lvl="0">
              <a:lnSpc>
                <a:spcPct val="120000"/>
              </a:lnSpc>
              <a:spcAft>
                <a:spcPts val="80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Sự di truyền liên kết giới tính</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1073988" y="3085531"/>
            <a:ext cx="9144000" cy="872034"/>
          </a:xfrm>
          <a:prstGeom prst="rect">
            <a:avLst/>
          </a:prstGeom>
        </p:spPr>
        <p:txBody>
          <a:bodyPr>
            <a:spAutoFit/>
          </a:bodyPr>
          <a:lstStyle/>
          <a:p>
            <a:pPr marL="228600">
              <a:lnSpc>
                <a:spcPct val="120000"/>
              </a:lnSpc>
              <a:spcAft>
                <a:spcPts val="800"/>
              </a:spcAft>
            </a:pP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 truyền liên kết giới tính là sự di truyền các gene trên nhiễm sắc thể giới tính.</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r>
              <a:rPr lang="en-US" sz="2000">
                <a:solidFill>
                  <a:srgbClr val="000000"/>
                </a:solidFill>
                <a:latin typeface="Times New Roman" panose="02020603050405020304" pitchFamily="18" charset="0"/>
                <a:ea typeface="Calibri" panose="020F0502020204030204" pitchFamily="34" charset="0"/>
              </a:rPr>
              <a:t>a) Di truyền gene trên NST X</a:t>
            </a:r>
            <a:endParaRPr lang="en-US" sz="2000"/>
          </a:p>
        </p:txBody>
      </p:sp>
      <p:sp>
        <p:nvSpPr>
          <p:cNvPr id="19" name="Rectangle 18"/>
          <p:cNvSpPr/>
          <p:nvPr/>
        </p:nvSpPr>
        <p:spPr>
          <a:xfrm>
            <a:off x="1213709" y="3920387"/>
            <a:ext cx="1673856" cy="429413"/>
          </a:xfrm>
          <a:prstGeom prst="rect">
            <a:avLst/>
          </a:prstGeom>
        </p:spPr>
        <p:txBody>
          <a:bodyPr wrap="none">
            <a:spAutoFit/>
          </a:bodyPr>
          <a:lstStyle/>
          <a:p>
            <a:pPr marL="228600">
              <a:lnSpc>
                <a:spcPct val="120000"/>
              </a:lnSpc>
              <a:spcAft>
                <a:spcPts val="800"/>
              </a:spcAft>
            </a:pP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 nghiệm:</a:t>
            </a:r>
            <a:endParaRPr lang="en-US" sz="200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187557234"/>
              </p:ext>
            </p:extLst>
          </p:nvPr>
        </p:nvGraphicFramePr>
        <p:xfrm>
          <a:off x="3719361" y="4365709"/>
          <a:ext cx="11224786" cy="2202180"/>
        </p:xfrm>
        <a:graphic>
          <a:graphicData uri="http://schemas.openxmlformats.org/drawingml/2006/table">
            <a:tbl>
              <a:tblPr firstRow="1" firstCol="1" lastRow="1" lastCol="1" bandRow="1" bandCol="1">
                <a:tableStyleId>{5940675A-B579-460E-94D1-54222C63F5DA}</a:tableStyleId>
              </a:tblPr>
              <a:tblGrid>
                <a:gridCol w="5612393">
                  <a:extLst>
                    <a:ext uri="{9D8B030D-6E8A-4147-A177-3AD203B41FA5}">
                      <a16:colId xmlns:a16="http://schemas.microsoft.com/office/drawing/2014/main" val="2791053003"/>
                    </a:ext>
                  </a:extLst>
                </a:gridCol>
                <a:gridCol w="5612393">
                  <a:extLst>
                    <a:ext uri="{9D8B030D-6E8A-4147-A177-3AD203B41FA5}">
                      <a16:colId xmlns:a16="http://schemas.microsoft.com/office/drawing/2014/main" val="3255549808"/>
                    </a:ext>
                  </a:extLst>
                </a:gridCol>
              </a:tblGrid>
              <a:tr h="252730">
                <a:tc>
                  <a:txBody>
                    <a:bodyPr/>
                    <a:lstStyle/>
                    <a:p>
                      <a:pPr marL="842645">
                        <a:spcBef>
                          <a:spcPts val="280"/>
                        </a:spcBef>
                        <a:spcAft>
                          <a:spcPts val="0"/>
                        </a:spcAft>
                      </a:pPr>
                      <a:r>
                        <a:rPr lang="en-US" sz="2000" b="1" smtClean="0">
                          <a:effectLst/>
                          <a:latin typeface="Times New Roman" panose="02020603050405020304" pitchFamily="18" charset="0"/>
                          <a:cs typeface="Times New Roman" panose="02020603050405020304" pitchFamily="18" charset="0"/>
                        </a:rPr>
                        <a:t>              </a:t>
                      </a:r>
                      <a:r>
                        <a:rPr lang="vi-VN" sz="2000" b="1" smtClean="0">
                          <a:effectLst/>
                          <a:latin typeface="Times New Roman" panose="02020603050405020304" pitchFamily="18" charset="0"/>
                          <a:cs typeface="Times New Roman" panose="02020603050405020304" pitchFamily="18" charset="0"/>
                        </a:rPr>
                        <a:t>Phép</a:t>
                      </a:r>
                      <a:r>
                        <a:rPr lang="vi-VN" sz="2000" b="1" spc="-80" smtClean="0">
                          <a:effectLst/>
                          <a:latin typeface="Times New Roman" panose="02020603050405020304" pitchFamily="18" charset="0"/>
                          <a:cs typeface="Times New Roman" panose="02020603050405020304" pitchFamily="18" charset="0"/>
                        </a:rPr>
                        <a:t> </a:t>
                      </a:r>
                      <a:r>
                        <a:rPr lang="vi-VN" sz="2000" b="1">
                          <a:effectLst/>
                          <a:latin typeface="Times New Roman" panose="02020603050405020304" pitchFamily="18" charset="0"/>
                          <a:cs typeface="Times New Roman" panose="02020603050405020304" pitchFamily="18" charset="0"/>
                        </a:rPr>
                        <a:t>lai</a:t>
                      </a:r>
                      <a:r>
                        <a:rPr lang="vi-VN" sz="2000" b="1" spc="-75">
                          <a:effectLst/>
                          <a:latin typeface="Times New Roman" panose="02020603050405020304" pitchFamily="18" charset="0"/>
                          <a:cs typeface="Times New Roman" panose="02020603050405020304" pitchFamily="18" charset="0"/>
                        </a:rPr>
                        <a:t> </a:t>
                      </a:r>
                      <a:r>
                        <a:rPr lang="vi-VN" sz="2000" b="1">
                          <a:effectLst/>
                          <a:latin typeface="Times New Roman" panose="02020603050405020304" pitchFamily="18" charset="0"/>
                          <a:cs typeface="Times New Roman" panose="02020603050405020304" pitchFamily="18" charset="0"/>
                        </a:rPr>
                        <a:t>thuận</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809625">
                        <a:spcBef>
                          <a:spcPts val="280"/>
                        </a:spcBef>
                        <a:spcAft>
                          <a:spcPts val="0"/>
                        </a:spcAft>
                      </a:pPr>
                      <a:r>
                        <a:rPr lang="en-US" sz="2000" b="1" smtClean="0">
                          <a:effectLst/>
                          <a:latin typeface="Times New Roman" panose="02020603050405020304" pitchFamily="18" charset="0"/>
                          <a:cs typeface="Times New Roman" panose="02020603050405020304" pitchFamily="18" charset="0"/>
                        </a:rPr>
                        <a:t>              </a:t>
                      </a:r>
                      <a:r>
                        <a:rPr lang="vi-VN" sz="2000" b="1" smtClean="0">
                          <a:effectLst/>
                          <a:latin typeface="Times New Roman" panose="02020603050405020304" pitchFamily="18" charset="0"/>
                          <a:cs typeface="Times New Roman" panose="02020603050405020304" pitchFamily="18" charset="0"/>
                        </a:rPr>
                        <a:t>Phép</a:t>
                      </a:r>
                      <a:r>
                        <a:rPr lang="vi-VN" sz="2000" b="1" spc="-70" smtClean="0">
                          <a:effectLst/>
                          <a:latin typeface="Times New Roman" panose="02020603050405020304" pitchFamily="18" charset="0"/>
                          <a:cs typeface="Times New Roman" panose="02020603050405020304" pitchFamily="18" charset="0"/>
                        </a:rPr>
                        <a:t> </a:t>
                      </a:r>
                      <a:r>
                        <a:rPr lang="vi-VN" sz="2000" b="1">
                          <a:effectLst/>
                          <a:latin typeface="Times New Roman" panose="02020603050405020304" pitchFamily="18" charset="0"/>
                          <a:cs typeface="Times New Roman" panose="02020603050405020304" pitchFamily="18" charset="0"/>
                        </a:rPr>
                        <a:t>lai</a:t>
                      </a:r>
                      <a:r>
                        <a:rPr lang="vi-VN" sz="2000" b="1" spc="-70">
                          <a:effectLst/>
                          <a:latin typeface="Times New Roman" panose="02020603050405020304" pitchFamily="18" charset="0"/>
                          <a:cs typeface="Times New Roman" panose="02020603050405020304" pitchFamily="18" charset="0"/>
                        </a:rPr>
                        <a:t> </a:t>
                      </a:r>
                      <a:r>
                        <a:rPr lang="vi-VN" sz="2000" b="1">
                          <a:effectLst/>
                          <a:latin typeface="Times New Roman" panose="02020603050405020304" pitchFamily="18" charset="0"/>
                          <a:cs typeface="Times New Roman" panose="02020603050405020304" pitchFamily="18" charset="0"/>
                        </a:rPr>
                        <a:t>nghịch</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70277549"/>
                  </a:ext>
                </a:extLst>
              </a:tr>
              <a:tr h="1448435">
                <a:tc>
                  <a:txBody>
                    <a:bodyPr/>
                    <a:lstStyle/>
                    <a:p>
                      <a:pPr marL="71755" marR="13970" indent="-635">
                        <a:lnSpc>
                          <a:spcPct val="130000"/>
                        </a:lnSpc>
                        <a:spcBef>
                          <a:spcPts val="280"/>
                        </a:spcBef>
                        <a:spcAft>
                          <a:spcPts val="0"/>
                        </a:spcAft>
                      </a:pPr>
                      <a:r>
                        <a:rPr lang="vi-VN" sz="2000">
                          <a:effectLst/>
                          <a:latin typeface="Times New Roman" panose="02020603050405020304" pitchFamily="18" charset="0"/>
                          <a:cs typeface="Times New Roman" panose="02020603050405020304" pitchFamily="18" charset="0"/>
                        </a:rPr>
                        <a:t>Pt/c: ♀Mắt đỏ × ♂Mắt trắng</a:t>
                      </a:r>
                      <a:endParaRPr lang="en-US" sz="2000">
                        <a:effectLst/>
                        <a:latin typeface="Times New Roman" panose="02020603050405020304" pitchFamily="18" charset="0"/>
                        <a:cs typeface="Times New Roman" panose="02020603050405020304" pitchFamily="18" charset="0"/>
                      </a:endParaRPr>
                    </a:p>
                    <a:p>
                      <a:pPr marL="71755" marR="13970" indent="-635">
                        <a:lnSpc>
                          <a:spcPct val="130000"/>
                        </a:lnSpc>
                        <a:spcBef>
                          <a:spcPts val="280"/>
                        </a:spcBef>
                        <a:spcAft>
                          <a:spcPts val="0"/>
                        </a:spcAft>
                      </a:pPr>
                      <a:r>
                        <a:rPr lang="vi-VN" sz="2000" spc="-30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F</a:t>
                      </a:r>
                      <a:r>
                        <a:rPr lang="vi-VN" sz="2000" baseline="-25000">
                          <a:effectLst/>
                          <a:latin typeface="Times New Roman" panose="02020603050405020304" pitchFamily="18" charset="0"/>
                          <a:cs typeface="Times New Roman" panose="02020603050405020304" pitchFamily="18" charset="0"/>
                        </a:rPr>
                        <a:t>1</a:t>
                      </a:r>
                      <a:r>
                        <a:rPr lang="vi-VN" sz="2000">
                          <a:effectLst/>
                          <a:latin typeface="Times New Roman" panose="02020603050405020304" pitchFamily="18" charset="0"/>
                          <a:cs typeface="Times New Roman" panose="02020603050405020304" pitchFamily="18" charset="0"/>
                        </a:rPr>
                        <a:t>:</a:t>
                      </a:r>
                      <a:r>
                        <a:rPr lang="vi-VN" sz="2000" spc="-4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100%</a:t>
                      </a:r>
                      <a:r>
                        <a:rPr lang="vi-VN" sz="2000" spc="-4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mắt</a:t>
                      </a:r>
                      <a:r>
                        <a:rPr lang="vi-VN" sz="2000" spc="-4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đỏ</a:t>
                      </a:r>
                      <a:endParaRPr lang="en-US" sz="2000">
                        <a:effectLst/>
                        <a:latin typeface="Times New Roman" panose="02020603050405020304" pitchFamily="18" charset="0"/>
                        <a:cs typeface="Times New Roman" panose="02020603050405020304" pitchFamily="18" charset="0"/>
                      </a:endParaRPr>
                    </a:p>
                    <a:p>
                      <a:pPr marL="71755">
                        <a:spcBef>
                          <a:spcPts val="5"/>
                        </a:spcBef>
                        <a:spcAft>
                          <a:spcPts val="0"/>
                        </a:spcAft>
                      </a:pPr>
                      <a:r>
                        <a:rPr lang="vi-VN" sz="2000" smtClean="0">
                          <a:effectLst/>
                          <a:latin typeface="Times New Roman" panose="02020603050405020304" pitchFamily="18" charset="0"/>
                          <a:cs typeface="Times New Roman" panose="02020603050405020304" pitchFamily="18" charset="0"/>
                        </a:rPr>
                        <a:t>F</a:t>
                      </a:r>
                      <a:r>
                        <a:rPr lang="vi-VN" sz="2000" baseline="-25000" smtClean="0">
                          <a:effectLst/>
                          <a:latin typeface="Times New Roman" panose="02020603050405020304" pitchFamily="18" charset="0"/>
                          <a:cs typeface="Times New Roman" panose="02020603050405020304" pitchFamily="18" charset="0"/>
                        </a:rPr>
                        <a:t>2</a:t>
                      </a:r>
                      <a:r>
                        <a:rPr lang="vi-VN" sz="2000" smtClean="0">
                          <a:effectLst/>
                          <a:latin typeface="Times New Roman" panose="02020603050405020304" pitchFamily="18" charset="0"/>
                          <a:cs typeface="Times New Roman" panose="02020603050405020304" pitchFamily="18" charset="0"/>
                        </a:rPr>
                        <a:t>:</a:t>
                      </a:r>
                      <a:endParaRPr lang="en-US" sz="2000" smtClean="0">
                        <a:effectLst/>
                        <a:latin typeface="Times New Roman" panose="02020603050405020304" pitchFamily="18" charset="0"/>
                        <a:cs typeface="Times New Roman" panose="02020603050405020304" pitchFamily="18" charset="0"/>
                      </a:endParaRPr>
                    </a:p>
                    <a:p>
                      <a:pPr marL="71755">
                        <a:spcBef>
                          <a:spcPts val="5"/>
                        </a:spcBef>
                        <a:spcAft>
                          <a:spcPts val="0"/>
                        </a:spcAft>
                      </a:pPr>
                      <a:r>
                        <a:rPr lang="en-US" sz="2000" smtClean="0">
                          <a:effectLst/>
                          <a:latin typeface="Times New Roman" panose="02020603050405020304" pitchFamily="18" charset="0"/>
                          <a:cs typeface="Times New Roman" panose="02020603050405020304" pitchFamily="18" charset="0"/>
                        </a:rPr>
                        <a:t>75</a:t>
                      </a:r>
                      <a:r>
                        <a:rPr lang="vi-VN" sz="2000">
                          <a:effectLst/>
                          <a:latin typeface="Times New Roman" panose="02020603050405020304" pitchFamily="18" charset="0"/>
                          <a:cs typeface="Times New Roman" panose="02020603050405020304" pitchFamily="18" charset="0"/>
                        </a:rPr>
                        <a:t>% ♂ mắt đỏ</a:t>
                      </a:r>
                      <a:r>
                        <a:rPr lang="vi-VN" sz="2000" spc="5">
                          <a:effectLst/>
                          <a:latin typeface="Times New Roman" panose="02020603050405020304" pitchFamily="18" charset="0"/>
                          <a:cs typeface="Times New Roman" panose="02020603050405020304" pitchFamily="18" charset="0"/>
                        </a:rPr>
                        <a:t>; 25</a:t>
                      </a:r>
                      <a:r>
                        <a:rPr lang="vi-VN" sz="2000">
                          <a:effectLst/>
                          <a:latin typeface="Times New Roman" panose="02020603050405020304" pitchFamily="18" charset="0"/>
                          <a:cs typeface="Times New Roman" panose="02020603050405020304" pitchFamily="18" charset="0"/>
                        </a:rPr>
                        <a:t>%</a:t>
                      </a:r>
                      <a:r>
                        <a:rPr lang="vi-VN" sz="2000" spc="-6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a:t>
                      </a:r>
                      <a:r>
                        <a:rPr lang="vi-VN" sz="2000" spc="-6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mắt</a:t>
                      </a:r>
                      <a:r>
                        <a:rPr lang="vi-VN" sz="2000" spc="-60">
                          <a:effectLst/>
                          <a:latin typeface="Times New Roman" panose="02020603050405020304" pitchFamily="18" charset="0"/>
                          <a:cs typeface="Times New Roman" panose="02020603050405020304" pitchFamily="18" charset="0"/>
                        </a:rPr>
                        <a:t> </a:t>
                      </a:r>
                      <a:r>
                        <a:rPr lang="vi-VN" sz="2000" smtClean="0">
                          <a:effectLst/>
                          <a:latin typeface="Times New Roman" panose="02020603050405020304" pitchFamily="18" charset="0"/>
                          <a:cs typeface="Times New Roman" panose="02020603050405020304" pitchFamily="18" charset="0"/>
                        </a:rPr>
                        <a:t>trắng</a:t>
                      </a:r>
                      <a:endParaRPr lang="en-US" sz="2000" smtClean="0">
                        <a:effectLst/>
                        <a:latin typeface="Times New Roman" panose="02020603050405020304" pitchFamily="18" charset="0"/>
                        <a:cs typeface="Times New Roman" panose="02020603050405020304" pitchFamily="18" charset="0"/>
                      </a:endParaRPr>
                    </a:p>
                    <a:p>
                      <a:pPr marL="71755" marR="13970">
                        <a:lnSpc>
                          <a:spcPts val="1850"/>
                        </a:lnSpc>
                        <a:spcBef>
                          <a:spcPts val="30"/>
                        </a:spcBef>
                        <a:spcAft>
                          <a:spcPts val="0"/>
                        </a:spcAft>
                      </a:pPr>
                      <a:r>
                        <a:rPr lang="en-US" sz="2000" smtClean="0">
                          <a:effectLst/>
                          <a:latin typeface="Times New Roman" panose="02020603050405020304" pitchFamily="18" charset="0"/>
                          <a:cs typeface="Times New Roman" panose="02020603050405020304" pitchFamily="18" charset="0"/>
                        </a:rPr>
                        <a:t>(tất </a:t>
                      </a:r>
                      <a:r>
                        <a:rPr lang="en-US" sz="2000">
                          <a:effectLst/>
                          <a:latin typeface="Times New Roman" panose="02020603050405020304" pitchFamily="18" charset="0"/>
                          <a:cs typeface="Times New Roman" panose="02020603050405020304" pitchFamily="18" charset="0"/>
                        </a:rPr>
                        <a:t>cả ruồi mắt trắng đều là ruồi đực)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71755" marR="53340" indent="-635">
                        <a:lnSpc>
                          <a:spcPct val="130000"/>
                        </a:lnSpc>
                        <a:spcBef>
                          <a:spcPts val="280"/>
                        </a:spcBef>
                        <a:spcAft>
                          <a:spcPts val="0"/>
                        </a:spcAft>
                      </a:pPr>
                      <a:r>
                        <a:rPr lang="vi-VN" sz="2000">
                          <a:effectLst/>
                          <a:latin typeface="Times New Roman" panose="02020603050405020304" pitchFamily="18" charset="0"/>
                          <a:cs typeface="Times New Roman" panose="02020603050405020304" pitchFamily="18" charset="0"/>
                        </a:rPr>
                        <a:t>Pt/c:</a:t>
                      </a:r>
                      <a:r>
                        <a:rPr lang="vi-VN" sz="2000" spc="-2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♀Mắt</a:t>
                      </a:r>
                      <a:r>
                        <a:rPr lang="vi-VN" sz="2000" spc="-2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trắng</a:t>
                      </a:r>
                      <a:r>
                        <a:rPr lang="vi-VN" sz="2000" spc="27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a:t>
                      </a:r>
                      <a:r>
                        <a:rPr lang="vi-VN" sz="2000" spc="-2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a:t>
                      </a:r>
                      <a:r>
                        <a:rPr lang="vi-VN" sz="2000" spc="-2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Mắt</a:t>
                      </a:r>
                      <a:r>
                        <a:rPr lang="vi-VN" sz="2000" spc="-2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đỏ</a:t>
                      </a:r>
                      <a:r>
                        <a:rPr lang="vi-VN" sz="2000" spc="-295">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cs typeface="Times New Roman" panose="02020603050405020304" pitchFamily="18" charset="0"/>
                      </a:endParaRPr>
                    </a:p>
                    <a:p>
                      <a:pPr marL="71755" marR="53340" indent="-635">
                        <a:lnSpc>
                          <a:spcPct val="130000"/>
                        </a:lnSpc>
                        <a:spcBef>
                          <a:spcPts val="280"/>
                        </a:spcBef>
                        <a:spcAft>
                          <a:spcPts val="0"/>
                        </a:spcAft>
                      </a:pPr>
                      <a:r>
                        <a:rPr lang="vi-VN" sz="2000">
                          <a:effectLst/>
                          <a:latin typeface="Times New Roman" panose="02020603050405020304" pitchFamily="18" charset="0"/>
                          <a:cs typeface="Times New Roman" panose="02020603050405020304" pitchFamily="18" charset="0"/>
                        </a:rPr>
                        <a:t>F</a:t>
                      </a:r>
                      <a:r>
                        <a:rPr lang="vi-VN" sz="2000" baseline="-25000">
                          <a:effectLst/>
                          <a:latin typeface="Times New Roman" panose="02020603050405020304" pitchFamily="18" charset="0"/>
                          <a:cs typeface="Times New Roman" panose="02020603050405020304" pitchFamily="18" charset="0"/>
                        </a:rPr>
                        <a:t>1</a:t>
                      </a:r>
                      <a:r>
                        <a:rPr lang="vi-VN" sz="2000">
                          <a:effectLst/>
                          <a:latin typeface="Times New Roman" panose="02020603050405020304" pitchFamily="18" charset="0"/>
                          <a:cs typeface="Times New Roman" panose="02020603050405020304" pitchFamily="18" charset="0"/>
                        </a:rPr>
                        <a:t>:</a:t>
                      </a:r>
                      <a:r>
                        <a:rPr lang="vi-VN" sz="2000" spc="200">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50</a:t>
                      </a:r>
                      <a:r>
                        <a:rPr lang="vi-VN" sz="2000">
                          <a:effectLst/>
                          <a:latin typeface="Times New Roman" panose="02020603050405020304" pitchFamily="18" charset="0"/>
                          <a:cs typeface="Times New Roman" panose="02020603050405020304" pitchFamily="18" charset="0"/>
                        </a:rPr>
                        <a:t>%</a:t>
                      </a:r>
                      <a:r>
                        <a:rPr lang="vi-VN" sz="2000" spc="-4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♀mắt</a:t>
                      </a:r>
                      <a:r>
                        <a:rPr lang="vi-VN" sz="2000" spc="-4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đỏ</a:t>
                      </a:r>
                      <a:r>
                        <a:rPr lang="en-US" sz="2000">
                          <a:effectLst/>
                          <a:latin typeface="Times New Roman" panose="02020603050405020304" pitchFamily="18" charset="0"/>
                          <a:cs typeface="Times New Roman" panose="02020603050405020304" pitchFamily="18" charset="0"/>
                        </a:rPr>
                        <a:t>; 50</a:t>
                      </a:r>
                      <a:r>
                        <a:rPr lang="vi-VN" sz="2000">
                          <a:effectLst/>
                          <a:latin typeface="Times New Roman" panose="02020603050405020304" pitchFamily="18" charset="0"/>
                          <a:cs typeface="Times New Roman" panose="02020603050405020304" pitchFamily="18" charset="0"/>
                        </a:rPr>
                        <a:t>%</a:t>
                      </a:r>
                      <a:r>
                        <a:rPr lang="vi-VN" sz="2000" spc="-4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a:t>
                      </a:r>
                      <a:r>
                        <a:rPr lang="vi-VN" sz="2000" spc="-4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mắt</a:t>
                      </a:r>
                      <a:r>
                        <a:rPr lang="vi-VN" sz="2000" spc="-4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trắng</a:t>
                      </a:r>
                      <a:endParaRPr lang="en-US" sz="2000">
                        <a:effectLst/>
                        <a:latin typeface="Times New Roman" panose="02020603050405020304" pitchFamily="18" charset="0"/>
                        <a:cs typeface="Times New Roman" panose="02020603050405020304" pitchFamily="18" charset="0"/>
                      </a:endParaRPr>
                    </a:p>
                    <a:p>
                      <a:pPr marL="71755">
                        <a:spcBef>
                          <a:spcPts val="445"/>
                        </a:spcBef>
                        <a:spcAft>
                          <a:spcPts val="0"/>
                        </a:spcAft>
                      </a:pPr>
                      <a:r>
                        <a:rPr lang="vi-VN" sz="2000">
                          <a:effectLst/>
                          <a:latin typeface="Times New Roman" panose="02020603050405020304" pitchFamily="18" charset="0"/>
                          <a:cs typeface="Times New Roman" panose="02020603050405020304" pitchFamily="18" charset="0"/>
                        </a:rPr>
                        <a:t>F</a:t>
                      </a:r>
                      <a:r>
                        <a:rPr lang="vi-VN" sz="2000" baseline="-25000">
                          <a:effectLst/>
                          <a:latin typeface="Times New Roman" panose="02020603050405020304" pitchFamily="18" charset="0"/>
                          <a:cs typeface="Times New Roman" panose="02020603050405020304" pitchFamily="18" charset="0"/>
                        </a:rPr>
                        <a:t>2</a:t>
                      </a:r>
                      <a:r>
                        <a:rPr lang="vi-VN" sz="20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cs typeface="Times New Roman" panose="02020603050405020304" pitchFamily="18" charset="0"/>
                      </a:endParaRPr>
                    </a:p>
                    <a:p>
                      <a:pPr marL="71755">
                        <a:spcBef>
                          <a:spcPts val="445"/>
                        </a:spcBef>
                        <a:spcAft>
                          <a:spcPts val="0"/>
                        </a:spcAft>
                      </a:pPr>
                      <a:r>
                        <a:rPr lang="vi-VN" sz="2000">
                          <a:effectLst/>
                          <a:latin typeface="Times New Roman" panose="02020603050405020304" pitchFamily="18" charset="0"/>
                          <a:cs typeface="Times New Roman" panose="02020603050405020304" pitchFamily="18" charset="0"/>
                        </a:rPr>
                        <a:t>♀:</a:t>
                      </a:r>
                      <a:r>
                        <a:rPr lang="vi-VN" sz="2000" spc="-6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25</a:t>
                      </a:r>
                      <a:r>
                        <a:rPr lang="vi-VN" sz="2000">
                          <a:effectLst/>
                          <a:latin typeface="Times New Roman" panose="02020603050405020304" pitchFamily="18" charset="0"/>
                          <a:cs typeface="Times New Roman" panose="02020603050405020304" pitchFamily="18" charset="0"/>
                        </a:rPr>
                        <a:t>%</a:t>
                      </a:r>
                      <a:r>
                        <a:rPr lang="vi-VN" sz="2000" spc="-6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mắt</a:t>
                      </a:r>
                      <a:r>
                        <a:rPr lang="vi-VN" sz="2000" spc="-6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đỏ</a:t>
                      </a:r>
                      <a:r>
                        <a:rPr lang="vi-VN" sz="2000" spc="-6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và</a:t>
                      </a:r>
                      <a:r>
                        <a:rPr lang="vi-VN" sz="2000" spc="-6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25</a:t>
                      </a:r>
                      <a:r>
                        <a:rPr lang="vi-VN" sz="2000">
                          <a:effectLst/>
                          <a:latin typeface="Times New Roman" panose="02020603050405020304" pitchFamily="18" charset="0"/>
                          <a:cs typeface="Times New Roman" panose="02020603050405020304" pitchFamily="18" charset="0"/>
                        </a:rPr>
                        <a:t>%</a:t>
                      </a:r>
                      <a:r>
                        <a:rPr lang="vi-VN" sz="2000" spc="-6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mắt</a:t>
                      </a:r>
                      <a:r>
                        <a:rPr lang="vi-VN" sz="2000" spc="-6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trắng</a:t>
                      </a:r>
                      <a:endParaRPr lang="en-US" sz="2000">
                        <a:effectLst/>
                        <a:latin typeface="Times New Roman" panose="02020603050405020304" pitchFamily="18" charset="0"/>
                        <a:cs typeface="Times New Roman" panose="02020603050405020304" pitchFamily="18" charset="0"/>
                      </a:endParaRPr>
                    </a:p>
                    <a:p>
                      <a:pPr marL="71755">
                        <a:spcBef>
                          <a:spcPts val="445"/>
                        </a:spcBef>
                        <a:spcAft>
                          <a:spcPts val="0"/>
                        </a:spcAft>
                      </a:pPr>
                      <a:r>
                        <a:rPr lang="vi-VN" sz="2000">
                          <a:effectLst/>
                          <a:latin typeface="Times New Roman" panose="02020603050405020304" pitchFamily="18" charset="0"/>
                          <a:cs typeface="Times New Roman" panose="02020603050405020304" pitchFamily="18" charset="0"/>
                        </a:rPr>
                        <a:t>♂:</a:t>
                      </a:r>
                      <a:r>
                        <a:rPr lang="vi-VN" sz="2000" spc="-6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25</a:t>
                      </a:r>
                      <a:r>
                        <a:rPr lang="vi-VN" sz="2000">
                          <a:effectLst/>
                          <a:latin typeface="Times New Roman" panose="02020603050405020304" pitchFamily="18" charset="0"/>
                          <a:cs typeface="Times New Roman" panose="02020603050405020304" pitchFamily="18" charset="0"/>
                        </a:rPr>
                        <a:t>%</a:t>
                      </a:r>
                      <a:r>
                        <a:rPr lang="vi-VN" sz="2000" spc="-6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mắt</a:t>
                      </a:r>
                      <a:r>
                        <a:rPr lang="vi-VN" sz="2000" spc="-6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đỏ</a:t>
                      </a:r>
                      <a:r>
                        <a:rPr lang="vi-VN" sz="2000" spc="-6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và</a:t>
                      </a:r>
                      <a:r>
                        <a:rPr lang="vi-VN" sz="2000" spc="-6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25</a:t>
                      </a:r>
                      <a:r>
                        <a:rPr lang="vi-VN" sz="2000">
                          <a:effectLst/>
                          <a:latin typeface="Times New Roman" panose="02020603050405020304" pitchFamily="18" charset="0"/>
                          <a:cs typeface="Times New Roman" panose="02020603050405020304" pitchFamily="18" charset="0"/>
                        </a:rPr>
                        <a:t>%</a:t>
                      </a:r>
                      <a:r>
                        <a:rPr lang="vi-VN" sz="2000" spc="-65">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mắt</a:t>
                      </a:r>
                      <a:r>
                        <a:rPr lang="vi-VN" sz="2000" spc="-60">
                          <a:effectLst/>
                          <a:latin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cs typeface="Times New Roman" panose="02020603050405020304" pitchFamily="18" charset="0"/>
                        </a:rPr>
                        <a:t>trắng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07440336"/>
                  </a:ext>
                </a:extLst>
              </a:tr>
            </a:tbl>
          </a:graphicData>
        </a:graphic>
      </p:graphicFrame>
      <p:sp>
        <p:nvSpPr>
          <p:cNvPr id="22" name="Rectangle 21"/>
          <p:cNvSpPr/>
          <p:nvPr/>
        </p:nvSpPr>
        <p:spPr>
          <a:xfrm>
            <a:off x="1213709" y="6921828"/>
            <a:ext cx="16236091" cy="2821285"/>
          </a:xfrm>
          <a:prstGeom prst="rect">
            <a:avLst/>
          </a:prstGeom>
        </p:spPr>
        <p:txBody>
          <a:bodyPr wrap="square">
            <a:spAutoFit/>
          </a:bodyPr>
          <a:lstStyle/>
          <a:p>
            <a:pPr marL="342900" lvl="0" indent="-342900">
              <a:lnSpc>
                <a:spcPct val="120000"/>
              </a:lnSpc>
              <a:spcAft>
                <a:spcPts val="0"/>
              </a:spcAft>
              <a:buClr>
                <a:srgbClr val="231F20"/>
              </a:buClr>
              <a:buSzPts val="1250"/>
              <a:buFont typeface="Times New Roman" panose="02020603050405020304" pitchFamily="18" charset="0"/>
              <a:buChar char="–"/>
            </a:pPr>
            <a:r>
              <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 sở tế bào học: </a:t>
            </a:r>
            <a:endParaRPr lang="en-US" sz="2000" b="1">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20000"/>
              </a:lnSpc>
              <a:spcAft>
                <a:spcPts val="0"/>
              </a:spcAft>
            </a:pP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quy định màu mắt của ruồi giấm nằm trên NST giới tính X, không có locus tương ứng trên NST Y.</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0000"/>
              </a:lnSpc>
              <a:spcAft>
                <a:spcPts val="0"/>
              </a:spcAft>
            </a:pP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Các gene nằm trên NST giới tính sẽ phân li và tổ hợp cùng với sự phân li và tổ hợp của NST giới tính.</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0000"/>
              </a:lnSpc>
              <a:spcAft>
                <a:spcPts val="800"/>
              </a:spcAft>
            </a:pP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Di truyền gene trên NST Y</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800"/>
              </a:spcAft>
            </a:pP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Gen quy định tính trạng nằm trên NST Y, không có allele tương ứng trên X tuân theo quy luật di truyền thẳng: Gene từ cơ thể XY ở thế hệ P được truyền cho tất cả các cơ thể XY ở thế hệ sau (bố truyền cho con trai)</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r>
              <a:rPr lang="en-US" sz="2000">
                <a:solidFill>
                  <a:srgbClr val="000000"/>
                </a:solidFill>
                <a:latin typeface="Times New Roman" panose="02020603050405020304" pitchFamily="18" charset="0"/>
                <a:ea typeface="Calibri" panose="020F0502020204030204" pitchFamily="34" charset="0"/>
              </a:rPr>
              <a:t>- Một số loài có NST Y không mang gene hoặc mang rất ít gene.</a:t>
            </a:r>
            <a:endParaRPr lang="en-US" sz="2000"/>
          </a:p>
        </p:txBody>
      </p:sp>
      <p:sp>
        <p:nvSpPr>
          <p:cNvPr id="23" name="Rectangle 22"/>
          <p:cNvSpPr/>
          <p:nvPr/>
        </p:nvSpPr>
        <p:spPr>
          <a:xfrm>
            <a:off x="914400" y="2068504"/>
            <a:ext cx="96660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II. </a:t>
            </a:r>
            <a:r>
              <a:rPr lang="en-US" sz="2800" b="1" smtClean="0">
                <a:solidFill>
                  <a:srgbClr val="FF0000"/>
                </a:solidFill>
                <a:latin typeface="Times New Roman" panose="02020603050405020304" pitchFamily="18" charset="0"/>
                <a:ea typeface="Calibri" panose="020F0502020204030204" pitchFamily="34" charset="0"/>
              </a:rPr>
              <a:t>DI TRUYỀN GIỚI TÍNH VÀ LIÊN KẾT VỚI GIỚI TÍNH</a:t>
            </a:r>
            <a:endParaRPr lang="en-US" sz="2800">
              <a:solidFill>
                <a:srgbClr val="FF0000"/>
              </a:solidFill>
            </a:endParaRPr>
          </a:p>
        </p:txBody>
      </p:sp>
    </p:spTree>
    <p:extLst>
      <p:ext uri="{BB962C8B-B14F-4D97-AF65-F5344CB8AC3E}">
        <p14:creationId xmlns:p14="http://schemas.microsoft.com/office/powerpoint/2010/main" val="655584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9"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TotalTime>
  <Words>3741</Words>
  <Application>Microsoft Office PowerPoint</Application>
  <PresentationFormat>Custom</PresentationFormat>
  <Paragraphs>201</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Wingdings</vt:lpstr>
      <vt:lpstr>Calibri</vt:lpstr>
      <vt:lpstr>Times New Roman</vt:lpstr>
      <vt:lpstr>Arial</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52</cp:revision>
  <dcterms:created xsi:type="dcterms:W3CDTF">2006-08-16T00:00:00Z</dcterms:created>
  <dcterms:modified xsi:type="dcterms:W3CDTF">2024-12-30T03:02:38Z</dcterms:modified>
  <dc:identifier>DAGMgtErJ2w</dc:identifier>
</cp:coreProperties>
</file>