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0" r:id="rId2"/>
  </p:sldMasterIdLst>
  <p:notesMasterIdLst>
    <p:notesMasterId r:id="rId101"/>
  </p:notesMasterIdLst>
  <p:sldIdLst>
    <p:sldId id="256" r:id="rId3"/>
    <p:sldId id="260" r:id="rId4"/>
    <p:sldId id="257" r:id="rId5"/>
    <p:sldId id="259" r:id="rId6"/>
    <p:sldId id="268" r:id="rId7"/>
    <p:sldId id="269" r:id="rId8"/>
    <p:sldId id="270" r:id="rId9"/>
    <p:sldId id="273" r:id="rId10"/>
    <p:sldId id="274" r:id="rId11"/>
    <p:sldId id="275" r:id="rId12"/>
    <p:sldId id="272" r:id="rId13"/>
    <p:sldId id="276" r:id="rId14"/>
    <p:sldId id="278" r:id="rId15"/>
    <p:sldId id="280" r:id="rId16"/>
    <p:sldId id="281" r:id="rId17"/>
    <p:sldId id="282" r:id="rId18"/>
    <p:sldId id="283" r:id="rId19"/>
    <p:sldId id="284"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6" r:id="rId35"/>
    <p:sldId id="300" r:id="rId36"/>
    <p:sldId id="308" r:id="rId37"/>
    <p:sldId id="305" r:id="rId38"/>
    <p:sldId id="309" r:id="rId39"/>
    <p:sldId id="310" r:id="rId40"/>
    <p:sldId id="311" r:id="rId41"/>
    <p:sldId id="313" r:id="rId42"/>
    <p:sldId id="314" r:id="rId43"/>
    <p:sldId id="315" r:id="rId44"/>
    <p:sldId id="316" r:id="rId45"/>
    <p:sldId id="317" r:id="rId46"/>
    <p:sldId id="320" r:id="rId47"/>
    <p:sldId id="321" r:id="rId48"/>
    <p:sldId id="322" r:id="rId49"/>
    <p:sldId id="323" r:id="rId50"/>
    <p:sldId id="324" r:id="rId51"/>
    <p:sldId id="326" r:id="rId52"/>
    <p:sldId id="327" r:id="rId53"/>
    <p:sldId id="328" r:id="rId54"/>
    <p:sldId id="329" r:id="rId55"/>
    <p:sldId id="330" r:id="rId56"/>
    <p:sldId id="331" r:id="rId57"/>
    <p:sldId id="332" r:id="rId58"/>
    <p:sldId id="340" r:id="rId59"/>
    <p:sldId id="333" r:id="rId60"/>
    <p:sldId id="334" r:id="rId61"/>
    <p:sldId id="335" r:id="rId62"/>
    <p:sldId id="337" r:id="rId63"/>
    <p:sldId id="341" r:id="rId64"/>
    <p:sldId id="343" r:id="rId65"/>
    <p:sldId id="345" r:id="rId66"/>
    <p:sldId id="346" r:id="rId67"/>
    <p:sldId id="347" r:id="rId68"/>
    <p:sldId id="348" r:id="rId69"/>
    <p:sldId id="349" r:id="rId70"/>
    <p:sldId id="338" r:id="rId71"/>
    <p:sldId id="350" r:id="rId72"/>
    <p:sldId id="339" r:id="rId73"/>
    <p:sldId id="351" r:id="rId74"/>
    <p:sldId id="352" r:id="rId75"/>
    <p:sldId id="353" r:id="rId76"/>
    <p:sldId id="354" r:id="rId77"/>
    <p:sldId id="356" r:id="rId78"/>
    <p:sldId id="357" r:id="rId79"/>
    <p:sldId id="358" r:id="rId80"/>
    <p:sldId id="359" r:id="rId81"/>
    <p:sldId id="360" r:id="rId82"/>
    <p:sldId id="258" r:id="rId83"/>
    <p:sldId id="261" r:id="rId84"/>
    <p:sldId id="362" r:id="rId85"/>
    <p:sldId id="262" r:id="rId86"/>
    <p:sldId id="363" r:id="rId87"/>
    <p:sldId id="364" r:id="rId88"/>
    <p:sldId id="263" r:id="rId89"/>
    <p:sldId id="365" r:id="rId90"/>
    <p:sldId id="366" r:id="rId91"/>
    <p:sldId id="369" r:id="rId92"/>
    <p:sldId id="372" r:id="rId93"/>
    <p:sldId id="370" r:id="rId94"/>
    <p:sldId id="375" r:id="rId95"/>
    <p:sldId id="371" r:id="rId96"/>
    <p:sldId id="376" r:id="rId97"/>
    <p:sldId id="378" r:id="rId98"/>
    <p:sldId id="264" r:id="rId99"/>
    <p:sldId id="379" r:id="rId100"/>
  </p:sldIdLst>
  <p:sldSz cx="18288000" cy="10287000"/>
  <p:notesSz cx="6858000" cy="9144000"/>
  <p:embeddedFontLst>
    <p:embeddedFont>
      <p:font typeface="Calibri" panose="020F0502020204030204" pitchFamily="34" charset="0"/>
      <p:regular r:id="rId102"/>
      <p:bold r:id="rId103"/>
      <p:italic r:id="rId104"/>
      <p:boldItalic r:id="rId105"/>
    </p:embeddedFont>
    <p:embeddedFont>
      <p:font typeface="Calibri Light" panose="020F0302020204030204" pitchFamily="34" charset="0"/>
      <p:regular r:id="rId106"/>
      <p:italic r:id="rId107"/>
    </p:embeddedFont>
    <p:embeddedFont>
      <p:font typeface="Cambria Math" panose="02040503050406030204" pitchFamily="18" charset="0"/>
      <p:regular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54" d="100"/>
          <a:sy n="54" d="100"/>
        </p:scale>
        <p:origin x="100" y="2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1.fntdata"/><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2.fntdata"/><Relationship Id="rId108"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84C08-CB1A-48AC-80FB-7C79C77B0AF5}"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A1D75-CABB-4278-963E-5B22585DF64A}" type="slidenum">
              <a:rPr lang="en-US" smtClean="0"/>
              <a:t>‹#›</a:t>
            </a:fld>
            <a:endParaRPr lang="en-US"/>
          </a:p>
        </p:txBody>
      </p:sp>
    </p:spTree>
    <p:extLst>
      <p:ext uri="{BB962C8B-B14F-4D97-AF65-F5344CB8AC3E}">
        <p14:creationId xmlns:p14="http://schemas.microsoft.com/office/powerpoint/2010/main" val="2519505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11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47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070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21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4" name="Google Shape;14;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5" name="Google Shape;15;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6" name="Google Shape;16;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626337481"/>
      </p:ext>
    </p:extLst>
  </p:cSld>
  <p:clrMapOvr>
    <a:masterClrMapping/>
  </p:clrMapOvr>
  <p:transition spd="med">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1" name="Google Shape;21;p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2" name="Google Shape;22;p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202617892"/>
      </p:ext>
    </p:extLst>
  </p:cSld>
  <p:clrMapOvr>
    <a:masterClrMapping/>
  </p:clrMapOvr>
  <p:transition spd="med">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6" name="Google Shape;26;p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7" name="Google Shape;27;p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8" name="Google Shape;28;p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2166315975"/>
      </p:ext>
    </p:extLst>
  </p:cSld>
  <p:clrMapOvr>
    <a:masterClrMapping/>
  </p:clrMapOvr>
  <p:transition spd="med">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4" name="Google Shape;34;p1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5" name="Google Shape;35;p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913385883"/>
      </p:ext>
    </p:extLst>
  </p:cSld>
  <p:clrMapOvr>
    <a:masterClrMapping/>
  </p:clrMapOvr>
  <p:transition spd="med">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39" name="Google Shape;39;p1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1" name="Google Shape;41;p1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3" name="Google Shape;43;p1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4" name="Google Shape;44;p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21284274"/>
      </p:ext>
    </p:extLst>
  </p:cSld>
  <p:clrMapOvr>
    <a:masterClrMapping/>
  </p:clrMapOvr>
  <p:transition spd="med">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8" name="Google Shape;48;p1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9" name="Google Shape;49;p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091201552"/>
      </p:ext>
    </p:extLst>
  </p:cSld>
  <p:clrMapOvr>
    <a:masterClrMapping/>
  </p:clrMapOvr>
  <p:transition spd="med">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2" name="Google Shape;52;p1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3" name="Google Shape;53;p1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612779633"/>
      </p:ext>
    </p:extLst>
  </p:cSld>
  <p:clrMapOvr>
    <a:masterClrMapping/>
  </p:clrMapOvr>
  <p:transition spd="med">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7" name="Google Shape;57;p1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8" name="Google Shape;58;p1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9" name="Google Shape;59;p1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0" name="Google Shape;60;p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556233117"/>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7774782" y="1481138"/>
            <a:ext cx="9258300" cy="7310438"/>
          </a:xfrm>
          <a:prstGeom prst="rect">
            <a:avLst/>
          </a:prstGeom>
          <a:noFill/>
          <a:ln>
            <a:noFill/>
          </a:ln>
        </p:spPr>
      </p:sp>
      <p:sp>
        <p:nvSpPr>
          <p:cNvPr id="64" name="Google Shape;64;p1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5" name="Google Shape;65;p1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6" name="Google Shape;66;p1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7" name="Google Shape;67;p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329371077"/>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2" name="Google Shape;72;p1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3" name="Google Shape;73;p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587669733"/>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8" name="Google Shape;78;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9" name="Google Shape;79;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2779290304"/>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9" name="Google Shape;9;p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10" name="Google Shape;10;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1098744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00.png"/><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18" Type="http://schemas.openxmlformats.org/officeDocument/2006/relationships/image" Target="../media/image380.png"/><Relationship Id="rId3" Type="http://schemas.openxmlformats.org/officeDocument/2006/relationships/image" Target="../media/image38.png"/><Relationship Id="rId17" Type="http://schemas.openxmlformats.org/officeDocument/2006/relationships/image" Target="../media/image370.png"/><Relationship Id="rId2" Type="http://schemas.openxmlformats.org/officeDocument/2006/relationships/image" Target="../media/image2.jpeg"/><Relationship Id="rId20" Type="http://schemas.openxmlformats.org/officeDocument/2006/relationships/image" Target="../media/image42.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0.png"/><Relationship Id="rId19" Type="http://schemas.openxmlformats.org/officeDocument/2006/relationships/image" Target="../media/image41.png"/><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0.png"/><Relationship Id="rId10" Type="http://schemas.openxmlformats.org/officeDocument/2006/relationships/image" Target="../media/image47.png"/><Relationship Id="rId4" Type="http://schemas.openxmlformats.org/officeDocument/2006/relationships/image" Target="../media/image420.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8.png"/><Relationship Id="rId10" Type="http://schemas.openxmlformats.org/officeDocument/2006/relationships/image" Target="../media/image47.png"/><Relationship Id="rId4" Type="http://schemas.openxmlformats.org/officeDocument/2006/relationships/image" Target="../media/image420.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9.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1.png"/><Relationship Id="rId5" Type="http://schemas.microsoft.com/office/2007/relationships/hdphoto" Target="../media/hdphoto1.wdp"/><Relationship Id="rId10" Type="http://schemas.microsoft.com/office/2007/relationships/hdphoto" Target="../media/hdphoto8.wdp"/><Relationship Id="rId4" Type="http://schemas.openxmlformats.org/officeDocument/2006/relationships/image" Target="../media/image21.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5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4.png"/><Relationship Id="rId7"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 Id="rId11" Type="http://schemas.microsoft.com/office/2007/relationships/hdphoto" Target="../media/hdphoto4.wdp"/><Relationship Id="rId10" Type="http://schemas.openxmlformats.org/officeDocument/2006/relationships/image" Target="../media/image37.png"/><Relationship Id="rId4" Type="http://schemas.openxmlformats.org/officeDocument/2006/relationships/image" Target="../media/image35.sv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18" Type="http://schemas.openxmlformats.org/officeDocument/2006/relationships/image" Target="../media/image57.png"/><Relationship Id="rId3"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image" Target="../media/image2.jpeg"/><Relationship Id="rId16" Type="http://schemas.openxmlformats.org/officeDocument/2006/relationships/image" Target="../media/image56.png"/><Relationship Id="rId1" Type="http://schemas.openxmlformats.org/officeDocument/2006/relationships/slideLayout" Target="../slideLayouts/slideLayout7.xml"/><Relationship Id="rId15" Type="http://schemas.openxmlformats.org/officeDocument/2006/relationships/image" Target="../media/image55.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8" Type="http://schemas.openxmlformats.org/officeDocument/2006/relationships/image" Target="../media/image7.png"/><Relationship Id="rId3" Type="http://schemas.openxmlformats.org/officeDocument/2006/relationships/image" Target="../media/image4.png"/><Relationship Id="rId17" Type="http://schemas.openxmlformats.org/officeDocument/2006/relationships/image" Target="../media/image510.png"/><Relationship Id="rId2" Type="http://schemas.openxmlformats.org/officeDocument/2006/relationships/image" Target="../media/image2.jpeg"/><Relationship Id="rId20"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png"/><Relationship Id="rId19" Type="http://schemas.openxmlformats.org/officeDocument/2006/relationships/image" Target="../media/image8.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2.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6.wdp"/><Relationship Id="rId7" Type="http://schemas.openxmlformats.org/officeDocument/2006/relationships/image" Target="../media/image31.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0.png"/><Relationship Id="rId7"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18" Type="http://schemas.openxmlformats.org/officeDocument/2006/relationships/image" Target="../media/image75.png"/><Relationship Id="rId3" Type="http://schemas.openxmlformats.org/officeDocument/2006/relationships/image" Target="../media/image38.png"/><Relationship Id="rId17" Type="http://schemas.openxmlformats.org/officeDocument/2006/relationships/image" Target="../media/image74.png"/><Relationship Id="rId2" Type="http://schemas.openxmlformats.org/officeDocument/2006/relationships/image" Target="../media/image2.jpeg"/><Relationship Id="rId16" Type="http://schemas.openxmlformats.org/officeDocument/2006/relationships/image" Target="../media/image73.png"/><Relationship Id="rId20"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42.png"/><Relationship Id="rId19" Type="http://schemas.openxmlformats.org/officeDocument/2006/relationships/image" Target="../media/image76.png"/><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6.wdp"/><Relationship Id="rId7" Type="http://schemas.openxmlformats.org/officeDocument/2006/relationships/image" Target="../media/image80.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46.png"/><Relationship Id="rId9"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83.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image" Target="../media/image24.png"/><Relationship Id="rId12" Type="http://schemas.openxmlformats.org/officeDocument/2006/relationships/image" Target="../media/image9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1.png"/><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21.png"/><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8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3" Type="http://schemas.openxmlformats.org/officeDocument/2006/relationships/image" Target="../media/image96.png"/><Relationship Id="rId3" Type="http://schemas.openxmlformats.org/officeDocument/2006/relationships/image" Target="../media/image93.png"/><Relationship Id="rId12" Type="http://schemas.openxmlformats.org/officeDocument/2006/relationships/image" Target="../media/image950.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95.png"/><Relationship Id="rId15" Type="http://schemas.openxmlformats.org/officeDocument/2006/relationships/image" Target="../media/image98.png"/><Relationship Id="rId4" Type="http://schemas.openxmlformats.org/officeDocument/2006/relationships/image" Target="../media/image94.svg"/><Relationship Id="rId1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9.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9.wdp"/><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9.png"/><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05.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18" Type="http://schemas.openxmlformats.org/officeDocument/2006/relationships/image" Target="../media/image106.png"/><Relationship Id="rId3" Type="http://schemas.openxmlformats.org/officeDocument/2006/relationships/image" Target="../media/image39.svg"/><Relationship Id="rId17" Type="http://schemas.openxmlformats.org/officeDocument/2006/relationships/image" Target="../media/image107.png"/><Relationship Id="rId2" Type="http://schemas.openxmlformats.org/officeDocument/2006/relationships/image" Target="../media/image38.png"/><Relationship Id="rId16" Type="http://schemas.openxmlformats.org/officeDocument/2006/relationships/image" Target="../media/image42.png"/><Relationship Id="rId1" Type="http://schemas.openxmlformats.org/officeDocument/2006/relationships/slideLayout" Target="../slideLayouts/slideLayout7.xml"/><Relationship Id="rId15" Type="http://schemas.openxmlformats.org/officeDocument/2006/relationships/image" Target="../media/image1050.png"/><Relationship Id="rId19" Type="http://schemas.microsoft.com/office/2007/relationships/hdphoto" Target="../media/hdphoto12.wdp"/></Relationships>
</file>

<file path=ppt/slides/_rels/slide36.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6.wdp"/><Relationship Id="rId7" Type="http://schemas.openxmlformats.org/officeDocument/2006/relationships/image" Target="../media/image10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1.png"/><Relationship Id="rId5" Type="http://schemas.openxmlformats.org/officeDocument/2006/relationships/image" Target="../media/image47.png"/><Relationship Id="rId10" Type="http://schemas.openxmlformats.org/officeDocument/2006/relationships/image" Target="../media/image24.png"/><Relationship Id="rId4" Type="http://schemas.openxmlformats.org/officeDocument/2006/relationships/image" Target="../media/image109.pn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111.png"/><Relationship Id="rId3" Type="http://schemas.microsoft.com/office/2007/relationships/hdphoto" Target="../media/hdphoto6.wdp"/><Relationship Id="rId7" Type="http://schemas.openxmlformats.org/officeDocument/2006/relationships/image" Target="../media/image2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45.png"/><Relationship Id="rId5" Type="http://schemas.openxmlformats.org/officeDocument/2006/relationships/image" Target="../media/image47.png"/><Relationship Id="rId10" Type="http://schemas.microsoft.com/office/2007/relationships/hdphoto" Target="../media/hdphoto14.wdp"/><Relationship Id="rId4" Type="http://schemas.openxmlformats.org/officeDocument/2006/relationships/image" Target="../media/image109.png"/><Relationship Id="rId9" Type="http://schemas.openxmlformats.org/officeDocument/2006/relationships/image" Target="../media/image112.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15.png"/><Relationship Id="rId10" Type="http://schemas.microsoft.com/office/2007/relationships/hdphoto" Target="../media/hdphoto15.wdp"/><Relationship Id="rId4" Type="http://schemas.microsoft.com/office/2007/relationships/hdphoto" Target="../media/hdphoto1.wdp"/><Relationship Id="rId9" Type="http://schemas.openxmlformats.org/officeDocument/2006/relationships/image" Target="../media/image114.png"/></Relationships>
</file>

<file path=ppt/slides/_rels/slide3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4.png"/><Relationship Id="rId7" Type="http://schemas.openxmlformats.org/officeDocument/2006/relationships/image" Target="../media/image11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15.wdp"/><Relationship Id="rId11" Type="http://schemas.openxmlformats.org/officeDocument/2006/relationships/image" Target="../media/image116.png"/><Relationship Id="rId5" Type="http://schemas.openxmlformats.org/officeDocument/2006/relationships/image" Target="../media/image114.png"/><Relationship Id="rId10" Type="http://schemas.openxmlformats.org/officeDocument/2006/relationships/image" Target="../media/image120.png"/><Relationship Id="rId4" Type="http://schemas.openxmlformats.org/officeDocument/2006/relationships/image" Target="../media/image9.png"/><Relationship Id="rId9" Type="http://schemas.openxmlformats.org/officeDocument/2006/relationships/image" Target="../media/image11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9.png"/><Relationship Id="rId7" Type="http://schemas.openxmlformats.org/officeDocument/2006/relationships/image" Target="../media/image12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6.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83.png"/><Relationship Id="rId7" Type="http://schemas.microsoft.com/office/2007/relationships/hdphoto" Target="../media/hdphoto17.wdp"/><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4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28.png"/><Relationship Id="rId7" Type="http://schemas.openxmlformats.org/officeDocument/2006/relationships/image" Target="../media/image126.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86.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133.png"/><Relationship Id="rId10" Type="http://schemas.openxmlformats.org/officeDocument/2006/relationships/image" Target="../media/image24.png"/><Relationship Id="rId4" Type="http://schemas.openxmlformats.org/officeDocument/2006/relationships/image" Target="../media/image132.png"/><Relationship Id="rId9" Type="http://schemas.openxmlformats.org/officeDocument/2006/relationships/image" Target="../media/image136.png"/></Relationships>
</file>

<file path=ppt/slides/_rels/slide46.xml.rels><?xml version="1.0" encoding="UTF-8" standalone="yes"?>
<Relationships xmlns="http://schemas.openxmlformats.org/package/2006/relationships"><Relationship Id="rId8" Type="http://schemas.openxmlformats.org/officeDocument/2006/relationships/image" Target="../media/image135.png"/><Relationship Id="rId7" Type="http://schemas.openxmlformats.org/officeDocument/2006/relationships/image" Target="../media/image134.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59.png"/><Relationship Id="rId4" Type="http://schemas.openxmlformats.org/officeDocument/2006/relationships/image" Target="../media/image137.png"/><Relationship Id="rId9" Type="http://schemas.openxmlformats.org/officeDocument/2006/relationships/image" Target="../media/image136.png"/></Relationships>
</file>

<file path=ppt/slides/_rels/slide4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40.png"/><Relationship Id="rId7" Type="http://schemas.openxmlformats.org/officeDocument/2006/relationships/image" Target="../media/image14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7.png"/><Relationship Id="rId4" Type="http://schemas.microsoft.com/office/2007/relationships/hdphoto" Target="../media/hdphoto20.wdp"/></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1.png"/><Relationship Id="rId4" Type="http://schemas.openxmlformats.org/officeDocument/2006/relationships/image" Target="../media/image143.png"/></Relationships>
</file>

<file path=ppt/slides/_rels/slide49.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144.png"/><Relationship Id="rId7" Type="http://schemas.openxmlformats.org/officeDocument/2006/relationships/image" Target="../media/image14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21.wdp"/><Relationship Id="rId4" Type="http://schemas.openxmlformats.org/officeDocument/2006/relationships/image" Target="../media/image14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8" Type="http://schemas.openxmlformats.org/officeDocument/2006/relationships/image" Target="../media/image150.png"/><Relationship Id="rId3" Type="http://schemas.microsoft.com/office/2007/relationships/hdphoto" Target="../media/hdphoto6.wdp"/><Relationship Id="rId7" Type="http://schemas.openxmlformats.org/officeDocument/2006/relationships/image" Target="../media/image149.png"/><Relationship Id="rId12" Type="http://schemas.openxmlformats.org/officeDocument/2006/relationships/image" Target="../media/image6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52.png"/><Relationship Id="rId5" Type="http://schemas.openxmlformats.org/officeDocument/2006/relationships/image" Target="../media/image24.png"/><Relationship Id="rId10" Type="http://schemas.openxmlformats.org/officeDocument/2006/relationships/image" Target="../media/image151.png"/><Relationship Id="rId4" Type="http://schemas.openxmlformats.org/officeDocument/2006/relationships/image" Target="../media/image147.png"/><Relationship Id="rId9" Type="http://schemas.microsoft.com/office/2007/relationships/hdphoto" Target="../media/hdphoto23.wdp"/></Relationships>
</file>

<file path=ppt/slides/_rels/slide51.xml.rels><?xml version="1.0" encoding="UTF-8" standalone="yes"?>
<Relationships xmlns="http://schemas.openxmlformats.org/package/2006/relationships"><Relationship Id="rId8" Type="http://schemas.openxmlformats.org/officeDocument/2006/relationships/image" Target="../media/image154.png"/><Relationship Id="rId3" Type="http://schemas.microsoft.com/office/2007/relationships/hdphoto" Target="../media/hdphoto6.wdp"/><Relationship Id="rId7" Type="http://schemas.openxmlformats.org/officeDocument/2006/relationships/image" Target="../media/image153.png"/><Relationship Id="rId12" Type="http://schemas.microsoft.com/office/2007/relationships/hdphoto" Target="../media/hdphoto24.wdp"/><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55.png"/><Relationship Id="rId5" Type="http://schemas.openxmlformats.org/officeDocument/2006/relationships/image" Target="../media/image24.png"/><Relationship Id="rId10" Type="http://schemas.openxmlformats.org/officeDocument/2006/relationships/image" Target="../media/image61.png"/><Relationship Id="rId4" Type="http://schemas.openxmlformats.org/officeDocument/2006/relationships/image" Target="../media/image147.png"/><Relationship Id="rId9" Type="http://schemas.openxmlformats.org/officeDocument/2006/relationships/image" Target="../media/image152.png"/></Relationships>
</file>

<file path=ppt/slides/_rels/slide52.xml.rels><?xml version="1.0" encoding="UTF-8" standalone="yes"?>
<Relationships xmlns="http://schemas.openxmlformats.org/package/2006/relationships"><Relationship Id="rId8" Type="http://schemas.openxmlformats.org/officeDocument/2006/relationships/image" Target="../media/image156.png"/><Relationship Id="rId3" Type="http://schemas.microsoft.com/office/2007/relationships/hdphoto" Target="../media/hdphoto6.wdp"/><Relationship Id="rId7" Type="http://schemas.openxmlformats.org/officeDocument/2006/relationships/image" Target="../media/image6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48.png"/><Relationship Id="rId4" Type="http://schemas.openxmlformats.org/officeDocument/2006/relationships/image" Target="../media/image24.png"/><Relationship Id="rId9" Type="http://schemas.microsoft.com/office/2007/relationships/hdphoto" Target="../media/hdphoto25.wdp"/></Relationships>
</file>

<file path=ppt/slides/_rels/slide53.xml.rels><?xml version="1.0" encoding="UTF-8" standalone="yes"?>
<Relationships xmlns="http://schemas.openxmlformats.org/package/2006/relationships"><Relationship Id="rId8" Type="http://schemas.openxmlformats.org/officeDocument/2006/relationships/image" Target="../media/image159.png"/><Relationship Id="rId3" Type="http://schemas.microsoft.com/office/2007/relationships/hdphoto" Target="../media/hdphoto6.wdp"/><Relationship Id="rId7" Type="http://schemas.openxmlformats.org/officeDocument/2006/relationships/image" Target="../media/image158.png"/><Relationship Id="rId12" Type="http://schemas.microsoft.com/office/2007/relationships/hdphoto" Target="../media/hdphoto26.wdp"/><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60.png"/><Relationship Id="rId5" Type="http://schemas.openxmlformats.org/officeDocument/2006/relationships/image" Target="../media/image24.png"/><Relationship Id="rId10" Type="http://schemas.openxmlformats.org/officeDocument/2006/relationships/image" Target="../media/image61.png"/><Relationship Id="rId4" Type="http://schemas.openxmlformats.org/officeDocument/2006/relationships/image" Target="../media/image157.png"/><Relationship Id="rId9" Type="http://schemas.openxmlformats.org/officeDocument/2006/relationships/image" Target="../media/image152.png"/></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5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1.png"/><Relationship Id="rId7" Type="http://schemas.openxmlformats.org/officeDocument/2006/relationships/image" Target="../media/image162.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163.png"/></Relationships>
</file>

<file path=ppt/slides/_rels/slide56.xml.rels><?xml version="1.0" encoding="UTF-8" standalone="yes"?>
<Relationships xmlns="http://schemas.openxmlformats.org/package/2006/relationships"><Relationship Id="rId8" Type="http://schemas.openxmlformats.org/officeDocument/2006/relationships/image" Target="../media/image163.png"/><Relationship Id="rId3" Type="http://schemas.microsoft.com/office/2007/relationships/hdphoto" Target="../media/hdphoto6.wdp"/><Relationship Id="rId7" Type="http://schemas.microsoft.com/office/2007/relationships/hdphoto" Target="../media/hdphoto16.wdp"/><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64.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8" Type="http://schemas.openxmlformats.org/officeDocument/2006/relationships/image" Target="../media/image163.png"/><Relationship Id="rId3" Type="http://schemas.microsoft.com/office/2007/relationships/hdphoto" Target="../media/hdphoto6.wdp"/><Relationship Id="rId7" Type="http://schemas.microsoft.com/office/2007/relationships/hdphoto" Target="../media/hdphoto16.wdp"/><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65.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7.pn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18" Type="http://schemas.openxmlformats.org/officeDocument/2006/relationships/image" Target="../media/image169.png"/><Relationship Id="rId3" Type="http://schemas.openxmlformats.org/officeDocument/2006/relationships/image" Target="../media/image38.png"/><Relationship Id="rId21" Type="http://schemas.openxmlformats.org/officeDocument/2006/relationships/image" Target="../media/image172.png"/><Relationship Id="rId17" Type="http://schemas.openxmlformats.org/officeDocument/2006/relationships/image" Target="../media/image168.png"/><Relationship Id="rId2" Type="http://schemas.openxmlformats.org/officeDocument/2006/relationships/image" Target="../media/image2.jpeg"/><Relationship Id="rId16" Type="http://schemas.openxmlformats.org/officeDocument/2006/relationships/image" Target="../media/image42.png"/><Relationship Id="rId20" Type="http://schemas.openxmlformats.org/officeDocument/2006/relationships/image" Target="../media/image171.png"/><Relationship Id="rId1" Type="http://schemas.openxmlformats.org/officeDocument/2006/relationships/slideLayout" Target="../slideLayouts/slideLayout7.xml"/><Relationship Id="rId15" Type="http://schemas.openxmlformats.org/officeDocument/2006/relationships/image" Target="../media/image167.png"/><Relationship Id="rId19" Type="http://schemas.openxmlformats.org/officeDocument/2006/relationships/image" Target="../media/image170.png"/><Relationship Id="rId4"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8" Type="http://schemas.openxmlformats.org/officeDocument/2006/relationships/image" Target="../media/image176.png"/><Relationship Id="rId3" Type="http://schemas.microsoft.com/office/2007/relationships/hdphoto" Target="../media/hdphoto6.wdp"/><Relationship Id="rId7" Type="http://schemas.openxmlformats.org/officeDocument/2006/relationships/image" Target="../media/image17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82.png"/><Relationship Id="rId9" Type="http://schemas.openxmlformats.org/officeDocument/2006/relationships/image" Target="../media/image177.png"/></Relationships>
</file>

<file path=ppt/slides/_rels/slide6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8.png"/><Relationship Id="rId7" Type="http://schemas.openxmlformats.org/officeDocument/2006/relationships/image" Target="../media/image179.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80.pn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24.pn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9.png"/><Relationship Id="rId4" Type="http://schemas.openxmlformats.org/officeDocument/2006/relationships/image" Target="../media/image183.png"/></Relationships>
</file>

<file path=ppt/slides/_rels/slide65.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85.png"/><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8.png"/><Relationship Id="rId7" Type="http://schemas.microsoft.com/office/2007/relationships/hdphoto" Target="../media/hdphoto27.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29.png"/><Relationship Id="rId4" Type="http://schemas.openxmlformats.org/officeDocument/2006/relationships/image" Target="../media/image186.png"/></Relationships>
</file>

<file path=ppt/slides/_rels/slide6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8.png"/><Relationship Id="rId7" Type="http://schemas.microsoft.com/office/2007/relationships/hdphoto" Target="../media/hdphoto28.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29.png"/><Relationship Id="rId4" Type="http://schemas.openxmlformats.org/officeDocument/2006/relationships/image" Target="../media/image188.png"/></Relationships>
</file>

<file path=ppt/slides/_rels/slide68.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83.png"/><Relationship Id="rId7" Type="http://schemas.openxmlformats.org/officeDocument/2006/relationships/image" Target="../media/image16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3.png"/><Relationship Id="rId7" Type="http://schemas.openxmlformats.org/officeDocument/2006/relationships/image" Target="../media/image8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57.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211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2210.png"/></Relationships>
</file>

<file path=ppt/slides/_rels/slide70.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6.png"/><Relationship Id="rId7"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7.png"/><Relationship Id="rId11" Type="http://schemas.openxmlformats.org/officeDocument/2006/relationships/image" Target="../media/image201.png"/><Relationship Id="rId5" Type="http://schemas.openxmlformats.org/officeDocument/2006/relationships/image" Target="../media/image135.png"/><Relationship Id="rId10" Type="http://schemas.openxmlformats.org/officeDocument/2006/relationships/image" Target="../media/image200.png"/><Relationship Id="rId4" Type="http://schemas.openxmlformats.org/officeDocument/2006/relationships/image" Target="../media/image134.png"/><Relationship Id="rId9" Type="http://schemas.openxmlformats.org/officeDocument/2006/relationships/image" Target="../media/image199.png"/></Relationships>
</file>

<file path=ppt/slides/_rels/slide71.xml.rels><?xml version="1.0" encoding="UTF-8" standalone="yes"?>
<Relationships xmlns="http://schemas.openxmlformats.org/package/2006/relationships"><Relationship Id="rId13" Type="http://schemas.openxmlformats.org/officeDocument/2006/relationships/image" Target="../media/image203.png"/><Relationship Id="rId3" Type="http://schemas.openxmlformats.org/officeDocument/2006/relationships/image" Target="../media/image93.png"/><Relationship Id="rId12" Type="http://schemas.openxmlformats.org/officeDocument/2006/relationships/image" Target="../media/image111.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202.png"/><Relationship Id="rId4" Type="http://schemas.openxmlformats.org/officeDocument/2006/relationships/image" Target="../media/image94.svg"/></Relationships>
</file>

<file path=ppt/slides/_rels/slide72.xml.rels><?xml version="1.0" encoding="UTF-8" standalone="yes"?>
<Relationships xmlns="http://schemas.openxmlformats.org/package/2006/relationships"><Relationship Id="rId13" Type="http://schemas.openxmlformats.org/officeDocument/2006/relationships/image" Target="../media/image204.png"/><Relationship Id="rId3" Type="http://schemas.openxmlformats.org/officeDocument/2006/relationships/image" Target="../media/image9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3.png"/><Relationship Id="rId5" Type="http://schemas.openxmlformats.org/officeDocument/2006/relationships/image" Target="../media/image111.png"/><Relationship Id="rId4" Type="http://schemas.openxmlformats.org/officeDocument/2006/relationships/image" Target="../media/image94.svg"/></Relationships>
</file>

<file path=ppt/slides/_rels/slide73.xml.rels><?xml version="1.0" encoding="UTF-8" standalone="yes"?>
<Relationships xmlns="http://schemas.openxmlformats.org/package/2006/relationships"><Relationship Id="rId13" Type="http://schemas.openxmlformats.org/officeDocument/2006/relationships/image" Target="../media/image203.png"/><Relationship Id="rId3" Type="http://schemas.openxmlformats.org/officeDocument/2006/relationships/image" Target="../media/image93.png"/><Relationship Id="rId12" Type="http://schemas.openxmlformats.org/officeDocument/2006/relationships/image" Target="../media/image205.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94.svg"/><Relationship Id="rId14" Type="http://schemas.openxmlformats.org/officeDocument/2006/relationships/image" Target="../media/image206.png"/></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08.png"/></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07.png"/><Relationship Id="rId4" Type="http://schemas.openxmlformats.org/officeDocument/2006/relationships/image" Target="../media/image209.png"/></Relationships>
</file>

<file path=ppt/slides/_rels/slide7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09.png"/></Relationships>
</file>

<file path=ppt/slides/_rels/slide7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09.png"/></Relationships>
</file>

<file path=ppt/slides/_rels/slide7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9.png"/><Relationship Id="rId5" Type="http://schemas.openxmlformats.org/officeDocument/2006/relationships/image" Target="../media/image218.png"/><Relationship Id="rId10" Type="http://schemas.openxmlformats.org/officeDocument/2006/relationships/image" Target="../media/image221.png"/><Relationship Id="rId4" Type="http://schemas.openxmlformats.org/officeDocument/2006/relationships/image" Target="../media/image217.png"/><Relationship Id="rId9" Type="http://schemas.openxmlformats.org/officeDocument/2006/relationships/image" Target="../media/image209.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1.svg"/></Relationships>
</file>

<file path=ppt/slides/_rels/slide8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5.png"/><Relationship Id="rId5" Type="http://schemas.openxmlformats.org/officeDocument/2006/relationships/image" Target="../media/image224.png"/><Relationship Id="rId10" Type="http://schemas.openxmlformats.org/officeDocument/2006/relationships/image" Target="../media/image227.png"/><Relationship Id="rId4" Type="http://schemas.openxmlformats.org/officeDocument/2006/relationships/image" Target="../media/image223.png"/><Relationship Id="rId9" Type="http://schemas.openxmlformats.org/officeDocument/2006/relationships/image" Target="../media/image209.png"/></Relationships>
</file>

<file path=ppt/slides/_rels/slide8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28.png"/><Relationship Id="rId7" Type="http://schemas.openxmlformats.org/officeDocument/2006/relationships/image" Target="../media/image23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image" Target="../media/image233.png"/></Relationships>
</file>

<file path=ppt/slides/_rels/slide83.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57.png"/><Relationship Id="rId7" Type="http://schemas.openxmlformats.org/officeDocument/2006/relationships/image" Target="../media/image23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4.png"/><Relationship Id="rId5" Type="http://schemas.openxmlformats.org/officeDocument/2006/relationships/image" Target="../media/image24.png"/><Relationship Id="rId4" Type="http://schemas.openxmlformats.org/officeDocument/2006/relationships/image" Target="../media/image61.png"/></Relationships>
</file>

<file path=ppt/slides/_rels/slide8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7.png"/><Relationship Id="rId7" Type="http://schemas.openxmlformats.org/officeDocument/2006/relationships/image" Target="../media/image240.pn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29.wdp"/><Relationship Id="rId5" Type="http://schemas.openxmlformats.org/officeDocument/2006/relationships/image" Target="../media/image239.png"/><Relationship Id="rId4" Type="http://schemas.openxmlformats.org/officeDocument/2006/relationships/image" Target="../media/image238.png"/><Relationship Id="rId9" Type="http://schemas.openxmlformats.org/officeDocument/2006/relationships/image" Target="../media/image24.png"/></Relationships>
</file>

<file path=ppt/slides/_rels/slide85.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13.png"/><Relationship Id="rId7" Type="http://schemas.openxmlformats.org/officeDocument/2006/relationships/image" Target="../media/image243.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png"/></Relationships>
</file>

<file path=ppt/slides/_rels/slide8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4.png"/><Relationship Id="rId7" Type="http://schemas.openxmlformats.org/officeDocument/2006/relationships/image" Target="../media/image24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87.xml.rels><?xml version="1.0" encoding="UTF-8" standalone="yes"?>
<Relationships xmlns="http://schemas.openxmlformats.org/package/2006/relationships"><Relationship Id="rId3" Type="http://schemas.openxmlformats.org/officeDocument/2006/relationships/image" Target="../media/image247.png"/><Relationship Id="rId7"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41.png"/><Relationship Id="rId4" Type="http://schemas.openxmlformats.org/officeDocument/2006/relationships/image" Target="../media/image248.png"/></Relationships>
</file>

<file path=ppt/slides/_rels/slide88.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2.png"/><Relationship Id="rId5" Type="http://schemas.openxmlformats.org/officeDocument/2006/relationships/image" Target="../media/image251.png"/><Relationship Id="rId10" Type="http://schemas.openxmlformats.org/officeDocument/2006/relationships/image" Target="../media/image134.png"/><Relationship Id="rId4" Type="http://schemas.openxmlformats.org/officeDocument/2006/relationships/image" Target="../media/image250.png"/><Relationship Id="rId9" Type="http://schemas.openxmlformats.org/officeDocument/2006/relationships/image" Target="../media/image141.png"/></Relationships>
</file>

<file path=ppt/slides/_rels/slide8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255.png"/><Relationship Id="rId7" Type="http://schemas.openxmlformats.org/officeDocument/2006/relationships/image" Target="../media/image14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1.png"/><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41.png"/><Relationship Id="rId7" Type="http://schemas.openxmlformats.org/officeDocument/2006/relationships/image" Target="../media/image2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263.png"/><Relationship Id="rId4" Type="http://schemas.openxmlformats.org/officeDocument/2006/relationships/image" Target="../media/image231.png"/></Relationships>
</file>

<file path=ppt/slides/_rels/slide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31.png"/></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66.png"/><Relationship Id="rId4" Type="http://schemas.openxmlformats.org/officeDocument/2006/relationships/image" Target="../media/image162.png"/></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6.png"/><Relationship Id="rId5" Type="http://schemas.openxmlformats.org/officeDocument/2006/relationships/image" Target="../media/image162.png"/><Relationship Id="rId4" Type="http://schemas.openxmlformats.org/officeDocument/2006/relationships/image" Target="../media/image267.png"/></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6.png"/><Relationship Id="rId5" Type="http://schemas.openxmlformats.org/officeDocument/2006/relationships/image" Target="../media/image162.png"/><Relationship Id="rId4" Type="http://schemas.openxmlformats.org/officeDocument/2006/relationships/image" Target="../media/image268.png"/></Relationships>
</file>

<file path=ppt/slides/_rels/slide97.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27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70.svg"/></Relationships>
</file>

<file path=ppt/slides/_rels/slide98.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50"/>
          <a:stretch>
            <a:fillRect/>
          </a:stretch>
        </p:blipFill>
        <p:spPr>
          <a:xfrm>
            <a:off x="0" y="0"/>
            <a:ext cx="18288000" cy="10287000"/>
          </a:xfrm>
          <a:prstGeom prst="rect">
            <a:avLst/>
          </a:prstGeom>
        </p:spPr>
      </p:pic>
      <p:sp>
        <p:nvSpPr>
          <p:cNvPr id="12" name="Rectangle 11"/>
          <p:cNvSpPr/>
          <p:nvPr/>
        </p:nvSpPr>
        <p:spPr>
          <a:xfrm>
            <a:off x="1602381" y="1141872"/>
            <a:ext cx="14935200" cy="3554819"/>
          </a:xfrm>
          <a:prstGeom prst="rect">
            <a:avLst/>
          </a:prstGeom>
        </p:spPr>
        <p:txBody>
          <a:bodyPr wrap="square">
            <a:spAutoFit/>
          </a:bodyPr>
          <a:lstStyle/>
          <a:p>
            <a:pPr lvl="0" algn="ctr">
              <a:lnSpc>
                <a:spcPct val="150000"/>
              </a:lnSpc>
              <a:defRPr/>
            </a:pPr>
            <a:r>
              <a:rPr lang="en-US" sz="7500" b="1" kern="0">
                <a:solidFill>
                  <a:srgbClr val="C00000"/>
                </a:solidFill>
                <a:latin typeface="Arial"/>
                <a:cs typeface="Arial"/>
                <a:sym typeface="Anton"/>
              </a:rPr>
              <a:t>CHÀO MỪNG CÁC EM </a:t>
            </a:r>
          </a:p>
          <a:p>
            <a:pPr lvl="0" algn="ctr">
              <a:lnSpc>
                <a:spcPct val="150000"/>
              </a:lnSpc>
              <a:defRPr/>
            </a:pPr>
            <a:r>
              <a:rPr lang="en-US" sz="7500" b="1" kern="0">
                <a:solidFill>
                  <a:srgbClr val="C00000"/>
                </a:solidFill>
                <a:latin typeface="Arial"/>
                <a:cs typeface="Arial"/>
                <a:sym typeface="Anton"/>
              </a:rPr>
              <a:t>ĐẾN VỚI BUỔI HỌC HÔM NAY!</a:t>
            </a:r>
            <a:endParaRPr lang="en-US" sz="7500" kern="0" dirty="0">
              <a:solidFill>
                <a:srgbClr val="C00000"/>
              </a:solidFill>
              <a:latin typeface="Arial"/>
              <a:cs typeface="Arial"/>
              <a:sym typeface="Arial"/>
            </a:endParaRPr>
          </a:p>
        </p:txBody>
      </p:sp>
      <p:pic>
        <p:nvPicPr>
          <p:cNvPr id="13" name="Picture 12"/>
          <p:cNvPicPr>
            <a:picLocks noChangeAspect="1"/>
          </p:cNvPicPr>
          <p:nvPr/>
        </p:nvPicPr>
        <p:blipFill>
          <a:blip r:embed="rId3"/>
          <a:stretch>
            <a:fillRect/>
          </a:stretch>
        </p:blipFill>
        <p:spPr>
          <a:xfrm>
            <a:off x="6580139" y="7048500"/>
            <a:ext cx="4979683" cy="26251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066800" y="206678"/>
                <a:ext cx="16002000" cy="699422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b="1" i="1" u="sng">
                    <a:solidFill>
                      <a:srgbClr val="C00000"/>
                    </a:solidFill>
                    <a:ea typeface="Times New Roman" panose="02020603050405020304" pitchFamily="18" charset="0"/>
                    <a:cs typeface="Arial" panose="020B0604020202020204" pitchFamily="34" charset="0"/>
                  </a:rPr>
                  <a:t>Số đo của góc lượng giác:</a:t>
                </a:r>
                <a:endParaRPr lang="en-US" sz="4000" b="1" i="1" u="sng">
                  <a:solidFill>
                    <a:srgbClr val="C00000"/>
                  </a:solidFill>
                  <a:ea typeface="Times New Roman" panose="02020603050405020304" pitchFamily="18" charset="0"/>
                  <a:cs typeface="Arial" panose="020B0604020202020204" pitchFamily="34" charset="0"/>
                </a:endParaRPr>
              </a:p>
              <a:p>
                <a:pPr marL="571500" indent="-571500" algn="just">
                  <a:lnSpc>
                    <a:spcPct val="150000"/>
                  </a:lnSpc>
                  <a:buFontTx/>
                  <a:buChar char="-"/>
                </a:pPr>
                <a:r>
                  <a:rPr lang="en-US" sz="3700">
                    <a:latin typeface="Arial" panose="020B0604020202020204" pitchFamily="34" charset="0"/>
                    <a:ea typeface="Times New Roman" panose="02020603050405020304" pitchFamily="18" charset="0"/>
                    <a:cs typeface="Arial" panose="020B0604020202020204" pitchFamily="34" charset="0"/>
                  </a:rPr>
                  <a:t>Nếu tia Om quay theo chiều dương đúng một vòng ta nói tia Om quay góc 360º, quay đúng 2 vòng ta nói nó quay góc 720º; quay theo chiều âm nửa vòng ta nói nó quay góc -180º, quay theo chiều âm 1,5 vòng ta nói nó quay góc -1,5.360º = -540º,….</a:t>
                </a:r>
              </a:p>
              <a:p>
                <a:pPr marL="571500" indent="-571500" algn="just">
                  <a:lnSpc>
                    <a:spcPct val="150000"/>
                  </a:lnSpc>
                  <a:buFontTx/>
                  <a:buChar cha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Khi tia Om quay góc </a:t>
                </a:r>
                <a14:m>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thì ta nói góc lượng giác mà tia đó quét nên có số đo </a:t>
                </a:r>
                <a14:m>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b="1">
                    <a:solidFill>
                      <a:prstClr val="black"/>
                    </a:solidFill>
                    <a:latin typeface="Arial" panose="020B0604020202020204" pitchFamily="34" charset="0"/>
                    <a:ea typeface="Times New Roman" panose="02020603050405020304" pitchFamily="18" charset="0"/>
                    <a:cs typeface="Arial" panose="020B0604020202020204" pitchFamily="34" charset="0"/>
                  </a:rPr>
                  <a:t>Số đo lượng giác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có tia đầu Ou, tia cuối Ov được kí hiệu là sđ(Ou, Ov).</a:t>
                </a:r>
              </a:p>
            </p:txBody>
          </p:sp>
        </mc:Choice>
        <mc:Fallback xmlns="">
          <p:sp>
            <p:nvSpPr>
              <p:cNvPr id="16" name="Rectangle 15"/>
              <p:cNvSpPr>
                <a:spLocks noRot="1" noChangeAspect="1" noMove="1" noResize="1" noEditPoints="1" noAdjustHandles="1" noChangeArrowheads="1" noChangeShapeType="1" noTextEdit="1"/>
              </p:cNvSpPr>
              <p:nvPr/>
            </p:nvSpPr>
            <p:spPr>
              <a:xfrm>
                <a:off x="1066800" y="206678"/>
                <a:ext cx="16002000" cy="6994222"/>
              </a:xfrm>
              <a:prstGeom prst="rect">
                <a:avLst/>
              </a:prstGeom>
              <a:blipFill>
                <a:blip r:embed="rId3"/>
                <a:stretch>
                  <a:fillRect l="-1219" r="-1181" b="-959"/>
                </a:stretch>
              </a:blipFill>
            </p:spPr>
            <p:txBody>
              <a:bodyPr/>
              <a:lstStyle/>
              <a:p>
                <a:r>
                  <a:rPr lang="en-US">
                    <a:noFill/>
                  </a:rPr>
                  <a:t> </a:t>
                </a:r>
              </a:p>
            </p:txBody>
          </p:sp>
        </mc:Fallback>
      </mc:AlternateContent>
      <p:pic>
        <p:nvPicPr>
          <p:cNvPr id="20" name="Picture 19"/>
          <p:cNvPicPr>
            <a:picLocks noChangeAspect="1"/>
          </p:cNvPicPr>
          <p:nvPr/>
        </p:nvPicPr>
        <p:blipFill>
          <a:blip r:embed="rId4"/>
          <a:stretch>
            <a:fillRect/>
          </a:stretch>
        </p:blipFill>
        <p:spPr>
          <a:xfrm flipH="1">
            <a:off x="16992600" y="190500"/>
            <a:ext cx="944203" cy="914400"/>
          </a:xfrm>
          <a:prstGeom prst="rect">
            <a:avLst/>
          </a:prstGeom>
        </p:spPr>
      </p:pic>
      <p:pic>
        <p:nvPicPr>
          <p:cNvPr id="21" name="Picture 20"/>
          <p:cNvPicPr>
            <a:picLocks noChangeAspect="1"/>
          </p:cNvPicPr>
          <p:nvPr/>
        </p:nvPicPr>
        <p:blipFill>
          <a:blip r:embed="rId5"/>
          <a:stretch>
            <a:fillRect/>
          </a:stretch>
        </p:blipFill>
        <p:spPr>
          <a:xfrm flipH="1">
            <a:off x="16223925" y="7492831"/>
            <a:ext cx="1712878" cy="2475786"/>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72426" y="7177777"/>
            <a:ext cx="11990747" cy="2537723"/>
          </a:xfrm>
          <a:prstGeom prst="rect">
            <a:avLst/>
          </a:prstGeom>
        </p:spPr>
      </p:pic>
      <p:pic>
        <p:nvPicPr>
          <p:cNvPr id="10" name="Picture 9"/>
          <p:cNvPicPr>
            <a:picLocks noChangeAspect="1"/>
          </p:cNvPicPr>
          <p:nvPr/>
        </p:nvPicPr>
        <p:blipFill>
          <a:blip r:embed="rId8"/>
          <a:stretch>
            <a:fillRect/>
          </a:stretch>
        </p:blipFill>
        <p:spPr>
          <a:xfrm rot="19876387">
            <a:off x="394148" y="9177032"/>
            <a:ext cx="1677758" cy="1118505"/>
          </a:xfrm>
          <a:prstGeom prst="rect">
            <a:avLst/>
          </a:prstGeom>
        </p:spPr>
      </p:pic>
    </p:spTree>
    <p:extLst>
      <p:ext uri="{BB962C8B-B14F-4D97-AF65-F5344CB8AC3E}">
        <p14:creationId xmlns:p14="http://schemas.microsoft.com/office/powerpoint/2010/main" val="41454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lvl="0">
              <a:defRPr/>
            </a:pP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Rectangle 18"/>
            <p:cNvSpPr/>
            <p:nvPr/>
          </p:nvSpPr>
          <p:spPr>
            <a:xfrm>
              <a:off x="2667000" y="3042285"/>
              <a:ext cx="13332326" cy="1938992"/>
            </a:xfrm>
            <a:prstGeom prst="rect">
              <a:avLst/>
            </a:prstGeom>
          </p:spPr>
          <p:txBody>
            <a:bodyPr wrap="square">
              <a:spAutoFit/>
            </a:bodyPr>
            <a:lstStyle/>
            <a:p>
              <a:pPr algn="just">
                <a:lnSpc>
                  <a:spcPct val="150000"/>
                </a:lnSpc>
                <a:spcAft>
                  <a:spcPts val="800"/>
                </a:spcAft>
              </a:pPr>
              <a:r>
                <a:rPr lang="vi-VN" sz="4000">
                  <a:ea typeface="Times New Roman" panose="02020603050405020304" pitchFamily="18" charset="0"/>
                  <a:cs typeface="Times New Roman" panose="02020603050405020304" pitchFamily="18" charset="0"/>
                </a:rPr>
                <a:t>Mỗi góc lượng giác gốc O được xác định bởi tia đầu Ou, tia cuối Ov và số đo góc của nó.</a:t>
              </a:r>
              <a:endParaRPr lang="en-US" sz="3800">
                <a:effectLst/>
                <a:ea typeface="Times New Roman" panose="02020603050405020304" pitchFamily="18" charset="0"/>
                <a:cs typeface="Arial" panose="020B0604020202020204" pitchFamily="34" charset="0"/>
              </a:endParaRPr>
            </a:p>
          </p:txBody>
        </p:sp>
      </p:grpSp>
      <p:sp>
        <p:nvSpPr>
          <p:cNvPr id="21" name="Rectangle 20"/>
          <p:cNvSpPr/>
          <p:nvPr/>
        </p:nvSpPr>
        <p:spPr>
          <a:xfrm>
            <a:off x="1028700" y="6362700"/>
            <a:ext cx="16230600" cy="3647152"/>
          </a:xfrm>
          <a:prstGeom prst="rect">
            <a:avLst/>
          </a:prstGeom>
        </p:spPr>
        <p:txBody>
          <a:bodyPr wrap="square">
            <a:spAutoFit/>
          </a:bodyPr>
          <a:lstStyle/>
          <a:p>
            <a:pPr algn="just">
              <a:lnSpc>
                <a:spcPct val="150000"/>
              </a:lnSpc>
            </a:pPr>
            <a:r>
              <a:rPr lang="en-US" sz="4000" b="1" u="sng">
                <a:solidFill>
                  <a:schemeClr val="tx2"/>
                </a:solidFill>
                <a:latin typeface="Arial" panose="020B0604020202020204" pitchFamily="34" charset="0"/>
                <a:ea typeface="Times New Roman" panose="02020603050405020304" pitchFamily="18" charset="0"/>
                <a:cs typeface="Arial" panose="020B0604020202020204" pitchFamily="34" charset="0"/>
              </a:rPr>
              <a:t>Chú ý:</a:t>
            </a:r>
            <a:endParaRPr lang="en-US" sz="4000" u="sng">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Cho hai tia Ou, Ov có vô số góc lượng giác tia đầu Ou, tia cuối Ov.                Mỗi góc lượng giác như thế đều kí hiệu là (Ou, Ov).</a:t>
            </a: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Số đo của các góc lượng giác này sai khác nhau một bội nguyên của 360º.</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4" name="Picture 23"/>
          <p:cNvPicPr>
            <a:picLocks noChangeAspect="1"/>
          </p:cNvPicPr>
          <p:nvPr/>
        </p:nvPicPr>
        <p:blipFill>
          <a:blip r:embed="rId5"/>
          <a:stretch>
            <a:fillRect/>
          </a:stretch>
        </p:blipFill>
        <p:spPr>
          <a:xfrm rot="20086105">
            <a:off x="763674" y="764688"/>
            <a:ext cx="1469428" cy="1975824"/>
          </a:xfrm>
          <a:prstGeom prst="rect">
            <a:avLst/>
          </a:prstGeom>
        </p:spPr>
      </p:pic>
      <p:pic>
        <p:nvPicPr>
          <p:cNvPr id="25" name="Picture 24"/>
          <p:cNvPicPr>
            <a:picLocks noChangeAspect="1"/>
          </p:cNvPicPr>
          <p:nvPr/>
        </p:nvPicPr>
        <p:blipFill>
          <a:blip r:embed="rId6"/>
          <a:stretch>
            <a:fillRect/>
          </a:stretch>
        </p:blipFill>
        <p:spPr>
          <a:xfrm>
            <a:off x="15958834" y="5351784"/>
            <a:ext cx="1266738" cy="1869432"/>
          </a:xfrm>
          <a:prstGeom prst="rect">
            <a:avLst/>
          </a:prstGeom>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63739997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75000"/>
          </a:blip>
          <a:srcRect b="43750"/>
          <a:stretch>
            <a:fillRect/>
          </a:stretch>
        </p:blipFill>
        <p:spPr>
          <a:xfrm>
            <a:off x="0" y="0"/>
            <a:ext cx="18288000" cy="10287000"/>
          </a:xfrm>
          <a:prstGeom prst="rect">
            <a:avLst/>
          </a:prstGeom>
          <a:effectLst>
            <a:outerShdw blurRad="431800" dist="50800" dir="5400000" sx="188000" sy="188000" algn="ctr" rotWithShape="0">
              <a:schemeClr val="bg1"/>
            </a:outerShdw>
          </a:effectLst>
        </p:spPr>
      </p:pic>
      <p:sp>
        <p:nvSpPr>
          <p:cNvPr id="11" name="Freeform 11"/>
          <p:cNvSpPr/>
          <p:nvPr/>
        </p:nvSpPr>
        <p:spPr>
          <a:xfrm rot="-143866" flipH="1">
            <a:off x="15256180" y="9450365"/>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Oval Callout 14"/>
          <p:cNvSpPr/>
          <p:nvPr/>
        </p:nvSpPr>
        <p:spPr>
          <a:xfrm>
            <a:off x="5244334" y="3136607"/>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115800" y="3789099"/>
            <a:ext cx="5221899" cy="4570566"/>
          </a:xfrm>
          <a:prstGeom prst="rect">
            <a:avLst/>
          </a:prstGeom>
        </p:spPr>
      </p:pic>
      <p:grpSp>
        <p:nvGrpSpPr>
          <p:cNvPr id="20" name="Group 19"/>
          <p:cNvGrpSpPr/>
          <p:nvPr/>
        </p:nvGrpSpPr>
        <p:grpSpPr>
          <a:xfrm>
            <a:off x="1180946" y="899287"/>
            <a:ext cx="15624239" cy="1882013"/>
            <a:chOff x="1127759" y="1028700"/>
            <a:chExt cx="15624239" cy="1882013"/>
          </a:xfrm>
        </p:grpSpPr>
        <p:grpSp>
          <p:nvGrpSpPr>
            <p:cNvPr id="12" name="Group 11"/>
            <p:cNvGrpSpPr/>
            <p:nvPr/>
          </p:nvGrpSpPr>
          <p:grpSpPr>
            <a:xfrm>
              <a:off x="1143000" y="1028700"/>
              <a:ext cx="5377717" cy="1066800"/>
              <a:chOff x="304800" y="190500"/>
              <a:chExt cx="5017367"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Rectangle 13"/>
              <p:cNvSpPr/>
              <p:nvPr/>
            </p:nvSpPr>
            <p:spPr>
              <a:xfrm>
                <a:off x="461541" y="190500"/>
                <a:ext cx="4860626" cy="1015663"/>
              </a:xfrm>
              <a:prstGeom prst="rect">
                <a:avLst/>
              </a:prstGeom>
            </p:spPr>
            <p:txBody>
              <a:bodyPr wrap="none">
                <a:spAutoFit/>
              </a:bodyPr>
              <a:lstStyle/>
              <a:p>
                <a:pPr algn="just">
                  <a:lnSpc>
                    <a:spcPct val="150000"/>
                  </a:lnSpc>
                  <a:spcAft>
                    <a:spcPts val="800"/>
                  </a:spcAft>
                </a:pP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Ví dụ 1: </a:t>
                </a:r>
                <a:r>
                  <a:rPr lang="nl-NL"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 tr7)</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TextBox 18"/>
                <p:cNvSpPr txBox="1"/>
                <p:nvPr/>
              </p:nvSpPr>
              <p:spPr>
                <a:xfrm>
                  <a:off x="1127759" y="1085790"/>
                  <a:ext cx="15624239"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                                      Cho góc hình học </a:t>
                  </a:r>
                  <a14:m>
                    <m:oMath xmlns:m="http://schemas.openxmlformats.org/officeDocument/2006/math">
                      <m:r>
                        <a:rPr lang="en-US" sz="4000" i="1" smtClean="0">
                          <a:latin typeface="Cambria Math" panose="02040503050406030204" pitchFamily="18" charset="0"/>
                          <a:cs typeface="Arial" panose="020B0604020202020204" pitchFamily="34" charset="0"/>
                        </a:rPr>
                        <m:t>𝑢𝑂𝑣</m:t>
                      </m:r>
                    </m:oMath>
                  </a14:m>
                  <a:r>
                    <a:rPr lang="en-US" sz="4000">
                      <a:latin typeface="Arial" panose="020B0604020202020204" pitchFamily="34" charset="0"/>
                      <a:cs typeface="Arial" panose="020B0604020202020204" pitchFamily="34" charset="0"/>
                    </a:rPr>
                    <a:t> có số đo </a:t>
                  </a:r>
                  <a14:m>
                    <m:oMath xmlns:m="http://schemas.openxmlformats.org/officeDocument/2006/math">
                      <m:r>
                        <a:rPr lang="en-US" sz="4000" b="0" i="0" smtClean="0">
                          <a:latin typeface="Cambria Math" panose="02040503050406030204" pitchFamily="18" charset="0"/>
                          <a:ea typeface="Cambria Math" panose="02040503050406030204" pitchFamily="18" charset="0"/>
                          <a:cs typeface="Arial" panose="020B0604020202020204" pitchFamily="34" charset="0"/>
                        </a:rPr>
                        <m:t>60</m:t>
                      </m:r>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a:latin typeface="Arial" panose="020B0604020202020204" pitchFamily="34" charset="0"/>
                      <a:cs typeface="Arial" panose="020B0604020202020204" pitchFamily="34" charset="0"/>
                    </a:rPr>
                    <a:t> (H.1.4). Xác định số đo của các góc lượng giác </a:t>
                  </a:r>
                  <a14:m>
                    <m:oMath xmlns:m="http://schemas.openxmlformats.org/officeDocument/2006/math">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𝑂𝑢</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𝑂𝑣</m:t>
                      </m:r>
                      <m:r>
                        <a:rPr lang="en-US" sz="4000" i="1" smtClean="0">
                          <a:latin typeface="Cambria Math" panose="02040503050406030204" pitchFamily="18" charset="0"/>
                          <a:cs typeface="Arial" panose="020B0604020202020204" pitchFamily="34" charset="0"/>
                        </a:rPr>
                        <m:t>) </m:t>
                      </m:r>
                    </m:oMath>
                  </a14:m>
                  <a:r>
                    <a:rPr lang="en-US" sz="4000">
                      <a:latin typeface="Arial" panose="020B0604020202020204" pitchFamily="34" charset="0"/>
                      <a:cs typeface="Arial" panose="020B0604020202020204" pitchFamily="34" charset="0"/>
                    </a:rPr>
                    <a:t>và </a:t>
                  </a:r>
                  <a14:m>
                    <m:oMath xmlns:m="http://schemas.openxmlformats.org/officeDocument/2006/math">
                      <m:d>
                        <m:dPr>
                          <m:ctrlPr>
                            <a:rPr lang="en-US" sz="4000" i="1" smtClean="0">
                              <a:latin typeface="Cambria Math" panose="02040503050406030204" pitchFamily="18" charset="0"/>
                              <a:cs typeface="Arial" panose="020B0604020202020204" pitchFamily="34" charset="0"/>
                            </a:rPr>
                          </m:ctrlPr>
                        </m:dPr>
                        <m:e>
                          <m:r>
                            <a:rPr lang="en-US" sz="4000" i="1" smtClean="0">
                              <a:latin typeface="Cambria Math" panose="02040503050406030204" pitchFamily="18" charset="0"/>
                              <a:cs typeface="Arial" panose="020B0604020202020204" pitchFamily="34" charset="0"/>
                            </a:rPr>
                            <m:t>𝑂𝑣</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𝑂𝑢</m:t>
                          </m:r>
                        </m:e>
                      </m:d>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127759" y="1085790"/>
                  <a:ext cx="15624239" cy="1824923"/>
                </a:xfrm>
                <a:prstGeom prst="rect">
                  <a:avLst/>
                </a:prstGeom>
                <a:blipFill>
                  <a:blip r:embed="rId17"/>
                  <a:stretch>
                    <a:fillRect l="-1405" r="-780" b="-1371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1196187" y="3864025"/>
                <a:ext cx="10843413" cy="6232475"/>
              </a:xfrm>
              <a:prstGeom prst="rect">
                <a:avLst/>
              </a:prstGeom>
            </p:spPr>
            <p:txBody>
              <a:bodyPr wrap="square">
                <a:spAutoFit/>
              </a:bodyPr>
              <a:lstStyle/>
              <a:p>
                <a:pPr>
                  <a:lnSpc>
                    <a:spcPct val="150000"/>
                  </a:lnSpc>
                </a:pPr>
                <a:r>
                  <a:rPr lang="en-US" sz="3800">
                    <a:solidFill>
                      <a:prstClr val="black"/>
                    </a:solidFill>
                    <a:latin typeface="Arial" panose="020B0604020202020204" pitchFamily="34" charset="0"/>
                    <a:cs typeface="Arial" panose="020B0604020202020204" pitchFamily="34" charset="0"/>
                  </a:rPr>
                  <a:t>Ta có:</a:t>
                </a:r>
              </a:p>
              <a:p>
                <a:pPr marL="571500" indent="-571500">
                  <a:lnSpc>
                    <a:spcPct val="150000"/>
                  </a:lnSpc>
                  <a:buFontTx/>
                  <a:buChar char="-"/>
                </a:pPr>
                <a:r>
                  <a:rPr lang="en-US" sz="3800">
                    <a:solidFill>
                      <a:prstClr val="black"/>
                    </a:solidFill>
                    <a:latin typeface="Arial" panose="020B0604020202020204" pitchFamily="34" charset="0"/>
                    <a:cs typeface="Arial" panose="020B0604020202020204" pitchFamily="34" charset="0"/>
                  </a:rPr>
                  <a:t>Các góc lượng giác tia đầu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𝑂𝑢</m:t>
                    </m:r>
                  </m:oMath>
                </a14:m>
                <a:r>
                  <a:rPr lang="en-US" sz="3800">
                    <a:solidFill>
                      <a:prstClr val="black"/>
                    </a:solidFill>
                    <a:latin typeface="Arial" panose="020B0604020202020204" pitchFamily="34" charset="0"/>
                    <a:cs typeface="Arial" panose="020B0604020202020204" pitchFamily="34" charset="0"/>
                  </a:rPr>
                  <a:t>, tia cuối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𝑂𝑣</m:t>
                    </m:r>
                    <m:r>
                      <a:rPr lang="en-US" sz="3800" i="1">
                        <a:solidFill>
                          <a:prstClr val="black"/>
                        </a:solidFill>
                        <a:latin typeface="Cambria Math" panose="02040503050406030204" pitchFamily="18" charset="0"/>
                        <a:cs typeface="Arial" panose="020B0604020202020204" pitchFamily="34" charset="0"/>
                      </a:rPr>
                      <m:t> </m:t>
                    </m:r>
                  </m:oMath>
                </a14:m>
                <a:r>
                  <a:rPr lang="en-US" sz="3800">
                    <a:solidFill>
                      <a:prstClr val="black"/>
                    </a:solidFill>
                    <a:latin typeface="Arial" panose="020B0604020202020204" pitchFamily="34" charset="0"/>
                    <a:cs typeface="Arial" panose="020B0604020202020204" pitchFamily="34" charset="0"/>
                  </a:rPr>
                  <a:t>có số đo là </a:t>
                </a:r>
              </a:p>
              <a:p>
                <a:pPr>
                  <a:lnSpc>
                    <a:spcPct val="150000"/>
                  </a:lnSpc>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𝑠</m:t>
                      </m:r>
                      <m:r>
                        <a:rPr lang="en-US" sz="3800" i="1" smtClean="0">
                          <a:solidFill>
                            <a:prstClr val="black"/>
                          </a:solidFill>
                          <a:latin typeface="Cambria Math" panose="02040503050406030204" pitchFamily="18" charset="0"/>
                          <a:cs typeface="Arial" panose="020B0604020202020204" pitchFamily="34" charset="0"/>
                        </a:rPr>
                        <m:t>đ</m:t>
                      </m:r>
                      <m:d>
                        <m:dPr>
                          <m:ctrlPr>
                            <a:rPr lang="en-US" sz="3800" i="1" smtClean="0">
                              <a:solidFill>
                                <a:prstClr val="black"/>
                              </a:solidFill>
                              <a:latin typeface="Cambria Math" panose="02040503050406030204" pitchFamily="18" charset="0"/>
                              <a:cs typeface="Arial" panose="020B0604020202020204" pitchFamily="34" charset="0"/>
                            </a:rPr>
                          </m:ctrlPr>
                        </m:dPr>
                        <m:e>
                          <m:r>
                            <a:rPr lang="en-US" sz="3800" i="1" smtClean="0">
                              <a:latin typeface="Cambria Math" panose="02040503050406030204" pitchFamily="18" charset="0"/>
                              <a:cs typeface="Arial" panose="020B0604020202020204" pitchFamily="34" charset="0"/>
                            </a:rPr>
                            <m:t>𝑂𝑢</m:t>
                          </m:r>
                          <m:r>
                            <a:rPr lang="en-US" sz="3800" i="1" smtClean="0">
                              <a:latin typeface="Cambria Math" panose="02040503050406030204" pitchFamily="18" charset="0"/>
                              <a:cs typeface="Arial" panose="020B0604020202020204" pitchFamily="34" charset="0"/>
                            </a:rPr>
                            <m:t>,</m:t>
                          </m:r>
                          <m:r>
                            <a:rPr lang="en-US" sz="3800" i="1" smtClean="0">
                              <a:latin typeface="Cambria Math" panose="02040503050406030204" pitchFamily="18" charset="0"/>
                              <a:cs typeface="Arial" panose="020B0604020202020204" pitchFamily="34" charset="0"/>
                            </a:rPr>
                            <m:t>𝑂𝑣</m:t>
                          </m:r>
                        </m:e>
                      </m:d>
                      <m:r>
                        <a:rPr lang="en-US" sz="3800" i="1" smtClean="0">
                          <a:latin typeface="Cambria Math" panose="02040503050406030204" pitchFamily="18" charset="0"/>
                          <a:cs typeface="Arial" panose="020B0604020202020204" pitchFamily="34" charset="0"/>
                        </a:rPr>
                        <m:t>=</m:t>
                      </m:r>
                      <m:r>
                        <a:rPr lang="en-US" sz="3800">
                          <a:latin typeface="Cambria Math" panose="02040503050406030204" pitchFamily="18" charset="0"/>
                          <a:ea typeface="Cambria Math" panose="02040503050406030204" pitchFamily="18" charset="0"/>
                          <a:cs typeface="Arial" panose="020B0604020202020204" pitchFamily="34" charset="0"/>
                        </a:rPr>
                        <m:t>60</m:t>
                      </m:r>
                      <m:r>
                        <a:rPr lang="en-US" sz="3800" i="1">
                          <a:latin typeface="Cambria Math" panose="02040503050406030204" pitchFamily="18" charset="0"/>
                          <a:ea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cs typeface="Arial" panose="020B0604020202020204" pitchFamily="34" charset="0"/>
                        </a:rPr>
                        <m:t>+</m:t>
                      </m:r>
                      <m:r>
                        <m:rPr>
                          <m:sty m:val="p"/>
                        </m:rPr>
                        <a:rPr lang="en-US" sz="3800" b="0" i="0" smtClean="0">
                          <a:solidFill>
                            <a:prstClr val="black"/>
                          </a:solidFill>
                          <a:latin typeface="Cambria Math" panose="02040503050406030204" pitchFamily="18" charset="0"/>
                          <a:cs typeface="Arial" panose="020B0604020202020204" pitchFamily="34" charset="0"/>
                        </a:rPr>
                        <m:t>k</m:t>
                      </m:r>
                      <m:r>
                        <a:rPr lang="en-US" sz="3800" b="0" i="0" smtClean="0">
                          <a:latin typeface="Cambria Math" panose="02040503050406030204" pitchFamily="18" charset="0"/>
                          <a:ea typeface="Cambria Math" panose="02040503050406030204" pitchFamily="18" charset="0"/>
                          <a:cs typeface="Arial" panose="020B0604020202020204" pitchFamily="34" charset="0"/>
                        </a:rPr>
                        <m:t>3</m:t>
                      </m:r>
                      <m:r>
                        <a:rPr lang="en-US" sz="3800">
                          <a:latin typeface="Cambria Math" panose="02040503050406030204" pitchFamily="18" charset="0"/>
                          <a:ea typeface="Cambria Math" panose="02040503050406030204" pitchFamily="18" charset="0"/>
                          <a:cs typeface="Arial" panose="020B0604020202020204" pitchFamily="34" charset="0"/>
                        </a:rPr>
                        <m:t>60</m:t>
                      </m:r>
                      <m:r>
                        <a:rPr lang="en-US" sz="3800" i="1">
                          <a:latin typeface="Cambria Math" panose="02040503050406030204" pitchFamily="18" charset="0"/>
                          <a:ea typeface="Cambria Math" panose="02040503050406030204" pitchFamily="18" charset="0"/>
                          <a:cs typeface="Arial" panose="020B0604020202020204" pitchFamily="34" charset="0"/>
                        </a:rPr>
                        <m:t>°</m:t>
                      </m:r>
                      <m:d>
                        <m:dPr>
                          <m:ctrlPr>
                            <a:rPr lang="en-US" sz="3800" i="1" smtClean="0">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ea typeface="Cambria Math" panose="02040503050406030204" pitchFamily="18" charset="0"/>
                              <a:cs typeface="Arial" panose="020B0604020202020204" pitchFamily="34" charset="0"/>
                            </a:rPr>
                            <m:t>𝑘</m:t>
                          </m:r>
                          <m:r>
                            <a:rPr lang="en-US" sz="3800" b="0" i="1" smtClean="0">
                              <a:latin typeface="Cambria Math" panose="02040503050406030204" pitchFamily="18" charset="0"/>
                              <a:ea typeface="Cambria Math" panose="02040503050406030204" pitchFamily="18" charset="0"/>
                              <a:cs typeface="Arial" panose="020B0604020202020204" pitchFamily="34" charset="0"/>
                            </a:rPr>
                            <m:t>𝜖</m:t>
                          </m:r>
                          <m:r>
                            <a:rPr lang="en-US" sz="3800" b="0" i="1" smtClean="0">
                              <a:latin typeface="Cambria Math" panose="02040503050406030204" pitchFamily="18" charset="0"/>
                              <a:ea typeface="Cambria Math" panose="02040503050406030204" pitchFamily="18" charset="0"/>
                              <a:cs typeface="Arial" panose="020B0604020202020204" pitchFamily="34" charset="0"/>
                            </a:rPr>
                            <m:t>𝑍</m:t>
                          </m:r>
                        </m:e>
                      </m:d>
                    </m:oMath>
                  </m:oMathPara>
                </a14:m>
                <a:endParaRPr lang="en-US" sz="3800">
                  <a:latin typeface="Arial" panose="020B0604020202020204" pitchFamily="34" charset="0"/>
                  <a:ea typeface="Cambria Math" panose="02040503050406030204" pitchFamily="18" charset="0"/>
                  <a:cs typeface="Arial" panose="020B0604020202020204" pitchFamily="34" charset="0"/>
                </a:endParaRPr>
              </a:p>
              <a:p>
                <a:pPr marL="571500" indent="-571500">
                  <a:lnSpc>
                    <a:spcPct val="150000"/>
                  </a:lnSpc>
                  <a:buFontTx/>
                  <a:buChar char="-"/>
                </a:pPr>
                <a:r>
                  <a:rPr lang="en-US" sz="3800">
                    <a:solidFill>
                      <a:prstClr val="black"/>
                    </a:solidFill>
                    <a:latin typeface="Arial" panose="020B0604020202020204" pitchFamily="34" charset="0"/>
                    <a:cs typeface="Arial" panose="020B0604020202020204" pitchFamily="34" charset="0"/>
                  </a:rPr>
                  <a:t>Các góc lượng giác tia đầu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𝑣</m:t>
                    </m:r>
                  </m:oMath>
                </a14:m>
                <a:r>
                  <a:rPr lang="en-US" sz="3800">
                    <a:solidFill>
                      <a:prstClr val="black"/>
                    </a:solidFill>
                    <a:latin typeface="Arial" panose="020B0604020202020204" pitchFamily="34" charset="0"/>
                    <a:cs typeface="Arial" panose="020B0604020202020204" pitchFamily="34" charset="0"/>
                  </a:rPr>
                  <a:t>, tia cuối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𝑂𝑢</m:t>
                    </m:r>
                  </m:oMath>
                </a14:m>
                <a:r>
                  <a:rPr lang="en-US" sz="3800">
                    <a:solidFill>
                      <a:prstClr val="black"/>
                    </a:solidFill>
                    <a:latin typeface="Arial" panose="020B0604020202020204" pitchFamily="34" charset="0"/>
                    <a:cs typeface="Arial" panose="020B0604020202020204" pitchFamily="34" charset="0"/>
                  </a:rPr>
                  <a:t> có số đo là </a:t>
                </a:r>
              </a:p>
              <a:p>
                <a:pPr>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𝑠</m:t>
                      </m:r>
                      <m:r>
                        <a:rPr lang="en-US" sz="3800" i="1">
                          <a:solidFill>
                            <a:prstClr val="black"/>
                          </a:solidFill>
                          <a:latin typeface="Cambria Math" panose="02040503050406030204" pitchFamily="18" charset="0"/>
                          <a:cs typeface="Arial" panose="020B0604020202020204" pitchFamily="34" charset="0"/>
                        </a:rPr>
                        <m:t>đ</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latin typeface="Cambria Math" panose="02040503050406030204" pitchFamily="18" charset="0"/>
                              <a:cs typeface="Arial" panose="020B0604020202020204" pitchFamily="34" charset="0"/>
                            </a:rPr>
                            <m:t>𝑂</m:t>
                          </m:r>
                          <m:r>
                            <a:rPr lang="en-US" sz="3800" b="0" i="1" smtClean="0">
                              <a:latin typeface="Cambria Math" panose="02040503050406030204" pitchFamily="18" charset="0"/>
                              <a:cs typeface="Arial" panose="020B0604020202020204" pitchFamily="34" charset="0"/>
                            </a:rPr>
                            <m:t>𝑣</m:t>
                          </m:r>
                          <m:r>
                            <a:rPr lang="en-US" sz="3800" b="0" i="1" smtClean="0">
                              <a:latin typeface="Cambria Math" panose="02040503050406030204" pitchFamily="18" charset="0"/>
                              <a:cs typeface="Arial" panose="020B0604020202020204" pitchFamily="34" charset="0"/>
                            </a:rPr>
                            <m:t>,</m:t>
                          </m:r>
                          <m:r>
                            <a:rPr lang="en-US" sz="3800" i="1">
                              <a:latin typeface="Cambria Math" panose="02040503050406030204" pitchFamily="18" charset="0"/>
                              <a:cs typeface="Arial" panose="020B0604020202020204" pitchFamily="34" charset="0"/>
                            </a:rPr>
                            <m:t>𝑂</m:t>
                          </m:r>
                          <m:r>
                            <a:rPr lang="en-US" sz="3800" b="0" i="1" smtClean="0">
                              <a:latin typeface="Cambria Math" panose="02040503050406030204" pitchFamily="18" charset="0"/>
                              <a:cs typeface="Arial" panose="020B0604020202020204" pitchFamily="34" charset="0"/>
                            </a:rPr>
                            <m:t>𝑢</m:t>
                          </m:r>
                        </m:e>
                      </m:d>
                      <m:r>
                        <a:rPr lang="en-US" sz="3800" i="1">
                          <a:latin typeface="Cambria Math" panose="02040503050406030204" pitchFamily="18" charset="0"/>
                          <a:cs typeface="Arial" panose="020B0604020202020204" pitchFamily="34" charset="0"/>
                        </a:rPr>
                        <m:t>=</m:t>
                      </m:r>
                      <m:r>
                        <a:rPr lang="en-US" sz="3800" b="0" i="0" smtClean="0">
                          <a:latin typeface="Cambria Math" panose="02040503050406030204" pitchFamily="18" charset="0"/>
                          <a:cs typeface="Arial" panose="020B0604020202020204" pitchFamily="34" charset="0"/>
                        </a:rPr>
                        <m:t>−</m:t>
                      </m:r>
                      <m:r>
                        <a:rPr lang="en-US" sz="3800">
                          <a:latin typeface="Cambria Math" panose="02040503050406030204" pitchFamily="18" charset="0"/>
                          <a:ea typeface="Cambria Math" panose="02040503050406030204" pitchFamily="18" charset="0"/>
                          <a:cs typeface="Arial" panose="020B0604020202020204" pitchFamily="34" charset="0"/>
                        </a:rPr>
                        <m:t>60</m:t>
                      </m:r>
                      <m:r>
                        <a:rPr lang="en-US" sz="3800" i="1">
                          <a:latin typeface="Cambria Math" panose="02040503050406030204" pitchFamily="18" charset="0"/>
                          <a:ea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k</m:t>
                      </m:r>
                      <m:r>
                        <a:rPr lang="en-US" sz="3800">
                          <a:latin typeface="Cambria Math" panose="02040503050406030204" pitchFamily="18" charset="0"/>
                          <a:ea typeface="Cambria Math" panose="02040503050406030204" pitchFamily="18" charset="0"/>
                          <a:cs typeface="Arial" panose="020B0604020202020204" pitchFamily="34" charset="0"/>
                        </a:rPr>
                        <m:t>360</m:t>
                      </m:r>
                      <m:r>
                        <a:rPr lang="en-US" sz="3800" i="1">
                          <a:latin typeface="Cambria Math" panose="02040503050406030204" pitchFamily="18" charset="0"/>
                          <a:ea typeface="Cambria Math" panose="02040503050406030204" pitchFamily="18" charset="0"/>
                          <a:cs typeface="Arial" panose="020B0604020202020204" pitchFamily="34" charset="0"/>
                        </a:rPr>
                        <m:t>°</m:t>
                      </m:r>
                      <m:d>
                        <m:dPr>
                          <m:ctrlPr>
                            <a:rPr lang="en-US" sz="3800" i="1">
                              <a:latin typeface="Cambria Math" panose="02040503050406030204" pitchFamily="18" charset="0"/>
                              <a:ea typeface="Cambria Math" panose="02040503050406030204" pitchFamily="18" charset="0"/>
                              <a:cs typeface="Arial" panose="020B0604020202020204" pitchFamily="34" charset="0"/>
                            </a:rPr>
                          </m:ctrlPr>
                        </m:dPr>
                        <m:e>
                          <m:r>
                            <a:rPr lang="en-US" sz="3800" i="1">
                              <a:latin typeface="Cambria Math" panose="02040503050406030204" pitchFamily="18" charset="0"/>
                              <a:ea typeface="Cambria Math" panose="02040503050406030204" pitchFamily="18" charset="0"/>
                              <a:cs typeface="Arial" panose="020B0604020202020204" pitchFamily="34" charset="0"/>
                            </a:rPr>
                            <m:t>𝑘</m:t>
                          </m:r>
                          <m:r>
                            <a:rPr lang="en-US" sz="3800" i="1">
                              <a:latin typeface="Cambria Math" panose="02040503050406030204" pitchFamily="18" charset="0"/>
                              <a:ea typeface="Cambria Math" panose="02040503050406030204" pitchFamily="18" charset="0"/>
                              <a:cs typeface="Arial" panose="020B0604020202020204" pitchFamily="34" charset="0"/>
                            </a:rPr>
                            <m:t>𝜖</m:t>
                          </m:r>
                          <m:r>
                            <a:rPr lang="en-US" sz="3800" i="1">
                              <a:latin typeface="Cambria Math" panose="02040503050406030204" pitchFamily="18" charset="0"/>
                              <a:ea typeface="Cambria Math" panose="02040503050406030204" pitchFamily="18" charset="0"/>
                              <a:cs typeface="Arial" panose="020B0604020202020204" pitchFamily="34" charset="0"/>
                            </a:rPr>
                            <m:t>𝑍</m:t>
                          </m:r>
                        </m:e>
                      </m:d>
                    </m:oMath>
                  </m:oMathPara>
                </a14:m>
                <a:endParaRPr lang="en-US" sz="380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196187" y="3864025"/>
                <a:ext cx="10843413" cy="6232475"/>
              </a:xfrm>
              <a:prstGeom prst="rect">
                <a:avLst/>
              </a:prstGeom>
              <a:blipFill>
                <a:blip r:embed="rId18"/>
                <a:stretch>
                  <a:fillRect l="-1855"/>
                </a:stretch>
              </a:blipFill>
            </p:spPr>
            <p:txBody>
              <a:bodyPr/>
              <a:lstStyle/>
              <a:p>
                <a:r>
                  <a:rPr lang="en-US">
                    <a:noFill/>
                  </a:rPr>
                  <a:t> </a:t>
                </a:r>
              </a:p>
            </p:txBody>
          </p:sp>
        </mc:Fallback>
      </mc:AlternateContent>
      <p:pic>
        <p:nvPicPr>
          <p:cNvPr id="22" name="Picture 21"/>
          <p:cNvPicPr>
            <a:picLocks noChangeAspect="1"/>
          </p:cNvPicPr>
          <p:nvPr/>
        </p:nvPicPr>
        <p:blipFill>
          <a:blip r:embed="rId19"/>
          <a:stretch>
            <a:fillRect/>
          </a:stretch>
        </p:blipFill>
        <p:spPr>
          <a:xfrm rot="2162202">
            <a:off x="16863319" y="100282"/>
            <a:ext cx="1115665" cy="1061295"/>
          </a:xfrm>
          <a:prstGeom prst="rect">
            <a:avLst/>
          </a:prstGeom>
        </p:spPr>
      </p:pic>
      <p:pic>
        <p:nvPicPr>
          <p:cNvPr id="23" name="Picture 22"/>
          <p:cNvPicPr>
            <a:picLocks noChangeAspect="1"/>
          </p:cNvPicPr>
          <p:nvPr/>
        </p:nvPicPr>
        <p:blipFill>
          <a:blip r:embed="rId20"/>
          <a:stretch>
            <a:fillRect/>
          </a:stretch>
        </p:blipFill>
        <p:spPr>
          <a:xfrm rot="12653521">
            <a:off x="-522011" y="8240683"/>
            <a:ext cx="1756822" cy="1717120"/>
          </a:xfrm>
          <a:prstGeom prst="rect">
            <a:avLst/>
          </a:prstGeom>
        </p:spPr>
      </p:pic>
    </p:spTree>
    <p:extLst>
      <p:ext uri="{BB962C8B-B14F-4D97-AF65-F5344CB8AC3E}">
        <p14:creationId xmlns:p14="http://schemas.microsoft.com/office/powerpoint/2010/main" val="11867589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4" dur="500"/>
                                        <p:tgtEl>
                                          <p:spTgt spid="21">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7" dur="500"/>
                                        <p:tgtEl>
                                          <p:spTgt spid="21">
                                            <p:txEl>
                                              <p:pRg st="2" end="2"/>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1">
                                            <p:txEl>
                                              <p:pRg st="3" end="3"/>
                                            </p:txEl>
                                          </p:spTgt>
                                        </p:tgtEl>
                                        <p:attrNameLst>
                                          <p:attrName>style.visibility</p:attrName>
                                        </p:attrNameLst>
                                      </p:cBhvr>
                                      <p:to>
                                        <p:strVal val="visible"/>
                                      </p:to>
                                    </p:set>
                                    <p:animEffect transition="in" filter="wipe(left)">
                                      <p:cBhvr>
                                        <p:cTn id="31" dur="500"/>
                                        <p:tgtEl>
                                          <p:spTgt spid="21">
                                            <p:txEl>
                                              <p:pRg st="3" end="3"/>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21">
                                            <p:txEl>
                                              <p:pRg st="4" end="4"/>
                                            </p:txEl>
                                          </p:spTgt>
                                        </p:tgtEl>
                                        <p:attrNameLst>
                                          <p:attrName>style.visibility</p:attrName>
                                        </p:attrNameLst>
                                      </p:cBhvr>
                                      <p:to>
                                        <p:strVal val="visible"/>
                                      </p:to>
                                    </p:set>
                                    <p:animEffect transition="in" filter="wipe(left)">
                                      <p:cBhvr>
                                        <p:cTn id="34"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mn-cs"/>
                </a:rPr>
                <a:t>LUYỆN</a:t>
              </a:r>
              <a:r>
                <a:rPr kumimoji="0" lang="en-US" sz="4500" b="1" i="0" u="none" strike="noStrike" kern="1200" cap="none" spc="0" normalizeH="0" noProof="0">
                  <a:ln>
                    <a:noFill/>
                  </a:ln>
                  <a:solidFill>
                    <a:schemeClr val="bg1"/>
                  </a:solidFill>
                  <a:effectLst/>
                  <a:uLnTx/>
                  <a:uFillTx/>
                  <a:latin typeface="Arial" panose="020B0604020202020204" pitchFamily="34" charset="0"/>
                  <a:ea typeface="Times New Roman" panose="02020603050405020304" pitchFamily="18" charset="0"/>
                  <a:cs typeface="+mn-cs"/>
                </a:rPr>
                <a:t> TẬP </a:t>
              </a: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mn-cs"/>
                </a:rPr>
                <a:t>1</a:t>
              </a:r>
              <a:endParaRPr kumimoji="0" lang="en-US" sz="45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lvl="0" algn="just">
                  <a:lnSpc>
                    <a:spcPct val="150000"/>
                  </a:lnSpc>
                </a:pPr>
                <a:r>
                  <a:rPr lang="vi-VN" sz="4000">
                    <a:solidFill>
                      <a:srgbClr val="000000"/>
                    </a:solidFill>
                    <a:latin typeface="Arial" panose="020B0604020202020204" pitchFamily="34" charset="0"/>
                    <a:cs typeface="Arial" panose="020B0604020202020204" pitchFamily="34" charset="0"/>
                  </a:rPr>
                  <a:t>Cho góc hình học  </a:t>
                </a:r>
                <a14:m>
                  <m:oMath xmlns:m="http://schemas.openxmlformats.org/officeDocument/2006/math">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𝑢𝑂𝑣</m:t>
                        </m:r>
                      </m:e>
                    </m:acc>
                    <m:r>
                      <a:rPr lang="en-US" sz="4000" i="1">
                        <a:solidFill>
                          <a:prstClr val="black"/>
                        </a:solidFill>
                        <a:latin typeface="Cambria Math" panose="02040503050406030204" pitchFamily="18" charset="0"/>
                        <a:cs typeface="Arial" panose="020B0604020202020204" pitchFamily="34" charset="0"/>
                      </a:rPr>
                      <m:t>=</m:t>
                    </m:r>
                    <m:r>
                      <a:rPr lang="en-US" sz="4000">
                        <a:solidFill>
                          <a:prstClr val="black"/>
                        </a:solidFill>
                        <a:latin typeface="Cambria Math" panose="02040503050406030204" pitchFamily="18" charset="0"/>
                        <a:cs typeface="Arial" panose="020B0604020202020204" pitchFamily="34" charset="0"/>
                      </a:rPr>
                      <m:t>45</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000">
                    <a:solidFill>
                      <a:srgbClr val="000000"/>
                    </a:solidFill>
                    <a:latin typeface="Arial" panose="020B0604020202020204" pitchFamily="34" charset="0"/>
                    <a:cs typeface="Arial" panose="020B0604020202020204" pitchFamily="34" charset="0"/>
                  </a:rPr>
                  <a:t>. Xác định số đo của góc lượng giác</a:t>
                </a:r>
                <a:endParaRPr lang="en-US" sz="4000">
                  <a:solidFill>
                    <a:srgbClr val="000000"/>
                  </a:solidFill>
                  <a:latin typeface="Arial" panose="020B0604020202020204" pitchFamily="34" charset="0"/>
                  <a:cs typeface="Arial" panose="020B0604020202020204" pitchFamily="34" charset="0"/>
                </a:endParaRPr>
              </a:p>
              <a:p>
                <a:pPr lvl="0" algn="just">
                  <a:lnSpc>
                    <a:spcPct val="150000"/>
                  </a:lnSpc>
                </a:pPr>
                <a14:m>
                  <m:oMath xmlns:m="http://schemas.openxmlformats.org/officeDocument/2006/math">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𝑂𝑢</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𝑂𝑣</m:t>
                        </m:r>
                      </m:e>
                    </m:d>
                  </m:oMath>
                </a14:m>
                <a:r>
                  <a:rPr lang="vi-VN" sz="4000">
                    <a:solidFill>
                      <a:srgbClr val="000000"/>
                    </a:solidFill>
                    <a:latin typeface="Arial" panose="020B0604020202020204" pitchFamily="34" charset="0"/>
                    <a:cs typeface="Arial" panose="020B0604020202020204" pitchFamily="34" charset="0"/>
                  </a:rPr>
                  <a:t> trong mỗi trường hợp sau:</a:t>
                </a:r>
                <a:endParaRPr lang="en-US" sz="4000">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95450" y="7581900"/>
                <a:ext cx="14897100" cy="1938992"/>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Góc lượng giác tia đầu Ou, tia cuối Ov, quay theo chiều dương có số đo là: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𝑠</m:t>
                    </m:r>
                    <m:r>
                      <a:rPr lang="en-US" sz="4000" i="1" smtClean="0">
                        <a:latin typeface="Cambria Math" panose="02040503050406030204" pitchFamily="18" charset="0"/>
                        <a:ea typeface="Times New Roman" panose="02020603050405020304" pitchFamily="18" charset="0"/>
                        <a:cs typeface="Arial" panose="020B0604020202020204" pitchFamily="34" charset="0"/>
                      </a:rPr>
                      <m:t>đ(</m:t>
                    </m:r>
                    <m:r>
                      <a:rPr lang="en-US" sz="40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4000" i="1">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𝑂𝑣</m:t>
                    </m:r>
                    <m:r>
                      <a:rPr lang="en-US" sz="4000" i="1">
                        <a:latin typeface="Cambria Math" panose="02040503050406030204" pitchFamily="18" charset="0"/>
                        <a:ea typeface="Times New Roman" panose="02020603050405020304" pitchFamily="18" charset="0"/>
                        <a:cs typeface="Arial" panose="020B0604020202020204" pitchFamily="34" charset="0"/>
                      </a:rPr>
                      <m:t>)=45</m:t>
                    </m:r>
                  </m:oMath>
                </a14:m>
                <a:r>
                  <a:rPr lang="en-US" sz="4000">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0" name="Rectangle 19"/>
              <p:cNvSpPr>
                <a:spLocks noRot="1" noChangeAspect="1" noMove="1" noResize="1" noEditPoints="1" noAdjustHandles="1" noChangeArrowheads="1" noChangeShapeType="1" noTextEdit="1"/>
              </p:cNvSpPr>
              <p:nvPr/>
            </p:nvSpPr>
            <p:spPr>
              <a:xfrm>
                <a:off x="1695450" y="7581900"/>
                <a:ext cx="14897100" cy="1938992"/>
              </a:xfrm>
              <a:prstGeom prst="rect">
                <a:avLst/>
              </a:prstGeom>
              <a:blipFill>
                <a:blip r:embed="rId5"/>
                <a:stretch>
                  <a:fillRect l="-1432" r="-1473" b="-7233"/>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6985346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1</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góc hình học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𝑢𝑂𝑣</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45</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Xác định số đo của góc lượng giác</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𝑂𝑢</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𝑂𝑣</m:t>
                        </m:r>
                      </m:e>
                    </m:d>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trong mỗi trường hợp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7961" y="7618150"/>
                <a:ext cx="14864621" cy="2051716"/>
              </a:xfrm>
              <a:prstGeom prst="rect">
                <a:avLst/>
              </a:prstGeom>
            </p:spPr>
            <p:txBody>
              <a:bodyPr wrap="square">
                <a:spAutoFit/>
              </a:bodyPr>
              <a:lstStyle/>
              <a:p>
                <a:pPr lvl="0" algn="just">
                  <a:lnSpc>
                    <a:spcPct val="150000"/>
                  </a:lnSpc>
                </a:pPr>
                <a:r>
                  <a:rPr lang="vi-VN" sz="4000">
                    <a:solidFill>
                      <a:prstClr val="black"/>
                    </a:solidFill>
                    <a:ea typeface="Times New Roman" panose="02020603050405020304" pitchFamily="18" charset="0"/>
                    <a:cs typeface="Arial" panose="020B0604020202020204" pitchFamily="34" charset="0"/>
                  </a:rPr>
                  <a:t>Góc lượng giác có tia đầu Ou, tia cuối Ov, quay theo chiều âm có số đo là</a:t>
                </a:r>
                <a:r>
                  <a:rPr lang="en-US" sz="4000">
                    <a:solidFill>
                      <a:prstClr val="black"/>
                    </a:solidFill>
                    <a:ea typeface="Times New Roman" panose="02020603050405020304" pitchFamily="18" charset="0"/>
                    <a:cs typeface="Arial" panose="020B0604020202020204" pitchFamily="34" charset="0"/>
                  </a:rPr>
                  <a:t>:</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 (360° – 45°) = – 315° </m:t>
                    </m:r>
                  </m:oMath>
                </a14:m>
                <a:endParaRPr lang="vi-VN" sz="4000">
                  <a:solidFill>
                    <a:prstClr val="black"/>
                  </a:solidFill>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677961" y="7618150"/>
                <a:ext cx="14864621" cy="2051716"/>
              </a:xfrm>
              <a:prstGeom prst="rect">
                <a:avLst/>
              </a:prstGeom>
              <a:blipFill>
                <a:blip r:embed="rId5"/>
                <a:stretch>
                  <a:fillRect l="-1435" r="-1435" b="-5952"/>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73481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7" name="Rectangle 16"/>
          <p:cNvSpPr/>
          <p:nvPr/>
        </p:nvSpPr>
        <p:spPr>
          <a:xfrm>
            <a:off x="5734050" y="1033671"/>
            <a:ext cx="68199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en-US" sz="4200" b="1">
                <a:solidFill>
                  <a:prstClr val="white"/>
                </a:solidFill>
                <a:latin typeface="Arial" panose="020B0604020202020204" pitchFamily="34" charset="0"/>
                <a:ea typeface="Times New Roman" panose="02020603050405020304" pitchFamily="18" charset="0"/>
                <a:cs typeface="Arial" panose="020B0604020202020204" pitchFamily="34" charset="0"/>
              </a:rPr>
              <a:t>b) Hệ thức chasles</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989351" y="3224164"/>
                <a:ext cx="16155649" cy="1846659"/>
              </a:xfrm>
              <a:prstGeom prst="rect">
                <a:avLst/>
              </a:prstGeom>
            </p:spPr>
            <p:txBody>
              <a:bodyPr wrap="square">
                <a:spAutoFit/>
              </a:bodyPr>
              <a:lstStyle/>
              <a:p>
                <a:pPr algn="just">
                  <a:lnSpc>
                    <a:spcPct val="150000"/>
                  </a:lnSpc>
                </a:pPr>
                <a:r>
                  <a:rPr lang="vi-VN" sz="3800">
                    <a:solidFill>
                      <a:srgbClr val="000000"/>
                    </a:solidFill>
                    <a:latin typeface="Arial" panose="020B0604020202020204" pitchFamily="34" charset="0"/>
                    <a:cs typeface="Arial" panose="020B0604020202020204" pitchFamily="34" charset="0"/>
                  </a:rPr>
                  <a:t>Cho ba tia </a:t>
                </a:r>
                <a14:m>
                  <m:oMath xmlns:m="http://schemas.openxmlformats.org/officeDocument/2006/math">
                    <m:r>
                      <a:rPr lang="vi-VN" sz="3800" i="1" smtClean="0">
                        <a:solidFill>
                          <a:srgbClr val="000000"/>
                        </a:solidFill>
                        <a:latin typeface="Cambria Math" panose="02040503050406030204" pitchFamily="18" charset="0"/>
                      </a:rPr>
                      <m:t>𝑂𝑢</m:t>
                    </m:r>
                    <m:r>
                      <a:rPr lang="vi-VN"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𝑂𝑤</m:t>
                    </m:r>
                    <m:r>
                      <a:rPr lang="en-US" sz="3800" i="1" smtClean="0">
                        <a:solidFill>
                          <a:srgbClr val="000000"/>
                        </a:solidFill>
                        <a:latin typeface="Cambria Math" panose="02040503050406030204" pitchFamily="18" charset="0"/>
                      </a:rPr>
                      <m:t> </m:t>
                    </m:r>
                  </m:oMath>
                </a14:m>
                <a:r>
                  <a:rPr lang="vi-VN" sz="3800">
                    <a:solidFill>
                      <a:srgbClr val="000000"/>
                    </a:solidFill>
                    <a:latin typeface="Arial" panose="020B0604020202020204" pitchFamily="34" charset="0"/>
                    <a:cs typeface="Arial" panose="020B0604020202020204" pitchFamily="34" charset="0"/>
                  </a:rPr>
                  <a:t>với số đo của các góc hình học </a:t>
                </a:r>
                <a14:m>
                  <m:oMath xmlns:m="http://schemas.openxmlformats.org/officeDocument/2006/math">
                    <m:r>
                      <a:rPr lang="vi-VN" sz="3800" i="1" smtClean="0">
                        <a:solidFill>
                          <a:srgbClr val="000000"/>
                        </a:solidFill>
                        <a:latin typeface="Cambria Math" panose="02040503050406030204" pitchFamily="18" charset="0"/>
                      </a:rPr>
                      <m:t>𝑢𝑂𝑣</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vi-VN" sz="3800" i="1" smtClean="0">
                        <a:solidFill>
                          <a:srgbClr val="000000"/>
                        </a:solidFill>
                        <a:latin typeface="Cambria Math" panose="02040503050406030204" pitchFamily="18" charset="0"/>
                      </a:rPr>
                      <m:t>𝑣𝑂𝑤</m:t>
                    </m:r>
                  </m:oMath>
                </a14:m>
                <a:r>
                  <a:rPr lang="vi-VN" sz="3800">
                    <a:solidFill>
                      <a:srgbClr val="000000"/>
                    </a:solidFill>
                    <a:latin typeface="Arial" panose="020B0604020202020204" pitchFamily="34" charset="0"/>
                    <a:cs typeface="Arial" panose="020B0604020202020204" pitchFamily="34" charset="0"/>
                  </a:rPr>
                  <a:t> lần lượt là </a:t>
                </a:r>
                <a14:m>
                  <m:oMath xmlns:m="http://schemas.openxmlformats.org/officeDocument/2006/math">
                    <m:r>
                      <a:rPr lang="vi-VN" sz="3800" i="1" smtClean="0">
                        <a:solidFill>
                          <a:srgbClr val="000000"/>
                        </a:solidFill>
                        <a:latin typeface="Cambria Math" panose="02040503050406030204" pitchFamily="18" charset="0"/>
                      </a:rPr>
                      <m:t>30</m:t>
                    </m:r>
                    <m:r>
                      <a:rPr lang="vi-VN" sz="3800" i="1" smtClean="0">
                        <a:solidFill>
                          <a:srgbClr val="000000"/>
                        </a:solidFill>
                        <a:latin typeface="Cambria Math" panose="02040503050406030204" pitchFamily="18" charset="0"/>
                        <a:ea typeface="Cambria Math" panose="02040503050406030204" pitchFamily="18" charset="0"/>
                      </a:rPr>
                      <m:t>°</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3800" b="0" i="0" smtClean="0">
                        <a:solidFill>
                          <a:srgbClr val="000000"/>
                        </a:solidFill>
                        <a:latin typeface="Cambria Math" panose="02040503050406030204" pitchFamily="18" charset="0"/>
                      </a:rPr>
                      <m:t>45</m:t>
                    </m:r>
                    <m:r>
                      <a:rPr lang="vi-VN" sz="3800" i="1">
                        <a:solidFill>
                          <a:srgbClr val="000000"/>
                        </a:solidFill>
                        <a:latin typeface="Cambria Math" panose="02040503050406030204" pitchFamily="18" charset="0"/>
                        <a:ea typeface="Cambria Math" panose="02040503050406030204" pitchFamily="18" charset="0"/>
                      </a:rPr>
                      <m:t>°</m:t>
                    </m:r>
                  </m:oMath>
                </a14:m>
                <a:endParaRPr lang="vi-VN" sz="3800">
                  <a:solidFill>
                    <a:srgbClr val="000000"/>
                  </a:solidFill>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89351" y="3224164"/>
                <a:ext cx="16155649" cy="1846659"/>
              </a:xfrm>
              <a:prstGeom prst="rect">
                <a:avLst/>
              </a:prstGeom>
              <a:blipFill>
                <a:blip r:embed="rId3"/>
                <a:stretch>
                  <a:fillRect l="-1245" r="-1207" b="-6271"/>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07523" y="2247900"/>
            <a:ext cx="979790" cy="914400"/>
          </a:xfrm>
          <a:prstGeom prst="rect">
            <a:avLst/>
          </a:prstGeom>
        </p:spPr>
      </p:pic>
      <p:sp>
        <p:nvSpPr>
          <p:cNvPr id="21" name="TextBox 20"/>
          <p:cNvSpPr txBox="1"/>
          <p:nvPr/>
        </p:nvSpPr>
        <p:spPr>
          <a:xfrm>
            <a:off x="1908444" y="23762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6"/>
          <a:stretch>
            <a:fillRect/>
          </a:stretch>
        </p:blipFill>
        <p:spPr>
          <a:xfrm>
            <a:off x="16565380" y="281551"/>
            <a:ext cx="1301710" cy="1952565"/>
          </a:xfrm>
          <a:prstGeom prst="rect">
            <a:avLst/>
          </a:prstGeom>
        </p:spPr>
      </p:pic>
      <p:pic>
        <p:nvPicPr>
          <p:cNvPr id="28" name="Picture 27"/>
          <p:cNvPicPr>
            <a:picLocks noChangeAspect="1"/>
          </p:cNvPicPr>
          <p:nvPr/>
        </p:nvPicPr>
        <p:blipFill>
          <a:blip r:embed="rId7"/>
          <a:stretch>
            <a:fillRect/>
          </a:stretch>
        </p:blipFill>
        <p:spPr>
          <a:xfrm>
            <a:off x="-299169" y="8825595"/>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40000"/>
                    </a14:imgEffect>
                  </a14:imgLayer>
                </a14:imgProps>
              </a:ext>
            </a:extLst>
          </a:blip>
          <a:stretch>
            <a:fillRect/>
          </a:stretch>
        </p:blipFill>
        <p:spPr>
          <a:xfrm>
            <a:off x="12954000" y="4381500"/>
            <a:ext cx="4510727" cy="489600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90600" y="4991100"/>
                <a:ext cx="11277600" cy="4478149"/>
              </a:xfrm>
              <a:prstGeom prst="rect">
                <a:avLst/>
              </a:prstGeom>
            </p:spPr>
            <p:txBody>
              <a:bodyPr wrap="square">
                <a:spAutoFit/>
              </a:bodyPr>
              <a:lstStyle/>
              <a:p>
                <a:pPr lvl="0" algn="just">
                  <a:lnSpc>
                    <a:spcPct val="150000"/>
                  </a:lnSpc>
                </a:pPr>
                <a:r>
                  <a:rPr lang="vi-VN" sz="3800">
                    <a:solidFill>
                      <a:srgbClr val="000000"/>
                    </a:solidFill>
                    <a:cs typeface="Arial" panose="020B0604020202020204" pitchFamily="34" charset="0"/>
                  </a:rPr>
                  <a:t>a) Xác định số đo của ba góc lượng giác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oMath>
                </a14:m>
                <a:r>
                  <a:rPr lang="vi-VN" sz="3800">
                    <a:solidFill>
                      <a:srgbClr val="000000"/>
                    </a:solidFill>
                    <a:cs typeface="Arial" panose="020B0604020202020204" pitchFamily="34" charset="0"/>
                  </a:rPr>
                  <a:t>,</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en-US" sz="3800" i="1">
                        <a:solidFill>
                          <a:srgbClr val="000000"/>
                        </a:solidFill>
                        <a:latin typeface="Cambria Math" panose="02040503050406030204" pitchFamily="18" charset="0"/>
                      </a:rPr>
                      <m:t>) </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vi-VN" sz="3800" i="1">
                        <a:solidFill>
                          <a:srgbClr val="000000"/>
                        </a:solidFill>
                        <a:latin typeface="Cambria Math" panose="02040503050406030204" pitchFamily="18" charset="0"/>
                      </a:rPr>
                      <m:t>)</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được chỉ ra ở Hình 1.5.</a:t>
                </a:r>
              </a:p>
              <a:p>
                <a:pPr lvl="0" algn="just">
                  <a:lnSpc>
                    <a:spcPct val="150000"/>
                  </a:lnSpc>
                </a:pPr>
                <a:r>
                  <a:rPr lang="vi-VN" sz="3800">
                    <a:solidFill>
                      <a:srgbClr val="000000"/>
                    </a:solidFill>
                    <a:cs typeface="Arial" panose="020B0604020202020204" pitchFamily="34" charset="0"/>
                  </a:rPr>
                  <a:t>b) Với các góc lượng giác ở câu a, chứng tỏ rằng có một số nguyên </a:t>
                </a:r>
                <a:r>
                  <a:rPr lang="vi-VN" sz="3800" i="1">
                    <a:solidFill>
                      <a:srgbClr val="000000"/>
                    </a:solidFill>
                    <a:cs typeface="Arial" panose="020B0604020202020204" pitchFamily="34" charset="0"/>
                  </a:rPr>
                  <a:t>k </a:t>
                </a:r>
                <a:r>
                  <a:rPr lang="vi-VN" sz="3800">
                    <a:solidFill>
                      <a:srgbClr val="000000"/>
                    </a:solidFill>
                    <a:cs typeface="Arial" panose="020B0604020202020204" pitchFamily="34" charset="0"/>
                  </a:rPr>
                  <a:t>để</a:t>
                </a:r>
                <a:r>
                  <a:rPr lang="en-US" sz="3800">
                    <a:solidFill>
                      <a:srgbClr val="000000"/>
                    </a:solidFill>
                    <a:latin typeface="Arial" panose="020B0604020202020204" pitchFamily="34" charset="0"/>
                    <a:cs typeface="Arial" panose="020B0604020202020204" pitchFamily="34" charset="0"/>
                  </a:rPr>
                  <a:t> </a:t>
                </a:r>
              </a:p>
              <a:p>
                <a:pPr lvl="0" algn="just">
                  <a:lnSpc>
                    <a:spcPct val="150000"/>
                  </a:lnSpc>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𝑂𝑣</m:t>
                          </m:r>
                        </m:e>
                      </m:d>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𝑂𝑣</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 </m:t>
                      </m:r>
                      <m:r>
                        <m:rPr>
                          <m:sty m:val="p"/>
                        </m:rPr>
                        <a:rPr lang="en-US" sz="3800">
                          <a:solidFill>
                            <a:srgbClr val="000000"/>
                          </a:solidFill>
                          <a:latin typeface="Cambria Math" panose="02040503050406030204" pitchFamily="18" charset="0"/>
                        </a:rPr>
                        <m:t>k</m:t>
                      </m:r>
                      <m:r>
                        <a:rPr lang="en-US" sz="3800">
                          <a:solidFill>
                            <a:srgbClr val="000000"/>
                          </a:solidFill>
                          <a:latin typeface="Cambria Math" panose="02040503050406030204" pitchFamily="18" charset="0"/>
                        </a:rPr>
                        <m:t>.360</m:t>
                      </m:r>
                      <m:r>
                        <a:rPr lang="vi-VN" sz="3800" i="1">
                          <a:solidFill>
                            <a:srgbClr val="000000"/>
                          </a:solidFill>
                          <a:latin typeface="Cambria Math" panose="02040503050406030204" pitchFamily="18" charset="0"/>
                          <a:ea typeface="Cambria Math" panose="02040503050406030204" pitchFamily="18" charset="0"/>
                        </a:rPr>
                        <m:t>°</m:t>
                      </m:r>
                    </m:oMath>
                  </m:oMathPara>
                </a14:m>
                <a:endParaRPr lang="vi-VN" sz="3800">
                  <a:solidFill>
                    <a:srgbClr val="000000"/>
                  </a:solidFill>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90600" y="4991100"/>
                <a:ext cx="11277600" cy="4478149"/>
              </a:xfrm>
              <a:prstGeom prst="rect">
                <a:avLst/>
              </a:prstGeom>
              <a:blipFill>
                <a:blip r:embed="rId11"/>
                <a:stretch>
                  <a:fillRect l="-1784" r="-1730"/>
                </a:stretch>
              </a:blipFill>
            </p:spPr>
            <p:txBody>
              <a:bodyPr/>
              <a:lstStyle/>
              <a:p>
                <a:r>
                  <a:rPr lang="en-US">
                    <a:noFill/>
                  </a:rPr>
                  <a:t> </a:t>
                </a:r>
              </a:p>
            </p:txBody>
          </p:sp>
        </mc:Fallback>
      </mc:AlternateContent>
    </p:spTree>
    <p:extLst>
      <p:ext uri="{BB962C8B-B14F-4D97-AF65-F5344CB8AC3E}">
        <p14:creationId xmlns:p14="http://schemas.microsoft.com/office/powerpoint/2010/main" val="37544851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sp>
        <p:nvSpPr>
          <p:cNvPr id="18" name="Oval Callout 17"/>
          <p:cNvSpPr/>
          <p:nvPr/>
        </p:nvSpPr>
        <p:spPr>
          <a:xfrm>
            <a:off x="8294876" y="4953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a:off x="16306800" y="292969"/>
            <a:ext cx="1842749" cy="1178658"/>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Lst>
          </a:blip>
          <a:stretch>
            <a:fillRect/>
          </a:stretch>
        </p:blipFill>
        <p:spPr>
          <a:xfrm>
            <a:off x="1219200" y="2171700"/>
            <a:ext cx="4510727" cy="4896006"/>
          </a:xfrm>
          <a:prstGeom prst="rect">
            <a:avLst/>
          </a:prstGeom>
        </p:spPr>
      </p:pic>
      <p:sp>
        <p:nvSpPr>
          <p:cNvPr id="3" name="Rectangle 2"/>
          <p:cNvSpPr/>
          <p:nvPr/>
        </p:nvSpPr>
        <p:spPr>
          <a:xfrm>
            <a:off x="6096000" y="1943100"/>
            <a:ext cx="11430000" cy="7109639"/>
          </a:xfrm>
          <a:prstGeom prst="rect">
            <a:avLst/>
          </a:prstGeom>
        </p:spPr>
        <p:txBody>
          <a:bodyPr wrap="square">
            <a:spAutoFit/>
          </a:bodyPr>
          <a:lstStyle/>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Quan sát Hình 1.5 ta có:</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30°; sđ(Ov, Ow) = 45°;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Ow) = – (360° – 30° – 45°) = – 285°.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b)  Ta có: </a:t>
            </a:r>
          </a:p>
          <a:p>
            <a:pPr algn="ct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sđ(Ov, Ow) = 30° + 45° = 75°.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Lại có: – 285° + 1.360° = 75°.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Vậy tồn tại một số nguyên k = 1 để </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sđ(Ov, Ow) = sđ(Ou, Ow) + k360°.a</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7"/>
          <a:stretch>
            <a:fillRect/>
          </a:stretch>
        </p:blipFill>
        <p:spPr>
          <a:xfrm flipH="1">
            <a:off x="685800" y="7810500"/>
            <a:ext cx="2051462" cy="2051462"/>
          </a:xfrm>
          <a:prstGeom prst="rect">
            <a:avLst/>
          </a:prstGeom>
        </p:spPr>
      </p:pic>
    </p:spTree>
    <p:extLst>
      <p:ext uri="{BB962C8B-B14F-4D97-AF65-F5344CB8AC3E}">
        <p14:creationId xmlns:p14="http://schemas.microsoft.com/office/powerpoint/2010/main" val="401452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9" dur="500"/>
                                        <p:tgtEl>
                                          <p:spTgt spid="3">
                                            <p:txEl>
                                              <p:pRg st="6" end="6"/>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19" name="Rectangle 18"/>
                <p:cNvSpPr/>
                <p:nvPr/>
              </p:nvSpPr>
              <p:spPr>
                <a:xfrm>
                  <a:off x="2435726" y="3089223"/>
                  <a:ext cx="14554200" cy="1938992"/>
                </a:xfrm>
                <a:prstGeom prst="rect">
                  <a:avLst/>
                </a:prstGeom>
              </p:spPr>
              <p:txBody>
                <a:bodyPr wrap="square">
                  <a:spAutoFit/>
                </a:bodyPr>
                <a:lstStyle/>
                <a:p>
                  <a:pPr>
                    <a:lnSpc>
                      <a:spcPct val="150000"/>
                    </a:lnSpc>
                  </a:pP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Hệ thức Chasles:</a:t>
                  </a:r>
                  <a:r>
                    <a:rPr lang="en-US" sz="400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000">
                      <a:effectLst/>
                      <a:latin typeface="Arial" panose="020B0604020202020204" pitchFamily="34" charset="0"/>
                      <a:ea typeface="Times New Roman" panose="02020603050405020304" pitchFamily="18" charset="0"/>
                      <a:cs typeface="Arial" panose="020B0604020202020204" pitchFamily="34" charset="0"/>
                    </a:rPr>
                    <a:t>Với ba tia Ou, Ov, Ow bất kì, ta có:</a:t>
                  </a:r>
                </a:p>
                <a:p>
                  <a:pPr algn="ct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Sđ(Ou, Ov) + sđ(Ov, Ow) = sđ(Ou, Ow) + k360º </a:t>
                  </a:r>
                  <a14:m>
                    <m:oMath xmlns:m="http://schemas.openxmlformats.org/officeDocument/2006/math">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𝑍</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435726" y="3089223"/>
                  <a:ext cx="14554200" cy="1938992"/>
                </a:xfrm>
                <a:prstGeom prst="rect">
                  <a:avLst/>
                </a:prstGeom>
                <a:blipFill>
                  <a:blip r:embed="rId7"/>
                  <a:stretch>
                    <a:fillRect l="-1466" b="-69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1066800" y="6485255"/>
                <a:ext cx="16230600" cy="361124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700" b="1" i="0" u="sng" strike="noStrike" kern="1200" cap="none" spc="0" normalizeH="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xét</a:t>
                </a:r>
                <a:r>
                  <a:rPr kumimoji="0" lang="en-US" sz="37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370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700">
                    <a:latin typeface="Arial" panose="020B0604020202020204" pitchFamily="34" charset="0"/>
                    <a:ea typeface="Times New Roman" panose="02020603050405020304" pitchFamily="18" charset="0"/>
                    <a:cs typeface="Arial" panose="020B0604020202020204" pitchFamily="34" charset="0"/>
                  </a:rPr>
                  <a:t>Từ hệ thức Chasles, ta suy ra: Với ba tia tùy ý Ox, Ou, Ov ta có:</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Sđ(Ou, Ov) = sđ(Ox, Ov) – sđ(Ox, Ou) + k360º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𝑍</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Hệ t thực này đống vai trò quan trọng trong việc tính toán số đo của góc lượng giác.</a:t>
                </a:r>
              </a:p>
            </p:txBody>
          </p:sp>
        </mc:Choice>
        <mc:Fallback xmlns="">
          <p:sp>
            <p:nvSpPr>
              <p:cNvPr id="21" name="Rectangle 20"/>
              <p:cNvSpPr>
                <a:spLocks noRot="1" noChangeAspect="1" noMove="1" noResize="1" noEditPoints="1" noAdjustHandles="1" noChangeArrowheads="1" noChangeShapeType="1" noTextEdit="1"/>
              </p:cNvSpPr>
              <p:nvPr/>
            </p:nvSpPr>
            <p:spPr>
              <a:xfrm>
                <a:off x="1066800" y="6485255"/>
                <a:ext cx="16230600" cy="3611245"/>
              </a:xfrm>
              <a:prstGeom prst="rect">
                <a:avLst/>
              </a:prstGeom>
              <a:blipFill>
                <a:blip r:embed="rId8"/>
                <a:stretch>
                  <a:fillRect l="-1164" r="-1127" b="-2703"/>
                </a:stretch>
              </a:blipFill>
            </p:spPr>
            <p:txBody>
              <a:bodyPr/>
              <a:lstStyle/>
              <a:p>
                <a:r>
                  <a:rPr lang="en-US">
                    <a:noFill/>
                  </a:rPr>
                  <a:t> </a:t>
                </a:r>
              </a:p>
            </p:txBody>
          </p:sp>
        </mc:Fallback>
      </mc:AlternateContent>
      <p:pic>
        <p:nvPicPr>
          <p:cNvPr id="24" name="Picture 23"/>
          <p:cNvPicPr>
            <a:picLocks noChangeAspect="1"/>
          </p:cNvPicPr>
          <p:nvPr/>
        </p:nvPicPr>
        <p:blipFill>
          <a:blip r:embed="rId9"/>
          <a:stretch>
            <a:fillRect/>
          </a:stretch>
        </p:blipFill>
        <p:spPr>
          <a:xfrm rot="20086105">
            <a:off x="763674" y="764688"/>
            <a:ext cx="1469428" cy="197582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143269075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anim calcmode="lin" valueType="num">
                                      <p:cBhvr>
                                        <p:cTn id="12" dur="500" fill="hold"/>
                                        <p:tgtEl>
                                          <p:spTgt spid="22"/>
                                        </p:tgtEl>
                                        <p:attrNameLst>
                                          <p:attrName>ppt_x</p:attrName>
                                        </p:attrNameLst>
                                      </p:cBhvr>
                                      <p:tavLst>
                                        <p:tav tm="0">
                                          <p:val>
                                            <p:strVal val="#ppt_x"/>
                                          </p:val>
                                        </p:tav>
                                        <p:tav tm="100000">
                                          <p:val>
                                            <p:strVal val="#ppt_x"/>
                                          </p:val>
                                        </p:tav>
                                      </p:tavLst>
                                    </p:anim>
                                    <p:anim calcmode="lin" valueType="num">
                                      <p:cBhvr>
                                        <p:cTn id="1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8" dur="500"/>
                                        <p:tgtEl>
                                          <p:spTgt spid="21">
                                            <p:txEl>
                                              <p:pRg st="0" end="0"/>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1" dur="500"/>
                                        <p:tgtEl>
                                          <p:spTgt spid="21">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4"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75000"/>
          </a:blip>
          <a:srcRect b="43750"/>
          <a:stretch>
            <a:fillRect/>
          </a:stretch>
        </p:blipFill>
        <p:spPr>
          <a:xfrm>
            <a:off x="0" y="0"/>
            <a:ext cx="18288000" cy="10287000"/>
          </a:xfrm>
          <a:prstGeom prst="rect">
            <a:avLst/>
          </a:prstGeom>
          <a:effectLst>
            <a:outerShdw blurRad="431800" dist="50800" dir="5400000" sx="188000" sy="188000" algn="ctr" rotWithShape="0">
              <a:schemeClr val="bg1"/>
            </a:outerShdw>
          </a:effectLst>
        </p:spPr>
      </p:pic>
      <p:sp>
        <p:nvSpPr>
          <p:cNvPr id="11" name="Freeform 11"/>
          <p:cNvSpPr/>
          <p:nvPr/>
        </p:nvSpPr>
        <p:spPr>
          <a:xfrm rot="-143866" flipH="1">
            <a:off x="15314040" y="9450365"/>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Oval Callout 14"/>
          <p:cNvSpPr/>
          <p:nvPr/>
        </p:nvSpPr>
        <p:spPr>
          <a:xfrm>
            <a:off x="8312483" y="4146539"/>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295400" y="876300"/>
            <a:ext cx="5227054" cy="1066800"/>
            <a:chOff x="304800" y="190500"/>
            <a:chExt cx="4876800"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83550" y="190500"/>
              <a:ext cx="45349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2: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TextBox 18"/>
              <p:cNvSpPr txBox="1"/>
              <p:nvPr/>
            </p:nvSpPr>
            <p:spPr>
              <a:xfrm>
                <a:off x="1172917" y="2095500"/>
                <a:ext cx="15819683" cy="1846659"/>
              </a:xfrm>
              <a:prstGeom prst="rect">
                <a:avLst/>
              </a:prstGeom>
              <a:noFill/>
            </p:spPr>
            <p:txBody>
              <a:bodyPr wrap="square" rtlCol="0">
                <a:spAutoFit/>
              </a:bodyPr>
              <a:lstStyle/>
              <a:p>
                <a:pPr lvl="0">
                  <a:lnSpc>
                    <a:spcPct val="150000"/>
                  </a:lnSpc>
                </a:pP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Cho một</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góc lượng giác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𝑂𝑢</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có</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số đo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−270</m:t>
                    </m:r>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và một góc lượng giác </a:t>
                </a:r>
                <a14:m>
                  <m:oMath xmlns:m="http://schemas.openxmlformats.org/officeDocument/2006/math">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𝑂𝑣</m:t>
                        </m:r>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có</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số đo</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135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Tính</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số đo của các góc lượng giác </a:t>
                </a:r>
                <a14:m>
                  <m:oMath xmlns:m="http://schemas.openxmlformats.org/officeDocument/2006/math">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𝑢</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cs typeface="Arial" panose="020B0604020202020204" pitchFamily="34" charset="0"/>
                      </a:rPr>
                      <m:t>.</m:t>
                    </m:r>
                  </m:oMath>
                </a14:m>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172917" y="2095500"/>
                <a:ext cx="15819683" cy="1846659"/>
              </a:xfrm>
              <a:prstGeom prst="rect">
                <a:avLst/>
              </a:prstGeom>
              <a:blipFill>
                <a:blip r:embed="rId15"/>
                <a:stretch>
                  <a:fillRect l="-1271" r="-770"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242213" y="5389751"/>
                <a:ext cx="15003609" cy="447814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800">
                    <a:solidFill>
                      <a:prstClr val="black"/>
                    </a:solidFill>
                    <a:latin typeface="Arial" panose="020B0604020202020204" pitchFamily="34" charset="0"/>
                    <a:cs typeface="Arial" panose="020B0604020202020204" pitchFamily="34" charset="0"/>
                  </a:rPr>
                  <a:t>Số đo của c</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ác góc lượng giác tia đầu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𝑂𝑢</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tia cuối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𝑂𝑣</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là </a:t>
                </a:r>
              </a:p>
              <a:p>
                <a:pPr lvl="0">
                  <a:lnSpc>
                    <a:spcPct val="150000"/>
                  </a:lnSpc>
                </a:pPr>
                <a14:m>
                  <m:oMathPara xmlns:m="http://schemas.openxmlformats.org/officeDocument/2006/math">
                    <m:oMathParaPr>
                      <m:jc m:val="left"/>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đ</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𝑂𝑢</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𝑂𝑣</m:t>
                          </m:r>
                        </m:e>
                      </m:d>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𝑠</m:t>
                      </m:r>
                      <m:r>
                        <a:rPr lang="en-US" sz="3800" i="1">
                          <a:solidFill>
                            <a:prstClr val="black"/>
                          </a:solidFill>
                          <a:latin typeface="Cambria Math" panose="02040503050406030204" pitchFamily="18" charset="0"/>
                          <a:cs typeface="Arial" panose="020B0604020202020204" pitchFamily="34" charset="0"/>
                        </a:rPr>
                        <m:t>đ</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𝑠</m:t>
                      </m:r>
                      <m:r>
                        <a:rPr lang="en-US" sz="3800" i="1">
                          <a:solidFill>
                            <a:prstClr val="black"/>
                          </a:solidFill>
                          <a:latin typeface="Cambria Math" panose="02040503050406030204" pitchFamily="18" charset="0"/>
                          <a:cs typeface="Arial" panose="020B0604020202020204" pitchFamily="34" charset="0"/>
                        </a:rPr>
                        <m:t>đ</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𝑂𝑢</m:t>
                          </m:r>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k</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3</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60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lvl="0">
                  <a:lnSpc>
                    <a:spcPct val="150000"/>
                  </a:lnSpc>
                </a:pPr>
                <a:r>
                  <a:rPr lang="en-US" sz="3800">
                    <a:solidFill>
                      <a:prstClr val="black"/>
                    </a:solidFill>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3800" noProof="0" smtClean="0">
                        <a:solidFill>
                          <a:prstClr val="black"/>
                        </a:solidFill>
                        <a:latin typeface="Cambria Math" panose="02040503050406030204" pitchFamily="18" charset="0"/>
                        <a:cs typeface="Arial" panose="020B0604020202020204" pitchFamily="34" charset="0"/>
                      </a:rPr>
                      <m:t>1</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−270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k</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0</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k</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lvl="0">
                  <a:lnSpc>
                    <a:spcPct val="150000"/>
                  </a:lnSpc>
                </a:pPr>
                <a:r>
                  <a:rPr lang="en-US" sz="3800">
                    <a:solidFill>
                      <a:prstClr val="black"/>
                    </a:solidFill>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m:t>
                    </m:r>
                  </m:oMath>
                </a14:m>
                <a:r>
                  <a:rPr lang="en-US" sz="3800">
                    <a:solidFill>
                      <a:prstClr val="black"/>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m:t>
                        </m:r>
                      </m:e>
                    </m:d>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a:solidFill>
                          <a:prstClr val="black"/>
                        </a:solidFill>
                        <a:latin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ctrlP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𝜖</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𝑍</m:t>
                        </m:r>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lvl="0">
                  <a:lnSpc>
                    <a:spcPct val="150000"/>
                  </a:lnSpc>
                </a:pPr>
                <a:r>
                  <a:rPr lang="en-US" sz="3800">
                    <a:solidFill>
                      <a:prstClr val="black"/>
                    </a:solidFill>
                    <a:latin typeface="Arial" panose="020B0604020202020204" pitchFamily="34" charset="0"/>
                    <a:ea typeface="Cambria Math" panose="02040503050406030204" pitchFamily="18" charset="0"/>
                    <a:cs typeface="Arial" panose="020B0604020202020204" pitchFamily="34" charset="0"/>
                  </a:rPr>
                  <a:t>Vậy các góc lượng giác </a:t>
                </a:r>
                <a14:m>
                  <m:oMath xmlns:m="http://schemas.openxmlformats.org/officeDocument/2006/math">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𝑢</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𝑂𝑣</m:t>
                        </m:r>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có</a:t>
                </a:r>
                <a:r>
                  <a:rPr kumimoji="0" lang="en-US" sz="3800" b="0" i="0" u="none" strike="noStrike" kern="1200" cap="none" spc="0" normalizeH="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số đo là </a:t>
                </a:r>
                <a14:m>
                  <m:oMath xmlns:m="http://schemas.openxmlformats.org/officeDocument/2006/math">
                    <m:r>
                      <a:rPr lang="en-US" sz="3800">
                        <a:solidFill>
                          <a:prstClr val="black"/>
                        </a:solidFill>
                        <a:latin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m</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ctrlP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𝜖</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𝑍</m:t>
                        </m:r>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242213" y="5389751"/>
                <a:ext cx="15003609" cy="4478149"/>
              </a:xfrm>
              <a:prstGeom prst="rect">
                <a:avLst/>
              </a:prstGeom>
              <a:blipFill>
                <a:blip r:embed="rId16"/>
                <a:stretch>
                  <a:fillRect l="-1341" b="-2177"/>
                </a:stretch>
              </a:blipFill>
            </p:spPr>
            <p:txBody>
              <a:bodyPr/>
              <a:lstStyle/>
              <a:p>
                <a:r>
                  <a:rPr lang="en-US">
                    <a:noFill/>
                  </a:rPr>
                  <a:t> </a:t>
                </a:r>
              </a:p>
            </p:txBody>
          </p:sp>
        </mc:Fallback>
      </mc:AlternateContent>
      <p:pic>
        <p:nvPicPr>
          <p:cNvPr id="23" name="Picture 22"/>
          <p:cNvPicPr>
            <a:picLocks noChangeAspect="1"/>
          </p:cNvPicPr>
          <p:nvPr/>
        </p:nvPicPr>
        <p:blipFill>
          <a:blip r:embed="rId17"/>
          <a:stretch>
            <a:fillRect/>
          </a:stretch>
        </p:blipFill>
        <p:spPr>
          <a:xfrm rot="12653521">
            <a:off x="-64810" y="3712792"/>
            <a:ext cx="1756822" cy="1717120"/>
          </a:xfrm>
          <a:prstGeom prst="rect">
            <a:avLst/>
          </a:prstGeom>
        </p:spPr>
      </p:pic>
      <p:pic>
        <p:nvPicPr>
          <p:cNvPr id="5" name="Picture 4"/>
          <p:cNvPicPr>
            <a:picLocks noChangeAspect="1"/>
          </p:cNvPicPr>
          <p:nvPr/>
        </p:nvPicPr>
        <p:blipFill>
          <a:blip r:embed="rId18"/>
          <a:stretch>
            <a:fillRect/>
          </a:stretch>
        </p:blipFill>
        <p:spPr>
          <a:xfrm>
            <a:off x="16349416" y="376498"/>
            <a:ext cx="1286367" cy="1286367"/>
          </a:xfrm>
          <a:prstGeom prst="rect">
            <a:avLst/>
          </a:prstGeom>
        </p:spPr>
      </p:pic>
    </p:spTree>
    <p:extLst>
      <p:ext uri="{BB962C8B-B14F-4D97-AF65-F5344CB8AC3E}">
        <p14:creationId xmlns:p14="http://schemas.microsoft.com/office/powerpoint/2010/main" val="53144208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wipe(down)">
                                      <p:cBhvr>
                                        <p:cTn id="21" dur="500"/>
                                        <p:tgtEl>
                                          <p:spTgt spid="21">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8" dur="500"/>
                                        <p:tgtEl>
                                          <p:spTgt spid="21">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1" dur="500"/>
                                        <p:tgtEl>
                                          <p:spTgt spid="21">
                                            <p:txEl>
                                              <p:pRg st="3" end="3"/>
                                            </p:txEl>
                                          </p:spTgt>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wipe(down)">
                                      <p:cBhvr>
                                        <p:cTn id="35"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ed Rectangle 1"/>
          <p:cNvSpPr/>
          <p:nvPr/>
        </p:nvSpPr>
        <p:spPr>
          <a:xfrm>
            <a:off x="304800" y="266700"/>
            <a:ext cx="17678400" cy="9753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629398" y="571500"/>
            <a:ext cx="4574744" cy="1152496"/>
            <a:chOff x="6841694" y="431021"/>
            <a:chExt cx="4574744" cy="1152496"/>
          </a:xfrm>
        </p:grpSpPr>
        <p:sp>
          <p:nvSpPr>
            <p:cNvPr id="4" name="Rounded Rectangle 3"/>
            <p:cNvSpPr/>
            <p:nvPr/>
          </p:nvSpPr>
          <p:spPr>
            <a:xfrm>
              <a:off x="6841694" y="431021"/>
              <a:ext cx="4425088" cy="1152496"/>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2</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6" name="Rectangle 5"/>
              <p:cNvSpPr/>
              <p:nvPr/>
            </p:nvSpPr>
            <p:spPr>
              <a:xfrm>
                <a:off x="609600" y="1943489"/>
                <a:ext cx="17983200" cy="1752211"/>
              </a:xfrm>
              <a:prstGeom prst="rect">
                <a:avLst/>
              </a:prstGeom>
            </p:spPr>
            <p:txBody>
              <a:bodyPr wrap="square">
                <a:spAutoFit/>
              </a:bodyPr>
              <a:lstStyle/>
              <a:p>
                <a:pPr lvl="0" algn="just">
                  <a:lnSpc>
                    <a:spcPct val="150000"/>
                  </a:lnSpc>
                </a:pPr>
                <a:r>
                  <a:rPr lang="vi-VN" sz="3800">
                    <a:solidFill>
                      <a:srgbClr val="000000"/>
                    </a:solidFill>
                  </a:rPr>
                  <a:t>Cho một góc lượng giác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3800">
                    <a:solidFill>
                      <a:srgbClr val="000000"/>
                    </a:solidFill>
                  </a:rPr>
                  <a:t>có số đo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a:solidFill>
                      <a:prstClr val="black"/>
                    </a:solidFill>
                    <a:ea typeface="Times New Roman" panose="02020603050405020304" pitchFamily="18" charset="0"/>
                    <a:cs typeface="Arial" panose="020B0604020202020204" pitchFamily="34" charset="0"/>
                  </a:rPr>
                  <a:t>°</a:t>
                </a:r>
                <a:r>
                  <a:rPr lang="en-US" sz="3800">
                    <a:solidFill>
                      <a:srgbClr val="000000"/>
                    </a:solidFill>
                  </a:rPr>
                  <a:t> </a:t>
                </a:r>
                <a:r>
                  <a:rPr lang="vi-VN" sz="3800">
                    <a:solidFill>
                      <a:srgbClr val="000000"/>
                    </a:solidFill>
                  </a:rPr>
                  <a:t>và một góc lượng giác</a:t>
                </a:r>
                <a:r>
                  <a:rPr lang="en-US" sz="3800">
                    <a:solidFill>
                      <a:srgbClr val="000000"/>
                    </a:solidFill>
                  </a:rPr>
                  <a:t>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endParaRPr lang="en-US" sz="3800">
                  <a:solidFill>
                    <a:srgbClr val="000000"/>
                  </a:solidFill>
                </a:endParaRPr>
              </a:p>
              <a:p>
                <a:pPr lvl="0" algn="just">
                  <a:lnSpc>
                    <a:spcPct val="150000"/>
                  </a:lnSpc>
                </a:pPr>
                <a:r>
                  <a:rPr lang="vi-VN" sz="3800">
                    <a:solidFill>
                      <a:srgbClr val="000000"/>
                    </a:solidFill>
                  </a:rPr>
                  <a:t>có số đo</a:t>
                </a:r>
                <a:r>
                  <a:rPr lang="en-US" sz="3800">
                    <a:solidFill>
                      <a:srgbClr val="000000"/>
                    </a:solidFill>
                  </a:rPr>
                  <a:t>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a:solidFill>
                      <a:prstClr val="black"/>
                    </a:solidFill>
                    <a:ea typeface="Times New Roman" panose="02020603050405020304" pitchFamily="18" charset="0"/>
                    <a:cs typeface="Arial" panose="020B0604020202020204" pitchFamily="34" charset="0"/>
                  </a:rPr>
                  <a:t>°</a:t>
                </a:r>
                <a:r>
                  <a:rPr lang="vi-VN" sz="3800">
                    <a:solidFill>
                      <a:srgbClr val="000000"/>
                    </a:solidFill>
                  </a:rPr>
                  <a:t>.</a:t>
                </a:r>
                <a:r>
                  <a:rPr lang="en-US" sz="3800">
                    <a:solidFill>
                      <a:srgbClr val="000000"/>
                    </a:solidFill>
                  </a:rPr>
                  <a:t> </a:t>
                </a:r>
                <a:r>
                  <a:rPr lang="vi-VN" sz="3800">
                    <a:solidFill>
                      <a:srgbClr val="000000"/>
                    </a:solidFill>
                  </a:rPr>
                  <a:t>Tính số đo của các góc lượng</a:t>
                </a:r>
                <a:r>
                  <a:rPr lang="en-US" sz="3800">
                    <a:solidFill>
                      <a:srgbClr val="000000"/>
                    </a:solidFill>
                  </a:rPr>
                  <a:t> </a:t>
                </a:r>
                <a:r>
                  <a:rPr lang="vi-VN" sz="3800">
                    <a:solidFill>
                      <a:srgbClr val="000000"/>
                    </a:solidFill>
                  </a:rPr>
                  <a:t>giác </a:t>
                </a:r>
                <a14:m>
                  <m:oMath xmlns:m="http://schemas.openxmlformats.org/officeDocument/2006/math">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3800" b="0" i="0" u="none" strike="noStrike" kern="1200" cap="none" spc="0" normalizeH="0" baseline="0" noProof="0">
                  <a:ln>
                    <a:noFill/>
                  </a:ln>
                  <a:solidFill>
                    <a:prstClr val="black"/>
                  </a:solidFill>
                  <a:effectLst/>
                  <a:uLnTx/>
                  <a:uFillTx/>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1943489"/>
                <a:ext cx="17983200" cy="1752211"/>
              </a:xfrm>
              <a:prstGeom prst="rect">
                <a:avLst/>
              </a:prstGeom>
              <a:blipFill>
                <a:blip r:embed="rId2"/>
                <a:stretch>
                  <a:fillRect l="-1119" b="-12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24000" y="5034500"/>
                <a:ext cx="15787052" cy="4757200"/>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Số đo của các góc lượng giác tia đầu Ou, tia cuối Ov là:</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 270° – 240°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 = – 510°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 210° – 720°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 </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210°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2)360°= 210° +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360°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2,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ℤ</m:t>
                      </m:r>
                      <m:r>
                        <a:rPr lang="en-US" sz="3800"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Vậy các góc lượng giác (Ou, Ov) có số đo là 210° + m360° (m </a:t>
                </a:r>
                <a:r>
                  <a:rPr lang="en-US" sz="3800">
                    <a:latin typeface="Arial" panose="020B0604020202020204" pitchFamily="34" charset="0"/>
                    <a:ea typeface="Cambria Math" panose="02040503050406030204" pitchFamily="18" charset="0"/>
                    <a:cs typeface="Arial" panose="020B0604020202020204" pitchFamily="34" charset="0"/>
                  </a:rPr>
                  <a:t>∈</a:t>
                </a:r>
                <a:r>
                  <a:rPr lang="en-US" sz="3800">
                    <a:latin typeface="Arial" panose="020B0604020202020204" pitchFamily="34" charset="0"/>
                    <a:ea typeface="Times New Roman" panose="02020603050405020304" pitchFamily="18" charset="0"/>
                    <a:cs typeface="Arial" panose="020B0604020202020204" pitchFamily="34" charset="0"/>
                  </a:rPr>
                  <a:t> ℤ).</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524000" y="5034500"/>
                <a:ext cx="15787052" cy="4757200"/>
              </a:xfrm>
              <a:prstGeom prst="rect">
                <a:avLst/>
              </a:prstGeom>
              <a:blipFill>
                <a:blip r:embed="rId3"/>
                <a:stretch>
                  <a:fillRect l="-1274" b="-4231"/>
                </a:stretch>
              </a:blipFill>
            </p:spPr>
            <p:txBody>
              <a:bodyPr/>
              <a:lstStyle/>
              <a:p>
                <a:r>
                  <a:rPr lang="en-US">
                    <a:noFill/>
                  </a:rPr>
                  <a:t> </a:t>
                </a:r>
              </a:p>
            </p:txBody>
          </p:sp>
        </mc:Fallback>
      </mc:AlternateContent>
      <p:sp>
        <p:nvSpPr>
          <p:cNvPr id="8" name="Oval Callout 7"/>
          <p:cNvSpPr/>
          <p:nvPr/>
        </p:nvSpPr>
        <p:spPr>
          <a:xfrm>
            <a:off x="8137734" y="3924300"/>
            <a:ext cx="1558073" cy="82589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6"/>
          <p:cNvSpPr/>
          <p:nvPr/>
        </p:nvSpPr>
        <p:spPr>
          <a:xfrm rot="-1015655">
            <a:off x="16823398" y="209322"/>
            <a:ext cx="1111370" cy="1373129"/>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0" name="Picture 9"/>
          <p:cNvPicPr>
            <a:picLocks noChangeAspect="1"/>
          </p:cNvPicPr>
          <p:nvPr/>
        </p:nvPicPr>
        <p:blipFill>
          <a:blip r:embed="rId6"/>
          <a:stretch>
            <a:fillRect/>
          </a:stretch>
        </p:blipFill>
        <p:spPr>
          <a:xfrm>
            <a:off x="16777171" y="7795187"/>
            <a:ext cx="1333424" cy="2261461"/>
          </a:xfrm>
          <a:prstGeom prst="rect">
            <a:avLst/>
          </a:prstGeom>
        </p:spPr>
      </p:pic>
      <p:pic>
        <p:nvPicPr>
          <p:cNvPr id="11" name="Picture 10"/>
          <p:cNvPicPr>
            <a:picLocks noChangeAspect="1"/>
          </p:cNvPicPr>
          <p:nvPr/>
        </p:nvPicPr>
        <p:blipFill>
          <a:blip r:embed="rId7"/>
          <a:stretch>
            <a:fillRect/>
          </a:stretch>
        </p:blipFill>
        <p:spPr>
          <a:xfrm>
            <a:off x="506087" y="569626"/>
            <a:ext cx="1017913" cy="1020937"/>
          </a:xfrm>
          <a:prstGeom prst="rect">
            <a:avLst/>
          </a:prstGeom>
        </p:spPr>
      </p:pic>
    </p:spTree>
    <p:extLst>
      <p:ext uri="{BB962C8B-B14F-4D97-AF65-F5344CB8AC3E}">
        <p14:creationId xmlns:p14="http://schemas.microsoft.com/office/powerpoint/2010/main" val="220257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5" dur="500"/>
                                        <p:tgtEl>
                                          <p:spTgt spid="7">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8" dur="500"/>
                                        <p:tgtEl>
                                          <p:spTgt spid="7">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1" dur="500"/>
                                        <p:tgtEl>
                                          <p:spTgt spid="7">
                                            <p:txEl>
                                              <p:pRg st="3" end="3"/>
                                            </p:txEl>
                                          </p:spTgt>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8" name="Group 7"/>
          <p:cNvGrpSpPr/>
          <p:nvPr/>
        </p:nvGrpSpPr>
        <p:grpSpPr>
          <a:xfrm>
            <a:off x="6229349" y="467221"/>
            <a:ext cx="5715001" cy="1130069"/>
            <a:chOff x="6096000" y="601341"/>
            <a:chExt cx="5715001" cy="1359565"/>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0" y="601341"/>
              <a:ext cx="5715001" cy="1354259"/>
            </a:xfrm>
            <a:prstGeom prst="rect">
              <a:avLst/>
            </a:prstGeom>
          </p:spPr>
        </p:pic>
        <p:sp>
          <p:nvSpPr>
            <p:cNvPr id="10" name="TextBox 5"/>
            <p:cNvSpPr txBox="1"/>
            <p:nvPr/>
          </p:nvSpPr>
          <p:spPr>
            <a:xfrm>
              <a:off x="6877051" y="783187"/>
              <a:ext cx="4648199" cy="117771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grpSp>
      <p:sp>
        <p:nvSpPr>
          <p:cNvPr id="12" name="Rectangle 11"/>
          <p:cNvSpPr/>
          <p:nvPr/>
        </p:nvSpPr>
        <p:spPr>
          <a:xfrm>
            <a:off x="1371600" y="1790700"/>
            <a:ext cx="15430501" cy="265457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Trạm vũ trụ Quốc tế ISS (tên Tiếng Anh: International Space Station) nằm trong quỹ đạo tròn cách bề mặt Trái Đất khoảng 400km (hình dưới). Nếu trạm mặt đất theo dõi được trạm vũ trụ ISS</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1996" y="3848100"/>
            <a:ext cx="4854404" cy="5143500"/>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371600" y="4422487"/>
                <a:ext cx="10172702" cy="521681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khi đó nằm trong góc </a:t>
                </a:r>
                <a14:m>
                  <m:oMath xmlns:m="http://schemas.openxmlformats.org/officeDocument/2006/math">
                    <m:sSup>
                      <m:sSupPr>
                        <m:ctrlPr>
                          <a:rPr lang="en-US" sz="3700" i="1">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o</m:t>
                        </m:r>
                      </m:sup>
                    </m:sSup>
                  </m:oMath>
                </a14:m>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 ở tâm của quỹ đạo tròn này phía trên ăng-ten theo dõi, thì trạm vũ trụ ISS đã di chuyển được bao nhiêu Kilomet trong khi nó đang được trạm mặt đất theo dõi? Giả sử rằng bán kính của Trái Đất là 6 400 km. Làm tròn kết quả đến hàng đơn vị.</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371600" y="4422487"/>
                <a:ext cx="10172702" cy="5216813"/>
              </a:xfrm>
              <a:prstGeom prst="rect">
                <a:avLst/>
              </a:prstGeom>
              <a:blipFill>
                <a:blip r:embed="rId17"/>
                <a:stretch>
                  <a:fillRect l="-1857" r="-3176" b="-1519"/>
                </a:stretch>
              </a:blipFill>
            </p:spPr>
            <p:txBody>
              <a:bodyPr/>
              <a:lstStyle/>
              <a:p>
                <a:r>
                  <a:rPr lang="en-US">
                    <a:noFill/>
                  </a:rPr>
                  <a:t> </a:t>
                </a:r>
              </a:p>
            </p:txBody>
          </p:sp>
        </mc:Fallback>
      </mc:AlternateContent>
      <p:pic>
        <p:nvPicPr>
          <p:cNvPr id="16" name="Picture 15"/>
          <p:cNvPicPr>
            <a:picLocks noChangeAspect="1"/>
          </p:cNvPicPr>
          <p:nvPr/>
        </p:nvPicPr>
        <p:blipFill>
          <a:blip r:embed="rId18"/>
          <a:stretch>
            <a:fillRect/>
          </a:stretch>
        </p:blipFill>
        <p:spPr>
          <a:xfrm rot="19039278">
            <a:off x="519045" y="-38732"/>
            <a:ext cx="1416888" cy="1905178"/>
          </a:xfrm>
          <a:prstGeom prst="rect">
            <a:avLst/>
          </a:prstGeom>
        </p:spPr>
      </p:pic>
      <p:pic>
        <p:nvPicPr>
          <p:cNvPr id="17" name="Picture 16"/>
          <p:cNvPicPr>
            <a:picLocks noChangeAspect="1"/>
          </p:cNvPicPr>
          <p:nvPr/>
        </p:nvPicPr>
        <p:blipFill>
          <a:blip r:embed="rId19"/>
          <a:stretch>
            <a:fillRect/>
          </a:stretch>
        </p:blipFill>
        <p:spPr>
          <a:xfrm>
            <a:off x="15932923" y="266700"/>
            <a:ext cx="1516877" cy="1411457"/>
          </a:xfrm>
          <a:prstGeom prst="rect">
            <a:avLst/>
          </a:prstGeom>
        </p:spPr>
      </p:pic>
      <p:pic>
        <p:nvPicPr>
          <p:cNvPr id="18" name="Picture 17"/>
          <p:cNvPicPr>
            <a:picLocks noChangeAspect="1"/>
          </p:cNvPicPr>
          <p:nvPr/>
        </p:nvPicPr>
        <p:blipFill>
          <a:blip r:embed="rId20"/>
          <a:stretch>
            <a:fillRect/>
          </a:stretch>
        </p:blipFill>
        <p:spPr>
          <a:xfrm rot="305893">
            <a:off x="16165169" y="8635328"/>
            <a:ext cx="1636918" cy="11888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6034790" y="1528106"/>
            <a:ext cx="1305089" cy="1250442"/>
            <a:chOff x="-31846" y="-39172"/>
            <a:chExt cx="852625" cy="816924"/>
          </a:xfrm>
        </p:grpSpPr>
        <p:sp>
          <p:nvSpPr>
            <p:cNvPr id="6" name="Freeform 6"/>
            <p:cNvSpPr/>
            <p:nvPr/>
          </p:nvSpPr>
          <p:spPr>
            <a:xfrm>
              <a:off x="-31846" y="-39172"/>
              <a:ext cx="852625"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7"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6" name="Rectangle 15"/>
          <p:cNvSpPr/>
          <p:nvPr/>
        </p:nvSpPr>
        <p:spPr>
          <a:xfrm>
            <a:off x="2991179" y="2994206"/>
            <a:ext cx="7753021" cy="286232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noProof="0">
                <a:solidFill>
                  <a:prstClr val="black"/>
                </a:solidFill>
                <a:latin typeface="Arial" panose="020B0604020202020204" pitchFamily="34" charset="0"/>
                <a:ea typeface="Times New Roman" panose="02020603050405020304" pitchFamily="18" charset="0"/>
                <a:cs typeface="Arial" panose="020B0604020202020204" pitchFamily="34" charset="0"/>
              </a:rPr>
              <a:t>ĐƠN VỊ ĐO GÓC VÀ ĐỘ DÀI CUNG TRÒN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038420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4648200" y="1421621"/>
            <a:ext cx="8991600"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500" b="1">
                <a:solidFill>
                  <a:prstClr val="white"/>
                </a:solidFill>
                <a:ea typeface="Times New Roman" panose="02020603050405020304" pitchFamily="18" charset="0"/>
                <a:cs typeface="Arial" panose="020B0604020202020204" pitchFamily="34" charset="0"/>
              </a:rPr>
              <a:t>a) Đơn vị đo góc và cung tròn</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2012539" y="4152900"/>
                <a:ext cx="13075062" cy="4376391"/>
              </a:xfrm>
              <a:prstGeom prst="rect">
                <a:avLst/>
              </a:prstGeom>
            </p:spPr>
            <p:txBody>
              <a:bodyPr wrap="square">
                <a:spAutoFit/>
              </a:bodyPr>
              <a:lstStyle/>
              <a:p>
                <a:pPr marL="571500" indent="-571500">
                  <a:lnSpc>
                    <a:spcPct val="150000"/>
                  </a:lnSpc>
                  <a:buFontTx/>
                  <a:buChar char="-"/>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Đơn vị dùng để đo góc là: Độ</a:t>
                </a:r>
              </a:p>
              <a:p>
                <a:pPr marL="571500" indent="-571500">
                  <a:lnSpc>
                    <a:spcPct val="150000"/>
                  </a:lnSpc>
                  <a:buFontTx/>
                  <a:buChar char="-"/>
                </a:pPr>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180</m:t>
                        </m:r>
                      </m:den>
                    </m:f>
                  </m:oMath>
                </a14:m>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góc bẹt.</a:t>
                </a:r>
              </a:p>
              <a:p>
                <a:pPr marL="571500" indent="-571500">
                  <a:lnSpc>
                    <a:spcPct val="150000"/>
                  </a:lnSpc>
                  <a:buFontTx/>
                  <a:buChar char="-"/>
                </a:pPr>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vị độ được chia thành những đơn vị nhỏ hơn: </a:t>
                </a:r>
              </a:p>
              <a:p>
                <a:pPr algn="ctr">
                  <a:lnSpc>
                    <a:spcPct val="150000"/>
                  </a:lnSpc>
                </a:pPr>
                <a:r>
                  <a:rPr lang="en-US" sz="4200">
                    <a:solidFill>
                      <a:srgbClr val="000000"/>
                    </a:solidFill>
                    <a:effectLst/>
                    <a:ea typeface="Cambria Math" panose="02040503050406030204" pitchFamily="18" charset="0"/>
                    <a:cs typeface="Times New Roman" panose="02020603050405020304" pitchFamily="18" charset="0"/>
                  </a:rPr>
                  <a:t>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endParaRPr lang="en-US" sz="420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012539" y="4152900"/>
                <a:ext cx="13075062" cy="4376391"/>
              </a:xfrm>
              <a:prstGeom prst="rect">
                <a:avLst/>
              </a:prstGeom>
              <a:blipFill>
                <a:blip r:embed="rId3"/>
                <a:stretch>
                  <a:fillRect l="-1632"/>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315206">
            <a:off x="1447270" y="2255203"/>
            <a:ext cx="1677758" cy="1118505"/>
          </a:xfrm>
          <a:prstGeom prst="rect">
            <a:avLst/>
          </a:prstGeom>
        </p:spPr>
      </p:pic>
      <p:pic>
        <p:nvPicPr>
          <p:cNvPr id="3" name="Picture 2"/>
          <p:cNvPicPr>
            <a:picLocks noChangeAspect="1"/>
          </p:cNvPicPr>
          <p:nvPr/>
        </p:nvPicPr>
        <p:blipFill>
          <a:blip r:embed="rId5"/>
          <a:stretch>
            <a:fillRect/>
          </a:stretch>
        </p:blipFill>
        <p:spPr>
          <a:xfrm>
            <a:off x="457200" y="8213170"/>
            <a:ext cx="1757141" cy="1699241"/>
          </a:xfrm>
          <a:prstGeom prst="rect">
            <a:avLst/>
          </a:prstGeom>
        </p:spPr>
      </p:pic>
      <p:sp>
        <p:nvSpPr>
          <p:cNvPr id="7" name="Rectangle 6"/>
          <p:cNvSpPr/>
          <p:nvPr/>
        </p:nvSpPr>
        <p:spPr>
          <a:xfrm>
            <a:off x="7162800" y="3063270"/>
            <a:ext cx="3448380" cy="784830"/>
          </a:xfrm>
          <a:prstGeom prst="rect">
            <a:avLst/>
          </a:prstGeom>
        </p:spPr>
        <p:txBody>
          <a:bodyPr wrap="none">
            <a:spAutoFit/>
          </a:bodyPr>
          <a:lstStyle/>
          <a:p>
            <a:pPr marL="571500" indent="-571500">
              <a:buFont typeface="Arial" panose="020B0604020202020204" pitchFamily="34" charset="0"/>
              <a:buChar char="•"/>
            </a:pPr>
            <a:r>
              <a:rPr lang="en-US" sz="45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độ</a:t>
            </a:r>
            <a:endParaRPr lang="en-US" sz="4500">
              <a:solidFill>
                <a:srgbClr val="C00000"/>
              </a:solidFill>
            </a:endParaRPr>
          </a:p>
        </p:txBody>
      </p:sp>
      <p:pic>
        <p:nvPicPr>
          <p:cNvPr id="8" name="Picture 7"/>
          <p:cNvPicPr>
            <a:picLocks noChangeAspect="1"/>
          </p:cNvPicPr>
          <p:nvPr/>
        </p:nvPicPr>
        <p:blipFill>
          <a:blip r:embed="rId6"/>
          <a:stretch>
            <a:fillRect/>
          </a:stretch>
        </p:blipFill>
        <p:spPr>
          <a:xfrm flipH="1">
            <a:off x="15911833" y="6669688"/>
            <a:ext cx="1995167" cy="3426812"/>
          </a:xfrm>
          <a:prstGeom prst="rect">
            <a:avLst/>
          </a:prstGeom>
        </p:spPr>
      </p:pic>
    </p:spTree>
    <p:extLst>
      <p:ext uri="{BB962C8B-B14F-4D97-AF65-F5344CB8AC3E}">
        <p14:creationId xmlns:p14="http://schemas.microsoft.com/office/powerpoint/2010/main" val="303046180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 calcmode="lin" valueType="num">
                                      <p:cBhvr additive="base">
                                        <p:cTn id="23"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 calcmode="lin" valueType="num">
                                      <p:cBhvr additive="base">
                                        <p:cTn id="27"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anim calcmode="lin" valueType="num">
                                      <p:cBhvr additive="base">
                                        <p:cTn id="31"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mc:AlternateContent xmlns:mc="http://schemas.openxmlformats.org/markup-compatibility/2006" xmlns:a14="http://schemas.microsoft.com/office/drawing/2010/main">
        <mc:Choice Requires="a14">
          <p:sp>
            <p:nvSpPr>
              <p:cNvPr id="15" name="Google Shape;136;p4"/>
              <p:cNvSpPr/>
              <p:nvPr/>
            </p:nvSpPr>
            <p:spPr>
              <a:xfrm>
                <a:off x="1219200" y="5753100"/>
                <a:ext cx="15544800" cy="3962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 nói cung tròn AB có số đo bằng 1 rađian nếu độ dài của nó đúng bằng bán kính R. Khi đó ta cũng nói rằng góc AOB có số đo bằng 1 rađian và viết: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AOB</m:t>
                          </m:r>
                        </m:e>
                      </m:acc>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rad</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Google Shape;136;p4"/>
              <p:cNvSpPr>
                <a:spLocks noRot="1" noChangeAspect="1" noMove="1" noResize="1" noEditPoints="1" noAdjustHandles="1" noChangeArrowheads="1" noChangeShapeType="1" noTextEdit="1"/>
              </p:cNvSpPr>
              <p:nvPr/>
            </p:nvSpPr>
            <p:spPr>
              <a:xfrm>
                <a:off x="1219200" y="5753100"/>
                <a:ext cx="15544800" cy="3962400"/>
              </a:xfrm>
              <a:prstGeom prst="wedgeRoundRectCallout">
                <a:avLst>
                  <a:gd name="adj1" fmla="val -13256"/>
                  <a:gd name="adj2" fmla="val 49925"/>
                  <a:gd name="adj3" fmla="val 16667"/>
                </a:avLst>
              </a:prstGeom>
              <a:blipFill>
                <a:blip r:embed="rId4"/>
                <a:stretch>
                  <a:fillRect l="-39" r="-39"/>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
        <p:nvSpPr>
          <p:cNvPr id="7" name="Rectangle 6"/>
          <p:cNvSpPr/>
          <p:nvPr/>
        </p:nvSpPr>
        <p:spPr>
          <a:xfrm>
            <a:off x="1291050" y="2137708"/>
            <a:ext cx="10287000" cy="1938992"/>
          </a:xfrm>
          <a:prstGeom prst="rect">
            <a:avLst/>
          </a:prstGeom>
        </p:spPr>
        <p:txBody>
          <a:bodyPr wrap="square">
            <a:spAutoFit/>
          </a:bodyPr>
          <a:lstStyle/>
          <a:p>
            <a:pPr lvl="0">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Cho đường tròn (O) tâm O, bán kính R và một cung AB trên (O)</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14875" y="1016257"/>
            <a:ext cx="3825325" cy="4051043"/>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rot="20055043" flipH="1">
            <a:off x="15625315" y="8426059"/>
            <a:ext cx="1504550" cy="1816765"/>
          </a:xfrm>
          <a:prstGeom prst="rect">
            <a:avLst/>
          </a:prstGeom>
        </p:spPr>
      </p:pic>
      <p:pic>
        <p:nvPicPr>
          <p:cNvPr id="10" name="Picture 9"/>
          <p:cNvPicPr>
            <a:picLocks noChangeAspect="1"/>
          </p:cNvPicPr>
          <p:nvPr/>
        </p:nvPicPr>
        <p:blipFill>
          <a:blip r:embed="rId7"/>
          <a:stretch>
            <a:fillRect/>
          </a:stretch>
        </p:blipFill>
        <p:spPr>
          <a:xfrm>
            <a:off x="842409" y="4610100"/>
            <a:ext cx="2590594" cy="552660"/>
          </a:xfrm>
          <a:prstGeom prst="rect">
            <a:avLst/>
          </a:prstGeom>
        </p:spPr>
      </p:pic>
      <p:pic>
        <p:nvPicPr>
          <p:cNvPr id="11" name="Picture 10"/>
          <p:cNvPicPr>
            <a:picLocks noChangeAspect="1"/>
          </p:cNvPicPr>
          <p:nvPr/>
        </p:nvPicPr>
        <p:blipFill>
          <a:blip r:embed="rId8"/>
          <a:stretch>
            <a:fillRect/>
          </a:stretch>
        </p:blipFill>
        <p:spPr>
          <a:xfrm>
            <a:off x="11092878" y="209762"/>
            <a:ext cx="1253194" cy="895138"/>
          </a:xfrm>
          <a:prstGeom prst="rect">
            <a:avLst/>
          </a:prstGeom>
        </p:spPr>
      </p:pic>
      <p:sp>
        <p:nvSpPr>
          <p:cNvPr id="17" name="Rectangle 16"/>
          <p:cNvSpPr/>
          <p:nvPr/>
        </p:nvSpPr>
        <p:spPr>
          <a:xfrm>
            <a:off x="1284425" y="1260852"/>
            <a:ext cx="4204997" cy="707886"/>
          </a:xfrm>
          <a:prstGeom prst="rect">
            <a:avLst/>
          </a:prstGeom>
        </p:spPr>
        <p:txBody>
          <a:bodyPr wrap="none">
            <a:spAutoFit/>
          </a:bodyPr>
          <a:lstStyle/>
          <a:p>
            <a:pPr marL="57150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rađian </a:t>
            </a:r>
            <a:endParaRPr lang="en-US"/>
          </a:p>
        </p:txBody>
      </p:sp>
    </p:spTree>
    <p:extLst>
      <p:ext uri="{BB962C8B-B14F-4D97-AF65-F5344CB8AC3E}">
        <p14:creationId xmlns:p14="http://schemas.microsoft.com/office/powerpoint/2010/main" val="346491040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295400" y="342900"/>
            <a:ext cx="7401385" cy="707886"/>
          </a:xfrm>
          <a:prstGeom prst="rect">
            <a:avLst/>
          </a:prstGeom>
        </p:spPr>
        <p:txBody>
          <a:bodyPr wrap="none">
            <a:spAutoFit/>
          </a:bodyPr>
          <a:lstStyle/>
          <a:p>
            <a:pPr marL="571500" lvl="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Quan hệ giữa độ và rađian</a:t>
            </a:r>
            <a:endParaRPr lang="en-US">
              <a:solidFill>
                <a:prstClr val="black"/>
              </a:solidFill>
            </a:endParaRPr>
          </a:p>
        </p:txBody>
      </p:sp>
      <mc:AlternateContent xmlns:mc="http://schemas.openxmlformats.org/markup-compatibility/2006" xmlns:a14="http://schemas.microsoft.com/office/drawing/2010/main">
        <mc:Choice Requires="a14">
          <p:sp>
            <p:nvSpPr>
              <p:cNvPr id="17" name="Rectangle 16"/>
              <p:cNvSpPr/>
              <p:nvPr/>
            </p:nvSpPr>
            <p:spPr>
              <a:xfrm>
                <a:off x="1305384" y="1181100"/>
                <a:ext cx="15687215" cy="4708981"/>
              </a:xfrm>
              <a:prstGeom prst="rect">
                <a:avLst/>
              </a:prstGeom>
            </p:spPr>
            <p:txBody>
              <a:bodyPr wrap="square">
                <a:spAutoFit/>
              </a:bodyPr>
              <a:lstStyle/>
              <a:p>
                <a:pPr marL="571500" indent="-571500" algn="just">
                  <a:lnSpc>
                    <a:spcPct val="150000"/>
                  </a:lnSpc>
                  <a:buFontTx/>
                  <a:buChar cha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Công thức tính độ dài đường tròn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endParaRPr lang="en-US" sz="400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a:p>
                <a:pPr marL="571500" indent="-571500" algn="just">
                  <a:lnSpc>
                    <a:spcPct val="150000"/>
                  </a:lnSpc>
                  <a:buFontTx/>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dài đường tròn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nó có số đo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Mặt khác đường tròn có số đo là </a:t>
                </a:r>
                <a14:m>
                  <m:oMath xmlns:m="http://schemas.openxmlformats.org/officeDocument/2006/math">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ta có </a:t>
                </a:r>
                <a14:m>
                  <m:oMath xmlns:m="http://schemas.openxmlformats.org/officeDocument/2006/math">
                    <m:sSup>
                      <m:sSup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thức:</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05384" y="1181100"/>
                <a:ext cx="15687215" cy="4708981"/>
              </a:xfrm>
              <a:prstGeom prst="rect">
                <a:avLst/>
              </a:prstGeom>
              <a:blipFill>
                <a:blip r:embed="rId3"/>
                <a:stretch>
                  <a:fillRect l="-1244" r="-1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Google Shape;136;p4"/>
              <p:cNvSpPr/>
              <p:nvPr/>
            </p:nvSpPr>
            <p:spPr>
              <a:xfrm>
                <a:off x="5145996" y="4610100"/>
                <a:ext cx="7996007" cy="17526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14:m>
                  <m:oMathPara xmlns:m="http://schemas.openxmlformats.org/officeDocument/2006/math">
                    <m:oMathParaPr>
                      <m:jc m:val="centerGroup"/>
                    </m:oMathParaPr>
                    <m:oMath xmlns:m="http://schemas.openxmlformats.org/officeDocument/2006/math">
                      <m:sSup>
                        <m:sSupPr>
                          <m:ctrlPr>
                            <a:rPr lang="en-US" sz="40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v</m:t>
                      </m:r>
                      <m:r>
                        <a:rPr lang="en-US" sz="4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à </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den>
                              </m:f>
                            </m:e>
                          </m:d>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5145996" y="4610100"/>
                <a:ext cx="7996007" cy="1752600"/>
              </a:xfrm>
              <a:prstGeom prst="wedgeRoundRectCallout">
                <a:avLst>
                  <a:gd name="adj1" fmla="val -13256"/>
                  <a:gd name="adj2" fmla="val 49925"/>
                  <a:gd name="adj3" fmla="val 16667"/>
                </a:avLst>
              </a:prstGeom>
              <a:blipFill>
                <a:blip r:embed="rId4"/>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321623" y="6506601"/>
                <a:ext cx="15697200" cy="316387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nl-NL" sz="4000" b="1" i="1" u="sng">
                    <a:solidFill>
                      <a:schemeClr val="accent1"/>
                    </a:solidFill>
                    <a:latin typeface="Arial" panose="020B0604020202020204" pitchFamily="34" charset="0"/>
                    <a:ea typeface="Times New Roman" panose="02020603050405020304" pitchFamily="18" charset="0"/>
                    <a:cs typeface="Arial" panose="020B0604020202020204" pitchFamily="34" charset="0"/>
                  </a:rPr>
                  <a:t>Chú ý:</a:t>
                </a:r>
                <a:endParaRPr lang="en-US" sz="4000" i="1" u="sng">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Khi viết một số đo của một góc theo đơn vị rađian, người ta thường không viết </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chữ</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rad sau số đo. Chẳng hạn góc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được hiểu là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21623" y="6506601"/>
                <a:ext cx="15697200" cy="3163879"/>
              </a:xfrm>
              <a:prstGeom prst="rect">
                <a:avLst/>
              </a:prstGeom>
              <a:blipFill>
                <a:blip r:embed="rId5"/>
                <a:stretch>
                  <a:fillRect l="-1398" r="-1359"/>
                </a:stretch>
              </a:blipFill>
            </p:spPr>
            <p:txBody>
              <a:bodyPr/>
              <a:lstStyle/>
              <a:p>
                <a:r>
                  <a:rPr lang="en-US">
                    <a:noFill/>
                  </a:rPr>
                  <a:t> </a:t>
                </a:r>
              </a:p>
            </p:txBody>
          </p:sp>
        </mc:Fallback>
      </mc:AlternateContent>
      <p:pic>
        <p:nvPicPr>
          <p:cNvPr id="20" name="Picture 19"/>
          <p:cNvPicPr>
            <a:picLocks noChangeAspect="1"/>
          </p:cNvPicPr>
          <p:nvPr/>
        </p:nvPicPr>
        <p:blipFill>
          <a:blip r:embed="rId6"/>
          <a:stretch>
            <a:fillRect/>
          </a:stretch>
        </p:blipFill>
        <p:spPr>
          <a:xfrm>
            <a:off x="16154400" y="5331282"/>
            <a:ext cx="1397790" cy="2062836"/>
          </a:xfrm>
          <a:prstGeom prst="rect">
            <a:avLst/>
          </a:prstGeom>
        </p:spPr>
      </p:pic>
      <p:pic>
        <p:nvPicPr>
          <p:cNvPr id="21" name="Picture 20"/>
          <p:cNvPicPr>
            <a:picLocks noChangeAspect="1"/>
          </p:cNvPicPr>
          <p:nvPr/>
        </p:nvPicPr>
        <p:blipFill>
          <a:blip r:embed="rId7"/>
          <a:stretch>
            <a:fillRect/>
          </a:stretch>
        </p:blipFill>
        <p:spPr>
          <a:xfrm>
            <a:off x="16764000" y="342900"/>
            <a:ext cx="1016790" cy="1016790"/>
          </a:xfrm>
          <a:prstGeom prst="rect">
            <a:avLst/>
          </a:prstGeom>
        </p:spPr>
      </p:pic>
      <p:pic>
        <p:nvPicPr>
          <p:cNvPr id="23" name="Picture 22"/>
          <p:cNvPicPr>
            <a:picLocks noChangeAspect="1"/>
          </p:cNvPicPr>
          <p:nvPr/>
        </p:nvPicPr>
        <p:blipFill>
          <a:blip r:embed="rId8">
            <a:duotone>
              <a:prstClr val="black"/>
              <a:schemeClr val="accent5">
                <a:tint val="45000"/>
                <a:satMod val="400000"/>
              </a:schemeClr>
            </a:duotone>
          </a:blip>
          <a:stretch>
            <a:fillRect/>
          </a:stretch>
        </p:blipFill>
        <p:spPr>
          <a:xfrm rot="10800000" flipV="1">
            <a:off x="4191000" y="5319415"/>
            <a:ext cx="1163369" cy="1217732"/>
          </a:xfrm>
          <a:prstGeom prst="rect">
            <a:avLst/>
          </a:prstGeom>
        </p:spPr>
      </p:pic>
    </p:spTree>
    <p:extLst>
      <p:ext uri="{BB962C8B-B14F-4D97-AF65-F5344CB8AC3E}">
        <p14:creationId xmlns:p14="http://schemas.microsoft.com/office/powerpoint/2010/main" val="15924610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anim calcmode="lin" valueType="num">
                                      <p:cBhvr>
                                        <p:cTn id="21"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17">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1" name="Freeform 11"/>
          <p:cNvSpPr/>
          <p:nvPr/>
        </p:nvSpPr>
        <p:spPr>
          <a:xfrm rot="-143866" flipH="1">
            <a:off x="15355264" y="9394413"/>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Oval Callout 14"/>
          <p:cNvSpPr/>
          <p:nvPr/>
        </p:nvSpPr>
        <p:spPr>
          <a:xfrm>
            <a:off x="8827542" y="4552008"/>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830669" y="952500"/>
            <a:ext cx="5227054" cy="1066800"/>
            <a:chOff x="304800" y="190500"/>
            <a:chExt cx="4876800"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24391" y="190500"/>
              <a:ext cx="45349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3: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1830669" y="5509865"/>
            <a:ext cx="1084341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Ta có:</a:t>
            </a:r>
          </a:p>
        </p:txBody>
      </p:sp>
      <p:pic>
        <p:nvPicPr>
          <p:cNvPr id="23" name="Picture 22"/>
          <p:cNvPicPr>
            <a:picLocks noChangeAspect="1"/>
          </p:cNvPicPr>
          <p:nvPr/>
        </p:nvPicPr>
        <p:blipFill>
          <a:blip r:embed="rId5"/>
          <a:stretch>
            <a:fillRect/>
          </a:stretch>
        </p:blipFill>
        <p:spPr>
          <a:xfrm rot="12329789">
            <a:off x="-735088" y="3318960"/>
            <a:ext cx="2523115" cy="2466096"/>
          </a:xfrm>
          <a:prstGeom prst="rect">
            <a:avLst/>
          </a:prstGeom>
        </p:spPr>
      </p:pic>
      <p:grpSp>
        <p:nvGrpSpPr>
          <p:cNvPr id="5" name="Group 4"/>
          <p:cNvGrpSpPr/>
          <p:nvPr/>
        </p:nvGrpSpPr>
        <p:grpSpPr>
          <a:xfrm>
            <a:off x="1833167" y="2266008"/>
            <a:ext cx="11559693" cy="2098495"/>
            <a:chOff x="1302999" y="2115533"/>
            <a:chExt cx="11559693" cy="2098495"/>
          </a:xfrm>
        </p:grpSpPr>
        <mc:AlternateContent xmlns:mc="http://schemas.openxmlformats.org/markup-compatibility/2006" xmlns:a14="http://schemas.microsoft.com/office/drawing/2010/main">
          <mc:Choice Requires="a14">
            <p:sp>
              <p:nvSpPr>
                <p:cNvPr id="19" name="TextBox 18"/>
                <p:cNvSpPr txBox="1"/>
                <p:nvPr/>
              </p:nvSpPr>
              <p:spPr>
                <a:xfrm>
                  <a:off x="1302999" y="2115533"/>
                  <a:ext cx="11559693"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Đổi</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từ độ sang rađian các số đo sau: </a:t>
                  </a:r>
                  <a14:m>
                    <m:oMath xmlns:m="http://schemas.openxmlformats.org/officeDocument/2006/math">
                      <m:r>
                        <a:rPr kumimoji="0" lang="en-US" sz="4000" b="0" i="0"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°;150°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cs typeface="Arial" panose="020B0604020202020204" pitchFamily="34" charset="0"/>
                    </a:rPr>
                    <a:t>b) Đổi từ rađian sang độ các số đo sau: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302999" y="2115533"/>
                  <a:ext cx="11559693" cy="1938992"/>
                </a:xfrm>
                <a:prstGeom prst="rect">
                  <a:avLst/>
                </a:prstGeom>
                <a:blipFill>
                  <a:blip r:embed="rId16"/>
                  <a:stretch>
                    <a:fillRect l="-189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0134600" y="2952721"/>
                  <a:ext cx="1884323" cy="12613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5</m:t>
                            </m:r>
                            <m:r>
                              <a:rPr lang="en-US" sz="4000" i="1">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4</m:t>
                            </m:r>
                          </m:den>
                        </m:f>
                      </m:oMath>
                    </m:oMathPara>
                  </a14:m>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0134600" y="2952721"/>
                  <a:ext cx="1884323" cy="1261307"/>
                </a:xfrm>
                <a:prstGeom prst="rect">
                  <a:avLst/>
                </a:prstGeom>
                <a:blipFill>
                  <a:blip r:embed="rId17"/>
                  <a:stretch>
                    <a:fillRect/>
                  </a:stretch>
                </a:blipFill>
              </p:spPr>
              <p:txBody>
                <a:bodyPr/>
                <a:lstStyle/>
                <a:p>
                  <a:r>
                    <a:rPr lang="en-US">
                      <a:noFill/>
                    </a:rPr>
                    <a:t> </a:t>
                  </a:r>
                </a:p>
              </p:txBody>
            </p:sp>
          </mc:Fallback>
        </mc:AlternateContent>
      </p:grpSp>
      <p:sp>
        <p:nvSpPr>
          <p:cNvPr id="24" name="Rectangle 23"/>
          <p:cNvSpPr/>
          <p:nvPr/>
        </p:nvSpPr>
        <p:spPr>
          <a:xfrm>
            <a:off x="1830669" y="7654470"/>
            <a:ext cx="2646791"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800">
                <a:solidFill>
                  <a:prstClr val="black"/>
                </a:solidFill>
                <a:latin typeface="Arial" panose="020B0604020202020204" pitchFamily="34" charset="0"/>
                <a:cs typeface="Arial" panose="020B0604020202020204" pitchFamily="34" charset="0"/>
              </a:rPr>
              <a:t>b</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Ta có:</a:t>
            </a:r>
          </a:p>
        </p:txBody>
      </p:sp>
      <mc:AlternateContent xmlns:mc="http://schemas.openxmlformats.org/markup-compatibility/2006" xmlns:a14="http://schemas.microsoft.com/office/drawing/2010/main">
        <mc:Choice Requires="a14">
          <p:sp>
            <p:nvSpPr>
              <p:cNvPr id="6" name="Rectangle 5"/>
              <p:cNvSpPr/>
              <p:nvPr/>
            </p:nvSpPr>
            <p:spPr>
              <a:xfrm>
                <a:off x="5076394" y="6243878"/>
                <a:ext cx="9165330" cy="11443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smtClean="0">
                          <a:solidFill>
                            <a:prstClr val="black"/>
                          </a:solidFill>
                          <a:latin typeface="Cambria Math" panose="02040503050406030204" pitchFamily="18" charset="0"/>
                          <a:cs typeface="Arial" panose="020B0604020202020204" pitchFamily="34" charset="0"/>
                        </a:rPr>
                        <m:t>4</m:t>
                      </m:r>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°=45.</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600" i="1">
                          <a:solidFill>
                            <a:prstClr val="black"/>
                          </a:solidFill>
                          <a:latin typeface="Cambria Math" panose="02040503050406030204" pitchFamily="18" charset="0"/>
                          <a:cs typeface="Arial" panose="020B0604020202020204" pitchFamily="34" charset="0"/>
                        </a:rPr>
                        <m:t>;</m:t>
                      </m:r>
                      <m:r>
                        <a:rPr lang="en-US" sz="3600" b="0" i="0" smtClean="0">
                          <a:solidFill>
                            <a:prstClr val="black"/>
                          </a:solidFill>
                          <a:latin typeface="Cambria Math" panose="02040503050406030204" pitchFamily="18" charset="0"/>
                          <a:cs typeface="Arial" panose="020B0604020202020204" pitchFamily="34" charset="0"/>
                        </a:rPr>
                        <m:t>      </m:t>
                      </m:r>
                      <m:r>
                        <a:rPr lang="en-US" sz="3600">
                          <a:solidFill>
                            <a:prstClr val="black"/>
                          </a:solidFill>
                          <a:latin typeface="Cambria Math" panose="02040503050406030204" pitchFamily="18" charset="0"/>
                          <a:cs typeface="Arial" panose="020B0604020202020204" pitchFamily="34" charset="0"/>
                        </a:rPr>
                        <m:t>1</m:t>
                      </m:r>
                      <m:r>
                        <a:rPr lang="en-US" sz="3600" i="1">
                          <a:solidFill>
                            <a:prstClr val="black"/>
                          </a:solidFill>
                          <a:latin typeface="Cambria Math" panose="02040503050406030204" pitchFamily="18" charset="0"/>
                          <a:cs typeface="Arial" panose="020B0604020202020204" pitchFamily="34" charset="0"/>
                        </a:rPr>
                        <m:t>50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°=150.</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5076394" y="6243878"/>
                <a:ext cx="9165330" cy="114435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07898" y="7982332"/>
                <a:ext cx="11963400" cy="2056076"/>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3600" i="1" smtClean="0">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cs typeface="Arial" panose="020B0604020202020204" pitchFamily="34" charset="0"/>
                            </a:rPr>
                            <m:t>3</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cs typeface="Arial" panose="020B0604020202020204" pitchFamily="34" charset="0"/>
                            </a:rPr>
                            <m:t>3</m:t>
                          </m:r>
                        </m:den>
                      </m:f>
                      <m:r>
                        <a:rPr lang="en-US" sz="3600" i="1">
                          <a:solidFill>
                            <a:prstClr val="black"/>
                          </a:solidFill>
                          <a:latin typeface="Cambria Math" panose="02040503050406030204" pitchFamily="18" charset="0"/>
                          <a:cs typeface="Arial" panose="020B0604020202020204" pitchFamily="34" charset="0"/>
                        </a:rPr>
                        <m:t>. </m:t>
                      </m:r>
                      <m:sSup>
                        <m:sSupPr>
                          <m:ctrlPr>
                            <a:rPr lang="en-US" sz="3600" i="1">
                              <a:solidFill>
                                <a:prstClr val="black"/>
                              </a:solidFill>
                              <a:latin typeface="Cambria Math" panose="02040503050406030204" pitchFamily="18" charset="0"/>
                              <a:cs typeface="Arial" panose="020B0604020202020204" pitchFamily="34" charset="0"/>
                            </a:rPr>
                          </m:ctrlPr>
                        </m:sSupPr>
                        <m:e>
                          <m:d>
                            <m:dPr>
                              <m:ctrlPr>
                                <a:rPr lang="en-US" sz="3600" i="1">
                                  <a:solidFill>
                                    <a:prstClr val="black"/>
                                  </a:solidFill>
                                  <a:latin typeface="Cambria Math" panose="02040503050406030204" pitchFamily="18" charset="0"/>
                                  <a:cs typeface="Arial" panose="020B0604020202020204" pitchFamily="34" charset="0"/>
                                </a:rPr>
                              </m:ctrlPr>
                            </m:dPr>
                            <m:e>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180</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den>
                              </m:f>
                            </m:e>
                          </m:d>
                        </m:e>
                        <m:sup>
                          <m:r>
                            <a:rPr lang="en-US" sz="3600" i="1">
                              <a:solidFill>
                                <a:prstClr val="black"/>
                              </a:solidFill>
                              <a:latin typeface="Cambria Math" panose="02040503050406030204" pitchFamily="18" charset="0"/>
                              <a:cs typeface="Arial" panose="020B0604020202020204" pitchFamily="34" charset="0"/>
                            </a:rPr>
                            <m:t>𝑜</m:t>
                          </m:r>
                        </m:sup>
                      </m:sSup>
                      <m:r>
                        <a:rPr lang="en-US" sz="3600" i="1">
                          <a:solidFill>
                            <a:prstClr val="black"/>
                          </a:solidFill>
                          <a:latin typeface="Cambria Math" panose="02040503050406030204" pitchFamily="18" charset="0"/>
                          <a:cs typeface="Arial" panose="020B0604020202020204" pitchFamily="34" charset="0"/>
                        </a:rPr>
                        <m:t>=60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 ; </m:t>
                      </m:r>
                      <m:r>
                        <a:rPr lang="en-US"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600" i="1">
                          <a:solidFill>
                            <a:prstClr val="black"/>
                          </a:solidFill>
                          <a:latin typeface="Cambria Math" panose="02040503050406030204" pitchFamily="18" charset="0"/>
                          <a:cs typeface="Arial" panose="020B0604020202020204" pitchFamily="34" charset="0"/>
                        </a:rPr>
                        <m:t>. </m:t>
                      </m:r>
                      <m:sSup>
                        <m:sSupPr>
                          <m:ctrlPr>
                            <a:rPr lang="en-US" sz="3600" i="1">
                              <a:solidFill>
                                <a:prstClr val="black"/>
                              </a:solidFill>
                              <a:latin typeface="Cambria Math" panose="02040503050406030204" pitchFamily="18" charset="0"/>
                              <a:cs typeface="Arial" panose="020B0604020202020204" pitchFamily="34" charset="0"/>
                            </a:rPr>
                          </m:ctrlPr>
                        </m:sSupPr>
                        <m:e>
                          <m:d>
                            <m:dPr>
                              <m:ctrlPr>
                                <a:rPr lang="en-US" sz="3600" i="1">
                                  <a:solidFill>
                                    <a:prstClr val="black"/>
                                  </a:solidFill>
                                  <a:latin typeface="Cambria Math" panose="02040503050406030204" pitchFamily="18" charset="0"/>
                                  <a:cs typeface="Arial" panose="020B0604020202020204" pitchFamily="34" charset="0"/>
                                </a:rPr>
                              </m:ctrlPr>
                            </m:dPr>
                            <m:e>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180</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den>
                              </m:f>
                            </m:e>
                          </m:d>
                        </m:e>
                        <m:sup>
                          <m:r>
                            <a:rPr lang="en-US" sz="3600" i="1">
                              <a:solidFill>
                                <a:prstClr val="black"/>
                              </a:solidFill>
                              <a:latin typeface="Cambria Math" panose="02040503050406030204" pitchFamily="18" charset="0"/>
                              <a:cs typeface="Arial" panose="020B0604020202020204" pitchFamily="34" charset="0"/>
                            </a:rPr>
                            <m:t>𝑜</m:t>
                          </m:r>
                        </m:sup>
                      </m:sSup>
                      <m:r>
                        <a:rPr lang="en-US" sz="3600" i="1">
                          <a:solidFill>
                            <a:prstClr val="black"/>
                          </a:solidFill>
                          <a:latin typeface="Cambria Math" panose="02040503050406030204" pitchFamily="18" charset="0"/>
                          <a:cs typeface="Arial" panose="020B0604020202020204" pitchFamily="34" charset="0"/>
                        </a:rPr>
                        <m:t>=225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07898" y="7982332"/>
                <a:ext cx="11963400" cy="2056076"/>
              </a:xfrm>
              <a:prstGeom prst="rect">
                <a:avLst/>
              </a:prstGeom>
              <a:blipFill>
                <a:blip r:embed="rId19"/>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20"/>
          <a:stretch>
            <a:fillRect/>
          </a:stretch>
        </p:blipFill>
        <p:spPr>
          <a:xfrm>
            <a:off x="14478000" y="1162840"/>
            <a:ext cx="2156760" cy="2828326"/>
          </a:xfrm>
          <a:prstGeom prst="rect">
            <a:avLst/>
          </a:prstGeom>
        </p:spPr>
      </p:pic>
    </p:spTree>
    <p:extLst>
      <p:ext uri="{BB962C8B-B14F-4D97-AF65-F5344CB8AC3E}">
        <p14:creationId xmlns:p14="http://schemas.microsoft.com/office/powerpoint/2010/main" val="25820178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2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5620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3</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4" name="Oval Callout 23"/>
          <p:cNvSpPr/>
          <p:nvPr/>
        </p:nvSpPr>
        <p:spPr>
          <a:xfrm>
            <a:off x="8237655" y="4349190"/>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flipH="1">
            <a:off x="15697200" y="701049"/>
            <a:ext cx="1807417" cy="3104340"/>
          </a:xfrm>
          <a:prstGeom prst="rect">
            <a:avLst/>
          </a:prstGeom>
        </p:spPr>
      </p:pic>
      <p:grpSp>
        <p:nvGrpSpPr>
          <p:cNvPr id="14" name="Group 13"/>
          <p:cNvGrpSpPr/>
          <p:nvPr/>
        </p:nvGrpSpPr>
        <p:grpSpPr>
          <a:xfrm>
            <a:off x="2194787" y="2019300"/>
            <a:ext cx="12333103" cy="2068515"/>
            <a:chOff x="1302999" y="2115533"/>
            <a:chExt cx="12333103" cy="2068515"/>
          </a:xfrm>
        </p:grpSpPr>
        <mc:AlternateContent xmlns:mc="http://schemas.openxmlformats.org/markup-compatibility/2006" xmlns:a14="http://schemas.microsoft.com/office/drawing/2010/main">
          <mc:Choice Requires="a14">
            <p:sp>
              <p:nvSpPr>
                <p:cNvPr id="15" name="TextBox 14"/>
                <p:cNvSpPr txBox="1"/>
                <p:nvPr/>
              </p:nvSpPr>
              <p:spPr>
                <a:xfrm>
                  <a:off x="1302999" y="2115533"/>
                  <a:ext cx="12333103"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Đổi</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từ độ sang rađian các số đo sau: </a:t>
                  </a:r>
                  <a14:m>
                    <m:oMath xmlns:m="http://schemas.openxmlformats.org/officeDocument/2006/math">
                      <m:r>
                        <a:rPr kumimoji="0" lang="en-US" sz="4000" b="0" i="0"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360</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°;−450°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cs typeface="Arial" panose="020B0604020202020204" pitchFamily="34" charset="0"/>
                    </a:rPr>
                    <a:t>b) Đổi từ rađian sang độ các số đo sau: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02999" y="2115533"/>
                  <a:ext cx="12333103" cy="1938992"/>
                </a:xfrm>
                <a:prstGeom prst="rect">
                  <a:avLst/>
                </a:prstGeom>
                <a:blipFill>
                  <a:blip r:embed="rId5"/>
                  <a:stretch>
                    <a:fillRect l="-1730"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0374440" y="2922741"/>
                  <a:ext cx="1884323" cy="12613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cs typeface="Arial" panose="020B0604020202020204" pitchFamily="34" charset="0"/>
                          </a:rPr>
                          <m:t>3</m:t>
                        </m:r>
                        <m:r>
                          <a:rPr lang="en-US" sz="4000" i="1">
                            <a:latin typeface="Cambria Math" panose="02040503050406030204" pitchFamily="18" charset="0"/>
                            <a:ea typeface="Cambria Math" panose="02040503050406030204" pitchFamily="18" charset="0"/>
                            <a:cs typeface="Arial" panose="020B0604020202020204" pitchFamily="34" charset="0"/>
                          </a:rPr>
                          <m:t>𝜋</m:t>
                        </m:r>
                        <m:r>
                          <a:rPr lang="en-US" sz="4000" b="0" i="1" smtClean="0">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−11</m:t>
                            </m:r>
                            <m:r>
                              <a:rPr lang="en-US" sz="4000" i="1">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5</m:t>
                            </m:r>
                          </m:den>
                        </m:f>
                      </m:oMath>
                    </m:oMathPara>
                  </a14:m>
                  <a:endParaRPr lang="en-US" sz="400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374440" y="2922741"/>
                  <a:ext cx="1884323" cy="1261307"/>
                </a:xfrm>
                <a:prstGeom prst="rect">
                  <a:avLst/>
                </a:prstGeom>
                <a:blipFill>
                  <a:blip r:embed="rId6"/>
                  <a:stretch>
                    <a:fillRect r="-14887"/>
                  </a:stretch>
                </a:blipFill>
              </p:spPr>
              <p:txBody>
                <a:bodyPr/>
                <a:lstStyle/>
                <a:p>
                  <a:r>
                    <a:rPr lang="en-US">
                      <a:noFill/>
                    </a:rPr>
                    <a:t> </a:t>
                  </a:r>
                </a:p>
              </p:txBody>
            </p:sp>
          </mc:Fallback>
        </mc:AlternateContent>
      </p:grpSp>
      <p:grpSp>
        <p:nvGrpSpPr>
          <p:cNvPr id="7" name="Group 6"/>
          <p:cNvGrpSpPr/>
          <p:nvPr/>
        </p:nvGrpSpPr>
        <p:grpSpPr>
          <a:xfrm>
            <a:off x="1655081" y="5295900"/>
            <a:ext cx="14097000" cy="1948419"/>
            <a:chOff x="2667000" y="5506764"/>
            <a:chExt cx="14097000" cy="1948419"/>
          </a:xfrm>
        </p:grpSpPr>
        <mc:AlternateContent xmlns:mc="http://schemas.openxmlformats.org/markup-compatibility/2006" xmlns:a14="http://schemas.microsoft.com/office/drawing/2010/main">
          <mc:Choice Requires="a14">
            <p:sp>
              <p:nvSpPr>
                <p:cNvPr id="5" name="Rectangle 4"/>
                <p:cNvSpPr/>
                <p:nvPr/>
              </p:nvSpPr>
              <p:spPr>
                <a:xfrm>
                  <a:off x="2667000" y="5506764"/>
                  <a:ext cx="14097000" cy="1948419"/>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=360.</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450.</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667000" y="5506764"/>
                  <a:ext cx="14097000" cy="1948419"/>
                </a:xfrm>
                <a:prstGeom prst="rect">
                  <a:avLst/>
                </a:prstGeom>
                <a:blipFill>
                  <a:blip r:embed="rId7"/>
                  <a:stretch>
                    <a:fillRect/>
                  </a:stretch>
                </a:blipFill>
              </p:spPr>
              <p:txBody>
                <a:bodyPr/>
                <a:lstStyle/>
                <a:p>
                  <a:r>
                    <a:rPr lang="en-US">
                      <a:noFill/>
                    </a:rPr>
                    <a:t> </a:t>
                  </a:r>
                </a:p>
              </p:txBody>
            </p:sp>
          </mc:Fallback>
        </mc:AlternateContent>
        <p:sp>
          <p:nvSpPr>
            <p:cNvPr id="6" name="Rectangle 5"/>
            <p:cNvSpPr/>
            <p:nvPr/>
          </p:nvSpPr>
          <p:spPr>
            <a:xfrm>
              <a:off x="3276600" y="6264414"/>
              <a:ext cx="784189" cy="707886"/>
            </a:xfrm>
            <a:prstGeom prst="rect">
              <a:avLst/>
            </a:prstGeom>
          </p:spPr>
          <p:txBody>
            <a:bodyPr wrap="none">
              <a:spAutoFit/>
            </a:bodyPr>
            <a:lstStyle/>
            <a:p>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 </a:t>
              </a:r>
              <a:endParaRPr lang="en-US"/>
            </a:p>
          </p:txBody>
        </p:sp>
      </p:grpSp>
      <p:grpSp>
        <p:nvGrpSpPr>
          <p:cNvPr id="10" name="Group 9"/>
          <p:cNvGrpSpPr/>
          <p:nvPr/>
        </p:nvGrpSpPr>
        <p:grpSpPr>
          <a:xfrm>
            <a:off x="2264681" y="7581900"/>
            <a:ext cx="14272904" cy="1546834"/>
            <a:chOff x="1730411" y="7505700"/>
            <a:chExt cx="14272904" cy="1546834"/>
          </a:xfrm>
        </p:grpSpPr>
        <p:sp>
          <p:nvSpPr>
            <p:cNvPr id="8" name="Rectangle 7"/>
            <p:cNvSpPr/>
            <p:nvPr/>
          </p:nvSpPr>
          <p:spPr>
            <a:xfrm>
              <a:off x="1730411" y="7962900"/>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mc:AlternateContent xmlns:mc="http://schemas.openxmlformats.org/markup-compatibility/2006" xmlns:a14="http://schemas.microsoft.com/office/drawing/2010/main">
          <mc:Choice Requires="a14">
            <p:sp>
              <p:nvSpPr>
                <p:cNvPr id="9" name="Rectangle 8"/>
                <p:cNvSpPr/>
                <p:nvPr/>
              </p:nvSpPr>
              <p:spPr>
                <a:xfrm>
                  <a:off x="1981200" y="7505700"/>
                  <a:ext cx="14022115" cy="15468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540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396</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981200" y="7505700"/>
                  <a:ext cx="14022115" cy="1546834"/>
                </a:xfrm>
                <a:prstGeom prst="rect">
                  <a:avLst/>
                </a:prstGeom>
                <a:blipFill>
                  <a:blip r:embed="rId8"/>
                  <a:stretch>
                    <a:fillRect/>
                  </a:stretch>
                </a:blipFill>
              </p:spPr>
              <p:txBody>
                <a:bodyPr/>
                <a:lstStyle/>
                <a:p>
                  <a:r>
                    <a:rPr lang="en-US">
                      <a:noFill/>
                    </a:rPr>
                    <a:t> </a:t>
                  </a:r>
                </a:p>
              </p:txBody>
            </p:sp>
          </mc:Fallback>
        </mc:AlternateContent>
      </p:grpSp>
      <p:pic>
        <p:nvPicPr>
          <p:cNvPr id="11" name="Picture 10"/>
          <p:cNvPicPr>
            <a:picLocks noChangeAspect="1"/>
          </p:cNvPicPr>
          <p:nvPr/>
        </p:nvPicPr>
        <p:blipFill>
          <a:blip r:embed="rId9"/>
          <a:stretch>
            <a:fillRect/>
          </a:stretch>
        </p:blipFill>
        <p:spPr>
          <a:xfrm>
            <a:off x="306116" y="572971"/>
            <a:ext cx="1852445" cy="1130561"/>
          </a:xfrm>
          <a:prstGeom prst="rect">
            <a:avLst/>
          </a:prstGeom>
        </p:spPr>
      </p:pic>
      <p:pic>
        <p:nvPicPr>
          <p:cNvPr id="12" name="Picture 11"/>
          <p:cNvPicPr>
            <a:picLocks noChangeAspect="1"/>
          </p:cNvPicPr>
          <p:nvPr/>
        </p:nvPicPr>
        <p:blipFill>
          <a:blip r:embed="rId10"/>
          <a:stretch>
            <a:fillRect/>
          </a:stretch>
        </p:blipFill>
        <p:spPr>
          <a:xfrm rot="18058778">
            <a:off x="-49752" y="7843826"/>
            <a:ext cx="2064517" cy="1579987"/>
          </a:xfrm>
          <a:prstGeom prst="rect">
            <a:avLst/>
          </a:prstGeom>
        </p:spPr>
      </p:pic>
    </p:spTree>
    <p:extLst>
      <p:ext uri="{BB962C8B-B14F-4D97-AF65-F5344CB8AC3E}">
        <p14:creationId xmlns:p14="http://schemas.microsoft.com/office/powerpoint/2010/main" val="128255216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471444394"/>
                  </p:ext>
                </p:extLst>
              </p:nvPr>
            </p:nvGraphicFramePr>
            <p:xfrm>
              <a:off x="2590800" y="4381500"/>
              <a:ext cx="13182600" cy="5257800"/>
            </p:xfrm>
            <a:graphic>
              <a:graphicData uri="http://schemas.openxmlformats.org/drawingml/2006/table">
                <a:tbl>
                  <a:tblPr bandRow="1"/>
                  <a:tblGrid>
                    <a:gridCol w="2021332">
                      <a:extLst>
                        <a:ext uri="{9D8B030D-6E8A-4147-A177-3AD203B41FA5}">
                          <a16:colId xmlns:a16="http://schemas.microsoft.com/office/drawing/2014/main" val="3998755285"/>
                        </a:ext>
                      </a:extLst>
                    </a:gridCol>
                    <a:gridCol w="2197100">
                      <a:extLst>
                        <a:ext uri="{9D8B030D-6E8A-4147-A177-3AD203B41FA5}">
                          <a16:colId xmlns:a16="http://schemas.microsoft.com/office/drawing/2014/main" val="3977087039"/>
                        </a:ext>
                      </a:extLst>
                    </a:gridCol>
                    <a:gridCol w="2284984">
                      <a:extLst>
                        <a:ext uri="{9D8B030D-6E8A-4147-A177-3AD203B41FA5}">
                          <a16:colId xmlns:a16="http://schemas.microsoft.com/office/drawing/2014/main" val="1373408278"/>
                        </a:ext>
                      </a:extLst>
                    </a:gridCol>
                    <a:gridCol w="2284984">
                      <a:extLst>
                        <a:ext uri="{9D8B030D-6E8A-4147-A177-3AD203B41FA5}">
                          <a16:colId xmlns:a16="http://schemas.microsoft.com/office/drawing/2014/main" val="759821852"/>
                        </a:ext>
                      </a:extLst>
                    </a:gridCol>
                    <a:gridCol w="2197100">
                      <a:extLst>
                        <a:ext uri="{9D8B030D-6E8A-4147-A177-3AD203B41FA5}">
                          <a16:colId xmlns:a16="http://schemas.microsoft.com/office/drawing/2014/main" val="3057891684"/>
                        </a:ext>
                      </a:extLst>
                    </a:gridCol>
                    <a:gridCol w="2197100">
                      <a:extLst>
                        <a:ext uri="{9D8B030D-6E8A-4147-A177-3AD203B41FA5}">
                          <a16:colId xmlns:a16="http://schemas.microsoft.com/office/drawing/2014/main" val="923936830"/>
                        </a:ext>
                      </a:extLst>
                    </a:gridCol>
                  </a:tblGrid>
                  <a:tr h="900536">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30º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45º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60º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a:effectLst/>
                              <a:latin typeface="Arial" panose="020B0604020202020204" pitchFamily="34" charset="0"/>
                              <a:ea typeface="Times New Roman" panose="02020603050405020304" pitchFamily="18" charset="0"/>
                              <a:cs typeface="Arial" panose="020B0604020202020204" pitchFamily="34" charset="0"/>
                            </a:rPr>
                            <a:t>90º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744782123"/>
                      </a:ext>
                    </a:extLst>
                  </a:tr>
                  <a:tr h="1641371">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rad</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0</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800" i="1" smtClean="0">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159709364"/>
                      </a:ext>
                    </a:extLst>
                  </a:tr>
                  <a:tr h="900536">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a:effectLst/>
                              <a:latin typeface="Arial" panose="020B0604020202020204" pitchFamily="34" charset="0"/>
                              <a:ea typeface="Times New Roman" panose="02020603050405020304" pitchFamily="18" charset="0"/>
                              <a:cs typeface="Arial" panose="020B0604020202020204" pitchFamily="34" charset="0"/>
                            </a:rPr>
                            <a:t>120º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a:effectLst/>
                              <a:latin typeface="Arial" panose="020B0604020202020204" pitchFamily="34" charset="0"/>
                              <a:ea typeface="Times New Roman" panose="02020603050405020304" pitchFamily="18" charset="0"/>
                              <a:cs typeface="Arial" panose="020B0604020202020204" pitchFamily="34" charset="0"/>
                            </a:rPr>
                            <a:t>135º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a:effectLst/>
                              <a:latin typeface="Arial" panose="020B0604020202020204" pitchFamily="34" charset="0"/>
                              <a:ea typeface="Times New Roman" panose="02020603050405020304" pitchFamily="18" charset="0"/>
                              <a:cs typeface="Arial" panose="020B0604020202020204" pitchFamily="34" charset="0"/>
                            </a:rPr>
                            <a:t>150º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a:effectLst/>
                              <a:latin typeface="Arial" panose="020B0604020202020204" pitchFamily="34" charset="0"/>
                              <a:ea typeface="Times New Roman" panose="02020603050405020304" pitchFamily="18" charset="0"/>
                              <a:cs typeface="Arial" panose="020B0604020202020204" pitchFamily="34" charset="0"/>
                            </a:rPr>
                            <a:t>180º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rowSpan="2">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9622450"/>
                      </a:ext>
                    </a:extLst>
                  </a:tr>
                  <a:tr h="1815357">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rad</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FF97"/>
                        </a:solidFill>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800" i="1"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800" i="1"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800" i="1"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sz="3800" smtClean="0">
                                    <a:effectLst/>
                                    <a:latin typeface="Cambria Math" panose="02040503050406030204" pitchFamily="18" charset="0"/>
                                    <a:ea typeface="Times New Roman" panose="02020603050405020304" pitchFamily="18" charset="0"/>
                                    <a:cs typeface="Times New Roman" panose="02020603050405020304" pitchFamily="18" charset="0"/>
                                  </a:rPr>
                                  <m:t>π</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vMerge="1">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956443"/>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471444394"/>
                  </p:ext>
                </p:extLst>
              </p:nvPr>
            </p:nvGraphicFramePr>
            <p:xfrm>
              <a:off x="2590800" y="4381500"/>
              <a:ext cx="13182600" cy="5257800"/>
            </p:xfrm>
            <a:graphic>
              <a:graphicData uri="http://schemas.openxmlformats.org/drawingml/2006/table">
                <a:tbl>
                  <a:tblPr bandRow="1"/>
                  <a:tblGrid>
                    <a:gridCol w="2021332">
                      <a:extLst>
                        <a:ext uri="{9D8B030D-6E8A-4147-A177-3AD203B41FA5}">
                          <a16:colId xmlns:a16="http://schemas.microsoft.com/office/drawing/2014/main" val="3998755285"/>
                        </a:ext>
                      </a:extLst>
                    </a:gridCol>
                    <a:gridCol w="2197100">
                      <a:extLst>
                        <a:ext uri="{9D8B030D-6E8A-4147-A177-3AD203B41FA5}">
                          <a16:colId xmlns:a16="http://schemas.microsoft.com/office/drawing/2014/main" val="3977087039"/>
                        </a:ext>
                      </a:extLst>
                    </a:gridCol>
                    <a:gridCol w="2284984">
                      <a:extLst>
                        <a:ext uri="{9D8B030D-6E8A-4147-A177-3AD203B41FA5}">
                          <a16:colId xmlns:a16="http://schemas.microsoft.com/office/drawing/2014/main" val="1373408278"/>
                        </a:ext>
                      </a:extLst>
                    </a:gridCol>
                    <a:gridCol w="2284984">
                      <a:extLst>
                        <a:ext uri="{9D8B030D-6E8A-4147-A177-3AD203B41FA5}">
                          <a16:colId xmlns:a16="http://schemas.microsoft.com/office/drawing/2014/main" val="759821852"/>
                        </a:ext>
                      </a:extLst>
                    </a:gridCol>
                    <a:gridCol w="2197100">
                      <a:extLst>
                        <a:ext uri="{9D8B030D-6E8A-4147-A177-3AD203B41FA5}">
                          <a16:colId xmlns:a16="http://schemas.microsoft.com/office/drawing/2014/main" val="3057891684"/>
                        </a:ext>
                      </a:extLst>
                    </a:gridCol>
                    <a:gridCol w="2197100">
                      <a:extLst>
                        <a:ext uri="{9D8B030D-6E8A-4147-A177-3AD203B41FA5}">
                          <a16:colId xmlns:a16="http://schemas.microsoft.com/office/drawing/2014/main" val="923936830"/>
                        </a:ext>
                      </a:extLst>
                    </a:gridCol>
                  </a:tblGrid>
                  <a:tr h="900536">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30º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45º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60º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90º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744782123"/>
                      </a:ext>
                    </a:extLst>
                  </a:tr>
                  <a:tr h="1641371">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rad</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0</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185333" t="-55556" r="-293600" b="-166667"/>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285333" t="-55556" r="-193600" b="-166667"/>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400277" t="-55556" r="-101108" b="-166667"/>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501667" t="-55556" r="-1389" b="-166667"/>
                          </a:stretch>
                        </a:blipFill>
                      </a:tcPr>
                    </a:tc>
                    <a:extLst>
                      <a:ext uri="{0D108BD9-81ED-4DB2-BD59-A6C34878D82A}">
                        <a16:rowId xmlns:a16="http://schemas.microsoft.com/office/drawing/2014/main" val="3159709364"/>
                      </a:ext>
                    </a:extLst>
                  </a:tr>
                  <a:tr h="900536">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120º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135º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150º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180º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rowSpan="2">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9622450"/>
                      </a:ext>
                    </a:extLst>
                  </a:tr>
                  <a:tr h="1815357">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rad</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FF97"/>
                        </a:solid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93056" t="-190604" r="-410000" b="-1342"/>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185333" t="-190604" r="-293600" b="-1342"/>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285333" t="-190604" r="-193600" b="-1342"/>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400277" t="-190604" r="-101108" b="-1342"/>
                          </a:stretch>
                        </a:blipFill>
                      </a:tcPr>
                    </a:tc>
                    <a:tc vMerge="1">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956443"/>
                      </a:ext>
                    </a:extLst>
                  </a:tr>
                </a:tbl>
              </a:graphicData>
            </a:graphic>
          </p:graphicFrame>
        </mc:Fallback>
      </mc:AlternateContent>
      <mc:AlternateContent xmlns:mc="http://schemas.openxmlformats.org/markup-compatibility/2006" xmlns:a14="http://schemas.microsoft.com/office/drawing/2010/main">
        <mc:Choice Requires="a14">
          <p:sp>
            <p:nvSpPr>
              <p:cNvPr id="16" name="Rectangle 15"/>
              <p:cNvSpPr/>
              <p:nvPr/>
            </p:nvSpPr>
            <p:spPr>
              <a:xfrm>
                <a:off x="1447800" y="986091"/>
                <a:ext cx="15392400" cy="290848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nl-NL" sz="4200" b="1" i="1" u="sng">
                    <a:solidFill>
                      <a:schemeClr val="tx2"/>
                    </a:solidFill>
                    <a:latin typeface="Arial" panose="020B0604020202020204" pitchFamily="34" charset="0"/>
                    <a:ea typeface="Times New Roman" panose="02020603050405020304" pitchFamily="18" charset="0"/>
                    <a:cs typeface="Arial" panose="020B0604020202020204" pitchFamily="34" charset="0"/>
                  </a:rPr>
                  <a:t>Chú ý:</a:t>
                </a:r>
                <a:endParaRPr lang="en-US" sz="4200" i="1" u="sng">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Dưới đây là bảng tương ứng giữa số đo bằng độ và số đo bằng rađian của các góc đặc biệt trong phạm vi từ </a:t>
                </a:r>
                <a14:m>
                  <m:oMath xmlns:m="http://schemas.openxmlformats.org/officeDocument/2006/math">
                    <m:r>
                      <a:rPr lang="en-US" sz="40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m:t>
                    </m:r>
                    <m:r>
                      <a:rPr lang="en-US" sz="40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a:latin typeface="Arial" panose="020B0604020202020204" pitchFamily="34" charset="0"/>
                    <a:cs typeface="Arial" panose="020B0604020202020204" pitchFamily="34" charset="0"/>
                  </a:rPr>
                  <a:t> đến </a:t>
                </a:r>
                <a14:m>
                  <m:oMath xmlns:m="http://schemas.openxmlformats.org/officeDocument/2006/math">
                    <m:r>
                      <a:rPr lang="en-US" sz="4000" b="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18</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0</m:t>
                    </m:r>
                    <m:r>
                      <a:rPr lang="en-US" sz="40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447800" y="986091"/>
                <a:ext cx="15392400" cy="2908489"/>
              </a:xfrm>
              <a:prstGeom prst="rect">
                <a:avLst/>
              </a:prstGeom>
              <a:blipFill>
                <a:blip r:embed="rId4"/>
                <a:stretch>
                  <a:fillRect l="-1426" r="-1386" b="-4193"/>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a:off x="16002000" y="800100"/>
            <a:ext cx="1336588" cy="1027271"/>
          </a:xfrm>
          <a:prstGeom prst="rect">
            <a:avLst/>
          </a:prstGeom>
        </p:spPr>
      </p:pic>
      <p:pic>
        <p:nvPicPr>
          <p:cNvPr id="18" name="Picture 17"/>
          <p:cNvPicPr>
            <a:picLocks noChangeAspect="1"/>
          </p:cNvPicPr>
          <p:nvPr/>
        </p:nvPicPr>
        <p:blipFill>
          <a:blip r:embed="rId6"/>
          <a:stretch>
            <a:fillRect/>
          </a:stretch>
        </p:blipFill>
        <p:spPr>
          <a:xfrm>
            <a:off x="15274317" y="7734723"/>
            <a:ext cx="1565883" cy="2228427"/>
          </a:xfrm>
          <a:prstGeom prst="rect">
            <a:avLst/>
          </a:prstGeom>
        </p:spPr>
      </p:pic>
      <p:pic>
        <p:nvPicPr>
          <p:cNvPr id="19" name="Picture 18"/>
          <p:cNvPicPr>
            <a:picLocks noChangeAspect="1"/>
          </p:cNvPicPr>
          <p:nvPr/>
        </p:nvPicPr>
        <p:blipFill>
          <a:blip r:embed="rId7">
            <a:duotone>
              <a:prstClr val="black"/>
              <a:schemeClr val="accent5">
                <a:tint val="45000"/>
                <a:satMod val="400000"/>
              </a:schemeClr>
            </a:duotone>
          </a:blip>
          <a:stretch>
            <a:fillRect/>
          </a:stretch>
        </p:blipFill>
        <p:spPr>
          <a:xfrm rot="10800000" flipV="1">
            <a:off x="1676400" y="5873058"/>
            <a:ext cx="1163369" cy="1217732"/>
          </a:xfrm>
          <a:prstGeom prst="rect">
            <a:avLst/>
          </a:prstGeom>
        </p:spPr>
      </p:pic>
    </p:spTree>
    <p:extLst>
      <p:ext uri="{BB962C8B-B14F-4D97-AF65-F5344CB8AC3E}">
        <p14:creationId xmlns:p14="http://schemas.microsoft.com/office/powerpoint/2010/main" val="424012068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anim calcmode="lin" valueType="num">
                                      <p:cBhvr>
                                        <p:cTn id="16"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16">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anim calcmode="lin" valueType="num">
                                      <p:cBhvr>
                                        <p:cTn id="31" dur="500" fill="hold"/>
                                        <p:tgtEl>
                                          <p:spTgt spid="19"/>
                                        </p:tgtEl>
                                        <p:attrNameLst>
                                          <p:attrName>ppt_x</p:attrName>
                                        </p:attrNameLst>
                                      </p:cBhvr>
                                      <p:tavLst>
                                        <p:tav tm="0">
                                          <p:val>
                                            <p:strVal val="#ppt_x"/>
                                          </p:val>
                                        </p:tav>
                                        <p:tav tm="100000">
                                          <p:val>
                                            <p:strVal val="#ppt_x"/>
                                          </p:val>
                                        </p:tav>
                                      </p:tavLst>
                                    </p:anim>
                                    <p:anim calcmode="lin" valueType="num">
                                      <p:cBhvr>
                                        <p:cTn id="3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163868"/>
            <a:ext cx="18288000" cy="10287000"/>
          </a:xfrm>
          <a:prstGeom prst="rect">
            <a:avLst/>
          </a:prstGeom>
        </p:spPr>
      </p:pic>
      <p:sp>
        <p:nvSpPr>
          <p:cNvPr id="17" name="Rectangle 16"/>
          <p:cNvSpPr/>
          <p:nvPr/>
        </p:nvSpPr>
        <p:spPr>
          <a:xfrm>
            <a:off x="6089912" y="723900"/>
            <a:ext cx="6162676"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a:t>
            </a:r>
            <a:r>
              <a:rPr lang="en-US" sz="4000" b="1">
                <a:solidFill>
                  <a:prstClr val="white"/>
                </a:solidFill>
                <a:latin typeface="Arial" panose="020B0604020202020204" pitchFamily="34" charset="0"/>
                <a:ea typeface="Times New Roman" panose="02020603050405020304" pitchFamily="18" charset="0"/>
                <a:cs typeface="Arial" panose="020B0604020202020204" pitchFamily="34" charset="0"/>
              </a:rPr>
              <a:t>Độ dài cung tròn</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2437151" y="2719404"/>
                <a:ext cx="16155649" cy="1738296"/>
              </a:xfrm>
              <a:prstGeom prst="rect">
                <a:avLst/>
              </a:prstGeom>
            </p:spPr>
            <p:txBody>
              <a:bodyPr wrap="square">
                <a:spAutoFit/>
              </a:bodyPr>
              <a:lstStyle/>
              <a:p>
                <a:pPr>
                  <a:lnSpc>
                    <a:spcPct val="150000"/>
                  </a:lnSpc>
                </a:pPr>
                <a:r>
                  <a:rPr lang="vi-VN" sz="3800">
                    <a:solidFill>
                      <a:srgbClr val="000000"/>
                    </a:solidFill>
                    <a:latin typeface="Arial" panose="020B0604020202020204" pitchFamily="34" charset="0"/>
                    <a:cs typeface="Arial" panose="020B0604020202020204" pitchFamily="34" charset="0"/>
                  </a:rPr>
                  <a:t>a) Độ dài của cung tròn có số đo bằng </a:t>
                </a:r>
                <a14:m>
                  <m:oMath xmlns:m="http://schemas.openxmlformats.org/officeDocument/2006/math">
                    <m:r>
                      <a:rPr lang="vi-VN" sz="3800" i="1" smtClean="0">
                        <a:solidFill>
                          <a:srgbClr val="000000"/>
                        </a:solidFill>
                        <a:latin typeface="Cambria Math" panose="02040503050406030204" pitchFamily="18" charset="0"/>
                      </a:rPr>
                      <m:t>1 </m:t>
                    </m:r>
                    <m:r>
                      <a:rPr lang="vi-VN" sz="3800" i="1" smtClean="0">
                        <a:solidFill>
                          <a:srgbClr val="000000"/>
                        </a:solidFill>
                        <a:latin typeface="Cambria Math" panose="02040503050406030204" pitchFamily="18" charset="0"/>
                      </a:rPr>
                      <m:t>𝑟𝑎𝑑</m:t>
                    </m:r>
                    <m:r>
                      <a:rPr lang="vi-VN" sz="3800" i="1" smtClean="0">
                        <a:solidFill>
                          <a:srgbClr val="000000"/>
                        </a:solidFill>
                        <a:latin typeface="Cambria Math" panose="02040503050406030204" pitchFamily="18" charset="0"/>
                      </a:rPr>
                      <m:t> </m:t>
                    </m:r>
                  </m:oMath>
                </a14:m>
                <a:r>
                  <a:rPr lang="vi-VN" sz="3800">
                    <a:solidFill>
                      <a:srgbClr val="000000"/>
                    </a:solidFill>
                    <a:latin typeface="Arial" panose="020B0604020202020204" pitchFamily="34" charset="0"/>
                    <a:cs typeface="Arial" panose="020B0604020202020204" pitchFamily="34" charset="0"/>
                  </a:rPr>
                  <a:t>là bao nhiêu</a:t>
                </a:r>
                <a:r>
                  <a:rPr lang="en-US" sz="3800">
                    <a:solidFill>
                      <a:srgbClr val="000000"/>
                    </a:solidFill>
                    <a:latin typeface="Arial" panose="020B0604020202020204" pitchFamily="34" charset="0"/>
                    <a:cs typeface="Arial" panose="020B0604020202020204" pitchFamily="34" charset="0"/>
                  </a:rPr>
                  <a:t>?</a:t>
                </a:r>
                <a:endParaRPr lang="vi-VN" sz="3800">
                  <a:solidFill>
                    <a:srgbClr val="000000"/>
                  </a:solidFill>
                  <a:latin typeface="Arial" panose="020B0604020202020204" pitchFamily="34" charset="0"/>
                  <a:cs typeface="Arial" panose="020B0604020202020204" pitchFamily="34" charset="0"/>
                </a:endParaRPr>
              </a:p>
              <a:p>
                <a:pPr>
                  <a:lnSpc>
                    <a:spcPct val="150000"/>
                  </a:lnSpc>
                </a:pPr>
                <a:r>
                  <a:rPr lang="vi-VN" sz="3800">
                    <a:solidFill>
                      <a:srgbClr val="000000"/>
                    </a:solidFill>
                    <a:latin typeface="Arial" panose="020B0604020202020204" pitchFamily="34" charset="0"/>
                    <a:cs typeface="Arial" panose="020B0604020202020204" pitchFamily="34" charset="0"/>
                  </a:rPr>
                  <a:t>b) Tính độ dài l của cung tròn có số đo </a:t>
                </a:r>
                <a14:m>
                  <m:oMath xmlns:m="http://schemas.openxmlformats.org/officeDocument/2006/math">
                    <m:r>
                      <a:rPr lang="el-GR" sz="3800" i="1" smtClean="0">
                        <a:solidFill>
                          <a:srgbClr val="000000"/>
                        </a:solidFill>
                        <a:latin typeface="Cambria Math" panose="02040503050406030204" pitchFamily="18" charset="0"/>
                      </a:rPr>
                      <m:t>𝛼</m:t>
                    </m:r>
                    <m:r>
                      <a:rPr lang="en-US"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𝑟𝑎𝑑</m:t>
                    </m:r>
                  </m:oMath>
                </a14:m>
                <a:r>
                  <a:rPr lang="vi-VN" sz="3800">
                    <a:solidFill>
                      <a:srgbClr val="000000"/>
                    </a:solidFill>
                    <a:latin typeface="Arial" panose="020B060402020202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2437151" y="2719404"/>
                <a:ext cx="16155649" cy="1738296"/>
              </a:xfrm>
              <a:prstGeom prst="rect">
                <a:avLst/>
              </a:prstGeom>
              <a:blipFill>
                <a:blip r:embed="rId3"/>
                <a:stretch>
                  <a:fillRect l="-1245" b="-13333"/>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55323" y="1861548"/>
            <a:ext cx="979790" cy="914400"/>
          </a:xfrm>
          <a:prstGeom prst="rect">
            <a:avLst/>
          </a:prstGeom>
        </p:spPr>
      </p:pic>
      <p:sp>
        <p:nvSpPr>
          <p:cNvPr id="21" name="TextBox 20"/>
          <p:cNvSpPr txBox="1"/>
          <p:nvPr/>
        </p:nvSpPr>
        <p:spPr>
          <a:xfrm>
            <a:off x="3356244" y="1989853"/>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3:</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6"/>
          <a:stretch>
            <a:fillRect/>
          </a:stretch>
        </p:blipFill>
        <p:spPr>
          <a:xfrm>
            <a:off x="16342915" y="191589"/>
            <a:ext cx="1384263" cy="2076394"/>
          </a:xfrm>
          <a:prstGeom prst="rect">
            <a:avLst/>
          </a:prstGeom>
        </p:spPr>
      </p:pic>
      <p:pic>
        <p:nvPicPr>
          <p:cNvPr id="28" name="Picture 27"/>
          <p:cNvPicPr>
            <a:picLocks noChangeAspect="1"/>
          </p:cNvPicPr>
          <p:nvPr/>
        </p:nvPicPr>
        <p:blipFill>
          <a:blip r:embed="rId7"/>
          <a:stretch>
            <a:fillRect/>
          </a:stretch>
        </p:blipFill>
        <p:spPr>
          <a:xfrm>
            <a:off x="805536" y="684861"/>
            <a:ext cx="1449158" cy="96610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437151" y="5538804"/>
                <a:ext cx="14097000" cy="1738296"/>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Độ dài cung tròn có số đo bằng 1 rađian là </a:t>
                </a:r>
                <a14:m>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𝑅</m:t>
                    </m:r>
                  </m:oMath>
                </a14:m>
                <a:r>
                  <a:rPr lang="en-US" sz="3800">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b) Độ dài của một cung tròn có số đo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rad là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𝑅</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2437151" y="5538804"/>
                <a:ext cx="14097000" cy="1738296"/>
              </a:xfrm>
              <a:prstGeom prst="rect">
                <a:avLst/>
              </a:prstGeom>
              <a:blipFill>
                <a:blip r:embed="rId8"/>
                <a:stretch>
                  <a:fillRect l="-1427" b="-12982"/>
                </a:stretch>
              </a:blipFill>
            </p:spPr>
            <p:txBody>
              <a:bodyPr/>
              <a:lstStyle/>
              <a:p>
                <a:r>
                  <a:rPr lang="en-US">
                    <a:noFill/>
                  </a:rPr>
                  <a:t> </a:t>
                </a:r>
              </a:p>
            </p:txBody>
          </p:sp>
        </mc:Fallback>
      </mc:AlternateContent>
      <p:sp>
        <p:nvSpPr>
          <p:cNvPr id="14" name="Oval Callout 13"/>
          <p:cNvSpPr/>
          <p:nvPr/>
        </p:nvSpPr>
        <p:spPr>
          <a:xfrm>
            <a:off x="8347241" y="4595742"/>
            <a:ext cx="1593518" cy="76777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4800600" y="1991862"/>
                <a:ext cx="6242286" cy="677108"/>
              </a:xfrm>
              <a:prstGeom prst="rect">
                <a:avLst/>
              </a:prstGeom>
            </p:spPr>
            <p:txBody>
              <a:bodyPr wrap="none">
                <a:spAutoFit/>
              </a:bodyPr>
              <a:lstStyle/>
              <a:p>
                <a:pPr lvl="0"/>
                <a:r>
                  <a:rPr lang="vi-VN" sz="3800">
                    <a:solidFill>
                      <a:srgbClr val="000000"/>
                    </a:solidFill>
                    <a:latin typeface="OpenSans"/>
                  </a:rPr>
                  <a:t>Cho đường tròn bán kính </a:t>
                </a:r>
                <a14:m>
                  <m:oMath xmlns:m="http://schemas.openxmlformats.org/officeDocument/2006/math">
                    <m:r>
                      <a:rPr lang="vi-VN" sz="3800" i="1" smtClean="0">
                        <a:solidFill>
                          <a:srgbClr val="000000"/>
                        </a:solidFill>
                        <a:latin typeface="Cambria Math" panose="02040503050406030204" pitchFamily="18" charset="0"/>
                      </a:rPr>
                      <m:t>𝑅</m:t>
                    </m:r>
                  </m:oMath>
                </a14:m>
                <a:r>
                  <a:rPr lang="vi-VN" sz="3800">
                    <a:solidFill>
                      <a:srgbClr val="000000"/>
                    </a:solidFill>
                    <a:latin typeface="OpenSans"/>
                  </a:rPr>
                  <a:t>.</a:t>
                </a:r>
              </a:p>
            </p:txBody>
          </p:sp>
        </mc:Choice>
        <mc:Fallback xmlns="">
          <p:sp>
            <p:nvSpPr>
              <p:cNvPr id="6" name="Rectangle 5"/>
              <p:cNvSpPr>
                <a:spLocks noRot="1" noChangeAspect="1" noMove="1" noResize="1" noEditPoints="1" noAdjustHandles="1" noChangeArrowheads="1" noChangeShapeType="1" noTextEdit="1"/>
              </p:cNvSpPr>
              <p:nvPr/>
            </p:nvSpPr>
            <p:spPr>
              <a:xfrm>
                <a:off x="4800600" y="1991862"/>
                <a:ext cx="6242286" cy="677108"/>
              </a:xfrm>
              <a:prstGeom prst="rect">
                <a:avLst/>
              </a:prstGeom>
              <a:blipFill>
                <a:blip r:embed="rId9"/>
                <a:stretch>
                  <a:fillRect l="-3226" t="-15315" r="-2248" b="-35135"/>
                </a:stretch>
              </a:blipFill>
            </p:spPr>
            <p:txBody>
              <a:bodyPr/>
              <a:lstStyle/>
              <a:p>
                <a:r>
                  <a:rPr lang="en-US">
                    <a:noFill/>
                  </a:rPr>
                  <a:t> </a:t>
                </a:r>
              </a:p>
            </p:txBody>
          </p:sp>
        </mc:Fallback>
      </mc:AlternateContent>
      <p:pic>
        <p:nvPicPr>
          <p:cNvPr id="7" name="Picture 6"/>
          <p:cNvPicPr>
            <a:picLocks noChangeAspect="1"/>
          </p:cNvPicPr>
          <p:nvPr/>
        </p:nvPicPr>
        <p:blipFill>
          <a:blip r:embed="rId10"/>
          <a:stretch>
            <a:fillRect/>
          </a:stretch>
        </p:blipFill>
        <p:spPr>
          <a:xfrm>
            <a:off x="15555906" y="4508134"/>
            <a:ext cx="1504650" cy="2551856"/>
          </a:xfrm>
          <a:prstGeom prst="rect">
            <a:avLst/>
          </a:prstGeom>
        </p:spPr>
      </p:pic>
      <p:pic>
        <p:nvPicPr>
          <p:cNvPr id="8" name="Picture 7"/>
          <p:cNvPicPr>
            <a:picLocks noChangeAspect="1"/>
          </p:cNvPicPr>
          <p:nvPr/>
        </p:nvPicPr>
        <p:blipFill>
          <a:blip r:embed="rId11"/>
          <a:stretch>
            <a:fillRect/>
          </a:stretch>
        </p:blipFill>
        <p:spPr>
          <a:xfrm>
            <a:off x="467767" y="7581900"/>
            <a:ext cx="832282" cy="834755"/>
          </a:xfrm>
          <a:prstGeom prst="rect">
            <a:avLst/>
          </a:prstGeom>
        </p:spPr>
      </p:pic>
      <mc:AlternateContent xmlns:mc="http://schemas.openxmlformats.org/markup-compatibility/2006" xmlns:a14="http://schemas.microsoft.com/office/drawing/2010/main">
        <mc:Choice Requires="a14">
          <p:sp>
            <p:nvSpPr>
              <p:cNvPr id="19" name="Google Shape;136;p4"/>
              <p:cNvSpPr/>
              <p:nvPr/>
            </p:nvSpPr>
            <p:spPr>
              <a:xfrm>
                <a:off x="1968355" y="7734300"/>
                <a:ext cx="14405790" cy="2057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b="1">
                    <a:solidFill>
                      <a:prstClr val="black"/>
                    </a:solidFill>
                    <a:latin typeface="Arial" panose="020B0604020202020204" pitchFamily="34" charset="0"/>
                    <a:ea typeface="Times New Roman" panose="02020603050405020304" pitchFamily="18" charset="0"/>
                    <a:cs typeface="Arial" panose="020B0604020202020204" pitchFamily="34" charset="0"/>
                  </a:rPr>
                  <a:t>Công thức:</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Một cung của đường tròn bán kính </a:t>
                </a:r>
                <a14:m>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𝑅</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và có số đo </a:t>
                </a:r>
                <a14:m>
                  <m:oMath xmlns:m="http://schemas.openxmlformats.org/officeDocument/2006/math">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rad thì có độ dài </a:t>
                </a: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Rα</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9" name="Google Shape;136;p4"/>
              <p:cNvSpPr>
                <a:spLocks noRot="1" noChangeAspect="1" noMove="1" noResize="1" noEditPoints="1" noAdjustHandles="1" noChangeArrowheads="1" noChangeShapeType="1" noTextEdit="1"/>
              </p:cNvSpPr>
              <p:nvPr/>
            </p:nvSpPr>
            <p:spPr>
              <a:xfrm>
                <a:off x="1968355" y="7734300"/>
                <a:ext cx="14405790" cy="2057400"/>
              </a:xfrm>
              <a:prstGeom prst="wedgeRoundRectCallout">
                <a:avLst>
                  <a:gd name="adj1" fmla="val -13256"/>
                  <a:gd name="adj2" fmla="val 49925"/>
                  <a:gd name="adj3" fmla="val 16667"/>
                </a:avLst>
              </a:prstGeom>
              <a:blipFill>
                <a:blip r:embed="rId12"/>
                <a:stretch>
                  <a:fillRect l="-675" r="-675" b="-3207"/>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12604152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left)">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P spid="14" grpId="0" animBg="1"/>
      <p:bldP spid="6"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38100"/>
            <a:ext cx="18288000" cy="10287000"/>
          </a:xfrm>
          <a:prstGeom prst="rect">
            <a:avLst/>
          </a:prstGeom>
        </p:spPr>
      </p:pic>
      <p:sp>
        <p:nvSpPr>
          <p:cNvPr id="15" name="Oval Callout 14"/>
          <p:cNvSpPr/>
          <p:nvPr/>
        </p:nvSpPr>
        <p:spPr>
          <a:xfrm>
            <a:off x="8194841" y="5011412"/>
            <a:ext cx="1898317" cy="102213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3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539240" y="1379085"/>
            <a:ext cx="5531823" cy="1066800"/>
            <a:chOff x="304800" y="190500"/>
            <a:chExt cx="4987853"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28698" y="190500"/>
              <a:ext cx="4863955" cy="96225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4: </a:t>
              </a:r>
              <a:r>
                <a:rPr kumimoji="0" lang="nl-NL" sz="43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tr9)</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2296103" y="6616797"/>
            <a:ext cx="15003609" cy="96225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300">
                <a:solidFill>
                  <a:prstClr val="black"/>
                </a:solidFill>
                <a:latin typeface="Arial" panose="020B0604020202020204" pitchFamily="34" charset="0"/>
                <a:cs typeface="Arial" panose="020B0604020202020204" pitchFamily="34" charset="0"/>
              </a:rPr>
              <a:t>Độ dài của cung tròn đó là:</a:t>
            </a:r>
          </a:p>
        </p:txBody>
      </p:sp>
      <p:pic>
        <p:nvPicPr>
          <p:cNvPr id="23" name="Picture 22"/>
          <p:cNvPicPr>
            <a:picLocks noChangeAspect="1"/>
          </p:cNvPicPr>
          <p:nvPr/>
        </p:nvPicPr>
        <p:blipFill>
          <a:blip r:embed="rId3"/>
          <a:stretch>
            <a:fillRect/>
          </a:stretch>
        </p:blipFill>
        <p:spPr>
          <a:xfrm rot="11011653">
            <a:off x="173216" y="8929721"/>
            <a:ext cx="1756822" cy="1717120"/>
          </a:xfrm>
          <a:prstGeom prst="rect">
            <a:avLst/>
          </a:prstGeom>
        </p:spPr>
      </p:pic>
      <p:pic>
        <p:nvPicPr>
          <p:cNvPr id="5" name="Picture 4"/>
          <p:cNvPicPr>
            <a:picLocks noChangeAspect="1"/>
          </p:cNvPicPr>
          <p:nvPr/>
        </p:nvPicPr>
        <p:blipFill>
          <a:blip r:embed="rId4"/>
          <a:stretch>
            <a:fillRect/>
          </a:stretch>
        </p:blipFill>
        <p:spPr>
          <a:xfrm>
            <a:off x="16350078" y="961533"/>
            <a:ext cx="1286367" cy="1286367"/>
          </a:xfrm>
          <a:prstGeom prst="rect">
            <a:avLst/>
          </a:prstGeom>
        </p:spPr>
      </p:pic>
      <p:grpSp>
        <p:nvGrpSpPr>
          <p:cNvPr id="6" name="Group 5"/>
          <p:cNvGrpSpPr/>
          <p:nvPr/>
        </p:nvGrpSpPr>
        <p:grpSpPr>
          <a:xfrm>
            <a:off x="1477717" y="2737508"/>
            <a:ext cx="15819683" cy="2329792"/>
            <a:chOff x="1172917" y="2095500"/>
            <a:chExt cx="15819683" cy="2329792"/>
          </a:xfrm>
        </p:grpSpPr>
        <p:sp>
          <p:nvSpPr>
            <p:cNvPr id="19" name="TextBox 18"/>
            <p:cNvSpPr txBox="1"/>
            <p:nvPr/>
          </p:nvSpPr>
          <p:spPr>
            <a:xfrm>
              <a:off x="1172917" y="2095500"/>
              <a:ext cx="15819683" cy="21087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đường</a:t>
              </a:r>
              <a:r>
                <a:rPr kumimoji="0" lang="en-US" sz="43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tròn bán kính 2 cm. Tính độ dài cung tròn có số đo                   </a:t>
              </a:r>
            </a:p>
            <a:p>
              <a:pPr marL="0" marR="0" lvl="0" indent="0" algn="l" defTabSz="914400" rtl="0" eaLnBrk="1" fontAlgn="auto" latinLnBrk="0" hangingPunct="1">
                <a:lnSpc>
                  <a:spcPct val="150000"/>
                </a:lnSpc>
                <a:spcBef>
                  <a:spcPts val="600"/>
                </a:spcBef>
                <a:spcAft>
                  <a:spcPts val="600"/>
                </a:spcAft>
                <a:buClrTx/>
                <a:buSzTx/>
                <a:buFontTx/>
                <a:buNone/>
                <a:tabLst/>
                <a:defRPr/>
              </a:pPr>
              <a:r>
                <a:rPr lang="en-US" sz="4300">
                  <a:solidFill>
                    <a:prstClr val="black"/>
                  </a:solidFill>
                  <a:latin typeface="Arial" panose="020B0604020202020204" pitchFamily="34" charset="0"/>
                  <a:cs typeface="Arial" panose="020B0604020202020204" pitchFamily="34" charset="0"/>
                </a:rPr>
                <a:t>      </a:t>
              </a:r>
              <a:r>
                <a:rPr kumimoji="0" lang="en-US" sz="43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của đường tròn đó.</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1219200" y="3182131"/>
                  <a:ext cx="797334" cy="12431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l-GR" sz="4300" i="1" smtClean="0">
                                <a:latin typeface="Cambria Math" panose="02040503050406030204" pitchFamily="18" charset="0"/>
                              </a:rPr>
                            </m:ctrlPr>
                          </m:fPr>
                          <m:num>
                            <m:r>
                              <a:rPr lang="en-US" sz="4300" b="0" i="1" smtClean="0">
                                <a:latin typeface="Cambria Math" panose="02040503050406030204" pitchFamily="18" charset="0"/>
                              </a:rPr>
                              <m:t>2</m:t>
                            </m:r>
                            <m:r>
                              <a:rPr lang="el-GR" sz="4300" i="1" smtClean="0">
                                <a:latin typeface="Cambria Math" panose="02040503050406030204" pitchFamily="18" charset="0"/>
                              </a:rPr>
                              <m:t>𝜋</m:t>
                            </m:r>
                          </m:num>
                          <m:den>
                            <m:r>
                              <a:rPr lang="en-US" sz="4300" b="0" i="1" smtClean="0">
                                <a:latin typeface="Cambria Math" panose="02040503050406030204" pitchFamily="18" charset="0"/>
                              </a:rPr>
                              <m:t>3</m:t>
                            </m:r>
                          </m:den>
                        </m:f>
                      </m:oMath>
                    </m:oMathPara>
                  </a14:m>
                  <a:endParaRPr lang="en-US" sz="43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219200" y="3182131"/>
                  <a:ext cx="797334" cy="1243161"/>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6810217" y="7818838"/>
                <a:ext cx="6577442" cy="133549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300" b="0" i="1" smtClean="0">
                          <a:solidFill>
                            <a:prstClr val="black"/>
                          </a:solidFill>
                          <a:latin typeface="Cambria Math" panose="02040503050406030204" pitchFamily="18" charset="0"/>
                        </a:rPr>
                        <m:t>𝑙</m:t>
                      </m:r>
                      <m:r>
                        <a:rPr lang="en-US" sz="4300" b="0" i="1" smtClean="0">
                          <a:solidFill>
                            <a:prstClr val="black"/>
                          </a:solidFill>
                          <a:latin typeface="Cambria Math" panose="02040503050406030204" pitchFamily="18" charset="0"/>
                        </a:rPr>
                        <m:t>=</m:t>
                      </m:r>
                      <m:r>
                        <a:rPr lang="en-US" sz="4300" b="0" i="1" smtClean="0">
                          <a:solidFill>
                            <a:prstClr val="black"/>
                          </a:solidFill>
                          <a:latin typeface="Cambria Math" panose="02040503050406030204" pitchFamily="18" charset="0"/>
                        </a:rPr>
                        <m:t>𝑅</m:t>
                      </m:r>
                      <m:r>
                        <a:rPr lang="en-US" sz="4300" b="0" i="1" smtClean="0">
                          <a:solidFill>
                            <a:prstClr val="black"/>
                          </a:solidFill>
                          <a:latin typeface="Cambria Math" panose="02040503050406030204" pitchFamily="18" charset="0"/>
                          <a:ea typeface="Cambria Math" panose="02040503050406030204" pitchFamily="18" charset="0"/>
                        </a:rPr>
                        <m:t>𝛼</m:t>
                      </m:r>
                      <m:r>
                        <a:rPr lang="en-US" sz="4300" b="0" i="1" smtClean="0">
                          <a:solidFill>
                            <a:prstClr val="black"/>
                          </a:solidFill>
                          <a:latin typeface="Cambria Math" panose="02040503050406030204" pitchFamily="18" charset="0"/>
                          <a:ea typeface="Cambria Math" panose="02040503050406030204" pitchFamily="18" charset="0"/>
                        </a:rPr>
                        <m:t>=2.</m:t>
                      </m:r>
                      <m:f>
                        <m:fPr>
                          <m:ctrlPr>
                            <a:rPr lang="el-GR" sz="4300" i="1">
                              <a:solidFill>
                                <a:prstClr val="black"/>
                              </a:solidFill>
                              <a:latin typeface="Cambria Math" panose="02040503050406030204" pitchFamily="18" charset="0"/>
                            </a:rPr>
                          </m:ctrlPr>
                        </m:fPr>
                        <m:num>
                          <m:r>
                            <a:rPr lang="en-US" sz="4300" i="1">
                              <a:solidFill>
                                <a:prstClr val="black"/>
                              </a:solidFill>
                              <a:latin typeface="Cambria Math" panose="02040503050406030204" pitchFamily="18" charset="0"/>
                            </a:rPr>
                            <m:t>2</m:t>
                          </m:r>
                          <m:r>
                            <a:rPr lang="el-GR" sz="4300" i="1">
                              <a:solidFill>
                                <a:prstClr val="black"/>
                              </a:solidFill>
                              <a:latin typeface="Cambria Math" panose="02040503050406030204" pitchFamily="18" charset="0"/>
                            </a:rPr>
                            <m:t>𝜋</m:t>
                          </m:r>
                        </m:num>
                        <m:den>
                          <m:r>
                            <a:rPr lang="en-US" sz="4300" i="1">
                              <a:solidFill>
                                <a:prstClr val="black"/>
                              </a:solidFill>
                              <a:latin typeface="Cambria Math" panose="02040503050406030204" pitchFamily="18" charset="0"/>
                            </a:rPr>
                            <m:t>3</m:t>
                          </m:r>
                        </m:den>
                      </m:f>
                      <m:r>
                        <a:rPr lang="en-US" sz="4300" b="0" i="1" smtClean="0">
                          <a:solidFill>
                            <a:prstClr val="black"/>
                          </a:solidFill>
                          <a:latin typeface="Cambria Math" panose="02040503050406030204" pitchFamily="18" charset="0"/>
                        </a:rPr>
                        <m:t>=</m:t>
                      </m:r>
                      <m:f>
                        <m:fPr>
                          <m:ctrlPr>
                            <a:rPr lang="el-GR" sz="4300" i="1">
                              <a:solidFill>
                                <a:prstClr val="black"/>
                              </a:solidFill>
                              <a:latin typeface="Cambria Math" panose="02040503050406030204" pitchFamily="18" charset="0"/>
                            </a:rPr>
                          </m:ctrlPr>
                        </m:fPr>
                        <m:num>
                          <m:r>
                            <a:rPr lang="en-US" sz="4300" b="0" i="1" smtClean="0">
                              <a:solidFill>
                                <a:prstClr val="black"/>
                              </a:solidFill>
                              <a:latin typeface="Cambria Math" panose="02040503050406030204" pitchFamily="18" charset="0"/>
                            </a:rPr>
                            <m:t>4</m:t>
                          </m:r>
                          <m:r>
                            <a:rPr lang="el-GR" sz="4300" i="1">
                              <a:solidFill>
                                <a:prstClr val="black"/>
                              </a:solidFill>
                              <a:latin typeface="Cambria Math" panose="02040503050406030204" pitchFamily="18" charset="0"/>
                            </a:rPr>
                            <m:t>𝜋</m:t>
                          </m:r>
                        </m:num>
                        <m:den>
                          <m:r>
                            <a:rPr lang="en-US" sz="4300" i="1">
                              <a:solidFill>
                                <a:prstClr val="black"/>
                              </a:solidFill>
                              <a:latin typeface="Cambria Math" panose="02040503050406030204" pitchFamily="18" charset="0"/>
                            </a:rPr>
                            <m:t>3</m:t>
                          </m:r>
                        </m:den>
                      </m:f>
                      <m:r>
                        <a:rPr lang="en-US" sz="4300" b="0" i="1" smtClean="0">
                          <a:solidFill>
                            <a:prstClr val="black"/>
                          </a:solidFill>
                          <a:latin typeface="Cambria Math" panose="02040503050406030204" pitchFamily="18" charset="0"/>
                        </a:rPr>
                        <m:t> (</m:t>
                      </m:r>
                      <m:r>
                        <a:rPr lang="en-US" sz="4300" b="0" i="1" smtClean="0">
                          <a:solidFill>
                            <a:prstClr val="black"/>
                          </a:solidFill>
                          <a:latin typeface="Cambria Math" panose="02040503050406030204" pitchFamily="18" charset="0"/>
                        </a:rPr>
                        <m:t>𝑐𝑚</m:t>
                      </m:r>
                      <m:r>
                        <a:rPr lang="en-US" sz="4300" b="0" i="1" smtClean="0">
                          <a:solidFill>
                            <a:prstClr val="black"/>
                          </a:solidFill>
                          <a:latin typeface="Cambria Math" panose="02040503050406030204" pitchFamily="18" charset="0"/>
                        </a:rPr>
                        <m:t>)</m:t>
                      </m:r>
                    </m:oMath>
                  </m:oMathPara>
                </a14:m>
                <a:endParaRPr lang="en-US" sz="430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10217" y="7818838"/>
                <a:ext cx="6577442" cy="1335494"/>
              </a:xfrm>
              <a:prstGeom prst="rect">
                <a:avLst/>
              </a:prstGeom>
              <a:blipFill>
                <a:blip r:embed="rId6"/>
                <a:stretch>
                  <a:fillRect/>
                </a:stretch>
              </a:blipFill>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rot="5695983">
            <a:off x="15181397" y="8223870"/>
            <a:ext cx="2920237" cy="957155"/>
          </a:xfrm>
          <a:prstGeom prst="rect">
            <a:avLst/>
          </a:prstGeom>
        </p:spPr>
      </p:pic>
    </p:spTree>
    <p:extLst>
      <p:ext uri="{BB962C8B-B14F-4D97-AF65-F5344CB8AC3E}">
        <p14:creationId xmlns:p14="http://schemas.microsoft.com/office/powerpoint/2010/main" val="29557270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079932" y="7972173"/>
            <a:ext cx="674795" cy="3116658"/>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8" name="Group 17"/>
          <p:cNvGrpSpPr/>
          <p:nvPr/>
        </p:nvGrpSpPr>
        <p:grpSpPr>
          <a:xfrm>
            <a:off x="2562655" y="495300"/>
            <a:ext cx="4425088" cy="1152496"/>
            <a:chOff x="6841694" y="431021"/>
            <a:chExt cx="4425088" cy="1152496"/>
          </a:xfrm>
        </p:grpSpPr>
        <p:sp>
          <p:nvSpPr>
            <p:cNvPr id="19" name="Rounded Rectangle 18"/>
            <p:cNvSpPr/>
            <p:nvPr/>
          </p:nvSpPr>
          <p:spPr>
            <a:xfrm>
              <a:off x="6841694" y="431021"/>
              <a:ext cx="4425088" cy="115249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147810" y="431021"/>
              <a:ext cx="3810056" cy="113107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VẬN</a:t>
              </a:r>
              <a:r>
                <a:rPr kumimoji="0" lang="en-US" sz="45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mn-cs"/>
                </a:rPr>
                <a:t> DỤNG 1</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1" name="Rectangle 20"/>
          <p:cNvSpPr/>
          <p:nvPr/>
        </p:nvSpPr>
        <p:spPr>
          <a:xfrm>
            <a:off x="7248710" y="733396"/>
            <a:ext cx="8133958"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Giải bài toán ở </a:t>
            </a:r>
            <a:r>
              <a:rPr lang="en-US" sz="4000" i="1">
                <a:solidFill>
                  <a:prstClr val="black"/>
                </a:solidFill>
                <a:latin typeface="Arial" panose="020B0604020202020204" pitchFamily="34" charset="0"/>
                <a:cs typeface="Arial" panose="020B0604020202020204" pitchFamily="34" charset="0"/>
              </a:rPr>
              <a:t>tình huống mở đầu.</a:t>
            </a:r>
            <a:endParaRPr lang="en-US" sz="4000" i="1"/>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58800" y="3115369"/>
            <a:ext cx="3974386" cy="4211074"/>
          </a:xfrm>
          <a:prstGeom prst="rect">
            <a:avLst/>
          </a:prstGeom>
        </p:spPr>
      </p:pic>
      <mc:AlternateContent xmlns:mc="http://schemas.openxmlformats.org/markup-compatibility/2006" xmlns:a14="http://schemas.microsoft.com/office/drawing/2010/main">
        <mc:Choice Requires="a14">
          <p:sp>
            <p:nvSpPr>
              <p:cNvPr id="25" name="Rectangle 24"/>
              <p:cNvSpPr/>
              <p:nvPr/>
            </p:nvSpPr>
            <p:spPr>
              <a:xfrm>
                <a:off x="1219200" y="2957052"/>
                <a:ext cx="11887200" cy="3170099"/>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cs typeface="Arial" panose="020B0604020202020204" pitchFamily="34" charset="0"/>
                  </a:rPr>
                  <a:t>Bán kính quỹ đạo của trạm vũ trụ quốc tế là </a:t>
                </a:r>
              </a:p>
              <a:p>
                <a:pPr lvl="0" algn="ctr">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𝑅</m:t>
                      </m:r>
                      <m:r>
                        <a:rPr lang="en-US" sz="4000" i="1" smtClean="0">
                          <a:solidFill>
                            <a:prstClr val="black"/>
                          </a:solidFill>
                          <a:latin typeface="Cambria Math" panose="02040503050406030204" pitchFamily="18" charset="0"/>
                          <a:cs typeface="Arial" panose="020B0604020202020204" pitchFamily="34" charset="0"/>
                        </a:rPr>
                        <m:t>=6 400+400=6 800 (</m:t>
                      </m:r>
                      <m:r>
                        <a:rPr lang="en-US" sz="4000" i="1" smtClean="0">
                          <a:solidFill>
                            <a:prstClr val="black"/>
                          </a:solidFill>
                          <a:latin typeface="Cambria Math" panose="02040503050406030204" pitchFamily="18" charset="0"/>
                          <a:cs typeface="Arial" panose="020B0604020202020204" pitchFamily="34" charset="0"/>
                        </a:rPr>
                        <m:t>𝑘𝑚</m:t>
                      </m:r>
                      <m:r>
                        <a:rPr lang="en-US" sz="4000" i="1" smtClean="0">
                          <a:solidFill>
                            <a:prstClr val="black"/>
                          </a:solidFill>
                          <a:latin typeface="Cambria Math" panose="02040503050406030204" pitchFamily="18" charset="0"/>
                          <a:cs typeface="Arial" panose="020B0604020202020204" pitchFamily="34" charset="0"/>
                        </a:rPr>
                        <m:t>)</m:t>
                      </m:r>
                    </m:oMath>
                  </m:oMathPara>
                </a14:m>
                <a:endParaRPr lang="en-US" sz="4000">
                  <a:solidFill>
                    <a:prstClr val="black"/>
                  </a:solidFill>
                  <a:latin typeface="Arial" panose="020B060402020202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cs typeface="Arial" panose="020B0604020202020204" pitchFamily="34" charset="0"/>
                  </a:rPr>
                  <a:t>Đổi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45</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f>
                      <m:fPr>
                        <m:ctrlP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4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m:rPr>
                        <m:sty m:val="p"/>
                      </m:rPr>
                      <a:rPr lang="en-US" sz="4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rad</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219200" y="2957052"/>
                <a:ext cx="11887200" cy="3170099"/>
              </a:xfrm>
              <a:prstGeom prst="rect">
                <a:avLst/>
              </a:prstGeom>
              <a:blipFill>
                <a:blip r:embed="rId12"/>
                <a:stretch>
                  <a:fillRect l="-1795"/>
                </a:stretch>
              </a:blipFill>
            </p:spPr>
            <p:txBody>
              <a:bodyPr/>
              <a:lstStyle/>
              <a:p>
                <a:r>
                  <a:rPr lang="en-US">
                    <a:noFill/>
                  </a:rPr>
                  <a:t> </a:t>
                </a:r>
              </a:p>
            </p:txBody>
          </p:sp>
        </mc:Fallback>
      </mc:AlternateContent>
      <p:sp>
        <p:nvSpPr>
          <p:cNvPr id="26" name="Oval Callout 25"/>
          <p:cNvSpPr/>
          <p:nvPr/>
        </p:nvSpPr>
        <p:spPr>
          <a:xfrm>
            <a:off x="8315277" y="1849767"/>
            <a:ext cx="1634959" cy="8178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7" name="Rectangle 26"/>
              <p:cNvSpPr/>
              <p:nvPr/>
            </p:nvSpPr>
            <p:spPr>
              <a:xfrm>
                <a:off x="2250764" y="7901748"/>
                <a:ext cx="13704757" cy="1661352"/>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𝑙</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𝑅</m:t>
                      </m:r>
                      <m:r>
                        <a:rPr lang="en-US" sz="4000" i="1">
                          <a:solidFill>
                            <a:prstClr val="black"/>
                          </a:solidFill>
                          <a:latin typeface="Cambria Math" panose="02040503050406030204" pitchFamily="18" charset="0"/>
                          <a:ea typeface="Cambria Math" panose="02040503050406030204" pitchFamily="18" charset="0"/>
                        </a:rPr>
                        <m:t>𝛼</m:t>
                      </m:r>
                      <m:r>
                        <a:rPr lang="en-US" sz="4000" i="1">
                          <a:solidFill>
                            <a:prstClr val="black"/>
                          </a:solidFill>
                          <a:latin typeface="Cambria Math" panose="02040503050406030204" pitchFamily="18" charset="0"/>
                          <a:ea typeface="Cambria Math" panose="02040503050406030204" pitchFamily="18" charset="0"/>
                        </a:rPr>
                        <m:t>=6 800.</m:t>
                      </m:r>
                      <m:f>
                        <m:fPr>
                          <m:ctrlPr>
                            <a:rPr lang="el-GR" sz="4000" i="1">
                              <a:solidFill>
                                <a:prstClr val="black"/>
                              </a:solidFill>
                              <a:latin typeface="Cambria Math" panose="02040503050406030204" pitchFamily="18" charset="0"/>
                            </a:rPr>
                          </m:ctrlPr>
                        </m:fPr>
                        <m:num>
                          <m:r>
                            <a:rPr lang="el-GR" sz="4000" i="1">
                              <a:solidFill>
                                <a:prstClr val="black"/>
                              </a:solidFill>
                              <a:latin typeface="Cambria Math" panose="02040503050406030204" pitchFamily="18" charset="0"/>
                            </a:rPr>
                            <m:t>𝜋</m:t>
                          </m:r>
                        </m:num>
                        <m:den>
                          <m:r>
                            <a:rPr lang="en-US" sz="4000" i="1">
                              <a:solidFill>
                                <a:prstClr val="black"/>
                              </a:solidFill>
                              <a:latin typeface="Cambria Math" panose="02040503050406030204" pitchFamily="18" charset="0"/>
                            </a:rPr>
                            <m:t>4</m:t>
                          </m:r>
                        </m:den>
                      </m:f>
                      <m:r>
                        <a:rPr lang="en-US" sz="4000" i="1">
                          <a:solidFill>
                            <a:prstClr val="black"/>
                          </a:solidFill>
                          <a:latin typeface="Cambria Math" panose="02040503050406030204" pitchFamily="18" charset="0"/>
                          <a:ea typeface="Cambria Math" panose="02040503050406030204" pitchFamily="18" charset="0"/>
                        </a:rPr>
                        <m:t>≈5340,708≈5341</m:t>
                      </m:r>
                      <m: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𝑘𝑚</m:t>
                      </m:r>
                      <m:r>
                        <a:rPr lang="en-US" sz="4000" i="1">
                          <a:solidFill>
                            <a:prstClr val="black"/>
                          </a:solidFill>
                          <a:latin typeface="Cambria Math" panose="02040503050406030204" pitchFamily="18" charset="0"/>
                        </a:rPr>
                        <m:t>)</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2250764" y="7901748"/>
                <a:ext cx="13704757" cy="1661352"/>
              </a:xfrm>
              <a:prstGeom prst="rect">
                <a:avLst/>
              </a:prstGeom>
              <a:blipFill>
                <a:blip r:embed="rId13"/>
                <a:stretch>
                  <a:fillRect/>
                </a:stretch>
              </a:blipFill>
            </p:spPr>
            <p:txBody>
              <a:bodyPr/>
              <a:lstStyle/>
              <a:p>
                <a:r>
                  <a:rPr lang="en-US">
                    <a:noFill/>
                  </a:rPr>
                  <a:t> </a:t>
                </a:r>
              </a:p>
            </p:txBody>
          </p:sp>
        </mc:Fallback>
      </mc:AlternateContent>
      <p:sp>
        <p:nvSpPr>
          <p:cNvPr id="28" name="Rectangle 27"/>
          <p:cNvSpPr/>
          <p:nvPr/>
        </p:nvSpPr>
        <p:spPr>
          <a:xfrm>
            <a:off x="1213686" y="6176308"/>
            <a:ext cx="11892714" cy="193899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Vậy trong khi được trạm mặt đất theo dõi, trạm ISS đã di chuyển một quảng đường có độ dài là</a:t>
            </a:r>
          </a:p>
        </p:txBody>
      </p:sp>
      <p:pic>
        <p:nvPicPr>
          <p:cNvPr id="29" name="Picture 28"/>
          <p:cNvPicPr>
            <a:picLocks noChangeAspect="1"/>
          </p:cNvPicPr>
          <p:nvPr/>
        </p:nvPicPr>
        <p:blipFill>
          <a:blip r:embed="rId14"/>
          <a:stretch>
            <a:fillRect/>
          </a:stretch>
        </p:blipFill>
        <p:spPr>
          <a:xfrm>
            <a:off x="16154400" y="563993"/>
            <a:ext cx="1174639" cy="914678"/>
          </a:xfrm>
          <a:prstGeom prst="rect">
            <a:avLst/>
          </a:prstGeom>
        </p:spPr>
      </p:pic>
      <p:pic>
        <p:nvPicPr>
          <p:cNvPr id="30" name="Picture 29"/>
          <p:cNvPicPr>
            <a:picLocks noChangeAspect="1"/>
          </p:cNvPicPr>
          <p:nvPr/>
        </p:nvPicPr>
        <p:blipFill>
          <a:blip r:embed="rId15"/>
          <a:stretch>
            <a:fillRect/>
          </a:stretch>
        </p:blipFill>
        <p:spPr>
          <a:xfrm flipH="1">
            <a:off x="152400" y="1218984"/>
            <a:ext cx="1258762" cy="1593370"/>
          </a:xfrm>
          <a:prstGeom prst="rect">
            <a:avLst/>
          </a:prstGeom>
        </p:spPr>
      </p:pic>
    </p:spTree>
    <p:extLst>
      <p:ext uri="{BB962C8B-B14F-4D97-AF65-F5344CB8AC3E}">
        <p14:creationId xmlns:p14="http://schemas.microsoft.com/office/powerpoint/2010/main" val="16020882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fade">
                                      <p:cBhvr>
                                        <p:cTn id="26" dur="500"/>
                                        <p:tgtEl>
                                          <p:spTgt spid="25">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fade">
                                      <p:cBhvr>
                                        <p:cTn id="29" dur="500"/>
                                        <p:tgtEl>
                                          <p:spTgt spid="25">
                                            <p:txEl>
                                              <p:pRg st="1" end="1"/>
                                            </p:txEl>
                                          </p:spTgt>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xEl>
                                              <p:pRg st="2" end="2"/>
                                            </p:txEl>
                                          </p:spTgt>
                                        </p:tgtEl>
                                        <p:attrNameLst>
                                          <p:attrName>style.visibility</p:attrName>
                                        </p:attrNameLst>
                                      </p:cBhvr>
                                      <p:to>
                                        <p:strVal val="visible"/>
                                      </p:to>
                                    </p:set>
                                    <p:anim calcmode="lin" valueType="num">
                                      <p:cBhvr>
                                        <p:cTn id="33" dur="500" fill="hold"/>
                                        <p:tgtEl>
                                          <p:spTgt spid="25">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25">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25">
                                            <p:txEl>
                                              <p:pRg st="2" end="2"/>
                                            </p:txEl>
                                          </p:spTgt>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randombar(horizontal)">
                                      <p:cBhvr>
                                        <p:cTn id="39" dur="500"/>
                                        <p:tgtEl>
                                          <p:spTgt spid="2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p:cNvSpPr/>
          <p:nvPr/>
        </p:nvSpPr>
        <p:spPr>
          <a:xfrm rot="86551">
            <a:off x="373623" y="219584"/>
            <a:ext cx="17558406" cy="8982996"/>
          </a:xfrm>
          <a:custGeom>
            <a:avLst/>
            <a:gdLst/>
            <a:ahLst/>
            <a:cxnLst/>
            <a:rect l="l" t="t" r="r" b="b"/>
            <a:pathLst>
              <a:path w="7618848" h="2491998">
                <a:moveTo>
                  <a:pt x="0" y="0"/>
                </a:moveTo>
                <a:lnTo>
                  <a:pt x="7618848" y="0"/>
                </a:lnTo>
                <a:lnTo>
                  <a:pt x="7618848" y="2491998"/>
                </a:lnTo>
                <a:lnTo>
                  <a:pt x="0" y="24919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Google Shape;132;p3"/>
          <p:cNvSpPr/>
          <p:nvPr/>
        </p:nvSpPr>
        <p:spPr>
          <a:xfrm>
            <a:off x="1295400" y="1866900"/>
            <a:ext cx="15392400" cy="3185447"/>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6700" b="1" kern="0">
                <a:ea typeface="Calibri" panose="020F0502020204030204" pitchFamily="34" charset="0"/>
                <a:cs typeface="Times New Roman" panose="02020603050405020304" pitchFamily="18" charset="0"/>
              </a:rPr>
              <a:t>CHƯƠNG I. HÀM SỐ LƯỢNG GIÁC VÀ PHƯƠNG TRÌNH LƯỢNG GIÁC</a:t>
            </a:r>
            <a:endParaRPr lang="en-US" sz="67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3" name="Google Shape;133;p3"/>
          <p:cNvSpPr/>
          <p:nvPr/>
        </p:nvSpPr>
        <p:spPr>
          <a:xfrm>
            <a:off x="2523212" y="5057968"/>
            <a:ext cx="12936775" cy="3118762"/>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vi-VN" sz="6500" b="1">
                <a:solidFill>
                  <a:srgbClr val="C00000"/>
                </a:solidFill>
                <a:ea typeface="Times New Roman" panose="02020603050405020304" pitchFamily="18" charset="0"/>
                <a:cs typeface="Times New Roman" panose="02020603050405020304" pitchFamily="18" charset="0"/>
              </a:rPr>
              <a:t>BÀI 1. GIÁ TRỊ LƯỢNG GIÁC CỦA MỘT GÓC LƯỢNG GIÁC </a:t>
            </a:r>
            <a:endParaRPr lang="en-US" sz="6500" b="1" dirty="0">
              <a:solidFill>
                <a:srgbClr val="C0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14940291" y="7805064"/>
            <a:ext cx="2779572" cy="1694861"/>
          </a:xfrm>
          <a:prstGeom prst="rect">
            <a:avLst/>
          </a:prstGeom>
        </p:spPr>
      </p:pic>
      <p:pic>
        <p:nvPicPr>
          <p:cNvPr id="15" name="Picture 14"/>
          <p:cNvPicPr>
            <a:picLocks noChangeAspect="1"/>
          </p:cNvPicPr>
          <p:nvPr/>
        </p:nvPicPr>
        <p:blipFill>
          <a:blip r:embed="rId5"/>
          <a:stretch>
            <a:fillRect/>
          </a:stretch>
        </p:blipFill>
        <p:spPr>
          <a:xfrm>
            <a:off x="462990" y="5221867"/>
            <a:ext cx="1664818" cy="1206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6086311" y="1513116"/>
            <a:ext cx="1238578" cy="1265432"/>
            <a:chOff x="1813" y="-48965"/>
            <a:chExt cx="809173" cy="826717"/>
          </a:xfrm>
        </p:grpSpPr>
        <p:sp>
          <p:nvSpPr>
            <p:cNvPr id="6" name="Freeform 6"/>
            <p:cNvSpPr/>
            <p:nvPr/>
          </p:nvSpPr>
          <p:spPr>
            <a:xfrm>
              <a:off x="1813" y="-4896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7"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16" name="Rectangle 15"/>
          <p:cNvSpPr/>
          <p:nvPr/>
        </p:nvSpPr>
        <p:spPr>
          <a:xfrm>
            <a:off x="2152979" y="2966978"/>
            <a:ext cx="9353221" cy="2862322"/>
          </a:xfrm>
          <a:prstGeom prst="rect">
            <a:avLst/>
          </a:prstGeom>
        </p:spPr>
        <p:txBody>
          <a:bodyPr wrap="square">
            <a:spAutoFit/>
          </a:bodyPr>
          <a:lstStyle/>
          <a:p>
            <a:pPr lvl="0" algn="ctr">
              <a:lnSpc>
                <a:spcPct val="150000"/>
              </a:lnSpc>
            </a:pPr>
            <a:r>
              <a:rPr lang="vi-VN" sz="6000" b="1">
                <a:solidFill>
                  <a:prstClr val="black"/>
                </a:solidFill>
                <a:ea typeface="Times New Roman" panose="02020603050405020304" pitchFamily="18" charset="0"/>
                <a:cs typeface="Arial" panose="020B0604020202020204" pitchFamily="34" charset="0"/>
              </a:rPr>
              <a:t>GIÁ TRỊ LƯỢNG GIÁC CỦA GÓC LƯỢNG GIÁC</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190349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4265951" y="1186071"/>
            <a:ext cx="96012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a) Đường tròn lượng giác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628900"/>
            <a:ext cx="979790" cy="914400"/>
          </a:xfrm>
          <a:prstGeom prst="rect">
            <a:avLst/>
          </a:prstGeom>
        </p:spPr>
      </p:pic>
      <p:sp>
        <p:nvSpPr>
          <p:cNvPr id="21" name="TextBox 20"/>
          <p:cNvSpPr txBox="1"/>
          <p:nvPr/>
        </p:nvSpPr>
        <p:spPr>
          <a:xfrm>
            <a:off x="2220121" y="27572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143000" y="3543665"/>
                <a:ext cx="16023131" cy="6135462"/>
              </a:xfrm>
              <a:prstGeom prst="rect">
                <a:avLst/>
              </a:prstGeom>
            </p:spPr>
            <p:txBody>
              <a:bodyPr wrap="square">
                <a:spAutoFit/>
              </a:bodyPr>
              <a:lstStyle/>
              <a:p>
                <a:pPr algn="just">
                  <a:lnSpc>
                    <a:spcPct val="150000"/>
                  </a:lnSpc>
                </a:pPr>
                <a:r>
                  <a:rPr lang="vi-VN" sz="3800">
                    <a:solidFill>
                      <a:srgbClr val="000000"/>
                    </a:solidFill>
                  </a:rPr>
                  <a:t>Trong mặt phẳng tọa độ vẽ đường tròn tâm </a:t>
                </a:r>
                <a:r>
                  <a:rPr lang="vi-VN" sz="3800" i="1">
                    <a:solidFill>
                      <a:srgbClr val="000000"/>
                    </a:solidFill>
                  </a:rPr>
                  <a:t>O </a:t>
                </a:r>
                <a:r>
                  <a:rPr lang="vi-VN" sz="3800">
                    <a:solidFill>
                      <a:srgbClr val="000000"/>
                    </a:solidFill>
                  </a:rPr>
                  <a:t>bán kính </a:t>
                </a:r>
                <a:r>
                  <a:rPr lang="vi-VN" sz="3800" i="1">
                    <a:solidFill>
                      <a:srgbClr val="000000"/>
                    </a:solidFill>
                  </a:rPr>
                  <a:t>R = 1.</a:t>
                </a:r>
                <a:r>
                  <a:rPr lang="vi-VN" sz="3800">
                    <a:solidFill>
                      <a:srgbClr val="000000"/>
                    </a:solidFill>
                  </a:rPr>
                  <a:t> Chọn điểm gốc của đường tròn là giao điểm  của đường tròn với trục . Ta quy ước chiều dương của đường tròn là chiều ngược chiều quay của kim đồng hồ và chiều âm là chiều quay của kim đồng hồ.</a:t>
                </a:r>
              </a:p>
              <a:p>
                <a:pPr algn="just">
                  <a:lnSpc>
                    <a:spcPct val="150000"/>
                  </a:lnSpc>
                </a:pPr>
                <a:r>
                  <a:rPr lang="en-US" sz="3800">
                    <a:solidFill>
                      <a:srgbClr val="000000"/>
                    </a:solidFill>
                  </a:rPr>
                  <a:t>a) </a:t>
                </a:r>
                <a:r>
                  <a:rPr lang="vi-VN" sz="3800">
                    <a:solidFill>
                      <a:srgbClr val="000000"/>
                    </a:solidFill>
                  </a:rPr>
                  <a:t>Xác định điểm trên đường tròn sao cho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3800">
                  <a:solidFill>
                    <a:srgbClr val="000000"/>
                  </a:solidFill>
                </a:endParaRPr>
              </a:p>
              <a:p>
                <a:pPr algn="just">
                  <a:lnSpc>
                    <a:spcPct val="150000"/>
                  </a:lnSpc>
                </a:pPr>
                <a:r>
                  <a:rPr lang="vi-VN" sz="3800">
                    <a:solidFill>
                      <a:srgbClr val="000000"/>
                    </a:solidFill>
                  </a:rPr>
                  <a:t>b) Xác định điểm trên đường tròn sao cho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l-GR" sz="3800">
                  <a:solidFill>
                    <a:srgbClr val="000000"/>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1143000" y="3543665"/>
                <a:ext cx="16023131" cy="6135462"/>
              </a:xfrm>
              <a:prstGeom prst="rect">
                <a:avLst/>
              </a:prstGeom>
              <a:blipFill>
                <a:blip r:embed="rId5"/>
                <a:stretch>
                  <a:fillRect l="-1256" r="-1218"/>
                </a:stretch>
              </a:blipFill>
            </p:spPr>
            <p:txBody>
              <a:bodyPr/>
              <a:lstStyle/>
              <a:p>
                <a:r>
                  <a:rPr lang="en-US">
                    <a:noFill/>
                  </a:rPr>
                  <a:t> </a:t>
                </a:r>
              </a:p>
            </p:txBody>
          </p:sp>
        </mc:Fallback>
      </mc:AlternateContent>
      <p:pic>
        <p:nvPicPr>
          <p:cNvPr id="27" name="Picture 26"/>
          <p:cNvPicPr>
            <a:picLocks noChangeAspect="1"/>
          </p:cNvPicPr>
          <p:nvPr/>
        </p:nvPicPr>
        <p:blipFill>
          <a:blip r:embed="rId6"/>
          <a:stretch>
            <a:fillRect/>
          </a:stretch>
        </p:blipFill>
        <p:spPr>
          <a:xfrm>
            <a:off x="16192500" y="552450"/>
            <a:ext cx="1333500" cy="2000250"/>
          </a:xfrm>
          <a:prstGeom prst="rect">
            <a:avLst/>
          </a:prstGeom>
        </p:spPr>
      </p:pic>
      <p:pic>
        <p:nvPicPr>
          <p:cNvPr id="28" name="Picture 27"/>
          <p:cNvPicPr>
            <a:picLocks noChangeAspect="1"/>
          </p:cNvPicPr>
          <p:nvPr/>
        </p:nvPicPr>
        <p:blipFill>
          <a:blip r:embed="rId7"/>
          <a:stretch>
            <a:fillRect/>
          </a:stretch>
        </p:blipFill>
        <p:spPr>
          <a:xfrm>
            <a:off x="-461056" y="1221053"/>
            <a:ext cx="1677758" cy="1118505"/>
          </a:xfrm>
          <a:prstGeom prst="rect">
            <a:avLst/>
          </a:prstGeom>
        </p:spPr>
      </p:pic>
      <p:pic>
        <p:nvPicPr>
          <p:cNvPr id="30" name="Picture 29"/>
          <p:cNvPicPr>
            <a:picLocks noChangeAspect="1"/>
          </p:cNvPicPr>
          <p:nvPr/>
        </p:nvPicPr>
        <p:blipFill>
          <a:blip r:embed="rId8"/>
          <a:stretch>
            <a:fillRect/>
          </a:stretch>
        </p:blipFill>
        <p:spPr>
          <a:xfrm>
            <a:off x="16476170" y="9182100"/>
            <a:ext cx="1354630" cy="866447"/>
          </a:xfrm>
          <a:prstGeom prst="rect">
            <a:avLst/>
          </a:prstGeom>
        </p:spPr>
      </p:pic>
    </p:spTree>
    <p:extLst>
      <p:ext uri="{BB962C8B-B14F-4D97-AF65-F5344CB8AC3E}">
        <p14:creationId xmlns:p14="http://schemas.microsoft.com/office/powerpoint/2010/main" val="333936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8" name="Oval Callout 17"/>
          <p:cNvSpPr/>
          <p:nvPr/>
        </p:nvSpPr>
        <p:spPr>
          <a:xfrm>
            <a:off x="1730753" y="11811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15849600" y="459642"/>
            <a:ext cx="1842749" cy="1178658"/>
          </a:xfrm>
          <a:prstGeom prst="rect">
            <a:avLst/>
          </a:prstGeom>
        </p:spPr>
      </p:pic>
      <p:pic>
        <p:nvPicPr>
          <p:cNvPr id="28" name="Picture 27"/>
          <p:cNvPicPr>
            <a:picLocks noChangeAspect="1"/>
          </p:cNvPicPr>
          <p:nvPr/>
        </p:nvPicPr>
        <p:blipFill>
          <a:blip r:embed="rId4"/>
          <a:stretch>
            <a:fillRect/>
          </a:stretch>
        </p:blipFill>
        <p:spPr>
          <a:xfrm flipH="1">
            <a:off x="7848600" y="7277100"/>
            <a:ext cx="1846911" cy="257575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08268" y="2547806"/>
                <a:ext cx="8499434" cy="4576894"/>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Điểm M trên đường tròn sao cho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như trên hình vẽ :</a:t>
                </a:r>
              </a:p>
            </p:txBody>
          </p:sp>
        </mc:Choice>
        <mc:Fallback xmlns="">
          <p:sp>
            <p:nvSpPr>
              <p:cNvPr id="3" name="Rectangle 2"/>
              <p:cNvSpPr>
                <a:spLocks noRot="1" noChangeAspect="1" noMove="1" noResize="1" noEditPoints="1" noAdjustHandles="1" noChangeArrowheads="1" noChangeShapeType="1" noTextEdit="1"/>
              </p:cNvSpPr>
              <p:nvPr/>
            </p:nvSpPr>
            <p:spPr>
              <a:xfrm>
                <a:off x="1708268" y="2547806"/>
                <a:ext cx="8499434" cy="4576894"/>
              </a:xfrm>
              <a:prstGeom prst="rect">
                <a:avLst/>
              </a:prstGeom>
              <a:blipFill>
                <a:blip r:embed="rId5"/>
                <a:stretch>
                  <a:fillRect l="-2511" r="-2582" b="-2264"/>
                </a:stretch>
              </a:blipFill>
            </p:spPr>
            <p:txBody>
              <a:bodyPr/>
              <a:lstStyle/>
              <a:p>
                <a:r>
                  <a:rPr lang="en-US">
                    <a:noFill/>
                  </a:rPr>
                  <a:t> </a:t>
                </a:r>
              </a:p>
            </p:txBody>
          </p:sp>
        </mc:Fallback>
      </mc:AlternateContent>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11353800" y="2324100"/>
            <a:ext cx="5788102" cy="5437734"/>
          </a:xfrm>
          <a:prstGeom prst="rect">
            <a:avLst/>
          </a:prstGeom>
        </p:spPr>
      </p:pic>
    </p:spTree>
    <p:extLst>
      <p:ext uri="{BB962C8B-B14F-4D97-AF65-F5344CB8AC3E}">
        <p14:creationId xmlns:p14="http://schemas.microsoft.com/office/powerpoint/2010/main" val="11416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8" name="Oval Callout 17"/>
          <p:cNvSpPr/>
          <p:nvPr/>
        </p:nvSpPr>
        <p:spPr>
          <a:xfrm>
            <a:off x="1730753" y="11811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15849600" y="459642"/>
            <a:ext cx="1842749" cy="1178658"/>
          </a:xfrm>
          <a:prstGeom prst="rect">
            <a:avLst/>
          </a:prstGeom>
        </p:spPr>
      </p:pic>
      <p:pic>
        <p:nvPicPr>
          <p:cNvPr id="28" name="Picture 27"/>
          <p:cNvPicPr>
            <a:picLocks noChangeAspect="1"/>
          </p:cNvPicPr>
          <p:nvPr/>
        </p:nvPicPr>
        <p:blipFill>
          <a:blip r:embed="rId4"/>
          <a:stretch>
            <a:fillRect/>
          </a:stretch>
        </p:blipFill>
        <p:spPr>
          <a:xfrm flipH="1">
            <a:off x="7848600" y="7277100"/>
            <a:ext cx="1846911" cy="257575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577087" y="2547806"/>
                <a:ext cx="9416932" cy="4718279"/>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Điểm N trên đường tròn sao cho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như trên hình vẽ:</a:t>
                </a:r>
              </a:p>
            </p:txBody>
          </p:sp>
        </mc:Choice>
        <mc:Fallback xmlns="">
          <p:sp>
            <p:nvSpPr>
              <p:cNvPr id="3" name="Rectangle 2"/>
              <p:cNvSpPr>
                <a:spLocks noRot="1" noChangeAspect="1" noMove="1" noResize="1" noEditPoints="1" noAdjustHandles="1" noChangeArrowheads="1" noChangeShapeType="1" noTextEdit="1"/>
              </p:cNvSpPr>
              <p:nvPr/>
            </p:nvSpPr>
            <p:spPr>
              <a:xfrm>
                <a:off x="1577087" y="2547806"/>
                <a:ext cx="9416932" cy="4718279"/>
              </a:xfrm>
              <a:prstGeom prst="rect">
                <a:avLst/>
              </a:prstGeom>
              <a:blipFill>
                <a:blip r:embed="rId6"/>
                <a:stretch>
                  <a:fillRect l="-2332" r="-2332" b="-775"/>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11679819" y="2445453"/>
            <a:ext cx="5465181" cy="4984047"/>
          </a:xfrm>
          <a:prstGeom prst="rect">
            <a:avLst/>
          </a:prstGeom>
        </p:spPr>
      </p:pic>
    </p:spTree>
    <p:extLst>
      <p:ext uri="{BB962C8B-B14F-4D97-AF65-F5344CB8AC3E}">
        <p14:creationId xmlns:p14="http://schemas.microsoft.com/office/powerpoint/2010/main" val="135418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2" name="Rectangle 11"/>
          <p:cNvSpPr/>
          <p:nvPr/>
        </p:nvSpPr>
        <p:spPr>
          <a:xfrm>
            <a:off x="7239000" y="9525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1065535" y="800100"/>
            <a:ext cx="1633051" cy="1430502"/>
          </a:xfrm>
          <a:prstGeom prst="rect">
            <a:avLst/>
          </a:prstGeom>
        </p:spPr>
      </p:pic>
      <p:pic>
        <p:nvPicPr>
          <p:cNvPr id="15" name="Picture 14"/>
          <p:cNvPicPr>
            <a:picLocks noChangeAspect="1"/>
          </p:cNvPicPr>
          <p:nvPr/>
        </p:nvPicPr>
        <p:blipFill>
          <a:blip r:embed="rId4"/>
          <a:stretch>
            <a:fillRect/>
          </a:stretch>
        </p:blipFill>
        <p:spPr>
          <a:xfrm>
            <a:off x="14689518" y="7561341"/>
            <a:ext cx="2280148" cy="2154159"/>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2604846" y="2400300"/>
            <a:ext cx="4768754" cy="4161644"/>
          </a:xfrm>
          <a:prstGeom prst="rect">
            <a:avLst/>
          </a:prstGeom>
        </p:spPr>
      </p:pic>
      <p:pic>
        <p:nvPicPr>
          <p:cNvPr id="16" name="Picture 15"/>
          <p:cNvPicPr>
            <a:picLocks noChangeAspect="1"/>
          </p:cNvPicPr>
          <p:nvPr/>
        </p:nvPicPr>
        <p:blipFill>
          <a:blip r:embed="rId7"/>
          <a:stretch>
            <a:fillRect/>
          </a:stretch>
        </p:blipFill>
        <p:spPr>
          <a:xfrm rot="9860057" flipH="1" flipV="1">
            <a:off x="16131466" y="196682"/>
            <a:ext cx="1676400" cy="1754737"/>
          </a:xfrm>
          <a:prstGeom prst="rect">
            <a:avLst/>
          </a:prstGeom>
        </p:spPr>
      </p:pic>
      <p:sp>
        <p:nvSpPr>
          <p:cNvPr id="17" name="Google Shape;136;p4"/>
          <p:cNvSpPr/>
          <p:nvPr/>
        </p:nvSpPr>
        <p:spPr>
          <a:xfrm>
            <a:off x="946246" y="2552700"/>
            <a:ext cx="11263902" cy="7391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571500" lvl="0" indent="-571500" algn="just">
              <a:lnSpc>
                <a:spcPct val="150000"/>
              </a:lnSpc>
              <a:spcAft>
                <a:spcPts val="800"/>
              </a:spcAft>
              <a:buFontTx/>
              <a:buChar char="-"/>
              <a:defRPr/>
            </a:pPr>
            <a:r>
              <a:rPr lang="vi-VN" sz="3800">
                <a:solidFill>
                  <a:prstClr val="black"/>
                </a:solidFill>
                <a:ea typeface="Times New Roman" panose="02020603050405020304" pitchFamily="18" charset="0"/>
                <a:cs typeface="Arial" panose="020B0604020202020204" pitchFamily="34" charset="0"/>
              </a:rPr>
              <a:t>Đường tròn lượng giác là đường có tâm tại gốc tọa độ, bán kính bằng 1, được định hướng và lấy điểm A(1; 0) làm điểm gốc của đường tròn.</a:t>
            </a:r>
            <a:endParaRPr lang="en-US" sz="3800">
              <a:solidFill>
                <a:prstClr val="black"/>
              </a:solidFill>
              <a:ea typeface="Times New Roman" panose="02020603050405020304" pitchFamily="18" charset="0"/>
              <a:cs typeface="Arial" panose="020B0604020202020204" pitchFamily="34" charset="0"/>
            </a:endParaRPr>
          </a:p>
          <a:p>
            <a:pPr marL="571500" lvl="0" indent="-571500" algn="just">
              <a:lnSpc>
                <a:spcPct val="150000"/>
              </a:lnSpc>
              <a:spcAft>
                <a:spcPts val="800"/>
              </a:spcAft>
              <a:buFontTx/>
              <a:buChar char="-"/>
              <a:defRPr/>
            </a:pPr>
            <a:r>
              <a:rPr lang="vi-VN" sz="3800">
                <a:solidFill>
                  <a:prstClr val="black"/>
                </a:solidFill>
                <a:ea typeface="Times New Roman" panose="02020603050405020304" pitchFamily="18" charset="0"/>
                <a:cs typeface="Arial" panose="020B0604020202020204" pitchFamily="34" charset="0"/>
              </a:rPr>
              <a:t>Điểm trên đường tròn lượng giác biểu diễn góc lượng giác có số đo </a:t>
            </a:r>
            <a:r>
              <a:rPr lang="el-GR" sz="3800">
                <a:solidFill>
                  <a:prstClr val="black"/>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prstClr val="black"/>
                </a:solidFill>
                <a:ea typeface="Times New Roman" panose="02020603050405020304" pitchFamily="18" charset="0"/>
                <a:cs typeface="Arial" panose="020B0604020202020204" pitchFamily="34" charset="0"/>
              </a:rPr>
              <a:t>độ hoặc rađian) là điểm M trên đường tròn lượng giác sao cho sđ(OA, OM) = </a:t>
            </a:r>
            <a:r>
              <a:rPr lang="el-GR" sz="3800">
                <a:solidFill>
                  <a:prstClr val="black"/>
                </a:solidFill>
                <a:latin typeface="Arial" panose="020B0604020202020204" pitchFamily="34" charset="0"/>
                <a:ea typeface="Times New Roman" panose="02020603050405020304" pitchFamily="18" charset="0"/>
                <a:cs typeface="Arial" panose="020B0604020202020204" pitchFamily="34" charset="0"/>
              </a:rPr>
              <a:t>α.</a:t>
            </a:r>
          </a:p>
        </p:txBody>
      </p:sp>
    </p:spTree>
    <p:extLst>
      <p:ext uri="{BB962C8B-B14F-4D97-AF65-F5344CB8AC3E}">
        <p14:creationId xmlns:p14="http://schemas.microsoft.com/office/powerpoint/2010/main" val="18239710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20"/>
          <p:cNvSpPr/>
          <p:nvPr/>
        </p:nvSpPr>
        <p:spPr>
          <a:xfrm>
            <a:off x="304800" y="266700"/>
            <a:ext cx="176784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43866" flipH="1">
            <a:off x="14951381" y="651709"/>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4" name="Group 13"/>
          <p:cNvGrpSpPr/>
          <p:nvPr/>
        </p:nvGrpSpPr>
        <p:grpSpPr>
          <a:xfrm>
            <a:off x="6449234" y="571500"/>
            <a:ext cx="5255898" cy="1066800"/>
            <a:chOff x="304800" y="190500"/>
            <a:chExt cx="4903709"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07368" y="190500"/>
              <a:ext cx="480114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5: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762000" y="4582864"/>
                <a:ext cx="10635043" cy="5422446"/>
              </a:xfrm>
              <a:prstGeom prst="rect">
                <a:avLst/>
              </a:prstGeom>
            </p:spPr>
            <p:txBody>
              <a:bodyPr wrap="square">
                <a:spAutoFit/>
              </a:bodyPr>
              <a:lstStyle/>
              <a:p>
                <a:pPr lvl="0" algn="just">
                  <a:lnSpc>
                    <a:spcPct val="150000"/>
                  </a:lnSpc>
                  <a:defRPr/>
                </a:pPr>
                <a:r>
                  <a:rPr lang="en-US" sz="3600" noProof="0">
                    <a:solidFill>
                      <a:prstClr val="black"/>
                    </a:solidFill>
                    <a:latin typeface="Arial" panose="020B0604020202020204" pitchFamily="34" charset="0"/>
                    <a:cs typeface="Arial" panose="020B0604020202020204" pitchFamily="34" charset="0"/>
                  </a:rPr>
                  <a:t>Điểm M trên đường tròn lượng giác biểu diễn góc lượng giác có số đo bằng </a:t>
                </a:r>
                <a14:m>
                  <m:oMath xmlns:m="http://schemas.openxmlformats.org/officeDocument/2006/math">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13</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cs typeface="Arial" panose="020B0604020202020204" pitchFamily="34" charset="0"/>
                          </a:rPr>
                          <m:t>4</m:t>
                        </m:r>
                      </m:den>
                    </m:f>
                  </m:oMath>
                </a14:m>
                <a:r>
                  <a:rPr lang="en-US" sz="3600" noProof="0">
                    <a:solidFill>
                      <a:prstClr val="black"/>
                    </a:solidFill>
                    <a:latin typeface="Arial" panose="020B0604020202020204" pitchFamily="34" charset="0"/>
                    <a:cs typeface="Arial" panose="020B0604020202020204" pitchFamily="34" charset="0"/>
                  </a:rPr>
                  <a:t> được xác định trong hình.</a:t>
                </a:r>
              </a:p>
              <a:p>
                <a:pPr algn="just">
                  <a:lnSpc>
                    <a:spcPct val="150000"/>
                  </a:lnSpc>
                  <a:defRPr/>
                </a:pPr>
                <a:r>
                  <a:rPr lang="en-US" sz="3600" noProof="0">
                    <a:solidFill>
                      <a:prstClr val="black"/>
                    </a:solidFill>
                    <a:latin typeface="Arial" panose="020B0604020202020204" pitchFamily="34" charset="0"/>
                    <a:cs typeface="Arial" panose="020B0604020202020204" pitchFamily="34" charset="0"/>
                  </a:rPr>
                  <a:t>Điểm N </a:t>
                </a:r>
                <a:r>
                  <a:rPr lang="en-US" sz="3600">
                    <a:solidFill>
                      <a:prstClr val="black"/>
                    </a:solidFill>
                    <a:latin typeface="Arial" panose="020B0604020202020204" pitchFamily="34" charset="0"/>
                    <a:cs typeface="Arial" panose="020B0604020202020204" pitchFamily="34" charset="0"/>
                  </a:rPr>
                  <a:t>trên đường tròn lượng giác biểu diễn góc lượng giác có số đo bằng </a:t>
                </a:r>
                <a14:m>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−150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a:solidFill>
                      <a:prstClr val="black"/>
                    </a:solidFill>
                    <a:latin typeface="Arial" panose="020B0604020202020204" pitchFamily="34" charset="0"/>
                    <a:cs typeface="Arial" panose="020B0604020202020204" pitchFamily="34" charset="0"/>
                  </a:rPr>
                  <a:t> được xác định trong hình.</a:t>
                </a:r>
              </a:p>
            </p:txBody>
          </p:sp>
        </mc:Choice>
        <mc:Fallback xmlns="">
          <p:sp>
            <p:nvSpPr>
              <p:cNvPr id="17" name="Rectangle 16"/>
              <p:cNvSpPr>
                <a:spLocks noRot="1" noChangeAspect="1" noMove="1" noResize="1" noEditPoints="1" noAdjustHandles="1" noChangeArrowheads="1" noChangeShapeType="1" noTextEdit="1"/>
              </p:cNvSpPr>
              <p:nvPr/>
            </p:nvSpPr>
            <p:spPr>
              <a:xfrm>
                <a:off x="762000" y="4582864"/>
                <a:ext cx="10635043" cy="5422446"/>
              </a:xfrm>
              <a:prstGeom prst="rect">
                <a:avLst/>
              </a:prstGeom>
              <a:blipFill>
                <a:blip r:embed="rId15"/>
                <a:stretch>
                  <a:fillRect l="-1719" r="-1719" b="-1462"/>
                </a:stretch>
              </a:blipFill>
            </p:spPr>
            <p:txBody>
              <a:bodyPr/>
              <a:lstStyle/>
              <a:p>
                <a:r>
                  <a:rPr lang="en-US">
                    <a:noFill/>
                  </a:rPr>
                  <a:t> </a:t>
                </a:r>
              </a:p>
            </p:txBody>
          </p:sp>
        </mc:Fallback>
      </mc:AlternateContent>
      <p:pic>
        <p:nvPicPr>
          <p:cNvPr id="18" name="Picture 17"/>
          <p:cNvPicPr>
            <a:picLocks noChangeAspect="1"/>
          </p:cNvPicPr>
          <p:nvPr/>
        </p:nvPicPr>
        <p:blipFill>
          <a:blip r:embed="rId16"/>
          <a:stretch>
            <a:fillRect/>
          </a:stretch>
        </p:blipFill>
        <p:spPr>
          <a:xfrm rot="9106546">
            <a:off x="203846" y="1890"/>
            <a:ext cx="2075183" cy="2028286"/>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794957" y="1714500"/>
                <a:ext cx="16698084" cy="2053639"/>
              </a:xfrm>
              <a:prstGeom prst="rect">
                <a:avLst/>
              </a:prstGeom>
              <a:noFill/>
            </p:spPr>
            <p:txBody>
              <a:bodyPr wrap="square" rtlCol="0">
                <a:spAutoFit/>
              </a:bodyPr>
              <a:lstStyle/>
              <a:p>
                <a:pPr lvl="0">
                  <a:lnSpc>
                    <a:spcPct val="150000"/>
                  </a:lnSpc>
                  <a:defRPr/>
                </a:pPr>
                <a:r>
                  <a:rPr lang="en-US" sz="3700">
                    <a:solidFill>
                      <a:prstClr val="black"/>
                    </a:solidFill>
                    <a:latin typeface="Arial" panose="020B0604020202020204" pitchFamily="34" charset="0"/>
                    <a:cs typeface="Arial" panose="020B0604020202020204" pitchFamily="34" charset="0"/>
                  </a:rPr>
                  <a:t>Xác định các điểm M và N trên đường tròn lượng giác lần lượt biểu diễn các góc lượng giác có số đo bằng </a:t>
                </a:r>
                <a14:m>
                  <m:oMath xmlns:m="http://schemas.openxmlformats.org/officeDocument/2006/math">
                    <m:f>
                      <m:fPr>
                        <m:ctrlPr>
                          <a:rPr lang="en-US" sz="3700" i="1">
                            <a:solidFill>
                              <a:prstClr val="black"/>
                            </a:solidFill>
                            <a:latin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cs typeface="Arial" panose="020B0604020202020204" pitchFamily="34" charset="0"/>
                          </a:rPr>
                          <m:t>13</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700" i="1">
                            <a:solidFill>
                              <a:prstClr val="black"/>
                            </a:solidFill>
                            <a:latin typeface="Cambria Math" panose="02040503050406030204" pitchFamily="18" charset="0"/>
                            <a:cs typeface="Arial" panose="020B0604020202020204" pitchFamily="34" charset="0"/>
                          </a:rPr>
                          <m:t>4</m:t>
                        </m:r>
                      </m:den>
                    </m:f>
                    <m:r>
                      <a:rPr lang="en-US" sz="3700" i="1">
                        <a:solidFill>
                          <a:prstClr val="black"/>
                        </a:solidFill>
                        <a:latin typeface="Cambria Math" panose="02040503050406030204" pitchFamily="18" charset="0"/>
                        <a:cs typeface="Arial" panose="020B0604020202020204" pitchFamily="34" charset="0"/>
                      </a:rPr>
                      <m:t>;−150</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700">
                    <a:solidFill>
                      <a:prstClr val="black"/>
                    </a:solidFill>
                    <a:latin typeface="Arial" panose="020B0604020202020204" pitchFamily="34" charset="0"/>
                    <a:cs typeface="Arial" panose="020B0604020202020204" pitchFamily="34" charset="0"/>
                  </a:rPr>
                  <a:t>.</a:t>
                </a:r>
              </a:p>
            </p:txBody>
          </p:sp>
        </mc:Choice>
        <mc:Fallback xmlns="">
          <p:sp>
            <p:nvSpPr>
              <p:cNvPr id="19" name="TextBox 18"/>
              <p:cNvSpPr txBox="1">
                <a:spLocks noRot="1" noChangeAspect="1" noMove="1" noResize="1" noEditPoints="1" noAdjustHandles="1" noChangeArrowheads="1" noChangeShapeType="1" noTextEdit="1"/>
              </p:cNvSpPr>
              <p:nvPr/>
            </p:nvSpPr>
            <p:spPr>
              <a:xfrm>
                <a:off x="794957" y="1714500"/>
                <a:ext cx="16698084" cy="2053639"/>
              </a:xfrm>
              <a:prstGeom prst="rect">
                <a:avLst/>
              </a:prstGeom>
              <a:blipFill>
                <a:blip r:embed="rId17"/>
                <a:stretch>
                  <a:fillRect l="-1131" b="-4154"/>
                </a:stretch>
              </a:blipFill>
            </p:spPr>
            <p:txBody>
              <a:bodyPr/>
              <a:lstStyle/>
              <a:p>
                <a:r>
                  <a:rPr lang="en-US">
                    <a:noFill/>
                  </a:rPr>
                  <a:t> </a:t>
                </a:r>
              </a:p>
            </p:txBody>
          </p:sp>
        </mc:Fallback>
      </mc:AlternateContent>
      <p:pic>
        <p:nvPicPr>
          <p:cNvPr id="20" name="Picture 19"/>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028204" y="4597854"/>
            <a:ext cx="5497796" cy="4896474"/>
          </a:xfrm>
          <a:prstGeom prst="rect">
            <a:avLst/>
          </a:prstGeom>
        </p:spPr>
      </p:pic>
      <p:sp>
        <p:nvSpPr>
          <p:cNvPr id="22" name="Rectangle 21"/>
          <p:cNvSpPr/>
          <p:nvPr/>
        </p:nvSpPr>
        <p:spPr>
          <a:xfrm>
            <a:off x="8525079" y="3856792"/>
            <a:ext cx="1237839" cy="677108"/>
          </a:xfrm>
          <a:prstGeom prst="rect">
            <a:avLst/>
          </a:prstGeom>
        </p:spPr>
        <p:txBody>
          <a:bodyPr wrap="none">
            <a:spAutoFit/>
          </a:bodyPr>
          <a:lstStyle/>
          <a:p>
            <a:pPr lvl="0" algn="ctr">
              <a:defRPr/>
            </a:pPr>
            <a:r>
              <a:rPr lang="vi-VN" sz="3800" b="1" u="sng">
                <a:solidFill>
                  <a:srgbClr val="C00000"/>
                </a:solidFill>
              </a:rPr>
              <a:t>Giải</a:t>
            </a:r>
            <a:r>
              <a:rPr lang="en-US" sz="3800" b="1" u="sng">
                <a:solidFill>
                  <a:srgbClr val="C00000"/>
                </a:solidFill>
              </a:rPr>
              <a:t>:</a:t>
            </a:r>
            <a:endParaRPr lang="en-US" sz="3800" b="1" u="sng" dirty="0">
              <a:solidFill>
                <a:srgbClr val="C00000"/>
              </a:solidFill>
            </a:endParaRPr>
          </a:p>
        </p:txBody>
      </p:sp>
    </p:spTree>
    <p:extLst>
      <p:ext uri="{BB962C8B-B14F-4D97-AF65-F5344CB8AC3E}">
        <p14:creationId xmlns:p14="http://schemas.microsoft.com/office/powerpoint/2010/main" val="6698256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500"/>
                                        <p:tgtEl>
                                          <p:spTgt spid="17">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8"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371600" y="1953811"/>
                <a:ext cx="15544800" cy="2122889"/>
              </a:xfrm>
              <a:prstGeom prst="rect">
                <a:avLst/>
              </a:prstGeom>
            </p:spPr>
            <p:txBody>
              <a:bodyPr wrap="square">
                <a:spAutoFit/>
              </a:bodyPr>
              <a:lstStyle/>
              <a:p>
                <a:pPr lvl="0" algn="just">
                  <a:lnSpc>
                    <a:spcPct val="150000"/>
                  </a:lnSpc>
                  <a:defRPr/>
                </a:pPr>
                <a:r>
                  <a:rPr lang="vi-VN" sz="3800">
                    <a:solidFill>
                      <a:srgbClr val="000000"/>
                    </a:solidFill>
                    <a:latin typeface="OpenSans"/>
                  </a:rPr>
                  <a:t>Xác định điểm </a:t>
                </a:r>
                <a:r>
                  <a:rPr lang="vi-VN" sz="3800" i="1">
                    <a:solidFill>
                      <a:srgbClr val="000000"/>
                    </a:solidFill>
                    <a:latin typeface="OpenSans"/>
                  </a:rPr>
                  <a:t>M </a:t>
                </a:r>
                <a:r>
                  <a:rPr lang="vi-VN" sz="3800">
                    <a:solidFill>
                      <a:srgbClr val="000000"/>
                    </a:solidFill>
                    <a:latin typeface="OpenSans"/>
                  </a:rPr>
                  <a:t>và </a:t>
                </a:r>
                <a:r>
                  <a:rPr lang="vi-VN" sz="3800" i="1">
                    <a:solidFill>
                      <a:srgbClr val="000000"/>
                    </a:solidFill>
                    <a:latin typeface="OpenSans"/>
                  </a:rPr>
                  <a:t>N</a:t>
                </a:r>
                <a:r>
                  <a:rPr lang="vi-VN" sz="3800">
                    <a:solidFill>
                      <a:srgbClr val="000000"/>
                    </a:solidFill>
                    <a:latin typeface="OpenSans"/>
                  </a:rPr>
                  <a:t> trên đường tròn lượng giác lần lượt biểu diễn các góc lượng giác có số đo bằng </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4</m:t>
                        </m:r>
                      </m:den>
                    </m:f>
                    <m:r>
                      <a:rPr lang="en-US" sz="3800" i="1">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42</m:t>
                    </m:r>
                    <m:r>
                      <a:rPr lang="en-US" sz="3800" i="1">
                        <a:solidFill>
                          <a:prstClr val="black"/>
                        </a:solidFill>
                        <a:latin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a:solidFill>
                      <a:prstClr val="black"/>
                    </a:solidFill>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71600" y="1953811"/>
                <a:ext cx="15544800" cy="2122889"/>
              </a:xfrm>
              <a:prstGeom prst="rect">
                <a:avLst/>
              </a:prstGeom>
              <a:blipFill>
                <a:blip r:embed="rId4"/>
                <a:stretch>
                  <a:fillRect l="-1294" r="-1294" b="-3448"/>
                </a:stretch>
              </a:blipFill>
            </p:spPr>
            <p:txBody>
              <a:bodyPr/>
              <a:lstStyle/>
              <a:p>
                <a:r>
                  <a:rPr lang="en-US">
                    <a:noFill/>
                  </a:rPr>
                  <a:t> </a:t>
                </a:r>
              </a:p>
            </p:txBody>
          </p:sp>
        </mc:Fallback>
      </mc:AlternateContent>
      <p:sp>
        <p:nvSpPr>
          <p:cNvPr id="24" name="Oval Callout 23"/>
          <p:cNvSpPr/>
          <p:nvPr/>
        </p:nvSpPr>
        <p:spPr>
          <a:xfrm>
            <a:off x="2438400" y="4367274"/>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5"/>
          <a:stretch>
            <a:fillRect/>
          </a:stretch>
        </p:blipFill>
        <p:spPr>
          <a:xfrm rot="17397681" flipV="1">
            <a:off x="16207485" y="-230009"/>
            <a:ext cx="1794607" cy="18784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71600" y="5723165"/>
                <a:ext cx="10516049" cy="3535135"/>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e>
                    </m:d>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M trên đường tròn lượng giác biểu diễn góc lượng giác có số đo bằng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3" name="Rectangle 2"/>
              <p:cNvSpPr>
                <a:spLocks noRot="1" noChangeAspect="1" noMove="1" noResize="1" noEditPoints="1" noAdjustHandles="1" noChangeArrowheads="1" noChangeShapeType="1" noTextEdit="1"/>
              </p:cNvSpPr>
              <p:nvPr/>
            </p:nvSpPr>
            <p:spPr>
              <a:xfrm>
                <a:off x="1371600" y="5723165"/>
                <a:ext cx="10516049" cy="3535135"/>
              </a:xfrm>
              <a:prstGeom prst="rect">
                <a:avLst/>
              </a:prstGeom>
              <a:blipFill>
                <a:blip r:embed="rId6"/>
                <a:stretch>
                  <a:fillRect l="-1913" r="-1913"/>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20000"/>
                    </a14:imgEffect>
                  </a14:imgLayer>
                </a14:imgProps>
              </a:ext>
            </a:extLst>
          </a:blip>
          <a:stretch>
            <a:fillRect/>
          </a:stretch>
        </p:blipFill>
        <p:spPr>
          <a:xfrm>
            <a:off x="12344400" y="4914900"/>
            <a:ext cx="4941559" cy="4495800"/>
          </a:xfrm>
          <a:prstGeom prst="rect">
            <a:avLst/>
          </a:prstGeom>
        </p:spPr>
      </p:pic>
      <p:pic>
        <p:nvPicPr>
          <p:cNvPr id="15" name="Picture 14"/>
          <p:cNvPicPr>
            <a:picLocks noChangeAspect="1"/>
          </p:cNvPicPr>
          <p:nvPr/>
        </p:nvPicPr>
        <p:blipFill>
          <a:blip r:embed="rId9"/>
          <a:stretch>
            <a:fillRect/>
          </a:stretch>
        </p:blipFill>
        <p:spPr>
          <a:xfrm rot="19834998">
            <a:off x="16519547" y="9072896"/>
            <a:ext cx="1366201" cy="988369"/>
          </a:xfrm>
          <a:prstGeom prst="rect">
            <a:avLst/>
          </a:prstGeom>
        </p:spPr>
      </p:pic>
      <p:pic>
        <p:nvPicPr>
          <p:cNvPr id="5" name="Picture 4"/>
          <p:cNvPicPr>
            <a:picLocks noChangeAspect="1"/>
          </p:cNvPicPr>
          <p:nvPr/>
        </p:nvPicPr>
        <p:blipFill>
          <a:blip r:embed="rId10"/>
          <a:stretch>
            <a:fillRect/>
          </a:stretch>
        </p:blipFill>
        <p:spPr>
          <a:xfrm rot="9117248">
            <a:off x="16311208" y="3748794"/>
            <a:ext cx="1569903" cy="1046602"/>
          </a:xfrm>
          <a:prstGeom prst="rect">
            <a:avLst/>
          </a:prstGeom>
        </p:spPr>
      </p:pic>
      <p:pic>
        <p:nvPicPr>
          <p:cNvPr id="6" name="Picture 5"/>
          <p:cNvPicPr>
            <a:picLocks noChangeAspect="1"/>
          </p:cNvPicPr>
          <p:nvPr/>
        </p:nvPicPr>
        <p:blipFill>
          <a:blip r:embed="rId11"/>
          <a:stretch>
            <a:fillRect/>
          </a:stretch>
        </p:blipFill>
        <p:spPr>
          <a:xfrm>
            <a:off x="381000" y="307346"/>
            <a:ext cx="1341309" cy="1266271"/>
          </a:xfrm>
          <a:prstGeom prst="rect">
            <a:avLst/>
          </a:prstGeom>
        </p:spPr>
      </p:pic>
    </p:spTree>
    <p:extLst>
      <p:ext uri="{BB962C8B-B14F-4D97-AF65-F5344CB8AC3E}">
        <p14:creationId xmlns:p14="http://schemas.microsoft.com/office/powerpoint/2010/main" val="19760377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371600" y="1953811"/>
                <a:ext cx="15544800" cy="212288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OpenSans"/>
                    <a:ea typeface="+mn-ea"/>
                    <a:cs typeface="+mn-cs"/>
                  </a:rPr>
                  <a:t>Xác định điểm </a:t>
                </a:r>
                <a:r>
                  <a:rPr kumimoji="0" lang="vi-VN" sz="3800" b="0" i="1" u="none" strike="noStrike" kern="1200" cap="none" spc="0" normalizeH="0" baseline="0" noProof="0">
                    <a:ln>
                      <a:noFill/>
                    </a:ln>
                    <a:solidFill>
                      <a:srgbClr val="000000"/>
                    </a:solidFill>
                    <a:effectLst/>
                    <a:uLnTx/>
                    <a:uFillTx/>
                    <a:latin typeface="OpenSans"/>
                    <a:ea typeface="+mn-ea"/>
                    <a:cs typeface="+mn-cs"/>
                  </a:rPr>
                  <a:t>M </a:t>
                </a:r>
                <a:r>
                  <a:rPr kumimoji="0" lang="vi-VN" sz="3800" b="0" i="0" u="none" strike="noStrike" kern="1200" cap="none" spc="0" normalizeH="0" baseline="0" noProof="0">
                    <a:ln>
                      <a:noFill/>
                    </a:ln>
                    <a:solidFill>
                      <a:srgbClr val="000000"/>
                    </a:solidFill>
                    <a:effectLst/>
                    <a:uLnTx/>
                    <a:uFillTx/>
                    <a:latin typeface="OpenSans"/>
                    <a:ea typeface="+mn-ea"/>
                    <a:cs typeface="+mn-cs"/>
                  </a:rPr>
                  <a:t>và </a:t>
                </a:r>
                <a:r>
                  <a:rPr kumimoji="0" lang="vi-VN" sz="3800" b="0" i="1" u="none" strike="noStrike" kern="1200" cap="none" spc="0" normalizeH="0" baseline="0" noProof="0">
                    <a:ln>
                      <a:noFill/>
                    </a:ln>
                    <a:solidFill>
                      <a:srgbClr val="000000"/>
                    </a:solidFill>
                    <a:effectLst/>
                    <a:uLnTx/>
                    <a:uFillTx/>
                    <a:latin typeface="OpenSans"/>
                    <a:ea typeface="+mn-ea"/>
                    <a:cs typeface="+mn-cs"/>
                  </a:rPr>
                  <a:t>N</a:t>
                </a:r>
                <a:r>
                  <a:rPr kumimoji="0" lang="vi-VN" sz="3800" b="0" i="0" u="none" strike="noStrike" kern="1200" cap="none" spc="0" normalizeH="0" baseline="0" noProof="0">
                    <a:ln>
                      <a:noFill/>
                    </a:ln>
                    <a:solidFill>
                      <a:srgbClr val="000000"/>
                    </a:solidFill>
                    <a:effectLst/>
                    <a:uLnTx/>
                    <a:uFillTx/>
                    <a:latin typeface="OpenSans"/>
                    <a:ea typeface="+mn-ea"/>
                    <a:cs typeface="+mn-cs"/>
                  </a:rPr>
                  <a:t> trên đường tròn lượng giác lần lượt biểu diễn các góc lượng giác có số đo bằng </a:t>
                </a: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13</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19" name="Rectangle 18"/>
              <p:cNvSpPr>
                <a:spLocks noRot="1" noChangeAspect="1" noMove="1" noResize="1" noEditPoints="1" noAdjustHandles="1" noChangeArrowheads="1" noChangeShapeType="1" noTextEdit="1"/>
              </p:cNvSpPr>
              <p:nvPr/>
            </p:nvSpPr>
            <p:spPr>
              <a:xfrm>
                <a:off x="1371600" y="1953811"/>
                <a:ext cx="15544800" cy="2122889"/>
              </a:xfrm>
              <a:prstGeom prst="rect">
                <a:avLst/>
              </a:prstGeom>
              <a:blipFill>
                <a:blip r:embed="rId4"/>
                <a:stretch>
                  <a:fillRect l="-1294" r="-1294" b="-3448"/>
                </a:stretch>
              </a:blipFill>
            </p:spPr>
            <p:txBody>
              <a:bodyPr/>
              <a:lstStyle/>
              <a:p>
                <a:r>
                  <a:rPr lang="en-US">
                    <a:noFill/>
                  </a:rPr>
                  <a:t> </a:t>
                </a:r>
              </a:p>
            </p:txBody>
          </p:sp>
        </mc:Fallback>
      </mc:AlternateContent>
      <p:sp>
        <p:nvSpPr>
          <p:cNvPr id="24" name="Oval Callout 23"/>
          <p:cNvSpPr/>
          <p:nvPr/>
        </p:nvSpPr>
        <p:spPr>
          <a:xfrm>
            <a:off x="2438400" y="4367274"/>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5"/>
          <a:stretch>
            <a:fillRect/>
          </a:stretch>
        </p:blipFill>
        <p:spPr>
          <a:xfrm rot="17397681" flipV="1">
            <a:off x="16207485" y="-230009"/>
            <a:ext cx="1794607" cy="18784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47801" y="5657314"/>
                <a:ext cx="9601200" cy="3600986"/>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420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N trên đường tròn lượng giác biểu diễn góc lượng giác có số đo bằng 420° được xác định trong hình</a:t>
                </a:r>
              </a:p>
            </p:txBody>
          </p:sp>
        </mc:Choice>
        <mc:Fallback xmlns="">
          <p:sp>
            <p:nvSpPr>
              <p:cNvPr id="3" name="Rectangle 2"/>
              <p:cNvSpPr>
                <a:spLocks noRot="1" noChangeAspect="1" noMove="1" noResize="1" noEditPoints="1" noAdjustHandles="1" noChangeArrowheads="1" noChangeShapeType="1" noTextEdit="1"/>
              </p:cNvSpPr>
              <p:nvPr/>
            </p:nvSpPr>
            <p:spPr>
              <a:xfrm>
                <a:off x="1447801" y="5657314"/>
                <a:ext cx="9601200" cy="3600986"/>
              </a:xfrm>
              <a:prstGeom prst="rect">
                <a:avLst/>
              </a:prstGeom>
              <a:blipFill>
                <a:blip r:embed="rId6"/>
                <a:stretch>
                  <a:fillRect l="-2095" r="-2032" b="-2876"/>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rot="9117248">
            <a:off x="16263608" y="3780812"/>
            <a:ext cx="1569903" cy="1046602"/>
          </a:xfrm>
          <a:prstGeom prst="rect">
            <a:avLst/>
          </a:prstGeom>
        </p:spPr>
      </p:pic>
      <p:pic>
        <p:nvPicPr>
          <p:cNvPr id="6" name="Picture 5"/>
          <p:cNvPicPr>
            <a:picLocks noChangeAspect="1"/>
          </p:cNvPicPr>
          <p:nvPr/>
        </p:nvPicPr>
        <p:blipFill>
          <a:blip r:embed="rId8"/>
          <a:stretch>
            <a:fillRect/>
          </a:stretch>
        </p:blipFill>
        <p:spPr>
          <a:xfrm>
            <a:off x="381000" y="307346"/>
            <a:ext cx="1341309" cy="1266271"/>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11658600" y="4838700"/>
            <a:ext cx="5029200" cy="4684937"/>
          </a:xfrm>
          <a:prstGeom prst="rect">
            <a:avLst/>
          </a:prstGeom>
        </p:spPr>
      </p:pic>
      <p:pic>
        <p:nvPicPr>
          <p:cNvPr id="20" name="Picture 19"/>
          <p:cNvPicPr>
            <a:picLocks noChangeAspect="1"/>
          </p:cNvPicPr>
          <p:nvPr/>
        </p:nvPicPr>
        <p:blipFill>
          <a:blip r:embed="rId11"/>
          <a:stretch>
            <a:fillRect/>
          </a:stretch>
        </p:blipFill>
        <p:spPr>
          <a:xfrm rot="19834998">
            <a:off x="16519547" y="9072896"/>
            <a:ext cx="1366201" cy="988369"/>
          </a:xfrm>
          <a:prstGeom prst="rect">
            <a:avLst/>
          </a:prstGeom>
        </p:spPr>
      </p:pic>
    </p:spTree>
    <p:extLst>
      <p:ext uri="{BB962C8B-B14F-4D97-AF65-F5344CB8AC3E}">
        <p14:creationId xmlns:p14="http://schemas.microsoft.com/office/powerpoint/2010/main" val="199207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7" name="Rectangle 16"/>
          <p:cNvSpPr/>
          <p:nvPr/>
        </p:nvSpPr>
        <p:spPr>
          <a:xfrm>
            <a:off x="2704474" y="1186071"/>
            <a:ext cx="12900181"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b) Các giá trị lượng giác của góc lượng giác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66079" y="2705100"/>
            <a:ext cx="979790" cy="914400"/>
          </a:xfrm>
          <a:prstGeom prst="rect">
            <a:avLst/>
          </a:prstGeom>
        </p:spPr>
      </p:pic>
      <p:sp>
        <p:nvSpPr>
          <p:cNvPr id="21" name="TextBox 20"/>
          <p:cNvSpPr txBox="1"/>
          <p:nvPr/>
        </p:nvSpPr>
        <p:spPr>
          <a:xfrm>
            <a:off x="2667000" y="28334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449977" y="3663286"/>
                <a:ext cx="15239999" cy="2077492"/>
              </a:xfrm>
              <a:prstGeom prst="rect">
                <a:avLst/>
              </a:prstGeom>
            </p:spPr>
            <p:txBody>
              <a:bodyPr wrap="square">
                <a:spAutoFit/>
              </a:bodyPr>
              <a:lstStyle/>
              <a:p>
                <a:pPr lvl="0" algn="just">
                  <a:lnSpc>
                    <a:spcPct val="150000"/>
                  </a:lnSpc>
                </a:pPr>
                <a:r>
                  <a:rPr lang="vi-VN" sz="4300">
                    <a:solidFill>
                      <a:srgbClr val="000000"/>
                    </a:solidFill>
                    <a:latin typeface="OpenSans"/>
                  </a:rPr>
                  <a:t>Nhắc lại khái niệm các giá trị lượng giác </a:t>
                </a:r>
                <a14:m>
                  <m:oMath xmlns:m="http://schemas.openxmlformats.org/officeDocument/2006/math">
                    <m:r>
                      <m:rPr>
                        <m:sty m:val="p"/>
                      </m:rPr>
                      <a:rPr lang="vi-VN" sz="4300" i="1" smtClean="0">
                        <a:solidFill>
                          <a:srgbClr val="000000"/>
                        </a:solidFill>
                        <a:latin typeface="Cambria Math" panose="02040503050406030204" pitchFamily="18" charset="0"/>
                      </a:rPr>
                      <m:t>sin</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cos</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tan</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cot</m:t>
                    </m:r>
                    <m:r>
                      <a:rPr lang="el-GR" sz="4300" i="1" smtClean="0">
                        <a:solidFill>
                          <a:srgbClr val="000000"/>
                        </a:solidFill>
                        <a:latin typeface="Cambria Math" panose="02040503050406030204" pitchFamily="18" charset="0"/>
                      </a:rPr>
                      <m:t>𝛼</m:t>
                    </m:r>
                  </m:oMath>
                </a14:m>
                <a:r>
                  <a:rPr lang="en-US" sz="4300">
                    <a:solidFill>
                      <a:srgbClr val="000000"/>
                    </a:solidFill>
                    <a:latin typeface="OpenSans"/>
                  </a:rPr>
                  <a:t> </a:t>
                </a:r>
                <a:r>
                  <a:rPr lang="vi-VN" sz="4300">
                    <a:solidFill>
                      <a:srgbClr val="000000"/>
                    </a:solidFill>
                    <a:latin typeface="OpenSans"/>
                  </a:rPr>
                  <a:t>của góc </a:t>
                </a:r>
                <a14:m>
                  <m:oMath xmlns:m="http://schemas.openxmlformats.org/officeDocument/2006/math">
                    <m:r>
                      <a:rPr lang="el-GR" sz="4300" i="1" smtClean="0">
                        <a:solidFill>
                          <a:srgbClr val="000000"/>
                        </a:solidFill>
                        <a:latin typeface="Cambria Math" panose="02040503050406030204" pitchFamily="18" charset="0"/>
                      </a:rPr>
                      <m:t>𝛼</m:t>
                    </m:r>
                  </m:oMath>
                </a14:m>
                <a:r>
                  <a:rPr lang="en-US" sz="4300">
                    <a:solidFill>
                      <a:srgbClr val="000000"/>
                    </a:solidFill>
                    <a:latin typeface="MJXc-TeX-math-I"/>
                  </a:rPr>
                  <a:t> </a:t>
                </a:r>
                <a14:m>
                  <m:oMath xmlns:m="http://schemas.openxmlformats.org/officeDocument/2006/math">
                    <m:d>
                      <m:dPr>
                        <m:ctrlPr>
                          <a:rPr lang="en-US" sz="4300" i="1" smtClean="0">
                            <a:solidFill>
                              <a:srgbClr val="000000"/>
                            </a:solidFill>
                            <a:latin typeface="Cambria Math" panose="02040503050406030204" pitchFamily="18" charset="0"/>
                          </a:rPr>
                        </m:ctrlPr>
                      </m:dPr>
                      <m:e>
                        <m:r>
                          <a:rPr lang="en-US" sz="4300" b="0" i="1" smtClean="0">
                            <a:solidFill>
                              <a:srgbClr val="000000"/>
                            </a:solidFill>
                            <a:latin typeface="Cambria Math" panose="02040503050406030204" pitchFamily="18" charset="0"/>
                          </a:rPr>
                          <m:t>0</m:t>
                        </m:r>
                        <m:r>
                          <a:rPr lang="en-US" sz="4300" b="0" i="1" smtClean="0">
                            <a:solidFill>
                              <a:srgbClr val="000000"/>
                            </a:solidFill>
                            <a:latin typeface="Cambria Math" panose="02040503050406030204" pitchFamily="18" charset="0"/>
                            <a:ea typeface="Cambria Math" panose="02040503050406030204" pitchFamily="18" charset="0"/>
                          </a:rPr>
                          <m:t>°≤</m:t>
                        </m:r>
                        <m:r>
                          <a:rPr lang="el-GR" sz="4300" i="1">
                            <a:solidFill>
                              <a:srgbClr val="000000"/>
                            </a:solidFill>
                            <a:latin typeface="Cambria Math" panose="02040503050406030204" pitchFamily="18" charset="0"/>
                          </a:rPr>
                          <m:t>𝛼</m:t>
                        </m:r>
                        <m:r>
                          <a:rPr lang="el-GR" sz="4300" i="1" smtClean="0">
                            <a:solidFill>
                              <a:srgbClr val="000000"/>
                            </a:solidFill>
                            <a:latin typeface="Cambria Math" panose="02040503050406030204" pitchFamily="18" charset="0"/>
                            <a:ea typeface="Cambria Math" panose="02040503050406030204" pitchFamily="18" charset="0"/>
                          </a:rPr>
                          <m:t>≤</m:t>
                        </m:r>
                        <m:r>
                          <a:rPr lang="en-US" sz="4300" b="0" i="1" smtClean="0">
                            <a:solidFill>
                              <a:srgbClr val="000000"/>
                            </a:solidFill>
                            <a:latin typeface="Cambria Math" panose="02040503050406030204" pitchFamily="18" charset="0"/>
                            <a:ea typeface="Cambria Math" panose="02040503050406030204" pitchFamily="18" charset="0"/>
                          </a:rPr>
                          <m:t>180°</m:t>
                        </m:r>
                      </m:e>
                    </m:d>
                  </m:oMath>
                </a14:m>
                <a:r>
                  <a:rPr lang="en-US" sz="4300">
                    <a:solidFill>
                      <a:srgbClr val="000000"/>
                    </a:solidFill>
                    <a:latin typeface="MJXc-TeX-main-R"/>
                  </a:rPr>
                  <a:t> </a:t>
                </a:r>
                <a:r>
                  <a:rPr lang="vi-VN" sz="4300">
                    <a:solidFill>
                      <a:srgbClr val="000000"/>
                    </a:solidFill>
                    <a:latin typeface="OpenSans"/>
                  </a:rPr>
                  <a:t>đã học ở lớp 10</a:t>
                </a:r>
                <a:r>
                  <a:rPr lang="en-US" sz="4300">
                    <a:solidFill>
                      <a:srgbClr val="000000"/>
                    </a:solidFill>
                    <a:latin typeface="OpenSans"/>
                  </a:rPr>
                  <a:t>.</a:t>
                </a:r>
                <a:endParaRPr kumimoji="0" lang="el-GR" sz="4300" b="0" i="0" u="none" strike="noStrike" kern="1200" cap="none" spc="0" normalizeH="0" baseline="0" noProof="0">
                  <a:ln>
                    <a:noFill/>
                  </a:ln>
                  <a:solidFill>
                    <a:srgbClr val="000000"/>
                  </a:solidFill>
                  <a:effectLst/>
                  <a:uLnTx/>
                  <a:uFillTx/>
                  <a:latin typeface="Calibri"/>
                </a:endParaRPr>
              </a:p>
            </p:txBody>
          </p:sp>
        </mc:Choice>
        <mc:Fallback xmlns="">
          <p:sp>
            <p:nvSpPr>
              <p:cNvPr id="25" name="Rectangle 24"/>
              <p:cNvSpPr>
                <a:spLocks noRot="1" noChangeAspect="1" noMove="1" noResize="1" noEditPoints="1" noAdjustHandles="1" noChangeArrowheads="1" noChangeShapeType="1" noTextEdit="1"/>
              </p:cNvSpPr>
              <p:nvPr/>
            </p:nvSpPr>
            <p:spPr>
              <a:xfrm>
                <a:off x="1449977" y="3663286"/>
                <a:ext cx="15239999" cy="2077492"/>
              </a:xfrm>
              <a:prstGeom prst="rect">
                <a:avLst/>
              </a:prstGeom>
              <a:blipFill>
                <a:blip r:embed="rId5"/>
                <a:stretch>
                  <a:fillRect l="-1600" b="-7038"/>
                </a:stretch>
              </a:blipFill>
            </p:spPr>
            <p:txBody>
              <a:bodyPr/>
              <a:lstStyle/>
              <a:p>
                <a:r>
                  <a:rPr lang="en-US">
                    <a:noFill/>
                  </a:rPr>
                  <a:t> </a:t>
                </a:r>
              </a:p>
            </p:txBody>
          </p:sp>
        </mc:Fallback>
      </mc:AlternateContent>
      <p:pic>
        <p:nvPicPr>
          <p:cNvPr id="27" name="Picture 26"/>
          <p:cNvPicPr>
            <a:picLocks noChangeAspect="1"/>
          </p:cNvPicPr>
          <p:nvPr/>
        </p:nvPicPr>
        <p:blipFill>
          <a:blip r:embed="rId6"/>
          <a:stretch>
            <a:fillRect/>
          </a:stretch>
        </p:blipFill>
        <p:spPr>
          <a:xfrm>
            <a:off x="16476170" y="2247900"/>
            <a:ext cx="876300" cy="1314450"/>
          </a:xfrm>
          <a:prstGeom prst="rect">
            <a:avLst/>
          </a:prstGeom>
        </p:spPr>
      </p:pic>
      <p:pic>
        <p:nvPicPr>
          <p:cNvPr id="28" name="Picture 27"/>
          <p:cNvPicPr>
            <a:picLocks noChangeAspect="1"/>
          </p:cNvPicPr>
          <p:nvPr/>
        </p:nvPicPr>
        <p:blipFill>
          <a:blip r:embed="rId7"/>
          <a:stretch>
            <a:fillRect/>
          </a:stretch>
        </p:blipFill>
        <p:spPr>
          <a:xfrm rot="20881886">
            <a:off x="5303997" y="6360367"/>
            <a:ext cx="1249896" cy="833264"/>
          </a:xfrm>
          <a:prstGeom prst="rect">
            <a:avLst/>
          </a:prstGeom>
        </p:spPr>
      </p:pic>
      <p:pic>
        <p:nvPicPr>
          <p:cNvPr id="30" name="Picture 29"/>
          <p:cNvPicPr>
            <a:picLocks noChangeAspect="1"/>
          </p:cNvPicPr>
          <p:nvPr/>
        </p:nvPicPr>
        <p:blipFill>
          <a:blip r:embed="rId8"/>
          <a:stretch>
            <a:fillRect/>
          </a:stretch>
        </p:blipFill>
        <p:spPr>
          <a:xfrm>
            <a:off x="423032" y="8845279"/>
            <a:ext cx="1747243" cy="1117570"/>
          </a:xfrm>
          <a:prstGeom prst="rect">
            <a:avLst/>
          </a:prstGeom>
        </p:spPr>
      </p:pic>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70815" y="5853877"/>
            <a:ext cx="5167498" cy="4224656"/>
          </a:xfrm>
          <a:prstGeom prst="rect">
            <a:avLst/>
          </a:prstGeom>
        </p:spPr>
      </p:pic>
      <p:pic>
        <p:nvPicPr>
          <p:cNvPr id="5" name="Picture 4"/>
          <p:cNvPicPr>
            <a:picLocks noChangeAspect="1"/>
          </p:cNvPicPr>
          <p:nvPr/>
        </p:nvPicPr>
        <p:blipFill>
          <a:blip r:embed="rId11"/>
          <a:stretch>
            <a:fillRect/>
          </a:stretch>
        </p:blipFill>
        <p:spPr>
          <a:xfrm>
            <a:off x="14972265" y="6776999"/>
            <a:ext cx="2380205" cy="3319501"/>
          </a:xfrm>
          <a:prstGeom prst="rect">
            <a:avLst/>
          </a:prstGeom>
        </p:spPr>
      </p:pic>
    </p:spTree>
    <p:extLst>
      <p:ext uri="{BB962C8B-B14F-4D97-AF65-F5344CB8AC3E}">
        <p14:creationId xmlns:p14="http://schemas.microsoft.com/office/powerpoint/2010/main" val="426573178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anim calcmode="lin" valueType="num">
                                      <p:cBhvr>
                                        <p:cTn id="30" dur="500" fill="hold"/>
                                        <p:tgtEl>
                                          <p:spTgt spid="28"/>
                                        </p:tgtEl>
                                        <p:attrNameLst>
                                          <p:attrName>ppt_x</p:attrName>
                                        </p:attrNameLst>
                                      </p:cBhvr>
                                      <p:tavLst>
                                        <p:tav tm="0">
                                          <p:val>
                                            <p:strVal val="#ppt_x"/>
                                          </p:val>
                                        </p:tav>
                                        <p:tav tm="100000">
                                          <p:val>
                                            <p:strVal val="#ppt_x"/>
                                          </p:val>
                                        </p:tav>
                                      </p:tavLst>
                                    </p:anim>
                                    <p:anim calcmode="lin" valueType="num">
                                      <p:cBhvr>
                                        <p:cTn id="3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pic>
        <p:nvPicPr>
          <p:cNvPr id="28" name="Picture 27"/>
          <p:cNvPicPr>
            <a:picLocks noChangeAspect="1"/>
          </p:cNvPicPr>
          <p:nvPr/>
        </p:nvPicPr>
        <p:blipFill>
          <a:blip r:embed="rId3"/>
          <a:stretch>
            <a:fillRect/>
          </a:stretch>
        </p:blipFill>
        <p:spPr>
          <a:xfrm rot="9337418">
            <a:off x="15960925" y="140694"/>
            <a:ext cx="1710768" cy="1140512"/>
          </a:xfrm>
          <a:prstGeom prst="rect">
            <a:avLst/>
          </a:prstGeom>
        </p:spPr>
      </p:pic>
      <p:pic>
        <p:nvPicPr>
          <p:cNvPr id="30" name="Picture 29"/>
          <p:cNvPicPr>
            <a:picLocks noChangeAspect="1"/>
          </p:cNvPicPr>
          <p:nvPr/>
        </p:nvPicPr>
        <p:blipFill>
          <a:blip r:embed="rId4"/>
          <a:stretch>
            <a:fillRect/>
          </a:stretch>
        </p:blipFill>
        <p:spPr>
          <a:xfrm>
            <a:off x="16476170" y="9277472"/>
            <a:ext cx="1354630" cy="866447"/>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747619" y="1333500"/>
            <a:ext cx="4244442" cy="3470017"/>
          </a:xfrm>
          <a:prstGeom prst="rect">
            <a:avLst/>
          </a:prstGeom>
        </p:spPr>
      </p:pic>
      <p:sp>
        <p:nvSpPr>
          <p:cNvPr id="11" name="Rectangle 10"/>
          <p:cNvSpPr/>
          <p:nvPr/>
        </p:nvSpPr>
        <p:spPr>
          <a:xfrm>
            <a:off x="1294862" y="77801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a:ln>
                  <a:noFill/>
                </a:ln>
                <a:solidFill>
                  <a:srgbClr val="C00000"/>
                </a:solidFill>
                <a:effectLst/>
                <a:uLnTx/>
                <a:uFillTx/>
                <a:latin typeface="Arial" panose="020B0604020202020204" pitchFamily="34" charset="0"/>
                <a:ea typeface="+mn-ea"/>
                <a:cs typeface="+mn-cs"/>
              </a:rPr>
              <a:t>Giải</a:t>
            </a:r>
            <a:r>
              <a:rPr kumimoji="0" lang="en-US" sz="4000" b="1" i="0" u="sng" strike="noStrike" kern="1200" cap="none" spc="0" normalizeH="0" baseline="0" noProof="0">
                <a:ln>
                  <a:noFill/>
                </a:ln>
                <a:solidFill>
                  <a:srgbClr val="C00000"/>
                </a:solidFill>
                <a:effectLst/>
                <a:uLnTx/>
                <a:uFillTx/>
                <a:latin typeface="Calibri"/>
                <a:ea typeface="+mn-ea"/>
                <a:cs typeface="+mn-cs"/>
              </a:rPr>
              <a:t>:</a:t>
            </a:r>
            <a:endParaRPr kumimoji="0" lang="en-US" sz="4000" b="1" i="0" u="sng" strike="noStrike" kern="1200" cap="none" spc="0" normalizeH="0" baseline="0" noProof="0" dirty="0">
              <a:ln>
                <a:noFill/>
              </a:ln>
              <a:solidFill>
                <a:srgbClr val="C00000"/>
              </a:solidFill>
              <a:effectLst/>
              <a:uLnTx/>
              <a:uFillTx/>
              <a:latin typeface="Calibri"/>
              <a:ea typeface="+mn-ea"/>
              <a:cs typeface="+mn-cs"/>
            </a:endParaRPr>
          </a:p>
        </p:txBody>
      </p:sp>
      <p:sp>
        <p:nvSpPr>
          <p:cNvPr id="4" name="Rectangle 3"/>
          <p:cNvSpPr/>
          <p:nvPr/>
        </p:nvSpPr>
        <p:spPr>
          <a:xfrm>
            <a:off x="1219201" y="1498580"/>
            <a:ext cx="10820399" cy="3416320"/>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 của góc α là tung độ y</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của điểm M, kí hiệu là sin α; sin α = y</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côsin của góc α là hoành độ của x</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của điểm M, kí hiệu là cos α; cos α = x</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p:cNvSpPr/>
              <p:nvPr/>
            </p:nvSpPr>
            <p:spPr>
              <a:xfrm>
                <a:off x="1215453" y="4686300"/>
                <a:ext cx="15700947" cy="1307666"/>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(hay là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tang của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kí hiệu là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1215453" y="4686300"/>
                <a:ext cx="15700947" cy="1307666"/>
              </a:xfrm>
              <a:prstGeom prst="rect">
                <a:avLst/>
              </a:prstGeom>
              <a:blipFill>
                <a:blip r:embed="rId7"/>
                <a:stretch>
                  <a:fillRect l="-1048" b="-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215452" y="7277100"/>
                <a:ext cx="15472347" cy="1307666"/>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côtang của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𝑐𝑜𝑡</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15452" y="7277100"/>
                <a:ext cx="15472347" cy="1307666"/>
              </a:xfrm>
              <a:prstGeom prst="rect">
                <a:avLst/>
              </a:prstGeom>
              <a:blipFill>
                <a:blip r:embed="rId8"/>
                <a:stretch>
                  <a:fillRect l="-1064" b="-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980170" y="6133543"/>
                <a:ext cx="4327660" cy="1219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𝑐𝑜𝑠</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6980170" y="6133543"/>
                <a:ext cx="4327660" cy="121975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986617" y="8335513"/>
                <a:ext cx="4290983" cy="1657570"/>
              </a:xfrm>
              <a:prstGeom prst="rect">
                <a:avLst/>
              </a:prstGeom>
            </p:spPr>
            <p:txBody>
              <a:bodyPr wrap="non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𝑐𝑜𝑡</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𝑠𝑖𝑛</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m:oMathPara>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986617" y="8335513"/>
                <a:ext cx="4290983" cy="1657570"/>
              </a:xfrm>
              <a:prstGeom prst="rect">
                <a:avLst/>
              </a:prstGeom>
              <a:blipFill>
                <a:blip r:embed="rId10"/>
                <a:stretch>
                  <a:fillRect/>
                </a:stretch>
              </a:blipFill>
            </p:spPr>
            <p:txBody>
              <a:bodyPr/>
              <a:lstStyle/>
              <a:p>
                <a:r>
                  <a:rPr lang="en-US">
                    <a:noFill/>
                  </a:rPr>
                  <a:t> </a:t>
                </a:r>
              </a:p>
            </p:txBody>
          </p:sp>
        </mc:Fallback>
      </mc:AlternateContent>
      <p:pic>
        <p:nvPicPr>
          <p:cNvPr id="9" name="Picture 8"/>
          <p:cNvPicPr>
            <a:picLocks noChangeAspect="1"/>
          </p:cNvPicPr>
          <p:nvPr/>
        </p:nvPicPr>
        <p:blipFill>
          <a:blip r:embed="rId11"/>
          <a:stretch>
            <a:fillRect/>
          </a:stretch>
        </p:blipFill>
        <p:spPr>
          <a:xfrm flipH="1">
            <a:off x="571537" y="8812578"/>
            <a:ext cx="950628" cy="1356581"/>
          </a:xfrm>
          <a:prstGeom prst="rect">
            <a:avLst/>
          </a:prstGeom>
        </p:spPr>
      </p:pic>
    </p:spTree>
    <p:extLst>
      <p:ext uri="{BB962C8B-B14F-4D97-AF65-F5344CB8AC3E}">
        <p14:creationId xmlns:p14="http://schemas.microsoft.com/office/powerpoint/2010/main" val="332090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5046" y="0"/>
            <a:ext cx="18288000" cy="10287000"/>
          </a:xfrm>
          <a:prstGeom prst="rect">
            <a:avLst/>
          </a:prstGeom>
        </p:spPr>
      </p:pic>
      <p:sp>
        <p:nvSpPr>
          <p:cNvPr id="6" name="Freeform 6"/>
          <p:cNvSpPr/>
          <p:nvPr/>
        </p:nvSpPr>
        <p:spPr>
          <a:xfrm rot="-1015655">
            <a:off x="16557177" y="155441"/>
            <a:ext cx="1349233" cy="1920617"/>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8" name="Group 7"/>
          <p:cNvGrpSpPr/>
          <p:nvPr/>
        </p:nvGrpSpPr>
        <p:grpSpPr>
          <a:xfrm>
            <a:off x="5100871" y="1153021"/>
            <a:ext cx="8086258" cy="1323479"/>
            <a:chOff x="6096000" y="509666"/>
            <a:chExt cx="8086258" cy="1592252"/>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0" y="509666"/>
              <a:ext cx="8086258" cy="1592252"/>
            </a:xfrm>
            <a:prstGeom prst="rect">
              <a:avLst/>
            </a:prstGeom>
          </p:spPr>
        </p:pic>
        <p:sp>
          <p:nvSpPr>
            <p:cNvPr id="10" name="TextBox 5"/>
            <p:cNvSpPr txBox="1"/>
            <p:nvPr/>
          </p:nvSpPr>
          <p:spPr>
            <a:xfrm>
              <a:off x="6877051" y="783187"/>
              <a:ext cx="7010400" cy="1018271"/>
            </a:xfrm>
            <a:prstGeom prst="rect">
              <a:avLst/>
            </a:prstGeom>
          </p:spPr>
          <p:txBody>
            <a:bodyPr wrap="square" lIns="0" tIns="0" rIns="0" bIns="0" rtlCol="0" anchor="t">
              <a:spAutoFit/>
            </a:bodyPr>
            <a:lstStyle/>
            <a:p>
              <a:pPr lvl="0">
                <a:spcBef>
                  <a:spcPct val="0"/>
                </a:spcBef>
              </a:pPr>
              <a:r>
                <a:rPr lang="en-US" sz="5500" b="1">
                  <a:solidFill>
                    <a:prstClr val="white"/>
                  </a:solidFill>
                  <a:latin typeface="Arial" panose="020B0604020202020204" pitchFamily="34" charset="0"/>
                  <a:cs typeface="Arial" panose="020B0604020202020204" pitchFamily="34" charset="0"/>
                </a:rPr>
                <a:t>NỘI DUNG BÀI HỌC</a:t>
              </a:r>
              <a:endParaRPr lang="en-US" sz="5500" b="1" dirty="0">
                <a:solidFill>
                  <a:prstClr val="white"/>
                </a:solidFill>
                <a:latin typeface="Arial" panose="020B0604020202020204" pitchFamily="34" charset="0"/>
                <a:cs typeface="Arial" panose="020B0604020202020204" pitchFamily="34" charset="0"/>
              </a:endParaRPr>
            </a:p>
          </p:txBody>
        </p:sp>
      </p:grpSp>
      <p:sp>
        <p:nvSpPr>
          <p:cNvPr id="12" name="Rectangle 11"/>
          <p:cNvSpPr/>
          <p:nvPr/>
        </p:nvSpPr>
        <p:spPr>
          <a:xfrm>
            <a:off x="4542130" y="3182403"/>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Góc lượng giác</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562183" y="4537918"/>
            <a:ext cx="9539791"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Đơn vị đo góc và độ dài cung tròn</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24"/>
          <p:cNvSpPr/>
          <p:nvPr/>
        </p:nvSpPr>
        <p:spPr>
          <a:xfrm>
            <a:off x="4542130" y="6438900"/>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Giá trị lượng giác của góc lượng giác</a:t>
            </a:r>
          </a:p>
        </p:txBody>
      </p:sp>
      <p:sp>
        <p:nvSpPr>
          <p:cNvPr id="30" name="Rectangle 29"/>
          <p:cNvSpPr/>
          <p:nvPr/>
        </p:nvSpPr>
        <p:spPr>
          <a:xfrm>
            <a:off x="4562183" y="7843503"/>
            <a:ext cx="9927718"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Quan hệ giữa các giá trị lượng giác</a:t>
            </a:r>
          </a:p>
        </p:txBody>
      </p:sp>
      <p:grpSp>
        <p:nvGrpSpPr>
          <p:cNvPr id="34" name="Group 5"/>
          <p:cNvGrpSpPr/>
          <p:nvPr/>
        </p:nvGrpSpPr>
        <p:grpSpPr>
          <a:xfrm>
            <a:off x="3126975" y="3195519"/>
            <a:ext cx="1238578" cy="1244130"/>
            <a:chOff x="1813" y="0"/>
            <a:chExt cx="809173" cy="812800"/>
          </a:xfrm>
        </p:grpSpPr>
        <p:sp>
          <p:nvSpPr>
            <p:cNvPr id="35"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36"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grpSp>
      <p:grpSp>
        <p:nvGrpSpPr>
          <p:cNvPr id="46" name="Group 5"/>
          <p:cNvGrpSpPr/>
          <p:nvPr/>
        </p:nvGrpSpPr>
        <p:grpSpPr>
          <a:xfrm>
            <a:off x="3126975" y="4838700"/>
            <a:ext cx="1238578" cy="1244130"/>
            <a:chOff x="1813" y="0"/>
            <a:chExt cx="809173" cy="812800"/>
          </a:xfrm>
        </p:grpSpPr>
        <p:sp>
          <p:nvSpPr>
            <p:cNvPr id="4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48"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grpSp>
      <p:grpSp>
        <p:nvGrpSpPr>
          <p:cNvPr id="49" name="Group 5"/>
          <p:cNvGrpSpPr/>
          <p:nvPr/>
        </p:nvGrpSpPr>
        <p:grpSpPr>
          <a:xfrm>
            <a:off x="3126975" y="6481881"/>
            <a:ext cx="1238578" cy="1244130"/>
            <a:chOff x="1813" y="0"/>
            <a:chExt cx="809173" cy="812800"/>
          </a:xfrm>
        </p:grpSpPr>
        <p:sp>
          <p:nvSpPr>
            <p:cNvPr id="50"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51"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grpSp>
      <p:grpSp>
        <p:nvGrpSpPr>
          <p:cNvPr id="52" name="Group 5"/>
          <p:cNvGrpSpPr/>
          <p:nvPr/>
        </p:nvGrpSpPr>
        <p:grpSpPr>
          <a:xfrm>
            <a:off x="3126975" y="8125062"/>
            <a:ext cx="1238578" cy="1244130"/>
            <a:chOff x="1813" y="0"/>
            <a:chExt cx="809173" cy="812800"/>
          </a:xfrm>
        </p:grpSpPr>
        <p:sp>
          <p:nvSpPr>
            <p:cNvPr id="53"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54"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a:t>
              </a:r>
            </a:p>
          </p:txBody>
        </p:sp>
      </p:grpSp>
      <p:pic>
        <p:nvPicPr>
          <p:cNvPr id="56" name="Picture 55"/>
          <p:cNvPicPr>
            <a:picLocks noChangeAspect="1"/>
          </p:cNvPicPr>
          <p:nvPr/>
        </p:nvPicPr>
        <p:blipFill>
          <a:blip r:embed="rId7"/>
          <a:stretch>
            <a:fillRect/>
          </a:stretch>
        </p:blipFill>
        <p:spPr>
          <a:xfrm>
            <a:off x="14880793" y="9160826"/>
            <a:ext cx="3402161" cy="11642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500"/>
                                        <p:tgtEl>
                                          <p:spTgt spid="4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5"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7" name="Rectangle 6"/>
          <p:cNvSpPr/>
          <p:nvPr/>
        </p:nvSpPr>
        <p:spPr>
          <a:xfrm>
            <a:off x="182880" y="167140"/>
            <a:ext cx="17907000" cy="99593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85314" y="587130"/>
            <a:ext cx="310213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KẾT LUẬN</a:t>
            </a:r>
            <a:endParaRPr kumimoji="0" lang="en-US" sz="45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457200" y="393013"/>
            <a:ext cx="990600" cy="867735"/>
          </a:xfrm>
          <a:prstGeom prst="rect">
            <a:avLst/>
          </a:prstGeom>
        </p:spPr>
      </p:pic>
      <p:pic>
        <p:nvPicPr>
          <p:cNvPr id="15" name="Picture 14"/>
          <p:cNvPicPr>
            <a:picLocks noChangeAspect="1"/>
          </p:cNvPicPr>
          <p:nvPr/>
        </p:nvPicPr>
        <p:blipFill>
          <a:blip r:embed="rId3"/>
          <a:stretch>
            <a:fillRect/>
          </a:stretch>
        </p:blipFill>
        <p:spPr>
          <a:xfrm rot="223996">
            <a:off x="15926368" y="7026679"/>
            <a:ext cx="1742369" cy="1646095"/>
          </a:xfrm>
          <a:prstGeom prst="rect">
            <a:avLst/>
          </a:prstGeom>
        </p:spPr>
      </p:pic>
      <p:pic>
        <p:nvPicPr>
          <p:cNvPr id="16" name="Picture 15"/>
          <p:cNvPicPr>
            <a:picLocks noChangeAspect="1"/>
          </p:cNvPicPr>
          <p:nvPr/>
        </p:nvPicPr>
        <p:blipFill>
          <a:blip r:embed="rId4">
            <a:duotone>
              <a:prstClr val="black"/>
              <a:schemeClr val="accent1">
                <a:tint val="45000"/>
                <a:satMod val="400000"/>
              </a:schemeClr>
            </a:duotone>
          </a:blip>
          <a:stretch>
            <a:fillRect/>
          </a:stretch>
        </p:blipFill>
        <p:spPr>
          <a:xfrm rot="9860057" flipH="1" flipV="1">
            <a:off x="16896266" y="307930"/>
            <a:ext cx="1239578" cy="1297503"/>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18732" y="1486620"/>
                <a:ext cx="12940067" cy="3231654"/>
              </a:xfrm>
              <a:prstGeom prst="rect">
                <a:avLst/>
              </a:prstGeom>
            </p:spPr>
            <p:txBody>
              <a:bodyPr wrap="square">
                <a:spAutoFit/>
              </a:bodyPr>
              <a:lstStyle/>
              <a:p>
                <a:pPr marL="457200" lvl="0" indent="-4572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Hoành độ x của điểm M được gọi là </a:t>
                </a:r>
                <a:r>
                  <a:rPr lang="en-US" sz="3400">
                    <a:latin typeface="Arial" panose="020B0604020202020204" pitchFamily="34" charset="0"/>
                    <a:ea typeface="Times New Roman" panose="02020603050405020304" pitchFamily="18" charset="0"/>
                    <a:cs typeface="Arial" panose="020B0604020202020204" pitchFamily="34" charset="0"/>
                  </a:rPr>
                  <a:t>côsin</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defRPr/>
                </a:pPr>
                <a14:m>
                  <m:oMathPara xmlns:m="http://schemas.openxmlformats.org/officeDocument/2006/math">
                    <m:oMathParaPr>
                      <m:jc m:val="center"/>
                    </m:oMathParaPr>
                    <m:oMath xmlns:m="http://schemas.openxmlformats.org/officeDocument/2006/math">
                      <m:r>
                        <a:rPr lang="en-US" sz="3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oMath>
                  </m:oMathPara>
                </a14:m>
                <a:endParaRPr lang="en-US" sz="3400" b="1">
                  <a:solidFill>
                    <a:srgbClr val="FF0000"/>
                  </a:solidFill>
                  <a:latin typeface="Arial" panose="020B0604020202020204" pitchFamily="34" charset="0"/>
                  <a:ea typeface="Cambria Math" panose="02040503050406030204" pitchFamily="18" charset="0"/>
                  <a:cs typeface="Times New Roman" panose="02020603050405020304" pitchFamily="18" charset="0"/>
                </a:endParaRPr>
              </a:p>
              <a:p>
                <a:pPr marL="571500" lvl="0" indent="-5715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Tung độ y của điểm M được gọi là </a:t>
                </a:r>
                <a:r>
                  <a:rPr lang="en-US" sz="3400">
                    <a:latin typeface="Arial" panose="020B0604020202020204" pitchFamily="34" charset="0"/>
                    <a:ea typeface="Times New Roman" panose="02020603050405020304" pitchFamily="18" charset="0"/>
                    <a:cs typeface="Arial" panose="020B0604020202020204" pitchFamily="34" charset="0"/>
                  </a:rPr>
                  <a:t>sin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defRPr/>
                </a:pPr>
                <a14:m>
                  <m:oMathPara xmlns:m="http://schemas.openxmlformats.org/officeDocument/2006/math">
                    <m:oMathParaPr>
                      <m:jc m:val="center"/>
                    </m:oMathParaPr>
                    <m:oMath xmlns:m="http://schemas.openxmlformats.org/officeDocument/2006/math">
                      <m:r>
                        <a:rPr lang="en-US" sz="3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oMath>
                  </m:oMathPara>
                </a14:m>
                <a:endPar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18732" y="1486620"/>
                <a:ext cx="12940067" cy="3231654"/>
              </a:xfrm>
              <a:prstGeom prst="rect">
                <a:avLst/>
              </a:prstGeom>
              <a:blipFill>
                <a:blip r:embed="rId5"/>
                <a:stretch>
                  <a:fillRect l="-11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18733" y="4587840"/>
                <a:ext cx="16664098" cy="5203860"/>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≠0</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tỉ số </a:t>
                </a:r>
                <a14:m>
                  <m:oMath xmlns:m="http://schemas.openxmlformats.org/officeDocument/2006/math">
                    <m:f>
                      <m:f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a:t>
                </a:r>
                <a:r>
                  <a:rPr lang="en-US" sz="3400">
                    <a:latin typeface="Arial" panose="020B0604020202020204" pitchFamily="34" charset="0"/>
                    <a:ea typeface="Times New Roman" panose="02020603050405020304" pitchFamily="18" charset="0"/>
                    <a:cs typeface="Arial" panose="020B0604020202020204" pitchFamily="34" charset="0"/>
                  </a:rPr>
                  <a:t>tang</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ctr">
                  <a:lnSpc>
                    <a:spcPct val="150000"/>
                  </a:lnSpc>
                  <a:defRPr/>
                </a:pPr>
                <a14:m>
                  <m:oMath xmlns:m="http://schemas.openxmlformats.org/officeDocument/2006/math">
                    <m:box>
                      <m:boxPr>
                        <m:ctrlPr>
                          <a:rPr lang="en-US" sz="34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𝐭𝐚𝐧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𝐜𝐨𝐬</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num>
                      <m:den>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den>
                    </m:f>
                    <m:d>
                      <m:d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e>
                    </m:d>
                  </m:oMath>
                </a14:m>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571500" lvl="0" indent="-571500" algn="just">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≠0</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tỉ số </a:t>
                </a:r>
                <a14:m>
                  <m:oMath xmlns:m="http://schemas.openxmlformats.org/officeDocument/2006/math">
                    <m:f>
                      <m:f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a:t>
                </a:r>
                <a:r>
                  <a:rPr lang="en-US" sz="3400">
                    <a:latin typeface="Arial" panose="020B0604020202020204" pitchFamily="34" charset="0"/>
                    <a:ea typeface="Times New Roman" panose="02020603050405020304" pitchFamily="18" charset="0"/>
                    <a:cs typeface="Arial" panose="020B0604020202020204" pitchFamily="34" charset="0"/>
                  </a:rPr>
                  <a:t>côtang</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ctr">
                  <a:lnSpc>
                    <a:spcPct val="150000"/>
                  </a:lnSpc>
                  <a:defRPr/>
                </a:pPr>
                <a14:m>
                  <m:oMath xmlns:m="http://schemas.openxmlformats.org/officeDocument/2006/math">
                    <m:r>
                      <a:rPr lang="en-US" sz="3400" b="1"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𝐜𝐨𝐭</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𝐬𝐢𝐧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num>
                      <m:den>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571500" lvl="0" indent="-5715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Các giá trị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các </a:t>
                </a:r>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giá trị lượng giác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318733" y="4587840"/>
                <a:ext cx="16664098" cy="5203860"/>
              </a:xfrm>
              <a:prstGeom prst="rect">
                <a:avLst/>
              </a:prstGeom>
              <a:blipFill>
                <a:blip r:embed="rId6"/>
                <a:stretch>
                  <a:fillRect l="-914" b="-4103"/>
                </a:stretch>
              </a:blipFill>
            </p:spPr>
            <p:txBody>
              <a:bodyPr/>
              <a:lstStyle/>
              <a:p>
                <a:r>
                  <a:rPr lang="en-US">
                    <a:noFill/>
                  </a:rPr>
                  <a:t> </a:t>
                </a:r>
              </a:p>
            </p:txBody>
          </p:sp>
        </mc:Fallback>
      </mc:AlternateContent>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182160" y="1257300"/>
            <a:ext cx="4764655" cy="4674187"/>
          </a:xfrm>
          <a:prstGeom prst="rect">
            <a:avLst/>
          </a:prstGeom>
        </p:spPr>
      </p:pic>
    </p:spTree>
    <p:extLst>
      <p:ext uri="{BB962C8B-B14F-4D97-AF65-F5344CB8AC3E}">
        <p14:creationId xmlns:p14="http://schemas.microsoft.com/office/powerpoint/2010/main" val="3577621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905000" y="1181100"/>
                <a:ext cx="14020800" cy="8750024"/>
              </a:xfrm>
              <a:prstGeom prst="rect">
                <a:avLst/>
              </a:prstGeom>
            </p:spPr>
            <p:txBody>
              <a:bodyPr wrap="square">
                <a:spAutoFit/>
              </a:bodyPr>
              <a:lstStyle/>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nl-NL" sz="4200" b="1"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0"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Ta gọi trục tung là </a:t>
                </a: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trục sin</a:t>
                </a:r>
                <a:r>
                  <a:rPr lang="en-US" sz="4000">
                    <a:latin typeface="Arial" panose="020B0604020202020204" pitchFamily="34" charset="0"/>
                    <a:ea typeface="Times New Roman" panose="02020603050405020304" pitchFamily="18" charset="0"/>
                    <a:cs typeface="Arial" panose="020B0604020202020204" pitchFamily="34" charset="0"/>
                  </a:rPr>
                  <a:t>; trục hoành là </a:t>
                </a: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trục cos</a:t>
                </a:r>
                <a:r>
                  <a:rPr lang="en-US"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b) Từ định nghĩa ta suy ra:</a:t>
                </a: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các định với mọi giá trị của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ta có:</a:t>
                </a:r>
              </a:p>
              <a:p>
                <a:pPr algn="ctr">
                  <a:lnSpc>
                    <a:spcPct val="150000"/>
                  </a:lnSpc>
                </a:pPr>
                <a14:m>
                  <m:oMath xmlns:m="http://schemas.openxmlformats.org/officeDocument/2006/math">
                    <m:r>
                      <a:rPr lang="en-US" sz="4000" i="0">
                        <a:effectLst/>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≤1;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≤1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e>
                    </m: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Cambria Math" panose="020405030504060302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xác định khi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e>
                    </m:d>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i="0">
                  <a:effectLst/>
                  <a:latin typeface="Cambria Math" panose="02040503050406030204" pitchFamily="18" charset="0"/>
                  <a:ea typeface="Cambria Math" panose="02040503050406030204" pitchFamily="18" charset="0"/>
                  <a:cs typeface="Times New Roman" panose="02020603050405020304" pitchFamily="18" charset="0"/>
                </a:endParaRP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cot</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xác định khi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1905000" y="1181100"/>
                <a:ext cx="14020800" cy="8750024"/>
              </a:xfrm>
              <a:prstGeom prst="rect">
                <a:avLst/>
              </a:prstGeom>
              <a:blipFill>
                <a:blip r:embed="rId3"/>
                <a:stretch>
                  <a:fillRect l="-1565" b="-767"/>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959860" y="952500"/>
            <a:ext cx="1185139" cy="1027271"/>
          </a:xfrm>
          <a:prstGeom prst="rect">
            <a:avLst/>
          </a:prstGeom>
        </p:spPr>
      </p:pic>
      <p:pic>
        <p:nvPicPr>
          <p:cNvPr id="18" name="Picture 17"/>
          <p:cNvPicPr>
            <a:picLocks noChangeAspect="1"/>
          </p:cNvPicPr>
          <p:nvPr/>
        </p:nvPicPr>
        <p:blipFill>
          <a:blip r:embed="rId5"/>
          <a:stretch>
            <a:fillRect/>
          </a:stretch>
        </p:blipFill>
        <p:spPr>
          <a:xfrm>
            <a:off x="14935666" y="6896100"/>
            <a:ext cx="2132667" cy="3035024"/>
          </a:xfrm>
          <a:prstGeom prst="rect">
            <a:avLst/>
          </a:prstGeom>
        </p:spPr>
      </p:pic>
      <p:pic>
        <p:nvPicPr>
          <p:cNvPr id="19" name="Picture 18"/>
          <p:cNvPicPr>
            <a:picLocks noChangeAspect="1"/>
          </p:cNvPicPr>
          <p:nvPr/>
        </p:nvPicPr>
        <p:blipFill>
          <a:blip r:embed="rId6"/>
          <a:stretch>
            <a:fillRect/>
          </a:stretch>
        </p:blipFill>
        <p:spPr>
          <a:xfrm rot="10800000" flipV="1">
            <a:off x="741631" y="762039"/>
            <a:ext cx="1163369" cy="1217732"/>
          </a:xfrm>
          <a:prstGeom prst="rect">
            <a:avLst/>
          </a:prstGeom>
        </p:spPr>
      </p:pic>
    </p:spTree>
    <p:extLst>
      <p:ext uri="{BB962C8B-B14F-4D97-AF65-F5344CB8AC3E}">
        <p14:creationId xmlns:p14="http://schemas.microsoft.com/office/powerpoint/2010/main" val="296320224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wipe(down)">
                                      <p:cBhvr>
                                        <p:cTn id="14" dur="500"/>
                                        <p:tgtEl>
                                          <p:spTgt spid="16">
                                            <p:txEl>
                                              <p:pRg st="1" end="1"/>
                                            </p:txEl>
                                          </p:spTgt>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anim calcmode="lin" valueType="num">
                                      <p:cBhvr>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6">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anim calcmode="lin" valueType="num">
                                      <p:cBhvr>
                                        <p:cTn id="2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16">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Effect transition="in" filter="fade">
                                      <p:cBhvr>
                                        <p:cTn id="28" dur="500"/>
                                        <p:tgtEl>
                                          <p:spTgt spid="16">
                                            <p:txEl>
                                              <p:pRg st="4" end="4"/>
                                            </p:txEl>
                                          </p:spTgt>
                                        </p:tgtEl>
                                      </p:cBhvr>
                                    </p:animEffect>
                                    <p:anim calcmode="lin" valueType="num">
                                      <p:cBhvr>
                                        <p:cTn id="2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16">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animEffect transition="in" filter="fade">
                                      <p:cBhvr>
                                        <p:cTn id="33" dur="500"/>
                                        <p:tgtEl>
                                          <p:spTgt spid="16">
                                            <p:txEl>
                                              <p:pRg st="5" end="5"/>
                                            </p:txEl>
                                          </p:spTgt>
                                        </p:tgtEl>
                                      </p:cBhvr>
                                    </p:animEffect>
                                    <p:anim calcmode="lin" valueType="num">
                                      <p:cBhvr>
                                        <p:cTn id="34"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xEl>
                                              <p:pRg st="6" end="6"/>
                                            </p:txEl>
                                          </p:spTgt>
                                        </p:tgtEl>
                                        <p:attrNameLst>
                                          <p:attrName>style.visibility</p:attrName>
                                        </p:attrNameLst>
                                      </p:cBhvr>
                                      <p:to>
                                        <p:strVal val="visible"/>
                                      </p:to>
                                    </p:set>
                                    <p:animEffect transition="in" filter="fade">
                                      <p:cBhvr>
                                        <p:cTn id="38" dur="500"/>
                                        <p:tgtEl>
                                          <p:spTgt spid="16">
                                            <p:txEl>
                                              <p:pRg st="6" end="6"/>
                                            </p:txEl>
                                          </p:spTgt>
                                        </p:tgtEl>
                                      </p:cBhvr>
                                    </p:animEffect>
                                    <p:anim calcmode="lin" valueType="num">
                                      <p:cBhvr>
                                        <p:cTn id="39"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40" dur="500" fill="hold"/>
                                        <p:tgtEl>
                                          <p:spTgt spid="16">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6">
                                            <p:txEl>
                                              <p:pRg st="7" end="7"/>
                                            </p:txEl>
                                          </p:spTgt>
                                        </p:tgtEl>
                                        <p:attrNameLst>
                                          <p:attrName>style.visibility</p:attrName>
                                        </p:attrNameLst>
                                      </p:cBhvr>
                                      <p:to>
                                        <p:strVal val="visible"/>
                                      </p:to>
                                    </p:set>
                                    <p:animEffect transition="in" filter="fade">
                                      <p:cBhvr>
                                        <p:cTn id="43" dur="500"/>
                                        <p:tgtEl>
                                          <p:spTgt spid="16">
                                            <p:txEl>
                                              <p:pRg st="7" end="7"/>
                                            </p:txEl>
                                          </p:spTgt>
                                        </p:tgtEl>
                                      </p:cBhvr>
                                    </p:animEffect>
                                    <p:anim calcmode="lin" valueType="num">
                                      <p:cBhvr>
                                        <p:cTn id="44"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16">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6">
                                            <p:txEl>
                                              <p:pRg st="8" end="8"/>
                                            </p:txEl>
                                          </p:spTgt>
                                        </p:tgtEl>
                                        <p:attrNameLst>
                                          <p:attrName>style.visibility</p:attrName>
                                        </p:attrNameLst>
                                      </p:cBhvr>
                                      <p:to>
                                        <p:strVal val="visible"/>
                                      </p:to>
                                    </p:set>
                                    <p:animEffect transition="in" filter="fade">
                                      <p:cBhvr>
                                        <p:cTn id="48" dur="500"/>
                                        <p:tgtEl>
                                          <p:spTgt spid="16">
                                            <p:txEl>
                                              <p:pRg st="8" end="8"/>
                                            </p:txEl>
                                          </p:spTgt>
                                        </p:tgtEl>
                                      </p:cBhvr>
                                    </p:animEffect>
                                    <p:anim calcmode="lin" valueType="num">
                                      <p:cBhvr>
                                        <p:cTn id="49"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p:cTn id="50" dur="500" fill="hold"/>
                                        <p:tgtEl>
                                          <p:spTgt spid="1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6" name="Rectangle 15"/>
          <p:cNvSpPr/>
          <p:nvPr/>
        </p:nvSpPr>
        <p:spPr>
          <a:xfrm>
            <a:off x="1295400" y="723900"/>
            <a:ext cx="14782800" cy="1839606"/>
          </a:xfrm>
          <a:prstGeom prst="rect">
            <a:avLst/>
          </a:prstGeom>
        </p:spPr>
        <p:txBody>
          <a:bodyPr wrap="square">
            <a:spAutoFit/>
          </a:bodyPr>
          <a:lstStyle/>
          <a:p>
            <a:pPr marL="571500" lvl="0" indent="-571500" algn="just">
              <a:lnSpc>
                <a:spcPct val="150000"/>
              </a:lnSpc>
              <a:buFontTx/>
              <a:buChar char="-"/>
            </a:pPr>
            <a:r>
              <a:rPr lang="vi-VN" sz="4000">
                <a:solidFill>
                  <a:prstClr val="black"/>
                </a:solidFill>
                <a:ea typeface="Times New Roman" panose="02020603050405020304" pitchFamily="18" charset="0"/>
                <a:cs typeface="Arial" panose="020B0604020202020204" pitchFamily="34" charset="0"/>
              </a:rPr>
              <a:t>Dấu của các giá trị lượng giác của một góc lượng giác phụ thuộc vào vị trí điểm biểu diễn M trên đường tròn lượng giác.</a:t>
            </a:r>
            <a:endParaRPr lang="en-US" sz="4000">
              <a:solidFill>
                <a:prstClr val="black"/>
              </a:solidFill>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345781" y="281776"/>
            <a:ext cx="949619" cy="823124"/>
          </a:xfrm>
          <a:prstGeom prst="rect">
            <a:avLst/>
          </a:prstGeom>
        </p:spPr>
      </p:pic>
      <p:pic>
        <p:nvPicPr>
          <p:cNvPr id="18" name="Picture 17"/>
          <p:cNvPicPr>
            <a:picLocks noChangeAspect="1"/>
          </p:cNvPicPr>
          <p:nvPr/>
        </p:nvPicPr>
        <p:blipFill>
          <a:blip r:embed="rId4"/>
          <a:stretch>
            <a:fillRect/>
          </a:stretch>
        </p:blipFill>
        <p:spPr>
          <a:xfrm>
            <a:off x="13944601" y="8612975"/>
            <a:ext cx="1066799" cy="1518175"/>
          </a:xfrm>
          <a:prstGeom prst="rect">
            <a:avLst/>
          </a:prstGeom>
        </p:spPr>
      </p:pic>
      <p:pic>
        <p:nvPicPr>
          <p:cNvPr id="19" name="Picture 18"/>
          <p:cNvPicPr>
            <a:picLocks noChangeAspect="1"/>
          </p:cNvPicPr>
          <p:nvPr/>
        </p:nvPicPr>
        <p:blipFill>
          <a:blip r:embed="rId5"/>
          <a:stretch>
            <a:fillRect/>
          </a:stretch>
        </p:blipFill>
        <p:spPr>
          <a:xfrm rot="16506081" flipV="1">
            <a:off x="16601416" y="443754"/>
            <a:ext cx="1163369" cy="1217732"/>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115800" y="2877070"/>
            <a:ext cx="5257800" cy="4859971"/>
          </a:xfrm>
          <a:prstGeom prst="rect">
            <a:avLst/>
          </a:prstGeom>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837807661"/>
                  </p:ext>
                </p:extLst>
              </p:nvPr>
            </p:nvGraphicFramePr>
            <p:xfrm>
              <a:off x="1295400" y="3009900"/>
              <a:ext cx="9983133" cy="6982498"/>
            </p:xfrm>
            <a:graphic>
              <a:graphicData uri="http://schemas.openxmlformats.org/drawingml/2006/table">
                <a:tbl>
                  <a:tblPr firstRow="1" bandRow="1">
                    <a:tableStyleId>{5C22544A-7EE6-4342-B048-85BDC9FD1C3A}</a:tableStyleId>
                  </a:tblPr>
                  <a:tblGrid>
                    <a:gridCol w="3974334">
                      <a:extLst>
                        <a:ext uri="{9D8B030D-6E8A-4147-A177-3AD203B41FA5}">
                          <a16:colId xmlns:a16="http://schemas.microsoft.com/office/drawing/2014/main" val="3597394761"/>
                        </a:ext>
                      </a:extLst>
                    </a:gridCol>
                    <a:gridCol w="1524000">
                      <a:extLst>
                        <a:ext uri="{9D8B030D-6E8A-4147-A177-3AD203B41FA5}">
                          <a16:colId xmlns:a16="http://schemas.microsoft.com/office/drawing/2014/main" val="3295601153"/>
                        </a:ext>
                      </a:extLst>
                    </a:gridCol>
                    <a:gridCol w="1512999">
                      <a:extLst>
                        <a:ext uri="{9D8B030D-6E8A-4147-A177-3AD203B41FA5}">
                          <a16:colId xmlns:a16="http://schemas.microsoft.com/office/drawing/2014/main" val="1302297930"/>
                        </a:ext>
                      </a:extLst>
                    </a:gridCol>
                    <a:gridCol w="1524000">
                      <a:extLst>
                        <a:ext uri="{9D8B030D-6E8A-4147-A177-3AD203B41FA5}">
                          <a16:colId xmlns:a16="http://schemas.microsoft.com/office/drawing/2014/main" val="354864373"/>
                        </a:ext>
                      </a:extLst>
                    </a:gridCol>
                    <a:gridCol w="1447800">
                      <a:extLst>
                        <a:ext uri="{9D8B030D-6E8A-4147-A177-3AD203B41FA5}">
                          <a16:colId xmlns:a16="http://schemas.microsoft.com/office/drawing/2014/main" val="3737994364"/>
                        </a:ext>
                      </a:extLst>
                    </a:gridCol>
                  </a:tblGrid>
                  <a:tr h="2486698">
                    <a:tc>
                      <a:txBody>
                        <a:bodyPr/>
                        <a:lstStyle/>
                        <a:p>
                          <a:r>
                            <a:rPr lang="en-US" sz="3800" b="1">
                              <a:solidFill>
                                <a:schemeClr val="tx1"/>
                              </a:solidFill>
                              <a:latin typeface="Arial" panose="020B0604020202020204" pitchFamily="34" charset="0"/>
                              <a:cs typeface="Arial" panose="020B0604020202020204" pitchFamily="34" charset="0"/>
                            </a:rPr>
                            <a:t>           Góc</a:t>
                          </a:r>
                          <a:r>
                            <a:rPr lang="en-US" sz="3800" b="1" baseline="0">
                              <a:solidFill>
                                <a:schemeClr val="tx1"/>
                              </a:solidFill>
                              <a:latin typeface="Arial" panose="020B0604020202020204" pitchFamily="34" charset="0"/>
                              <a:cs typeface="Arial" panose="020B0604020202020204" pitchFamily="34" charset="0"/>
                            </a:rPr>
                            <a:t> phần </a:t>
                          </a:r>
                        </a:p>
                        <a:p>
                          <a:r>
                            <a:rPr lang="en-US" sz="3800" b="1" baseline="0">
                              <a:solidFill>
                                <a:schemeClr val="tx1"/>
                              </a:solidFill>
                              <a:latin typeface="Arial" panose="020B0604020202020204" pitchFamily="34" charset="0"/>
                              <a:cs typeface="Arial" panose="020B0604020202020204" pitchFamily="34" charset="0"/>
                            </a:rPr>
                            <a:t>                        tư</a:t>
                          </a:r>
                          <a:endParaRPr lang="en-US" sz="3800" b="1">
                            <a:solidFill>
                              <a:schemeClr val="tx1"/>
                            </a:solidFill>
                            <a:latin typeface="Arial" panose="020B0604020202020204" pitchFamily="34" charset="0"/>
                            <a:cs typeface="Arial" panose="020B0604020202020204" pitchFamily="34" charset="0"/>
                          </a:endParaRPr>
                        </a:p>
                        <a:p>
                          <a:r>
                            <a:rPr lang="en-US" sz="3800" b="1">
                              <a:solidFill>
                                <a:schemeClr val="tx1"/>
                              </a:solidFill>
                              <a:latin typeface="Arial" panose="020B0604020202020204" pitchFamily="34" charset="0"/>
                              <a:cs typeface="Arial" panose="020B0604020202020204" pitchFamily="34" charset="0"/>
                            </a:rPr>
                            <a:t>Gía</a:t>
                          </a:r>
                          <a:r>
                            <a:rPr lang="en-US" sz="3800" b="1" baseline="0">
                              <a:solidFill>
                                <a:schemeClr val="tx1"/>
                              </a:solidFill>
                              <a:latin typeface="Arial" panose="020B0604020202020204" pitchFamily="34" charset="0"/>
                              <a:cs typeface="Arial" panose="020B0604020202020204" pitchFamily="34" charset="0"/>
                            </a:rPr>
                            <a:t> trị </a:t>
                          </a:r>
                        </a:p>
                        <a:p>
                          <a:r>
                            <a:rPr lang="en-US" sz="3800" b="1" baseline="0">
                              <a:solidFill>
                                <a:schemeClr val="tx1"/>
                              </a:solidFill>
                              <a:latin typeface="Arial" panose="020B0604020202020204" pitchFamily="34" charset="0"/>
                              <a:cs typeface="Arial" panose="020B0604020202020204" pitchFamily="34" charset="0"/>
                            </a:rPr>
                            <a:t>lượng giác</a:t>
                          </a:r>
                          <a:endParaRPr lang="en-US" sz="38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extLst>
                      <a:ext uri="{0D108BD9-81ED-4DB2-BD59-A6C34878D82A}">
                        <a16:rowId xmlns:a16="http://schemas.microsoft.com/office/drawing/2014/main" val="2144332844"/>
                      </a:ext>
                    </a:extLst>
                  </a:tr>
                  <a:tr h="1177087">
                    <a:tc>
                      <a:txBody>
                        <a:bodyPr/>
                        <a:lstStyle/>
                        <a:p>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Cos</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333417"/>
                      </a:ext>
                    </a:extLst>
                  </a:tr>
                  <a:tr h="1143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Sin</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881687"/>
                      </a:ext>
                    </a:extLst>
                  </a:tr>
                  <a:tr h="1066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Tan</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762983"/>
                      </a:ext>
                    </a:extLst>
                  </a:tr>
                  <a:tr h="11089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Cot</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6131932"/>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837807661"/>
                  </p:ext>
                </p:extLst>
              </p:nvPr>
            </p:nvGraphicFramePr>
            <p:xfrm>
              <a:off x="1295400" y="3009900"/>
              <a:ext cx="9983133" cy="6982498"/>
            </p:xfrm>
            <a:graphic>
              <a:graphicData uri="http://schemas.openxmlformats.org/drawingml/2006/table">
                <a:tbl>
                  <a:tblPr firstRow="1" bandRow="1">
                    <a:tableStyleId>{5C22544A-7EE6-4342-B048-85BDC9FD1C3A}</a:tableStyleId>
                  </a:tblPr>
                  <a:tblGrid>
                    <a:gridCol w="3974334">
                      <a:extLst>
                        <a:ext uri="{9D8B030D-6E8A-4147-A177-3AD203B41FA5}">
                          <a16:colId xmlns:a16="http://schemas.microsoft.com/office/drawing/2014/main" val="3597394761"/>
                        </a:ext>
                      </a:extLst>
                    </a:gridCol>
                    <a:gridCol w="1524000">
                      <a:extLst>
                        <a:ext uri="{9D8B030D-6E8A-4147-A177-3AD203B41FA5}">
                          <a16:colId xmlns:a16="http://schemas.microsoft.com/office/drawing/2014/main" val="3295601153"/>
                        </a:ext>
                      </a:extLst>
                    </a:gridCol>
                    <a:gridCol w="1512999">
                      <a:extLst>
                        <a:ext uri="{9D8B030D-6E8A-4147-A177-3AD203B41FA5}">
                          <a16:colId xmlns:a16="http://schemas.microsoft.com/office/drawing/2014/main" val="1302297930"/>
                        </a:ext>
                      </a:extLst>
                    </a:gridCol>
                    <a:gridCol w="1524000">
                      <a:extLst>
                        <a:ext uri="{9D8B030D-6E8A-4147-A177-3AD203B41FA5}">
                          <a16:colId xmlns:a16="http://schemas.microsoft.com/office/drawing/2014/main" val="354864373"/>
                        </a:ext>
                      </a:extLst>
                    </a:gridCol>
                    <a:gridCol w="1447800">
                      <a:extLst>
                        <a:ext uri="{9D8B030D-6E8A-4147-A177-3AD203B41FA5}">
                          <a16:colId xmlns:a16="http://schemas.microsoft.com/office/drawing/2014/main" val="3737994364"/>
                        </a:ext>
                      </a:extLst>
                    </a:gridCol>
                  </a:tblGrid>
                  <a:tr h="2486698">
                    <a:tc>
                      <a:txBody>
                        <a:bodyPr/>
                        <a:lstStyle/>
                        <a:p>
                          <a:r>
                            <a:rPr lang="en-US" sz="3800" b="1" smtClean="0">
                              <a:solidFill>
                                <a:schemeClr val="tx1"/>
                              </a:solidFill>
                              <a:latin typeface="Arial" panose="020B0604020202020204" pitchFamily="34" charset="0"/>
                              <a:cs typeface="Arial" panose="020B0604020202020204" pitchFamily="34" charset="0"/>
                            </a:rPr>
                            <a:t>           Góc</a:t>
                          </a:r>
                          <a:r>
                            <a:rPr lang="en-US" sz="3800" b="1" baseline="0" smtClean="0">
                              <a:solidFill>
                                <a:schemeClr val="tx1"/>
                              </a:solidFill>
                              <a:latin typeface="Arial" panose="020B0604020202020204" pitchFamily="34" charset="0"/>
                              <a:cs typeface="Arial" panose="020B0604020202020204" pitchFamily="34" charset="0"/>
                            </a:rPr>
                            <a:t> phần </a:t>
                          </a:r>
                        </a:p>
                        <a:p>
                          <a:r>
                            <a:rPr lang="en-US" sz="3800" b="1" baseline="0" smtClean="0">
                              <a:solidFill>
                                <a:schemeClr val="tx1"/>
                              </a:solidFill>
                              <a:latin typeface="Arial" panose="020B0604020202020204" pitchFamily="34" charset="0"/>
                              <a:cs typeface="Arial" panose="020B0604020202020204" pitchFamily="34" charset="0"/>
                            </a:rPr>
                            <a:t>                        tư</a:t>
                          </a:r>
                          <a:endParaRPr lang="en-US" sz="3800" b="1">
                            <a:solidFill>
                              <a:schemeClr val="tx1"/>
                            </a:solidFill>
                            <a:latin typeface="Arial" panose="020B0604020202020204" pitchFamily="34" charset="0"/>
                            <a:cs typeface="Arial" panose="020B0604020202020204" pitchFamily="34" charset="0"/>
                          </a:endParaRPr>
                        </a:p>
                        <a:p>
                          <a:r>
                            <a:rPr lang="en-US" sz="3800" b="1" smtClean="0">
                              <a:solidFill>
                                <a:schemeClr val="tx1"/>
                              </a:solidFill>
                              <a:latin typeface="Arial" panose="020B0604020202020204" pitchFamily="34" charset="0"/>
                              <a:cs typeface="Arial" panose="020B0604020202020204" pitchFamily="34" charset="0"/>
                            </a:rPr>
                            <a:t>Gía</a:t>
                          </a:r>
                          <a:r>
                            <a:rPr lang="en-US" sz="3800" b="1" baseline="0" smtClean="0">
                              <a:solidFill>
                                <a:schemeClr val="tx1"/>
                              </a:solidFill>
                              <a:latin typeface="Arial" panose="020B0604020202020204" pitchFamily="34" charset="0"/>
                              <a:cs typeface="Arial" panose="020B0604020202020204" pitchFamily="34" charset="0"/>
                            </a:rPr>
                            <a:t> trị </a:t>
                          </a:r>
                        </a:p>
                        <a:p>
                          <a:r>
                            <a:rPr lang="en-US" sz="3800" b="1" baseline="0" smtClean="0">
                              <a:solidFill>
                                <a:schemeClr val="tx1"/>
                              </a:solidFill>
                              <a:latin typeface="Arial" panose="020B0604020202020204" pitchFamily="34" charset="0"/>
                              <a:cs typeface="Arial" panose="020B0604020202020204" pitchFamily="34" charset="0"/>
                            </a:rPr>
                            <a:t>lượng giác</a:t>
                          </a:r>
                          <a:endParaRPr lang="en-US" sz="38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IV</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extLst>
                      <a:ext uri="{0D108BD9-81ED-4DB2-BD59-A6C34878D82A}">
                        <a16:rowId xmlns:a16="http://schemas.microsoft.com/office/drawing/2014/main" val="2144332844"/>
                      </a:ext>
                    </a:extLst>
                  </a:tr>
                  <a:tr h="1177087">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218557" r="-151687" b="-282990"/>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333417"/>
                      </a:ext>
                    </a:extLst>
                  </a:tr>
                  <a:tr h="11430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328723" r="-151687" b="-192021"/>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881687"/>
                      </a:ext>
                    </a:extLst>
                  </a:tr>
                  <a:tr h="10668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460571" r="-151687" b="-106286"/>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762983"/>
                      </a:ext>
                    </a:extLst>
                  </a:tr>
                  <a:tr h="110891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539011" r="-151687" b="-2198"/>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6131932"/>
                      </a:ext>
                    </a:extLst>
                  </a:tr>
                </a:tbl>
              </a:graphicData>
            </a:graphic>
          </p:graphicFrame>
        </mc:Fallback>
      </mc:AlternateContent>
      <p:cxnSp>
        <p:nvCxnSpPr>
          <p:cNvPr id="9" name="Straight Connector 8"/>
          <p:cNvCxnSpPr/>
          <p:nvPr/>
        </p:nvCxnSpPr>
        <p:spPr>
          <a:xfrm>
            <a:off x="1295400" y="3009900"/>
            <a:ext cx="3963333" cy="2382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2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38100"/>
            <a:ext cx="18288000" cy="10287000"/>
          </a:xfrm>
          <a:prstGeom prst="rect">
            <a:avLst/>
          </a:prstGeom>
        </p:spPr>
      </p:pic>
      <p:sp>
        <p:nvSpPr>
          <p:cNvPr id="15" name="Oval Callout 14"/>
          <p:cNvSpPr/>
          <p:nvPr/>
        </p:nvSpPr>
        <p:spPr>
          <a:xfrm>
            <a:off x="8381768" y="5102839"/>
            <a:ext cx="1558759" cy="80266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126473" y="952500"/>
            <a:ext cx="5836623" cy="1084912"/>
            <a:chOff x="236093" y="190500"/>
            <a:chExt cx="5262681" cy="1084912"/>
          </a:xfrm>
        </p:grpSpPr>
        <p:sp>
          <p:nvSpPr>
            <p:cNvPr id="13" name="Rectangle 12"/>
            <p:cNvSpPr/>
            <p:nvPr/>
          </p:nvSpPr>
          <p:spPr>
            <a:xfrm>
              <a:off x="236093" y="190500"/>
              <a:ext cx="5262681"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72322" y="190500"/>
              <a:ext cx="4976706" cy="108491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6: </a:t>
              </a:r>
              <a:r>
                <a:rPr kumimoji="0" lang="nl-NL" sz="43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tr12)</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20"/>
              <p:cNvSpPr/>
              <p:nvPr/>
            </p:nvSpPr>
            <p:spPr>
              <a:xfrm>
                <a:off x="1070365" y="6243692"/>
                <a:ext cx="9202999" cy="3014608"/>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cs typeface="Arial" panose="020B0604020202020204" pitchFamily="34" charset="0"/>
                  </a:rPr>
                  <a:t>a) Điểm M trên đường tròn lượng giác biểu diễn góc lượng giác có số đo là </a:t>
                </a:r>
                <a14:m>
                  <m:oMath xmlns:m="http://schemas.openxmlformats.org/officeDocument/2006/math">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được</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xác định trong hình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70365" y="6243692"/>
                <a:ext cx="9202999" cy="3014608"/>
              </a:xfrm>
              <a:prstGeom prst="rect">
                <a:avLst/>
              </a:prstGeom>
              <a:blipFill>
                <a:blip r:embed="rId3"/>
                <a:stretch>
                  <a:fillRect l="-2187" r="-2187" b="-3636"/>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rot="194075">
            <a:off x="16365468" y="4307839"/>
            <a:ext cx="1756822" cy="1717120"/>
          </a:xfrm>
          <a:prstGeom prst="rect">
            <a:avLst/>
          </a:prstGeom>
        </p:spPr>
      </p:pic>
      <p:pic>
        <p:nvPicPr>
          <p:cNvPr id="5" name="Picture 4"/>
          <p:cNvPicPr>
            <a:picLocks noChangeAspect="1"/>
          </p:cNvPicPr>
          <p:nvPr/>
        </p:nvPicPr>
        <p:blipFill>
          <a:blip r:embed="rId5"/>
          <a:stretch>
            <a:fillRect/>
          </a:stretch>
        </p:blipFill>
        <p:spPr>
          <a:xfrm>
            <a:off x="16441488" y="299164"/>
            <a:ext cx="1286367" cy="1286367"/>
          </a:xfrm>
          <a:prstGeom prst="rect">
            <a:avLst/>
          </a:prstGeom>
        </p:spPr>
      </p:pic>
      <p:sp>
        <p:nvSpPr>
          <p:cNvPr id="19" name="TextBox 18"/>
          <p:cNvSpPr txBox="1"/>
          <p:nvPr/>
        </p:nvSpPr>
        <p:spPr>
          <a:xfrm>
            <a:off x="1078417" y="2151331"/>
            <a:ext cx="16165462" cy="2723823"/>
          </a:xfrm>
          <a:prstGeom prst="rect">
            <a:avLst/>
          </a:prstGeom>
          <a:noFill/>
        </p:spPr>
        <p:txBody>
          <a:bodyPr wrap="square" rtlCol="0">
            <a:spAutoFit/>
          </a:bodyPr>
          <a:lstStyle/>
          <a:p>
            <a:pPr>
              <a:lnSpc>
                <a:spcPct val="150000"/>
              </a:lnSpc>
              <a:defRPr/>
            </a:pPr>
            <a:r>
              <a:rPr lang="en-US" sz="3800">
                <a:solidFill>
                  <a:prstClr val="black"/>
                </a:solidFill>
                <a:latin typeface="Arial" panose="020B0604020202020204" pitchFamily="34" charset="0"/>
                <a:cs typeface="Arial" panose="020B0604020202020204" pitchFamily="34" charset="0"/>
              </a:rPr>
              <a:t>a) Xác định điểm M trên đường tròn lượng giác biểu diễn góc lượng giác đã cho.</a:t>
            </a:r>
          </a:p>
          <a:p>
            <a:pPr>
              <a:lnSpc>
                <a:spcPct val="150000"/>
              </a:lnSpc>
              <a:defRPr/>
            </a:pPr>
            <a:r>
              <a:rPr lang="en-US" sz="3800">
                <a:solidFill>
                  <a:prstClr val="black"/>
                </a:solidFill>
                <a:latin typeface="Arial" panose="020B0604020202020204" pitchFamily="34" charset="0"/>
                <a:cs typeface="Arial" panose="020B0604020202020204" pitchFamily="34" charset="0"/>
              </a:rPr>
              <a:t>b) Tính các giá trị lượng giác của góc lượng giác đã cho.</a:t>
            </a:r>
          </a:p>
        </p:txBody>
      </p:sp>
      <mc:AlternateContent xmlns:mc="http://schemas.openxmlformats.org/markup-compatibility/2006" xmlns:a14="http://schemas.microsoft.com/office/drawing/2010/main">
        <mc:Choice Requires="a14">
          <p:sp>
            <p:nvSpPr>
              <p:cNvPr id="3" name="Rectangle 2"/>
              <p:cNvSpPr/>
              <p:nvPr/>
            </p:nvSpPr>
            <p:spPr>
              <a:xfrm>
                <a:off x="7039296" y="876300"/>
                <a:ext cx="8656729" cy="1260281"/>
              </a:xfrm>
              <a:prstGeom prst="rect">
                <a:avLst/>
              </a:prstGeom>
            </p:spPr>
            <p:txBody>
              <a:bodyPr wrap="none">
                <a:spAutoFit/>
              </a:bodyPr>
              <a:lstStyle/>
              <a:p>
                <a:pPr lvl="0">
                  <a:lnSpc>
                    <a:spcPct val="150000"/>
                  </a:lnSpc>
                  <a:spcBef>
                    <a:spcPts val="600"/>
                  </a:spcBef>
                  <a:spcAft>
                    <a:spcPts val="600"/>
                  </a:spcAft>
                  <a:defRPr/>
                </a:pPr>
                <a:r>
                  <a:rPr lang="en-US" sz="3800">
                    <a:solidFill>
                      <a:prstClr val="black"/>
                    </a:solidFill>
                    <a:latin typeface="Arial" panose="020B0604020202020204" pitchFamily="34" charset="0"/>
                    <a:cs typeface="Arial" panose="020B0604020202020204" pitchFamily="34" charset="0"/>
                  </a:rPr>
                  <a:t>Cho góc lượng giác có số đo bằng </a:t>
                </a:r>
                <a14:m>
                  <m:oMath xmlns:m="http://schemas.openxmlformats.org/officeDocument/2006/math">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a:rPr lang="en-US" sz="3800">
                        <a:solidFill>
                          <a:prstClr val="black"/>
                        </a:solidFill>
                        <a:latin typeface="Cambria Math" panose="02040503050406030204" pitchFamily="18" charset="0"/>
                      </a:rPr>
                      <m:t>.</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039296" y="876300"/>
                <a:ext cx="8656729" cy="1260281"/>
              </a:xfrm>
              <a:prstGeom prst="rect">
                <a:avLst/>
              </a:prstGeom>
              <a:blipFill>
                <a:blip r:embed="rId6"/>
                <a:stretch>
                  <a:fillRect l="-2324" b="-485"/>
                </a:stretch>
              </a:blipFill>
            </p:spPr>
            <p:txBody>
              <a:bodyPr/>
              <a:lstStyle/>
              <a:p>
                <a:r>
                  <a:rPr lang="en-US">
                    <a:noFill/>
                  </a:rPr>
                  <a:t> </a:t>
                </a:r>
              </a:p>
            </p:txBody>
          </p:sp>
        </mc:Fallback>
      </mc:AlternateContent>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703280" y="5457641"/>
            <a:ext cx="5362653" cy="4638859"/>
          </a:xfrm>
          <a:prstGeom prst="rect">
            <a:avLst/>
          </a:prstGeom>
        </p:spPr>
      </p:pic>
      <p:pic>
        <p:nvPicPr>
          <p:cNvPr id="20" name="Picture 19"/>
          <p:cNvPicPr>
            <a:picLocks noChangeAspect="1"/>
          </p:cNvPicPr>
          <p:nvPr/>
        </p:nvPicPr>
        <p:blipFill>
          <a:blip r:embed="rId9"/>
          <a:stretch>
            <a:fillRect/>
          </a:stretch>
        </p:blipFill>
        <p:spPr>
          <a:xfrm flipH="1">
            <a:off x="308007" y="9646719"/>
            <a:ext cx="1837226" cy="602181"/>
          </a:xfrm>
          <a:prstGeom prst="rect">
            <a:avLst/>
          </a:prstGeom>
        </p:spPr>
      </p:pic>
    </p:spTree>
    <p:extLst>
      <p:ext uri="{BB962C8B-B14F-4D97-AF65-F5344CB8AC3E}">
        <p14:creationId xmlns:p14="http://schemas.microsoft.com/office/powerpoint/2010/main" val="312464786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19"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38100"/>
            <a:ext cx="18288000" cy="10287000"/>
          </a:xfrm>
          <a:prstGeom prst="rect">
            <a:avLst/>
          </a:prstGeom>
        </p:spPr>
      </p:pic>
      <p:sp>
        <p:nvSpPr>
          <p:cNvPr id="15" name="Oval Callout 14"/>
          <p:cNvSpPr/>
          <p:nvPr/>
        </p:nvSpPr>
        <p:spPr>
          <a:xfrm>
            <a:off x="8192232" y="1007550"/>
            <a:ext cx="1558759" cy="84835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rot="11011653">
            <a:off x="173216" y="8929721"/>
            <a:ext cx="1756822" cy="1717120"/>
          </a:xfrm>
          <a:prstGeom prst="rect">
            <a:avLst/>
          </a:prstGeom>
        </p:spPr>
      </p:pic>
      <p:pic>
        <p:nvPicPr>
          <p:cNvPr id="5" name="Picture 4"/>
          <p:cNvPicPr>
            <a:picLocks noChangeAspect="1"/>
          </p:cNvPicPr>
          <p:nvPr/>
        </p:nvPicPr>
        <p:blipFill>
          <a:blip r:embed="rId4"/>
          <a:stretch>
            <a:fillRect/>
          </a:stretch>
        </p:blipFill>
        <p:spPr>
          <a:xfrm>
            <a:off x="15931519" y="299165"/>
            <a:ext cx="1796336" cy="1796336"/>
          </a:xfrm>
          <a:prstGeom prst="rect">
            <a:avLst/>
          </a:prstGeom>
        </p:spPr>
      </p:pic>
      <p:pic>
        <p:nvPicPr>
          <p:cNvPr id="9" name="Picture 8"/>
          <p:cNvPicPr>
            <a:picLocks noChangeAspect="1"/>
          </p:cNvPicPr>
          <p:nvPr/>
        </p:nvPicPr>
        <p:blipFill>
          <a:blip r:embed="rId5"/>
          <a:stretch>
            <a:fillRect/>
          </a:stretch>
        </p:blipFill>
        <p:spPr>
          <a:xfrm>
            <a:off x="15853276" y="9452395"/>
            <a:ext cx="2012275" cy="659556"/>
          </a:xfrm>
          <a:prstGeom prst="rect">
            <a:avLst/>
          </a:prstGeom>
        </p:spPr>
      </p:pic>
      <p:sp>
        <p:nvSpPr>
          <p:cNvPr id="8" name="Rectangle 7"/>
          <p:cNvSpPr/>
          <p:nvPr/>
        </p:nvSpPr>
        <p:spPr>
          <a:xfrm>
            <a:off x="2261693" y="2095500"/>
            <a:ext cx="617477"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a:t>
            </a:r>
          </a:p>
        </p:txBody>
      </p:sp>
      <mc:AlternateContent xmlns:mc="http://schemas.openxmlformats.org/markup-compatibility/2006" xmlns:a14="http://schemas.microsoft.com/office/drawing/2010/main">
        <mc:Choice Requires="a14">
          <p:sp>
            <p:nvSpPr>
              <p:cNvPr id="4" name="Rectangle 3"/>
              <p:cNvSpPr/>
              <p:nvPr/>
            </p:nvSpPr>
            <p:spPr>
              <a:xfrm>
                <a:off x="4399612" y="2322630"/>
                <a:ext cx="9144000" cy="7459543"/>
              </a:xfrm>
              <a:prstGeom prst="rect">
                <a:avLst/>
              </a:prstGeom>
            </p:spPr>
            <p:txBody>
              <a:bodyPr>
                <a:spAutoFit/>
              </a:bodyPr>
              <a:lstStyle/>
              <a:p>
                <a:pPr lvl="0">
                  <a:lnSpc>
                    <a:spcPct val="150000"/>
                  </a:lnSpc>
                  <a:defRPr/>
                </a:pPr>
                <a14:m>
                  <m:oMathPara xmlns:m="http://schemas.openxmlformats.org/officeDocument/2006/math">
                    <m:oMathParaPr>
                      <m:jc m:val="centerGroup"/>
                    </m:oMathParaPr>
                    <m:oMath xmlns:m="http://schemas.openxmlformats.org/officeDocument/2006/math">
                      <m:r>
                        <m:rPr>
                          <m:sty m:val="p"/>
                        </m:rPr>
                        <a:rPr lang="en-US" sz="3800" smtClean="0">
                          <a:solidFill>
                            <a:prstClr val="black"/>
                          </a:solidFill>
                          <a:latin typeface="Cambria Math" panose="02040503050406030204" pitchFamily="18" charset="0"/>
                        </a:rPr>
                        <m:t>c</m:t>
                      </m:r>
                      <m:r>
                        <a:rPr lang="en-US" sz="3800" i="1">
                          <a:solidFill>
                            <a:prstClr val="black"/>
                          </a:solidFill>
                          <a:latin typeface="Cambria Math" panose="02040503050406030204" pitchFamily="18" charset="0"/>
                        </a:rPr>
                        <m:t>𝑜𝑠</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1</m:t>
                          </m:r>
                        </m:num>
                        <m:den>
                          <m:r>
                            <a:rPr lang="en-US" sz="3800" i="1">
                              <a:solidFill>
                                <a:prstClr val="black"/>
                              </a:solidFill>
                              <a:latin typeface="Cambria Math" panose="02040503050406030204" pitchFamily="18" charset="0"/>
                            </a:rPr>
                            <m:t>2</m:t>
                          </m:r>
                        </m:den>
                      </m:f>
                      <m:r>
                        <a:rPr lang="en-US" sz="3800" i="1">
                          <a:solidFill>
                            <a:prstClr val="black"/>
                          </a:solidFill>
                          <a:latin typeface="Cambria Math" panose="02040503050406030204" pitchFamily="18" charset="0"/>
                        </a:rPr>
                        <m:t>;</m:t>
                      </m:r>
                      <m:r>
                        <a:rPr lang="en-US" sz="3800" b="0" i="1" smtClean="0">
                          <a:solidFill>
                            <a:prstClr val="black"/>
                          </a:solidFill>
                          <a:latin typeface="Cambria Math" panose="02040503050406030204" pitchFamily="18" charset="0"/>
                        </a:rPr>
                        <m:t>  </m:t>
                      </m:r>
                      <m:r>
                        <m:rPr>
                          <m:sty m:val="p"/>
                        </m:rPr>
                        <a:rPr lang="en-US" sz="3800">
                          <a:solidFill>
                            <a:prstClr val="black"/>
                          </a:solidFill>
                          <a:latin typeface="Cambria Math" panose="02040503050406030204" pitchFamily="18" charset="0"/>
                        </a:rPr>
                        <m:t>sin</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ad>
                            <m:radPr>
                              <m:degHide m:val="on"/>
                              <m:ctrlPr>
                                <a:rPr lang="en-US" sz="3800" i="1">
                                  <a:solidFill>
                                    <a:prstClr val="black"/>
                                  </a:solidFill>
                                  <a:latin typeface="Cambria Math" panose="02040503050406030204" pitchFamily="18" charset="0"/>
                                </a:rPr>
                              </m:ctrlPr>
                            </m:radPr>
                            <m:deg/>
                            <m:e>
                              <m:r>
                                <a:rPr lang="en-US" sz="3800" i="1">
                                  <a:solidFill>
                                    <a:prstClr val="black"/>
                                  </a:solidFill>
                                  <a:latin typeface="Cambria Math" panose="02040503050406030204" pitchFamily="18" charset="0"/>
                                </a:rPr>
                                <m:t>3</m:t>
                              </m:r>
                            </m:e>
                          </m:rad>
                        </m:num>
                        <m:den>
                          <m:r>
                            <a:rPr lang="en-US" sz="3800" i="1">
                              <a:solidFill>
                                <a:prstClr val="black"/>
                              </a:solidFill>
                              <a:latin typeface="Cambria Math" panose="02040503050406030204" pitchFamily="18" charset="0"/>
                            </a:rPr>
                            <m:t>2</m:t>
                          </m:r>
                        </m:den>
                      </m:f>
                      <m:r>
                        <a:rPr lang="en-US" sz="3800">
                          <a:solidFill>
                            <a:prstClr val="black"/>
                          </a:solidFill>
                          <a:latin typeface="Cambria Math" panose="02040503050406030204" pitchFamily="18" charset="0"/>
                        </a:rPr>
                        <m:t>;</m:t>
                      </m:r>
                    </m:oMath>
                  </m:oMathPara>
                </a14:m>
                <a:endParaRPr lang="en-US" sz="3800">
                  <a:solidFill>
                    <a:prstClr val="black"/>
                  </a:solidFill>
                  <a:latin typeface="Cambria Math" panose="02040503050406030204" pitchFamily="18" charset="0"/>
                </a:endParaRPr>
              </a:p>
              <a:p>
                <a:pPr lvl="0">
                  <a:lnSpc>
                    <a:spcPct val="150000"/>
                  </a:lnSpc>
                  <a:defRPr/>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rPr>
                        <m:t>tan</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m:rPr>
                              <m:sty m:val="p"/>
                            </m:rPr>
                            <a:rPr lang="en-US" sz="3800">
                              <a:solidFill>
                                <a:prstClr val="black"/>
                              </a:solidFill>
                              <a:latin typeface="Cambria Math" panose="02040503050406030204" pitchFamily="18" charset="0"/>
                            </a:rPr>
                            <m:t>sin</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num>
                        <m:den>
                          <m:r>
                            <m:rPr>
                              <m:sty m:val="p"/>
                            </m:rPr>
                            <a:rPr lang="en-US" sz="3800">
                              <a:solidFill>
                                <a:prstClr val="black"/>
                              </a:solidFill>
                              <a:latin typeface="Cambria Math" panose="02040503050406030204" pitchFamily="18" charset="0"/>
                            </a:rPr>
                            <m:t>c</m:t>
                          </m:r>
                          <m:r>
                            <a:rPr lang="en-US" sz="3800" i="1">
                              <a:solidFill>
                                <a:prstClr val="black"/>
                              </a:solidFill>
                              <a:latin typeface="Cambria Math" panose="02040503050406030204" pitchFamily="18" charset="0"/>
                            </a:rPr>
                            <m:t>𝑜𝑠</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den>
                      </m:f>
                      <m:r>
                        <a:rPr lang="en-US" sz="3800" i="1">
                          <a:solidFill>
                            <a:prstClr val="black"/>
                          </a:solidFill>
                          <a:latin typeface="Cambria Math" panose="02040503050406030204" pitchFamily="18" charset="0"/>
                        </a:rPr>
                        <m:t>=−</m:t>
                      </m:r>
                      <m:rad>
                        <m:radPr>
                          <m:degHide m:val="on"/>
                          <m:ctrlPr>
                            <a:rPr lang="en-US" sz="3800" i="1">
                              <a:solidFill>
                                <a:prstClr val="black"/>
                              </a:solidFill>
                              <a:latin typeface="Cambria Math" panose="02040503050406030204" pitchFamily="18" charset="0"/>
                            </a:rPr>
                          </m:ctrlPr>
                        </m:radPr>
                        <m:deg/>
                        <m:e>
                          <m:r>
                            <a:rPr lang="en-US" sz="3800" i="1">
                              <a:solidFill>
                                <a:prstClr val="black"/>
                              </a:solidFill>
                              <a:latin typeface="Cambria Math" panose="02040503050406030204" pitchFamily="18" charset="0"/>
                            </a:rPr>
                            <m:t>3</m:t>
                          </m:r>
                        </m:e>
                      </m:rad>
                      <m:r>
                        <a:rPr lang="en-US" sz="3800" i="1">
                          <a:solidFill>
                            <a:prstClr val="black"/>
                          </a:solidFill>
                          <a:latin typeface="Cambria Math" panose="02040503050406030204" pitchFamily="18" charset="0"/>
                        </a:rPr>
                        <m:t>;</m:t>
                      </m:r>
                    </m:oMath>
                  </m:oMathPara>
                </a14:m>
                <a:endParaRPr lang="en-US" sz="3800" i="1">
                  <a:solidFill>
                    <a:prstClr val="black"/>
                  </a:solidFill>
                  <a:latin typeface="Cambria Math" panose="02040503050406030204" pitchFamily="18" charset="0"/>
                </a:endParaRPr>
              </a:p>
              <a:p>
                <a:pPr lvl="0">
                  <a:lnSpc>
                    <a:spcPct val="150000"/>
                  </a:lnSpc>
                  <a:defRPr/>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rPr>
                        <m:t>cot</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m:rPr>
                              <m:sty m:val="p"/>
                            </m:rPr>
                            <a:rPr lang="en-US" sz="3800">
                              <a:solidFill>
                                <a:prstClr val="black"/>
                              </a:solidFill>
                              <a:latin typeface="Cambria Math" panose="02040503050406030204" pitchFamily="18" charset="0"/>
                            </a:rPr>
                            <m:t>c</m:t>
                          </m:r>
                          <m:r>
                            <a:rPr lang="en-US" sz="3800" i="1">
                              <a:solidFill>
                                <a:prstClr val="black"/>
                              </a:solidFill>
                              <a:latin typeface="Cambria Math" panose="02040503050406030204" pitchFamily="18" charset="0"/>
                            </a:rPr>
                            <m:t>𝑜𝑠</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num>
                        <m:den>
                          <m:r>
                            <a:rPr lang="en-US" sz="3800" i="1">
                              <a:solidFill>
                                <a:prstClr val="black"/>
                              </a:solidFill>
                              <a:latin typeface="Cambria Math" panose="02040503050406030204" pitchFamily="18" charset="0"/>
                            </a:rPr>
                            <m:t>𝑠𝑖𝑛</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den>
                      </m:f>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1</m:t>
                          </m:r>
                        </m:num>
                        <m:den>
                          <m:rad>
                            <m:radPr>
                              <m:degHide m:val="on"/>
                              <m:ctrlPr>
                                <a:rPr lang="en-US" sz="3800" i="1">
                                  <a:solidFill>
                                    <a:prstClr val="black"/>
                                  </a:solidFill>
                                  <a:latin typeface="Cambria Math" panose="02040503050406030204" pitchFamily="18" charset="0"/>
                                </a:rPr>
                              </m:ctrlPr>
                            </m:radPr>
                            <m:deg/>
                            <m:e>
                              <m:r>
                                <a:rPr lang="en-US" sz="3800" i="1">
                                  <a:solidFill>
                                    <a:prstClr val="black"/>
                                  </a:solidFill>
                                  <a:latin typeface="Cambria Math" panose="02040503050406030204" pitchFamily="18" charset="0"/>
                                </a:rPr>
                                <m:t>3</m:t>
                              </m:r>
                            </m:e>
                          </m:rad>
                        </m:den>
                      </m:f>
                    </m:oMath>
                  </m:oMathPara>
                </a14:m>
                <a:endParaRPr lang="en-US" sz="3800">
                  <a:solidFill>
                    <a:prstClr val="black"/>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4399612" y="2322630"/>
                <a:ext cx="9144000" cy="745954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763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6856628" y="266700"/>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5</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TextBox 18"/>
              <p:cNvSpPr txBox="1"/>
              <p:nvPr/>
            </p:nvSpPr>
            <p:spPr>
              <a:xfrm>
                <a:off x="1219200" y="1485900"/>
                <a:ext cx="16165462" cy="396871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góc lượng giác có số đo bằng </a:t>
                </a:r>
                <a14:m>
                  <m:oMath xmlns:m="http://schemas.openxmlformats.org/officeDocument/2006/math">
                    <m:f>
                      <m:fPr>
                        <m:ctrlPr>
                          <a:rPr kumimoji="0" lang="el-GR"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l-GR"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den>
                    </m:f>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Xác định điểm M trên đường tròn lượng giác biểu diễn góc lượng giác đã cho.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Tính các giá trị lượng giác của góc lượng giác đã cho.</a:t>
                </a:r>
              </a:p>
            </p:txBody>
          </p:sp>
        </mc:Choice>
        <mc:Fallback xmlns="">
          <p:sp>
            <p:nvSpPr>
              <p:cNvPr id="19" name="TextBox 18"/>
              <p:cNvSpPr txBox="1">
                <a:spLocks noRot="1" noChangeAspect="1" noMove="1" noResize="1" noEditPoints="1" noAdjustHandles="1" noChangeArrowheads="1" noChangeShapeType="1" noTextEdit="1"/>
              </p:cNvSpPr>
              <p:nvPr/>
            </p:nvSpPr>
            <p:spPr>
              <a:xfrm>
                <a:off x="1219200" y="1485900"/>
                <a:ext cx="16165462" cy="3968715"/>
              </a:xfrm>
              <a:prstGeom prst="rect">
                <a:avLst/>
              </a:prstGeom>
              <a:blipFill>
                <a:blip r:embed="rId3"/>
                <a:stretch>
                  <a:fillRect l="-1244" b="-2765"/>
                </a:stretch>
              </a:blipFill>
            </p:spPr>
            <p:txBody>
              <a:bodyPr/>
              <a:lstStyle/>
              <a:p>
                <a:r>
                  <a:rPr lang="en-US">
                    <a:noFill/>
                  </a:rPr>
                  <a:t> </a:t>
                </a:r>
              </a:p>
            </p:txBody>
          </p:sp>
        </mc:Fallback>
      </mc:AlternateContent>
      <p:sp>
        <p:nvSpPr>
          <p:cNvPr id="21" name="Oval Callout 20"/>
          <p:cNvSpPr/>
          <p:nvPr/>
        </p:nvSpPr>
        <p:spPr>
          <a:xfrm>
            <a:off x="8364620" y="5524500"/>
            <a:ext cx="1558759" cy="80266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2" name="Rectangle 21"/>
              <p:cNvSpPr/>
              <p:nvPr/>
            </p:nvSpPr>
            <p:spPr>
              <a:xfrm>
                <a:off x="1252928" y="6610483"/>
                <a:ext cx="11015272" cy="310501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Điểm M trên đường tròn lượng giác biểu diễn góc lượng giác có số đo bằng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22" name="Rectangle 21"/>
              <p:cNvSpPr>
                <a:spLocks noRot="1" noChangeAspect="1" noMove="1" noResize="1" noEditPoints="1" noAdjustHandles="1" noChangeArrowheads="1" noChangeShapeType="1" noTextEdit="1"/>
              </p:cNvSpPr>
              <p:nvPr/>
            </p:nvSpPr>
            <p:spPr>
              <a:xfrm>
                <a:off x="1252928" y="6610483"/>
                <a:ext cx="11015272" cy="3105017"/>
              </a:xfrm>
              <a:prstGeom prst="rect">
                <a:avLst/>
              </a:prstGeom>
              <a:blipFill>
                <a:blip r:embed="rId4"/>
                <a:stretch>
                  <a:fillRect l="-1826" r="-1826" b="-3529"/>
                </a:stretch>
              </a:blipFill>
            </p:spPr>
            <p:txBody>
              <a:bodyPr/>
              <a:lstStyle/>
              <a:p>
                <a:r>
                  <a:rPr lang="en-US">
                    <a:noFill/>
                  </a:rPr>
                  <a:t> </a:t>
                </a:r>
              </a:p>
            </p:txBody>
          </p:sp>
        </mc:Fallback>
      </mc:AlternateContent>
      <p:pic>
        <p:nvPicPr>
          <p:cNvPr id="23" name="image157.png"/>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Lst>
          </a:blip>
          <a:srcRect/>
          <a:stretch>
            <a:fillRect/>
          </a:stretch>
        </p:blipFill>
        <p:spPr>
          <a:xfrm>
            <a:off x="12801600" y="5507134"/>
            <a:ext cx="4583062" cy="4270381"/>
          </a:xfrm>
          <a:prstGeom prst="rect">
            <a:avLst/>
          </a:prstGeom>
          <a:ln/>
        </p:spPr>
      </p:pic>
      <p:pic>
        <p:nvPicPr>
          <p:cNvPr id="3" name="Picture 2"/>
          <p:cNvPicPr>
            <a:picLocks noChangeAspect="1"/>
          </p:cNvPicPr>
          <p:nvPr/>
        </p:nvPicPr>
        <p:blipFill>
          <a:blip r:embed="rId7"/>
          <a:stretch>
            <a:fillRect/>
          </a:stretch>
        </p:blipFill>
        <p:spPr>
          <a:xfrm>
            <a:off x="15358790" y="198551"/>
            <a:ext cx="1383998" cy="1199228"/>
          </a:xfrm>
          <a:prstGeom prst="rect">
            <a:avLst/>
          </a:prstGeom>
        </p:spPr>
      </p:pic>
      <p:pic>
        <p:nvPicPr>
          <p:cNvPr id="4" name="Picture 3"/>
          <p:cNvPicPr>
            <a:picLocks noChangeAspect="1"/>
          </p:cNvPicPr>
          <p:nvPr/>
        </p:nvPicPr>
        <p:blipFill>
          <a:blip r:embed="rId8"/>
          <a:stretch>
            <a:fillRect/>
          </a:stretch>
        </p:blipFill>
        <p:spPr>
          <a:xfrm>
            <a:off x="16559464" y="726978"/>
            <a:ext cx="1102583" cy="1278769"/>
          </a:xfrm>
          <a:prstGeom prst="rect">
            <a:avLst/>
          </a:prstGeom>
        </p:spPr>
      </p:pic>
      <p:pic>
        <p:nvPicPr>
          <p:cNvPr id="5" name="Picture 4"/>
          <p:cNvPicPr>
            <a:picLocks noChangeAspect="1"/>
          </p:cNvPicPr>
          <p:nvPr/>
        </p:nvPicPr>
        <p:blipFill>
          <a:blip r:embed="rId9"/>
          <a:stretch>
            <a:fillRect/>
          </a:stretch>
        </p:blipFill>
        <p:spPr>
          <a:xfrm>
            <a:off x="457200" y="238190"/>
            <a:ext cx="1339552" cy="1339552"/>
          </a:xfrm>
          <a:prstGeom prst="rect">
            <a:avLst/>
          </a:prstGeom>
        </p:spPr>
      </p:pic>
      <p:pic>
        <p:nvPicPr>
          <p:cNvPr id="13" name="Picture 12"/>
          <p:cNvPicPr>
            <a:picLocks noChangeAspect="1"/>
          </p:cNvPicPr>
          <p:nvPr/>
        </p:nvPicPr>
        <p:blipFill>
          <a:blip r:embed="rId10"/>
          <a:stretch>
            <a:fillRect/>
          </a:stretch>
        </p:blipFill>
        <p:spPr>
          <a:xfrm rot="20881886">
            <a:off x="35338" y="5796905"/>
            <a:ext cx="1249896" cy="833264"/>
          </a:xfrm>
          <a:prstGeom prst="rect">
            <a:avLst/>
          </a:prstGeom>
        </p:spPr>
      </p:pic>
    </p:spTree>
    <p:extLst>
      <p:ext uri="{BB962C8B-B14F-4D97-AF65-F5344CB8AC3E}">
        <p14:creationId xmlns:p14="http://schemas.microsoft.com/office/powerpoint/2010/main" val="40021011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21" name="Oval Callout 20"/>
          <p:cNvSpPr/>
          <p:nvPr/>
        </p:nvSpPr>
        <p:spPr>
          <a:xfrm>
            <a:off x="8286648" y="495300"/>
            <a:ext cx="1712626"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2925984" y="1485900"/>
            <a:ext cx="2914447"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Ta có:</a:t>
            </a:r>
          </a:p>
        </p:txBody>
      </p:sp>
      <mc:AlternateContent xmlns:mc="http://schemas.openxmlformats.org/markup-compatibility/2006" xmlns:a14="http://schemas.microsoft.com/office/drawing/2010/main">
        <mc:Choice Requires="a14">
          <p:sp>
            <p:nvSpPr>
              <p:cNvPr id="5" name="Rectangle 4"/>
              <p:cNvSpPr/>
              <p:nvPr/>
            </p:nvSpPr>
            <p:spPr>
              <a:xfrm>
                <a:off x="5334000" y="2476500"/>
                <a:ext cx="6379119" cy="13873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5334000" y="2476500"/>
                <a:ext cx="6379119" cy="13873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19838" y="4533900"/>
                <a:ext cx="5961312" cy="21730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cos</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5619838" y="4533900"/>
                <a:ext cx="5961312" cy="21730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73369" y="7161469"/>
                <a:ext cx="5454250" cy="21730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5873369" y="7161469"/>
                <a:ext cx="5454250" cy="2173031"/>
              </a:xfrm>
              <a:prstGeom prst="rect">
                <a:avLst/>
              </a:prstGeom>
              <a:blipFill>
                <a:blip r:embed="rId6"/>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7"/>
          <a:stretch>
            <a:fillRect/>
          </a:stretch>
        </p:blipFill>
        <p:spPr>
          <a:xfrm>
            <a:off x="14935200" y="745504"/>
            <a:ext cx="1383998" cy="1199228"/>
          </a:xfrm>
          <a:prstGeom prst="rect">
            <a:avLst/>
          </a:prstGeom>
        </p:spPr>
      </p:pic>
      <p:pic>
        <p:nvPicPr>
          <p:cNvPr id="9" name="Picture 8"/>
          <p:cNvPicPr>
            <a:picLocks noChangeAspect="1"/>
          </p:cNvPicPr>
          <p:nvPr/>
        </p:nvPicPr>
        <p:blipFill>
          <a:blip r:embed="rId8"/>
          <a:stretch>
            <a:fillRect/>
          </a:stretch>
        </p:blipFill>
        <p:spPr>
          <a:xfrm>
            <a:off x="16135874" y="1273931"/>
            <a:ext cx="1102583" cy="1278769"/>
          </a:xfrm>
          <a:prstGeom prst="rect">
            <a:avLst/>
          </a:prstGeom>
        </p:spPr>
      </p:pic>
      <p:pic>
        <p:nvPicPr>
          <p:cNvPr id="10" name="Picture 9"/>
          <p:cNvPicPr>
            <a:picLocks noChangeAspect="1"/>
          </p:cNvPicPr>
          <p:nvPr/>
        </p:nvPicPr>
        <p:blipFill>
          <a:blip r:embed="rId9"/>
          <a:stretch>
            <a:fillRect/>
          </a:stretch>
        </p:blipFill>
        <p:spPr>
          <a:xfrm>
            <a:off x="297861" y="7955961"/>
            <a:ext cx="2064339" cy="2064339"/>
          </a:xfrm>
          <a:prstGeom prst="rect">
            <a:avLst/>
          </a:prstGeom>
        </p:spPr>
      </p:pic>
      <p:pic>
        <p:nvPicPr>
          <p:cNvPr id="4" name="Picture 3"/>
          <p:cNvPicPr>
            <a:picLocks noChangeAspect="1"/>
          </p:cNvPicPr>
          <p:nvPr/>
        </p:nvPicPr>
        <p:blipFill>
          <a:blip r:embed="rId10"/>
          <a:stretch>
            <a:fillRect/>
          </a:stretch>
        </p:blipFill>
        <p:spPr>
          <a:xfrm>
            <a:off x="15147419" y="6571584"/>
            <a:ext cx="1976909" cy="3352800"/>
          </a:xfrm>
          <a:prstGeom prst="rect">
            <a:avLst/>
          </a:prstGeom>
        </p:spPr>
      </p:pic>
    </p:spTree>
    <p:extLst>
      <p:ext uri="{BB962C8B-B14F-4D97-AF65-F5344CB8AC3E}">
        <p14:creationId xmlns:p14="http://schemas.microsoft.com/office/powerpoint/2010/main" val="229129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2992713" y="1473175"/>
            <a:ext cx="12154525"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c) Giá trị lượng giác của các góc đặc biệt</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53285" y="3225775"/>
            <a:ext cx="14124541" cy="6032525"/>
          </a:xfrm>
          <a:prstGeom prst="rect">
            <a:avLst/>
          </a:prstGeom>
        </p:spPr>
      </p:pic>
      <p:pic>
        <p:nvPicPr>
          <p:cNvPr id="16" name="Picture 15"/>
          <p:cNvPicPr>
            <a:picLocks noChangeAspect="1"/>
          </p:cNvPicPr>
          <p:nvPr/>
        </p:nvPicPr>
        <p:blipFill>
          <a:blip r:embed="rId5"/>
          <a:stretch>
            <a:fillRect/>
          </a:stretch>
        </p:blipFill>
        <p:spPr>
          <a:xfrm rot="10800000" flipV="1">
            <a:off x="1371600" y="2997175"/>
            <a:ext cx="1163369" cy="1217732"/>
          </a:xfrm>
          <a:prstGeom prst="rect">
            <a:avLst/>
          </a:prstGeom>
        </p:spPr>
      </p:pic>
      <p:pic>
        <p:nvPicPr>
          <p:cNvPr id="18" name="Picture 17"/>
          <p:cNvPicPr>
            <a:picLocks noChangeAspect="1"/>
          </p:cNvPicPr>
          <p:nvPr/>
        </p:nvPicPr>
        <p:blipFill>
          <a:blip r:embed="rId6"/>
          <a:stretch>
            <a:fillRect/>
          </a:stretch>
        </p:blipFill>
        <p:spPr>
          <a:xfrm>
            <a:off x="16132245" y="7753828"/>
            <a:ext cx="1679783" cy="2342672"/>
          </a:xfrm>
          <a:prstGeom prst="rect">
            <a:avLst/>
          </a:prstGeom>
        </p:spPr>
      </p:pic>
      <p:pic>
        <p:nvPicPr>
          <p:cNvPr id="8" name="Picture 7"/>
          <p:cNvPicPr>
            <a:picLocks noChangeAspect="1"/>
          </p:cNvPicPr>
          <p:nvPr/>
        </p:nvPicPr>
        <p:blipFill>
          <a:blip r:embed="rId7"/>
          <a:stretch>
            <a:fillRect/>
          </a:stretch>
        </p:blipFill>
        <p:spPr>
          <a:xfrm>
            <a:off x="15911320" y="485597"/>
            <a:ext cx="1612598" cy="1397309"/>
          </a:xfrm>
          <a:prstGeom prst="rect">
            <a:avLst/>
          </a:prstGeom>
        </p:spPr>
      </p:pic>
      <p:pic>
        <p:nvPicPr>
          <p:cNvPr id="9" name="Picture 8"/>
          <p:cNvPicPr>
            <a:picLocks noChangeAspect="1"/>
          </p:cNvPicPr>
          <p:nvPr/>
        </p:nvPicPr>
        <p:blipFill>
          <a:blip r:embed="rId8"/>
          <a:stretch>
            <a:fillRect/>
          </a:stretch>
        </p:blipFill>
        <p:spPr>
          <a:xfrm>
            <a:off x="344605" y="8933258"/>
            <a:ext cx="1231598" cy="1067174"/>
          </a:xfrm>
          <a:prstGeom prst="rect">
            <a:avLst/>
          </a:prstGeom>
        </p:spPr>
      </p:pic>
    </p:spTree>
    <p:extLst>
      <p:ext uri="{BB962C8B-B14F-4D97-AF65-F5344CB8AC3E}">
        <p14:creationId xmlns:p14="http://schemas.microsoft.com/office/powerpoint/2010/main" val="269249913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400487" y="160286"/>
            <a:ext cx="15487025" cy="203132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d) Sử dụng máy tính cầm tay để đổi số đo góc và tìm giá trị lượng giác của góc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16"/>
          <p:cNvSpPr/>
          <p:nvPr/>
        </p:nvSpPr>
        <p:spPr>
          <a:xfrm>
            <a:off x="1219200" y="2413107"/>
            <a:ext cx="5145961" cy="901593"/>
          </a:xfrm>
          <a:prstGeom prst="rect">
            <a:avLst/>
          </a:prstGeom>
        </p:spPr>
        <p:txBody>
          <a:bodyPr wrap="none">
            <a:spAutoFit/>
          </a:bodyPr>
          <a:lstStyle/>
          <a:p>
            <a:pPr lvl="0" algn="just">
              <a:lnSpc>
                <a:spcPct val="150000"/>
              </a:lnSpc>
              <a:spcAft>
                <a:spcPts val="800"/>
              </a:spcAft>
              <a:defRPr/>
            </a:pPr>
            <a:r>
              <a:rPr lang="nl-NL" sz="4000" b="1">
                <a:solidFill>
                  <a:schemeClr val="tx2"/>
                </a:solidFill>
                <a:latin typeface="Arial" panose="020B0604020202020204" pitchFamily="34" charset="0"/>
                <a:ea typeface="Times New Roman" panose="02020603050405020304" pitchFamily="18" charset="0"/>
                <a:cs typeface="Arial" panose="020B0604020202020204" pitchFamily="34" charset="0"/>
              </a:rPr>
              <a:t>Ví dụ 7: (SGK – tr13)</a:t>
            </a:r>
            <a:endParaRPr lang="en-US" sz="40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1197963" y="3012454"/>
                <a:ext cx="15499025" cy="2173928"/>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Sử dụng máy tính cầm tay để tính: </a:t>
                </a:r>
                <a14:m>
                  <m:oMath xmlns:m="http://schemas.openxmlformats.org/officeDocument/2006/math">
                    <m:r>
                      <a:rPr lang="en-US" sz="3800" b="0" i="1" smtClean="0">
                        <a:latin typeface="Cambria Math" panose="02040503050406030204" pitchFamily="18" charset="0"/>
                        <a:cs typeface="Arial" panose="020B0604020202020204" pitchFamily="34" charset="0"/>
                      </a:rPr>
                      <m:t>𝑠𝑖𝑛</m:t>
                    </m:r>
                    <m:d>
                      <m:dPr>
                        <m:ctrlPr>
                          <a:rPr lang="en-US" sz="3800" b="0" i="1" smtClean="0">
                            <a:latin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cs typeface="Arial" panose="020B0604020202020204" pitchFamily="34" charset="0"/>
                          </a:rPr>
                          <m:t>−</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9</m:t>
                            </m:r>
                            <m:r>
                              <a:rPr lang="en-US" sz="3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en-US" sz="3800" b="0" i="1" smtClean="0">
                                <a:latin typeface="Cambria Math" panose="02040503050406030204" pitchFamily="18" charset="0"/>
                                <a:cs typeface="Arial" panose="020B0604020202020204" pitchFamily="34" charset="0"/>
                              </a:rPr>
                              <m:t>4</m:t>
                            </m:r>
                          </m:den>
                        </m:f>
                      </m:e>
                    </m:d>
                    <m:r>
                      <a:rPr lang="en-US" sz="3800" b="0" i="1" smtClean="0">
                        <a:latin typeface="Cambria Math" panose="02040503050406030204" pitchFamily="18" charset="0"/>
                        <a:cs typeface="Arial" panose="020B0604020202020204" pitchFamily="34" charset="0"/>
                      </a:rPr>
                      <m:t>;</m:t>
                    </m:r>
                    <m:func>
                      <m:funcPr>
                        <m:ctrlPr>
                          <a:rPr lang="en-US" sz="3800" b="0" i="1" smtClean="0">
                            <a:latin typeface="Cambria Math" panose="02040503050406030204" pitchFamily="18" charset="0"/>
                            <a:cs typeface="Arial" panose="020B0604020202020204" pitchFamily="34" charset="0"/>
                          </a:rPr>
                        </m:ctrlPr>
                      </m:funcPr>
                      <m:fName>
                        <m:r>
                          <m:rPr>
                            <m:sty m:val="p"/>
                          </m:rPr>
                          <a:rPr lang="en-US" sz="3800" b="0" i="0" smtClean="0">
                            <a:latin typeface="Cambria Math" panose="02040503050406030204" pitchFamily="18" charset="0"/>
                            <a:cs typeface="Arial" panose="020B0604020202020204" pitchFamily="34" charset="0"/>
                          </a:rPr>
                          <m:t>tan</m:t>
                        </m:r>
                      </m:fName>
                      <m:e>
                        <m:r>
                          <a:rPr lang="en-US" sz="3800" b="0" i="1" smtClean="0">
                            <a:latin typeface="Cambria Math" panose="02040503050406030204" pitchFamily="18" charset="0"/>
                            <a:cs typeface="Arial" panose="020B0604020202020204" pitchFamily="34" charset="0"/>
                          </a:rPr>
                          <m:t>63</m:t>
                        </m:r>
                        <m:r>
                          <a:rPr lang="en-US" sz="38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sz="38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ea typeface="Cambria Math" panose="02040503050406030204" pitchFamily="18" charset="0"/>
                                <a:cs typeface="Arial" panose="020B0604020202020204" pitchFamily="34" charset="0"/>
                              </a:rPr>
                              <m:t>52</m:t>
                            </m:r>
                          </m:e>
                          <m:sup>
                            <m:r>
                              <a:rPr lang="en-US" sz="3800" b="0" i="1" smtClean="0">
                                <a:latin typeface="Cambria Math" panose="02040503050406030204" pitchFamily="18" charset="0"/>
                                <a:ea typeface="Cambria Math" panose="02040503050406030204" pitchFamily="18" charset="0"/>
                                <a:cs typeface="Arial" panose="020B0604020202020204" pitchFamily="34" charset="0"/>
                              </a:rPr>
                              <m:t>′</m:t>
                            </m:r>
                          </m:sup>
                        </m:sSup>
                        <m:sSup>
                          <m:sSupPr>
                            <m:ctrlPr>
                              <a:rPr lang="en-US" sz="38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ea typeface="Cambria Math" panose="02040503050406030204" pitchFamily="18" charset="0"/>
                                <a:cs typeface="Arial" panose="020B0604020202020204" pitchFamily="34" charset="0"/>
                              </a:rPr>
                              <m:t>41</m:t>
                            </m:r>
                          </m:e>
                          <m:sup>
                            <m:r>
                              <a:rPr lang="en-US" sz="3800" b="0" i="1" smtClean="0">
                                <a:latin typeface="Cambria Math" panose="02040503050406030204" pitchFamily="18" charset="0"/>
                                <a:ea typeface="Cambria Math" panose="02040503050406030204" pitchFamily="18" charset="0"/>
                                <a:cs typeface="Arial" panose="020B0604020202020204" pitchFamily="34" charset="0"/>
                              </a:rPr>
                              <m:t>′′</m:t>
                            </m:r>
                          </m:sup>
                        </m:sSup>
                      </m:e>
                    </m:func>
                  </m:oMath>
                </a14:m>
                <a:r>
                  <a:rPr lang="en-US" sz="3800">
                    <a:latin typeface="Arial" panose="020B0604020202020204" pitchFamily="34" charset="0"/>
                    <a:cs typeface="Arial" panose="020B0604020202020204" pitchFamily="34" charset="0"/>
                  </a:rPr>
                  <a:t> (làm tròn kết quả đến chữ số thập phân thứ tư. </a:t>
                </a:r>
              </a:p>
            </p:txBody>
          </p:sp>
        </mc:Choice>
        <mc:Fallback xmlns="">
          <p:sp>
            <p:nvSpPr>
              <p:cNvPr id="19" name="TextBox 18"/>
              <p:cNvSpPr txBox="1">
                <a:spLocks noRot="1" noChangeAspect="1" noMove="1" noResize="1" noEditPoints="1" noAdjustHandles="1" noChangeArrowheads="1" noChangeShapeType="1" noTextEdit="1"/>
              </p:cNvSpPr>
              <p:nvPr/>
            </p:nvSpPr>
            <p:spPr>
              <a:xfrm>
                <a:off x="1197963" y="3012454"/>
                <a:ext cx="15499025" cy="2173928"/>
              </a:xfrm>
              <a:prstGeom prst="rect">
                <a:avLst/>
              </a:prstGeom>
              <a:blipFill>
                <a:blip r:embed="rId3"/>
                <a:stretch>
                  <a:fillRect l="-1298" r="-1298" b="-10364"/>
                </a:stretch>
              </a:blipFill>
            </p:spPr>
            <p:txBody>
              <a:bodyPr/>
              <a:lstStyle/>
              <a:p>
                <a:r>
                  <a:rPr lang="en-US">
                    <a:noFill/>
                  </a:rPr>
                  <a:t> </a:t>
                </a:r>
              </a:p>
            </p:txBody>
          </p:sp>
        </mc:Fallback>
      </mc:AlternateContent>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012" y="6040772"/>
            <a:ext cx="15105976" cy="3903328"/>
          </a:xfrm>
          <a:prstGeom prst="rect">
            <a:avLst/>
          </a:prstGeom>
        </p:spPr>
      </p:pic>
      <p:sp>
        <p:nvSpPr>
          <p:cNvPr id="23" name="Rectangle 22"/>
          <p:cNvSpPr/>
          <p:nvPr/>
        </p:nvSpPr>
        <p:spPr>
          <a:xfrm>
            <a:off x="8299701" y="5219700"/>
            <a:ext cx="1295547" cy="707886"/>
          </a:xfrm>
          <a:prstGeom prst="rect">
            <a:avLst/>
          </a:prstGeom>
        </p:spPr>
        <p:txBody>
          <a:bodyPr wrap="none">
            <a:spAutoFit/>
          </a:bodyPr>
          <a:lstStyle/>
          <a:p>
            <a:pPr lvl="0" algn="ctr">
              <a:defRPr/>
            </a:pPr>
            <a:r>
              <a:rPr lang="vi-VN" sz="4000" b="1" u="sng">
                <a:solidFill>
                  <a:srgbClr val="00B050"/>
                </a:solidFill>
              </a:rPr>
              <a:t>Giải</a:t>
            </a:r>
            <a:r>
              <a:rPr lang="en-US" sz="4000" b="1" u="sng">
                <a:solidFill>
                  <a:srgbClr val="00B050"/>
                </a:solidFill>
              </a:rPr>
              <a:t>:</a:t>
            </a:r>
            <a:endParaRPr lang="en-US" sz="4000" b="1" u="sng" dirty="0">
              <a:solidFill>
                <a:srgbClr val="00B050"/>
              </a:solidFill>
            </a:endParaRPr>
          </a:p>
        </p:txBody>
      </p:sp>
      <p:pic>
        <p:nvPicPr>
          <p:cNvPr id="24" name="Picture 23"/>
          <p:cNvPicPr>
            <a:picLocks noChangeAspect="1"/>
          </p:cNvPicPr>
          <p:nvPr/>
        </p:nvPicPr>
        <p:blipFill>
          <a:blip r:embed="rId5"/>
          <a:stretch>
            <a:fillRect/>
          </a:stretch>
        </p:blipFill>
        <p:spPr>
          <a:xfrm>
            <a:off x="441881" y="5661607"/>
            <a:ext cx="756082" cy="758329"/>
          </a:xfrm>
          <a:prstGeom prst="rect">
            <a:avLst/>
          </a:prstGeom>
        </p:spPr>
      </p:pic>
      <p:pic>
        <p:nvPicPr>
          <p:cNvPr id="25" name="Picture 24"/>
          <p:cNvPicPr>
            <a:picLocks noChangeAspect="1"/>
          </p:cNvPicPr>
          <p:nvPr/>
        </p:nvPicPr>
        <p:blipFill>
          <a:blip r:embed="rId6"/>
          <a:stretch>
            <a:fillRect/>
          </a:stretch>
        </p:blipFill>
        <p:spPr>
          <a:xfrm>
            <a:off x="16199666" y="4915479"/>
            <a:ext cx="1780742" cy="1740499"/>
          </a:xfrm>
          <a:prstGeom prst="rect">
            <a:avLst/>
          </a:prstGeom>
        </p:spPr>
      </p:pic>
    </p:spTree>
    <p:extLst>
      <p:ext uri="{BB962C8B-B14F-4D97-AF65-F5344CB8AC3E}">
        <p14:creationId xmlns:p14="http://schemas.microsoft.com/office/powerpoint/2010/main" val="295066825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20"/>
          <p:cNvSpPr/>
          <p:nvPr/>
        </p:nvSpPr>
        <p:spPr>
          <a:xfrm>
            <a:off x="304800" y="266700"/>
            <a:ext cx="176784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6449234" y="647700"/>
            <a:ext cx="5255898" cy="1066800"/>
            <a:chOff x="304800" y="190500"/>
            <a:chExt cx="4903709"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07368" y="190500"/>
              <a:ext cx="480114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8: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7"/>
          <p:cNvPicPr>
            <a:picLocks noChangeAspect="1"/>
          </p:cNvPicPr>
          <p:nvPr/>
        </p:nvPicPr>
        <p:blipFill>
          <a:blip r:embed="rId2"/>
          <a:stretch>
            <a:fillRect/>
          </a:stretch>
        </p:blipFill>
        <p:spPr>
          <a:xfrm rot="9106546">
            <a:off x="203846" y="1890"/>
            <a:ext cx="2075183" cy="2028286"/>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1561185" y="1949236"/>
                <a:ext cx="16698084" cy="12892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cs typeface="Arial" panose="020B0604020202020204" pitchFamily="34" charset="0"/>
                  </a:rPr>
                  <a:t>a) Đổi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33</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sang ra</a:t>
                </a:r>
                <a:r>
                  <a:rPr kumimoji="0" lang="en-US" sz="40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đian;                     b) Đổi </a:t>
                </a:r>
                <a14:m>
                  <m:oMath xmlns:m="http://schemas.openxmlformats.org/officeDocument/2006/math">
                    <m:f>
                      <m:f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3</m:t>
                        </m:r>
                      </m:num>
                      <m:den>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4</m:t>
                        </m:r>
                      </m:den>
                    </m:f>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 </m:t>
                    </m:r>
                    <m:d>
                      <m: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𝑟𝑎𝑑</m:t>
                        </m:r>
                      </m:e>
                    </m: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sang độ</a:t>
                </a:r>
              </a:p>
            </p:txBody>
          </p:sp>
        </mc:Choice>
        <mc:Fallback xmlns="">
          <p:sp>
            <p:nvSpPr>
              <p:cNvPr id="19" name="TextBox 18"/>
              <p:cNvSpPr txBox="1">
                <a:spLocks noRot="1" noChangeAspect="1" noMove="1" noResize="1" noEditPoints="1" noAdjustHandles="1" noChangeArrowheads="1" noChangeShapeType="1" noTextEdit="1"/>
              </p:cNvSpPr>
              <p:nvPr/>
            </p:nvSpPr>
            <p:spPr>
              <a:xfrm>
                <a:off x="1561185" y="1949236"/>
                <a:ext cx="16698084" cy="1289264"/>
              </a:xfrm>
              <a:prstGeom prst="rect">
                <a:avLst/>
              </a:prstGeom>
              <a:blipFill>
                <a:blip r:embed="rId3"/>
                <a:stretch>
                  <a:fillRect l="-1278" b="-9005"/>
                </a:stretch>
              </a:blipFill>
            </p:spPr>
            <p:txBody>
              <a:bodyPr/>
              <a:lstStyle/>
              <a:p>
                <a:r>
                  <a:rPr lang="en-US">
                    <a:noFill/>
                  </a:rPr>
                  <a:t> </a:t>
                </a:r>
              </a:p>
            </p:txBody>
          </p:sp>
        </mc:Fallback>
      </mc:AlternateContent>
      <p:sp>
        <p:nvSpPr>
          <p:cNvPr id="22" name="Rectangle 21"/>
          <p:cNvSpPr/>
          <p:nvPr/>
        </p:nvSpPr>
        <p:spPr>
          <a:xfrm>
            <a:off x="8484376" y="363869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a:ln>
                  <a:noFill/>
                </a:ln>
                <a:solidFill>
                  <a:srgbClr val="C00000"/>
                </a:solidFill>
                <a:effectLst/>
                <a:uLnTx/>
                <a:uFillTx/>
                <a:latin typeface="Arial" panose="020B0604020202020204" pitchFamily="34" charset="0"/>
                <a:ea typeface="+mn-ea"/>
                <a:cs typeface="+mn-cs"/>
              </a:rPr>
              <a:t>Giải</a:t>
            </a:r>
            <a:r>
              <a:rPr kumimoji="0" lang="en-US" sz="4000" b="1" i="0" u="sng" strike="noStrike" kern="1200" cap="none" spc="0" normalizeH="0" baseline="0" noProof="0">
                <a:ln>
                  <a:noFill/>
                </a:ln>
                <a:solidFill>
                  <a:srgbClr val="C00000"/>
                </a:solidFill>
                <a:effectLst/>
                <a:uLnTx/>
                <a:uFillTx/>
                <a:latin typeface="Calibri"/>
                <a:ea typeface="+mn-ea"/>
                <a:cs typeface="+mn-cs"/>
              </a:rPr>
              <a:t>:</a:t>
            </a:r>
            <a:endParaRPr kumimoji="0" lang="en-US" sz="4000" b="1" i="0" u="sng" strike="noStrike" kern="1200" cap="none" spc="0" normalizeH="0" baseline="0" noProof="0" dirty="0">
              <a:ln>
                <a:noFill/>
              </a:ln>
              <a:solidFill>
                <a:srgbClr val="C00000"/>
              </a:solidFill>
              <a:effectLst/>
              <a:uLnTx/>
              <a:uFillTx/>
              <a:latin typeface="Calibri"/>
              <a:ea typeface="+mn-ea"/>
              <a:cs typeface="+mn-cs"/>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57408" y="4586173"/>
            <a:ext cx="16210707" cy="5194538"/>
          </a:xfrm>
          <a:prstGeom prst="rect">
            <a:avLst/>
          </a:prstGeom>
        </p:spPr>
      </p:pic>
      <p:pic>
        <p:nvPicPr>
          <p:cNvPr id="4" name="Picture 3"/>
          <p:cNvPicPr>
            <a:picLocks noChangeAspect="1"/>
          </p:cNvPicPr>
          <p:nvPr/>
        </p:nvPicPr>
        <p:blipFill>
          <a:blip r:embed="rId6"/>
          <a:stretch>
            <a:fillRect/>
          </a:stretch>
        </p:blipFill>
        <p:spPr>
          <a:xfrm>
            <a:off x="16412107" y="2609909"/>
            <a:ext cx="1213209" cy="2057578"/>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40000"/>
                    </a14:imgEffect>
                  </a14:imgLayer>
                </a14:imgProps>
              </a:ext>
            </a:extLst>
          </a:blip>
          <a:stretch>
            <a:fillRect/>
          </a:stretch>
        </p:blipFill>
        <p:spPr>
          <a:xfrm>
            <a:off x="17306803" y="9405967"/>
            <a:ext cx="814432" cy="814432"/>
          </a:xfrm>
          <a:prstGeom prst="rect">
            <a:avLst/>
          </a:prstGeom>
        </p:spPr>
      </p:pic>
    </p:spTree>
    <p:extLst>
      <p:ext uri="{BB962C8B-B14F-4D97-AF65-F5344CB8AC3E}">
        <p14:creationId xmlns:p14="http://schemas.microsoft.com/office/powerpoint/2010/main" val="13016408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968442" y="1177934"/>
            <a:ext cx="8739238" cy="6401143"/>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5562601" y="1937099"/>
            <a:ext cx="1238578" cy="1295412"/>
            <a:chOff x="1813" y="-48965"/>
            <a:chExt cx="809173" cy="846303"/>
          </a:xfrm>
        </p:grpSpPr>
        <p:sp>
          <p:nvSpPr>
            <p:cNvPr id="6" name="Freeform 6"/>
            <p:cNvSpPr/>
            <p:nvPr/>
          </p:nvSpPr>
          <p:spPr>
            <a:xfrm>
              <a:off x="1813" y="-4896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7" name="TextBox 7"/>
            <p:cNvSpPr txBox="1"/>
            <p:nvPr/>
          </p:nvSpPr>
          <p:spPr>
            <a:xfrm>
              <a:off x="63624" y="194088"/>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grpSp>
      <p:sp>
        <p:nvSpPr>
          <p:cNvPr id="16" name="Rectangle 15"/>
          <p:cNvSpPr/>
          <p:nvPr/>
        </p:nvSpPr>
        <p:spPr>
          <a:xfrm>
            <a:off x="2819400" y="3456245"/>
            <a:ext cx="7204216" cy="1306255"/>
          </a:xfrm>
          <a:prstGeom prst="rect">
            <a:avLst/>
          </a:prstGeom>
        </p:spPr>
        <p:txBody>
          <a:bodyPr wrap="none">
            <a:spAutoFit/>
          </a:bodyPr>
          <a:lstStyle/>
          <a:p>
            <a:pPr lvl="0">
              <a:lnSpc>
                <a:spcPct val="150000"/>
              </a:lnSpc>
            </a:pPr>
            <a:r>
              <a:rPr lang="en-US" sz="6000" b="1">
                <a:solidFill>
                  <a:prstClr val="black"/>
                </a:solidFill>
                <a:latin typeface="Arial" panose="020B0604020202020204" pitchFamily="34" charset="0"/>
                <a:ea typeface="Times New Roman" panose="02020603050405020304" pitchFamily="18" charset="0"/>
                <a:cs typeface="Arial" panose="020B0604020202020204" pitchFamily="34" charset="0"/>
              </a:rPr>
              <a:t>GÓC LƯỢNG GIÁC</a:t>
            </a:r>
            <a:endParaRPr lang="en-US" sz="6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268200" y="1333500"/>
            <a:ext cx="3682749" cy="7487520"/>
          </a:xfrm>
          <a:prstGeom prst="rect">
            <a:avLst/>
          </a:prstGeom>
        </p:spPr>
      </p:pic>
      <p:pic>
        <p:nvPicPr>
          <p:cNvPr id="18" name="Picture 17"/>
          <p:cNvPicPr>
            <a:picLocks noChangeAspect="1"/>
          </p:cNvPicPr>
          <p:nvPr/>
        </p:nvPicPr>
        <p:blipFill>
          <a:blip r:embed="rId6"/>
          <a:stretch>
            <a:fillRect/>
          </a:stretch>
        </p:blipFill>
        <p:spPr>
          <a:xfrm>
            <a:off x="1752601" y="7307225"/>
            <a:ext cx="1826190" cy="1768548"/>
          </a:xfrm>
          <a:prstGeom prst="rect">
            <a:avLst/>
          </a:prstGeom>
        </p:spPr>
      </p:pic>
    </p:spTree>
    <p:extLst>
      <p:ext uri="{BB962C8B-B14F-4D97-AF65-F5344CB8AC3E}">
        <p14:creationId xmlns:p14="http://schemas.microsoft.com/office/powerpoint/2010/main" val="3583779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2777809" y="1576869"/>
                <a:ext cx="7505075" cy="13014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37</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25</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777809" y="1576869"/>
                <a:ext cx="7505075" cy="1301447"/>
              </a:xfrm>
              <a:prstGeom prst="rect">
                <a:avLst/>
              </a:prstGeom>
              <a:blipFill>
                <a:blip r:embed="rId4"/>
                <a:stretch>
                  <a:fillRect l="-2600"/>
                </a:stretch>
              </a:blipFill>
            </p:spPr>
            <p:txBody>
              <a:bodyPr/>
              <a:lstStyle/>
              <a:p>
                <a:r>
                  <a:rPr lang="en-US">
                    <a:noFill/>
                  </a:rPr>
                  <a:t> </a:t>
                </a:r>
              </a:p>
            </p:txBody>
          </p:sp>
        </mc:Fallback>
      </mc:AlternateContent>
      <p:sp>
        <p:nvSpPr>
          <p:cNvPr id="24" name="Oval Callout 23"/>
          <p:cNvSpPr/>
          <p:nvPr/>
        </p:nvSpPr>
        <p:spPr>
          <a:xfrm>
            <a:off x="8070201" y="324885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2209800" y="4686300"/>
                <a:ext cx="13182600" cy="120071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700">
                    <a:effectLst/>
                    <a:latin typeface="Arial" panose="020B0604020202020204" pitchFamily="34" charset="0"/>
                    <a:ea typeface="Times New Roman" panose="02020603050405020304" pitchFamily="18" charset="0"/>
                    <a:cs typeface="Arial" panose="020B0604020202020204" pitchFamily="34" charset="0"/>
                  </a:rPr>
                  <a:t>Để tính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den>
                    </m:f>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00">
                    <a:effectLst/>
                    <a:latin typeface="Arial" panose="020B0604020202020204" pitchFamily="34" charset="0"/>
                    <a:ea typeface="Times New Roman" panose="02020603050405020304" pitchFamily="18" charset="0"/>
                    <a:cs typeface="Arial" panose="020B0604020202020204" pitchFamily="34" charset="0"/>
                  </a:rPr>
                  <a:t> ta thực hiện bấm phím lần lượt như sau:</a:t>
                </a:r>
              </a:p>
            </p:txBody>
          </p:sp>
        </mc:Choice>
        <mc:Fallback xmlns="">
          <p:sp>
            <p:nvSpPr>
              <p:cNvPr id="3" name="Rectangle 2"/>
              <p:cNvSpPr>
                <a:spLocks noRot="1" noChangeAspect="1" noMove="1" noResize="1" noEditPoints="1" noAdjustHandles="1" noChangeArrowheads="1" noChangeShapeType="1" noTextEdit="1"/>
              </p:cNvSpPr>
              <p:nvPr/>
            </p:nvSpPr>
            <p:spPr>
              <a:xfrm>
                <a:off x="2209800" y="4686300"/>
                <a:ext cx="13182600" cy="1200713"/>
              </a:xfrm>
              <a:prstGeom prst="rect">
                <a:avLst/>
              </a:prstGeom>
              <a:blipFill>
                <a:blip r:embed="rId7"/>
                <a:stretch>
                  <a:fillRect l="-1341" b="-7614"/>
                </a:stretch>
              </a:blipFill>
            </p:spPr>
            <p:txBody>
              <a:bodyPr/>
              <a:lstStyle/>
              <a:p>
                <a:r>
                  <a:rPr lang="en-US">
                    <a:noFill/>
                  </a:rPr>
                  <a:t> </a:t>
                </a:r>
              </a:p>
            </p:txBody>
          </p:sp>
        </mc:Fallback>
      </mc:AlternateContent>
      <p:pic>
        <p:nvPicPr>
          <p:cNvPr id="13" name="image177.png"/>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bright="20000" contrast="-40000"/>
                    </a14:imgEffect>
                  </a14:imgLayer>
                </a14:imgProps>
              </a:ext>
            </a:extLst>
          </a:blip>
          <a:srcRect/>
          <a:stretch>
            <a:fillRect/>
          </a:stretch>
        </p:blipFill>
        <p:spPr>
          <a:xfrm>
            <a:off x="3425500" y="6065412"/>
            <a:ext cx="11042001" cy="1380612"/>
          </a:xfrm>
          <a:prstGeom prst="rect">
            <a:avLst/>
          </a:prstGeom>
          <a:ln/>
        </p:spPr>
      </p:pic>
      <mc:AlternateContent xmlns:mc="http://schemas.openxmlformats.org/markup-compatibility/2006" xmlns:a14="http://schemas.microsoft.com/office/drawing/2010/main">
        <mc:Choice Requires="a14">
          <p:sp>
            <p:nvSpPr>
              <p:cNvPr id="4" name="Rectangle 3"/>
              <p:cNvSpPr/>
              <p:nvPr/>
            </p:nvSpPr>
            <p:spPr>
              <a:xfrm>
                <a:off x="2819400" y="7355907"/>
                <a:ext cx="12254202" cy="2054793"/>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Màn hình hiện 0,222520934.</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den>
                    </m:f>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≈0,222520934</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2819400" y="7355907"/>
                <a:ext cx="12254202" cy="2054793"/>
              </a:xfrm>
              <a:prstGeom prst="rect">
                <a:avLst/>
              </a:prstGeom>
              <a:blipFill>
                <a:blip r:embed="rId10"/>
                <a:stretch>
                  <a:fillRect l="-1592" b="-4154"/>
                </a:stretch>
              </a:blipFill>
            </p:spPr>
            <p:txBody>
              <a:bodyPr/>
              <a:lstStyle/>
              <a:p>
                <a:r>
                  <a:rPr lang="en-US">
                    <a:noFill/>
                  </a:rPr>
                  <a:t> </a:t>
                </a:r>
              </a:p>
            </p:txBody>
          </p:sp>
        </mc:Fallback>
      </mc:AlternateContent>
      <p:pic>
        <p:nvPicPr>
          <p:cNvPr id="6" name="Picture 5"/>
          <p:cNvPicPr>
            <a:picLocks noChangeAspect="1"/>
          </p:cNvPicPr>
          <p:nvPr/>
        </p:nvPicPr>
        <p:blipFill>
          <a:blip r:embed="rId11"/>
          <a:stretch>
            <a:fillRect/>
          </a:stretch>
        </p:blipFill>
        <p:spPr>
          <a:xfrm>
            <a:off x="15653830" y="7734960"/>
            <a:ext cx="2053942" cy="2132940"/>
          </a:xfrm>
          <a:prstGeom prst="rect">
            <a:avLst/>
          </a:prstGeom>
        </p:spPr>
      </p:pic>
      <p:pic>
        <p:nvPicPr>
          <p:cNvPr id="9" name="Picture 8"/>
          <p:cNvPicPr>
            <a:picLocks noChangeAspect="1"/>
          </p:cNvPicPr>
          <p:nvPr/>
        </p:nvPicPr>
        <p:blipFill>
          <a:blip r:embed="rId12"/>
          <a:stretch>
            <a:fillRect/>
          </a:stretch>
        </p:blipFill>
        <p:spPr>
          <a:xfrm flipV="1">
            <a:off x="304800" y="3009900"/>
            <a:ext cx="832282" cy="878907"/>
          </a:xfrm>
          <a:prstGeom prst="rect">
            <a:avLst/>
          </a:prstGeom>
        </p:spPr>
      </p:pic>
    </p:spTree>
    <p:extLst>
      <p:ext uri="{BB962C8B-B14F-4D97-AF65-F5344CB8AC3E}">
        <p14:creationId xmlns:p14="http://schemas.microsoft.com/office/powerpoint/2010/main" val="673321344"/>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8" grpId="0"/>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2777809" y="1576869"/>
                <a:ext cx="7505075" cy="13014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37</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25</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777809" y="1576869"/>
                <a:ext cx="7505075" cy="1301447"/>
              </a:xfrm>
              <a:prstGeom prst="rect">
                <a:avLst/>
              </a:prstGeom>
              <a:blipFill>
                <a:blip r:embed="rId4"/>
                <a:stretch>
                  <a:fillRect l="-2600"/>
                </a:stretch>
              </a:blipFill>
            </p:spPr>
            <p:txBody>
              <a:bodyPr/>
              <a:lstStyle/>
              <a:p>
                <a:r>
                  <a:rPr lang="en-US">
                    <a:noFill/>
                  </a:rPr>
                  <a:t> </a:t>
                </a:r>
              </a:p>
            </p:txBody>
          </p:sp>
        </mc:Fallback>
      </mc:AlternateContent>
      <p:sp>
        <p:nvSpPr>
          <p:cNvPr id="24" name="Oval Callout 23"/>
          <p:cNvSpPr/>
          <p:nvPr/>
        </p:nvSpPr>
        <p:spPr>
          <a:xfrm>
            <a:off x="8070201" y="324885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959716" y="4762500"/>
                <a:ext cx="14731078" cy="946413"/>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700">
                    <a:latin typeface="Arial" panose="020B0604020202020204" pitchFamily="34" charset="0"/>
                    <a:ea typeface="Times New Roman" panose="02020603050405020304" pitchFamily="18" charset="0"/>
                    <a:cs typeface="Arial" panose="020B0604020202020204" pitchFamily="34" charset="0"/>
                  </a:rPr>
                  <a:t>Để tính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37</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00">
                    <a:effectLst/>
                    <a:latin typeface="Arial" panose="020B0604020202020204" pitchFamily="34" charset="0"/>
                    <a:ea typeface="Times New Roman" panose="02020603050405020304" pitchFamily="18" charset="0"/>
                    <a:cs typeface="Arial" panose="020B0604020202020204" pitchFamily="34" charset="0"/>
                  </a:rPr>
                  <a:t> ta thực hiện bấm phím lần lượt như sau:</a:t>
                </a:r>
              </a:p>
            </p:txBody>
          </p:sp>
        </mc:Choice>
        <mc:Fallback xmlns="">
          <p:sp>
            <p:nvSpPr>
              <p:cNvPr id="3" name="Rectangle 2"/>
              <p:cNvSpPr>
                <a:spLocks noRot="1" noChangeAspect="1" noMove="1" noResize="1" noEditPoints="1" noAdjustHandles="1" noChangeArrowheads="1" noChangeShapeType="1" noTextEdit="1"/>
              </p:cNvSpPr>
              <p:nvPr/>
            </p:nvSpPr>
            <p:spPr>
              <a:xfrm>
                <a:off x="1959716" y="4762500"/>
                <a:ext cx="14731078" cy="946413"/>
              </a:xfrm>
              <a:prstGeom prst="rect">
                <a:avLst/>
              </a:prstGeom>
              <a:blipFill>
                <a:blip r:embed="rId7"/>
                <a:stretch>
                  <a:fillRect l="-1158" b="-121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514600" y="7353300"/>
                <a:ext cx="12254202" cy="179754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 0,76501876.</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37</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 –0,76501876</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2514600" y="7353300"/>
                <a:ext cx="12254202" cy="1797543"/>
              </a:xfrm>
              <a:prstGeom prst="rect">
                <a:avLst/>
              </a:prstGeom>
              <a:blipFill>
                <a:blip r:embed="rId8"/>
                <a:stretch>
                  <a:fillRect l="-1592" b="-11864"/>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5653830" y="7734960"/>
            <a:ext cx="2053942" cy="2132940"/>
          </a:xfrm>
          <a:prstGeom prst="rect">
            <a:avLst/>
          </a:prstGeom>
        </p:spPr>
      </p:pic>
      <p:pic>
        <p:nvPicPr>
          <p:cNvPr id="9" name="Picture 8"/>
          <p:cNvPicPr>
            <a:picLocks noChangeAspect="1"/>
          </p:cNvPicPr>
          <p:nvPr/>
        </p:nvPicPr>
        <p:blipFill>
          <a:blip r:embed="rId10"/>
          <a:stretch>
            <a:fillRect/>
          </a:stretch>
        </p:blipFill>
        <p:spPr>
          <a:xfrm flipV="1">
            <a:off x="304800" y="3009900"/>
            <a:ext cx="832282" cy="878907"/>
          </a:xfrm>
          <a:prstGeom prst="rect">
            <a:avLst/>
          </a:prstGeom>
        </p:spPr>
      </p:pic>
      <p:pic>
        <p:nvPicPr>
          <p:cNvPr id="20" name="image173.png"/>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Layer>
                </a14:imgProps>
              </a:ext>
            </a:extLst>
          </a:blip>
          <a:srcRect/>
          <a:stretch>
            <a:fillRect/>
          </a:stretch>
        </p:blipFill>
        <p:spPr>
          <a:xfrm>
            <a:off x="3695700" y="5914848"/>
            <a:ext cx="10896600" cy="1226271"/>
          </a:xfrm>
          <a:prstGeom prst="rect">
            <a:avLst/>
          </a:prstGeom>
          <a:ln/>
        </p:spPr>
      </p:pic>
    </p:spTree>
    <p:extLst>
      <p:ext uri="{BB962C8B-B14F-4D97-AF65-F5344CB8AC3E}">
        <p14:creationId xmlns:p14="http://schemas.microsoft.com/office/powerpoint/2010/main" val="254146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600"/>
                                        <p:tgtEl>
                                          <p:spTgt spid="20"/>
                                        </p:tgtEl>
                                      </p:cBhvr>
                                    </p:animEffect>
                                    <p:anim calcmode="lin" valueType="num">
                                      <p:cBhvr>
                                        <p:cTn id="13" dur="600" fill="hold"/>
                                        <p:tgtEl>
                                          <p:spTgt spid="20"/>
                                        </p:tgtEl>
                                        <p:attrNameLst>
                                          <p:attrName>ppt_x</p:attrName>
                                        </p:attrNameLst>
                                      </p:cBhvr>
                                      <p:tavLst>
                                        <p:tav tm="0">
                                          <p:val>
                                            <p:strVal val="#ppt_x"/>
                                          </p:val>
                                        </p:tav>
                                        <p:tav tm="100000">
                                          <p:val>
                                            <p:strVal val="#ppt_x"/>
                                          </p:val>
                                        </p:tav>
                                      </p:tavLst>
                                    </p:anim>
                                    <p:anim calcmode="lin" valueType="num">
                                      <p:cBhvr>
                                        <p:cTn id="14" dur="6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600"/>
                                        <p:tgtEl>
                                          <p:spTgt spid="4"/>
                                        </p:tgtEl>
                                      </p:cBhvr>
                                    </p:animEffect>
                                    <p:anim calcmode="lin" valueType="num">
                                      <p:cBhvr>
                                        <p:cTn id="18" dur="600" fill="hold"/>
                                        <p:tgtEl>
                                          <p:spTgt spid="4"/>
                                        </p:tgtEl>
                                        <p:attrNameLst>
                                          <p:attrName>ppt_x</p:attrName>
                                        </p:attrNameLst>
                                      </p:cBhvr>
                                      <p:tavLst>
                                        <p:tav tm="0">
                                          <p:val>
                                            <p:strVal val="#ppt_x"/>
                                          </p:val>
                                        </p:tav>
                                        <p:tav tm="100000">
                                          <p:val>
                                            <p:strVal val="#ppt_x"/>
                                          </p:val>
                                        </p:tav>
                                      </p:tavLst>
                                    </p:anim>
                                    <p:anim calcmode="lin" valueType="num">
                                      <p:cBhvr>
                                        <p:cTn id="19" dur="6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19" name="Rectangle 18"/>
          <p:cNvSpPr/>
          <p:nvPr/>
        </p:nvSpPr>
        <p:spPr>
          <a:xfrm>
            <a:off x="2815284" y="1901849"/>
            <a:ext cx="7505075" cy="843501"/>
          </a:xfrm>
          <a:prstGeom prst="rect">
            <a:avLst/>
          </a:prstGeom>
        </p:spPr>
        <p:txBody>
          <a:bodyPr wrap="square">
            <a:spAutoFit/>
          </a:bodyPr>
          <a:lstStyle/>
          <a:p>
            <a:pPr lvl="0">
              <a:lnSpc>
                <a:spcPct val="150000"/>
              </a:lnSpc>
            </a:pPr>
            <a:r>
              <a:rPr lang="en-US" sz="3700">
                <a:solidFill>
                  <a:srgbClr val="000000"/>
                </a:solidFill>
                <a:latin typeface="Arial" panose="020B0604020202020204" pitchFamily="34" charset="0"/>
                <a:cs typeface="Arial" panose="020B0604020202020204" pitchFamily="34" charset="0"/>
              </a:rPr>
              <a:t>b)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Đổi 179°23'30" sang rađian </a:t>
            </a:r>
          </a:p>
        </p:txBody>
      </p:sp>
      <p:sp>
        <p:nvSpPr>
          <p:cNvPr id="24" name="Oval Callout 23"/>
          <p:cNvSpPr/>
          <p:nvPr/>
        </p:nvSpPr>
        <p:spPr>
          <a:xfrm>
            <a:off x="8070201" y="33147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5"/>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1778461" y="4636056"/>
            <a:ext cx="14731078" cy="843501"/>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Đổi 179°23'30" sang rađian ta thực hiện bấm phím lần lượt như sau:</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688451" y="7155957"/>
            <a:ext cx="12254202" cy="179754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3,130975234</a:t>
            </a:r>
          </a:p>
          <a:p>
            <a:pPr algn="just">
              <a:lnSpc>
                <a:spcPct val="150000"/>
              </a:lnSpc>
              <a:spcAft>
                <a:spcPts val="800"/>
              </a:spcAft>
            </a:pPr>
            <a:r>
              <a:rPr lang="en-US" sz="3700">
                <a:latin typeface="Arial" panose="020B0604020202020204" pitchFamily="34" charset="0"/>
                <a:ea typeface="Caudex"/>
                <a:cs typeface="Arial" panose="020B0604020202020204" pitchFamily="34" charset="0"/>
              </a:rPr>
              <a:t>Vậy 179°23'30" ≈ 3,130975234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5653830" y="7734960"/>
            <a:ext cx="2053942" cy="2132940"/>
          </a:xfrm>
          <a:prstGeom prst="rect">
            <a:avLst/>
          </a:prstGeom>
        </p:spPr>
      </p:pic>
      <p:pic>
        <p:nvPicPr>
          <p:cNvPr id="9" name="Picture 8"/>
          <p:cNvPicPr>
            <a:picLocks noChangeAspect="1"/>
          </p:cNvPicPr>
          <p:nvPr/>
        </p:nvPicPr>
        <p:blipFill>
          <a:blip r:embed="rId7"/>
          <a:stretch>
            <a:fillRect/>
          </a:stretch>
        </p:blipFill>
        <p:spPr>
          <a:xfrm flipV="1">
            <a:off x="304800" y="3009900"/>
            <a:ext cx="832282" cy="878907"/>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1688451" y="5873627"/>
            <a:ext cx="14516100" cy="1129930"/>
          </a:xfrm>
          <a:prstGeom prst="rect">
            <a:avLst/>
          </a:prstGeom>
        </p:spPr>
      </p:pic>
    </p:spTree>
    <p:extLst>
      <p:ext uri="{BB962C8B-B14F-4D97-AF65-F5344CB8AC3E}">
        <p14:creationId xmlns:p14="http://schemas.microsoft.com/office/powerpoint/2010/main" val="147536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2815284" y="1781001"/>
                <a:ext cx="7505075" cy="1199303"/>
              </a:xfrm>
              <a:prstGeom prst="rect">
                <a:avLst/>
              </a:prstGeom>
            </p:spPr>
            <p:txBody>
              <a:bodyPr wrap="square">
                <a:spAutoFit/>
              </a:bodyPr>
              <a:lstStyle/>
              <a:p>
                <a:pPr lvl="0">
                  <a:lnSpc>
                    <a:spcPct val="150000"/>
                  </a:lnSpc>
                </a:pPr>
                <a:r>
                  <a:rPr lang="en-US" sz="3700">
                    <a:solidFill>
                      <a:srgbClr val="000000"/>
                    </a:solidFill>
                    <a:latin typeface="Arial" panose="020B0604020202020204" pitchFamily="34" charset="0"/>
                    <a:cs typeface="Arial" panose="020B0604020202020204" pitchFamily="34" charset="0"/>
                  </a:rPr>
                  <a:t>c)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Đổi </a:t>
                </a:r>
                <a14:m>
                  <m:oMath xmlns:m="http://schemas.openxmlformats.org/officeDocument/2006/math">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(rad) sang độ </a:t>
                </a:r>
                <a:endParaRPr lang="en-US" sz="3700">
                  <a:solidFill>
                    <a:srgbClr val="000000"/>
                  </a:solidFill>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815284" y="1781001"/>
                <a:ext cx="7505075" cy="1199303"/>
              </a:xfrm>
              <a:prstGeom prst="rect">
                <a:avLst/>
              </a:prstGeom>
              <a:blipFill>
                <a:blip r:embed="rId4"/>
                <a:stretch>
                  <a:fillRect l="-2600" b="-7614"/>
                </a:stretch>
              </a:blipFill>
            </p:spPr>
            <p:txBody>
              <a:bodyPr/>
              <a:lstStyle/>
              <a:p>
                <a:r>
                  <a:rPr lang="en-US">
                    <a:noFill/>
                  </a:rPr>
                  <a:t> </a:t>
                </a:r>
              </a:p>
            </p:txBody>
          </p:sp>
        </mc:Fallback>
      </mc:AlternateContent>
      <p:sp>
        <p:nvSpPr>
          <p:cNvPr id="24" name="Oval Callout 23"/>
          <p:cNvSpPr/>
          <p:nvPr/>
        </p:nvSpPr>
        <p:spPr>
          <a:xfrm>
            <a:off x="8070201" y="33147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833548" y="4533900"/>
                <a:ext cx="14731078" cy="119930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Đổi </a:t>
                </a:r>
                <a14:m>
                  <m:oMath xmlns:m="http://schemas.openxmlformats.org/officeDocument/2006/math">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effectLst/>
                    <a:latin typeface="Arial" panose="020B0604020202020204" pitchFamily="34" charset="0"/>
                    <a:ea typeface="Times New Roman" panose="02020603050405020304" pitchFamily="18" charset="0"/>
                    <a:cs typeface="Arial" panose="020B0604020202020204" pitchFamily="34" charset="0"/>
                  </a:rPr>
                  <a:t> (rad) sang độ ta thực hiện bấm phím lần lượt như sau:</a:t>
                </a:r>
              </a:p>
            </p:txBody>
          </p:sp>
        </mc:Choice>
        <mc:Fallback xmlns="">
          <p:sp>
            <p:nvSpPr>
              <p:cNvPr id="3" name="Rectangle 2"/>
              <p:cNvSpPr>
                <a:spLocks noRot="1" noChangeAspect="1" noMove="1" noResize="1" noEditPoints="1" noAdjustHandles="1" noChangeArrowheads="1" noChangeShapeType="1" noTextEdit="1"/>
              </p:cNvSpPr>
              <p:nvPr/>
            </p:nvSpPr>
            <p:spPr>
              <a:xfrm>
                <a:off x="1833548" y="4533900"/>
                <a:ext cx="14731078" cy="1199303"/>
              </a:xfrm>
              <a:prstGeom prst="rect">
                <a:avLst/>
              </a:prstGeom>
              <a:blipFill>
                <a:blip r:embed="rId7"/>
                <a:stretch>
                  <a:fillRect l="-1325" b="-8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842798" y="7169516"/>
                <a:ext cx="12254202" cy="1854034"/>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44°33'48,18"</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effectLst/>
                    <a:latin typeface="Arial" panose="020B0604020202020204" pitchFamily="34" charset="0"/>
                    <a:ea typeface="Times New Roman" panose="02020603050405020304" pitchFamily="18" charset="0"/>
                    <a:cs typeface="Arial" panose="020B0604020202020204" pitchFamily="34" charset="0"/>
                  </a:rPr>
                  <a:t> rad = 44°33'48,18"</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42798" y="7169516"/>
                <a:ext cx="12254202" cy="1854034"/>
              </a:xfrm>
              <a:prstGeom prst="rect">
                <a:avLst/>
              </a:prstGeom>
              <a:blipFill>
                <a:blip r:embed="rId8"/>
                <a:stretch>
                  <a:fillRect l="-1542" b="-4934"/>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5653830" y="7734960"/>
            <a:ext cx="2053942" cy="2132940"/>
          </a:xfrm>
          <a:prstGeom prst="rect">
            <a:avLst/>
          </a:prstGeom>
        </p:spPr>
      </p:pic>
      <p:pic>
        <p:nvPicPr>
          <p:cNvPr id="9" name="Picture 8"/>
          <p:cNvPicPr>
            <a:picLocks noChangeAspect="1"/>
          </p:cNvPicPr>
          <p:nvPr/>
        </p:nvPicPr>
        <p:blipFill>
          <a:blip r:embed="rId10"/>
          <a:stretch>
            <a:fillRect/>
          </a:stretch>
        </p:blipFill>
        <p:spPr>
          <a:xfrm flipV="1">
            <a:off x="304800" y="3009900"/>
            <a:ext cx="832282" cy="878907"/>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Effect>
                      <a14:brightnessContrast contrast="-20000"/>
                    </a14:imgEffect>
                  </a14:imgLayer>
                </a14:imgProps>
              </a:ext>
            </a:extLst>
          </a:blip>
          <a:stretch>
            <a:fillRect/>
          </a:stretch>
        </p:blipFill>
        <p:spPr>
          <a:xfrm>
            <a:off x="1679707" y="5937878"/>
            <a:ext cx="15038760" cy="1263022"/>
          </a:xfrm>
          <a:prstGeom prst="rect">
            <a:avLst/>
          </a:prstGeom>
        </p:spPr>
      </p:pic>
    </p:spTree>
    <p:extLst>
      <p:ext uri="{BB962C8B-B14F-4D97-AF65-F5344CB8AC3E}">
        <p14:creationId xmlns:p14="http://schemas.microsoft.com/office/powerpoint/2010/main" val="87079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Rectangle 15"/>
          <p:cNvSpPr/>
          <p:nvPr/>
        </p:nvSpPr>
        <p:spPr>
          <a:xfrm>
            <a:off x="2574963" y="2997390"/>
            <a:ext cx="8642272" cy="2862322"/>
          </a:xfrm>
          <a:prstGeom prst="rect">
            <a:avLst/>
          </a:prstGeom>
        </p:spPr>
        <p:txBody>
          <a:bodyPr wrap="square">
            <a:spAutoFit/>
          </a:bodyPr>
          <a:lstStyle/>
          <a:p>
            <a:pPr lvl="0" algn="ctr">
              <a:lnSpc>
                <a:spcPct val="150000"/>
              </a:lnSpc>
            </a:pPr>
            <a:r>
              <a:rPr lang="vi-VN" sz="6000" b="1">
                <a:solidFill>
                  <a:prstClr val="black"/>
                </a:solidFill>
                <a:ea typeface="Times New Roman" panose="02020603050405020304" pitchFamily="18" charset="0"/>
                <a:cs typeface="Arial" panose="020B0604020202020204" pitchFamily="34" charset="0"/>
              </a:rPr>
              <a:t>QUAN HỆ GIỮA CÁC GIÁ TRỊ LƯỢNG GIÁC</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grpSp>
        <p:nvGrpSpPr>
          <p:cNvPr id="10" name="Group 5"/>
          <p:cNvGrpSpPr/>
          <p:nvPr/>
        </p:nvGrpSpPr>
        <p:grpSpPr>
          <a:xfrm>
            <a:off x="6096000" y="1607058"/>
            <a:ext cx="1305089" cy="1250442"/>
            <a:chOff x="-31846" y="-39172"/>
            <a:chExt cx="852625" cy="816924"/>
          </a:xfrm>
        </p:grpSpPr>
        <p:sp>
          <p:nvSpPr>
            <p:cNvPr id="11" name="Freeform 6"/>
            <p:cNvSpPr/>
            <p:nvPr/>
          </p:nvSpPr>
          <p:spPr>
            <a:xfrm>
              <a:off x="-31846" y="-39172"/>
              <a:ext cx="852625"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12"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Tree>
    <p:extLst>
      <p:ext uri="{BB962C8B-B14F-4D97-AF65-F5344CB8AC3E}">
        <p14:creationId xmlns:p14="http://schemas.microsoft.com/office/powerpoint/2010/main" val="1907646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3771899" y="1433822"/>
            <a:ext cx="10744201"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500" b="1">
                <a:solidFill>
                  <a:prstClr val="white"/>
                </a:solidFill>
                <a:ea typeface="Times New Roman" panose="02020603050405020304" pitchFamily="18" charset="0"/>
                <a:cs typeface="Arial" panose="020B0604020202020204" pitchFamily="34" charset="0"/>
              </a:rPr>
              <a:t>a) Các công thức lượng giác cơ bản</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2151169" y="4373582"/>
                <a:ext cx="13166932" cy="3970318"/>
              </a:xfrm>
              <a:prstGeom prst="rect">
                <a:avLst/>
              </a:prstGeom>
            </p:spPr>
            <p:txBody>
              <a:bodyPr wrap="square">
                <a:spAutoFit/>
              </a:bodyPr>
              <a:lstStyle/>
              <a:p>
                <a:pPr algn="just">
                  <a:lnSpc>
                    <a:spcPct val="150000"/>
                  </a:lnSpc>
                </a:pPr>
                <a:r>
                  <a:rPr lang="en-US" sz="4200">
                    <a:solidFill>
                      <a:srgbClr val="000000"/>
                    </a:solidFill>
                    <a:latin typeface="Arial" panose="020B0604020202020204" pitchFamily="34" charset="0"/>
                    <a:cs typeface="Arial" panose="020B0604020202020204" pitchFamily="34" charset="0"/>
                  </a:rPr>
                  <a:t>a) Dựa vào định nghĩa của </a:t>
                </a:r>
                <a14:m>
                  <m:oMath xmlns:m="http://schemas.openxmlformats.org/officeDocument/2006/math">
                    <m:r>
                      <m:rPr>
                        <m:sty m:val="p"/>
                      </m:rPr>
                      <a:rPr lang="en-US" sz="4200" i="1" smtClean="0">
                        <a:solidFill>
                          <a:srgbClr val="000000"/>
                        </a:solidFill>
                        <a:latin typeface="Cambria Math" panose="02040503050406030204" pitchFamily="18" charset="0"/>
                      </a:rPr>
                      <m:t>sin</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en-US" sz="4200" i="1" smtClean="0">
                        <a:solidFill>
                          <a:srgbClr val="000000"/>
                        </a:solidFill>
                        <a:latin typeface="Cambria Math" panose="02040503050406030204" pitchFamily="18" charset="0"/>
                      </a:rPr>
                      <m:t>cos</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hãy tính</a:t>
                </a:r>
              </a:p>
              <a:p>
                <a:pPr>
                  <a:lnSpc>
                    <a:spcPct val="150000"/>
                  </a:lnSpc>
                </a:pPr>
                <a:r>
                  <a:rPr lang="en-US" sz="4200">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l-GR" sz="4200" i="1" smtClean="0">
                            <a:solidFill>
                              <a:srgbClr val="000000"/>
                            </a:solidFill>
                            <a:latin typeface="Cambria Math" panose="02040503050406030204" pitchFamily="18" charset="0"/>
                          </a:rPr>
                        </m:ctrlPr>
                      </m:sSupPr>
                      <m:e>
                        <m:r>
                          <m:rPr>
                            <m:sty m:val="p"/>
                          </m:rPr>
                          <a:rPr lang="en-US" sz="4200" i="1" smtClean="0">
                            <a:solidFill>
                              <a:srgbClr val="000000"/>
                            </a:solidFill>
                            <a:latin typeface="Cambria Math" panose="02040503050406030204" pitchFamily="18" charset="0"/>
                          </a:rPr>
                          <m:t>sin</m:t>
                        </m:r>
                      </m:e>
                      <m:sup>
                        <m:r>
                          <a:rPr lang="en-US" sz="4200" b="0" i="1" smtClean="0">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l-GR" sz="4200" i="1">
                        <a:solidFill>
                          <a:srgbClr val="000000"/>
                        </a:solidFill>
                        <a:latin typeface="Cambria Math" panose="02040503050406030204" pitchFamily="18" charset="0"/>
                      </a:rPr>
                      <m:t>+</m:t>
                    </m:r>
                    <m:sSup>
                      <m:sSupPr>
                        <m:ctrlPr>
                          <a:rPr lang="el-GR" sz="4200" i="1">
                            <a:solidFill>
                              <a:srgbClr val="000000"/>
                            </a:solidFill>
                            <a:latin typeface="Cambria Math" panose="02040503050406030204" pitchFamily="18" charset="0"/>
                          </a:rPr>
                        </m:ctrlPr>
                      </m:sSupPr>
                      <m:e>
                        <m:r>
                          <m:rPr>
                            <m:sty m:val="p"/>
                          </m:rPr>
                          <a:rPr lang="en-US" sz="4200" i="1">
                            <a:solidFill>
                              <a:srgbClr val="000000"/>
                            </a:solidFill>
                            <a:latin typeface="Cambria Math" panose="02040503050406030204" pitchFamily="18" charset="0"/>
                          </a:rPr>
                          <m:t>cos</m:t>
                        </m:r>
                      </m:e>
                      <m:sup>
                        <m:r>
                          <a:rPr lang="en-US" sz="4200" i="1">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n-US" sz="4200" b="0" i="1" smtClean="0">
                        <a:solidFill>
                          <a:srgbClr val="000000"/>
                        </a:solidFill>
                        <a:latin typeface="Cambria Math" panose="02040503050406030204" pitchFamily="18" charset="0"/>
                      </a:rPr>
                      <m:t> </m:t>
                    </m:r>
                  </m:oMath>
                </a14:m>
                <a:endParaRPr lang="en-US" sz="4200" b="0">
                  <a:solidFill>
                    <a:srgbClr val="000000"/>
                  </a:solidFill>
                  <a:latin typeface="Arial" panose="020B0604020202020204" pitchFamily="34" charset="0"/>
                  <a:cs typeface="Arial" panose="020B0604020202020204" pitchFamily="34" charset="0"/>
                </a:endParaRPr>
              </a:p>
              <a:p>
                <a:pPr>
                  <a:lnSpc>
                    <a:spcPct val="150000"/>
                  </a:lnSpc>
                </a:pPr>
                <a:r>
                  <a:rPr lang="en-US" sz="4200">
                    <a:solidFill>
                      <a:srgbClr val="000000"/>
                    </a:solidFill>
                    <a:latin typeface="Arial" panose="020B0604020202020204" pitchFamily="34" charset="0"/>
                    <a:cs typeface="Arial" panose="020B0604020202020204" pitchFamily="34" charset="0"/>
                  </a:rPr>
                  <a:t>b) Sử dụng kết quả của HĐ6a và định nghĩa của </a:t>
                </a:r>
                <a14:m>
                  <m:oMath xmlns:m="http://schemas.openxmlformats.org/officeDocument/2006/math">
                    <m:r>
                      <m:rPr>
                        <m:sty m:val="p"/>
                      </m:rPr>
                      <a:rPr lang="en-US" sz="4200" i="1" smtClean="0">
                        <a:solidFill>
                          <a:srgbClr val="000000"/>
                        </a:solidFill>
                        <a:latin typeface="Cambria Math" panose="02040503050406030204" pitchFamily="18" charset="0"/>
                      </a:rPr>
                      <m:t>tan</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a:t>
                </a:r>
              </a:p>
              <a:p>
                <a:pPr>
                  <a:lnSpc>
                    <a:spcPct val="150000"/>
                  </a:lnSpc>
                </a:pPr>
                <a:r>
                  <a:rPr lang="en-US" sz="4200">
                    <a:solidFill>
                      <a:srgbClr val="000000"/>
                    </a:solidFill>
                    <a:latin typeface="Arial" panose="020B0604020202020204" pitchFamily="34" charset="0"/>
                    <a:cs typeface="Arial" panose="020B0604020202020204" pitchFamily="34" charset="0"/>
                  </a:rPr>
                  <a:t>     hãy tính </a:t>
                </a:r>
                <a14:m>
                  <m:oMath xmlns:m="http://schemas.openxmlformats.org/officeDocument/2006/math">
                    <m:r>
                      <a:rPr lang="en-US" sz="4200" i="1" smtClean="0">
                        <a:solidFill>
                          <a:srgbClr val="000000"/>
                        </a:solidFill>
                        <a:latin typeface="Cambria Math" panose="02040503050406030204" pitchFamily="18" charset="0"/>
                      </a:rPr>
                      <m:t>1+</m:t>
                    </m:r>
                    <m:sSup>
                      <m:sSupPr>
                        <m:ctrlPr>
                          <a:rPr lang="el-GR" sz="4200" i="1">
                            <a:solidFill>
                              <a:srgbClr val="000000"/>
                            </a:solidFill>
                            <a:latin typeface="Cambria Math" panose="02040503050406030204" pitchFamily="18" charset="0"/>
                          </a:rPr>
                        </m:ctrlPr>
                      </m:sSupPr>
                      <m:e>
                        <m:r>
                          <m:rPr>
                            <m:nor/>
                          </m:rPr>
                          <a:rPr lang="en-US" sz="4200">
                            <a:solidFill>
                              <a:srgbClr val="000000"/>
                            </a:solidFill>
                            <a:latin typeface="Arial" panose="020B0604020202020204" pitchFamily="34" charset="0"/>
                            <a:cs typeface="Arial" panose="020B0604020202020204" pitchFamily="34" charset="0"/>
                          </a:rPr>
                          <m:t>tan</m:t>
                        </m:r>
                      </m:e>
                      <m:sup>
                        <m:r>
                          <a:rPr lang="en-US" sz="4200" i="1">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n-US" sz="4200" b="0" i="1" smtClean="0">
                        <a:solidFill>
                          <a:srgbClr val="000000"/>
                        </a:solidFill>
                        <a:latin typeface="Cambria Math" panose="02040503050406030204" pitchFamily="18" charset="0"/>
                      </a:rPr>
                      <m:t>.</m:t>
                    </m:r>
                  </m:oMath>
                </a14:m>
                <a:endParaRPr lang="el-GR" sz="4200">
                  <a:solidFill>
                    <a:srgbClr val="000000"/>
                  </a:solidFill>
                  <a:latin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151169" y="4373582"/>
                <a:ext cx="13166932" cy="3970318"/>
              </a:xfrm>
              <a:prstGeom prst="rect">
                <a:avLst/>
              </a:prstGeom>
              <a:blipFill>
                <a:blip r:embed="rId3"/>
                <a:stretch>
                  <a:fillRect l="-1806" r="-1620" b="-3067"/>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19864809">
            <a:off x="970069" y="1619786"/>
            <a:ext cx="1334111" cy="889407"/>
          </a:xfrm>
          <a:prstGeom prst="rect">
            <a:avLst/>
          </a:prstGeom>
        </p:spPr>
      </p:pic>
      <p:pic>
        <p:nvPicPr>
          <p:cNvPr id="9" name="Picture 8"/>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169" y="3238500"/>
            <a:ext cx="979790" cy="914400"/>
          </a:xfrm>
          <a:prstGeom prst="rect">
            <a:avLst/>
          </a:prstGeom>
        </p:spPr>
      </p:pic>
      <p:sp>
        <p:nvSpPr>
          <p:cNvPr id="10" name="TextBox 9"/>
          <p:cNvSpPr txBox="1"/>
          <p:nvPr/>
        </p:nvSpPr>
        <p:spPr>
          <a:xfrm>
            <a:off x="3292220" y="3366805"/>
            <a:ext cx="1933509"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6:</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7"/>
          <a:stretch>
            <a:fillRect/>
          </a:stretch>
        </p:blipFill>
        <p:spPr>
          <a:xfrm flipH="1">
            <a:off x="15240000" y="7810500"/>
            <a:ext cx="1961810" cy="2003362"/>
          </a:xfrm>
          <a:prstGeom prst="rect">
            <a:avLst/>
          </a:prstGeom>
        </p:spPr>
      </p:pic>
      <p:pic>
        <p:nvPicPr>
          <p:cNvPr id="11" name="Picture 10"/>
          <p:cNvPicPr>
            <a:picLocks noChangeAspect="1"/>
          </p:cNvPicPr>
          <p:nvPr/>
        </p:nvPicPr>
        <p:blipFill>
          <a:blip r:embed="rId8"/>
          <a:stretch>
            <a:fillRect/>
          </a:stretch>
        </p:blipFill>
        <p:spPr>
          <a:xfrm>
            <a:off x="15621000" y="3321959"/>
            <a:ext cx="1300563" cy="1950845"/>
          </a:xfrm>
          <a:prstGeom prst="rect">
            <a:avLst/>
          </a:prstGeom>
        </p:spPr>
      </p:pic>
      <p:pic>
        <p:nvPicPr>
          <p:cNvPr id="12" name="Picture 11"/>
          <p:cNvPicPr>
            <a:picLocks noChangeAspect="1"/>
          </p:cNvPicPr>
          <p:nvPr/>
        </p:nvPicPr>
        <p:blipFill>
          <a:blip r:embed="rId9"/>
          <a:stretch>
            <a:fillRect/>
          </a:stretch>
        </p:blipFill>
        <p:spPr>
          <a:xfrm>
            <a:off x="1143000" y="9557152"/>
            <a:ext cx="6045736" cy="527560"/>
          </a:xfrm>
          <a:prstGeom prst="rect">
            <a:avLst/>
          </a:prstGeom>
        </p:spPr>
      </p:pic>
    </p:spTree>
    <p:extLst>
      <p:ext uri="{BB962C8B-B14F-4D97-AF65-F5344CB8AC3E}">
        <p14:creationId xmlns:p14="http://schemas.microsoft.com/office/powerpoint/2010/main" val="95520234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p:pic>
        <p:nvPicPr>
          <p:cNvPr id="9" name="Picture 8"/>
          <p:cNvPicPr>
            <a:picLocks noChangeAspect="1"/>
          </p:cNvPicPr>
          <p:nvPr/>
        </p:nvPicPr>
        <p:blipFill>
          <a:blip r:embed="rId4"/>
          <a:stretch>
            <a:fillRect/>
          </a:stretch>
        </p:blipFill>
        <p:spPr>
          <a:xfrm rot="20055043" flipH="1">
            <a:off x="15625315" y="8426059"/>
            <a:ext cx="1504550" cy="181676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19201" y="2324100"/>
                <a:ext cx="10210800" cy="6555641"/>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Theo định nghĩa,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y</m:t>
                      </m:r>
                      <m:r>
                        <a:rPr lang="en-US" sz="400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y</m:t>
                        </m:r>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Từ hình vẽ ta thấy x</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y</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R</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1 (theo định lý Pythagore và đường tròn đơn vị có bán kính R = 1).</a:t>
                </a: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1219201" y="2324100"/>
                <a:ext cx="10210800" cy="6555641"/>
              </a:xfrm>
              <a:prstGeom prst="rect">
                <a:avLst/>
              </a:prstGeom>
              <a:blipFill>
                <a:blip r:embed="rId5"/>
                <a:stretch>
                  <a:fillRect l="-2090" r="-2090" b="-1301"/>
                </a:stretch>
              </a:blipFill>
            </p:spPr>
            <p:txBody>
              <a:bodyPr/>
              <a:lstStyle/>
              <a:p>
                <a:r>
                  <a:rPr lang="en-US">
                    <a:noFill/>
                  </a:rPr>
                  <a:t> </a:t>
                </a:r>
              </a:p>
            </p:txBody>
          </p:sp>
        </mc:Fallback>
      </mc:AlternateContent>
      <p:sp>
        <p:nvSpPr>
          <p:cNvPr id="13" name="Oval Callout 12"/>
          <p:cNvSpPr/>
          <p:nvPr/>
        </p:nvSpPr>
        <p:spPr>
          <a:xfrm>
            <a:off x="8115300" y="11811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44400" y="2397859"/>
            <a:ext cx="4764655" cy="4674187"/>
          </a:xfrm>
          <a:prstGeom prst="rect">
            <a:avLst/>
          </a:prstGeom>
        </p:spPr>
      </p:pic>
      <p:pic>
        <p:nvPicPr>
          <p:cNvPr id="16" name="Picture 15"/>
          <p:cNvPicPr>
            <a:picLocks noChangeAspect="1"/>
          </p:cNvPicPr>
          <p:nvPr/>
        </p:nvPicPr>
        <p:blipFill>
          <a:blip r:embed="rId8"/>
          <a:stretch>
            <a:fillRect/>
          </a:stretch>
        </p:blipFill>
        <p:spPr>
          <a:xfrm>
            <a:off x="5968732" y="9562800"/>
            <a:ext cx="6045736" cy="527560"/>
          </a:xfrm>
          <a:prstGeom prst="rect">
            <a:avLst/>
          </a:prstGeom>
        </p:spPr>
      </p:pic>
    </p:spTree>
    <p:extLst>
      <p:ext uri="{BB962C8B-B14F-4D97-AF65-F5344CB8AC3E}">
        <p14:creationId xmlns:p14="http://schemas.microsoft.com/office/powerpoint/2010/main" val="4293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p:pic>
        <p:nvPicPr>
          <p:cNvPr id="9" name="Picture 8"/>
          <p:cNvPicPr>
            <a:picLocks noChangeAspect="1"/>
          </p:cNvPicPr>
          <p:nvPr/>
        </p:nvPicPr>
        <p:blipFill>
          <a:blip r:embed="rId4"/>
          <a:stretch>
            <a:fillRect/>
          </a:stretch>
        </p:blipFill>
        <p:spPr>
          <a:xfrm rot="20055043" flipH="1">
            <a:off x="15625315" y="8426059"/>
            <a:ext cx="1504550" cy="181676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447800" y="2679629"/>
                <a:ext cx="10210800" cy="6313267"/>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b) Theo định nghĩa với:</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ta có:</a:t>
                </a:r>
              </a:p>
              <a:p>
                <a:pPr algn="ctr">
                  <a:lnSpc>
                    <a:spcPct val="150000"/>
                  </a:lnSpc>
                </a:pPr>
                <a14:m>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num>
                      <m:den>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1447800" y="2679629"/>
                <a:ext cx="10210800" cy="6313267"/>
              </a:xfrm>
              <a:prstGeom prst="rect">
                <a:avLst/>
              </a:prstGeom>
              <a:blipFill>
                <a:blip r:embed="rId5"/>
                <a:stretch>
                  <a:fillRect l="-2149" b="-966"/>
                </a:stretch>
              </a:blipFill>
            </p:spPr>
            <p:txBody>
              <a:bodyPr/>
              <a:lstStyle/>
              <a:p>
                <a:r>
                  <a:rPr lang="en-US">
                    <a:noFill/>
                  </a:rPr>
                  <a:t> </a:t>
                </a:r>
              </a:p>
            </p:txBody>
          </p:sp>
        </mc:Fallback>
      </mc:AlternateContent>
      <p:sp>
        <p:nvSpPr>
          <p:cNvPr id="13" name="Oval Callout 12"/>
          <p:cNvSpPr/>
          <p:nvPr/>
        </p:nvSpPr>
        <p:spPr>
          <a:xfrm>
            <a:off x="8115300" y="11811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44400" y="2397859"/>
            <a:ext cx="4764655" cy="4674187"/>
          </a:xfrm>
          <a:prstGeom prst="rect">
            <a:avLst/>
          </a:prstGeom>
        </p:spPr>
      </p:pic>
      <p:pic>
        <p:nvPicPr>
          <p:cNvPr id="16" name="Picture 15"/>
          <p:cNvPicPr>
            <a:picLocks noChangeAspect="1"/>
          </p:cNvPicPr>
          <p:nvPr/>
        </p:nvPicPr>
        <p:blipFill>
          <a:blip r:embed="rId8"/>
          <a:stretch>
            <a:fillRect/>
          </a:stretch>
        </p:blipFill>
        <p:spPr>
          <a:xfrm>
            <a:off x="5968732" y="9562800"/>
            <a:ext cx="6045736" cy="527560"/>
          </a:xfrm>
          <a:prstGeom prst="rect">
            <a:avLst/>
          </a:prstGeom>
        </p:spPr>
      </p:pic>
    </p:spTree>
    <p:extLst>
      <p:ext uri="{BB962C8B-B14F-4D97-AF65-F5344CB8AC3E}">
        <p14:creationId xmlns:p14="http://schemas.microsoft.com/office/powerpoint/2010/main" val="326308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898320" y="616202"/>
            <a:ext cx="5016117" cy="754053"/>
          </a:xfrm>
          <a:prstGeom prst="rect">
            <a:avLst/>
          </a:prstGeom>
        </p:spPr>
        <p:txBody>
          <a:bodyPr wrap="none">
            <a:spAutoFit/>
          </a:bodyPr>
          <a:lstStyle/>
          <a:p>
            <a:pPr marL="571500" lvl="0" indent="-571500">
              <a:buFont typeface="Arial" panose="020B0604020202020204" pitchFamily="34" charset="0"/>
              <a:buChar char="•"/>
            </a:pPr>
            <a:r>
              <a:rPr lang="vi-VN" sz="4300" b="1">
                <a:solidFill>
                  <a:srgbClr val="C00000"/>
                </a:solidFill>
                <a:ea typeface="Times New Roman" panose="02020603050405020304" pitchFamily="18" charset="0"/>
                <a:cs typeface="Arial" panose="020B0604020202020204" pitchFamily="34" charset="0"/>
              </a:rPr>
              <a:t>Hệ thức cơ bản:</a:t>
            </a:r>
            <a:endParaRPr kumimoji="0" lang="en-US" sz="4300" b="0" i="0" u="none" strike="noStrike" kern="1200" cap="none" spc="0" normalizeH="0" baseline="0" noProof="0">
              <a:ln>
                <a:noFill/>
              </a:ln>
              <a:solidFill>
                <a:prstClr val="black"/>
              </a:solidFill>
              <a:effectLst/>
              <a:uLnTx/>
              <a:uFillTx/>
              <a:latin typeface="Calibri"/>
            </a:endParaRPr>
          </a:p>
        </p:txBody>
      </p:sp>
      <mc:AlternateContent xmlns:mc="http://schemas.openxmlformats.org/markup-compatibility/2006" xmlns:a14="http://schemas.microsoft.com/office/drawing/2010/main">
        <mc:Choice Requires="a14">
          <p:sp>
            <p:nvSpPr>
              <p:cNvPr id="18" name="Google Shape;136;p4"/>
              <p:cNvSpPr/>
              <p:nvPr/>
            </p:nvSpPr>
            <p:spPr>
              <a:xfrm>
                <a:off x="3334998" y="1790700"/>
                <a:ext cx="11618004" cy="73152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Times New Roman" panose="02020603050405020304" pitchFamily="18" charset="0"/>
                        </a:rPr>
                        <m:t>si</m:t>
                      </m:r>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n</m:t>
                          </m:r>
                        </m:e>
                        <m:sup>
                          <m:r>
                            <a:rPr lang="en-US" sz="4000">
                              <a:effectLst/>
                              <a:latin typeface="Cambria Math" panose="02040503050406030204" pitchFamily="18" charset="0"/>
                              <a:ea typeface="Times New Roman" panose="02020603050405020304" pitchFamily="18" charset="0"/>
                            </a:rPr>
                            <m:t>2</m:t>
                          </m:r>
                        </m:sup>
                      </m:sSup>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=1</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tan</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cot</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sin</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cot</m:t>
                          </m:r>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=1 (</m:t>
                      </m:r>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rPr>
                            <m:t>kπ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i="1">
                          <a:effectLst/>
                          <a:latin typeface="Times New Roman" panose="02020603050405020304" pitchFamily="18" charset="0"/>
                          <a:ea typeface="Times New Roman" panose="02020603050405020304" pitchFamily="18" charset="0"/>
                          <a:cs typeface="Times New Roman" panose="02020603050405020304" pitchFamily="18" charset="0"/>
                        </a:rPr>
                        <m:t> </m:t>
                      </m:r>
                    </m:oMath>
                  </m:oMathPara>
                </a14:m>
                <a:endParaRPr lang="en-US" sz="4000">
                  <a:effectLst/>
                  <a:latin typeface="Times New Roman" panose="02020603050405020304" pitchFamily="18" charset="0"/>
                  <a:ea typeface="Times New Roman" panose="02020603050405020304" pitchFamily="18"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3334998" y="1790700"/>
                <a:ext cx="11618004" cy="7315200"/>
              </a:xfrm>
              <a:prstGeom prst="wedgeRoundRectCallout">
                <a:avLst>
                  <a:gd name="adj1" fmla="val -13256"/>
                  <a:gd name="adj2" fmla="val 49925"/>
                  <a:gd name="adj3" fmla="val 16667"/>
                </a:avLst>
              </a:prstGeom>
              <a:blipFill>
                <a:blip r:embed="rId3"/>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15621000" y="595591"/>
            <a:ext cx="1447800" cy="1447800"/>
          </a:xfrm>
          <a:prstGeom prst="rect">
            <a:avLst/>
          </a:prstGeom>
        </p:spPr>
      </p:pic>
      <p:pic>
        <p:nvPicPr>
          <p:cNvPr id="23" name="Picture 22"/>
          <p:cNvPicPr>
            <a:picLocks noChangeAspect="1"/>
          </p:cNvPicPr>
          <p:nvPr/>
        </p:nvPicPr>
        <p:blipFill>
          <a:blip r:embed="rId5">
            <a:duotone>
              <a:prstClr val="black"/>
              <a:schemeClr val="accent5">
                <a:tint val="45000"/>
                <a:satMod val="400000"/>
              </a:schemeClr>
            </a:duotone>
          </a:blip>
          <a:stretch>
            <a:fillRect/>
          </a:stretch>
        </p:blipFill>
        <p:spPr>
          <a:xfrm rot="18499316" flipV="1">
            <a:off x="14165833" y="7146598"/>
            <a:ext cx="1574337" cy="1647904"/>
          </a:xfrm>
          <a:prstGeom prst="rect">
            <a:avLst/>
          </a:prstGeom>
        </p:spPr>
      </p:pic>
      <p:pic>
        <p:nvPicPr>
          <p:cNvPr id="3" name="Picture 2"/>
          <p:cNvPicPr>
            <a:picLocks noChangeAspect="1"/>
          </p:cNvPicPr>
          <p:nvPr/>
        </p:nvPicPr>
        <p:blipFill>
          <a:blip r:embed="rId6"/>
          <a:stretch>
            <a:fillRect/>
          </a:stretch>
        </p:blipFill>
        <p:spPr>
          <a:xfrm>
            <a:off x="1243460" y="5143500"/>
            <a:ext cx="2847079" cy="4115157"/>
          </a:xfrm>
          <a:prstGeom prst="rect">
            <a:avLst/>
          </a:prstGeom>
        </p:spPr>
      </p:pic>
    </p:spTree>
    <p:extLst>
      <p:ext uri="{BB962C8B-B14F-4D97-AF65-F5344CB8AC3E}">
        <p14:creationId xmlns:p14="http://schemas.microsoft.com/office/powerpoint/2010/main" val="74163822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1" name="Freeform 11"/>
          <p:cNvSpPr/>
          <p:nvPr/>
        </p:nvSpPr>
        <p:spPr>
          <a:xfrm rot="-143866" flipH="1">
            <a:off x="15972357" y="9391152"/>
            <a:ext cx="1913673" cy="818075"/>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Oval Callout 14"/>
          <p:cNvSpPr/>
          <p:nvPr/>
        </p:nvSpPr>
        <p:spPr>
          <a:xfrm>
            <a:off x="8512825" y="3848100"/>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097546" y="1082759"/>
            <a:ext cx="5227054" cy="1066800"/>
            <a:chOff x="304800" y="190500"/>
            <a:chExt cx="4876800"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24391" y="190500"/>
              <a:ext cx="45349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9: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20"/>
              <p:cNvSpPr/>
              <p:nvPr/>
            </p:nvSpPr>
            <p:spPr>
              <a:xfrm>
                <a:off x="1688110" y="5072421"/>
                <a:ext cx="15312462" cy="861133"/>
              </a:xfrm>
              <a:prstGeom prst="rect">
                <a:avLst/>
              </a:prstGeom>
            </p:spPr>
            <p:txBody>
              <a:bodyPr wrap="square">
                <a:spAutoFit/>
              </a:bodyPr>
              <a:lstStyle/>
              <a:p>
                <a:pPr>
                  <a:lnSpc>
                    <a:spcPct val="150000"/>
                  </a:lnSpc>
                  <a:defRPr/>
                </a:pPr>
                <a:r>
                  <a:rPr lang="en-US" sz="3800">
                    <a:solidFill>
                      <a:prstClr val="black"/>
                    </a:solidFill>
                    <a:latin typeface="Arial" panose="020B0604020202020204" pitchFamily="34" charset="0"/>
                    <a:cs typeface="Arial" panose="020B0604020202020204" pitchFamily="34" charset="0"/>
                  </a:rPr>
                  <a:t>Vì </a:t>
                </a:r>
                <a14:m>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90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°&lt;</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&lt;180°</m:t>
                    </m:r>
                  </m:oMath>
                </a14:m>
                <a:r>
                  <a:rPr lang="en-US" sz="3600">
                    <a:solidFill>
                      <a:prstClr val="black"/>
                    </a:solidFill>
                    <a:latin typeface="Arial" panose="020B0604020202020204" pitchFamily="34" charset="0"/>
                    <a:cs typeface="Arial" panose="020B0604020202020204" pitchFamily="34" charset="0"/>
                  </a:rPr>
                  <a:t> nên </a:t>
                </a: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𝑐𝑜</m:t>
                    </m:r>
                    <m:r>
                      <a:rPr lang="en-US" sz="3600" i="1">
                        <a:solidFill>
                          <a:prstClr val="black"/>
                        </a:solidFill>
                        <a:latin typeface="Cambria Math" panose="02040503050406030204" pitchFamily="18" charset="0"/>
                        <a:cs typeface="Arial" panose="020B0604020202020204" pitchFamily="34" charset="0"/>
                      </a:rPr>
                      <m:t>𝑠</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&lt;0</m:t>
                    </m:r>
                  </m:oMath>
                </a14:m>
                <a:r>
                  <a:rPr lang="en-US" sz="3600" i="1">
                    <a:solidFill>
                      <a:prstClr val="black"/>
                    </a:solidFill>
                    <a:latin typeface="Arial" panose="020B0604020202020204" pitchFamily="34" charset="0"/>
                    <a:cs typeface="Arial" panose="020B0604020202020204" pitchFamily="34" charset="0"/>
                  </a:rPr>
                  <a:t>. </a:t>
                </a:r>
                <a:r>
                  <a:rPr lang="en-US" sz="3600">
                    <a:solidFill>
                      <a:prstClr val="black"/>
                    </a:solidFill>
                    <a:latin typeface="Arial" panose="020B0604020202020204" pitchFamily="34" charset="0"/>
                    <a:cs typeface="Arial" panose="020B0604020202020204" pitchFamily="34" charset="0"/>
                  </a:rPr>
                  <a:t>Mặt khác, từ </a:t>
                </a:r>
                <a14:m>
                  <m:oMath xmlns:m="http://schemas.openxmlformats.org/officeDocument/2006/math">
                    <m:sSup>
                      <m:sSupPr>
                        <m:ctrlPr>
                          <a:rPr lang="el-GR" sz="3600" i="1">
                            <a:solidFill>
                              <a:srgbClr val="000000"/>
                            </a:solidFill>
                            <a:latin typeface="Cambria Math" panose="02040503050406030204" pitchFamily="18" charset="0"/>
                          </a:rPr>
                        </m:ctrlPr>
                      </m:sSupPr>
                      <m:e>
                        <m:r>
                          <m:rPr>
                            <m:sty m:val="p"/>
                          </m:rPr>
                          <a:rPr lang="en-US" sz="3600" i="1">
                            <a:solidFill>
                              <a:srgbClr val="000000"/>
                            </a:solidFill>
                            <a:latin typeface="Cambria Math" panose="02040503050406030204" pitchFamily="18" charset="0"/>
                          </a:rPr>
                          <m:t>sin</m:t>
                        </m:r>
                      </m:e>
                      <m:sup>
                        <m:r>
                          <a:rPr lang="en-US" sz="3600" i="1">
                            <a:solidFill>
                              <a:srgbClr val="000000"/>
                            </a:solidFill>
                            <a:latin typeface="Cambria Math" panose="02040503050406030204" pitchFamily="18" charset="0"/>
                          </a:rPr>
                          <m:t>2</m:t>
                        </m:r>
                      </m:sup>
                    </m:sSup>
                    <m:r>
                      <a:rPr lang="el-GR" sz="3600" i="1">
                        <a:solidFill>
                          <a:srgbClr val="000000"/>
                        </a:solidFill>
                        <a:latin typeface="Cambria Math" panose="02040503050406030204" pitchFamily="18" charset="0"/>
                      </a:rPr>
                      <m:t>𝛼</m:t>
                    </m:r>
                    <m:r>
                      <a:rPr lang="el-GR" sz="3600" i="1">
                        <a:solidFill>
                          <a:srgbClr val="000000"/>
                        </a:solidFill>
                        <a:latin typeface="Cambria Math" panose="02040503050406030204" pitchFamily="18" charset="0"/>
                      </a:rPr>
                      <m:t>+</m:t>
                    </m:r>
                    <m:sSup>
                      <m:sSupPr>
                        <m:ctrlPr>
                          <a:rPr lang="el-GR" sz="3600" i="1">
                            <a:solidFill>
                              <a:srgbClr val="000000"/>
                            </a:solidFill>
                            <a:latin typeface="Cambria Math" panose="02040503050406030204" pitchFamily="18" charset="0"/>
                          </a:rPr>
                        </m:ctrlPr>
                      </m:sSupPr>
                      <m:e>
                        <m:r>
                          <m:rPr>
                            <m:sty m:val="p"/>
                          </m:rPr>
                          <a:rPr lang="en-US" sz="3600" i="1">
                            <a:solidFill>
                              <a:srgbClr val="000000"/>
                            </a:solidFill>
                            <a:latin typeface="Cambria Math" panose="02040503050406030204" pitchFamily="18" charset="0"/>
                          </a:rPr>
                          <m:t>cos</m:t>
                        </m:r>
                      </m:e>
                      <m:sup>
                        <m:r>
                          <a:rPr lang="en-US" sz="3600" i="1">
                            <a:solidFill>
                              <a:srgbClr val="000000"/>
                            </a:solidFill>
                            <a:latin typeface="Cambria Math" panose="02040503050406030204" pitchFamily="18" charset="0"/>
                          </a:rPr>
                          <m:t>2</m:t>
                        </m:r>
                      </m:sup>
                    </m:sSup>
                    <m:r>
                      <a:rPr lang="el-GR" sz="3600" i="1">
                        <a:solidFill>
                          <a:srgbClr val="000000"/>
                        </a:solidFill>
                        <a:latin typeface="Cambria Math" panose="02040503050406030204" pitchFamily="18" charset="0"/>
                      </a:rPr>
                      <m:t>𝛼</m:t>
                    </m:r>
                    <m:r>
                      <a:rPr lang="en-US" sz="3600" b="0" i="1" smtClean="0">
                        <a:solidFill>
                          <a:srgbClr val="000000"/>
                        </a:solidFill>
                        <a:latin typeface="Cambria Math" panose="02040503050406030204" pitchFamily="18" charset="0"/>
                      </a:rPr>
                      <m:t>=1</m:t>
                    </m:r>
                  </m:oMath>
                </a14:m>
                <a:r>
                  <a:rPr lang="en-US" sz="3600">
                    <a:solidFill>
                      <a:prstClr val="black"/>
                    </a:solidFill>
                    <a:latin typeface="Arial" panose="020B0604020202020204" pitchFamily="34" charset="0"/>
                    <a:cs typeface="Arial" panose="020B0604020202020204" pitchFamily="34" charset="0"/>
                  </a:rPr>
                  <a:t> suy ra</a:t>
                </a:r>
              </a:p>
            </p:txBody>
          </p:sp>
        </mc:Choice>
        <mc:Fallback xmlns="">
          <p:sp>
            <p:nvSpPr>
              <p:cNvPr id="21" name="Rectangle 20"/>
              <p:cNvSpPr>
                <a:spLocks noRot="1" noChangeAspect="1" noMove="1" noResize="1" noEditPoints="1" noAdjustHandles="1" noChangeArrowheads="1" noChangeShapeType="1" noTextEdit="1"/>
              </p:cNvSpPr>
              <p:nvPr/>
            </p:nvSpPr>
            <p:spPr>
              <a:xfrm>
                <a:off x="1688110" y="5072421"/>
                <a:ext cx="15312462" cy="861133"/>
              </a:xfrm>
              <a:prstGeom prst="rect">
                <a:avLst/>
              </a:prstGeom>
              <a:blipFill>
                <a:blip r:embed="rId15"/>
                <a:stretch>
                  <a:fillRect l="-1314" b="-28369"/>
                </a:stretch>
              </a:blipFill>
            </p:spPr>
            <p:txBody>
              <a:bodyPr/>
              <a:lstStyle/>
              <a:p>
                <a:r>
                  <a:rPr lang="en-US">
                    <a:noFill/>
                  </a:rPr>
                  <a:t> </a:t>
                </a:r>
              </a:p>
            </p:txBody>
          </p:sp>
        </mc:Fallback>
      </mc:AlternateContent>
      <p:pic>
        <p:nvPicPr>
          <p:cNvPr id="23" name="Picture 22"/>
          <p:cNvPicPr>
            <a:picLocks noChangeAspect="1"/>
          </p:cNvPicPr>
          <p:nvPr/>
        </p:nvPicPr>
        <p:blipFill>
          <a:blip r:embed="rId16"/>
          <a:stretch>
            <a:fillRect/>
          </a:stretch>
        </p:blipFill>
        <p:spPr>
          <a:xfrm rot="12329789">
            <a:off x="-452491" y="3468945"/>
            <a:ext cx="2032493" cy="1986561"/>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993098" y="2215654"/>
                <a:ext cx="16150033" cy="1403846"/>
              </a:xfrm>
              <a:prstGeom prst="rect">
                <a:avLst/>
              </a:prstGeom>
              <a:noFill/>
            </p:spPr>
            <p:txBody>
              <a:bodyPr wrap="square" rtlCol="0">
                <a:spAutoFit/>
              </a:bodyPr>
              <a:lstStyle/>
              <a:p>
                <a:pPr lvl="0">
                  <a:lnSpc>
                    <a:spcPct val="150000"/>
                  </a:lnSpc>
                  <a:defRPr/>
                </a:pPr>
                <a:r>
                  <a:rPr lang="en-US" sz="4000">
                    <a:solidFill>
                      <a:prstClr val="black"/>
                    </a:solidFill>
                    <a:latin typeface="Arial" panose="020B0604020202020204" pitchFamily="34" charset="0"/>
                    <a:cs typeface="Arial" panose="020B0604020202020204" pitchFamily="34" charset="0"/>
                  </a:rPr>
                  <a:t>Tính các giá trị lượng giác của góc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en-US" sz="4000">
                    <a:solidFill>
                      <a:prstClr val="black"/>
                    </a:solidFill>
                    <a:latin typeface="Arial" panose="020B0604020202020204" pitchFamily="34" charset="0"/>
                    <a:cs typeface="Arial" panose="020B0604020202020204" pitchFamily="34" charset="0"/>
                  </a:rPr>
                  <a:t>, biết: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𝑠𝑖𝑛</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5</m:t>
                        </m:r>
                      </m:den>
                    </m:f>
                  </m:oMath>
                </a14:m>
                <a:r>
                  <a:rPr lang="en-US" sz="4000" i="1">
                    <a:solidFill>
                      <a:prstClr val="black"/>
                    </a:solidFill>
                    <a:latin typeface="Arial" panose="020B0604020202020204" pitchFamily="34" charset="0"/>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90</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°&lt;</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&lt;180°</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993098" y="2215654"/>
                <a:ext cx="16150033" cy="1403846"/>
              </a:xfrm>
              <a:prstGeom prst="rect">
                <a:avLst/>
              </a:prstGeom>
              <a:blipFill>
                <a:blip r:embed="rId17"/>
                <a:stretch>
                  <a:fillRect l="-1359"/>
                </a:stretch>
              </a:blipFill>
            </p:spPr>
            <p:txBody>
              <a:bodyPr/>
              <a:lstStyle/>
              <a:p>
                <a:r>
                  <a:rPr lang="en-US">
                    <a:noFill/>
                  </a:rPr>
                  <a:t> </a:t>
                </a:r>
              </a:p>
            </p:txBody>
          </p:sp>
        </mc:Fallback>
      </mc:AlternateContent>
      <p:grpSp>
        <p:nvGrpSpPr>
          <p:cNvPr id="18" name="Group 17"/>
          <p:cNvGrpSpPr/>
          <p:nvPr/>
        </p:nvGrpSpPr>
        <p:grpSpPr>
          <a:xfrm>
            <a:off x="1908595" y="8039100"/>
            <a:ext cx="12762486" cy="1947393"/>
            <a:chOff x="1905000" y="8149107"/>
            <a:chExt cx="12762486" cy="1947393"/>
          </a:xfrm>
        </p:grpSpPr>
        <mc:AlternateContent xmlns:mc="http://schemas.openxmlformats.org/markup-compatibility/2006" xmlns:a14="http://schemas.microsoft.com/office/drawing/2010/main">
          <mc:Choice Requires="a14">
            <p:sp>
              <p:nvSpPr>
                <p:cNvPr id="3" name="Rectangle 2"/>
                <p:cNvSpPr/>
                <p:nvPr/>
              </p:nvSpPr>
              <p:spPr>
                <a:xfrm>
                  <a:off x="3340279" y="8149107"/>
                  <a:ext cx="5401543" cy="19473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𝑡𝑎𝑛</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𝑠𝑖𝑛</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num>
                          <m:den>
                            <m:r>
                              <a:rPr lang="en-US" sz="3600" i="1">
                                <a:solidFill>
                                  <a:prstClr val="black"/>
                                </a:solidFill>
                                <a:latin typeface="Cambria Math" panose="02040503050406030204" pitchFamily="18" charset="0"/>
                                <a:cs typeface="Arial" panose="020B0604020202020204" pitchFamily="34" charset="0"/>
                              </a:rPr>
                              <m:t>𝑐𝑜𝑠</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den>
                        </m:f>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5</m:t>
                                </m:r>
                              </m:den>
                            </m:f>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5</m:t>
                                </m:r>
                              </m:den>
                            </m:f>
                          </m:den>
                        </m:f>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3340279" y="8149107"/>
                  <a:ext cx="5401543" cy="194739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296400" y="8449188"/>
                  <a:ext cx="5371086" cy="15763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𝑐𝑜𝑡</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num>
                          <m:den>
                            <m:r>
                              <a:rPr lang="en-US" sz="3600" i="1">
                                <a:solidFill>
                                  <a:prstClr val="black"/>
                                </a:solidFill>
                                <a:latin typeface="Cambria Math" panose="02040503050406030204" pitchFamily="18" charset="0"/>
                                <a:cs typeface="Arial" panose="020B0604020202020204" pitchFamily="34" charset="0"/>
                              </a:rPr>
                              <m:t>𝑡𝑎𝑛</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den>
                        </m:f>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den>
                        </m:f>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9296400" y="8449188"/>
                  <a:ext cx="5371086" cy="1576394"/>
                </a:xfrm>
                <a:prstGeom prst="rect">
                  <a:avLst/>
                </a:prstGeom>
                <a:blipFill>
                  <a:blip r:embed="rId19"/>
                  <a:stretch>
                    <a:fillRect/>
                  </a:stretch>
                </a:blipFill>
              </p:spPr>
              <p:txBody>
                <a:bodyPr/>
                <a:lstStyle/>
                <a:p>
                  <a:r>
                    <a:rPr lang="en-US">
                      <a:noFill/>
                    </a:rPr>
                    <a:t> </a:t>
                  </a:r>
                </a:p>
              </p:txBody>
            </p:sp>
          </mc:Fallback>
        </mc:AlternateContent>
        <p:sp>
          <p:nvSpPr>
            <p:cNvPr id="10" name="Rectangle 9"/>
            <p:cNvSpPr/>
            <p:nvPr/>
          </p:nvSpPr>
          <p:spPr>
            <a:xfrm>
              <a:off x="1905000" y="8616961"/>
              <a:ext cx="7802136" cy="923330"/>
            </a:xfrm>
            <a:prstGeom prst="rect">
              <a:avLst/>
            </a:prstGeom>
          </p:spPr>
          <p:txBody>
            <a:bodyPr wrap="none">
              <a:spAutoFit/>
            </a:bodyPr>
            <a:lstStyle/>
            <a:p>
              <a:pPr lvl="0">
                <a:lnSpc>
                  <a:spcPct val="150000"/>
                </a:lnSpc>
                <a:defRPr/>
              </a:pPr>
              <a:r>
                <a:rPr lang="en-US" sz="3600">
                  <a:solidFill>
                    <a:prstClr val="black"/>
                  </a:solidFill>
                  <a:latin typeface="Arial" panose="020B0604020202020204" pitchFamily="34" charset="0"/>
                  <a:cs typeface="Arial" panose="020B0604020202020204" pitchFamily="34" charset="0"/>
                </a:rPr>
                <a:t>Do đó,                                           và</a:t>
              </a:r>
            </a:p>
          </p:txBody>
        </p:sp>
      </p:grpSp>
      <mc:AlternateContent xmlns:mc="http://schemas.openxmlformats.org/markup-compatibility/2006" xmlns:a14="http://schemas.microsoft.com/office/drawing/2010/main">
        <mc:Choice Requires="a14">
          <p:sp>
            <p:nvSpPr>
              <p:cNvPr id="17" name="Rectangle 16"/>
              <p:cNvSpPr/>
              <p:nvPr/>
            </p:nvSpPr>
            <p:spPr>
              <a:xfrm>
                <a:off x="5181600" y="6233709"/>
                <a:ext cx="8325484" cy="17291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𝑐𝑜𝑠</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sSup>
                            <m:sSupPr>
                              <m:ctrlPr>
                                <a:rPr lang="el-GR" sz="3600" i="1">
                                  <a:solidFill>
                                    <a:srgbClr val="000000"/>
                                  </a:solidFill>
                                  <a:latin typeface="Cambria Math" panose="02040503050406030204" pitchFamily="18" charset="0"/>
                                </a:rPr>
                              </m:ctrlPr>
                            </m:sSupPr>
                            <m:e>
                              <m:r>
                                <m:rPr>
                                  <m:sty m:val="p"/>
                                </m:rPr>
                                <a:rPr lang="en-US" sz="3600" i="1">
                                  <a:solidFill>
                                    <a:srgbClr val="000000"/>
                                  </a:solidFill>
                                  <a:latin typeface="Cambria Math" panose="02040503050406030204" pitchFamily="18" charset="0"/>
                                </a:rPr>
                                <m:t>sin</m:t>
                              </m:r>
                            </m:e>
                            <m:sup>
                              <m:r>
                                <a:rPr lang="en-US" sz="3600" i="1">
                                  <a:solidFill>
                                    <a:srgbClr val="000000"/>
                                  </a:solidFill>
                                  <a:latin typeface="Cambria Math" panose="02040503050406030204" pitchFamily="18" charset="0"/>
                                </a:rPr>
                                <m:t>2</m:t>
                              </m:r>
                            </m:sup>
                          </m:sSup>
                          <m:r>
                            <a:rPr lang="el-GR" sz="3600" i="1">
                              <a:solidFill>
                                <a:srgbClr val="000000"/>
                              </a:solidFill>
                              <a:latin typeface="Cambria Math" panose="02040503050406030204" pitchFamily="18" charset="0"/>
                            </a:rPr>
                            <m:t>𝛼</m:t>
                          </m:r>
                        </m:e>
                      </m:rad>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9</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25</m:t>
                              </m:r>
                            </m:den>
                          </m:f>
                        </m:e>
                      </m:rad>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5</m:t>
                          </m:r>
                        </m:den>
                      </m:f>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5181600" y="6233709"/>
                <a:ext cx="8325484" cy="1729191"/>
              </a:xfrm>
              <a:prstGeom prst="rect">
                <a:avLst/>
              </a:prstGeom>
              <a:blipFill>
                <a:blip r:embed="rId20"/>
                <a:stretch>
                  <a:fillRect/>
                </a:stretch>
              </a:blipFill>
            </p:spPr>
            <p:txBody>
              <a:bodyPr/>
              <a:lstStyle/>
              <a:p>
                <a:r>
                  <a:rPr lang="en-US">
                    <a:noFill/>
                  </a:rPr>
                  <a:t> </a:t>
                </a:r>
              </a:p>
            </p:txBody>
          </p:sp>
        </mc:Fallback>
      </mc:AlternateContent>
      <p:pic>
        <p:nvPicPr>
          <p:cNvPr id="20" name="Picture 19"/>
          <p:cNvPicPr>
            <a:picLocks noChangeAspect="1"/>
          </p:cNvPicPr>
          <p:nvPr/>
        </p:nvPicPr>
        <p:blipFill>
          <a:blip r:embed="rId21"/>
          <a:stretch>
            <a:fillRect/>
          </a:stretch>
        </p:blipFill>
        <p:spPr>
          <a:xfrm rot="18064378">
            <a:off x="15816010" y="66755"/>
            <a:ext cx="1625607" cy="2032009"/>
          </a:xfrm>
          <a:prstGeom prst="rect">
            <a:avLst/>
          </a:prstGeom>
        </p:spPr>
      </p:pic>
    </p:spTree>
    <p:extLst>
      <p:ext uri="{BB962C8B-B14F-4D97-AF65-F5344CB8AC3E}">
        <p14:creationId xmlns:p14="http://schemas.microsoft.com/office/powerpoint/2010/main" val="3829099272"/>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19"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1562100" y="1104900"/>
            <a:ext cx="151638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Aft>
                <a:spcPts val="800"/>
              </a:spcAft>
            </a:pPr>
            <a:r>
              <a:rPr lang="en-US" sz="4200" b="1">
                <a:solidFill>
                  <a:schemeClr val="bg1"/>
                </a:solidFill>
                <a:latin typeface="Arial" panose="020B0604020202020204" pitchFamily="34" charset="0"/>
                <a:ea typeface="Times New Roman" panose="02020603050405020304" pitchFamily="18" charset="0"/>
                <a:cs typeface="Arial" panose="020B0604020202020204" pitchFamily="34" charset="0"/>
              </a:rPr>
              <a:t>a) Khái niệm góc lượng giác và số đo của góc lượng giác</a:t>
            </a:r>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1216702" y="3653284"/>
            <a:ext cx="15699698" cy="1738296"/>
          </a:xfrm>
          <a:prstGeom prst="rect">
            <a:avLst/>
          </a:prstGeom>
        </p:spPr>
        <p:txBody>
          <a:bodyPr wrap="square">
            <a:spAutoFit/>
          </a:bodyPr>
          <a:lstStyle/>
          <a:p>
            <a:pPr algn="just">
              <a:lnSpc>
                <a:spcPct val="150000"/>
              </a:lnSpc>
            </a:pPr>
            <a:r>
              <a:rPr lang="vi-VN" sz="3800">
                <a:solidFill>
                  <a:srgbClr val="000000"/>
                </a:solidFill>
              </a:rPr>
              <a:t>a) Phải quay kim phút mấy phần của một vòng tròn theo chiều quay ngược chiều kim đồng hồ để nó chỉ đúng số 12?</a:t>
            </a: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656448"/>
            <a:ext cx="979790" cy="914400"/>
          </a:xfrm>
          <a:prstGeom prst="rect">
            <a:avLst/>
          </a:prstGeom>
        </p:spPr>
      </p:pic>
      <p:sp>
        <p:nvSpPr>
          <p:cNvPr id="21" name="TextBox 20"/>
          <p:cNvSpPr txBox="1"/>
          <p:nvPr/>
        </p:nvSpPr>
        <p:spPr>
          <a:xfrm>
            <a:off x="2220121" y="2784753"/>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1:</a:t>
            </a:r>
            <a:endParaRPr lang="en-US" sz="4000" dirty="0">
              <a:solidFill>
                <a:schemeClr val="tx2"/>
              </a:solidFill>
              <a:latin typeface="Arial" panose="020B0604020202020204" pitchFamily="34" charset="0"/>
              <a:cs typeface="Arial" panose="020B0604020202020204" pitchFamily="34" charset="0"/>
            </a:endParaRPr>
          </a:p>
        </p:txBody>
      </p:sp>
      <p:sp>
        <p:nvSpPr>
          <p:cNvPr id="22" name="Rectangle 21"/>
          <p:cNvSpPr/>
          <p:nvPr/>
        </p:nvSpPr>
        <p:spPr>
          <a:xfrm>
            <a:off x="3657600" y="2628900"/>
            <a:ext cx="12496800" cy="969496"/>
          </a:xfrm>
          <a:prstGeom prst="rect">
            <a:avLst/>
          </a:prstGeom>
        </p:spPr>
        <p:txBody>
          <a:bodyPr wrap="square">
            <a:spAutoFit/>
          </a:bodyPr>
          <a:lstStyle/>
          <a:p>
            <a:pPr lvl="0" algn="just">
              <a:lnSpc>
                <a:spcPct val="150000"/>
              </a:lnSpc>
            </a:pPr>
            <a:r>
              <a:rPr lang="vi-VN" sz="3800">
                <a:solidFill>
                  <a:srgbClr val="000000"/>
                </a:solidFill>
              </a:rPr>
              <a:t>Trên đồng hồ ở Hình 1.2, kim phút đang chỉ đúng số 2.</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9800" y="4914900"/>
            <a:ext cx="3505200" cy="4493029"/>
          </a:xfrm>
          <a:prstGeom prst="rect">
            <a:avLst/>
          </a:prstGeom>
        </p:spPr>
      </p:pic>
      <p:sp>
        <p:nvSpPr>
          <p:cNvPr id="25" name="Rectangle 24"/>
          <p:cNvSpPr/>
          <p:nvPr/>
        </p:nvSpPr>
        <p:spPr>
          <a:xfrm>
            <a:off x="1229521" y="5427196"/>
            <a:ext cx="12181680" cy="4478149"/>
          </a:xfrm>
          <a:prstGeom prst="rect">
            <a:avLst/>
          </a:prstGeom>
        </p:spPr>
        <p:txBody>
          <a:bodyPr wrap="square">
            <a:spAutoFit/>
          </a:bodyPr>
          <a:lstStyle/>
          <a:p>
            <a:pPr lvl="0" algn="just">
              <a:lnSpc>
                <a:spcPct val="150000"/>
              </a:lnSpc>
            </a:pPr>
            <a:r>
              <a:rPr lang="vi-VN" sz="3800">
                <a:solidFill>
                  <a:srgbClr val="000000"/>
                </a:solidFill>
              </a:rPr>
              <a:t>b) Phải quay kim phút mấy phần của một vòng tròn theo chiều quay của kim đồng hồ để nó chỉ đúng số 12?</a:t>
            </a:r>
          </a:p>
          <a:p>
            <a:pPr lvl="0" algn="just">
              <a:lnSpc>
                <a:spcPct val="150000"/>
              </a:lnSpc>
            </a:pPr>
            <a:r>
              <a:rPr lang="vi-VN" sz="3800">
                <a:solidFill>
                  <a:srgbClr val="000000"/>
                </a:solidFill>
              </a:rPr>
              <a:t>c) Có bao nhiêu cách quay kim phút theo một chiều xác định để kim phút từ vị trí chỉ đúng số 2 về vị trí chỉ đúng số 12?</a:t>
            </a:r>
          </a:p>
        </p:txBody>
      </p:sp>
      <p:pic>
        <p:nvPicPr>
          <p:cNvPr id="27" name="Picture 26"/>
          <p:cNvPicPr>
            <a:picLocks noChangeAspect="1"/>
          </p:cNvPicPr>
          <p:nvPr/>
        </p:nvPicPr>
        <p:blipFill>
          <a:blip r:embed="rId6"/>
          <a:stretch>
            <a:fillRect/>
          </a:stretch>
        </p:blipFill>
        <p:spPr>
          <a:xfrm>
            <a:off x="16916400" y="274111"/>
            <a:ext cx="920710" cy="1381065"/>
          </a:xfrm>
          <a:prstGeom prst="rect">
            <a:avLst/>
          </a:prstGeom>
        </p:spPr>
      </p:pic>
      <p:pic>
        <p:nvPicPr>
          <p:cNvPr id="28" name="Picture 27"/>
          <p:cNvPicPr>
            <a:picLocks noChangeAspect="1"/>
          </p:cNvPicPr>
          <p:nvPr/>
        </p:nvPicPr>
        <p:blipFill>
          <a:blip r:embed="rId7"/>
          <a:stretch>
            <a:fillRect/>
          </a:stretch>
        </p:blipFill>
        <p:spPr>
          <a:xfrm>
            <a:off x="-479689" y="1681863"/>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spTree>
    <p:extLst>
      <p:ext uri="{BB962C8B-B14F-4D97-AF65-F5344CB8AC3E}">
        <p14:creationId xmlns:p14="http://schemas.microsoft.com/office/powerpoint/2010/main" val="15888432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anim calcmode="lin" valueType="num">
                                      <p:cBhvr>
                                        <p:cTn id="31" dur="500" fill="hold"/>
                                        <p:tgtEl>
                                          <p:spTgt spid="25"/>
                                        </p:tgtEl>
                                        <p:attrNameLst>
                                          <p:attrName>ppt_x</p:attrName>
                                        </p:attrNameLst>
                                      </p:cBhvr>
                                      <p:tavLst>
                                        <p:tav tm="0">
                                          <p:val>
                                            <p:strVal val="#ppt_x"/>
                                          </p:val>
                                        </p:tav>
                                        <p:tav tm="100000">
                                          <p:val>
                                            <p:strVal val="#ppt_x"/>
                                          </p:val>
                                        </p:tav>
                                      </p:tavLst>
                                    </p:anim>
                                    <p:anim calcmode="lin" valueType="num">
                                      <p:cBhvr>
                                        <p:cTn id="32" dur="500" fill="hold"/>
                                        <p:tgtEl>
                                          <p:spTgt spid="2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anim calcmode="lin" valueType="num">
                                      <p:cBhvr>
                                        <p:cTn id="36" dur="500" fill="hold"/>
                                        <p:tgtEl>
                                          <p:spTgt spid="24"/>
                                        </p:tgtEl>
                                        <p:attrNameLst>
                                          <p:attrName>ppt_x</p:attrName>
                                        </p:attrNameLst>
                                      </p:cBhvr>
                                      <p:tavLst>
                                        <p:tav tm="0">
                                          <p:val>
                                            <p:strVal val="#ppt_x"/>
                                          </p:val>
                                        </p:tav>
                                        <p:tav tm="100000">
                                          <p:val>
                                            <p:strVal val="#ppt_x"/>
                                          </p:val>
                                        </p:tav>
                                      </p:tavLst>
                                    </p:anim>
                                    <p:anim calcmode="lin" valueType="num">
                                      <p:cBhvr>
                                        <p:cTn id="37"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P spid="22" grpId="0"/>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781799" y="4096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7</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4" name="Oval Callout 23"/>
          <p:cNvSpPr/>
          <p:nvPr/>
        </p:nvSpPr>
        <p:spPr>
          <a:xfrm>
            <a:off x="8390712" y="2837513"/>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4"/>
          <a:stretch>
            <a:fillRect/>
          </a:stretch>
        </p:blipFill>
        <p:spPr>
          <a:xfrm rot="18058778">
            <a:off x="-308359" y="699663"/>
            <a:ext cx="2064517" cy="15799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47800" y="1739195"/>
                <a:ext cx="15925800" cy="965905"/>
              </a:xfrm>
              <a:prstGeom prst="rect">
                <a:avLst/>
              </a:prstGeom>
            </p:spPr>
            <p:txBody>
              <a:bodyPr wrap="square">
                <a:spAutoFit/>
              </a:bodyPr>
              <a:lstStyle/>
              <a:p>
                <a:r>
                  <a:rPr lang="vi-VN" sz="4000">
                    <a:solidFill>
                      <a:srgbClr val="000000"/>
                    </a:solidFill>
                  </a:rPr>
                  <a:t>Tính các giá trị lượng giác của góc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l-GR" sz="4000">
                    <a:solidFill>
                      <a:srgbClr val="000000"/>
                    </a:solidFill>
                  </a:rPr>
                  <a:t>,</a:t>
                </a:r>
                <a:r>
                  <a:rPr lang="en-US" sz="4000">
                    <a:solidFill>
                      <a:srgbClr val="000000"/>
                    </a:solidFill>
                  </a:rPr>
                  <a:t> </a:t>
                </a:r>
                <a:r>
                  <a:rPr lang="vi-VN" sz="4000">
                    <a:solidFill>
                      <a:srgbClr val="000000"/>
                    </a:solidFill>
                  </a:rPr>
                  <a:t>biết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m:t>
                        </m:r>
                        <m:r>
                          <a:rPr lang="en-US" sz="4000" b="0" i="1"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𝑜𝑠</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latin typeface="Cambria Math" panose="02040503050406030204" pitchFamily="18" charset="0"/>
                                <a:ea typeface="Times New Roman" panose="02020603050405020304" pitchFamily="18" charset="0"/>
                                <a:cs typeface="Times New Roman" panose="02020603050405020304" pitchFamily="18" charset="0"/>
                              </a:rPr>
                              <m:t>3</m:t>
                            </m:r>
                          </m:den>
                        </m:f>
                      </m:e>
                    </m:func>
                  </m:oMath>
                </a14:m>
                <a:r>
                  <a:rPr lang="vi-VN" sz="4000">
                    <a:solidFill>
                      <a:srgbClr val="000000"/>
                    </a:solidFill>
                  </a:rPr>
                  <a:t> và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4000"/>
              </a:p>
            </p:txBody>
          </p:sp>
        </mc:Choice>
        <mc:Fallback xmlns="">
          <p:sp>
            <p:nvSpPr>
              <p:cNvPr id="3" name="Rectangle 2"/>
              <p:cNvSpPr>
                <a:spLocks noRot="1" noChangeAspect="1" noMove="1" noResize="1" noEditPoints="1" noAdjustHandles="1" noChangeArrowheads="1" noChangeShapeType="1" noTextEdit="1"/>
              </p:cNvSpPr>
              <p:nvPr/>
            </p:nvSpPr>
            <p:spPr>
              <a:xfrm>
                <a:off x="1447800" y="1739195"/>
                <a:ext cx="15925800" cy="965905"/>
              </a:xfrm>
              <a:prstGeom prst="rect">
                <a:avLst/>
              </a:prstGeom>
              <a:blipFill>
                <a:blip r:embed="rId5"/>
                <a:stretch>
                  <a:fillRect l="-1378"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71600" y="3695700"/>
                <a:ext cx="16230600" cy="1289264"/>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&lt;0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Mặt khác: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ta có:</a:t>
                </a:r>
              </a:p>
            </p:txBody>
          </p:sp>
        </mc:Choice>
        <mc:Fallback xmlns="">
          <p:sp>
            <p:nvSpPr>
              <p:cNvPr id="4" name="Rectangle 3"/>
              <p:cNvSpPr>
                <a:spLocks noRot="1" noChangeAspect="1" noMove="1" noResize="1" noEditPoints="1" noAdjustHandles="1" noChangeArrowheads="1" noChangeShapeType="1" noTextEdit="1"/>
              </p:cNvSpPr>
              <p:nvPr/>
            </p:nvSpPr>
            <p:spPr>
              <a:xfrm>
                <a:off x="1371600" y="3695700"/>
                <a:ext cx="16230600" cy="1289264"/>
              </a:xfrm>
              <a:prstGeom prst="rect">
                <a:avLst/>
              </a:prstGeom>
              <a:blipFill>
                <a:blip r:embed="rId6"/>
                <a:stretch>
                  <a:fillRect l="-1314" b="-8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590800" y="5067300"/>
                <a:ext cx="12192000" cy="19110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e>
                      </m:rad>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2590800" y="5067300"/>
                <a:ext cx="12192000" cy="1911036"/>
              </a:xfrm>
              <a:prstGeom prst="rect">
                <a:avLst/>
              </a:prstGeom>
              <a:blipFill>
                <a:blip r:embed="rId7"/>
                <a:stretch>
                  <a:fillRect/>
                </a:stretch>
              </a:blipFill>
            </p:spPr>
            <p:txBody>
              <a:bodyPr/>
              <a:lstStyle/>
              <a:p>
                <a:r>
                  <a:rPr lang="en-US">
                    <a:noFill/>
                  </a:rPr>
                  <a:t> </a:t>
                </a:r>
              </a:p>
            </p:txBody>
          </p:sp>
        </mc:Fallback>
      </mc:AlternateContent>
      <p:grpSp>
        <p:nvGrpSpPr>
          <p:cNvPr id="23" name="Group 22"/>
          <p:cNvGrpSpPr/>
          <p:nvPr/>
        </p:nvGrpSpPr>
        <p:grpSpPr>
          <a:xfrm>
            <a:off x="1295400" y="6972300"/>
            <a:ext cx="15650312" cy="2416896"/>
            <a:chOff x="1676400" y="7117893"/>
            <a:chExt cx="15650312" cy="2416896"/>
          </a:xfrm>
        </p:grpSpPr>
        <p:sp>
          <p:nvSpPr>
            <p:cNvPr id="13" name="Rectangle 12"/>
            <p:cNvSpPr/>
            <p:nvPr/>
          </p:nvSpPr>
          <p:spPr>
            <a:xfrm>
              <a:off x="1676400" y="7776551"/>
              <a:ext cx="9144000" cy="1015663"/>
            </a:xfrm>
            <a:prstGeom prst="rect">
              <a:avLst/>
            </a:prstGeom>
          </p:spPr>
          <p:txBody>
            <a:bodyPr>
              <a:spAutoFit/>
            </a:bodyPr>
            <a:lstStyle/>
            <a:p>
              <a:pPr lvl="0">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Do đó,                                            và </a:t>
              </a:r>
            </a:p>
          </p:txBody>
        </p:sp>
        <mc:AlternateContent xmlns:mc="http://schemas.openxmlformats.org/markup-compatibility/2006" xmlns:a14="http://schemas.microsoft.com/office/drawing/2010/main">
          <mc:Choice Requires="a14">
            <p:sp>
              <p:nvSpPr>
                <p:cNvPr id="20" name="Rectangle 19"/>
                <p:cNvSpPr/>
                <p:nvPr/>
              </p:nvSpPr>
              <p:spPr>
                <a:xfrm>
                  <a:off x="3200400" y="7117893"/>
                  <a:ext cx="6204839" cy="22928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num>
                          <m:den>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3200400" y="7117893"/>
                  <a:ext cx="6204839" cy="229280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014839" y="7503784"/>
                  <a:ext cx="7311873" cy="2031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den>
                        </m:f>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10014839" y="7503784"/>
                  <a:ext cx="7311873" cy="2031005"/>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04083324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4"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8120"/>
            <a:ext cx="18288000" cy="10287000"/>
          </a:xfrm>
          <a:prstGeom prst="rect">
            <a:avLst/>
          </a:prstGeom>
        </p:spPr>
      </p:pic>
      <p:sp>
        <p:nvSpPr>
          <p:cNvPr id="17" name="Rectangle 16"/>
          <p:cNvSpPr/>
          <p:nvPr/>
        </p:nvSpPr>
        <p:spPr>
          <a:xfrm>
            <a:off x="1743902" y="1003637"/>
            <a:ext cx="14331688"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000" b="1">
                <a:solidFill>
                  <a:prstClr val="white"/>
                </a:solidFill>
                <a:ea typeface="Times New Roman" panose="02020603050405020304" pitchFamily="18" charset="0"/>
                <a:cs typeface="Arial" panose="020B0604020202020204" pitchFamily="34" charset="0"/>
              </a:rPr>
              <a:t>b) Giá trị lượng giác của các góc có liên quan đặc biệt</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371600" y="3483025"/>
                <a:ext cx="10820400" cy="6232475"/>
              </a:xfrm>
              <a:prstGeom prst="rect">
                <a:avLst/>
              </a:prstGeom>
            </p:spPr>
            <p:txBody>
              <a:bodyPr wrap="square">
                <a:spAutoFit/>
              </a:bodyPr>
              <a:lstStyle/>
              <a:p>
                <a:pPr algn="just">
                  <a:lnSpc>
                    <a:spcPct val="150000"/>
                  </a:lnSpc>
                </a:pPr>
                <a:r>
                  <a:rPr lang="vi-VN" sz="3800">
                    <a:solidFill>
                      <a:srgbClr val="000000"/>
                    </a:solidFill>
                    <a:cs typeface="Arial" panose="020B0604020202020204" pitchFamily="34" charset="0"/>
                  </a:rPr>
                  <a:t>Xét hai điểm </a:t>
                </a:r>
                <a:r>
                  <a:rPr lang="vi-VN" sz="3800" i="1">
                    <a:solidFill>
                      <a:srgbClr val="000000"/>
                    </a:solidFill>
                    <a:cs typeface="Arial" panose="020B0604020202020204" pitchFamily="34" charset="0"/>
                  </a:rPr>
                  <a:t>M, N</a:t>
                </a:r>
                <a:r>
                  <a:rPr lang="vi-VN" sz="3800">
                    <a:solidFill>
                      <a:srgbClr val="000000"/>
                    </a:solidFill>
                    <a:cs typeface="Arial" panose="020B0604020202020204" pitchFamily="34" charset="0"/>
                  </a:rPr>
                  <a:t> trên đường tròn lượng giác xác định bởi hai góc đối nhau (H1.12a).</a:t>
                </a:r>
              </a:p>
              <a:p>
                <a:pPr algn="just">
                  <a:lnSpc>
                    <a:spcPct val="150000"/>
                  </a:lnSpc>
                </a:pPr>
                <a:r>
                  <a:rPr lang="vi-VN" sz="3800">
                    <a:solidFill>
                      <a:srgbClr val="000000"/>
                    </a:solidFill>
                    <a:cs typeface="Arial" panose="020B0604020202020204" pitchFamily="34" charset="0"/>
                  </a:rPr>
                  <a:t>a) Có nhận xét gì về vị trí của hai điểm </a:t>
                </a:r>
                <a:r>
                  <a:rPr lang="vi-VN" sz="3800" i="1">
                    <a:solidFill>
                      <a:srgbClr val="000000"/>
                    </a:solidFill>
                    <a:cs typeface="Arial" panose="020B0604020202020204" pitchFamily="34" charset="0"/>
                  </a:rPr>
                  <a:t>M, N </a:t>
                </a:r>
                <a:r>
                  <a:rPr lang="vi-VN" sz="3800">
                    <a:solidFill>
                      <a:srgbClr val="000000"/>
                    </a:solidFill>
                    <a:cs typeface="Arial" panose="020B0604020202020204" pitchFamily="34" charset="0"/>
                  </a:rPr>
                  <a:t>đổi với hệ trục </a:t>
                </a:r>
                <a:r>
                  <a:rPr lang="vi-VN" sz="3800" i="1">
                    <a:solidFill>
                      <a:srgbClr val="000000"/>
                    </a:solidFill>
                    <a:cs typeface="Arial" panose="020B0604020202020204" pitchFamily="34" charset="0"/>
                  </a:rPr>
                  <a:t>Oxy.</a:t>
                </a:r>
                <a:r>
                  <a:rPr lang="vi-VN" sz="3800">
                    <a:solidFill>
                      <a:srgbClr val="000000"/>
                    </a:solidFill>
                    <a:cs typeface="Arial" panose="020B0604020202020204" pitchFamily="34" charset="0"/>
                  </a:rPr>
                  <a:t> Từ đó rút ra liên hệ</a:t>
                </a:r>
                <a:r>
                  <a:rPr lang="en-US" sz="3800">
                    <a:solidFill>
                      <a:srgbClr val="000000"/>
                    </a:solidFill>
                    <a:cs typeface="Arial" panose="020B0604020202020204" pitchFamily="34" charset="0"/>
                  </a:rPr>
                  <a:t> </a:t>
                </a:r>
                <a:r>
                  <a:rPr lang="vi-VN" sz="3800">
                    <a:solidFill>
                      <a:srgbClr val="000000"/>
                    </a:solidFill>
                    <a:cs typeface="Arial" panose="020B0604020202020204" pitchFamily="34" charset="0"/>
                  </a:rPr>
                  <a:t>giữa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cos</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oMath>
                </a14:m>
                <a:endParaRPr lang="en-US" sz="3800">
                  <a:solidFill>
                    <a:srgbClr val="000000"/>
                  </a:solidFill>
                  <a:cs typeface="Arial" panose="020B0604020202020204" pitchFamily="34" charset="0"/>
                </a:endParaRPr>
              </a:p>
              <a:p>
                <a:pPr algn="just">
                  <a:lnSpc>
                    <a:spcPct val="150000"/>
                  </a:lnSpc>
                </a:pPr>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cos</m:t>
                    </m:r>
                    <m:r>
                      <a:rPr lang="el-GR" sz="3800" i="1" smtClean="0">
                        <a:solidFill>
                          <a:srgbClr val="000000"/>
                        </a:solidFill>
                        <a:latin typeface="Cambria Math" panose="02040503050406030204" pitchFamily="18" charset="0"/>
                        <a:cs typeface="Arial" panose="020B0604020202020204" pitchFamily="34" charset="0"/>
                      </a:rPr>
                      <m:t>𝛼</m:t>
                    </m:r>
                  </m:oMath>
                </a14:m>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sin</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r>
                      <a:rPr lang="en-US" sz="3800" i="1" smtClean="0">
                        <a:solidFill>
                          <a:srgbClr val="000000"/>
                        </a:solidFill>
                        <a:latin typeface="Cambria Math" panose="02040503050406030204" pitchFamily="18" charset="0"/>
                        <a:cs typeface="Arial" panose="020B0604020202020204" pitchFamily="34" charset="0"/>
                      </a:rPr>
                      <m:t> </m:t>
                    </m:r>
                  </m:oMath>
                </a14:m>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sin</m:t>
                    </m:r>
                    <m:r>
                      <a:rPr lang="el-GR" sz="3800" i="1" smtClean="0">
                        <a:solidFill>
                          <a:srgbClr val="000000"/>
                        </a:solidFill>
                        <a:latin typeface="Cambria Math" panose="02040503050406030204" pitchFamily="18" charset="0"/>
                        <a:cs typeface="Arial" panose="020B0604020202020204" pitchFamily="34" charset="0"/>
                      </a:rPr>
                      <m:t>𝛼</m:t>
                    </m:r>
                    <m:r>
                      <a:rPr lang="en-US" sz="3800" b="0" i="1" smtClean="0">
                        <a:solidFill>
                          <a:srgbClr val="000000"/>
                        </a:solidFill>
                        <a:latin typeface="Cambria Math" panose="02040503050406030204" pitchFamily="18" charset="0"/>
                        <a:cs typeface="Arial" panose="020B0604020202020204" pitchFamily="34" charset="0"/>
                      </a:rPr>
                      <m:t>.</m:t>
                    </m:r>
                  </m:oMath>
                </a14:m>
                <a:endParaRPr lang="en-US" sz="3800">
                  <a:solidFill>
                    <a:srgbClr val="000000"/>
                  </a:solidFill>
                  <a:cs typeface="Arial" panose="020B0604020202020204" pitchFamily="34" charset="0"/>
                </a:endParaRPr>
              </a:p>
              <a:p>
                <a:pPr algn="just">
                  <a:lnSpc>
                    <a:spcPct val="150000"/>
                  </a:lnSpc>
                </a:pPr>
                <a:r>
                  <a:rPr lang="vi-VN" sz="3800">
                    <a:solidFill>
                      <a:srgbClr val="000000"/>
                    </a:solidFill>
                    <a:cs typeface="Arial" panose="020B0604020202020204" pitchFamily="34" charset="0"/>
                  </a:rPr>
                  <a:t>b) Từ kết quả HĐ</a:t>
                </a:r>
                <a:r>
                  <a:rPr lang="en-US" sz="3800">
                    <a:solidFill>
                      <a:srgbClr val="000000"/>
                    </a:solidFill>
                    <a:cs typeface="Arial" panose="020B0604020202020204" pitchFamily="34" charset="0"/>
                  </a:rPr>
                  <a:t>7</a:t>
                </a:r>
                <a:r>
                  <a:rPr lang="vi-VN" sz="3800">
                    <a:solidFill>
                      <a:srgbClr val="000000"/>
                    </a:solidFill>
                    <a:cs typeface="Arial" panose="020B0604020202020204" pitchFamily="34" charset="0"/>
                  </a:rPr>
                  <a:t>a, rút ra liên hệ giữa: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tan</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oMath>
                </a14:m>
                <a:r>
                  <a:rPr lang="en-US" sz="3800">
                    <a:solidFill>
                      <a:srgbClr val="000000"/>
                    </a:solidFill>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tan</m:t>
                    </m:r>
                    <m:r>
                      <a:rPr lang="el-GR" sz="3800" i="1" smtClean="0">
                        <a:solidFill>
                          <a:srgbClr val="000000"/>
                        </a:solidFill>
                        <a:latin typeface="Cambria Math" panose="02040503050406030204" pitchFamily="18" charset="0"/>
                        <a:cs typeface="Arial" panose="020B0604020202020204" pitchFamily="34" charset="0"/>
                      </a:rPr>
                      <m:t>𝛼</m:t>
                    </m:r>
                  </m:oMath>
                </a14:m>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cot</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oMath>
                </a14:m>
                <a:r>
                  <a:rPr lang="en-US" sz="3800">
                    <a:solidFill>
                      <a:srgbClr val="000000"/>
                    </a:solidFill>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cot</m:t>
                    </m:r>
                    <m:r>
                      <a:rPr lang="el-GR" sz="3800" i="1" smtClean="0">
                        <a:solidFill>
                          <a:srgbClr val="000000"/>
                        </a:solidFill>
                        <a:latin typeface="Cambria Math" panose="02040503050406030204" pitchFamily="18" charset="0"/>
                        <a:cs typeface="Arial" panose="020B0604020202020204" pitchFamily="34" charset="0"/>
                      </a:rPr>
                      <m:t>𝛼</m:t>
                    </m:r>
                  </m:oMath>
                </a14:m>
                <a:endParaRPr lang="el-GR" sz="3800">
                  <a:solidFill>
                    <a:srgbClr val="000000"/>
                  </a:solidFill>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371600" y="3483025"/>
                <a:ext cx="10820400" cy="6232475"/>
              </a:xfrm>
              <a:prstGeom prst="rect">
                <a:avLst/>
              </a:prstGeom>
              <a:blipFill>
                <a:blip r:embed="rId3"/>
                <a:stretch>
                  <a:fillRect l="-1859" r="-1859" b="-1271"/>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6412" y="2476500"/>
            <a:ext cx="979790" cy="914400"/>
          </a:xfrm>
          <a:prstGeom prst="rect">
            <a:avLst/>
          </a:prstGeom>
        </p:spPr>
      </p:pic>
      <p:sp>
        <p:nvSpPr>
          <p:cNvPr id="21" name="TextBox 20"/>
          <p:cNvSpPr txBox="1"/>
          <p:nvPr/>
        </p:nvSpPr>
        <p:spPr>
          <a:xfrm>
            <a:off x="2367333" y="2604805"/>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7:</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8" name="Picture 27"/>
          <p:cNvPicPr>
            <a:picLocks noChangeAspect="1"/>
          </p:cNvPicPr>
          <p:nvPr/>
        </p:nvPicPr>
        <p:blipFill>
          <a:blip r:embed="rId6"/>
          <a:stretch>
            <a:fillRect/>
          </a:stretch>
        </p:blipFill>
        <p:spPr>
          <a:xfrm rot="14538009">
            <a:off x="1321" y="650265"/>
            <a:ext cx="1511515" cy="115904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4401" y="3243735"/>
            <a:ext cx="5181599" cy="5481165"/>
          </a:xfrm>
          <a:prstGeom prst="rect">
            <a:avLst/>
          </a:prstGeom>
        </p:spPr>
      </p:pic>
      <p:pic>
        <p:nvPicPr>
          <p:cNvPr id="16" name="Picture 15"/>
          <p:cNvPicPr>
            <a:picLocks noChangeAspect="1"/>
          </p:cNvPicPr>
          <p:nvPr/>
        </p:nvPicPr>
        <p:blipFill>
          <a:blip r:embed="rId8"/>
          <a:stretch>
            <a:fillRect/>
          </a:stretch>
        </p:blipFill>
        <p:spPr>
          <a:xfrm rot="456225">
            <a:off x="16629902" y="8261038"/>
            <a:ext cx="1176905" cy="1765358"/>
          </a:xfrm>
          <a:prstGeom prst="rect">
            <a:avLst/>
          </a:prstGeom>
        </p:spPr>
      </p:pic>
      <p:pic>
        <p:nvPicPr>
          <p:cNvPr id="22" name="Picture 21"/>
          <p:cNvPicPr>
            <a:picLocks noChangeAspect="1"/>
          </p:cNvPicPr>
          <p:nvPr/>
        </p:nvPicPr>
        <p:blipFill>
          <a:blip r:embed="rId9"/>
          <a:stretch>
            <a:fillRect/>
          </a:stretch>
        </p:blipFill>
        <p:spPr>
          <a:xfrm>
            <a:off x="17029902" y="2332702"/>
            <a:ext cx="832282" cy="834755"/>
          </a:xfrm>
          <a:prstGeom prst="rect">
            <a:avLst/>
          </a:prstGeom>
        </p:spPr>
      </p:pic>
    </p:spTree>
    <p:extLst>
      <p:ext uri="{BB962C8B-B14F-4D97-AF65-F5344CB8AC3E}">
        <p14:creationId xmlns:p14="http://schemas.microsoft.com/office/powerpoint/2010/main" val="31956518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8120"/>
            <a:ext cx="18288000" cy="10287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56216"/>
            <a:ext cx="5181599" cy="5481165"/>
          </a:xfrm>
          <a:prstGeom prst="rect">
            <a:avLst/>
          </a:prstGeom>
        </p:spPr>
      </p:pic>
      <p:pic>
        <p:nvPicPr>
          <p:cNvPr id="22" name="Picture 21"/>
          <p:cNvPicPr>
            <a:picLocks noChangeAspect="1"/>
          </p:cNvPicPr>
          <p:nvPr/>
        </p:nvPicPr>
        <p:blipFill>
          <a:blip r:embed="rId4"/>
          <a:stretch>
            <a:fillRect/>
          </a:stretch>
        </p:blipFill>
        <p:spPr>
          <a:xfrm>
            <a:off x="16594029" y="342900"/>
            <a:ext cx="1101941" cy="1105215"/>
          </a:xfrm>
          <a:prstGeom prst="rect">
            <a:avLst/>
          </a:prstGeom>
        </p:spPr>
      </p:pic>
      <p:sp>
        <p:nvSpPr>
          <p:cNvPr id="11" name="Oval Callout 10"/>
          <p:cNvSpPr/>
          <p:nvPr/>
        </p:nvSpPr>
        <p:spPr>
          <a:xfrm>
            <a:off x="1295400" y="952500"/>
            <a:ext cx="1634959" cy="8366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6248401" y="1943100"/>
                <a:ext cx="10896599" cy="7986802"/>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Giả sử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𝑀</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𝑥</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𝑀</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𝑀</m:t>
                            </m:r>
                          </m:sub>
                        </m:sSub>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𝑁</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𝑥</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𝑁</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𝑁</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i="1">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Từ Hình 1.12a, ta thấy hai điểm </a:t>
                </a:r>
                <a14:m>
                  <m:oMath xmlns:m="http://schemas.openxmlformats.org/officeDocument/2006/math">
                    <m:r>
                      <a:rPr lang="en-US" sz="3800" i="1">
                        <a:latin typeface="Cambria Math" panose="02040503050406030204" pitchFamily="18" charset="0"/>
                        <a:ea typeface="Cambria Math" panose="02040503050406030204" pitchFamily="18" charset="0"/>
                        <a:cs typeface="Times New Roman" panose="02020603050405020304" pitchFamily="18" charset="0"/>
                      </a:rPr>
                      <m:t>𝑀</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a:latin typeface="Cambria Math" panose="02040503050406030204" pitchFamily="18" charset="0"/>
                        <a:ea typeface="Cambria Math" panose="02040503050406030204" pitchFamily="18" charset="0"/>
                        <a:cs typeface="Times New Roman" panose="02020603050405020304" pitchFamily="18" charset="0"/>
                      </a:rPr>
                      <m:t>𝑁</m:t>
                    </m:r>
                  </m:oMath>
                </a14:m>
                <a:r>
                  <a:rPr lang="en-US" sz="3800">
                    <a:effectLst/>
                    <a:latin typeface="Arial" panose="020B0604020202020204" pitchFamily="34" charset="0"/>
                    <a:ea typeface="Times New Roman" panose="02020603050405020304" pitchFamily="18" charset="0"/>
                    <a:cs typeface="Arial" panose="020B0604020202020204" pitchFamily="34" charset="0"/>
                  </a:rPr>
                  <a:t> đối xứng với nhau qua trục hoành </a:t>
                </a:r>
                <a14:m>
                  <m:oMath xmlns:m="http://schemas.openxmlformats.org/officeDocument/2006/math">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𝑂𝑥</m:t>
                    </m:r>
                  </m:oMath>
                </a14:m>
                <a:r>
                  <a:rPr lang="en-US" sz="3800">
                    <a:effectLst/>
                    <a:latin typeface="Arial" panose="020B0604020202020204" pitchFamily="34" charset="0"/>
                    <a:ea typeface="Times New Roman" panose="02020603050405020304" pitchFamily="18" charset="0"/>
                    <a:cs typeface="Arial" panose="020B0604020202020204" pitchFamily="34" charset="0"/>
                  </a:rPr>
                  <a:t>, do đó ta có</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3800">
                  <a:effectLst/>
                  <a:latin typeface="Cambria Math" panose="02040503050406030204" pitchFamily="18" charset="0"/>
                  <a:ea typeface="Cambria Math" panose="02040503050406030204" pitchFamily="18"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b="0" i="1" smtClean="0">
                              <a:latin typeface="Cambria Math" panose="02040503050406030204" pitchFamily="18" charset="0"/>
                              <a:ea typeface="Cambria Math" panose="02040503050406030204" pitchFamily="18" charset="0"/>
                              <a:cs typeface="Times New Roman" panose="02020603050405020304" pitchFamily="18" charset="0"/>
                            </a:rPr>
                            <m:t>𝑥</m:t>
                          </m:r>
                        </m:e>
                        <m:sub>
                          <m:r>
                            <a:rPr lang="en-US" sz="3800" i="1">
                              <a:latin typeface="Cambria Math" panose="02040503050406030204" pitchFamily="18" charset="0"/>
                              <a:ea typeface="Cambria Math" panose="02040503050406030204" pitchFamily="18" charset="0"/>
                              <a:cs typeface="Times New Roman" panose="02020603050405020304" pitchFamily="18" charset="0"/>
                            </a:rPr>
                            <m:t>𝑀</m:t>
                          </m:r>
                        </m:sub>
                      </m:sSub>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latin typeface="Cambria Math" panose="02040503050406030204" pitchFamily="18" charset="0"/>
                              <a:ea typeface="Cambria Math" panose="02040503050406030204" pitchFamily="18" charset="0"/>
                              <a:cs typeface="Times New Roman" panose="02020603050405020304" pitchFamily="18" charset="0"/>
                            </a:rPr>
                            <m:t>𝑥</m:t>
                          </m:r>
                        </m:e>
                        <m:sub>
                          <m:r>
                            <a:rPr lang="en-US" sz="3800" b="0" i="1" smtClean="0">
                              <a:latin typeface="Cambria Math" panose="02040503050406030204" pitchFamily="18" charset="0"/>
                              <a:ea typeface="Cambria Math" panose="02040503050406030204" pitchFamily="18" charset="0"/>
                              <a:cs typeface="Times New Roman" panose="02020603050405020304" pitchFamily="18" charset="0"/>
                            </a:rPr>
                            <m:t>𝑁</m:t>
                          </m:r>
                        </m:sub>
                      </m:sSub>
                      <m:r>
                        <a:rPr lang="en-US" sz="3800" b="0" i="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a:effectLst/>
                          <a:latin typeface="Cambria Math" panose="02040503050406030204" pitchFamily="18" charset="0"/>
                          <a:ea typeface="Cambria Math" panose="02040503050406030204" pitchFamily="18" charset="0"/>
                          <a:cs typeface="Times New Roman" panose="02020603050405020304" pitchFamily="18" charset="0"/>
                        </a:rPr>
                        <m:t>à</m:t>
                      </m:r>
                      <m: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t> </m:t>
                      </m:r>
                      <m:sSub>
                        <m:sSub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latin typeface="Cambria Math" panose="02040503050406030204" pitchFamily="18" charset="0"/>
                              <a:ea typeface="Cambria Math" panose="02040503050406030204" pitchFamily="18" charset="0"/>
                              <a:cs typeface="Times New Roman" panose="02020603050405020304" pitchFamily="18" charset="0"/>
                            </a:rPr>
                            <m:t>𝑦</m:t>
                          </m:r>
                        </m:e>
                        <m:sub>
                          <m:r>
                            <a:rPr lang="en-US" sz="3800" b="0" i="1" smtClean="0">
                              <a:latin typeface="Cambria Math" panose="02040503050406030204" pitchFamily="18" charset="0"/>
                              <a:ea typeface="Cambria Math" panose="02040503050406030204" pitchFamily="18" charset="0"/>
                              <a:cs typeface="Times New Roman" panose="02020603050405020304" pitchFamily="18" charset="0"/>
                            </a:rPr>
                            <m:t>𝑀</m:t>
                          </m:r>
                        </m:sub>
                      </m:sSub>
                      <m:r>
                        <a:rPr lang="en-US" sz="3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t>𝑁</m:t>
                          </m:r>
                        </m:sub>
                      </m:sSub>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Theo định nghĩa giá trị lượng giác của một góc,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ta lại có: </a:t>
                </a:r>
                <a14:m>
                  <m:oMath xmlns:m="http://schemas.openxmlformats.org/officeDocument/2006/math">
                    <m:r>
                      <m:rPr>
                        <m:sty m:val="p"/>
                      </m:rPr>
                      <a:rPr lang="nl-NL" sz="3800">
                        <a:effectLst/>
                        <a:latin typeface="Cambria Math" panose="02040503050406030204" pitchFamily="18" charset="0"/>
                        <a:ea typeface="Cambria Math" panose="02040503050406030204" pitchFamily="18" charset="0"/>
                        <a:cs typeface="Times New Roman" panose="02020603050405020304" pitchFamily="18" charset="0"/>
                      </a:rPr>
                      <m:t>cos</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𝑥</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𝑀</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nl-NL" sz="3800">
                        <a:effectLst/>
                        <a:latin typeface="Cambria Math" panose="02040503050406030204" pitchFamily="18" charset="0"/>
                        <a:ea typeface="Cambria Math" panose="02040503050406030204" pitchFamily="18" charset="0"/>
                        <a:cs typeface="Times New Roman" panose="02020603050405020304" pitchFamily="18" charset="0"/>
                      </a:rPr>
                      <m:t>cos</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𝑥</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𝑁</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14:m>
                  <m:oMath xmlns:m="http://schemas.openxmlformats.org/officeDocument/2006/math">
                    <m:r>
                      <m:rPr>
                        <m:sty m:val="p"/>
                      </m:rPr>
                      <a:rPr lang="nl-NL" sz="3800">
                        <a:effectLst/>
                        <a:latin typeface="Cambria Math" panose="02040503050406030204" pitchFamily="18" charset="0"/>
                        <a:ea typeface="Cambria Math" panose="02040503050406030204" pitchFamily="18" charset="0"/>
                        <a:cs typeface="Times New Roman" panose="02020603050405020304" pitchFamily="18" charset="0"/>
                      </a:rPr>
                      <m:t>cos</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𝑀</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nl-NL" sz="3800">
                        <a:effectLst/>
                        <a:latin typeface="Cambria Math" panose="02040503050406030204" pitchFamily="18" charset="0"/>
                        <a:ea typeface="Cambria Math" panose="02040503050406030204" pitchFamily="18" charset="0"/>
                        <a:cs typeface="Times New Roman" panose="02020603050405020304" pitchFamily="18" charset="0"/>
                      </a:rPr>
                      <m:t>sin</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𝑁</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6248401" y="1943100"/>
                <a:ext cx="10896599" cy="7986802"/>
              </a:xfrm>
              <a:prstGeom prst="rect">
                <a:avLst/>
              </a:prstGeom>
              <a:blipFill>
                <a:blip r:embed="rId5"/>
                <a:stretch>
                  <a:fillRect l="-1846" r="-1790" b="-763"/>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rot="14417514">
            <a:off x="16940211" y="7260201"/>
            <a:ext cx="1511515" cy="1159041"/>
          </a:xfrm>
          <a:prstGeom prst="rect">
            <a:avLst/>
          </a:prstGeom>
        </p:spPr>
      </p:pic>
      <p:pic>
        <p:nvPicPr>
          <p:cNvPr id="4" name="Picture 3"/>
          <p:cNvPicPr>
            <a:picLocks noChangeAspect="1"/>
          </p:cNvPicPr>
          <p:nvPr/>
        </p:nvPicPr>
        <p:blipFill>
          <a:blip r:embed="rId7"/>
          <a:stretch>
            <a:fillRect/>
          </a:stretch>
        </p:blipFill>
        <p:spPr>
          <a:xfrm rot="674322">
            <a:off x="2455858" y="8191159"/>
            <a:ext cx="1336686" cy="1715329"/>
          </a:xfrm>
          <a:prstGeom prst="rect">
            <a:avLst/>
          </a:prstGeom>
        </p:spPr>
      </p:pic>
    </p:spTree>
    <p:extLst>
      <p:ext uri="{BB962C8B-B14F-4D97-AF65-F5344CB8AC3E}">
        <p14:creationId xmlns:p14="http://schemas.microsoft.com/office/powerpoint/2010/main" val="186571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8" dur="500"/>
                                        <p:tgtEl>
                                          <p:spTgt spid="3">
                                            <p:txEl>
                                              <p:pRg st="3" end="3"/>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1" dur="500"/>
                                        <p:tgtEl>
                                          <p:spTgt spid="3">
                                            <p:txEl>
                                              <p:pRg st="4" end="4"/>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anim calcmode="lin" valueType="num">
                                      <p:cBhvr>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8120"/>
            <a:ext cx="18288000" cy="10287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56216"/>
            <a:ext cx="5181599" cy="5481165"/>
          </a:xfrm>
          <a:prstGeom prst="rect">
            <a:avLst/>
          </a:prstGeom>
        </p:spPr>
      </p:pic>
      <p:pic>
        <p:nvPicPr>
          <p:cNvPr id="22" name="Picture 21"/>
          <p:cNvPicPr>
            <a:picLocks noChangeAspect="1"/>
          </p:cNvPicPr>
          <p:nvPr/>
        </p:nvPicPr>
        <p:blipFill>
          <a:blip r:embed="rId4"/>
          <a:stretch>
            <a:fillRect/>
          </a:stretch>
        </p:blipFill>
        <p:spPr>
          <a:xfrm>
            <a:off x="16594029" y="342900"/>
            <a:ext cx="1101941" cy="1105215"/>
          </a:xfrm>
          <a:prstGeom prst="rect">
            <a:avLst/>
          </a:prstGeom>
        </p:spPr>
      </p:pic>
      <p:sp>
        <p:nvSpPr>
          <p:cNvPr id="11" name="Oval Callout 10"/>
          <p:cNvSpPr/>
          <p:nvPr/>
        </p:nvSpPr>
        <p:spPr>
          <a:xfrm>
            <a:off x="1295400" y="952500"/>
            <a:ext cx="1634959" cy="8366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5"/>
          <a:stretch>
            <a:fillRect/>
          </a:stretch>
        </p:blipFill>
        <p:spPr>
          <a:xfrm rot="14417514">
            <a:off x="16940211" y="7260201"/>
            <a:ext cx="1511515" cy="1159041"/>
          </a:xfrm>
          <a:prstGeom prst="rect">
            <a:avLst/>
          </a:prstGeom>
        </p:spPr>
      </p:pic>
      <p:pic>
        <p:nvPicPr>
          <p:cNvPr id="4" name="Picture 3"/>
          <p:cNvPicPr>
            <a:picLocks noChangeAspect="1"/>
          </p:cNvPicPr>
          <p:nvPr/>
        </p:nvPicPr>
        <p:blipFill>
          <a:blip r:embed="rId6"/>
          <a:stretch>
            <a:fillRect/>
          </a:stretch>
        </p:blipFill>
        <p:spPr>
          <a:xfrm rot="674322">
            <a:off x="2455858" y="8191159"/>
            <a:ext cx="1336686" cy="171532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467600" y="2400300"/>
                <a:ext cx="9144000" cy="6786986"/>
              </a:xfrm>
              <a:prstGeom prst="rect">
                <a:avLst/>
              </a:prstGeom>
            </p:spPr>
            <p:txBody>
              <a:bodyPr>
                <a:spAutoFit/>
              </a:bodyPr>
              <a:lstStyle/>
              <a:p>
                <a:pPr lvl="0">
                  <a:lnSpc>
                    <a:spcPct val="150000"/>
                  </a:lnSpc>
                  <a:spcAft>
                    <a:spcPts val="8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b) Ta có: </a:t>
                </a:r>
              </a:p>
              <a:p>
                <a:pPr lvl="0">
                  <a:lnSpc>
                    <a:spcPct val="150000"/>
                  </a:lnSpc>
                  <a:spcAft>
                    <a:spcPts val="800"/>
                  </a:spcAft>
                  <a:defRPr/>
                </a:pPr>
                <a14:m>
                  <m:oMathPara xmlns:m="http://schemas.openxmlformats.org/officeDocument/2006/math">
                    <m:oMathParaPr>
                      <m:jc m:val="left"/>
                    </m:oMathParaPr>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14:m>
                  <m:oMathPara xmlns:m="http://schemas.openxmlformats.org/officeDocument/2006/math">
                    <m:oMathParaPr>
                      <m:jc m:val="left"/>
                    </m:oMathParaPr>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r>
                  <a:rPr lang="en-US" sz="3800">
                    <a:solidFill>
                      <a:prstClr val="black"/>
                    </a:solidFill>
                    <a:ea typeface="Cambria Math" panose="02040503050406030204" pitchFamily="18" charset="0"/>
                    <a:cs typeface="Times New Roman" panose="02020603050405020304" pitchFamily="18" charset="0"/>
                  </a:rPr>
                  <a:t>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7467600" y="2400300"/>
                <a:ext cx="9144000" cy="6786986"/>
              </a:xfrm>
              <a:prstGeom prst="rect">
                <a:avLst/>
              </a:prstGeom>
              <a:blipFill>
                <a:blip r:embed="rId7"/>
                <a:stretch>
                  <a:fillRect l="-2200"/>
                </a:stretch>
              </a:blipFill>
            </p:spPr>
            <p:txBody>
              <a:bodyPr/>
              <a:lstStyle/>
              <a:p>
                <a:r>
                  <a:rPr lang="en-US">
                    <a:noFill/>
                  </a:rPr>
                  <a:t> </a:t>
                </a:r>
              </a:p>
            </p:txBody>
          </p:sp>
        </mc:Fallback>
      </mc:AlternateContent>
    </p:spTree>
    <p:extLst>
      <p:ext uri="{BB962C8B-B14F-4D97-AF65-F5344CB8AC3E}">
        <p14:creationId xmlns:p14="http://schemas.microsoft.com/office/powerpoint/2010/main" val="218171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wipe(left)">
                                      <p:cBhvr>
                                        <p:cTn id="14" dur="500"/>
                                        <p:tgtEl>
                                          <p:spTgt spid="5">
                                            <p:txEl>
                                              <p:pRg st="2" end="2"/>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8" dur="500"/>
                                        <p:tgtEl>
                                          <p:spTgt spid="5">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2" name="Rectangle 11"/>
          <p:cNvSpPr/>
          <p:nvPr/>
        </p:nvSpPr>
        <p:spPr>
          <a:xfrm>
            <a:off x="7239000" y="107242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057400" y="2933700"/>
            <a:ext cx="10210800" cy="6553200"/>
            <a:chOff x="914400" y="2628900"/>
            <a:chExt cx="10210800" cy="6553200"/>
          </a:xfrm>
        </p:grpSpPr>
        <p:sp>
          <p:nvSpPr>
            <p:cNvPr id="17" name="Google Shape;136;p4"/>
            <p:cNvSpPr/>
            <p:nvPr/>
          </p:nvSpPr>
          <p:spPr>
            <a:xfrm>
              <a:off x="914400" y="2628900"/>
              <a:ext cx="8119885" cy="65532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3" name="Rectangle 2"/>
                <p:cNvSpPr/>
                <p:nvPr/>
              </p:nvSpPr>
              <p:spPr>
                <a:xfrm>
                  <a:off x="1981200" y="3181228"/>
                  <a:ext cx="9144000" cy="5427127"/>
                </a:xfrm>
                <a:prstGeom prst="rect">
                  <a:avLst/>
                </a:prstGeom>
              </p:spPr>
              <p:txBody>
                <a:bodyPr>
                  <a:spAutoFit/>
                </a:bodyPr>
                <a:lstStyle/>
                <a:p>
                  <a:pPr lvl="0">
                    <a:lnSpc>
                      <a:spcPct val="150000"/>
                    </a:lnSpc>
                    <a:spcBef>
                      <a:spcPts val="600"/>
                    </a:spcBef>
                    <a:spcAft>
                      <a:spcPts val="800"/>
                    </a:spcAft>
                    <a:defRPr/>
                  </a:pP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Góc đối nhau </a:t>
                  </a:r>
                  <a14:m>
                    <m:oMath xmlns:m="http://schemas.openxmlformats.org/officeDocument/2006/math">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600"/>
                    </a:spcBef>
                    <a:spcAft>
                      <a:spcPts val="800"/>
                    </a:spcAft>
                    <a:defRPr/>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defRPr/>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defRPr/>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defRPr/>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981200" y="3181228"/>
                  <a:ext cx="9144000" cy="5427127"/>
                </a:xfrm>
                <a:prstGeom prst="rect">
                  <a:avLst/>
                </a:prstGeom>
                <a:blipFill>
                  <a:blip r:embed="rId3"/>
                  <a:stretch>
                    <a:fillRect l="-2400"/>
                  </a:stretch>
                </a:blipFill>
              </p:spPr>
              <p:txBody>
                <a:bodyPr/>
                <a:lstStyle/>
                <a:p>
                  <a:r>
                    <a:rPr lang="en-US">
                      <a:noFill/>
                    </a:rPr>
                    <a:t> </a:t>
                  </a:r>
                </a:p>
              </p:txBody>
            </p:sp>
          </mc:Fallback>
        </mc:AlternateContent>
      </p:grpSp>
      <p:pic>
        <p:nvPicPr>
          <p:cNvPr id="7" name="Picture 6"/>
          <p:cNvPicPr>
            <a:picLocks noChangeAspect="1"/>
          </p:cNvPicPr>
          <p:nvPr/>
        </p:nvPicPr>
        <p:blipFill>
          <a:blip r:embed="rId4"/>
          <a:stretch>
            <a:fillRect/>
          </a:stretch>
        </p:blipFill>
        <p:spPr>
          <a:xfrm>
            <a:off x="10896600" y="3390900"/>
            <a:ext cx="5869450" cy="6030442"/>
          </a:xfrm>
          <a:prstGeom prst="rect">
            <a:avLst/>
          </a:prstGeom>
        </p:spPr>
      </p:pic>
      <p:pic>
        <p:nvPicPr>
          <p:cNvPr id="18" name="Picture 17"/>
          <p:cNvPicPr>
            <a:picLocks noChangeAspect="1"/>
          </p:cNvPicPr>
          <p:nvPr/>
        </p:nvPicPr>
        <p:blipFill>
          <a:blip r:embed="rId5"/>
          <a:stretch>
            <a:fillRect/>
          </a:stretch>
        </p:blipFill>
        <p:spPr>
          <a:xfrm>
            <a:off x="15304047" y="1240238"/>
            <a:ext cx="1905000" cy="1693462"/>
          </a:xfrm>
          <a:prstGeom prst="rect">
            <a:avLst/>
          </a:prstGeom>
        </p:spPr>
      </p:pic>
      <p:pic>
        <p:nvPicPr>
          <p:cNvPr id="19" name="Picture 18"/>
          <p:cNvPicPr>
            <a:picLocks noChangeAspect="1"/>
          </p:cNvPicPr>
          <p:nvPr/>
        </p:nvPicPr>
        <p:blipFill>
          <a:blip r:embed="rId6"/>
          <a:stretch>
            <a:fillRect/>
          </a:stretch>
        </p:blipFill>
        <p:spPr>
          <a:xfrm rot="10954340" flipH="1" flipV="1">
            <a:off x="16745148" y="8805671"/>
            <a:ext cx="1401958" cy="1467471"/>
          </a:xfrm>
          <a:prstGeom prst="rect">
            <a:avLst/>
          </a:prstGeom>
        </p:spPr>
      </p:pic>
      <p:pic>
        <p:nvPicPr>
          <p:cNvPr id="20" name="Picture 19"/>
          <p:cNvPicPr>
            <a:picLocks noChangeAspect="1"/>
          </p:cNvPicPr>
          <p:nvPr/>
        </p:nvPicPr>
        <p:blipFill>
          <a:blip r:embed="rId7"/>
          <a:stretch>
            <a:fillRect/>
          </a:stretch>
        </p:blipFill>
        <p:spPr>
          <a:xfrm>
            <a:off x="1139916" y="800100"/>
            <a:ext cx="1633051" cy="1430502"/>
          </a:xfrm>
          <a:prstGeom prst="rect">
            <a:avLst/>
          </a:prstGeom>
        </p:spPr>
      </p:pic>
    </p:spTree>
    <p:extLst>
      <p:ext uri="{BB962C8B-B14F-4D97-AF65-F5344CB8AC3E}">
        <p14:creationId xmlns:p14="http://schemas.microsoft.com/office/powerpoint/2010/main" val="145956149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grpSp>
        <p:nvGrpSpPr>
          <p:cNvPr id="4" name="Group 3"/>
          <p:cNvGrpSpPr/>
          <p:nvPr/>
        </p:nvGrpSpPr>
        <p:grpSpPr>
          <a:xfrm>
            <a:off x="1864862" y="2933700"/>
            <a:ext cx="10058400" cy="6553200"/>
            <a:chOff x="914400" y="2628900"/>
            <a:chExt cx="10058400" cy="6553200"/>
          </a:xfrm>
        </p:grpSpPr>
        <p:sp>
          <p:nvSpPr>
            <p:cNvPr id="17" name="Google Shape;136;p4"/>
            <p:cNvSpPr/>
            <p:nvPr/>
          </p:nvSpPr>
          <p:spPr>
            <a:xfrm>
              <a:off x="914400" y="2628900"/>
              <a:ext cx="8119885" cy="65532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3" name="Rectangle 2"/>
                <p:cNvSpPr/>
                <p:nvPr/>
              </p:nvSpPr>
              <p:spPr>
                <a:xfrm>
                  <a:off x="1828800" y="3238500"/>
                  <a:ext cx="9144000" cy="5313058"/>
                </a:xfrm>
                <a:prstGeom prst="rect">
                  <a:avLst/>
                </a:prstGeom>
              </p:spPr>
              <p:txBody>
                <a:bodyPr>
                  <a:spAutoFit/>
                </a:bodyPr>
                <a:lstStyle/>
                <a:p>
                  <a:pPr lvl="0">
                    <a:lnSpc>
                      <a:spcPct val="150000"/>
                    </a:lnSpc>
                    <a:spcBef>
                      <a:spcPts val="600"/>
                    </a:spcBef>
                    <a:spcAft>
                      <a:spcPts val="800"/>
                    </a:spcAft>
                  </a:pP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Góc bù nhau (</a:t>
                  </a:r>
                  <a14:m>
                    <m:oMath xmlns:m="http://schemas.openxmlformats.org/officeDocument/2006/math">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𝛑</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828800" y="3238500"/>
                  <a:ext cx="9144000" cy="5313058"/>
                </a:xfrm>
                <a:prstGeom prst="rect">
                  <a:avLst/>
                </a:prstGeom>
                <a:blipFill>
                  <a:blip r:embed="rId3"/>
                  <a:stretch>
                    <a:fillRect l="-2400"/>
                  </a:stretch>
                </a:blipFill>
              </p:spPr>
              <p:txBody>
                <a:bodyPr/>
                <a:lstStyle/>
                <a:p>
                  <a:r>
                    <a:rPr lang="en-US">
                      <a:noFill/>
                    </a:rPr>
                    <a:t> </a:t>
                  </a:r>
                </a:p>
              </p:txBody>
            </p:sp>
          </mc:Fallback>
        </mc:AlternateContent>
      </p:grpSp>
      <p:pic>
        <p:nvPicPr>
          <p:cNvPr id="18" name="Picture 17"/>
          <p:cNvPicPr>
            <a:picLocks noChangeAspect="1"/>
          </p:cNvPicPr>
          <p:nvPr/>
        </p:nvPicPr>
        <p:blipFill>
          <a:blip r:embed="rId4"/>
          <a:stretch>
            <a:fillRect/>
          </a:stretch>
        </p:blipFill>
        <p:spPr>
          <a:xfrm>
            <a:off x="15304047" y="1240238"/>
            <a:ext cx="1905000" cy="169346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0262" y="3540462"/>
            <a:ext cx="5831338" cy="5336838"/>
          </a:xfrm>
          <a:prstGeom prst="rect">
            <a:avLst/>
          </a:prstGeom>
        </p:spPr>
      </p:pic>
      <p:pic>
        <p:nvPicPr>
          <p:cNvPr id="13" name="Picture 12"/>
          <p:cNvPicPr>
            <a:picLocks noChangeAspect="1"/>
          </p:cNvPicPr>
          <p:nvPr/>
        </p:nvPicPr>
        <p:blipFill>
          <a:blip r:embed="rId6"/>
          <a:stretch>
            <a:fillRect/>
          </a:stretch>
        </p:blipFill>
        <p:spPr>
          <a:xfrm>
            <a:off x="1139916" y="800100"/>
            <a:ext cx="1633051" cy="1430502"/>
          </a:xfrm>
          <a:prstGeom prst="rect">
            <a:avLst/>
          </a:prstGeom>
        </p:spPr>
      </p:pic>
      <p:pic>
        <p:nvPicPr>
          <p:cNvPr id="15" name="Picture 14"/>
          <p:cNvPicPr>
            <a:picLocks noChangeAspect="1"/>
          </p:cNvPicPr>
          <p:nvPr/>
        </p:nvPicPr>
        <p:blipFill>
          <a:blip r:embed="rId7"/>
          <a:stretch>
            <a:fillRect/>
          </a:stretch>
        </p:blipFill>
        <p:spPr>
          <a:xfrm rot="10954340" flipH="1" flipV="1">
            <a:off x="16745148" y="8805671"/>
            <a:ext cx="1401958" cy="1467471"/>
          </a:xfrm>
          <a:prstGeom prst="rect">
            <a:avLst/>
          </a:prstGeom>
        </p:spPr>
      </p:pic>
      <p:sp>
        <p:nvSpPr>
          <p:cNvPr id="16" name="Rectangle 15"/>
          <p:cNvSpPr/>
          <p:nvPr/>
        </p:nvSpPr>
        <p:spPr>
          <a:xfrm>
            <a:off x="7239000" y="107242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471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pic>
        <p:nvPicPr>
          <p:cNvPr id="14" name="Picture 13"/>
          <p:cNvPicPr>
            <a:picLocks noChangeAspect="1"/>
          </p:cNvPicPr>
          <p:nvPr/>
        </p:nvPicPr>
        <p:blipFill>
          <a:blip r:embed="rId3"/>
          <a:stretch>
            <a:fillRect/>
          </a:stretch>
        </p:blipFill>
        <p:spPr>
          <a:xfrm>
            <a:off x="1139916" y="800100"/>
            <a:ext cx="1633051" cy="1430502"/>
          </a:xfrm>
          <a:prstGeom prst="rect">
            <a:avLst/>
          </a:prstGeom>
        </p:spPr>
      </p:pic>
      <p:grpSp>
        <p:nvGrpSpPr>
          <p:cNvPr id="4" name="Group 3"/>
          <p:cNvGrpSpPr/>
          <p:nvPr/>
        </p:nvGrpSpPr>
        <p:grpSpPr>
          <a:xfrm>
            <a:off x="1864862" y="2400300"/>
            <a:ext cx="9869938" cy="7467600"/>
            <a:chOff x="914400" y="2476500"/>
            <a:chExt cx="9869938" cy="7467600"/>
          </a:xfrm>
        </p:grpSpPr>
        <p:sp>
          <p:nvSpPr>
            <p:cNvPr id="17" name="Google Shape;136;p4"/>
            <p:cNvSpPr/>
            <p:nvPr/>
          </p:nvSpPr>
          <p:spPr>
            <a:xfrm>
              <a:off x="914400" y="2476500"/>
              <a:ext cx="8119885" cy="74676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3" name="Rectangle 2"/>
                <p:cNvSpPr/>
                <p:nvPr/>
              </p:nvSpPr>
              <p:spPr>
                <a:xfrm>
                  <a:off x="1640338" y="2491490"/>
                  <a:ext cx="9144000" cy="7137595"/>
                </a:xfrm>
                <a:prstGeom prst="rect">
                  <a:avLst/>
                </a:prstGeom>
              </p:spPr>
              <p:txBody>
                <a:bodyPr>
                  <a:spAutoFit/>
                </a:bodyPr>
                <a:lstStyle/>
                <a:p>
                  <a:pPr lvl="0">
                    <a:lnSpc>
                      <a:spcPct val="150000"/>
                    </a:lnSpc>
                    <a:spcAft>
                      <a:spcPts val="800"/>
                    </a:spcAft>
                  </a:pP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Góc phụ nhau (</a:t>
                  </a:r>
                  <a14:m>
                    <m:oMath xmlns:m="http://schemas.openxmlformats.org/officeDocument/2006/math">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
                        <m:fPr>
                          <m:ctrlPr>
                            <a:rPr lang="en-US" sz="4000" b="1" i="1">
                              <a:solidFill>
                                <a:schemeClr val="tx2"/>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𝛑</m:t>
                          </m:r>
                        </m:num>
                        <m:den>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𝟐</m:t>
                          </m:r>
                        </m:den>
                      </m:f>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640338" y="2491490"/>
                  <a:ext cx="9144000" cy="7137595"/>
                </a:xfrm>
                <a:prstGeom prst="rect">
                  <a:avLst/>
                </a:prstGeom>
                <a:blipFill>
                  <a:blip r:embed="rId4"/>
                  <a:stretch>
                    <a:fillRect l="-2333"/>
                  </a:stretch>
                </a:blipFill>
              </p:spPr>
              <p:txBody>
                <a:bodyPr/>
                <a:lstStyle/>
                <a:p>
                  <a:r>
                    <a:rPr lang="en-US">
                      <a:noFill/>
                    </a:rPr>
                    <a:t> </a:t>
                  </a:r>
                </a:p>
              </p:txBody>
            </p:sp>
          </mc:Fallback>
        </mc:AlternateContent>
      </p:grpSp>
      <p:pic>
        <p:nvPicPr>
          <p:cNvPr id="18" name="Picture 17"/>
          <p:cNvPicPr>
            <a:picLocks noChangeAspect="1"/>
          </p:cNvPicPr>
          <p:nvPr/>
        </p:nvPicPr>
        <p:blipFill>
          <a:blip r:embed="rId5"/>
          <a:stretch>
            <a:fillRect/>
          </a:stretch>
        </p:blipFill>
        <p:spPr>
          <a:xfrm>
            <a:off x="15304047" y="1240238"/>
            <a:ext cx="1905000" cy="1693462"/>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Lst>
          </a:blip>
          <a:stretch>
            <a:fillRect/>
          </a:stretch>
        </p:blipFill>
        <p:spPr>
          <a:xfrm>
            <a:off x="10710685" y="3041292"/>
            <a:ext cx="6301041" cy="5885589"/>
          </a:xfrm>
          <a:prstGeom prst="rect">
            <a:avLst/>
          </a:prstGeom>
        </p:spPr>
      </p:pic>
      <p:pic>
        <p:nvPicPr>
          <p:cNvPr id="16" name="Picture 15"/>
          <p:cNvPicPr>
            <a:picLocks noChangeAspect="1"/>
          </p:cNvPicPr>
          <p:nvPr/>
        </p:nvPicPr>
        <p:blipFill>
          <a:blip r:embed="rId8"/>
          <a:stretch>
            <a:fillRect/>
          </a:stretch>
        </p:blipFill>
        <p:spPr>
          <a:xfrm rot="10954340" flipH="1" flipV="1">
            <a:off x="16745148" y="8805671"/>
            <a:ext cx="1401958" cy="1467471"/>
          </a:xfrm>
          <a:prstGeom prst="rect">
            <a:avLst/>
          </a:prstGeom>
        </p:spPr>
      </p:pic>
      <p:sp>
        <p:nvSpPr>
          <p:cNvPr id="20" name="Rectangle 19"/>
          <p:cNvSpPr/>
          <p:nvPr/>
        </p:nvSpPr>
        <p:spPr>
          <a:xfrm>
            <a:off x="7239000" y="107242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55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pic>
        <p:nvPicPr>
          <p:cNvPr id="14" name="Picture 13"/>
          <p:cNvPicPr>
            <a:picLocks noChangeAspect="1"/>
          </p:cNvPicPr>
          <p:nvPr/>
        </p:nvPicPr>
        <p:blipFill>
          <a:blip r:embed="rId3"/>
          <a:stretch>
            <a:fillRect/>
          </a:stretch>
        </p:blipFill>
        <p:spPr>
          <a:xfrm>
            <a:off x="1139916" y="800100"/>
            <a:ext cx="1633051" cy="1430502"/>
          </a:xfrm>
          <a:prstGeom prst="rect">
            <a:avLst/>
          </a:prstGeom>
        </p:spPr>
      </p:pic>
      <p:grpSp>
        <p:nvGrpSpPr>
          <p:cNvPr id="4" name="Group 3"/>
          <p:cNvGrpSpPr/>
          <p:nvPr/>
        </p:nvGrpSpPr>
        <p:grpSpPr>
          <a:xfrm>
            <a:off x="1668923" y="2864291"/>
            <a:ext cx="9793738" cy="6526581"/>
            <a:chOff x="914400" y="2579319"/>
            <a:chExt cx="9793738" cy="6526581"/>
          </a:xfrm>
        </p:grpSpPr>
        <p:sp>
          <p:nvSpPr>
            <p:cNvPr id="17" name="Google Shape;136;p4"/>
            <p:cNvSpPr/>
            <p:nvPr/>
          </p:nvSpPr>
          <p:spPr>
            <a:xfrm>
              <a:off x="914400" y="2579319"/>
              <a:ext cx="8119885" cy="6526581"/>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3" name="Rectangle 2"/>
                <p:cNvSpPr/>
                <p:nvPr/>
              </p:nvSpPr>
              <p:spPr>
                <a:xfrm>
                  <a:off x="1564138" y="3009900"/>
                  <a:ext cx="9144000" cy="5427127"/>
                </a:xfrm>
                <a:prstGeom prst="rect">
                  <a:avLst/>
                </a:prstGeom>
              </p:spPr>
              <p:txBody>
                <a:bodyPr>
                  <a:spAutoFit/>
                </a:bodyPr>
                <a:lstStyle/>
                <a:p>
                  <a:pPr lvl="0">
                    <a:lnSpc>
                      <a:spcPct val="150000"/>
                    </a:lnSpc>
                    <a:spcBef>
                      <a:spcPts val="600"/>
                    </a:spcBef>
                    <a:spcAft>
                      <a:spcPts val="800"/>
                    </a:spcAft>
                  </a:pP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Góc hơn kém </a:t>
                  </a:r>
                  <a14:m>
                    <m:oMath xmlns:m="http://schemas.openxmlformats.org/officeDocument/2006/math">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𝛑</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𝛑</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564138" y="3009900"/>
                  <a:ext cx="9144000" cy="5427127"/>
                </a:xfrm>
                <a:prstGeom prst="rect">
                  <a:avLst/>
                </a:prstGeom>
                <a:blipFill>
                  <a:blip r:embed="rId4"/>
                  <a:stretch>
                    <a:fillRect l="-2333"/>
                  </a:stretch>
                </a:blipFill>
              </p:spPr>
              <p:txBody>
                <a:bodyPr/>
                <a:lstStyle/>
                <a:p>
                  <a:r>
                    <a:rPr lang="en-US">
                      <a:noFill/>
                    </a:rPr>
                    <a:t> </a:t>
                  </a:r>
                </a:p>
              </p:txBody>
            </p:sp>
          </mc:Fallback>
        </mc:AlternateContent>
      </p:grpSp>
      <p:pic>
        <p:nvPicPr>
          <p:cNvPr id="18" name="Picture 17"/>
          <p:cNvPicPr>
            <a:picLocks noChangeAspect="1"/>
          </p:cNvPicPr>
          <p:nvPr/>
        </p:nvPicPr>
        <p:blipFill>
          <a:blip r:embed="rId5"/>
          <a:stretch>
            <a:fillRect/>
          </a:stretch>
        </p:blipFill>
        <p:spPr>
          <a:xfrm>
            <a:off x="15304047" y="1240238"/>
            <a:ext cx="1905000" cy="1693462"/>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515600" y="3371310"/>
            <a:ext cx="6219274" cy="5560385"/>
          </a:xfrm>
          <a:prstGeom prst="rect">
            <a:avLst/>
          </a:prstGeom>
        </p:spPr>
      </p:pic>
      <p:pic>
        <p:nvPicPr>
          <p:cNvPr id="13" name="Picture 12"/>
          <p:cNvPicPr>
            <a:picLocks noChangeAspect="1"/>
          </p:cNvPicPr>
          <p:nvPr/>
        </p:nvPicPr>
        <p:blipFill>
          <a:blip r:embed="rId8"/>
          <a:stretch>
            <a:fillRect/>
          </a:stretch>
        </p:blipFill>
        <p:spPr>
          <a:xfrm rot="10954340" flipH="1" flipV="1">
            <a:off x="16745148" y="8805671"/>
            <a:ext cx="1401958" cy="1467471"/>
          </a:xfrm>
          <a:prstGeom prst="rect">
            <a:avLst/>
          </a:prstGeom>
        </p:spPr>
      </p:pic>
      <p:sp>
        <p:nvSpPr>
          <p:cNvPr id="16" name="Rectangle 15"/>
          <p:cNvSpPr/>
          <p:nvPr/>
        </p:nvSpPr>
        <p:spPr>
          <a:xfrm>
            <a:off x="7239000" y="107242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602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pic>
        <p:nvPicPr>
          <p:cNvPr id="17" name="Picture 16"/>
          <p:cNvPicPr>
            <a:picLocks noChangeAspect="1"/>
          </p:cNvPicPr>
          <p:nvPr/>
        </p:nvPicPr>
        <p:blipFill>
          <a:blip r:embed="rId3"/>
          <a:stretch>
            <a:fillRect/>
          </a:stretch>
        </p:blipFill>
        <p:spPr>
          <a:xfrm>
            <a:off x="15750060" y="1595885"/>
            <a:ext cx="1185139" cy="1027271"/>
          </a:xfrm>
          <a:prstGeom prst="rect">
            <a:avLst/>
          </a:prstGeom>
        </p:spPr>
      </p:pic>
      <p:pic>
        <p:nvPicPr>
          <p:cNvPr id="18" name="Picture 17"/>
          <p:cNvPicPr>
            <a:picLocks noChangeAspect="1"/>
          </p:cNvPicPr>
          <p:nvPr/>
        </p:nvPicPr>
        <p:blipFill>
          <a:blip r:embed="rId4"/>
          <a:stretch>
            <a:fillRect/>
          </a:stretch>
        </p:blipFill>
        <p:spPr>
          <a:xfrm>
            <a:off x="15007592" y="7048501"/>
            <a:ext cx="1927607" cy="2743200"/>
          </a:xfrm>
          <a:prstGeom prst="rect">
            <a:avLst/>
          </a:prstGeom>
        </p:spPr>
      </p:pic>
      <p:grpSp>
        <p:nvGrpSpPr>
          <p:cNvPr id="4" name="Group 3"/>
          <p:cNvGrpSpPr/>
          <p:nvPr/>
        </p:nvGrpSpPr>
        <p:grpSpPr>
          <a:xfrm>
            <a:off x="2039910" y="3266540"/>
            <a:ext cx="14020800" cy="4239160"/>
            <a:chOff x="1905000" y="1181100"/>
            <a:chExt cx="14020800" cy="4239160"/>
          </a:xfrm>
        </p:grpSpPr>
        <mc:AlternateContent xmlns:mc="http://schemas.openxmlformats.org/markup-compatibility/2006" xmlns:a14="http://schemas.microsoft.com/office/drawing/2010/main">
          <mc:Choice Requires="a14">
            <p:sp>
              <p:nvSpPr>
                <p:cNvPr id="16" name="Rectangle 15"/>
                <p:cNvSpPr/>
                <p:nvPr/>
              </p:nvSpPr>
              <p:spPr>
                <a:xfrm>
                  <a:off x="1905000" y="1181100"/>
                  <a:ext cx="14020800" cy="4032386"/>
                </a:xfrm>
                <a:prstGeom prst="rect">
                  <a:avLst/>
                </a:prstGeom>
              </p:spPr>
              <p:txBody>
                <a:bodyPr wrap="square">
                  <a:spAutoFit/>
                </a:bodyPr>
                <a:lstStyle/>
                <a:p>
                  <a:pPr algn="just">
                    <a:lnSpc>
                      <a:spcPct val="200000"/>
                    </a:lnSpc>
                  </a:pPr>
                  <a:r>
                    <a:rPr lang="en-US" sz="4500">
                      <a:latin typeface="Arial" panose="020B0604020202020204" pitchFamily="34" charset="0"/>
                      <a:ea typeface="Times New Roman" panose="02020603050405020304" pitchFamily="18" charset="0"/>
                      <a:cs typeface="Arial" panose="020B0604020202020204" pitchFamily="34" charset="0"/>
                    </a:rPr>
                    <a:t>Nhờ các công thức trên, ta có thể đưa việc tính giá trị lượng giác của một góc lượng giác bất kì về việc tính giá trị lượng giác của góc </a:t>
                  </a:r>
                  <a14:m>
                    <m:oMath xmlns:m="http://schemas.openxmlformats.org/officeDocument/2006/math">
                      <m:r>
                        <m:rPr>
                          <m:sty m:val="p"/>
                        </m:rPr>
                        <a:rPr lang="en-US" sz="45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500">
                      <a:effectLst/>
                      <a:latin typeface="Arial" panose="020B0604020202020204" pitchFamily="34" charset="0"/>
                      <a:ea typeface="Times New Roman" panose="02020603050405020304" pitchFamily="18" charset="0"/>
                      <a:cs typeface="Arial" panose="020B0604020202020204" pitchFamily="34" charset="0"/>
                    </a:rPr>
                    <a:t> với </a:t>
                  </a:r>
                </a:p>
              </p:txBody>
            </p:sp>
          </mc:Choice>
          <mc:Fallback xmlns="">
            <p:sp>
              <p:nvSpPr>
                <p:cNvPr id="16" name="Rectangle 15"/>
                <p:cNvSpPr>
                  <a:spLocks noRot="1" noChangeAspect="1" noMove="1" noResize="1" noEditPoints="1" noAdjustHandles="1" noChangeArrowheads="1" noChangeShapeType="1" noTextEdit="1"/>
                </p:cNvSpPr>
                <p:nvPr/>
              </p:nvSpPr>
              <p:spPr>
                <a:xfrm>
                  <a:off x="1905000" y="1181100"/>
                  <a:ext cx="14020800" cy="4032386"/>
                </a:xfrm>
                <a:prstGeom prst="rect">
                  <a:avLst/>
                </a:prstGeom>
                <a:blipFill>
                  <a:blip r:embed="rId5"/>
                  <a:stretch>
                    <a:fillRect l="-1826" r="-1826" b="-66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982200" y="4151195"/>
                  <a:ext cx="2820003" cy="1269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m:rPr>
                            <m:sty m:val="p"/>
                          </m:rP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9982200" y="4151195"/>
                  <a:ext cx="2820003" cy="1269065"/>
                </a:xfrm>
                <a:prstGeom prst="rect">
                  <a:avLst/>
                </a:prstGeom>
                <a:blipFill>
                  <a:blip r:embed="rId6"/>
                  <a:stretch>
                    <a:fillRect/>
                  </a:stretch>
                </a:blipFill>
              </p:spPr>
              <p:txBody>
                <a:bodyPr/>
                <a:lstStyle/>
                <a:p>
                  <a:r>
                    <a:rPr lang="en-US">
                      <a:noFill/>
                    </a:rPr>
                    <a:t> </a:t>
                  </a:r>
                </a:p>
              </p:txBody>
            </p:sp>
          </mc:Fallback>
        </mc:AlternateContent>
      </p:grpSp>
      <p:sp>
        <p:nvSpPr>
          <p:cNvPr id="5" name="Rectangle 4"/>
          <p:cNvSpPr/>
          <p:nvPr/>
        </p:nvSpPr>
        <p:spPr>
          <a:xfrm>
            <a:off x="7035253" y="1613968"/>
            <a:ext cx="3760294" cy="117724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defRPr/>
            </a:pPr>
            <a:r>
              <a:rPr lang="nl-NL" sz="4700" b="1">
                <a:solidFill>
                  <a:schemeClr val="bg1"/>
                </a:solidFill>
                <a:latin typeface="Arial" panose="020B0604020202020204" pitchFamily="34" charset="0"/>
                <a:ea typeface="Times New Roman" panose="02020603050405020304" pitchFamily="18" charset="0"/>
                <a:cs typeface="Arial" panose="020B0604020202020204" pitchFamily="34" charset="0"/>
              </a:rPr>
              <a:t>Chú ý:</a:t>
            </a:r>
            <a:endParaRPr lang="en-US" sz="47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1143000" y="9410700"/>
            <a:ext cx="6045736" cy="527560"/>
          </a:xfrm>
          <a:prstGeom prst="rect">
            <a:avLst/>
          </a:prstGeom>
        </p:spPr>
      </p:pic>
      <p:pic>
        <p:nvPicPr>
          <p:cNvPr id="7" name="Picture 6"/>
          <p:cNvPicPr>
            <a:picLocks noChangeAspect="1"/>
          </p:cNvPicPr>
          <p:nvPr/>
        </p:nvPicPr>
        <p:blipFill>
          <a:blip r:embed="rId8"/>
          <a:stretch>
            <a:fillRect/>
          </a:stretch>
        </p:blipFill>
        <p:spPr>
          <a:xfrm>
            <a:off x="-607102" y="1147796"/>
            <a:ext cx="2743438" cy="1475360"/>
          </a:xfrm>
          <a:prstGeom prst="rect">
            <a:avLst/>
          </a:prstGeom>
        </p:spPr>
      </p:pic>
    </p:spTree>
    <p:extLst>
      <p:ext uri="{BB962C8B-B14F-4D97-AF65-F5344CB8AC3E}">
        <p14:creationId xmlns:p14="http://schemas.microsoft.com/office/powerpoint/2010/main" val="361518488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38100"/>
            <a:ext cx="18288000" cy="10287000"/>
          </a:xfrm>
          <a:prstGeom prst="rect">
            <a:avLst/>
          </a:prstGeom>
        </p:spPr>
      </p:pic>
      <p:sp>
        <p:nvSpPr>
          <p:cNvPr id="15" name="Oval Callout 14"/>
          <p:cNvSpPr/>
          <p:nvPr/>
        </p:nvSpPr>
        <p:spPr>
          <a:xfrm>
            <a:off x="8326518" y="4202088"/>
            <a:ext cx="1634959" cy="9001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2536541" y="964656"/>
            <a:ext cx="5658300" cy="1066800"/>
            <a:chOff x="514511" y="190500"/>
            <a:chExt cx="5101894" cy="1066800"/>
          </a:xfrm>
        </p:grpSpPr>
        <p:sp>
          <p:nvSpPr>
            <p:cNvPr id="13" name="Rectangle 12"/>
            <p:cNvSpPr/>
            <p:nvPr/>
          </p:nvSpPr>
          <p:spPr>
            <a:xfrm>
              <a:off x="514511" y="190500"/>
              <a:ext cx="5101894"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60948" y="190500"/>
              <a:ext cx="4897211"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10: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20"/>
              <p:cNvSpPr/>
              <p:nvPr/>
            </p:nvSpPr>
            <p:spPr>
              <a:xfrm>
                <a:off x="1374035" y="5074096"/>
                <a:ext cx="16886483" cy="386881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Ta có</a:t>
                </a:r>
                <a:endParaRPr lang="en-US" sz="4000" noProof="0">
                  <a:solidFill>
                    <a:prstClr val="black"/>
                  </a:solidFill>
                  <a:latin typeface="Arial" panose="020B0604020202020204" pitchFamily="34" charset="0"/>
                  <a:cs typeface="Arial" panose="020B0604020202020204" pitchFamily="34" charset="0"/>
                </a:endParaRPr>
              </a:p>
              <a:p>
                <a:pPr lvl="0">
                  <a:lnSpc>
                    <a:spcPct val="150000"/>
                  </a:lnSpc>
                  <a:defRPr/>
                </a:pPr>
                <a:r>
                  <a:rPr lang="en-US" sz="4000" noProof="0">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𝑐𝑜𝑠</m:t>
                    </m:r>
                    <m:d>
                      <m:dPr>
                        <m:ctrlPr>
                          <a:rPr lang="en-US" sz="4000" i="1">
                            <a:solidFill>
                              <a:prstClr val="black"/>
                            </a:solidFill>
                            <a:latin typeface="Cambria Math" panose="02040503050406030204" pitchFamily="18" charset="0"/>
                            <a:cs typeface="Arial" panose="020B0604020202020204" pitchFamily="34"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−11</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e>
                    </m:d>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11</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d>
                      <m:dPr>
                        <m:ctrlPr>
                          <a:rPr lang="en-US" sz="4000" b="0" i="1" smtClean="0">
                            <a:solidFill>
                              <a:prstClr val="black"/>
                            </a:solidFill>
                            <a:latin typeface="Cambria Math" panose="02040503050406030204" pitchFamily="18" charset="0"/>
                            <a:cs typeface="Arial" panose="020B0604020202020204" pitchFamily="34"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f>
                      <m:fPr>
                        <m:ctrlPr>
                          <a:rPr lang="en-US" sz="4000" i="1">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e>
                    </m:d>
                  </m:oMath>
                </a14:m>
                <a:endPar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endParaRPr>
              </a:p>
              <a:p>
                <a:pPr lvl="0">
                  <a:lnSpc>
                    <a:spcPct val="150000"/>
                  </a:lnSpc>
                  <a:defRPr/>
                </a:pP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r>
                      <a:rPr lang="en-US" sz="4000" b="0" i="1" smtClean="0">
                        <a:solidFill>
                          <a:prstClr val="black"/>
                        </a:solidFill>
                        <a:latin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cs typeface="Arial" panose="020B0604020202020204" pitchFamily="34" charset="0"/>
                          </a:rPr>
                        </m:ctrlPr>
                      </m:fPr>
                      <m:num>
                        <m:rad>
                          <m:radPr>
                            <m:degHide m:val="on"/>
                            <m:ctrlPr>
                              <a:rPr lang="en-US" sz="4000" b="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2</m:t>
                            </m:r>
                          </m:e>
                        </m:rad>
                      </m:num>
                      <m:den>
                        <m:r>
                          <a:rPr lang="en-US" sz="4000" b="0" i="1" smtClean="0">
                            <a:solidFill>
                              <a:prstClr val="black"/>
                            </a:solidFill>
                            <a:latin typeface="Cambria Math" panose="02040503050406030204" pitchFamily="18" charset="0"/>
                            <a:cs typeface="Arial" panose="020B0604020202020204" pitchFamily="34" charset="0"/>
                          </a:rPr>
                          <m:t>2</m:t>
                        </m:r>
                      </m:den>
                    </m:f>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p:txBody>
          </p:sp>
        </mc:Choice>
        <mc:Fallback xmlns="">
          <p:sp>
            <p:nvSpPr>
              <p:cNvPr id="21" name="Rectangle 20"/>
              <p:cNvSpPr>
                <a:spLocks noRot="1" noChangeAspect="1" noMove="1" noResize="1" noEditPoints="1" noAdjustHandles="1" noChangeArrowheads="1" noChangeShapeType="1" noTextEdit="1"/>
              </p:cNvSpPr>
              <p:nvPr/>
            </p:nvSpPr>
            <p:spPr>
              <a:xfrm>
                <a:off x="1374035" y="5074096"/>
                <a:ext cx="16886483" cy="3868816"/>
              </a:xfrm>
              <a:prstGeom prst="rect">
                <a:avLst/>
              </a:prstGeom>
              <a:blipFill>
                <a:blip r:embed="rId3"/>
                <a:stretch>
                  <a:fillRect l="-1264"/>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rot="11011653">
            <a:off x="249416" y="2868552"/>
            <a:ext cx="1756822" cy="1717120"/>
          </a:xfrm>
          <a:prstGeom prst="rect">
            <a:avLst/>
          </a:prstGeom>
        </p:spPr>
      </p:pic>
      <p:pic>
        <p:nvPicPr>
          <p:cNvPr id="5" name="Picture 4"/>
          <p:cNvPicPr>
            <a:picLocks noChangeAspect="1"/>
          </p:cNvPicPr>
          <p:nvPr/>
        </p:nvPicPr>
        <p:blipFill>
          <a:blip r:embed="rId5"/>
          <a:stretch>
            <a:fillRect/>
          </a:stretch>
        </p:blipFill>
        <p:spPr>
          <a:xfrm>
            <a:off x="15773400" y="842285"/>
            <a:ext cx="1405615" cy="1405615"/>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2536541" y="2278472"/>
                <a:ext cx="12847883" cy="13590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Tính:         </a:t>
                </a:r>
                <a:r>
                  <a:rPr kumimoji="0" lang="en-US" sz="40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a)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𝑐𝑜𝑠</m:t>
                    </m:r>
                    <m:d>
                      <m: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dPr>
                      <m:e>
                        <m:f>
                          <m:f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−11</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4</m:t>
                            </m:r>
                          </m:den>
                        </m:f>
                      </m:e>
                    </m:d>
                    <m:r>
                      <a:rPr kumimoji="0" lang="en-US" sz="4000" b="0" i="0"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b) </a:t>
                </a:r>
                <a14:m>
                  <m:oMath xmlns:m="http://schemas.openxmlformats.org/officeDocument/2006/math">
                    <m:func>
                      <m:func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funcPr>
                      <m:fName>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cot</m:t>
                        </m:r>
                      </m:fName>
                      <m:e>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−675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e>
                    </m:func>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536541" y="2278472"/>
                <a:ext cx="12847883" cy="1359026"/>
              </a:xfrm>
              <a:prstGeom prst="rect">
                <a:avLst/>
              </a:prstGeom>
              <a:blipFill>
                <a:blip r:embed="rId6"/>
                <a:stretch>
                  <a:fillRect l="-1660" b="-6726"/>
                </a:stretch>
              </a:blipFill>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a:off x="15621000" y="9258300"/>
            <a:ext cx="2258070" cy="892519"/>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447800" y="8966307"/>
                <a:ext cx="11018594" cy="901593"/>
              </a:xfrm>
              <a:prstGeom prst="rect">
                <a:avLst/>
              </a:prstGeom>
            </p:spPr>
            <p:txBody>
              <a:bodyPr wrap="none">
                <a:spAutoFit/>
              </a:bodyPr>
              <a:lstStyle/>
              <a:p>
                <a:pPr lvl="0">
                  <a:lnSpc>
                    <a:spcPct val="150000"/>
                  </a:lnSpc>
                  <a:spcBef>
                    <a:spcPts val="600"/>
                  </a:spcBef>
                  <a:spcAft>
                    <a:spcPts val="600"/>
                  </a:spcAft>
                  <a:defRPr/>
                </a:pPr>
                <a:r>
                  <a:rPr lang="en-US" sz="4000">
                    <a:solidFill>
                      <a:prstClr val="black"/>
                    </a:solidFill>
                    <a:latin typeface="Arial" panose="020B0604020202020204" pitchFamily="34" charset="0"/>
                    <a:cs typeface="Arial" panose="020B0604020202020204" pitchFamily="34" charset="0"/>
                  </a:rPr>
                  <a:t>b) </a:t>
                </a:r>
                <a14:m>
                  <m:oMath xmlns:m="http://schemas.openxmlformats.org/officeDocument/2006/math">
                    <m:func>
                      <m:funcPr>
                        <m:ctrlPr>
                          <a:rPr lang="en-US" sz="4000" i="1">
                            <a:solidFill>
                              <a:prstClr val="black"/>
                            </a:solidFill>
                            <a:latin typeface="Cambria Math" panose="02040503050406030204" pitchFamily="18" charset="0"/>
                            <a:cs typeface="Arial" panose="020B0604020202020204" pitchFamily="34" charset="0"/>
                          </a:rPr>
                        </m:ctrlPr>
                      </m:funcPr>
                      <m:fName>
                        <m:r>
                          <m:rPr>
                            <m:sty m:val="p"/>
                          </m:rPr>
                          <a:rPr lang="en-US" sz="4000">
                            <a:solidFill>
                              <a:prstClr val="black"/>
                            </a:solidFill>
                            <a:latin typeface="Cambria Math" panose="02040503050406030204" pitchFamily="18" charset="0"/>
                            <a:cs typeface="Arial" panose="020B0604020202020204" pitchFamily="34" charset="0"/>
                          </a:rPr>
                          <m:t>cot</m:t>
                        </m:r>
                      </m:fName>
                      <m:e>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−675</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𝑐𝑜𝑡</m:t>
                        </m:r>
                        <m:d>
                          <m:dPr>
                            <m:ctrlP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45°−2.360°</m:t>
                            </m:r>
                          </m:e>
                        </m:d>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𝑐𝑜𝑡</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45°=1</m:t>
                        </m:r>
                      </m:e>
                    </m:func>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447800" y="8966307"/>
                <a:ext cx="11018594" cy="901593"/>
              </a:xfrm>
              <a:prstGeom prst="rect">
                <a:avLst/>
              </a:prstGeom>
              <a:blipFill>
                <a:blip r:embed="rId8"/>
                <a:stretch>
                  <a:fillRect l="-1992" b="-28378"/>
                </a:stretch>
              </a:blipFill>
            </p:spPr>
            <p:txBody>
              <a:bodyPr/>
              <a:lstStyle/>
              <a:p>
                <a:r>
                  <a:rPr lang="en-US">
                    <a:noFill/>
                  </a:rPr>
                  <a:t> </a:t>
                </a:r>
              </a:p>
            </p:txBody>
          </p:sp>
        </mc:Fallback>
      </mc:AlternateContent>
    </p:spTree>
    <p:extLst>
      <p:ext uri="{BB962C8B-B14F-4D97-AF65-F5344CB8AC3E}">
        <p14:creationId xmlns:p14="http://schemas.microsoft.com/office/powerpoint/2010/main" val="1151143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1" dur="500"/>
                                        <p:tgtEl>
                                          <p:spTgt spid="21">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4" dur="500"/>
                                        <p:tgtEl>
                                          <p:spTgt spid="21">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7" dur="500"/>
                                        <p:tgtEl>
                                          <p:spTgt spid="2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8" name="Oval Callout 17"/>
          <p:cNvSpPr/>
          <p:nvPr/>
        </p:nvSpPr>
        <p:spPr>
          <a:xfrm>
            <a:off x="1730753" y="7239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sp>
        <p:nvSpPr>
          <p:cNvPr id="19" name="Rectangle 18"/>
          <p:cNvSpPr/>
          <p:nvPr/>
        </p:nvSpPr>
        <p:spPr>
          <a:xfrm>
            <a:off x="1752601" y="5778404"/>
            <a:ext cx="14896475" cy="2862322"/>
          </a:xfrm>
          <a:prstGeom prst="rect">
            <a:avLst/>
          </a:prstGeom>
        </p:spPr>
        <p:txBody>
          <a:bodyPr wrap="square">
            <a:spAutoFit/>
          </a:bodyPr>
          <a:lstStyle/>
          <a:p>
            <a:pPr algn="just">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c) Có 2 cách quay kim phút theo một chiều xác định để kim phút từ vị trí chỉ đúng số 2 về vị trí chỉ đúng số 12, đó là quay ngược chiều kim đồng hồ và quay theo chiều quay của kim đồng hồ.</a:t>
            </a:r>
          </a:p>
        </p:txBody>
      </p:sp>
      <p:grpSp>
        <p:nvGrpSpPr>
          <p:cNvPr id="23" name="Group 22"/>
          <p:cNvGrpSpPr/>
          <p:nvPr/>
        </p:nvGrpSpPr>
        <p:grpSpPr>
          <a:xfrm>
            <a:off x="1752601" y="2269752"/>
            <a:ext cx="13741304" cy="1248803"/>
            <a:chOff x="2413097" y="1670096"/>
            <a:chExt cx="13741304" cy="1248803"/>
          </a:xfrm>
        </p:grpSpPr>
        <mc:AlternateContent xmlns:mc="http://schemas.openxmlformats.org/markup-compatibility/2006" xmlns:a14="http://schemas.microsoft.com/office/drawing/2010/main">
          <mc:Choice Requires="a14">
            <p:sp>
              <p:nvSpPr>
                <p:cNvPr id="20" name="Rectangle 19"/>
                <p:cNvSpPr/>
                <p:nvPr/>
              </p:nvSpPr>
              <p:spPr>
                <a:xfrm>
                  <a:off x="11582400" y="1670096"/>
                  <a:ext cx="181934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11582400" y="1670096"/>
                  <a:ext cx="1819344" cy="1248803"/>
                </a:xfrm>
                <a:prstGeom prst="rect">
                  <a:avLst/>
                </a:prstGeom>
                <a:blipFill>
                  <a:blip r:embed="rId3"/>
                  <a:stretch>
                    <a:fillRect/>
                  </a:stretch>
                </a:blipFill>
              </p:spPr>
              <p:txBody>
                <a:bodyPr/>
                <a:lstStyle/>
                <a:p>
                  <a:r>
                    <a:rPr lang="en-US">
                      <a:noFill/>
                    </a:rPr>
                    <a:t> </a:t>
                  </a:r>
                </a:p>
              </p:txBody>
            </p:sp>
          </mc:Fallback>
        </mc:AlternateContent>
        <p:sp>
          <p:nvSpPr>
            <p:cNvPr id="21" name="Rectangle 20"/>
            <p:cNvSpPr/>
            <p:nvPr/>
          </p:nvSpPr>
          <p:spPr>
            <a:xfrm>
              <a:off x="2413097" y="1753992"/>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 Phải quay kim phút một khoảng bằng              vòng tròn.</a:t>
              </a:r>
            </a:p>
          </p:txBody>
        </p:sp>
      </p:grpSp>
      <p:grpSp>
        <p:nvGrpSpPr>
          <p:cNvPr id="26" name="Group 25"/>
          <p:cNvGrpSpPr/>
          <p:nvPr/>
        </p:nvGrpSpPr>
        <p:grpSpPr>
          <a:xfrm>
            <a:off x="1752601" y="4059116"/>
            <a:ext cx="13741304" cy="1160584"/>
            <a:chOff x="2057400" y="3009900"/>
            <a:chExt cx="13741304" cy="1160584"/>
          </a:xfrm>
        </p:grpSpPr>
        <p:sp>
          <p:nvSpPr>
            <p:cNvPr id="24" name="Rectangle 23"/>
            <p:cNvSpPr/>
            <p:nvPr/>
          </p:nvSpPr>
          <p:spPr>
            <a:xfrm>
              <a:off x="2057400" y="3154821"/>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Phải quay kim phút một khoảng bằng              vòng tròn.  </a:t>
              </a:r>
            </a:p>
          </p:txBody>
        </p:sp>
        <mc:AlternateContent xmlns:mc="http://schemas.openxmlformats.org/markup-compatibility/2006" xmlns:a14="http://schemas.microsoft.com/office/drawing/2010/main">
          <mc:Choice Requires="a14">
            <p:sp>
              <p:nvSpPr>
                <p:cNvPr id="25" name="Rectangle 24"/>
                <p:cNvSpPr/>
                <p:nvPr/>
              </p:nvSpPr>
              <p:spPr>
                <a:xfrm>
                  <a:off x="11226703" y="3009900"/>
                  <a:ext cx="1819344" cy="11466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11226703" y="3009900"/>
                  <a:ext cx="1819344" cy="1146643"/>
                </a:xfrm>
                <a:prstGeom prst="rect">
                  <a:avLst/>
                </a:prstGeom>
                <a:blipFill>
                  <a:blip r:embed="rId4"/>
                  <a:stretch>
                    <a:fillRect b="-5851"/>
                  </a:stretch>
                </a:blipFill>
              </p:spPr>
              <p:txBody>
                <a:bodyPr/>
                <a:lstStyle/>
                <a:p>
                  <a:r>
                    <a:rPr lang="en-US">
                      <a:noFill/>
                    </a:rPr>
                    <a:t> </a:t>
                  </a:r>
                </a:p>
              </p:txBody>
            </p:sp>
          </mc:Fallback>
        </mc:AlternateContent>
      </p:grpSp>
      <p:pic>
        <p:nvPicPr>
          <p:cNvPr id="27" name="Picture 26"/>
          <p:cNvPicPr>
            <a:picLocks noChangeAspect="1"/>
          </p:cNvPicPr>
          <p:nvPr/>
        </p:nvPicPr>
        <p:blipFill>
          <a:blip r:embed="rId5"/>
          <a:stretch>
            <a:fillRect/>
          </a:stretch>
        </p:blipFill>
        <p:spPr>
          <a:xfrm>
            <a:off x="15953512" y="8801100"/>
            <a:ext cx="1842749" cy="1178658"/>
          </a:xfrm>
          <a:prstGeom prst="rect">
            <a:avLst/>
          </a:prstGeom>
        </p:spPr>
      </p:pic>
      <p:pic>
        <p:nvPicPr>
          <p:cNvPr id="28" name="Picture 27"/>
          <p:cNvPicPr>
            <a:picLocks noChangeAspect="1"/>
          </p:cNvPicPr>
          <p:nvPr/>
        </p:nvPicPr>
        <p:blipFill>
          <a:blip r:embed="rId6"/>
          <a:stretch>
            <a:fillRect/>
          </a:stretch>
        </p:blipFill>
        <p:spPr>
          <a:xfrm>
            <a:off x="15660476" y="219585"/>
            <a:ext cx="1977199" cy="2757458"/>
          </a:xfrm>
          <a:prstGeom prst="rect">
            <a:avLst/>
          </a:prstGeom>
        </p:spPr>
      </p:pic>
    </p:spTree>
    <p:extLst>
      <p:ext uri="{BB962C8B-B14F-4D97-AF65-F5344CB8AC3E}">
        <p14:creationId xmlns:p14="http://schemas.microsoft.com/office/powerpoint/2010/main" val="140353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2"/>
          <a:srcRect t="43749"/>
          <a:stretch>
            <a:fillRect/>
          </a:stretch>
        </p:blipFill>
        <p:spPr>
          <a:xfrm>
            <a:off x="-11243" y="-23110"/>
            <a:ext cx="18288000" cy="10287000"/>
          </a:xfrm>
          <a:prstGeom prst="rect">
            <a:avLst/>
          </a:prstGeom>
        </p:spPr>
      </p:pic>
      <p:grpSp>
        <p:nvGrpSpPr>
          <p:cNvPr id="16" name="Group 15"/>
          <p:cNvGrpSpPr/>
          <p:nvPr/>
        </p:nvGrpSpPr>
        <p:grpSpPr>
          <a:xfrm>
            <a:off x="1292656"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8</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TextBox 18"/>
              <p:cNvSpPr txBox="1"/>
              <p:nvPr/>
            </p:nvSpPr>
            <p:spPr>
              <a:xfrm>
                <a:off x="1298081" y="1738782"/>
                <a:ext cx="4653731" cy="4166718"/>
              </a:xfrm>
              <a:prstGeom prst="rect">
                <a:avLst/>
              </a:prstGeom>
              <a:noFill/>
            </p:spPr>
            <p:txBody>
              <a:bodyPr wrap="square" rtlCol="0">
                <a:spAutoFit/>
              </a:bodyPr>
              <a:lstStyle/>
              <a:p>
                <a:pPr lvl="0">
                  <a:lnSpc>
                    <a:spcPct val="200000"/>
                  </a:lnSpc>
                  <a:defRPr/>
                </a:pPr>
                <a:r>
                  <a:rPr lang="en-US" sz="4000">
                    <a:solidFill>
                      <a:srgbClr val="000000"/>
                    </a:solidFill>
                    <a:latin typeface="OpenSans"/>
                  </a:rPr>
                  <a:t>Tính:  </a:t>
                </a:r>
              </a:p>
              <a:p>
                <a:pPr lvl="0">
                  <a:lnSpc>
                    <a:spcPct val="200000"/>
                  </a:lnSpc>
                  <a:defRPr/>
                </a:pPr>
                <a:r>
                  <a:rPr lang="en-US" sz="4000">
                    <a:solidFill>
                      <a:srgbClr val="000000"/>
                    </a:solidFill>
                    <a:latin typeface="OpenSans"/>
                  </a:rPr>
                  <a:t>a) </a:t>
                </a:r>
                <a:r>
                  <a:rPr lang="en-US" sz="4000">
                    <a:ea typeface="Cambria Math" panose="020405030504060302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r>
                      <a:rPr lang="en-US" sz="40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latin typeface="Cambria Math" panose="02040503050406030204" pitchFamily="18" charset="0"/>
                            <a:ea typeface="Cambria Math" panose="02040503050406030204" pitchFamily="18" charset="0"/>
                            <a:cs typeface="Times New Roman" panose="02020603050405020304" pitchFamily="18" charset="0"/>
                          </a:rPr>
                          <m:t>675</m:t>
                        </m:r>
                      </m:e>
                      <m:sup>
                        <m:r>
                          <a:rPr lang="en-US" sz="4000" i="1">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latin typeface="Cambria Math" panose="02040503050406030204" pitchFamily="18" charset="0"/>
                        <a:ea typeface="Cambria Math" panose="02040503050406030204" pitchFamily="18" charset="0"/>
                        <a:cs typeface="Times New Roman" panose="02020603050405020304" pitchFamily="18" charset="0"/>
                      </a:rPr>
                      <m:t>)</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latin typeface="OpenSans"/>
                  </a:rPr>
                  <a:t>     </a:t>
                </a:r>
              </a:p>
              <a:p>
                <a:pPr lvl="0">
                  <a:lnSpc>
                    <a:spcPct val="200000"/>
                  </a:lnSpc>
                  <a:defRPr/>
                </a:pPr>
                <a:r>
                  <a:rPr lang="en-US" sz="4000">
                    <a:solidFill>
                      <a:srgbClr val="000000"/>
                    </a:solidFill>
                    <a:latin typeface="OpenSans"/>
                  </a:rPr>
                  <a:t>b)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latin typeface="Cambria Math" panose="02040503050406030204" pitchFamily="18" charset="0"/>
                                <a:ea typeface="Cambria Math" panose="02040503050406030204" pitchFamily="18" charset="0"/>
                                <a:cs typeface="Times New Roman" panose="02020603050405020304" pitchFamily="18" charset="0"/>
                              </a:rPr>
                              <m:t>15</m:t>
                            </m:r>
                            <m:r>
                              <a:rPr lang="en-US" sz="4000" i="1">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latin typeface="Cambria Math" panose="02040503050406030204" pitchFamily="18" charset="0"/>
                                <a:ea typeface="Cambria Math" panose="02040503050406030204" pitchFamily="18" charset="0"/>
                                <a:cs typeface="Times New Roman" panose="02020603050405020304" pitchFamily="18" charset="0"/>
                              </a:rPr>
                              <m:t>4</m:t>
                            </m:r>
                          </m:den>
                        </m:f>
                      </m:e>
                    </m:d>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298081" y="1738782"/>
                <a:ext cx="4653731" cy="4166718"/>
              </a:xfrm>
              <a:prstGeom prst="rect">
                <a:avLst/>
              </a:prstGeom>
              <a:blipFill>
                <a:blip r:embed="rId3"/>
                <a:stretch>
                  <a:fillRect l="-4718" b="-1462"/>
                </a:stretch>
              </a:blipFill>
            </p:spPr>
            <p:txBody>
              <a:bodyPr/>
              <a:lstStyle/>
              <a:p>
                <a:r>
                  <a:rPr lang="en-US">
                    <a:noFill/>
                  </a:rPr>
                  <a:t> </a:t>
                </a:r>
              </a:p>
            </p:txBody>
          </p:sp>
        </mc:Fallback>
      </mc:AlternateContent>
      <p:sp>
        <p:nvSpPr>
          <p:cNvPr id="21" name="Oval Callout 20"/>
          <p:cNvSpPr/>
          <p:nvPr/>
        </p:nvSpPr>
        <p:spPr>
          <a:xfrm>
            <a:off x="11296007" y="1638300"/>
            <a:ext cx="1769322" cy="9584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15544800" y="190500"/>
            <a:ext cx="1383998" cy="1199228"/>
          </a:xfrm>
          <a:prstGeom prst="rect">
            <a:avLst/>
          </a:prstGeom>
        </p:spPr>
      </p:pic>
      <p:pic>
        <p:nvPicPr>
          <p:cNvPr id="4" name="Picture 3"/>
          <p:cNvPicPr>
            <a:picLocks noChangeAspect="1"/>
          </p:cNvPicPr>
          <p:nvPr/>
        </p:nvPicPr>
        <p:blipFill>
          <a:blip r:embed="rId5"/>
          <a:stretch>
            <a:fillRect/>
          </a:stretch>
        </p:blipFill>
        <p:spPr>
          <a:xfrm>
            <a:off x="16673556" y="655858"/>
            <a:ext cx="1102583" cy="127876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786140" y="3110845"/>
                <a:ext cx="9144000" cy="1118255"/>
              </a:xfrm>
              <a:prstGeom prst="rect">
                <a:avLst/>
              </a:prstGeom>
            </p:spPr>
            <p:txBody>
              <a:bodyPr>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675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45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2.360</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786140" y="3110845"/>
                <a:ext cx="9144000" cy="1118255"/>
              </a:xfrm>
              <a:prstGeom prst="rect">
                <a:avLst/>
              </a:prstGeom>
              <a:blipFill>
                <a:blip r:embed="rId6"/>
                <a:stretch>
                  <a:fillRect l="-2333" b="-3261"/>
                </a:stretch>
              </a:blipFill>
            </p:spPr>
            <p:txBody>
              <a:bodyPr/>
              <a:lstStyle/>
              <a:p>
                <a:r>
                  <a:rPr lang="en-US">
                    <a:noFill/>
                  </a:rPr>
                  <a:t> </a:t>
                </a:r>
              </a:p>
            </p:txBody>
          </p:sp>
        </mc:Fallback>
      </mc:AlternateContent>
      <p:cxnSp>
        <p:nvCxnSpPr>
          <p:cNvPr id="8" name="Straight Connector 7"/>
          <p:cNvCxnSpPr/>
          <p:nvPr/>
        </p:nvCxnSpPr>
        <p:spPr>
          <a:xfrm>
            <a:off x="6629400" y="2247900"/>
            <a:ext cx="0" cy="739140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a:stretch>
            <a:fillRect/>
          </a:stretch>
        </p:blipFill>
        <p:spPr>
          <a:xfrm>
            <a:off x="6256982" y="1813595"/>
            <a:ext cx="744835" cy="1117253"/>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1277600" y="4291521"/>
                <a:ext cx="3635418"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11277600" y="4291521"/>
                <a:ext cx="3635418" cy="13853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504665" y="5600700"/>
                <a:ext cx="9144000" cy="2269532"/>
              </a:xfrm>
              <a:prstGeom prst="rect">
                <a:avLst/>
              </a:prstGeom>
            </p:spPr>
            <p:txBody>
              <a:bodyPr>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504665" y="5600700"/>
                <a:ext cx="9144000" cy="2269532"/>
              </a:xfrm>
              <a:prstGeom prst="rect">
                <a:avLst/>
              </a:prstGeom>
              <a:blipFill>
                <a:blip r:embed="rId9"/>
                <a:stretch>
                  <a:fillRect/>
                </a:stretch>
              </a:blipFill>
            </p:spPr>
            <p:txBody>
              <a:bodyPr/>
              <a:lstStyle/>
              <a:p>
                <a:r>
                  <a:rPr lang="en-US">
                    <a:noFill/>
                  </a:rPr>
                  <a:t> </a:t>
                </a:r>
              </a:p>
            </p:txBody>
          </p:sp>
        </mc:Fallback>
      </mc:AlternateContent>
      <p:sp>
        <p:nvSpPr>
          <p:cNvPr id="12" name="Rectangle 11"/>
          <p:cNvSpPr/>
          <p:nvPr/>
        </p:nvSpPr>
        <p:spPr>
          <a:xfrm>
            <a:off x="7846102" y="6586006"/>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mc:AlternateContent xmlns:mc="http://schemas.openxmlformats.org/markup-compatibility/2006" xmlns:a14="http://schemas.microsoft.com/office/drawing/2010/main">
        <mc:Choice Requires="a14">
          <p:sp>
            <p:nvSpPr>
              <p:cNvPr id="20" name="Rectangle 19"/>
              <p:cNvSpPr/>
              <p:nvPr/>
            </p:nvSpPr>
            <p:spPr>
              <a:xfrm>
                <a:off x="11177758" y="7418156"/>
                <a:ext cx="3987502" cy="1763944"/>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177758" y="7418156"/>
                <a:ext cx="3987502" cy="1763944"/>
              </a:xfrm>
              <a:prstGeom prst="rect">
                <a:avLst/>
              </a:prstGeom>
              <a:blipFill>
                <a:blip r:embed="rId10"/>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11"/>
          <a:stretch>
            <a:fillRect/>
          </a:stretch>
        </p:blipFill>
        <p:spPr>
          <a:xfrm flipH="1">
            <a:off x="2368783" y="7412535"/>
            <a:ext cx="2272834" cy="2184896"/>
          </a:xfrm>
          <a:prstGeom prst="rect">
            <a:avLst/>
          </a:prstGeom>
        </p:spPr>
      </p:pic>
    </p:spTree>
    <p:extLst>
      <p:ext uri="{BB962C8B-B14F-4D97-AF65-F5344CB8AC3E}">
        <p14:creationId xmlns:p14="http://schemas.microsoft.com/office/powerpoint/2010/main" val="17915201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6" grpId="0"/>
      <p:bldP spid="10" grpId="0"/>
      <p:bldP spid="11" grpId="0"/>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421102" y="8610599"/>
            <a:ext cx="457197" cy="2057400"/>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8" name="Group 17"/>
          <p:cNvGrpSpPr/>
          <p:nvPr/>
        </p:nvGrpSpPr>
        <p:grpSpPr>
          <a:xfrm>
            <a:off x="6781800" y="495300"/>
            <a:ext cx="4425088" cy="1152496"/>
            <a:chOff x="6841694" y="431021"/>
            <a:chExt cx="4425088" cy="1152496"/>
          </a:xfrm>
        </p:grpSpPr>
        <p:sp>
          <p:nvSpPr>
            <p:cNvPr id="19" name="Rounded Rectangle 18"/>
            <p:cNvSpPr/>
            <p:nvPr/>
          </p:nvSpPr>
          <p:spPr>
            <a:xfrm>
              <a:off x="6841694" y="431021"/>
              <a:ext cx="4425088" cy="115249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147810" y="431021"/>
              <a:ext cx="3810056" cy="113107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VẬN DỤNG 2</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21" name="Rectangle 20"/>
              <p:cNvSpPr/>
              <p:nvPr/>
            </p:nvSpPr>
            <p:spPr>
              <a:xfrm>
                <a:off x="1079211" y="1995690"/>
                <a:ext cx="16065789" cy="7119706"/>
              </a:xfrm>
              <a:prstGeom prst="rect">
                <a:avLst/>
              </a:prstGeom>
            </p:spPr>
            <p:txBody>
              <a:bodyPr wrap="square">
                <a:spAutoFit/>
              </a:bodyPr>
              <a:lstStyle/>
              <a:p>
                <a:pPr algn="just">
                  <a:lnSpc>
                    <a:spcPct val="150000"/>
                  </a:lnSpc>
                </a:pPr>
                <a:r>
                  <a:rPr lang="vi-VN" sz="3800">
                    <a:solidFill>
                      <a:srgbClr val="000000"/>
                    </a:solidFill>
                  </a:rPr>
                  <a:t>Huyết áp của mỗi người thay đổi trong ngày. Giả sử huyết áp trương (tức là áp lực máu lên thành động mạch khi tim giãn ra) của một người nào đó ở trạng thái nghỉ ngơi tại thời điểm </a:t>
                </a:r>
                <a:r>
                  <a:rPr lang="vi-VN" sz="3800" i="1">
                    <a:solidFill>
                      <a:srgbClr val="000000"/>
                    </a:solidFill>
                  </a:rPr>
                  <a:t>t </a:t>
                </a:r>
                <a:r>
                  <a:rPr lang="vi-VN" sz="3800">
                    <a:solidFill>
                      <a:srgbClr val="000000"/>
                    </a:solidFill>
                  </a:rPr>
                  <a:t>được cho bởi công thức:</a:t>
                </a:r>
                <a:endParaRPr lang="en-US" sz="3800">
                  <a:solidFill>
                    <a:srgbClr val="000000"/>
                  </a:solidFill>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𝐵</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𝑡</m:t>
                      </m:r>
                      <m:r>
                        <a:rPr lang="en-US" sz="4000" i="1" smtClean="0">
                          <a:latin typeface="Cambria Math" panose="02040503050406030204" pitchFamily="18" charset="0"/>
                          <a:ea typeface="Times New Roman" panose="02020603050405020304" pitchFamily="18" charset="0"/>
                          <a:cs typeface="Arial" panose="020B0604020202020204" pitchFamily="34" charset="0"/>
                        </a:rPr>
                        <m:t>) = 80+7</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b="0" i="1" smtClean="0">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3800">
                    <a:solidFill>
                      <a:srgbClr val="000000"/>
                    </a:solidFill>
                  </a:rPr>
                  <a:t>Trong đó </a:t>
                </a:r>
                <a:r>
                  <a:rPr lang="vi-VN" sz="3800" i="1">
                    <a:solidFill>
                      <a:srgbClr val="000000"/>
                    </a:solidFill>
                  </a:rPr>
                  <a:t>t </a:t>
                </a:r>
                <a:r>
                  <a:rPr lang="vi-VN" sz="3800">
                    <a:solidFill>
                      <a:srgbClr val="000000"/>
                    </a:solidFill>
                  </a:rPr>
                  <a:t>là số giờ tính từ lúc nửa đêm và </a:t>
                </a:r>
                <a14:m>
                  <m:oMath xmlns:m="http://schemas.openxmlformats.org/officeDocument/2006/math">
                    <m:r>
                      <a:rPr lang="vi-VN" sz="3800" i="1" smtClean="0">
                        <a:solidFill>
                          <a:srgbClr val="000000"/>
                        </a:solidFill>
                        <a:latin typeface="Cambria Math" panose="02040503050406030204" pitchFamily="18" charset="0"/>
                      </a:rPr>
                      <m:t>𝐵</m:t>
                    </m:r>
                    <m:r>
                      <a:rPr lang="vi-VN" sz="380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𝑡</m:t>
                    </m:r>
                    <m:r>
                      <a:rPr lang="vi-VN" sz="3800" i="1" smtClean="0">
                        <a:solidFill>
                          <a:srgbClr val="000000"/>
                        </a:solidFill>
                        <a:latin typeface="Cambria Math" panose="02040503050406030204" pitchFamily="18" charset="0"/>
                      </a:rPr>
                      <m:t>)</m:t>
                    </m:r>
                  </m:oMath>
                </a14:m>
                <a:r>
                  <a:rPr lang="vi-VN" sz="3800">
                    <a:solidFill>
                      <a:srgbClr val="000000"/>
                    </a:solidFill>
                  </a:rPr>
                  <a:t> tính bằng mmHg (milimét thủy ngân). Tìm huyết áp tâm trương của người này vào cá thời điểm sau:</a:t>
                </a:r>
              </a:p>
              <a:p>
                <a:pPr algn="just">
                  <a:lnSpc>
                    <a:spcPct val="150000"/>
                  </a:lnSpc>
                </a:pPr>
                <a:r>
                  <a:rPr lang="vi-VN" sz="3800">
                    <a:solidFill>
                      <a:srgbClr val="000000"/>
                    </a:solidFill>
                  </a:rPr>
                  <a:t>a) 6 giờ sang</a:t>
                </a:r>
                <a:r>
                  <a:rPr lang="en-US" sz="3800">
                    <a:solidFill>
                      <a:srgbClr val="000000"/>
                    </a:solidFill>
                  </a:rPr>
                  <a:t>; </a:t>
                </a:r>
                <a:r>
                  <a:rPr lang="vi-VN" sz="3800">
                    <a:solidFill>
                      <a:srgbClr val="000000"/>
                    </a:solidFill>
                  </a:rPr>
                  <a:t> </a:t>
                </a:r>
                <a:r>
                  <a:rPr lang="en-US" sz="3800">
                    <a:solidFill>
                      <a:srgbClr val="000000"/>
                    </a:solidFill>
                  </a:rPr>
                  <a:t>     </a:t>
                </a:r>
                <a:r>
                  <a:rPr lang="vi-VN" sz="3800">
                    <a:solidFill>
                      <a:srgbClr val="000000"/>
                    </a:solidFill>
                  </a:rPr>
                  <a:t>b) 10 giờ 30 phút sáng;    </a:t>
                </a:r>
                <a:r>
                  <a:rPr lang="en-US" sz="3800">
                    <a:solidFill>
                      <a:srgbClr val="000000"/>
                    </a:solidFill>
                  </a:rPr>
                  <a:t> </a:t>
                </a:r>
                <a:r>
                  <a:rPr lang="vi-VN" sz="3800">
                    <a:solidFill>
                      <a:srgbClr val="000000"/>
                    </a:solidFill>
                  </a:rPr>
                  <a:t> c) 12 giờ trưa</a:t>
                </a:r>
                <a:r>
                  <a:rPr lang="en-US" sz="3800">
                    <a:solidFill>
                      <a:srgbClr val="000000"/>
                    </a:solidFill>
                  </a:rPr>
                  <a:t>;</a:t>
                </a:r>
                <a:r>
                  <a:rPr lang="vi-VN" sz="3800">
                    <a:solidFill>
                      <a:srgbClr val="000000"/>
                    </a:solidFill>
                  </a:rPr>
                  <a:t>   </a:t>
                </a:r>
                <a:r>
                  <a:rPr lang="en-US" sz="3800">
                    <a:solidFill>
                      <a:srgbClr val="000000"/>
                    </a:solidFill>
                  </a:rPr>
                  <a:t> </a:t>
                </a:r>
                <a:r>
                  <a:rPr lang="vi-VN" sz="3800">
                    <a:solidFill>
                      <a:srgbClr val="000000"/>
                    </a:solidFill>
                  </a:rPr>
                  <a:t>  d) 8 giờ tối</a:t>
                </a:r>
                <a:r>
                  <a:rPr lang="en-US" sz="3800" i="1">
                    <a:solidFill>
                      <a:prstClr val="black"/>
                    </a:solidFill>
                  </a:rPr>
                  <a:t>.</a:t>
                </a:r>
                <a:endParaRPr lang="vi-VN" sz="3800">
                  <a:solidFill>
                    <a:srgbClr val="000000"/>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1079211" y="1995690"/>
                <a:ext cx="16065789" cy="7119706"/>
              </a:xfrm>
              <a:prstGeom prst="rect">
                <a:avLst/>
              </a:prstGeom>
              <a:blipFill>
                <a:blip r:embed="rId11"/>
                <a:stretch>
                  <a:fillRect l="-1252" r="-1214" b="-1284"/>
                </a:stretch>
              </a:blipFill>
            </p:spPr>
            <p:txBody>
              <a:bodyPr/>
              <a:lstStyle/>
              <a:p>
                <a:r>
                  <a:rPr lang="en-US">
                    <a:noFill/>
                  </a:rPr>
                  <a:t> </a:t>
                </a:r>
              </a:p>
            </p:txBody>
          </p:sp>
        </mc:Fallback>
      </mc:AlternateContent>
      <p:pic>
        <p:nvPicPr>
          <p:cNvPr id="3" name="Picture 2"/>
          <p:cNvPicPr>
            <a:picLocks noChangeAspect="1"/>
          </p:cNvPicPr>
          <p:nvPr/>
        </p:nvPicPr>
        <p:blipFill>
          <a:blip r:embed="rId12"/>
          <a:stretch>
            <a:fillRect/>
          </a:stretch>
        </p:blipFill>
        <p:spPr>
          <a:xfrm>
            <a:off x="294256" y="339661"/>
            <a:ext cx="1569909" cy="1482082"/>
          </a:xfrm>
          <a:prstGeom prst="rect">
            <a:avLst/>
          </a:prstGeom>
        </p:spPr>
      </p:pic>
      <p:pic>
        <p:nvPicPr>
          <p:cNvPr id="17" name="Picture 16"/>
          <p:cNvPicPr>
            <a:picLocks noChangeAspect="1"/>
          </p:cNvPicPr>
          <p:nvPr/>
        </p:nvPicPr>
        <p:blipFill>
          <a:blip r:embed="rId13"/>
          <a:stretch>
            <a:fillRect/>
          </a:stretch>
        </p:blipFill>
        <p:spPr>
          <a:xfrm>
            <a:off x="16383000" y="342900"/>
            <a:ext cx="966339" cy="1229133"/>
          </a:xfrm>
          <a:prstGeom prst="rect">
            <a:avLst/>
          </a:prstGeom>
        </p:spPr>
      </p:pic>
    </p:spTree>
    <p:extLst>
      <p:ext uri="{BB962C8B-B14F-4D97-AF65-F5344CB8AC3E}">
        <p14:creationId xmlns:p14="http://schemas.microsoft.com/office/powerpoint/2010/main" val="3555709909"/>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421102" y="8610599"/>
            <a:ext cx="457197" cy="2057400"/>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 name="Picture 2"/>
          <p:cNvPicPr>
            <a:picLocks noChangeAspect="1"/>
          </p:cNvPicPr>
          <p:nvPr/>
        </p:nvPicPr>
        <p:blipFill>
          <a:blip r:embed="rId5"/>
          <a:stretch>
            <a:fillRect/>
          </a:stretch>
        </p:blipFill>
        <p:spPr>
          <a:xfrm>
            <a:off x="294256" y="266700"/>
            <a:ext cx="1569909" cy="1482082"/>
          </a:xfrm>
          <a:prstGeom prst="rect">
            <a:avLst/>
          </a:prstGeom>
        </p:spPr>
      </p:pic>
      <p:pic>
        <p:nvPicPr>
          <p:cNvPr id="4" name="Picture 3"/>
          <p:cNvPicPr>
            <a:picLocks noChangeAspect="1"/>
          </p:cNvPicPr>
          <p:nvPr/>
        </p:nvPicPr>
        <p:blipFill>
          <a:blip r:embed="rId6"/>
          <a:stretch>
            <a:fillRect/>
          </a:stretch>
        </p:blipFill>
        <p:spPr>
          <a:xfrm>
            <a:off x="16383000" y="342900"/>
            <a:ext cx="966339" cy="1229133"/>
          </a:xfrm>
          <a:prstGeom prst="rect">
            <a:avLst/>
          </a:prstGeom>
        </p:spPr>
      </p:pic>
      <p:sp>
        <p:nvSpPr>
          <p:cNvPr id="10" name="Oval Callout 9"/>
          <p:cNvSpPr/>
          <p:nvPr/>
        </p:nvSpPr>
        <p:spPr>
          <a:xfrm>
            <a:off x="8248096" y="339661"/>
            <a:ext cx="1769322" cy="9584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398457" y="1858965"/>
                <a:ext cx="15517943" cy="7780335"/>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Thời điểm 6 giờ sáng, tức t = 6, khi đó </a:t>
                </a:r>
              </a:p>
              <a:p>
                <a:pPr algn="ctr">
                  <a:lnSpc>
                    <a:spcPct val="150000"/>
                  </a:lnSpc>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𝐵</m:t>
                      </m:r>
                      <m:r>
                        <a:rPr lang="en-US" sz="3800" i="1" smtClean="0">
                          <a:latin typeface="Cambria Math" panose="02040503050406030204" pitchFamily="18" charset="0"/>
                          <a:ea typeface="Times New Roman" panose="02020603050405020304" pitchFamily="18" charset="0"/>
                          <a:cs typeface="Arial" panose="020B0604020202020204" pitchFamily="34" charset="0"/>
                        </a:rPr>
                        <m:t>(6) = 80+7</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6</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=87</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huyết áp tâm trương của người đó vào lúc 6 giờ sáng là 87 mmHg.</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b) Thời điểm 10 giờ 30 phút sáng, tức t = 10,5, khi đó: </a:t>
                </a:r>
              </a:p>
              <a:p>
                <a:pPr algn="ctr">
                  <a:lnSpc>
                    <a:spcPct val="150000"/>
                  </a:lnSpc>
                </a:pPr>
                <a14:m>
                  <m:oMathPara xmlns:m="http://schemas.openxmlformats.org/officeDocument/2006/math">
                    <m:oMathParaPr>
                      <m:jc m:val="centerGroup"/>
                    </m:oMathParaPr>
                    <m:oMath xmlns:m="http://schemas.openxmlformats.org/officeDocument/2006/math">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𝐵</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(10,5) = 80+7</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10,5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≈82,68</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huyết áp tâm trương của người đó vào lúc 10 giờ 30 phút sáng xấp xỉ 82,68 mmHg.</a:t>
                </a:r>
              </a:p>
            </p:txBody>
          </p:sp>
        </mc:Choice>
        <mc:Fallback xmlns="">
          <p:sp>
            <p:nvSpPr>
              <p:cNvPr id="5" name="Rectangle 4"/>
              <p:cNvSpPr>
                <a:spLocks noRot="1" noChangeAspect="1" noMove="1" noResize="1" noEditPoints="1" noAdjustHandles="1" noChangeArrowheads="1" noChangeShapeType="1" noTextEdit="1"/>
              </p:cNvSpPr>
              <p:nvPr/>
            </p:nvSpPr>
            <p:spPr>
              <a:xfrm>
                <a:off x="1398457" y="1858965"/>
                <a:ext cx="15517943" cy="7780335"/>
              </a:xfrm>
              <a:prstGeom prst="rect">
                <a:avLst/>
              </a:prstGeom>
              <a:blipFill>
                <a:blip r:embed="rId13"/>
                <a:stretch>
                  <a:fillRect l="-1296" r="-1257" b="-784"/>
                </a:stretch>
              </a:blipFill>
            </p:spPr>
            <p:txBody>
              <a:bodyPr/>
              <a:lstStyle/>
              <a:p>
                <a:r>
                  <a:rPr lang="en-US">
                    <a:noFill/>
                  </a:rPr>
                  <a:t> </a:t>
                </a:r>
              </a:p>
            </p:txBody>
          </p:sp>
        </mc:Fallback>
      </mc:AlternateContent>
    </p:spTree>
    <p:extLst>
      <p:ext uri="{BB962C8B-B14F-4D97-AF65-F5344CB8AC3E}">
        <p14:creationId xmlns:p14="http://schemas.microsoft.com/office/powerpoint/2010/main" val="409053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421102" y="8610599"/>
            <a:ext cx="457197" cy="2057400"/>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 name="Picture 2"/>
          <p:cNvPicPr>
            <a:picLocks noChangeAspect="1"/>
          </p:cNvPicPr>
          <p:nvPr/>
        </p:nvPicPr>
        <p:blipFill>
          <a:blip r:embed="rId5"/>
          <a:stretch>
            <a:fillRect/>
          </a:stretch>
        </p:blipFill>
        <p:spPr>
          <a:xfrm>
            <a:off x="294256" y="339661"/>
            <a:ext cx="1569909" cy="1482082"/>
          </a:xfrm>
          <a:prstGeom prst="rect">
            <a:avLst/>
          </a:prstGeom>
        </p:spPr>
      </p:pic>
      <p:sp>
        <p:nvSpPr>
          <p:cNvPr id="10" name="Oval Callout 9"/>
          <p:cNvSpPr/>
          <p:nvPr/>
        </p:nvSpPr>
        <p:spPr>
          <a:xfrm>
            <a:off x="8248096" y="339661"/>
            <a:ext cx="1769322" cy="9584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295400" y="1885845"/>
                <a:ext cx="15621000" cy="7082836"/>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 Thời điểm 12 giờ trưa, tức t = 12, khi đó </a:t>
                </a: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(12) = 80+7</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huyết áp tâm trương của người đó vào lúc 12 giờ trưa là 80 mmHg.</a:t>
                </a: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 Thời điểm 8 giờ tối hay 20 giờ, tức t = 20, khi đó:</a:t>
                </a: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(20) =80+7</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160−7</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huyết áp tâm trương của người đó vào lúc 8 giờ tối là </a:t>
                </a:r>
              </a:p>
            </p:txBody>
          </p:sp>
        </mc:Choice>
        <mc:Fallback xmlns="">
          <p:sp>
            <p:nvSpPr>
              <p:cNvPr id="5" name="Rectangle 4"/>
              <p:cNvSpPr>
                <a:spLocks noRot="1" noChangeAspect="1" noMove="1" noResize="1" noEditPoints="1" noAdjustHandles="1" noChangeArrowheads="1" noChangeShapeType="1" noTextEdit="1"/>
              </p:cNvSpPr>
              <p:nvPr/>
            </p:nvSpPr>
            <p:spPr>
              <a:xfrm>
                <a:off x="1295400" y="1885845"/>
                <a:ext cx="15621000" cy="7082836"/>
              </a:xfrm>
              <a:prstGeom prst="rect">
                <a:avLst/>
              </a:prstGeom>
              <a:blipFill>
                <a:blip r:embed="rId12"/>
                <a:stretch>
                  <a:fillRect l="-1288" r="-937" b="-1033"/>
                </a:stretch>
              </a:blipFill>
            </p:spPr>
            <p:txBody>
              <a:bodyPr/>
              <a:lstStyle/>
              <a:p>
                <a:r>
                  <a:rPr lang="en-US">
                    <a:noFill/>
                  </a:rPr>
                  <a:t> </a:t>
                </a:r>
              </a:p>
            </p:txBody>
          </p:sp>
        </mc:Fallback>
      </mc:AlternateContent>
      <p:pic>
        <p:nvPicPr>
          <p:cNvPr id="8" name="Picture 7"/>
          <p:cNvPicPr>
            <a:picLocks noChangeAspect="1"/>
          </p:cNvPicPr>
          <p:nvPr/>
        </p:nvPicPr>
        <p:blipFill>
          <a:blip r:embed="rId13"/>
          <a:stretch>
            <a:fillRect/>
          </a:stretch>
        </p:blipFill>
        <p:spPr>
          <a:xfrm>
            <a:off x="16383000" y="342900"/>
            <a:ext cx="966339" cy="122913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3879689" y="7710941"/>
                <a:ext cx="2542299" cy="13187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160−7</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13879689" y="7710941"/>
                <a:ext cx="2542299" cy="1318759"/>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4784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anim calcmode="lin" valueType="num">
                                      <p:cBhvr>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anim calcmode="lin" valueType="num">
                                      <p:cBhvr>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4" dur="500"/>
                                        <p:tgtEl>
                                          <p:spTgt spid="5">
                                            <p:txEl>
                                              <p:pRg st="3" end="3"/>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0" dur="500"/>
                                        <p:tgtEl>
                                          <p:spTgt spid="5">
                                            <p:txEl>
                                              <p:pRg st="5" end="5"/>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Rectangle 15"/>
          <p:cNvSpPr/>
          <p:nvPr/>
        </p:nvSpPr>
        <p:spPr>
          <a:xfrm>
            <a:off x="2438400" y="3228964"/>
            <a:ext cx="8642272"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7500" b="1" i="0" u="none" strike="noStrike" kern="1200" cap="none" spc="0" normalizeH="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75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27587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757178" y="1220366"/>
            <a:ext cx="14773644" cy="1988345"/>
          </a:xfrm>
          <a:prstGeom prst="rect">
            <a:avLst/>
          </a:prstGeom>
          <a:noFill/>
          <a:ln>
            <a:noFill/>
          </a:ln>
        </p:spPr>
        <p:txBody>
          <a:bodyPr spcFirstLastPara="1" wrap="square" lIns="137138" tIns="68550" rIns="137138" bIns="68550" anchor="b" anchorCtr="0">
            <a:noAutofit/>
          </a:bodyPr>
          <a:lstStyle/>
          <a:p>
            <a:pPr algn="ctr" defTabSz="1371600">
              <a:lnSpc>
                <a:spcPct val="90000"/>
              </a:lnSpc>
              <a:buClr>
                <a:srgbClr val="FFFF66"/>
              </a:buClr>
              <a:buSzPts val="7200"/>
            </a:pPr>
            <a:r>
              <a:rPr lang="vi-VN" sz="10800" b="1" kern="0">
                <a:solidFill>
                  <a:srgbClr val="FFFF66"/>
                </a:solidFill>
                <a:latin typeface="Arial"/>
                <a:ea typeface="Arial"/>
                <a:cs typeface="Arial"/>
                <a:sym typeface="Arial"/>
              </a:rPr>
              <a:t>NGÔI SAO MAY MẮN</a:t>
            </a:r>
            <a:endParaRPr sz="10800" b="1" kern="0">
              <a:solidFill>
                <a:srgbClr val="FFFF66"/>
              </a:solidFill>
              <a:latin typeface="Arial"/>
              <a:ea typeface="Arial"/>
              <a:cs typeface="Arial"/>
              <a:sym typeface="Arial"/>
            </a:endParaRPr>
          </a:p>
        </p:txBody>
      </p:sp>
      <p:sp>
        <p:nvSpPr>
          <p:cNvPr id="4" name="Google Shape;90;p2"/>
          <p:cNvSpPr/>
          <p:nvPr/>
        </p:nvSpPr>
        <p:spPr>
          <a:xfrm>
            <a:off x="2697836" y="4114800"/>
            <a:ext cx="12892325" cy="123444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sp>
      <p:sp>
        <p:nvSpPr>
          <p:cNvPr id="5" name="Google Shape;85;p1"/>
          <p:cNvSpPr/>
          <p:nvPr/>
        </p:nvSpPr>
        <p:spPr>
          <a:xfrm>
            <a:off x="6284481" y="3885095"/>
            <a:ext cx="5719038" cy="518154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4">
              <a:alphaModFix/>
            </a:blip>
            <a:stretch>
              <a:fillRect/>
            </a:stretch>
          </a:blipFill>
          <a:ln>
            <a:noFill/>
          </a:ln>
        </p:spPr>
      </p:sp>
    </p:spTree>
    <p:extLst>
      <p:ext uri="{BB962C8B-B14F-4D97-AF65-F5344CB8AC3E}">
        <p14:creationId xmlns:p14="http://schemas.microsoft.com/office/powerpoint/2010/main" val="3806842799"/>
      </p:ext>
    </p:extLst>
  </p:cSld>
  <p:clrMapOvr>
    <a:masterClrMapping/>
  </p:clrMapOvr>
  <p:transition spd="med">
    <p:circl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r>
              <a:rPr lang="vi-VN" sz="5400" b="1" kern="0">
                <a:solidFill>
                  <a:srgbClr val="000000"/>
                </a:solidFill>
                <a:latin typeface="Arial"/>
                <a:ea typeface="Arial"/>
                <a:cs typeface="Arial"/>
                <a:sym typeface="Arial"/>
              </a:rPr>
              <a:t>Câu 1.</a:t>
            </a:r>
            <a:r>
              <a:rPr lang="vi-VN" sz="5400" kern="0">
                <a:solidFill>
                  <a:srgbClr val="000000"/>
                </a:solidFill>
                <a:latin typeface="Arial"/>
                <a:ea typeface="Arial"/>
                <a:cs typeface="Arial"/>
                <a:sym typeface="Arial"/>
              </a:rPr>
              <a:t> Giá trị nào sau đây mang dấu dương?</a:t>
            </a:r>
            <a:endParaRPr sz="5400" kern="0">
              <a:solidFill>
                <a:srgbClr val="000000"/>
              </a:solidFill>
              <a:latin typeface="Arial"/>
              <a:ea typeface="Arial"/>
              <a:cs typeface="Arial"/>
              <a:sym typeface="Arial"/>
            </a:endParaRPr>
          </a:p>
        </p:txBody>
      </p:sp>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A. sin 290°</a:t>
            </a:r>
            <a:endParaRPr lang="en-US" sz="5400">
              <a:effectLst/>
              <a:latin typeface="+mj-lt"/>
              <a:ea typeface="Times New Roman" panose="02020603050405020304" pitchFamily="18" charset="0"/>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ea typeface="Times New Roman" panose="02020603050405020304" pitchFamily="18" charset="0"/>
                <a:cs typeface="Times New Roman" panose="02020603050405020304" pitchFamily="18" charset="0"/>
              </a:rPr>
              <a:t>C. tan 290°</a:t>
            </a:r>
            <a:endParaRPr lang="en-US" sz="5400">
              <a:effectLst/>
              <a:ea typeface="Times New Roman" panose="02020603050405020304" pitchFamily="18" charset="0"/>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B. cos 290°</a:t>
            </a:r>
            <a:endParaRPr lang="en-US" sz="5400">
              <a:effectLst/>
              <a:latin typeface="+mj-lt"/>
              <a:ea typeface="Times New Roman" panose="02020603050405020304" pitchFamily="18" charset="0"/>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D. cot 290°</a:t>
            </a:r>
            <a:endParaRPr lang="en-US" sz="5400">
              <a:effectLst/>
              <a:latin typeface="+mj-lt"/>
              <a:ea typeface="Times New Roman" panose="02020603050405020304" pitchFamily="18" charset="0"/>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07" name="Google Shape;107;p3"/>
          <p:cNvSpPr/>
          <p:nvPr/>
        </p:nvSpPr>
        <p:spPr>
          <a:xfrm>
            <a:off x="9343613" y="4022796"/>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5400">
                <a:solidFill>
                  <a:srgbClr val="000000"/>
                </a:solidFill>
                <a:ea typeface="Times New Roman" panose="02020603050405020304" pitchFamily="18" charset="0"/>
                <a:cs typeface="Times New Roman" panose="02020603050405020304" pitchFamily="18" charset="0"/>
              </a:rPr>
              <a:t>B. cos 290°</a:t>
            </a:r>
            <a:endParaRPr lang="en-US" sz="5400">
              <a:solidFill>
                <a:srgbClr val="000000"/>
              </a:solidFill>
              <a:ea typeface="Times New Roman" panose="02020603050405020304" pitchFamily="18" charset="0"/>
            </a:endParaRPr>
          </a:p>
        </p:txBody>
      </p:sp>
      <p:sp>
        <p:nvSpPr>
          <p:cNvPr id="9" name="Google Shape;90;p2"/>
          <p:cNvSpPr/>
          <p:nvPr/>
        </p:nvSpPr>
        <p:spPr>
          <a:xfrm>
            <a:off x="-157397" y="190500"/>
            <a:ext cx="1605197" cy="1437695"/>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5">
              <a:alphaModFix/>
            </a:blip>
            <a:stretch>
              <a:fillRect/>
            </a:stretch>
          </a:blipFill>
          <a:ln>
            <a:noFill/>
          </a:ln>
        </p:spPr>
      </p:sp>
    </p:spTree>
    <p:extLst>
      <p:ext uri="{BB962C8B-B14F-4D97-AF65-F5344CB8AC3E}">
        <p14:creationId xmlns:p14="http://schemas.microsoft.com/office/powerpoint/2010/main" val="15903583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2" name="Google Shape;112;p4"/>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vi-VN" sz="5400" b="1" kern="0">
                    <a:solidFill>
                      <a:srgbClr val="000000"/>
                    </a:solidFill>
                    <a:ea typeface="Arial"/>
                    <a:cs typeface="Arial"/>
                    <a:sym typeface="Arial"/>
                  </a:rPr>
                  <a:t>Câu 2:</a:t>
                </a:r>
                <a:r>
                  <a:rPr lang="en-US" sz="5400" b="1" kern="0">
                    <a:solidFill>
                      <a:srgbClr val="000000"/>
                    </a:solidFill>
                    <a:ea typeface="Arial"/>
                    <a:cs typeface="Arial"/>
                    <a:sym typeface="Arial"/>
                  </a:rPr>
                  <a:t> </a:t>
                </a:r>
                <a:r>
                  <a:rPr lang="en-US" sz="5400">
                    <a:solidFill>
                      <a:srgbClr val="000000"/>
                    </a:solidFill>
                    <a:ea typeface="Times New Roman" panose="02020603050405020304" pitchFamily="18" charset="0"/>
                    <a:cs typeface="Times New Roman" panose="02020603050405020304" pitchFamily="18" charset="0"/>
                  </a:rPr>
                  <a:t>Giá trị của </a:t>
                </a:r>
                <a14:m>
                  <m:oMath xmlns:m="http://schemas.openxmlformats.org/officeDocument/2006/math">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13</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e>
                    </m:d>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5400">
                    <a:solidFill>
                      <a:srgbClr val="000000"/>
                    </a:solidFill>
                    <a:ea typeface="Times New Roman" panose="02020603050405020304" pitchFamily="18" charset="0"/>
                    <a:cs typeface="Times New Roman" panose="02020603050405020304" pitchFamily="18" charset="0"/>
                  </a:rPr>
                  <a:t> bằng</a:t>
                </a:r>
                <a:endParaRPr lang="en-US" sz="5400">
                  <a:effectLst/>
                  <a:ea typeface="Times New Roman" panose="02020603050405020304" pitchFamily="18" charset="0"/>
                </a:endParaRPr>
              </a:p>
            </p:txBody>
          </p:sp>
        </mc:Choice>
        <mc:Fallback xmlns="">
          <p:sp>
            <p:nvSpPr>
              <p:cNvPr id="112" name="Google Shape;112;p4"/>
              <p:cNvSpPr>
                <a:spLocks noRot="1" noChangeAspect="1" noMove="1" noResize="1" noEditPoints="1" noAdjustHandles="1" noChangeArrowheads="1" noChangeShapeType="1" noTextEdit="1"/>
              </p:cNvSpPr>
              <p:nvPr/>
            </p:nvSpPr>
            <p:spPr>
              <a:xfrm>
                <a:off x="1313284" y="713792"/>
                <a:ext cx="15661433" cy="2967135"/>
              </a:xfrm>
              <a:prstGeom prst="roundRect">
                <a:avLst>
                  <a:gd name="adj" fmla="val 16667"/>
                </a:avLst>
              </a:prstGeom>
              <a:blipFill>
                <a:blip r:embed="rId3"/>
                <a:stretch>
                  <a:fillRect l="-816"/>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Google Shape;113;p4"/>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3" name="Google Shape;113;p4"/>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Google Shape;114;p4"/>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4" name="Google Shape;114;p4"/>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Google Shape;115;p4"/>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5" name="Google Shape;115;p4"/>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Google Shape;116;p4"/>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6" name="Google Shape;116;p4"/>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17" name="Google Shape;117;p4">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xmlns:a14="http://schemas.microsoft.com/office/drawing/2010/main">
        <mc:Choice Requires="a14">
          <p:sp>
            <p:nvSpPr>
              <p:cNvPr id="118" name="Google Shape;118;p4"/>
              <p:cNvSpPr/>
              <p:nvPr/>
            </p:nvSpPr>
            <p:spPr>
              <a:xfrm>
                <a:off x="9358603" y="4006874"/>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ar-AE" sz="5400" kern="0">
                  <a:solidFill>
                    <a:srgbClr val="000000"/>
                  </a:solidFill>
                  <a:ea typeface="Arial"/>
                  <a:cs typeface="Arial"/>
                  <a:sym typeface="Arial"/>
                </a:endParaRPr>
              </a:p>
            </p:txBody>
          </p:sp>
        </mc:Choice>
        <mc:Fallback xmlns="">
          <p:sp>
            <p:nvSpPr>
              <p:cNvPr id="118" name="Google Shape;118;p4"/>
              <p:cNvSpPr>
                <a:spLocks noRot="1" noChangeAspect="1" noMove="1" noResize="1" noEditPoints="1" noAdjustHandles="1" noChangeArrowheads="1" noChangeShapeType="1" noTextEdit="1"/>
              </p:cNvSpPr>
              <p:nvPr/>
            </p:nvSpPr>
            <p:spPr>
              <a:xfrm>
                <a:off x="9358603" y="4006874"/>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99082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par>
                                <p:cTn id="18" presetID="10" presetClass="entr" presetSubtype="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a:solidFill>
                  <a:srgbClr val="000000"/>
                </a:solidFill>
                <a:latin typeface="+mj-lt"/>
                <a:ea typeface="Times New Roman" panose="02020603050405020304" pitchFamily="18" charset="0"/>
                <a:cs typeface="Times New Roman" panose="02020603050405020304" pitchFamily="18" charset="0"/>
              </a:rPr>
              <a:t>Câu 3. </a:t>
            </a:r>
            <a:r>
              <a:rPr lang="en-US" sz="5400">
                <a:solidFill>
                  <a:srgbClr val="000000"/>
                </a:solidFill>
                <a:latin typeface="+mj-lt"/>
                <a:ea typeface="Times New Roman" panose="02020603050405020304" pitchFamily="18" charset="0"/>
                <a:cs typeface="Times New Roman" panose="02020603050405020304" pitchFamily="18" charset="0"/>
              </a:rPr>
              <a:t>Góc lượng giác nào mà hai giá trị sin và cosin của nó trái dấu?</a:t>
            </a:r>
            <a:endParaRPr lang="en-US" sz="5400">
              <a:effectLst/>
              <a:latin typeface="+mj-lt"/>
              <a:ea typeface="Times New Roman" panose="02020603050405020304" pitchFamily="18" charset="0"/>
            </a:endParaRPr>
          </a:p>
        </p:txBody>
      </p:sp>
      <p:sp>
        <p:nvSpPr>
          <p:cNvPr id="124" name="Google Shape;124;p5"/>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A. 100°</a:t>
            </a:r>
            <a:endParaRPr lang="en-US" sz="5400">
              <a:effectLst/>
              <a:latin typeface="+mj-lt"/>
              <a:ea typeface="Times New Roman" panose="02020603050405020304" pitchFamily="18" charset="0"/>
            </a:endParaRPr>
          </a:p>
        </p:txBody>
      </p:sp>
      <p:sp>
        <p:nvSpPr>
          <p:cNvPr id="125" name="Google Shape;125;p5"/>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C. -95°</a:t>
            </a:r>
            <a:endParaRPr lang="en-US" sz="5400">
              <a:effectLst/>
              <a:latin typeface="+mj-lt"/>
              <a:ea typeface="Times New Roman" panose="02020603050405020304" pitchFamily="18" charset="0"/>
            </a:endParaRPr>
          </a:p>
        </p:txBody>
      </p:sp>
      <p:sp>
        <p:nvSpPr>
          <p:cNvPr id="126" name="Google Shape;126;p5"/>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B. 80°</a:t>
            </a:r>
            <a:endParaRPr lang="en-US" sz="5400">
              <a:effectLst/>
              <a:latin typeface="+mj-lt"/>
              <a:ea typeface="Times New Roman" panose="02020603050405020304" pitchFamily="18" charset="0"/>
            </a:endParaRPr>
          </a:p>
        </p:txBody>
      </p:sp>
      <p:sp>
        <p:nvSpPr>
          <p:cNvPr id="127" name="Google Shape;127;p5"/>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D. -300°</a:t>
            </a:r>
            <a:endParaRPr lang="en-US" sz="5400">
              <a:effectLst/>
              <a:latin typeface="+mj-lt"/>
              <a:ea typeface="Times New Roman" panose="02020603050405020304" pitchFamily="18" charset="0"/>
            </a:endParaRPr>
          </a:p>
        </p:txBody>
      </p:sp>
      <p:pic>
        <p:nvPicPr>
          <p:cNvPr id="128" name="Google Shape;128;p5">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29" name="Google Shape;129;p5"/>
          <p:cNvSpPr/>
          <p:nvPr/>
        </p:nvSpPr>
        <p:spPr>
          <a:xfrm>
            <a:off x="1313282" y="4007499"/>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5400">
                <a:solidFill>
                  <a:srgbClr val="000000"/>
                </a:solidFill>
                <a:ea typeface="Times New Roman" panose="02020603050405020304" pitchFamily="18" charset="0"/>
                <a:cs typeface="Times New Roman" panose="02020603050405020304" pitchFamily="18" charset="0"/>
              </a:rPr>
              <a:t>A. 100°</a:t>
            </a:r>
            <a:endParaRPr lang="en-US" sz="5400">
              <a:solidFill>
                <a:srgbClr val="000000"/>
              </a:solidFill>
              <a:ea typeface="Times New Roman" panose="02020603050405020304" pitchFamily="18" charset="0"/>
            </a:endParaRPr>
          </a:p>
        </p:txBody>
      </p:sp>
    </p:spTree>
    <p:extLst>
      <p:ext uri="{BB962C8B-B14F-4D97-AF65-F5344CB8AC3E}">
        <p14:creationId xmlns:p14="http://schemas.microsoft.com/office/powerpoint/2010/main" val="297574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500"/>
                                        <p:tgtEl>
                                          <p:spTgt spid="124"/>
                                        </p:tgtEl>
                                      </p:cBhvr>
                                    </p:animEffect>
                                  </p:childTnLst>
                                </p:cTn>
                              </p:par>
                              <p:par>
                                <p:cTn id="12" presetID="10" presetClass="entr" presetSubtype="0" fill="hold" nodeType="with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fade">
                                      <p:cBhvr>
                                        <p:cTn id="14" dur="500"/>
                                        <p:tgtEl>
                                          <p:spTgt spid="126"/>
                                        </p:tgtEl>
                                      </p:cBhvr>
                                    </p:animEffect>
                                  </p:childTnLst>
                                </p:cTn>
                              </p:par>
                              <p:par>
                                <p:cTn id="15" presetID="10"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childTnLst>
                                </p:cTn>
                              </p:par>
                              <p:par>
                                <p:cTn id="18" presetID="10" presetClass="entr" presetSubtype="0" fill="hold"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4" name="Google Shape;134;p6"/>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a:solidFill>
                      <a:srgbClr val="000000"/>
                    </a:solidFill>
                    <a:latin typeface="Arial" panose="020B0604020202020204" pitchFamily="34" charset="0"/>
                    <a:ea typeface="Times New Roman" panose="02020603050405020304" pitchFamily="18" charset="0"/>
                    <a:cs typeface="Arial" panose="020B0604020202020204" pitchFamily="34" charset="0"/>
                  </a:rPr>
                  <a:t>Câu 4.</a:t>
                </a:r>
                <a:r>
                  <a:rPr lang="en-US" sz="5400">
                    <a:solidFill>
                      <a:srgbClr val="000000"/>
                    </a:solidFill>
                    <a:latin typeface="Arial" panose="020B0604020202020204" pitchFamily="34" charset="0"/>
                    <a:ea typeface="Times New Roman" panose="02020603050405020304" pitchFamily="18" charset="0"/>
                    <a:cs typeface="Arial" panose="020B0604020202020204" pitchFamily="34" charset="0"/>
                  </a:rPr>
                  <a:t> Cot của góc </a:t>
                </a:r>
                <a:r>
                  <a:rPr lang="en-US" sz="5400">
                    <a:effectLst/>
                    <a:latin typeface="Arial" panose="020B0604020202020204" pitchFamily="34" charset="0"/>
                    <a:ea typeface="Times New Roman" panose="02020603050405020304" pitchFamily="18" charset="0"/>
                    <a:cs typeface="Arial" panose="020B0604020202020204" pitchFamily="34" charset="0"/>
                  </a:rPr>
                  <a:t>lượng</a:t>
                </a:r>
                <a:r>
                  <a:rPr lang="en-US" sz="5400">
                    <a:solidFill>
                      <a:srgbClr val="000000"/>
                    </a:solidFill>
                    <a:latin typeface="Arial" panose="020B0604020202020204" pitchFamily="34" charset="0"/>
                    <a:ea typeface="Times New Roman" panose="02020603050405020304" pitchFamily="18" charset="0"/>
                    <a:cs typeface="Arial" panose="020B0604020202020204" pitchFamily="34" charset="0"/>
                  </a:rPr>
                  <a:t> giác nào bằng </a:t>
                </a:r>
                <a14:m>
                  <m:oMath xmlns:m="http://schemas.openxmlformats.org/officeDocument/2006/math">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54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4" name="Google Shape;134;p6"/>
              <p:cNvSpPr>
                <a:spLocks noRot="1" noChangeAspect="1" noMove="1" noResize="1" noEditPoints="1" noAdjustHandles="1" noChangeArrowheads="1" noChangeShapeType="1" noTextEdit="1"/>
              </p:cNvSpPr>
              <p:nvPr/>
            </p:nvSpPr>
            <p:spPr>
              <a:xfrm>
                <a:off x="1313284" y="713792"/>
                <a:ext cx="15661433" cy="2967135"/>
              </a:xfrm>
              <a:prstGeom prst="roundRect">
                <a:avLst>
                  <a:gd name="adj" fmla="val 16667"/>
                </a:avLst>
              </a:prstGeom>
              <a:blipFill>
                <a:blip r:embed="rId3"/>
                <a:stretch>
                  <a:fillRect l="-816"/>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Google Shape;135;p6"/>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300</m:t>
                        </m:r>
                      </m:e>
                      <m:sup>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5400">
                    <a:solidFill>
                      <a:srgbClr val="000000"/>
                    </a:solidFill>
                    <a:latin typeface="Times New Roman" panose="02020603050405020304" pitchFamily="18" charset="0"/>
                    <a:ea typeface="Times New Roman" panose="02020603050405020304" pitchFamily="18" charset="0"/>
                  </a:rPr>
                  <a:t> </a:t>
                </a:r>
                <a:endParaRPr sz="5400" kern="0">
                  <a:solidFill>
                    <a:srgbClr val="000000"/>
                  </a:solidFill>
                  <a:latin typeface="Arial"/>
                  <a:ea typeface="Arial"/>
                  <a:cs typeface="Arial"/>
                  <a:sym typeface="Arial"/>
                </a:endParaRPr>
              </a:p>
            </p:txBody>
          </p:sp>
        </mc:Choice>
        <mc:Fallback xmlns="">
          <p:sp>
            <p:nvSpPr>
              <p:cNvPr id="135" name="Google Shape;135;p6"/>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Google Shape;136;p6"/>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54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45</m:t>
                        </m:r>
                      </m:e>
                      <m:sup>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5400">
                    <a:solidFill>
                      <a:srgbClr val="000000"/>
                    </a:solidFill>
                    <a:latin typeface="Times New Roman" panose="02020603050405020304" pitchFamily="18" charset="0"/>
                    <a:ea typeface="Times New Roman" panose="02020603050405020304" pitchFamily="18" charset="0"/>
                  </a:rPr>
                  <a:t> </a:t>
                </a:r>
                <a:endParaRPr sz="5400" kern="0">
                  <a:solidFill>
                    <a:srgbClr val="000000"/>
                  </a:solidFill>
                  <a:latin typeface="Arial"/>
                  <a:ea typeface="Arial"/>
                  <a:cs typeface="Arial"/>
                  <a:sym typeface="Arial"/>
                </a:endParaRPr>
              </a:p>
            </p:txBody>
          </p:sp>
        </mc:Choice>
        <mc:Fallback xmlns="">
          <p:sp>
            <p:nvSpPr>
              <p:cNvPr id="136" name="Google Shape;136;p6"/>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Google Shape;137;p6"/>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54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sz="5400" kern="0">
                  <a:solidFill>
                    <a:srgbClr val="000000"/>
                  </a:solidFill>
                  <a:latin typeface="Arial"/>
                  <a:ea typeface="Arial"/>
                  <a:cs typeface="Arial"/>
                  <a:sym typeface="Arial"/>
                </a:endParaRPr>
              </a:p>
            </p:txBody>
          </p:sp>
        </mc:Choice>
        <mc:Fallback xmlns="">
          <p:sp>
            <p:nvSpPr>
              <p:cNvPr id="137" name="Google Shape;137;p6"/>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Google Shape;138;p6"/>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sz="5400">
                  <a:effectLst/>
                  <a:latin typeface="Times New Roman" panose="02020603050405020304" pitchFamily="18" charset="0"/>
                  <a:ea typeface="Times New Roman" panose="02020603050405020304" pitchFamily="18" charset="0"/>
                </a:endParaRPr>
              </a:p>
            </p:txBody>
          </p:sp>
        </mc:Choice>
        <mc:Fallback xmlns="">
          <p:sp>
            <p:nvSpPr>
              <p:cNvPr id="138" name="Google Shape;138;p6"/>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39" name="Google Shape;139;p6">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xmlns:a14="http://schemas.microsoft.com/office/drawing/2010/main">
        <mc:Choice Requires="a14">
          <p:sp>
            <p:nvSpPr>
              <p:cNvPr id="140" name="Google Shape;140;p6"/>
              <p:cNvSpPr/>
              <p:nvPr/>
            </p:nvSpPr>
            <p:spPr>
              <a:xfrm>
                <a:off x="1319528" y="4009373"/>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300</m:t>
                        </m:r>
                      </m:e>
                      <m:sup>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ar-AE" sz="5400">
                    <a:solidFill>
                      <a:srgbClr val="000000"/>
                    </a:solidFill>
                    <a:latin typeface="Times New Roman" panose="02020603050405020304" pitchFamily="18" charset="0"/>
                    <a:ea typeface="Times New Roman" panose="02020603050405020304" pitchFamily="18" charset="0"/>
                  </a:rPr>
                  <a:t> </a:t>
                </a:r>
                <a:endParaRPr lang="ar-AE" sz="5400" kern="0">
                  <a:solidFill>
                    <a:srgbClr val="000000"/>
                  </a:solidFill>
                  <a:ea typeface="Arial"/>
                  <a:cs typeface="Arial"/>
                  <a:sym typeface="Arial"/>
                </a:endParaRPr>
              </a:p>
            </p:txBody>
          </p:sp>
        </mc:Choice>
        <mc:Fallback xmlns="">
          <p:sp>
            <p:nvSpPr>
              <p:cNvPr id="140" name="Google Shape;140;p6"/>
              <p:cNvSpPr>
                <a:spLocks noRot="1" noChangeAspect="1" noMove="1" noResize="1" noEditPoints="1" noAdjustHandles="1" noChangeArrowheads="1" noChangeShapeType="1" noTextEdit="1"/>
              </p:cNvSpPr>
              <p:nvPr/>
            </p:nvSpPr>
            <p:spPr>
              <a:xfrm>
                <a:off x="1319528" y="4009373"/>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38729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fade">
                                      <p:cBhvr>
                                        <p:cTn id="11" dur="500"/>
                                        <p:tgtEl>
                                          <p:spTgt spid="135"/>
                                        </p:tgtEl>
                                      </p:cBhvr>
                                    </p:animEffect>
                                  </p:childTnLst>
                                </p:cTn>
                              </p:par>
                              <p:par>
                                <p:cTn id="12" presetID="10" presetClass="entr" presetSubtype="0" fill="hold" nodeType="with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500"/>
                                        <p:tgtEl>
                                          <p:spTgt spid="137"/>
                                        </p:tgtEl>
                                      </p:cBhvr>
                                    </p:animEffect>
                                  </p:childTnLst>
                                </p:cTn>
                              </p:par>
                              <p:par>
                                <p:cTn id="15" presetID="10" presetClass="entr" presetSubtype="0" fill="hold" nodeType="with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500"/>
                                        <p:tgtEl>
                                          <p:spTgt spid="136"/>
                                        </p:tgtEl>
                                      </p:cBhvr>
                                    </p:animEffect>
                                  </p:childTnLst>
                                </p:cTn>
                              </p:par>
                              <p:par>
                                <p:cTn id="18" presetID="10" presetClass="entr" presetSubtype="0" fill="hold" nodeType="with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fade">
                                      <p:cBhvr>
                                        <p:cTn id="20" dur="500"/>
                                        <p:tgtEl>
                                          <p:spTgt spid="1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fade">
                                      <p:cBhvr>
                                        <p:cTn id="25"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3" name="Freeform 3"/>
          <p:cNvSpPr/>
          <p:nvPr/>
        </p:nvSpPr>
        <p:spPr>
          <a:xfrm rot="62544">
            <a:off x="1123158" y="2544386"/>
            <a:ext cx="15947785" cy="6340775"/>
          </a:xfrm>
          <a:custGeom>
            <a:avLst/>
            <a:gdLst/>
            <a:ahLst/>
            <a:cxnLst/>
            <a:rect l="l" t="t" r="r" b="b"/>
            <a:pathLst>
              <a:path w="8549153" h="2796285">
                <a:moveTo>
                  <a:pt x="0" y="0"/>
                </a:moveTo>
                <a:lnTo>
                  <a:pt x="8549153" y="0"/>
                </a:lnTo>
                <a:lnTo>
                  <a:pt x="8549153" y="2796286"/>
                </a:lnTo>
                <a:lnTo>
                  <a:pt x="0" y="2796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19524206">
            <a:off x="16687800" y="172528"/>
            <a:ext cx="1404344" cy="2078011"/>
          </a:xfrm>
          <a:custGeom>
            <a:avLst/>
            <a:gdLst/>
            <a:ahLst/>
            <a:cxnLst/>
            <a:rect l="l" t="t" r="r" b="b"/>
            <a:pathLst>
              <a:path w="989107" h="1407982">
                <a:moveTo>
                  <a:pt x="0" y="0"/>
                </a:moveTo>
                <a:lnTo>
                  <a:pt x="989107" y="0"/>
                </a:lnTo>
                <a:lnTo>
                  <a:pt x="989107" y="1407982"/>
                </a:lnTo>
                <a:lnTo>
                  <a:pt x="0" y="1407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Rectangle 11"/>
          <p:cNvSpPr/>
          <p:nvPr/>
        </p:nvSpPr>
        <p:spPr>
          <a:xfrm>
            <a:off x="7030222" y="1280318"/>
            <a:ext cx="4075155" cy="1015663"/>
          </a:xfrm>
          <a:prstGeom prst="rect">
            <a:avLst/>
          </a:prstGeom>
        </p:spPr>
        <p:txBody>
          <a:bodyPr wrap="none">
            <a:spAutoFit/>
          </a:bodyPr>
          <a:lstStyle/>
          <a:p>
            <a:pPr lvl="0">
              <a:defRPr/>
            </a:pP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2286000" y="3623243"/>
            <a:ext cx="13563600" cy="4708981"/>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Trong mặt phẳng, cho hai tia Ou, Ov. Xét tia Om cùng nằm trong mặt phẳng này. Nếu tia Om quay quanh điểm O, theo một chiều nhất định từ Ou đến Ov, thì ta nói nó quét một </a:t>
            </a:r>
            <a:r>
              <a:rPr lang="en-US" sz="4000" b="1">
                <a:latin typeface="Arial" panose="020B0604020202020204" pitchFamily="34" charset="0"/>
                <a:ea typeface="Times New Roman" panose="02020603050405020304" pitchFamily="18" charset="0"/>
                <a:cs typeface="Arial" panose="020B0604020202020204" pitchFamily="34" charset="0"/>
              </a:rPr>
              <a:t>góc lượng giác </a:t>
            </a:r>
            <a:r>
              <a:rPr lang="en-US" sz="4000">
                <a:latin typeface="Arial" panose="020B0604020202020204" pitchFamily="34" charset="0"/>
                <a:ea typeface="Times New Roman" panose="02020603050405020304" pitchFamily="18" charset="0"/>
                <a:cs typeface="Arial" panose="020B0604020202020204" pitchFamily="34" charset="0"/>
              </a:rPr>
              <a:t>với tia đầu Ou, tia cuối Ov và kí hiệu là (Ou, Ov).</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7"/>
          <a:stretch>
            <a:fillRect/>
          </a:stretch>
        </p:blipFill>
        <p:spPr>
          <a:xfrm>
            <a:off x="14673749" y="7655315"/>
            <a:ext cx="2699851" cy="2364985"/>
          </a:xfrm>
          <a:prstGeom prst="rect">
            <a:avLst/>
          </a:prstGeom>
        </p:spPr>
      </p:pic>
      <p:pic>
        <p:nvPicPr>
          <p:cNvPr id="15" name="Picture 14"/>
          <p:cNvPicPr>
            <a:picLocks noChangeAspect="1"/>
          </p:cNvPicPr>
          <p:nvPr/>
        </p:nvPicPr>
        <p:blipFill>
          <a:blip r:embed="rId8"/>
          <a:stretch>
            <a:fillRect/>
          </a:stretch>
        </p:blipFill>
        <p:spPr>
          <a:xfrm>
            <a:off x="1752600" y="1555563"/>
            <a:ext cx="2280148" cy="2154159"/>
          </a:xfrm>
          <a:prstGeom prst="rect">
            <a:avLst/>
          </a:prstGeom>
        </p:spPr>
      </p:pic>
    </p:spTree>
    <p:extLst>
      <p:ext uri="{BB962C8B-B14F-4D97-AF65-F5344CB8AC3E}">
        <p14:creationId xmlns:p14="http://schemas.microsoft.com/office/powerpoint/2010/main" val="342745338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5" name="Google Shape;145;p7"/>
              <p:cNvSpPr/>
              <p:nvPr/>
            </p:nvSpPr>
            <p:spPr>
              <a:xfrm>
                <a:off x="1313284" y="571500"/>
                <a:ext cx="15661433" cy="3429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a:solidFill>
                      <a:srgbClr val="000000"/>
                    </a:solidFill>
                    <a:ea typeface="Times New Roman" panose="02020603050405020304" pitchFamily="18" charset="0"/>
                    <a:cs typeface="Times New Roman" panose="02020603050405020304" pitchFamily="18" charset="0"/>
                  </a:rPr>
                  <a:t>Câu 5. </a:t>
                </a:r>
                <a:r>
                  <a:rPr lang="en-US" sz="5400">
                    <a:solidFill>
                      <a:srgbClr val="000000"/>
                    </a:solidFill>
                    <a:ea typeface="Times New Roman" panose="02020603050405020304" pitchFamily="18" charset="0"/>
                    <a:cs typeface="Times New Roman" panose="02020603050405020304" pitchFamily="18" charset="0"/>
                  </a:rPr>
                  <a:t>Cho </a:t>
                </a:r>
                <a14:m>
                  <m:oMath xmlns:m="http://schemas.openxmlformats.org/officeDocument/2006/math">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oMath>
                </a14:m>
                <a:r>
                  <a:rPr lang="en-US" sz="5400">
                    <a:solidFill>
                      <a:srgbClr val="000000"/>
                    </a:solidFill>
                    <a:ea typeface="Times New Roman" panose="02020603050405020304" pitchFamily="18" charset="0"/>
                    <a:cs typeface="Times New Roman" panose="02020603050405020304" pitchFamily="18" charset="0"/>
                  </a:rPr>
                  <a:t>. Khi đó</a:t>
                </a:r>
              </a:p>
              <a:p>
                <a:pPr marR="30480" algn="ctr">
                  <a:lnSpc>
                    <a:spcPct val="150000"/>
                  </a:lnSpc>
                  <a:spcAft>
                    <a:spcPts val="0"/>
                  </a:spcAft>
                </a:pPr>
                <a14:m>
                  <m:oMath xmlns:m="http://schemas.openxmlformats.org/officeDocument/2006/math">
                    <m:f>
                      <m:fPr>
                        <m:ctrlP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5400">
                    <a:solidFill>
                      <a:srgbClr val="000000"/>
                    </a:solidFill>
                    <a:ea typeface="Times New Roman" panose="02020603050405020304" pitchFamily="18" charset="0"/>
                    <a:cs typeface="Times New Roman" panose="02020603050405020304" pitchFamily="18" charset="0"/>
                  </a:rPr>
                  <a:t> bằng:</a:t>
                </a:r>
                <a:endParaRPr lang="en-US" sz="5400">
                  <a:effectLst/>
                  <a:ea typeface="Times New Roman" panose="02020603050405020304" pitchFamily="18" charset="0"/>
                </a:endParaRPr>
              </a:p>
            </p:txBody>
          </p:sp>
        </mc:Choice>
        <mc:Fallback xmlns="">
          <p:sp>
            <p:nvSpPr>
              <p:cNvPr id="145" name="Google Shape;145;p7"/>
              <p:cNvSpPr>
                <a:spLocks noRot="1" noChangeAspect="1" noMove="1" noResize="1" noEditPoints="1" noAdjustHandles="1" noChangeArrowheads="1" noChangeShapeType="1" noTextEdit="1"/>
              </p:cNvSpPr>
              <p:nvPr/>
            </p:nvSpPr>
            <p:spPr>
              <a:xfrm>
                <a:off x="1313284" y="571500"/>
                <a:ext cx="15661433" cy="3429000"/>
              </a:xfrm>
              <a:prstGeom prst="roundRect">
                <a:avLst>
                  <a:gd name="adj" fmla="val 16667"/>
                </a:avLst>
              </a:prstGeom>
              <a:blipFill>
                <a:blip r:embed="rId3"/>
                <a:stretch>
                  <a:fillRect l="-661"/>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Google Shape;146;p7"/>
              <p:cNvSpPr/>
              <p:nvPr/>
            </p:nvSpPr>
            <p:spPr>
              <a:xfrm>
                <a:off x="1313282" y="4443706"/>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oMath>
                  </m:oMathPara>
                </a14:m>
                <a:endParaRPr sz="5400" kern="0">
                  <a:solidFill>
                    <a:srgbClr val="000000"/>
                  </a:solidFill>
                  <a:latin typeface="Arial"/>
                  <a:ea typeface="Arial"/>
                  <a:cs typeface="Arial"/>
                  <a:sym typeface="Arial"/>
                </a:endParaRPr>
              </a:p>
            </p:txBody>
          </p:sp>
        </mc:Choice>
        <mc:Fallback xmlns="">
          <p:sp>
            <p:nvSpPr>
              <p:cNvPr id="146" name="Google Shape;146;p7"/>
              <p:cNvSpPr>
                <a:spLocks noRot="1" noChangeAspect="1" noMove="1" noResize="1" noEditPoints="1" noAdjustHandles="1" noChangeArrowheads="1" noChangeShapeType="1" noTextEdit="1"/>
              </p:cNvSpPr>
              <p:nvPr/>
            </p:nvSpPr>
            <p:spPr>
              <a:xfrm>
                <a:off x="1313282" y="4443706"/>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Google Shape;147;p7"/>
              <p:cNvSpPr/>
              <p:nvPr/>
            </p:nvSpPr>
            <p:spPr>
              <a:xfrm>
                <a:off x="1313282"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oMath>
                  </m:oMathPara>
                </a14:m>
                <a:endParaRPr sz="5400" kern="0">
                  <a:solidFill>
                    <a:srgbClr val="000000"/>
                  </a:solidFill>
                  <a:latin typeface="Arial"/>
                  <a:ea typeface="Arial"/>
                  <a:cs typeface="Arial"/>
                  <a:sym typeface="Arial"/>
                </a:endParaRPr>
              </a:p>
            </p:txBody>
          </p:sp>
        </mc:Choice>
        <mc:Fallback xmlns="">
          <p:sp>
            <p:nvSpPr>
              <p:cNvPr id="147" name="Google Shape;147;p7"/>
              <p:cNvSpPr>
                <a:spLocks noRot="1" noChangeAspect="1" noMove="1" noResize="1" noEditPoints="1" noAdjustHandles="1" noChangeArrowheads="1" noChangeShapeType="1" noTextEdit="1"/>
              </p:cNvSpPr>
              <p:nvPr/>
            </p:nvSpPr>
            <p:spPr>
              <a:xfrm>
                <a:off x="1313282" y="7242889"/>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Google Shape;148;p7"/>
              <p:cNvSpPr/>
              <p:nvPr/>
            </p:nvSpPr>
            <p:spPr>
              <a:xfrm>
                <a:off x="9358609" y="4443706"/>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𝑏𝑚</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𝑑𝑚</m:t>
                          </m:r>
                        </m:den>
                      </m:f>
                    </m:oMath>
                  </m:oMathPara>
                </a14:m>
                <a:endParaRPr sz="5400" kern="0">
                  <a:solidFill>
                    <a:srgbClr val="000000"/>
                  </a:solidFill>
                  <a:latin typeface="Arial"/>
                  <a:ea typeface="Arial"/>
                  <a:cs typeface="Arial"/>
                  <a:sym typeface="Arial"/>
                </a:endParaRPr>
              </a:p>
            </p:txBody>
          </p:sp>
        </mc:Choice>
        <mc:Fallback xmlns="">
          <p:sp>
            <p:nvSpPr>
              <p:cNvPr id="148" name="Google Shape;148;p7"/>
              <p:cNvSpPr>
                <a:spLocks noRot="1" noChangeAspect="1" noMove="1" noResize="1" noEditPoints="1" noAdjustHandles="1" noChangeArrowheads="1" noChangeShapeType="1" noTextEdit="1"/>
              </p:cNvSpPr>
              <p:nvPr/>
            </p:nvSpPr>
            <p:spPr>
              <a:xfrm>
                <a:off x="9358609" y="4443706"/>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Google Shape;149;p7"/>
              <p:cNvSpPr/>
              <p:nvPr/>
            </p:nvSpPr>
            <p:spPr>
              <a:xfrm>
                <a:off x="9358609"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d>
                            <m:d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e>
                          </m:d>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den>
                      </m:f>
                    </m:oMath>
                  </m:oMathPara>
                </a14:m>
                <a:endParaRPr lang="en-US" sz="5400">
                  <a:effectLst/>
                  <a:latin typeface="Times New Roman" panose="02020603050405020304" pitchFamily="18" charset="0"/>
                  <a:ea typeface="Times New Roman" panose="02020603050405020304" pitchFamily="18" charset="0"/>
                </a:endParaRPr>
              </a:p>
            </p:txBody>
          </p:sp>
        </mc:Choice>
        <mc:Fallback xmlns="">
          <p:sp>
            <p:nvSpPr>
              <p:cNvPr id="149" name="Google Shape;149;p7"/>
              <p:cNvSpPr>
                <a:spLocks noRot="1" noChangeAspect="1" noMove="1" noResize="1" noEditPoints="1" noAdjustHandles="1" noChangeArrowheads="1" noChangeShapeType="1" noTextEdit="1"/>
              </p:cNvSpPr>
              <p:nvPr/>
            </p:nvSpPr>
            <p:spPr>
              <a:xfrm>
                <a:off x="9358609" y="7242889"/>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50" name="Google Shape;150;p7">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xmlns:a14="http://schemas.microsoft.com/office/drawing/2010/main">
        <mc:Choice Requires="a14">
          <p:sp>
            <p:nvSpPr>
              <p:cNvPr id="151" name="Google Shape;151;p7"/>
              <p:cNvSpPr/>
              <p:nvPr/>
            </p:nvSpPr>
            <p:spPr>
              <a:xfrm>
                <a:off x="1313282" y="7242888"/>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oMath>
                  </m:oMathPara>
                </a14:m>
                <a:endParaRPr sz="5400" kern="0">
                  <a:solidFill>
                    <a:srgbClr val="000000"/>
                  </a:solidFill>
                  <a:latin typeface="Arial"/>
                  <a:ea typeface="Arial"/>
                  <a:cs typeface="Arial"/>
                  <a:sym typeface="Arial"/>
                </a:endParaRPr>
              </a:p>
            </p:txBody>
          </p:sp>
        </mc:Choice>
        <mc:Fallback xmlns="">
          <p:sp>
            <p:nvSpPr>
              <p:cNvPr id="151" name="Google Shape;151;p7"/>
              <p:cNvSpPr>
                <a:spLocks noRot="1" noChangeAspect="1" noMove="1" noResize="1" noEditPoints="1" noAdjustHandles="1" noChangeArrowheads="1" noChangeShapeType="1" noTextEdit="1"/>
              </p:cNvSpPr>
              <p:nvPr/>
            </p:nvSpPr>
            <p:spPr>
              <a:xfrm>
                <a:off x="1313282" y="7242888"/>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5195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childTnLst>
                                </p:cTn>
                              </p:par>
                              <p:par>
                                <p:cTn id="12" presetID="10" presetClass="entr" presetSubtype="0" fill="hold" nodeType="with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par>
                                <p:cTn id="15" presetID="10"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childTnLst>
                                </p:cTn>
                              </p:par>
                              <p:par>
                                <p:cTn id="18" presetID="10" presetClass="entr" presetSubtype="0" fill="hold" nodeType="with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1700075" y="1028700"/>
            <a:ext cx="5030755" cy="1066800"/>
            <a:chOff x="489784" y="190500"/>
            <a:chExt cx="4455812" cy="1066800"/>
          </a:xfrm>
        </p:grpSpPr>
        <p:sp>
          <p:nvSpPr>
            <p:cNvPr id="17" name="Rectangle 16"/>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562381" y="190500"/>
              <a:ext cx="438321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1.1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7010400" y="1235214"/>
            <a:ext cx="5234125" cy="707886"/>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Hoàn thành bảng sau: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0" name="Table 19"/>
              <p:cNvGraphicFramePr>
                <a:graphicFrameLocks noGrp="1"/>
              </p:cNvGraphicFramePr>
              <p:nvPr>
                <p:extLst>
                  <p:ext uri="{D42A27DB-BD31-4B8C-83A1-F6EECF244321}">
                    <p14:modId xmlns:p14="http://schemas.microsoft.com/office/powerpoint/2010/main" val="2929432149"/>
                  </p:ext>
                </p:extLst>
              </p:nvPr>
            </p:nvGraphicFramePr>
            <p:xfrm>
              <a:off x="1708147" y="3215767"/>
              <a:ext cx="14827253" cy="3832733"/>
            </p:xfrm>
            <a:graphic>
              <a:graphicData uri="http://schemas.openxmlformats.org/drawingml/2006/table">
                <a:tbl>
                  <a:tblPr bandRow="1"/>
                  <a:tblGrid>
                    <a:gridCol w="2118179">
                      <a:extLst>
                        <a:ext uri="{9D8B030D-6E8A-4147-A177-3AD203B41FA5}">
                          <a16:colId xmlns:a16="http://schemas.microsoft.com/office/drawing/2014/main" val="3540101629"/>
                        </a:ext>
                      </a:extLst>
                    </a:gridCol>
                    <a:gridCol w="2118179">
                      <a:extLst>
                        <a:ext uri="{9D8B030D-6E8A-4147-A177-3AD203B41FA5}">
                          <a16:colId xmlns:a16="http://schemas.microsoft.com/office/drawing/2014/main" val="337453255"/>
                        </a:ext>
                      </a:extLst>
                    </a:gridCol>
                    <a:gridCol w="2118179">
                      <a:extLst>
                        <a:ext uri="{9D8B030D-6E8A-4147-A177-3AD203B41FA5}">
                          <a16:colId xmlns:a16="http://schemas.microsoft.com/office/drawing/2014/main" val="3159282912"/>
                        </a:ext>
                      </a:extLst>
                    </a:gridCol>
                    <a:gridCol w="2118179">
                      <a:extLst>
                        <a:ext uri="{9D8B030D-6E8A-4147-A177-3AD203B41FA5}">
                          <a16:colId xmlns:a16="http://schemas.microsoft.com/office/drawing/2014/main" val="618834820"/>
                        </a:ext>
                      </a:extLst>
                    </a:gridCol>
                    <a:gridCol w="2118179">
                      <a:extLst>
                        <a:ext uri="{9D8B030D-6E8A-4147-A177-3AD203B41FA5}">
                          <a16:colId xmlns:a16="http://schemas.microsoft.com/office/drawing/2014/main" val="1813615012"/>
                        </a:ext>
                      </a:extLst>
                    </a:gridCol>
                    <a:gridCol w="2118179">
                      <a:extLst>
                        <a:ext uri="{9D8B030D-6E8A-4147-A177-3AD203B41FA5}">
                          <a16:colId xmlns:a16="http://schemas.microsoft.com/office/drawing/2014/main" val="2606212104"/>
                        </a:ext>
                      </a:extLst>
                    </a:gridCol>
                    <a:gridCol w="2118179">
                      <a:extLst>
                        <a:ext uri="{9D8B030D-6E8A-4147-A177-3AD203B41FA5}">
                          <a16:colId xmlns:a16="http://schemas.microsoft.com/office/drawing/2014/main" val="1733332606"/>
                        </a:ext>
                      </a:extLst>
                    </a:gridCol>
                  </a:tblGrid>
                  <a:tr h="1281911">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15º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900º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9657"/>
                      </a:ext>
                    </a:extLst>
                  </a:tr>
                  <a:tr h="2550822">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Rađian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7</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2882026"/>
                      </a:ext>
                    </a:extLst>
                  </a:tr>
                </a:tbl>
              </a:graphicData>
            </a:graphic>
          </p:graphicFrame>
        </mc:Choice>
        <mc:Fallback xmlns="">
          <p:graphicFrame>
            <p:nvGraphicFramePr>
              <p:cNvPr id="20" name="Table 19"/>
              <p:cNvGraphicFramePr>
                <a:graphicFrameLocks noGrp="1"/>
              </p:cNvGraphicFramePr>
              <p:nvPr>
                <p:extLst>
                  <p:ext uri="{D42A27DB-BD31-4B8C-83A1-F6EECF244321}">
                    <p14:modId xmlns:p14="http://schemas.microsoft.com/office/powerpoint/2010/main" val="2929432149"/>
                  </p:ext>
                </p:extLst>
              </p:nvPr>
            </p:nvGraphicFramePr>
            <p:xfrm>
              <a:off x="1708147" y="3215767"/>
              <a:ext cx="14827253" cy="3832733"/>
            </p:xfrm>
            <a:graphic>
              <a:graphicData uri="http://schemas.openxmlformats.org/drawingml/2006/table">
                <a:tbl>
                  <a:tblPr bandRow="1"/>
                  <a:tblGrid>
                    <a:gridCol w="2118179">
                      <a:extLst>
                        <a:ext uri="{9D8B030D-6E8A-4147-A177-3AD203B41FA5}">
                          <a16:colId xmlns:a16="http://schemas.microsoft.com/office/drawing/2014/main" val="3540101629"/>
                        </a:ext>
                      </a:extLst>
                    </a:gridCol>
                    <a:gridCol w="2118179">
                      <a:extLst>
                        <a:ext uri="{9D8B030D-6E8A-4147-A177-3AD203B41FA5}">
                          <a16:colId xmlns:a16="http://schemas.microsoft.com/office/drawing/2014/main" val="337453255"/>
                        </a:ext>
                      </a:extLst>
                    </a:gridCol>
                    <a:gridCol w="2118179">
                      <a:extLst>
                        <a:ext uri="{9D8B030D-6E8A-4147-A177-3AD203B41FA5}">
                          <a16:colId xmlns:a16="http://schemas.microsoft.com/office/drawing/2014/main" val="3159282912"/>
                        </a:ext>
                      </a:extLst>
                    </a:gridCol>
                    <a:gridCol w="2118179">
                      <a:extLst>
                        <a:ext uri="{9D8B030D-6E8A-4147-A177-3AD203B41FA5}">
                          <a16:colId xmlns:a16="http://schemas.microsoft.com/office/drawing/2014/main" val="618834820"/>
                        </a:ext>
                      </a:extLst>
                    </a:gridCol>
                    <a:gridCol w="2118179">
                      <a:extLst>
                        <a:ext uri="{9D8B030D-6E8A-4147-A177-3AD203B41FA5}">
                          <a16:colId xmlns:a16="http://schemas.microsoft.com/office/drawing/2014/main" val="1813615012"/>
                        </a:ext>
                      </a:extLst>
                    </a:gridCol>
                    <a:gridCol w="2118179">
                      <a:extLst>
                        <a:ext uri="{9D8B030D-6E8A-4147-A177-3AD203B41FA5}">
                          <a16:colId xmlns:a16="http://schemas.microsoft.com/office/drawing/2014/main" val="2606212104"/>
                        </a:ext>
                      </a:extLst>
                    </a:gridCol>
                    <a:gridCol w="2118179">
                      <a:extLst>
                        <a:ext uri="{9D8B030D-6E8A-4147-A177-3AD203B41FA5}">
                          <a16:colId xmlns:a16="http://schemas.microsoft.com/office/drawing/2014/main" val="1733332606"/>
                        </a:ext>
                      </a:extLst>
                    </a:gridCol>
                  </a:tblGrid>
                  <a:tr h="1281911">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15º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900º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9657"/>
                      </a:ext>
                    </a:extLst>
                  </a:tr>
                  <a:tr h="2550822">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Rađian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000" t="-50597" r="-400000" b="-477"/>
                          </a:stretch>
                        </a:blip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01153" t="-50597" r="-100865" b="-47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99425" t="-50597" r="-575" b="-477"/>
                          </a:stretch>
                        </a:blipFill>
                      </a:tcPr>
                    </a:tc>
                    <a:extLst>
                      <a:ext uri="{0D108BD9-81ED-4DB2-BD59-A6C34878D82A}">
                        <a16:rowId xmlns:a16="http://schemas.microsoft.com/office/drawing/2014/main" val="622882026"/>
                      </a:ext>
                    </a:extLst>
                  </a:tr>
                </a:tbl>
              </a:graphicData>
            </a:graphic>
          </p:graphicFrame>
        </mc:Fallback>
      </mc:AlternateContent>
      <p:pic>
        <p:nvPicPr>
          <p:cNvPr id="21" name="Picture 20"/>
          <p:cNvPicPr>
            <a:picLocks noChangeAspect="1"/>
          </p:cNvPicPr>
          <p:nvPr/>
        </p:nvPicPr>
        <p:blipFill>
          <a:blip r:embed="rId4"/>
          <a:stretch>
            <a:fillRect/>
          </a:stretch>
        </p:blipFill>
        <p:spPr>
          <a:xfrm rot="21137405">
            <a:off x="16043909" y="585578"/>
            <a:ext cx="1289704" cy="1934557"/>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4470520" y="4966226"/>
                <a:ext cx="939680" cy="1777474"/>
              </a:xfrm>
              <a:prstGeom prst="rect">
                <a:avLst/>
              </a:prstGeom>
              <a:solidFill>
                <a:schemeClr val="bg1"/>
              </a:solidFill>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𝝅</m:t>
                          </m:r>
                        </m:num>
                        <m:den>
                          <m:r>
                            <a:rPr lang="en-US" sz="40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𝟏𝟐</m:t>
                          </m:r>
                        </m:den>
                      </m:f>
                    </m:oMath>
                  </m:oMathPara>
                </a14:m>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470520" y="4966226"/>
                <a:ext cx="939680" cy="1777474"/>
              </a:xfrm>
              <a:prstGeom prst="rect">
                <a:avLst/>
              </a:prstGeom>
              <a:blipFill>
                <a:blip r:embed="rId5"/>
                <a:stretch>
                  <a:fillRect/>
                </a:stretch>
              </a:blipFill>
            </p:spPr>
            <p:txBody>
              <a:bodyPr/>
              <a:lstStyle/>
              <a:p>
                <a:r>
                  <a:rPr lang="en-US">
                    <a:noFill/>
                  </a:rPr>
                  <a:t> </a:t>
                </a:r>
              </a:p>
            </p:txBody>
          </p:sp>
        </mc:Fallback>
      </mc:AlternateContent>
      <p:sp>
        <p:nvSpPr>
          <p:cNvPr id="23" name="Rectangle 22"/>
          <p:cNvSpPr/>
          <p:nvPr/>
        </p:nvSpPr>
        <p:spPr>
          <a:xfrm>
            <a:off x="6401512" y="3314700"/>
            <a:ext cx="1370888"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67,5º</a:t>
            </a:r>
          </a:p>
        </p:txBody>
      </p:sp>
      <p:sp>
        <p:nvSpPr>
          <p:cNvPr id="25" name="Rectangle 24"/>
          <p:cNvSpPr/>
          <p:nvPr/>
        </p:nvSpPr>
        <p:spPr>
          <a:xfrm>
            <a:off x="8839200" y="5334000"/>
            <a:ext cx="657552"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0º</a:t>
            </a:r>
          </a:p>
        </p:txBody>
      </p:sp>
      <mc:AlternateContent xmlns:mc="http://schemas.openxmlformats.org/markup-compatibility/2006" xmlns:a14="http://schemas.microsoft.com/office/drawing/2010/main">
        <mc:Choice Requires="a14">
          <p:sp>
            <p:nvSpPr>
              <p:cNvPr id="26" name="Rectangle 25"/>
              <p:cNvSpPr/>
              <p:nvPr/>
            </p:nvSpPr>
            <p:spPr>
              <a:xfrm>
                <a:off x="10826436" y="5295900"/>
                <a:ext cx="984564" cy="1118255"/>
              </a:xfrm>
              <a:prstGeom prst="rect">
                <a:avLst/>
              </a:prstGeom>
              <a:solidFill>
                <a:schemeClr val="bg1"/>
              </a:solidFill>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𝟓</m:t>
                      </m:r>
                      <m: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𝝅</m:t>
                      </m:r>
                    </m:oMath>
                  </m:oMathPara>
                </a14:m>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0826436" y="5295900"/>
                <a:ext cx="984564" cy="1118255"/>
              </a:xfrm>
              <a:prstGeom prst="rect">
                <a:avLst/>
              </a:prstGeom>
              <a:blipFill>
                <a:blip r:embed="rId6"/>
                <a:stretch>
                  <a:fillRect/>
                </a:stretch>
              </a:blipFill>
            </p:spPr>
            <p:txBody>
              <a:bodyPr/>
              <a:lstStyle/>
              <a:p>
                <a:r>
                  <a:rPr lang="en-US">
                    <a:noFill/>
                  </a:rPr>
                  <a:t> </a:t>
                </a:r>
              </a:p>
            </p:txBody>
          </p:sp>
        </mc:Fallback>
      </mc:AlternateContent>
      <p:sp>
        <p:nvSpPr>
          <p:cNvPr id="27" name="Rectangle 26"/>
          <p:cNvSpPr/>
          <p:nvPr/>
        </p:nvSpPr>
        <p:spPr>
          <a:xfrm>
            <a:off x="12697258" y="3403707"/>
            <a:ext cx="1399742"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-105º</a:t>
            </a:r>
          </a:p>
        </p:txBody>
      </p:sp>
      <p:sp>
        <p:nvSpPr>
          <p:cNvPr id="28" name="Rectangle 27"/>
          <p:cNvSpPr/>
          <p:nvPr/>
        </p:nvSpPr>
        <p:spPr>
          <a:xfrm>
            <a:off x="14554200" y="3358737"/>
            <a:ext cx="1827743"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-247,5º</a:t>
            </a:r>
          </a:p>
        </p:txBody>
      </p:sp>
      <p:pic>
        <p:nvPicPr>
          <p:cNvPr id="29" name="Picture 28"/>
          <p:cNvPicPr>
            <a:picLocks noChangeAspect="1"/>
          </p:cNvPicPr>
          <p:nvPr/>
        </p:nvPicPr>
        <p:blipFill>
          <a:blip r:embed="rId7"/>
          <a:stretch>
            <a:fillRect/>
          </a:stretch>
        </p:blipFill>
        <p:spPr>
          <a:xfrm>
            <a:off x="15640265" y="7666364"/>
            <a:ext cx="1483355" cy="1905356"/>
          </a:xfrm>
          <a:prstGeom prst="rect">
            <a:avLst/>
          </a:prstGeom>
        </p:spPr>
      </p:pic>
      <p:pic>
        <p:nvPicPr>
          <p:cNvPr id="30" name="Picture 29"/>
          <p:cNvPicPr>
            <a:picLocks noChangeAspect="1"/>
          </p:cNvPicPr>
          <p:nvPr/>
        </p:nvPicPr>
        <p:blipFill>
          <a:blip r:embed="rId8"/>
          <a:stretch>
            <a:fillRect/>
          </a:stretch>
        </p:blipFill>
        <p:spPr>
          <a:xfrm flipH="1">
            <a:off x="2250840" y="7741271"/>
            <a:ext cx="2507629" cy="25076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anim calcmode="lin" valueType="num">
                                      <p:cBhvr>
                                        <p:cTn id="17" dur="500" fill="hold"/>
                                        <p:tgtEl>
                                          <p:spTgt spid="20"/>
                                        </p:tgtEl>
                                        <p:attrNameLst>
                                          <p:attrName>ppt_x</p:attrName>
                                        </p:attrNameLst>
                                      </p:cBhvr>
                                      <p:tavLst>
                                        <p:tav tm="0">
                                          <p:val>
                                            <p:strVal val="#ppt_x"/>
                                          </p:val>
                                        </p:tav>
                                        <p:tav tm="100000">
                                          <p:val>
                                            <p:strVal val="#ppt_x"/>
                                          </p:val>
                                        </p:tav>
                                      </p:tavLst>
                                    </p:anim>
                                    <p:anim calcmode="lin" valueType="num">
                                      <p:cBhvr>
                                        <p:cTn id="1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childTnLst>
                          </p:cTn>
                        </p:par>
                        <p:par>
                          <p:cTn id="40" fill="hold">
                            <p:stCondLst>
                              <p:cond delay="2000"/>
                            </p:stCondLst>
                            <p:childTnLst>
                              <p:par>
                                <p:cTn id="41" presetID="14" presetClass="entr" presetSubtype="1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childTnLst>
                          </p:cTn>
                        </p:par>
                        <p:par>
                          <p:cTn id="44" fill="hold">
                            <p:stCondLst>
                              <p:cond delay="2500"/>
                            </p:stCondLst>
                            <p:childTnLst>
                              <p:par>
                                <p:cTn id="45" presetID="16" presetClass="entr" presetSubtype="21"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3" grpId="0" animBg="1"/>
      <p:bldP spid="25" grpId="0" animBg="1"/>
      <p:bldP spid="26" grpId="0" animBg="1"/>
      <p:bldP spid="27" grpId="0" animBg="1"/>
      <p:bldP spid="2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7" name="Group 16"/>
          <p:cNvGrpSpPr/>
          <p:nvPr/>
        </p:nvGrpSpPr>
        <p:grpSpPr>
          <a:xfrm>
            <a:off x="1295400" y="1159066"/>
            <a:ext cx="5334001" cy="1066800"/>
            <a:chOff x="422292" y="190500"/>
            <a:chExt cx="4724401" cy="1066800"/>
          </a:xfrm>
        </p:grpSpPr>
        <p:sp>
          <p:nvSpPr>
            <p:cNvPr id="18" name="Rectangle 17"/>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1.2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1295400" y="1311466"/>
                <a:ext cx="15544800" cy="29792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a:ln>
                      <a:noFill/>
                    </a:ln>
                    <a:solidFill>
                      <a:srgbClr val="000000"/>
                    </a:solidFill>
                    <a:effectLst/>
                    <a:latin typeface="Arial" panose="020B0604020202020204" pitchFamily="34" charset="0"/>
                    <a:ea typeface="OpenSans"/>
                  </a:rPr>
                  <a:t>                                         </a:t>
                </a:r>
                <a:r>
                  <a:rPr kumimoji="0" lang="en-US" altLang="en-US" sz="3800" b="0" i="0" u="none" strike="noStrike" cap="none" normalizeH="0" baseline="0">
                    <a:ln>
                      <a:noFill/>
                    </a:ln>
                    <a:solidFill>
                      <a:srgbClr val="000000"/>
                    </a:solidFill>
                    <a:effectLst/>
                    <a:latin typeface="Arial" panose="020B0604020202020204" pitchFamily="34" charset="0"/>
                    <a:ea typeface="OpenSans"/>
                  </a:rPr>
                  <a:t>Một đường tròn có bán kính 20 cm. Tính độ dài của các cung trên đường tròn đó có số đo sau:</a:t>
                </a:r>
                <a:endParaRPr kumimoji="0" lang="en-US" altLang="en-US" sz="3800" b="0" i="0" u="none" strike="noStrike" cap="none" normalizeH="0" baseline="0">
                  <a:ln>
                    <a:noFill/>
                  </a:ln>
                  <a:solidFill>
                    <a:schemeClr val="tx1"/>
                  </a:solidFill>
                  <a:effectLst/>
                  <a:latin typeface="Arial" panose="020B0604020202020204" pitchFamily="34" charset="0"/>
                </a:endParaRPr>
              </a:p>
              <a:p>
                <a:pPr lvl="0" algn="ctr">
                  <a:lnSpc>
                    <a:spcPct val="150000"/>
                  </a:lnSpc>
                </a:pPr>
                <a:r>
                  <a:rPr kumimoji="0" lang="en-US" altLang="en-US" sz="3800" b="0" i="0" u="none" strike="noStrike" cap="none" normalizeH="0" baseline="0">
                    <a:ln>
                      <a:noFill/>
                    </a:ln>
                    <a:solidFill>
                      <a:srgbClr val="000000"/>
                    </a:solidFill>
                    <a:effectLst/>
                    <a:latin typeface="Arial" panose="020B0604020202020204" pitchFamily="34" charset="0"/>
                    <a:ea typeface="OpenSans"/>
                  </a:rPr>
                  <a:t>a) </a:t>
                </a:r>
                <a14:m>
                  <m:oMath xmlns:m="http://schemas.openxmlformats.org/officeDocument/2006/math">
                    <m:f>
                      <m:fPr>
                        <m:ctrlPr>
                          <a:rPr lang="en-US" sz="400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b)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1,5</m:t>
                    </m:r>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c) </a:t>
                </a:r>
                <a14:m>
                  <m:oMath xmlns:m="http://schemas.openxmlformats.org/officeDocument/2006/math">
                    <m:r>
                      <a:rPr lang="en-US" altLang="en-US" sz="3800">
                        <a:solidFill>
                          <a:srgbClr val="000000"/>
                        </a:solidFill>
                        <a:latin typeface="Cambria Math" panose="02040503050406030204" pitchFamily="18" charset="0"/>
                        <a:ea typeface="Cambria Math" panose="02040503050406030204" pitchFamily="18" charset="0"/>
                      </a:rPr>
                      <m:t>3</m:t>
                    </m:r>
                    <m:r>
                      <a:rPr lang="en-US" altLang="en-US" sz="3800" b="0" i="0" smtClean="0">
                        <a:solidFill>
                          <a:srgbClr val="000000"/>
                        </a:solidFill>
                        <a:latin typeface="Cambria Math" panose="02040503050406030204" pitchFamily="18" charset="0"/>
                        <a:ea typeface="Cambria Math" panose="02040503050406030204" pitchFamily="18" charset="0"/>
                      </a:rPr>
                      <m:t>5</m:t>
                    </m:r>
                    <m:r>
                      <a:rPr kumimoji="0" lang="en-US" altLang="en-US" sz="3800" b="0" i="1" u="none" strike="noStrike" cap="none" normalizeH="0" baseline="0" smtClean="0">
                        <a:ln>
                          <a:noFill/>
                        </a:ln>
                        <a:solidFill>
                          <a:srgbClr val="000000"/>
                        </a:solidFill>
                        <a:effectLst/>
                        <a:latin typeface="Cambria Math" panose="02040503050406030204" pitchFamily="18" charset="0"/>
                        <a:ea typeface="Cambria Math" panose="02040503050406030204" pitchFamily="18" charset="0"/>
                      </a:rPr>
                      <m:t>°</m:t>
                    </m:r>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d) </a:t>
                </a:r>
                <a:r>
                  <a:rPr lang="en-US" altLang="en-US" sz="3800">
                    <a:solidFill>
                      <a:srgbClr val="000000"/>
                    </a:solidFill>
                    <a:ea typeface="Cambria Math" panose="02040503050406030204" pitchFamily="18" charset="0"/>
                  </a:rPr>
                  <a:t> </a:t>
                </a:r>
                <a14:m>
                  <m:oMath xmlns:m="http://schemas.openxmlformats.org/officeDocument/2006/math">
                    <m:r>
                      <a:rPr lang="en-US" altLang="en-US" sz="3800">
                        <a:solidFill>
                          <a:srgbClr val="000000"/>
                        </a:solidFill>
                        <a:latin typeface="Cambria Math" panose="02040503050406030204" pitchFamily="18" charset="0"/>
                        <a:ea typeface="Cambria Math" panose="02040503050406030204" pitchFamily="18" charset="0"/>
                      </a:rPr>
                      <m:t>3</m:t>
                    </m:r>
                    <m:r>
                      <a:rPr lang="en-US" altLang="en-US" sz="3800" b="0" i="0" smtClean="0">
                        <a:solidFill>
                          <a:srgbClr val="000000"/>
                        </a:solidFill>
                        <a:latin typeface="Cambria Math" panose="02040503050406030204" pitchFamily="18" charset="0"/>
                        <a:ea typeface="Cambria Math" panose="02040503050406030204" pitchFamily="18" charset="0"/>
                      </a:rPr>
                      <m:t>1</m:t>
                    </m:r>
                    <m:r>
                      <a:rPr lang="en-US" altLang="en-US" sz="3800">
                        <a:solidFill>
                          <a:srgbClr val="000000"/>
                        </a:solidFill>
                        <a:latin typeface="Cambria Math" panose="02040503050406030204" pitchFamily="18" charset="0"/>
                        <a:ea typeface="Cambria Math" panose="02040503050406030204" pitchFamily="18" charset="0"/>
                      </a:rPr>
                      <m:t>5</m:t>
                    </m:r>
                    <m:r>
                      <a:rPr lang="en-US" altLang="en-US" sz="3800" i="1">
                        <a:solidFill>
                          <a:srgbClr val="000000"/>
                        </a:solidFill>
                        <a:latin typeface="Cambria Math" panose="02040503050406030204" pitchFamily="18" charset="0"/>
                        <a:ea typeface="Cambria Math" panose="02040503050406030204" pitchFamily="18" charset="0"/>
                      </a:rPr>
                      <m:t>°</m:t>
                    </m:r>
                  </m:oMath>
                </a14:m>
                <a:endParaRPr kumimoji="0" lang="en-US" altLang="en-US" sz="3800" b="0" i="0" u="none" strike="noStrike" cap="none" normalizeH="0" baseline="0">
                  <a:ln>
                    <a:noFill/>
                  </a:ln>
                  <a:solidFill>
                    <a:srgbClr val="000000"/>
                  </a:solidFill>
                  <a:effectLst/>
                  <a:latin typeface="Arial" panose="020B0604020202020204" pitchFamily="34" charset="0"/>
                  <a:ea typeface="OpenSans"/>
                </a:endParaRPr>
              </a:p>
            </p:txBody>
          </p:sp>
        </mc:Choice>
        <mc:Fallback xmlns="">
          <p:sp>
            <p:nvSpPr>
              <p:cNvPr id="21" name="Rectangle 1"/>
              <p:cNvSpPr>
                <a:spLocks noRot="1" noChangeAspect="1" noMove="1" noResize="1" noEditPoints="1" noAdjustHandles="1" noChangeArrowheads="1" noChangeShapeType="1" noTextEdit="1"/>
              </p:cNvSpPr>
              <p:nvPr/>
            </p:nvSpPr>
            <p:spPr bwMode="auto">
              <a:xfrm>
                <a:off x="1295400" y="1311466"/>
                <a:ext cx="15544800" cy="2979214"/>
              </a:xfrm>
              <a:prstGeom prst="rect">
                <a:avLst/>
              </a:prstGeom>
              <a:blipFill>
                <a:blip r:embed="rId3"/>
                <a:stretch>
                  <a:fillRect l="-1882" r="-1843" b="-10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3" name="Oval Callout 22"/>
          <p:cNvSpPr/>
          <p:nvPr/>
        </p:nvSpPr>
        <p:spPr>
          <a:xfrm>
            <a:off x="8206369" y="4359466"/>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4" name="Rectangle 23"/>
              <p:cNvSpPr/>
              <p:nvPr/>
            </p:nvSpPr>
            <p:spPr>
              <a:xfrm>
                <a:off x="1905000" y="5402524"/>
                <a:ext cx="14325600" cy="4312976"/>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a) Độ dài của cung tròn có số đo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trên đường tròn có bán kính   R = 20 cm là: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𝑙</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=20.</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𝑐𝑚</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b) Độ dài của cung tròn có số đo 1,5 trên đường tròn có bán kính R = 20 cm là: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𝑙</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=20.1,5=30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𝑐𝑚</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24" name="Rectangle 23"/>
              <p:cNvSpPr>
                <a:spLocks noRot="1" noChangeAspect="1" noMove="1" noResize="1" noEditPoints="1" noAdjustHandles="1" noChangeArrowheads="1" noChangeShapeType="1" noTextEdit="1"/>
              </p:cNvSpPr>
              <p:nvPr/>
            </p:nvSpPr>
            <p:spPr>
              <a:xfrm>
                <a:off x="1905000" y="5402524"/>
                <a:ext cx="14325600" cy="4312976"/>
              </a:xfrm>
              <a:prstGeom prst="rect">
                <a:avLst/>
              </a:prstGeom>
              <a:blipFill>
                <a:blip r:embed="rId4"/>
                <a:stretch>
                  <a:fillRect l="-1404" r="-1362" b="-4802"/>
                </a:stretch>
              </a:blipFill>
            </p:spPr>
            <p:txBody>
              <a:bodyPr/>
              <a:lstStyle/>
              <a:p>
                <a:r>
                  <a:rPr lang="en-US">
                    <a:noFill/>
                  </a:rPr>
                  <a:t> </a:t>
                </a:r>
              </a:p>
            </p:txBody>
          </p:sp>
        </mc:Fallback>
      </mc:AlternateContent>
      <p:pic>
        <p:nvPicPr>
          <p:cNvPr id="25" name="Picture 24"/>
          <p:cNvPicPr>
            <a:picLocks noChangeAspect="1"/>
          </p:cNvPicPr>
          <p:nvPr/>
        </p:nvPicPr>
        <p:blipFill>
          <a:blip r:embed="rId5"/>
          <a:stretch>
            <a:fillRect/>
          </a:stretch>
        </p:blipFill>
        <p:spPr>
          <a:xfrm>
            <a:off x="16840200" y="9130418"/>
            <a:ext cx="1100384" cy="1100384"/>
          </a:xfrm>
          <a:prstGeom prst="rect">
            <a:avLst/>
          </a:prstGeom>
        </p:spPr>
      </p:pic>
      <p:pic>
        <p:nvPicPr>
          <p:cNvPr id="27" name="Picture 26"/>
          <p:cNvPicPr>
            <a:picLocks noChangeAspect="1"/>
          </p:cNvPicPr>
          <p:nvPr/>
        </p:nvPicPr>
        <p:blipFill>
          <a:blip r:embed="rId6"/>
          <a:stretch>
            <a:fillRect/>
          </a:stretch>
        </p:blipFill>
        <p:spPr>
          <a:xfrm>
            <a:off x="314731" y="4533900"/>
            <a:ext cx="930512" cy="933277"/>
          </a:xfrm>
          <a:prstGeom prst="rect">
            <a:avLst/>
          </a:prstGeom>
        </p:spPr>
      </p:pic>
      <p:pic>
        <p:nvPicPr>
          <p:cNvPr id="28" name="Picture 27"/>
          <p:cNvPicPr>
            <a:picLocks noChangeAspect="1"/>
          </p:cNvPicPr>
          <p:nvPr/>
        </p:nvPicPr>
        <p:blipFill>
          <a:blip r:embed="rId7"/>
          <a:stretch>
            <a:fillRect/>
          </a:stretch>
        </p:blipFill>
        <p:spPr>
          <a:xfrm rot="8492853">
            <a:off x="16841191" y="2033331"/>
            <a:ext cx="2059590" cy="1373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fade">
                                      <p:cBhvr>
                                        <p:cTn id="26" dur="500"/>
                                        <p:tgtEl>
                                          <p:spTgt spid="24">
                                            <p:txEl>
                                              <p:pRg st="1" end="1"/>
                                            </p:txEl>
                                          </p:spTgt>
                                        </p:tgtEl>
                                      </p:cBhvr>
                                    </p:animEffect>
                                    <p:anim calcmode="lin" valueType="num">
                                      <p:cBhvr>
                                        <p:cTn id="27"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23" name="Oval Callout 22"/>
          <p:cNvSpPr/>
          <p:nvPr/>
        </p:nvSpPr>
        <p:spPr>
          <a:xfrm>
            <a:off x="8320669" y="876300"/>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p:cNvPicPr>
            <a:picLocks noChangeAspect="1"/>
          </p:cNvPicPr>
          <p:nvPr/>
        </p:nvPicPr>
        <p:blipFill>
          <a:blip r:embed="rId3"/>
          <a:stretch>
            <a:fillRect/>
          </a:stretch>
        </p:blipFill>
        <p:spPr>
          <a:xfrm>
            <a:off x="16840200" y="9130418"/>
            <a:ext cx="1100384" cy="1100384"/>
          </a:xfrm>
          <a:prstGeom prst="rect">
            <a:avLst/>
          </a:prstGeom>
        </p:spPr>
      </p:pic>
      <p:pic>
        <p:nvPicPr>
          <p:cNvPr id="27" name="Picture 26"/>
          <p:cNvPicPr>
            <a:picLocks noChangeAspect="1"/>
          </p:cNvPicPr>
          <p:nvPr/>
        </p:nvPicPr>
        <p:blipFill>
          <a:blip r:embed="rId4"/>
          <a:stretch>
            <a:fillRect/>
          </a:stretch>
        </p:blipFill>
        <p:spPr>
          <a:xfrm>
            <a:off x="441088" y="705023"/>
            <a:ext cx="930512" cy="933277"/>
          </a:xfrm>
          <a:prstGeom prst="rect">
            <a:avLst/>
          </a:prstGeom>
        </p:spPr>
      </p:pic>
      <p:pic>
        <p:nvPicPr>
          <p:cNvPr id="28" name="Picture 27"/>
          <p:cNvPicPr>
            <a:picLocks noChangeAspect="1"/>
          </p:cNvPicPr>
          <p:nvPr/>
        </p:nvPicPr>
        <p:blipFill>
          <a:blip r:embed="rId5"/>
          <a:stretch>
            <a:fillRect/>
          </a:stretch>
        </p:blipFill>
        <p:spPr>
          <a:xfrm rot="8492853">
            <a:off x="16482018" y="688138"/>
            <a:ext cx="2059590" cy="1373060"/>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860026" y="2144285"/>
                <a:ext cx="17123174" cy="7647415"/>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 Ta có :</a:t>
                </a: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dài của cung tròn có số đo 35° trên đường tròn có bán kính R = 20 cm là:</a:t>
                </a:r>
                <a:r>
                  <a:rPr kumimoji="0" lang="en-US" sz="37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12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sub>
                      </m:s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36</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9</m:t>
                          </m:r>
                        </m:den>
                      </m:f>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cm</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 Ta có:</a:t>
                </a: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dài của cung tròn có số đo 315° trên đường tròn có bán kính R = 20 cm là:</a:t>
                </a:r>
              </a:p>
              <a:p>
                <a:pPr marL="0" marR="0" lvl="0" indent="0" algn="just" defTabSz="914400" rtl="0" eaLnBrk="1" fontAlgn="auto" latinLnBrk="0" hangingPunct="1">
                  <a:lnSpc>
                    <a:spcPct val="150000"/>
                  </a:lnSpc>
                  <a:spcBef>
                    <a:spcPts val="12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sub>
                      </m:s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cm</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60026" y="2144285"/>
                <a:ext cx="17123174" cy="7647415"/>
              </a:xfrm>
              <a:prstGeom prst="rect">
                <a:avLst/>
              </a:prstGeom>
              <a:blipFill>
                <a:blip r:embed="rId6"/>
                <a:stretch>
                  <a:fillRect l="-11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895600" y="2024188"/>
                <a:ext cx="4329519" cy="1158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35</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=35.</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2895600" y="2024188"/>
                <a:ext cx="4329519" cy="115833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743200" y="5874331"/>
                <a:ext cx="4855304" cy="1158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315</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=315.</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2743200" y="5874331"/>
                <a:ext cx="4855304" cy="115833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9085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5" dur="500"/>
                                        <p:tgtEl>
                                          <p:spTgt spid="12">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8" dur="500"/>
                                        <p:tgtEl>
                                          <p:spTgt spid="12">
                                            <p:txEl>
                                              <p:pRg st="2" end="2"/>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Effect transition="in" filter="fade">
                                      <p:cBhvr>
                                        <p:cTn id="26" dur="500"/>
                                        <p:tgtEl>
                                          <p:spTgt spid="12">
                                            <p:txEl>
                                              <p:pRg st="3" end="3"/>
                                            </p:txEl>
                                          </p:spTgt>
                                        </p:tgtEl>
                                      </p:cBhvr>
                                    </p:animEffect>
                                    <p:anim calcmode="lin" valueType="num">
                                      <p:cBhvr>
                                        <p:cTn id="2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1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500"/>
                                        <p:tgtEl>
                                          <p:spTgt spid="12">
                                            <p:txEl>
                                              <p:pRg st="4" end="4"/>
                                            </p:txEl>
                                          </p:spTgt>
                                        </p:tgtEl>
                                      </p:cBhvr>
                                    </p:animEffect>
                                    <p:anim calcmode="lin" valueType="num">
                                      <p:cBhvr>
                                        <p:cTn id="32"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1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animEffect transition="in" filter="fade">
                                      <p:cBhvr>
                                        <p:cTn id="36" dur="500"/>
                                        <p:tgtEl>
                                          <p:spTgt spid="12">
                                            <p:txEl>
                                              <p:pRg st="5" end="5"/>
                                            </p:txEl>
                                          </p:spTgt>
                                        </p:tgtEl>
                                      </p:cBhvr>
                                    </p:animEffect>
                                    <p:anim calcmode="lin" valueType="num">
                                      <p:cBhvr>
                                        <p:cTn id="3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grpSp>
        <p:nvGrpSpPr>
          <p:cNvPr id="25" name="Group 24"/>
          <p:cNvGrpSpPr/>
          <p:nvPr/>
        </p:nvGrpSpPr>
        <p:grpSpPr>
          <a:xfrm>
            <a:off x="990600" y="419100"/>
            <a:ext cx="16383001" cy="3276600"/>
            <a:chOff x="990598" y="419100"/>
            <a:chExt cx="16383001" cy="3276600"/>
          </a:xfrm>
        </p:grpSpPr>
        <p:grpSp>
          <p:nvGrpSpPr>
            <p:cNvPr id="18" name="Group 17"/>
            <p:cNvGrpSpPr/>
            <p:nvPr/>
          </p:nvGrpSpPr>
          <p:grpSpPr>
            <a:xfrm>
              <a:off x="1066800" y="419100"/>
              <a:ext cx="5334001" cy="1066800"/>
              <a:chOff x="422292" y="190500"/>
              <a:chExt cx="4724401" cy="1066800"/>
            </a:xfrm>
          </p:grpSpPr>
          <p:sp>
            <p:nvSpPr>
              <p:cNvPr id="19" name="Rectangle 18"/>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1.3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990598" y="554071"/>
                  <a:ext cx="16383001" cy="31416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a:ln>
                        <a:noFill/>
                      </a:ln>
                      <a:solidFill>
                        <a:srgbClr val="000000"/>
                      </a:solidFill>
                      <a:effectLst/>
                      <a:ea typeface="OpenSans"/>
                      <a:cs typeface="Arial" panose="020B0604020202020204" pitchFamily="34" charset="0"/>
                    </a:rPr>
                    <a:t>                                         Trên đường tròn lượng giác, xác định điểm </a:t>
                  </a:r>
                  <a:r>
                    <a:rPr kumimoji="0" lang="en-US" altLang="en-US" sz="3800" b="0" i="1" u="none" strike="noStrike" cap="none" normalizeH="0" baseline="0">
                      <a:ln>
                        <a:noFill/>
                      </a:ln>
                      <a:solidFill>
                        <a:srgbClr val="000000"/>
                      </a:solidFill>
                      <a:effectLst/>
                      <a:ea typeface="OpenSans"/>
                      <a:cs typeface="Arial" panose="020B0604020202020204" pitchFamily="34" charset="0"/>
                    </a:rPr>
                    <a:t>M</a:t>
                  </a:r>
                  <a:r>
                    <a:rPr kumimoji="0" lang="en-US" altLang="en-US" sz="3800" b="0" i="0" u="none" strike="noStrike" cap="none" normalizeH="0" baseline="0">
                      <a:ln>
                        <a:noFill/>
                      </a:ln>
                      <a:solidFill>
                        <a:srgbClr val="000000"/>
                      </a:solidFill>
                      <a:effectLst/>
                      <a:ea typeface="OpenSans"/>
                      <a:cs typeface="Arial" panose="020B0604020202020204" pitchFamily="34" charset="0"/>
                    </a:rPr>
                    <a:t> biểu diễn các góc lượng giác có số đo sau:</a:t>
                  </a:r>
                  <a:endParaRPr kumimoji="0" lang="en-US" altLang="en-US" sz="3800" b="0" i="0" u="none" strike="noStrike" cap="none" normalizeH="0" baseline="0">
                    <a:ln>
                      <a:noFill/>
                    </a:ln>
                    <a:solidFill>
                      <a:schemeClr val="tx1"/>
                    </a:solidFill>
                    <a:effectLst/>
                    <a:cs typeface="Arial" panose="020B0604020202020204" pitchFamily="34" charset="0"/>
                  </a:endParaRPr>
                </a:p>
                <a:p>
                  <a:pPr lvl="0" algn="ctr">
                    <a:lnSpc>
                      <a:spcPct val="150000"/>
                    </a:lnSpc>
                  </a:pPr>
                  <a:r>
                    <a:rPr kumimoji="0" lang="en-US" altLang="en-US" sz="3800" b="0" i="0" u="none" strike="noStrike" cap="none" normalizeH="0" baseline="0">
                      <a:ln>
                        <a:noFill/>
                      </a:ln>
                      <a:solidFill>
                        <a:srgbClr val="000000"/>
                      </a:solidFill>
                      <a:effectLst/>
                      <a:ea typeface="OpenSans"/>
                      <a:cs typeface="Arial" panose="020B0604020202020204" pitchFamily="34" charset="0"/>
                    </a:rPr>
                    <a:t>a) </a:t>
                  </a:r>
                  <a14:m>
                    <m:oMath xmlns:m="http://schemas.openxmlformats.org/officeDocument/2006/math">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kumimoji="0" lang="en-US" altLang="en-US" sz="3800" b="0" i="0" u="none" strike="noStrike" cap="none" normalizeH="0" baseline="0">
                      <a:ln>
                        <a:noFill/>
                      </a:ln>
                      <a:solidFill>
                        <a:srgbClr val="000000"/>
                      </a:solidFill>
                      <a:effectLst/>
                      <a:ea typeface="OpenSans"/>
                      <a:cs typeface="Arial" panose="020B0604020202020204" pitchFamily="34" charset="0"/>
                    </a:rPr>
                    <a:t>                     b)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ea typeface="Times New Roman" panose="02020603050405020304" pitchFamily="18" charset="0"/>
                      <a:cs typeface="Arial" panose="020B0604020202020204" pitchFamily="34" charset="0"/>
                    </a:rPr>
                    <a:t> </a:t>
                  </a:r>
                  <a:r>
                    <a:rPr kumimoji="0" lang="en-US" altLang="en-US" sz="3800" b="0" i="0" u="none" strike="noStrike" cap="none" normalizeH="0" baseline="0">
                      <a:ln>
                        <a:noFill/>
                      </a:ln>
                      <a:solidFill>
                        <a:srgbClr val="000000"/>
                      </a:solidFill>
                      <a:effectLst/>
                      <a:ea typeface="OpenSans"/>
                      <a:cs typeface="Arial" panose="020B0604020202020204" pitchFamily="34" charset="0"/>
                    </a:rPr>
                    <a:t>                    c) </a:t>
                  </a:r>
                  <a:r>
                    <a:rPr lang="en-US" sz="4000">
                      <a:ea typeface="Times New Roman" panose="02020603050405020304" pitchFamily="18" charset="0"/>
                      <a:cs typeface="Arial" panose="020B0604020202020204" pitchFamily="34" charset="0"/>
                    </a:rPr>
                    <a:t>150° </a:t>
                  </a:r>
                  <a:r>
                    <a:rPr kumimoji="0" lang="en-US" altLang="en-US" sz="3800" b="0" i="0" u="none" strike="noStrike" cap="none" normalizeH="0" baseline="0">
                      <a:ln>
                        <a:noFill/>
                      </a:ln>
                      <a:solidFill>
                        <a:srgbClr val="000000"/>
                      </a:solidFill>
                      <a:effectLst/>
                      <a:ea typeface="OpenSans"/>
                      <a:cs typeface="Arial" panose="020B0604020202020204" pitchFamily="34" charset="0"/>
                    </a:rPr>
                    <a:t>               d)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 </m:t>
                      </m:r>
                      <m:r>
                        <a:rPr lang="en-US" sz="4000" i="1">
                          <a:latin typeface="Cambria Math" panose="02040503050406030204" pitchFamily="18" charset="0"/>
                          <a:ea typeface="Times New Roman" panose="02020603050405020304" pitchFamily="18" charset="0"/>
                          <a:cs typeface="Times New Roman" panose="02020603050405020304" pitchFamily="18" charset="0"/>
                        </a:rPr>
                        <m:t>225</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ea typeface="Times New Roman" panose="02020603050405020304" pitchFamily="18" charset="0"/>
                      <a:cs typeface="Arial" panose="020B0604020202020204" pitchFamily="34" charset="0"/>
                    </a:rPr>
                    <a:t> </a:t>
                  </a:r>
                  <a:endParaRPr kumimoji="0" lang="en-US" altLang="en-US" sz="3800" b="0" i="0" u="none" strike="noStrike" cap="none" normalizeH="0" baseline="0">
                    <a:ln>
                      <a:noFill/>
                    </a:ln>
                    <a:solidFill>
                      <a:srgbClr val="000000"/>
                    </a:solidFill>
                    <a:effectLst/>
                    <a:ea typeface="OpenSans"/>
                    <a:cs typeface="Arial" panose="020B0604020202020204" pitchFamily="34" charset="0"/>
                  </a:endParaRPr>
                </a:p>
              </p:txBody>
            </p:sp>
          </mc:Choice>
          <mc:Fallback xmlns="">
            <p:sp>
              <p:nvSpPr>
                <p:cNvPr id="21" name="Rectangle 1"/>
                <p:cNvSpPr>
                  <a:spLocks noRot="1" noChangeAspect="1" noMove="1" noResize="1" noEditPoints="1" noAdjustHandles="1" noChangeArrowheads="1" noChangeShapeType="1" noTextEdit="1"/>
                </p:cNvSpPr>
                <p:nvPr/>
              </p:nvSpPr>
              <p:spPr bwMode="auto">
                <a:xfrm>
                  <a:off x="990598" y="554071"/>
                  <a:ext cx="16383001" cy="3141629"/>
                </a:xfrm>
                <a:prstGeom prst="rect">
                  <a:avLst/>
                </a:prstGeom>
                <a:blipFill>
                  <a:blip r:embed="rId3"/>
                  <a:stretch>
                    <a:fillRect l="-1786" r="-1675" b="-15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990600" y="5557276"/>
                <a:ext cx="10668000" cy="3091424"/>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 Điểm M trên đường tròn lượng giác biểu diễn góc lượng giác có số đo bằng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22" name="Rectangle 21"/>
              <p:cNvSpPr>
                <a:spLocks noRot="1" noChangeAspect="1" noMove="1" noResize="1" noEditPoints="1" noAdjustHandles="1" noChangeArrowheads="1" noChangeShapeType="1" noTextEdit="1"/>
              </p:cNvSpPr>
              <p:nvPr/>
            </p:nvSpPr>
            <p:spPr>
              <a:xfrm>
                <a:off x="990600" y="5557276"/>
                <a:ext cx="10668000" cy="3091424"/>
              </a:xfrm>
              <a:prstGeom prst="rect">
                <a:avLst/>
              </a:prstGeom>
              <a:blipFill>
                <a:blip r:embed="rId4"/>
                <a:stretch>
                  <a:fillRect l="-1886" r="-1829" b="-3550"/>
                </a:stretch>
              </a:blipFill>
            </p:spPr>
            <p:txBody>
              <a:bodyPr/>
              <a:lstStyle/>
              <a:p>
                <a:r>
                  <a:rPr lang="en-US">
                    <a:noFill/>
                  </a:rPr>
                  <a:t> </a:t>
                </a:r>
              </a:p>
            </p:txBody>
          </p:sp>
        </mc:Fallback>
      </mc:AlternateContent>
      <p:sp>
        <p:nvSpPr>
          <p:cNvPr id="23" name="Oval Callout 22"/>
          <p:cNvSpPr/>
          <p:nvPr/>
        </p:nvSpPr>
        <p:spPr>
          <a:xfrm>
            <a:off x="8389434" y="4076700"/>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contrast="-40000"/>
                    </a14:imgEffect>
                  </a14:imgLayer>
                </a14:imgProps>
              </a:ext>
            </a:extLst>
          </a:blip>
          <a:stretch>
            <a:fillRect/>
          </a:stretch>
        </p:blipFill>
        <p:spPr>
          <a:xfrm>
            <a:off x="12115800" y="4907079"/>
            <a:ext cx="5486400" cy="4884621"/>
          </a:xfrm>
          <a:prstGeom prst="rect">
            <a:avLst/>
          </a:prstGeom>
        </p:spPr>
      </p:pic>
      <p:pic>
        <p:nvPicPr>
          <p:cNvPr id="26" name="Picture 25"/>
          <p:cNvPicPr>
            <a:picLocks noChangeAspect="1"/>
          </p:cNvPicPr>
          <p:nvPr/>
        </p:nvPicPr>
        <p:blipFill>
          <a:blip r:embed="rId7"/>
          <a:stretch>
            <a:fillRect/>
          </a:stretch>
        </p:blipFill>
        <p:spPr>
          <a:xfrm rot="19183598">
            <a:off x="9826807" y="8630707"/>
            <a:ext cx="1805515" cy="1124283"/>
          </a:xfrm>
          <a:prstGeom prst="rect">
            <a:avLst/>
          </a:prstGeom>
        </p:spPr>
      </p:pic>
      <p:pic>
        <p:nvPicPr>
          <p:cNvPr id="28" name="Picture 27"/>
          <p:cNvPicPr>
            <a:picLocks noChangeAspect="1"/>
          </p:cNvPicPr>
          <p:nvPr/>
        </p:nvPicPr>
        <p:blipFill>
          <a:blip r:embed="rId8"/>
          <a:stretch>
            <a:fillRect/>
          </a:stretch>
        </p:blipFill>
        <p:spPr>
          <a:xfrm>
            <a:off x="17218833" y="1737361"/>
            <a:ext cx="1069167" cy="775047"/>
          </a:xfrm>
          <a:prstGeom prst="rect">
            <a:avLst/>
          </a:prstGeom>
        </p:spPr>
      </p:pic>
      <p:pic>
        <p:nvPicPr>
          <p:cNvPr id="29" name="Picture 28"/>
          <p:cNvPicPr>
            <a:picLocks noChangeAspect="1"/>
          </p:cNvPicPr>
          <p:nvPr/>
        </p:nvPicPr>
        <p:blipFill>
          <a:blip r:embed="rId9"/>
          <a:stretch>
            <a:fillRect/>
          </a:stretch>
        </p:blipFill>
        <p:spPr>
          <a:xfrm rot="193674">
            <a:off x="-1232031" y="3230370"/>
            <a:ext cx="2464060" cy="16427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4" presetClass="entr" presetSubtype="1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sp>
        <p:nvSpPr>
          <p:cNvPr id="23" name="Oval Callout 22"/>
          <p:cNvSpPr/>
          <p:nvPr/>
        </p:nvSpPr>
        <p:spPr>
          <a:xfrm>
            <a:off x="8313234" y="854266"/>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3"/>
          <a:stretch>
            <a:fillRect/>
          </a:stretch>
        </p:blipFill>
        <p:spPr>
          <a:xfrm>
            <a:off x="16362965" y="555888"/>
            <a:ext cx="1619099" cy="1173697"/>
          </a:xfrm>
          <a:prstGeom prst="rect">
            <a:avLst/>
          </a:prstGeom>
        </p:spPr>
      </p:pic>
      <p:pic>
        <p:nvPicPr>
          <p:cNvPr id="29" name="Picture 28"/>
          <p:cNvPicPr>
            <a:picLocks noChangeAspect="1"/>
          </p:cNvPicPr>
          <p:nvPr/>
        </p:nvPicPr>
        <p:blipFill>
          <a:blip r:embed="rId4"/>
          <a:stretch>
            <a:fillRect/>
          </a:stretch>
        </p:blipFill>
        <p:spPr>
          <a:xfrm rot="20016391">
            <a:off x="682895" y="906467"/>
            <a:ext cx="1556289" cy="1037526"/>
          </a:xfrm>
          <a:prstGeom prst="rect">
            <a:avLst/>
          </a:prstGeom>
        </p:spPr>
      </p:pic>
      <p:sp>
        <p:nvSpPr>
          <p:cNvPr id="3" name="Rectangle 2"/>
          <p:cNvSpPr/>
          <p:nvPr/>
        </p:nvSpPr>
        <p:spPr>
          <a:xfrm>
            <a:off x="1128364" y="3349816"/>
            <a:ext cx="9222344" cy="901593"/>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3352800" y="3195906"/>
                <a:ext cx="5186805"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e>
                      </m:d>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352800" y="3195906"/>
                <a:ext cx="5186805" cy="1475404"/>
              </a:xfrm>
              <a:prstGeom prst="rect">
                <a:avLst/>
              </a:prstGeom>
              <a:blipFill>
                <a:blip r:embed="rId5"/>
                <a:stretch>
                  <a:fillRect/>
                </a:stretch>
              </a:blipFill>
            </p:spPr>
            <p:txBody>
              <a:bodyPr/>
              <a:lstStyle/>
              <a:p>
                <a:r>
                  <a:rPr lang="en-US">
                    <a:noFill/>
                  </a:rPr>
                  <a:t> </a:t>
                </a:r>
              </a:p>
            </p:txBody>
          </p:sp>
        </mc:Fallback>
      </mc:AlternateContent>
      <p:sp>
        <p:nvSpPr>
          <p:cNvPr id="5" name="Rectangle 4"/>
          <p:cNvSpPr/>
          <p:nvPr/>
        </p:nvSpPr>
        <p:spPr>
          <a:xfrm>
            <a:off x="1752600" y="4866122"/>
            <a:ext cx="9067800" cy="3171446"/>
          </a:xfrm>
          <a:prstGeom prst="rect">
            <a:avLst/>
          </a:prstGeom>
        </p:spPr>
        <p:txBody>
          <a:bodyPr wrap="square">
            <a:spAutoFit/>
          </a:bodyPr>
          <a:lstStyle/>
          <a:p>
            <a:pPr lvl="0" algn="just">
              <a:lnSpc>
                <a:spcPct val="175000"/>
              </a:lnSpc>
              <a:spcBef>
                <a:spcPts val="1800"/>
              </a:spcBef>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Điểm M trên đường tròn lượng giác biểu diễn góc lượng giác có số đo bằng            được xác định trong hình:</a:t>
            </a:r>
          </a:p>
        </p:txBody>
      </p:sp>
      <mc:AlternateContent xmlns:mc="http://schemas.openxmlformats.org/markup-compatibility/2006" xmlns:a14="http://schemas.microsoft.com/office/drawing/2010/main">
        <mc:Choice Requires="a14">
          <p:sp>
            <p:nvSpPr>
              <p:cNvPr id="6" name="Rectangle 5"/>
              <p:cNvSpPr/>
              <p:nvPr/>
            </p:nvSpPr>
            <p:spPr>
              <a:xfrm>
                <a:off x="2895600" y="7022872"/>
                <a:ext cx="1709186"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2895600" y="7022872"/>
                <a:ext cx="1709186" cy="1244828"/>
              </a:xfrm>
              <a:prstGeom prst="rect">
                <a:avLst/>
              </a:prstGeom>
              <a:blipFill>
                <a:blip r:embed="rId6"/>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Lst>
          </a:blip>
          <a:stretch>
            <a:fillRect/>
          </a:stretch>
        </p:blipFill>
        <p:spPr>
          <a:xfrm>
            <a:off x="11860072" y="3162300"/>
            <a:ext cx="5312443" cy="4907388"/>
          </a:xfrm>
          <a:prstGeom prst="rect">
            <a:avLst/>
          </a:prstGeom>
        </p:spPr>
      </p:pic>
    </p:spTree>
    <p:extLst>
      <p:ext uri="{BB962C8B-B14F-4D97-AF65-F5344CB8AC3E}">
        <p14:creationId xmlns:p14="http://schemas.microsoft.com/office/powerpoint/2010/main" val="211401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4" grpId="0"/>
      <p:bldP spid="5" grpId="0"/>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sp>
        <p:nvSpPr>
          <p:cNvPr id="23" name="Oval Callout 22"/>
          <p:cNvSpPr/>
          <p:nvPr/>
        </p:nvSpPr>
        <p:spPr>
          <a:xfrm>
            <a:off x="8313234" y="397066"/>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a:blip r:embed="rId3"/>
          <a:stretch>
            <a:fillRect/>
          </a:stretch>
        </p:blipFill>
        <p:spPr>
          <a:xfrm rot="20016391">
            <a:off x="149496" y="357536"/>
            <a:ext cx="1556289" cy="1037526"/>
          </a:xfrm>
          <a:prstGeom prst="rect">
            <a:avLst/>
          </a:prstGeom>
        </p:spPr>
      </p:pic>
      <p:sp>
        <p:nvSpPr>
          <p:cNvPr id="3" name="Rectangle 2"/>
          <p:cNvSpPr/>
          <p:nvPr/>
        </p:nvSpPr>
        <p:spPr>
          <a:xfrm>
            <a:off x="636604" y="1866900"/>
            <a:ext cx="11740863"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Điểm M trên đường tròn lượng giác biểu diễn góc lượng giác có số đo bằng 150° được xác định trong hình:</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25.png" descr="Bài 1.3 trang 16 Toán 11 Tập 1 | Kết nối tri thức Giải Toán 11"/>
          <p:cNvPicPr/>
          <p:nvPr/>
        </p:nvPicPr>
        <p:blipFill>
          <a:blip r:embed="rId4"/>
          <a:srcRect/>
          <a:stretch>
            <a:fillRect/>
          </a:stretch>
        </p:blipFill>
        <p:spPr>
          <a:xfrm>
            <a:off x="13116268" y="800100"/>
            <a:ext cx="4419600" cy="4168966"/>
          </a:xfrm>
          <a:prstGeom prst="rect">
            <a:avLst/>
          </a:prstGeom>
          <a:ln/>
        </p:spPr>
      </p:pic>
      <mc:AlternateContent xmlns:mc="http://schemas.openxmlformats.org/markup-compatibility/2006" xmlns:a14="http://schemas.microsoft.com/office/drawing/2010/main">
        <mc:Choice Requires="a14">
          <p:sp>
            <p:nvSpPr>
              <p:cNvPr id="7" name="Rectangle 6"/>
              <p:cNvSpPr/>
              <p:nvPr/>
            </p:nvSpPr>
            <p:spPr>
              <a:xfrm>
                <a:off x="647848" y="5938778"/>
                <a:ext cx="11943890"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d) Điểm M trên đường tròn lượng giác biểu diễn góc lượng giác có số đo bằng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225°</m:t>
                    </m:r>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7" name="Rectangle 6"/>
              <p:cNvSpPr>
                <a:spLocks noRot="1" noChangeAspect="1" noMove="1" noResize="1" noEditPoints="1" noAdjustHandles="1" noChangeArrowheads="1" noChangeShapeType="1" noTextEdit="1"/>
              </p:cNvSpPr>
              <p:nvPr/>
            </p:nvSpPr>
            <p:spPr>
              <a:xfrm>
                <a:off x="647848" y="5938778"/>
                <a:ext cx="11943890" cy="2862322"/>
              </a:xfrm>
              <a:prstGeom prst="rect">
                <a:avLst/>
              </a:prstGeom>
              <a:blipFill>
                <a:blip r:embed="rId5"/>
                <a:stretch>
                  <a:fillRect l="-1786" r="-1786" b="-4255"/>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a:off x="13258800" y="5448300"/>
            <a:ext cx="4400399" cy="4200381"/>
          </a:xfrm>
          <a:prstGeom prst="rect">
            <a:avLst/>
          </a:prstGeom>
        </p:spPr>
      </p:pic>
      <p:pic>
        <p:nvPicPr>
          <p:cNvPr id="15" name="Picture 14"/>
          <p:cNvPicPr>
            <a:picLocks noChangeAspect="1"/>
          </p:cNvPicPr>
          <p:nvPr/>
        </p:nvPicPr>
        <p:blipFill>
          <a:blip r:embed="rId7"/>
          <a:stretch>
            <a:fillRect/>
          </a:stretch>
        </p:blipFill>
        <p:spPr>
          <a:xfrm rot="20673118">
            <a:off x="7470774" y="8905746"/>
            <a:ext cx="1850940" cy="1116815"/>
          </a:xfrm>
          <a:prstGeom prst="rect">
            <a:avLst/>
          </a:prstGeom>
        </p:spPr>
      </p:pic>
      <p:pic>
        <p:nvPicPr>
          <p:cNvPr id="16" name="Picture 15"/>
          <p:cNvPicPr>
            <a:picLocks noChangeAspect="1"/>
          </p:cNvPicPr>
          <p:nvPr/>
        </p:nvPicPr>
        <p:blipFill>
          <a:blip r:embed="rId8"/>
          <a:stretch>
            <a:fillRect/>
          </a:stretch>
        </p:blipFill>
        <p:spPr>
          <a:xfrm>
            <a:off x="17075617" y="235698"/>
            <a:ext cx="1199052" cy="869202"/>
          </a:xfrm>
          <a:prstGeom prst="rect">
            <a:avLst/>
          </a:prstGeom>
        </p:spPr>
      </p:pic>
    </p:spTree>
    <p:extLst>
      <p:ext uri="{BB962C8B-B14F-4D97-AF65-F5344CB8AC3E}">
        <p14:creationId xmlns:p14="http://schemas.microsoft.com/office/powerpoint/2010/main" val="328898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2" name="Group 11"/>
          <p:cNvGrpSpPr/>
          <p:nvPr/>
        </p:nvGrpSpPr>
        <p:grpSpPr>
          <a:xfrm>
            <a:off x="6339206" y="1253560"/>
            <a:ext cx="5334001" cy="1066800"/>
            <a:chOff x="422292" y="190500"/>
            <a:chExt cx="4724401" cy="1066800"/>
          </a:xfrm>
        </p:grpSpPr>
        <p:sp>
          <p:nvSpPr>
            <p:cNvPr id="13" name="Rectangle 12"/>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1.4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4328756" y="2849746"/>
                <a:ext cx="11201400" cy="677108"/>
              </a:xfrm>
              <a:prstGeom prst="rect">
                <a:avLst/>
              </a:prstGeom>
            </p:spPr>
            <p:txBody>
              <a:bodyPr wrap="square">
                <a:spAutoFit/>
              </a:bodyPr>
              <a:lstStyle/>
              <a:p>
                <a:r>
                  <a:rPr lang="vi-VN" sz="3800">
                    <a:solidFill>
                      <a:srgbClr val="000000"/>
                    </a:solidFill>
                  </a:rPr>
                  <a:t>Tính các giá trị lượng giác của góc </a:t>
                </a:r>
                <a14:m>
                  <m:oMath xmlns:m="http://schemas.openxmlformats.org/officeDocument/2006/math">
                    <m:r>
                      <a:rPr lang="el-GR" sz="3800" i="1" smtClean="0">
                        <a:solidFill>
                          <a:srgbClr val="000000"/>
                        </a:solidFill>
                        <a:latin typeface="Cambria Math" panose="02040503050406030204" pitchFamily="18" charset="0"/>
                      </a:rPr>
                      <m:t>𝛼</m:t>
                    </m:r>
                  </m:oMath>
                </a14:m>
                <a:r>
                  <a:rPr lang="el-GR" sz="3800">
                    <a:solidFill>
                      <a:srgbClr val="000000"/>
                    </a:solidFill>
                  </a:rPr>
                  <a:t>, </a:t>
                </a:r>
                <a:r>
                  <a:rPr lang="vi-VN" sz="3800">
                    <a:solidFill>
                      <a:srgbClr val="000000"/>
                    </a:solidFill>
                  </a:rPr>
                  <a:t>biết:</a:t>
                </a:r>
                <a:endParaRPr lang="en-US" sz="3800"/>
              </a:p>
            </p:txBody>
          </p:sp>
        </mc:Choice>
        <mc:Fallback xmlns="">
          <p:sp>
            <p:nvSpPr>
              <p:cNvPr id="17" name="Rectangle 16"/>
              <p:cNvSpPr>
                <a:spLocks noRot="1" noChangeAspect="1" noMove="1" noResize="1" noEditPoints="1" noAdjustHandles="1" noChangeArrowheads="1" noChangeShapeType="1" noTextEdit="1"/>
              </p:cNvSpPr>
              <p:nvPr/>
            </p:nvSpPr>
            <p:spPr>
              <a:xfrm>
                <a:off x="4328756" y="2849746"/>
                <a:ext cx="11201400" cy="677108"/>
              </a:xfrm>
              <a:prstGeom prst="rect">
                <a:avLst/>
              </a:prstGeom>
              <a:blipFill>
                <a:blip r:embed="rId3"/>
                <a:stretch>
                  <a:fillRect l="-1795" t="-16071" b="-3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184692" y="3366402"/>
                <a:ext cx="11341308" cy="6577698"/>
              </a:xfrm>
              <a:prstGeom prst="rect">
                <a:avLst/>
              </a:prstGeom>
            </p:spPr>
            <p:txBody>
              <a:bodyPr wrap="square">
                <a:spAutoFit/>
              </a:bodyPr>
              <a:lstStyle/>
              <a:p>
                <a:pPr>
                  <a:lnSpc>
                    <a:spcPct val="200000"/>
                  </a:lnSpc>
                </a:pPr>
                <a:r>
                  <a:rPr lang="en-US" sz="3800">
                    <a:solidFill>
                      <a:srgbClr val="000000"/>
                    </a:solidFill>
                    <a:latin typeface="Arial" panose="020B0604020202020204" pitchFamily="34" charset="0"/>
                    <a:cs typeface="Arial" panose="020B0604020202020204" pitchFamily="34" charset="0"/>
                  </a:rPr>
                  <a:t>a) </a:t>
                </a:r>
                <a14:m>
                  <m:oMath xmlns:m="http://schemas.openxmlformats.org/officeDocument/2006/math">
                    <m:r>
                      <m:rPr>
                        <m:sty m:val="p"/>
                      </m:rPr>
                      <a:rPr lang="en-US" sz="3800" i="1" smtClean="0">
                        <a:solidFill>
                          <a:srgbClr val="000000"/>
                        </a:solidFill>
                        <a:latin typeface="Cambria Math" panose="02040503050406030204" pitchFamily="18" charset="0"/>
                        <a:cs typeface="Arial" panose="020B0604020202020204" pitchFamily="34" charset="0"/>
                      </a:rPr>
                      <m:t>cos</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oMath>
                </a14:m>
                <a:r>
                  <a:rPr lang="en-US"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fr-FR" sz="3800">
                        <a:solidFill>
                          <a:prstClr val="black"/>
                        </a:solidFill>
                        <a:latin typeface="Cambria Math" panose="02040503050406030204" pitchFamily="18" charset="0"/>
                        <a:ea typeface="Calibri" panose="020F0502020204030204" pitchFamily="34" charset="0"/>
                      </a:rPr>
                      <m:t>0&lt;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oMath>
                </a14:m>
                <a:endParaRPr lang="en-US" sz="3800">
                  <a:solidFill>
                    <a:srgbClr val="000000"/>
                  </a:solidFill>
                  <a:latin typeface="Arial" panose="020B0604020202020204" pitchFamily="34" charset="0"/>
                  <a:cs typeface="Arial" panose="020B0604020202020204" pitchFamily="34" charset="0"/>
                </a:endParaRPr>
              </a:p>
              <a:p>
                <a:pPr>
                  <a:lnSpc>
                    <a:spcPct val="200000"/>
                  </a:lnSpc>
                </a:pPr>
                <a:r>
                  <a:rPr lang="en-US" sz="3800">
                    <a:solidFill>
                      <a:srgbClr val="000000"/>
                    </a:solidFill>
                    <a:latin typeface="Arial" panose="020B0604020202020204" pitchFamily="34" charset="0"/>
                    <a:cs typeface="Arial" panose="020B0604020202020204" pitchFamily="34" charset="0"/>
                  </a:rPr>
                  <a:t>b) </a:t>
                </a:r>
                <a14:m>
                  <m:oMath xmlns:m="http://schemas.openxmlformats.org/officeDocument/2006/math">
                    <m:r>
                      <m:rPr>
                        <m:sty m:val="p"/>
                      </m:rPr>
                      <a:rPr lang="en-US" sz="3800" i="1">
                        <a:solidFill>
                          <a:srgbClr val="000000"/>
                        </a:solidFill>
                        <a:latin typeface="Cambria Math" panose="02040503050406030204" pitchFamily="18" charset="0"/>
                        <a:cs typeface="Arial" panose="020B0604020202020204" pitchFamily="34" charset="0"/>
                      </a:rPr>
                      <m:t>s</m:t>
                    </m:r>
                    <m:r>
                      <a:rPr lang="en-US" sz="3800" b="0" i="1" smtClean="0">
                        <a:solidFill>
                          <a:srgbClr val="000000"/>
                        </a:solidFill>
                        <a:latin typeface="Cambria Math" panose="02040503050406030204" pitchFamily="18" charset="0"/>
                        <a:cs typeface="Arial" panose="020B0604020202020204" pitchFamily="34" charset="0"/>
                      </a:rPr>
                      <m:t>𝑖𝑛</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b="0" i="1" smtClean="0">
                            <a:solidFill>
                              <a:prstClr val="black"/>
                            </a:solidFill>
                            <a:latin typeface="Cambria Math" panose="02040503050406030204" pitchFamily="18" charset="0"/>
                            <a:ea typeface="Calibri" panose="020F0502020204030204" pitchFamily="34" charset="0"/>
                          </a:rPr>
                          <m:t>2</m:t>
                        </m:r>
                      </m:num>
                      <m:den>
                        <m:r>
                          <a:rPr lang="en-US" sz="3800" b="0" i="0" smtClean="0">
                            <a:solidFill>
                              <a:prstClr val="black"/>
                            </a:solidFill>
                            <a:latin typeface="Cambria Math" panose="02040503050406030204" pitchFamily="18" charset="0"/>
                            <a:ea typeface="Calibri" panose="020F0502020204030204" pitchFamily="34" charset="0"/>
                          </a:rPr>
                          <m:t>3</m:t>
                        </m:r>
                      </m:den>
                    </m:f>
                  </m:oMath>
                </a14:m>
                <a:r>
                  <a:rPr lang="en-US" sz="3800">
                    <a:solidFill>
                      <a:srgbClr val="000000"/>
                    </a:solidFill>
                    <a:latin typeface="Arial" panose="020B0604020202020204" pitchFamily="34" charset="0"/>
                    <a:cs typeface="Arial" panose="020B0604020202020204" pitchFamily="34" charset="0"/>
                  </a:rPr>
                  <a:t>  và</a:t>
                </a:r>
                <a:r>
                  <a:rPr lang="el-GR" sz="380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p>
              <a:p>
                <a:pPr>
                  <a:lnSpc>
                    <a:spcPct val="20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800" b="0" i="1" smtClean="0">
                        <a:solidFill>
                          <a:srgbClr val="000000"/>
                        </a:solidFill>
                        <a:latin typeface="Cambria Math" panose="02040503050406030204" pitchFamily="18" charset="0"/>
                        <a:cs typeface="Arial" panose="020B0604020202020204" pitchFamily="34" charset="0"/>
                      </a:rPr>
                      <m:t>𝑡𝑎𝑛</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i="1">
                            <a:solidFill>
                              <a:prstClr val="black"/>
                            </a:solidFill>
                            <a:latin typeface="Cambria Math" panose="02040503050406030204" pitchFamily="18" charset="0"/>
                            <a:ea typeface="Calibri" panose="020F0502020204030204" pitchFamily="34" charset="0"/>
                          </a:rPr>
                          <m:t>2</m:t>
                        </m:r>
                      </m:num>
                      <m:den>
                        <m:r>
                          <a:rPr lang="en-US" sz="3800">
                            <a:solidFill>
                              <a:prstClr val="black"/>
                            </a:solidFill>
                            <a:latin typeface="Cambria Math" panose="02040503050406030204" pitchFamily="18" charset="0"/>
                            <a:ea typeface="Calibri" panose="020F0502020204030204" pitchFamily="34" charset="0"/>
                          </a:rPr>
                          <m:t>3</m:t>
                        </m:r>
                      </m:den>
                    </m:f>
                    <m:r>
                      <a:rPr lang="en-US" sz="3800" b="0" i="0" smtClean="0">
                        <a:solidFill>
                          <a:prstClr val="black"/>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fr-FR" sz="3800">
                        <a:solidFill>
                          <a:prstClr val="black"/>
                        </a:solidFill>
                        <a:latin typeface="Cambria Math" panose="02040503050406030204" pitchFamily="18" charset="0"/>
                        <a:ea typeface="Calibri" panose="020F0502020204030204" pitchFamily="34" charset="0"/>
                      </a:rPr>
                      <m:t>π</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oMath>
                </a14:m>
                <a:endParaRPr lang="en-US" sz="3800">
                  <a:latin typeface="Arial" panose="020B0604020202020204" pitchFamily="34" charset="0"/>
                  <a:cs typeface="Arial" panose="020B0604020202020204" pitchFamily="34" charset="0"/>
                </a:endParaRPr>
              </a:p>
              <a:p>
                <a:pPr lvl="0">
                  <a:lnSpc>
                    <a:spcPct val="200000"/>
                  </a:lnSpc>
                </a:pPr>
                <a:r>
                  <a:rPr lang="en-US" sz="3800">
                    <a:latin typeface="Arial" panose="020B0604020202020204" pitchFamily="34" charset="0"/>
                    <a:cs typeface="Arial" panose="020B0604020202020204" pitchFamily="34" charset="0"/>
                  </a:rPr>
                  <a:t>d) </a:t>
                </a:r>
                <a14:m>
                  <m:oMath xmlns:m="http://schemas.openxmlformats.org/officeDocument/2006/math">
                    <m:r>
                      <a:rPr lang="en-US" sz="3800" b="0" i="1" smtClean="0">
                        <a:solidFill>
                          <a:srgbClr val="000000"/>
                        </a:solidFill>
                        <a:latin typeface="Cambria Math" panose="02040503050406030204" pitchFamily="18" charset="0"/>
                        <a:cs typeface="Arial" panose="020B0604020202020204" pitchFamily="34" charset="0"/>
                      </a:rPr>
                      <m:t>𝑐𝑜𝑡</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b="0" i="1" smtClean="0">
                            <a:solidFill>
                              <a:prstClr val="black"/>
                            </a:solidFill>
                            <a:latin typeface="Cambria Math" panose="02040503050406030204" pitchFamily="18" charset="0"/>
                            <a:ea typeface="Calibri" panose="020F0502020204030204" pitchFamily="34" charset="0"/>
                          </a:rPr>
                          <m:t>−1</m:t>
                        </m:r>
                      </m:num>
                      <m:den>
                        <m:rad>
                          <m:radPr>
                            <m:degHide m:val="on"/>
                            <m:ctrlPr>
                              <a:rPr lang="en-US" sz="3800" i="1" smtClean="0">
                                <a:solidFill>
                                  <a:prstClr val="black"/>
                                </a:solidFill>
                                <a:latin typeface="Cambria Math" panose="02040503050406030204" pitchFamily="18" charset="0"/>
                                <a:ea typeface="Calibri" panose="020F0502020204030204" pitchFamily="34" charset="0"/>
                              </a:rPr>
                            </m:ctrlPr>
                          </m:radPr>
                          <m:deg/>
                          <m:e>
                            <m:r>
                              <a:rPr lang="en-US" sz="3800" b="0" i="1" smtClean="0">
                                <a:solidFill>
                                  <a:prstClr val="black"/>
                                </a:solidFill>
                                <a:latin typeface="Cambria Math" panose="02040503050406030204" pitchFamily="18" charset="0"/>
                                <a:ea typeface="Calibri" panose="020F0502020204030204" pitchFamily="34" charset="0"/>
                              </a:rPr>
                              <m:t>2</m:t>
                            </m:r>
                          </m:e>
                        </m:rad>
                      </m:den>
                    </m:f>
                    <m:r>
                      <a:rPr lang="en-US" sz="3800">
                        <a:solidFill>
                          <a:prstClr val="black"/>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cs typeface="Arial" panose="020B0604020202020204" pitchFamily="34" charset="0"/>
                  </a:rPr>
                  <a:t> và</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&lt;2</m:t>
                    </m:r>
                    <m:r>
                      <m:rPr>
                        <m:sty m:val="p"/>
                      </m:rPr>
                      <a:rPr lang="fr-FR" sz="3800">
                        <a:solidFill>
                          <a:prstClr val="black"/>
                        </a:solidFill>
                        <a:latin typeface="Cambria Math" panose="02040503050406030204" pitchFamily="18" charset="0"/>
                        <a:ea typeface="Calibri" panose="020F0502020204030204" pitchFamily="34" charset="0"/>
                      </a:rPr>
                      <m:t>π</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6184692" y="3366402"/>
                <a:ext cx="11341308" cy="6577698"/>
              </a:xfrm>
              <a:prstGeom prst="rect">
                <a:avLst/>
              </a:prstGeom>
              <a:blipFill>
                <a:blip r:embed="rId4"/>
                <a:stretch>
                  <a:fillRect l="-1774" b="-278"/>
                </a:stretch>
              </a:blipFill>
            </p:spPr>
            <p:txBody>
              <a:bodyPr/>
              <a:lstStyle/>
              <a:p>
                <a:r>
                  <a:rPr lang="en-US">
                    <a:noFill/>
                  </a:rPr>
                  <a:t> </a:t>
                </a:r>
              </a:p>
            </p:txBody>
          </p:sp>
        </mc:Fallback>
      </mc:AlternateContent>
      <p:pic>
        <p:nvPicPr>
          <p:cNvPr id="22" name="Picture 21"/>
          <p:cNvPicPr>
            <a:picLocks noChangeAspect="1"/>
          </p:cNvPicPr>
          <p:nvPr/>
        </p:nvPicPr>
        <p:blipFill>
          <a:blip r:embed="rId5"/>
          <a:stretch>
            <a:fillRect/>
          </a:stretch>
        </p:blipFill>
        <p:spPr>
          <a:xfrm>
            <a:off x="404309" y="1572125"/>
            <a:ext cx="1764998" cy="1529363"/>
          </a:xfrm>
          <a:prstGeom prst="rect">
            <a:avLst/>
          </a:prstGeom>
        </p:spPr>
      </p:pic>
      <p:pic>
        <p:nvPicPr>
          <p:cNvPr id="23" name="Picture 22"/>
          <p:cNvPicPr>
            <a:picLocks noChangeAspect="1"/>
          </p:cNvPicPr>
          <p:nvPr/>
        </p:nvPicPr>
        <p:blipFill>
          <a:blip r:embed="rId6"/>
          <a:stretch>
            <a:fillRect/>
          </a:stretch>
        </p:blipFill>
        <p:spPr>
          <a:xfrm>
            <a:off x="16021794" y="8899689"/>
            <a:ext cx="1688798" cy="1463336"/>
          </a:xfrm>
          <a:prstGeom prst="rect">
            <a:avLst/>
          </a:prstGeom>
        </p:spPr>
      </p:pic>
      <p:pic>
        <p:nvPicPr>
          <p:cNvPr id="24" name="Picture 23"/>
          <p:cNvPicPr>
            <a:picLocks noChangeAspect="1"/>
          </p:cNvPicPr>
          <p:nvPr/>
        </p:nvPicPr>
        <p:blipFill>
          <a:blip r:embed="rId7"/>
          <a:stretch>
            <a:fillRect/>
          </a:stretch>
        </p:blipFill>
        <p:spPr>
          <a:xfrm flipH="1">
            <a:off x="1463860" y="5881567"/>
            <a:ext cx="2417239" cy="4099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295400" y="1562100"/>
                <a:ext cx="16535400" cy="11589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0&lt;</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num>
                      <m:den>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&gt;0</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295400" y="1562100"/>
                <a:ext cx="16535400" cy="1158907"/>
              </a:xfrm>
              <a:prstGeom prst="rect">
                <a:avLst/>
              </a:prstGeom>
              <a:blipFill>
                <a:blip r:embed="rId3"/>
                <a:stretch>
                  <a:fillRect l="-1217" b="-8947"/>
                </a:stretch>
              </a:blipFill>
            </p:spPr>
            <p:txBody>
              <a:bodyPr/>
              <a:lstStyle/>
              <a:p>
                <a:r>
                  <a:rPr lang="en-US">
                    <a:noFill/>
                  </a:rPr>
                  <a:t> </a:t>
                </a:r>
              </a:p>
            </p:txBody>
          </p:sp>
        </mc:Fallback>
      </mc:AlternateContent>
      <p:sp>
        <p:nvSpPr>
          <p:cNvPr id="10" name="Oval Callout 9"/>
          <p:cNvSpPr/>
          <p:nvPr/>
        </p:nvSpPr>
        <p:spPr>
          <a:xfrm>
            <a:off x="8122734" y="723900"/>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990600" y="5829300"/>
                <a:ext cx="15849600" cy="1158907"/>
              </a:xfrm>
              <a:prstGeom prst="rect">
                <a:avLst/>
              </a:prstGeom>
            </p:spPr>
            <p:txBody>
              <a:bodyPr wrap="square">
                <a:spAutoFit/>
              </a:bodyPr>
              <a:lstStyle/>
              <a:p>
                <a:pPr lvl="0" algn="ctr">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b) Vì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&lt;0</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sin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=1</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90600" y="5829300"/>
                <a:ext cx="15849600" cy="1158907"/>
              </a:xfrm>
              <a:prstGeom prst="rect">
                <a:avLst/>
              </a:prstGeom>
              <a:blipFill>
                <a:blip r:embed="rId4"/>
                <a:stretch>
                  <a:fillRect b="-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972247" y="2705100"/>
                <a:ext cx="8343503" cy="1282339"/>
              </a:xfrm>
              <a:prstGeom prst="rect">
                <a:avLst/>
              </a:prstGeom>
            </p:spPr>
            <p:txBody>
              <a:bodyPr wrap="none">
                <a:spAutoFit/>
              </a:bodyPr>
              <a:lstStyle/>
              <a:p>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e>
                    </m:rad>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e>
                            </m:d>
                          </m:e>
                          <m:sup>
                            <m:r>
                              <a:rPr lang="fr-FR" sz="3800">
                                <a:solidFill>
                                  <a:prstClr val="black"/>
                                </a:solidFill>
                                <a:latin typeface="Cambria Math" panose="02040503050406030204" pitchFamily="18" charset="0"/>
                                <a:ea typeface="Calibri" panose="020F0502020204030204" pitchFamily="34" charset="0"/>
                              </a:rPr>
                              <m:t>2</m:t>
                            </m:r>
                          </m:sup>
                        </m:sSup>
                      </m:e>
                    </m:rad>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5</m:t>
                        </m:r>
                      </m:den>
                    </m:f>
                  </m:oMath>
                </a14:m>
                <a:r>
                  <a:rPr lang="en-US"/>
                  <a:t> </a:t>
                </a:r>
              </a:p>
            </p:txBody>
          </p:sp>
        </mc:Choice>
        <mc:Fallback xmlns="">
          <p:sp>
            <p:nvSpPr>
              <p:cNvPr id="4" name="Rectangle 3"/>
              <p:cNvSpPr>
                <a:spLocks noRot="1" noChangeAspect="1" noMove="1" noResize="1" noEditPoints="1" noAdjustHandles="1" noChangeArrowheads="1" noChangeShapeType="1" noTextEdit="1"/>
              </p:cNvSpPr>
              <p:nvPr/>
            </p:nvSpPr>
            <p:spPr>
              <a:xfrm>
                <a:off x="4972247" y="2705100"/>
                <a:ext cx="8343503" cy="128233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828800" y="3467100"/>
                <a:ext cx="12877800" cy="2173224"/>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5</m:t>
                            </m:r>
                          </m:den>
                        </m:f>
                      </m:num>
                      <m:den>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den>
                    </m:f>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12</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828800" y="3467100"/>
                <a:ext cx="12877800" cy="2173224"/>
              </a:xfrm>
              <a:prstGeom prst="rect">
                <a:avLst/>
              </a:prstGeom>
              <a:blipFill>
                <a:blip r:embed="rId6"/>
                <a:stretch>
                  <a:fillRect l="-15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828800" y="7962900"/>
                <a:ext cx="14504857" cy="2178481"/>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num>
                          <m:den>
                            <m:r>
                              <a:rPr lang="fr-FR" sz="3800">
                                <a:solidFill>
                                  <a:prstClr val="black"/>
                                </a:solidFill>
                                <a:latin typeface="Cambria Math" panose="02040503050406030204" pitchFamily="18" charset="0"/>
                                <a:ea typeface="Calibri" panose="020F0502020204030204" pitchFamily="34" charset="0"/>
                              </a:rPr>
                              <m:t>3</m:t>
                            </m:r>
                          </m:den>
                        </m:f>
                      </m:num>
                      <m:den>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3</m:t>
                            </m:r>
                          </m:den>
                        </m:f>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5</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2</m:t>
                        </m:r>
                      </m:den>
                    </m:f>
                  </m:oMath>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1828800" y="7962900"/>
                <a:ext cx="14504857" cy="2178481"/>
              </a:xfrm>
              <a:prstGeom prst="rect">
                <a:avLst/>
              </a:prstGeom>
              <a:blipFill>
                <a:blip r:embed="rId7"/>
                <a:stretch>
                  <a:fillRect l="-1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891039" y="6515100"/>
                <a:ext cx="9013621" cy="1877373"/>
              </a:xfrm>
              <a:prstGeom prst="rect">
                <a:avLst/>
              </a:prstGeom>
            </p:spPr>
            <p:txBody>
              <a:bodyPr wrap="none">
                <a:spAutoFit/>
              </a:bodyPr>
              <a:lstStyle/>
              <a:p>
                <a:pPr lvl="0" algn="ctr">
                  <a:lnSpc>
                    <a:spcPct val="150000"/>
                  </a:lnSpc>
                  <a:defRPr/>
                </a:pP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sin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num>
                                  <m:den>
                                    <m:r>
                                      <a:rPr lang="fr-FR" sz="3800">
                                        <a:solidFill>
                                          <a:prstClr val="black"/>
                                        </a:solidFill>
                                        <a:latin typeface="Cambria Math" panose="02040503050406030204" pitchFamily="18" charset="0"/>
                                        <a:ea typeface="Calibri" panose="020F0502020204030204" pitchFamily="34" charset="0"/>
                                      </a:rPr>
                                      <m:t>3</m:t>
                                    </m:r>
                                  </m:den>
                                </m:f>
                              </m:e>
                            </m:d>
                          </m:e>
                          <m:sup>
                            <m:r>
                              <a:rPr lang="fr-FR" sz="3800">
                                <a:solidFill>
                                  <a:prstClr val="black"/>
                                </a:solidFill>
                                <a:latin typeface="Cambria Math" panose="02040503050406030204" pitchFamily="18" charset="0"/>
                                <a:ea typeface="Calibri" panose="020F0502020204030204" pitchFamily="34" charset="0"/>
                              </a:rPr>
                              <m:t>2</m:t>
                            </m:r>
                          </m:sup>
                        </m:sSup>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3</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891039" y="6515100"/>
                <a:ext cx="9013621" cy="1877373"/>
              </a:xfrm>
              <a:prstGeom prst="rect">
                <a:avLst/>
              </a:prstGeom>
              <a:blipFill>
                <a:blip r:embed="rId8"/>
                <a:stretch>
                  <a:fillRect/>
                </a:stretch>
              </a:blipFill>
            </p:spPr>
            <p:txBody>
              <a:bodyPr/>
              <a:lstStyle/>
              <a:p>
                <a:r>
                  <a:rPr lang="en-US">
                    <a:noFill/>
                  </a:rPr>
                  <a:t> </a:t>
                </a:r>
              </a:p>
            </p:txBody>
          </p:sp>
        </mc:Fallback>
      </mc:AlternateContent>
      <p:pic>
        <p:nvPicPr>
          <p:cNvPr id="16" name="Picture 15"/>
          <p:cNvPicPr>
            <a:picLocks noChangeAspect="1"/>
          </p:cNvPicPr>
          <p:nvPr/>
        </p:nvPicPr>
        <p:blipFill>
          <a:blip r:embed="rId9"/>
          <a:stretch>
            <a:fillRect/>
          </a:stretch>
        </p:blipFill>
        <p:spPr>
          <a:xfrm>
            <a:off x="453778" y="327764"/>
            <a:ext cx="1073643" cy="930307"/>
          </a:xfrm>
          <a:prstGeom prst="rect">
            <a:avLst/>
          </a:prstGeom>
        </p:spPr>
      </p:pic>
      <p:pic>
        <p:nvPicPr>
          <p:cNvPr id="20" name="Picture 19"/>
          <p:cNvPicPr>
            <a:picLocks noChangeAspect="1"/>
          </p:cNvPicPr>
          <p:nvPr/>
        </p:nvPicPr>
        <p:blipFill>
          <a:blip r:embed="rId10"/>
          <a:stretch>
            <a:fillRect/>
          </a:stretch>
        </p:blipFill>
        <p:spPr>
          <a:xfrm>
            <a:off x="16021794" y="8899689"/>
            <a:ext cx="1688798" cy="1463336"/>
          </a:xfrm>
          <a:prstGeom prst="rect">
            <a:avLst/>
          </a:prstGeom>
        </p:spPr>
      </p:pic>
    </p:spTree>
    <p:extLst>
      <p:ext uri="{BB962C8B-B14F-4D97-AF65-F5344CB8AC3E}">
        <p14:creationId xmlns:p14="http://schemas.microsoft.com/office/powerpoint/2010/main" val="9067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animBg="1"/>
      <p:bldP spid="3" grpId="0"/>
      <p:bldP spid="4" grpId="0"/>
      <p:bldP spid="5" grpId="0"/>
      <p:bldP spid="6"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676400" y="1866900"/>
                <a:ext cx="16535400" cy="39670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num>
                      <m:den>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0</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tan</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num>
                          <m:den>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den>
                        </m:f>
                      </m:e>
                    </m:func>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676400" y="1866900"/>
                <a:ext cx="16535400" cy="3967048"/>
              </a:xfrm>
              <a:prstGeom prst="rect">
                <a:avLst/>
              </a:prstGeom>
              <a:blipFill>
                <a:blip r:embed="rId3"/>
                <a:stretch>
                  <a:fillRect l="-1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806089" y="2415290"/>
                <a:ext cx="5414111" cy="1437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5</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3806089" y="2415290"/>
                <a:ext cx="5414111" cy="14378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314700" y="5307562"/>
                <a:ext cx="12573000" cy="19879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e>
                                  </m:d>
                                </m:e>
                                <m:sup>
                                  <m:r>
                                    <a:rPr lang="fr-FR" sz="3800">
                                      <a:solidFill>
                                        <a:prstClr val="black"/>
                                      </a:solidFill>
                                      <a:latin typeface="Cambria Math" panose="02040503050406030204" pitchFamily="18" charset="0"/>
                                      <a:ea typeface="Calibri" panose="020F0502020204030204" pitchFamily="34" charset="0"/>
                                    </a:rPr>
                                    <m:t>2</m:t>
                                  </m:r>
                                </m:sup>
                              </m:sSup>
                            </m:den>
                          </m:f>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6</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314700" y="5307562"/>
                <a:ext cx="12573000" cy="19879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752600" y="6641058"/>
                <a:ext cx="15925800" cy="2940420"/>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Mà </a:t>
                </a:r>
              </a:p>
              <a:p>
                <a:pPr lvl="0" algn="just">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r>
                        <a:rPr lang="fr-FR" sz="3800">
                          <a:solidFill>
                            <a:prstClr val="black"/>
                          </a:solidFill>
                          <a:latin typeface="Cambria Math" panose="02040503050406030204" pitchFamily="18" charset="0"/>
                          <a:ea typeface="Calibri" panose="020F0502020204030204" pitchFamily="34" charset="0"/>
                        </a:rPr>
                        <m:t>.</m:t>
                      </m:r>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6</m:t>
                              </m:r>
                            </m:den>
                          </m:f>
                        </m:e>
                      </m: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30</m:t>
                              </m:r>
                            </m:e>
                          </m:rad>
                        </m:num>
                        <m:den>
                          <m:r>
                            <a:rPr lang="fr-FR" sz="3800">
                              <a:solidFill>
                                <a:prstClr val="black"/>
                              </a:solidFill>
                              <a:latin typeface="Cambria Math" panose="02040503050406030204" pitchFamily="18" charset="0"/>
                              <a:ea typeface="Calibri" panose="020F0502020204030204" pitchFamily="34" charset="0"/>
                            </a:rPr>
                            <m:t>6</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752600" y="6641058"/>
                <a:ext cx="15925800" cy="2940420"/>
              </a:xfrm>
              <a:prstGeom prst="rect">
                <a:avLst/>
              </a:prstGeom>
              <a:blipFill>
                <a:blip r:embed="rId6"/>
                <a:stretch>
                  <a:fillRect l="-1263"/>
                </a:stretch>
              </a:blipFill>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a:off x="453778" y="327764"/>
            <a:ext cx="1984622" cy="1719666"/>
          </a:xfrm>
          <a:prstGeom prst="rect">
            <a:avLst/>
          </a:prstGeom>
        </p:spPr>
      </p:pic>
      <p:pic>
        <p:nvPicPr>
          <p:cNvPr id="10" name="Picture 9"/>
          <p:cNvPicPr>
            <a:picLocks noChangeAspect="1"/>
          </p:cNvPicPr>
          <p:nvPr/>
        </p:nvPicPr>
        <p:blipFill>
          <a:blip r:embed="rId8"/>
          <a:stretch>
            <a:fillRect/>
          </a:stretch>
        </p:blipFill>
        <p:spPr>
          <a:xfrm>
            <a:off x="16655546" y="9296575"/>
            <a:ext cx="1099054" cy="952325"/>
          </a:xfrm>
          <a:prstGeom prst="rect">
            <a:avLst/>
          </a:prstGeom>
        </p:spPr>
      </p:pic>
      <p:sp>
        <p:nvSpPr>
          <p:cNvPr id="12" name="Oval Callout 11"/>
          <p:cNvSpPr/>
          <p:nvPr/>
        </p:nvSpPr>
        <p:spPr>
          <a:xfrm>
            <a:off x="8046534" y="998114"/>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9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6" name="Rectangle 15"/>
          <p:cNvSpPr/>
          <p:nvPr/>
        </p:nvSpPr>
        <p:spPr>
          <a:xfrm>
            <a:off x="1219200" y="628372"/>
            <a:ext cx="15773400" cy="3011081"/>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Quy ước:</a:t>
            </a:r>
          </a:p>
          <a:p>
            <a:pPr marL="571500" indent="-571500" algn="just">
              <a:lnSpc>
                <a:spcPct val="150000"/>
              </a:lnSpc>
              <a:spcAft>
                <a:spcPts val="800"/>
              </a:spcAft>
              <a:buFontTx/>
              <a:buChar char="-"/>
            </a:pPr>
            <a:r>
              <a:rPr lang="en-US" sz="4000">
                <a:latin typeface="Arial" panose="020B0604020202020204" pitchFamily="34" charset="0"/>
                <a:ea typeface="Times New Roman" panose="02020603050405020304" pitchFamily="18" charset="0"/>
                <a:cs typeface="Arial" panose="020B0604020202020204" pitchFamily="34" charset="0"/>
              </a:rPr>
              <a:t>Chiều quy ngược với chiều quay của kim đồng hồ là chiều dương, chiều quay cùng chiều kim đồng hồ là chiều âm.</a:t>
            </a: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Lst>
          </a:blip>
          <a:stretch>
            <a:fillRect/>
          </a:stretch>
        </p:blipFill>
        <p:spPr>
          <a:xfrm>
            <a:off x="2019300" y="4533900"/>
            <a:ext cx="14591400" cy="3564453"/>
          </a:xfrm>
          <a:prstGeom prst="rect">
            <a:avLst/>
          </a:prstGeom>
        </p:spPr>
      </p:pic>
      <p:pic>
        <p:nvPicPr>
          <p:cNvPr id="19" name="Picture 18"/>
          <p:cNvPicPr>
            <a:picLocks noChangeAspect="1"/>
          </p:cNvPicPr>
          <p:nvPr/>
        </p:nvPicPr>
        <p:blipFill>
          <a:blip r:embed="rId5"/>
          <a:stretch>
            <a:fillRect/>
          </a:stretch>
        </p:blipFill>
        <p:spPr>
          <a:xfrm>
            <a:off x="609600" y="9182100"/>
            <a:ext cx="3581400" cy="764032"/>
          </a:xfrm>
          <a:prstGeom prst="rect">
            <a:avLst/>
          </a:prstGeom>
        </p:spPr>
      </p:pic>
      <p:pic>
        <p:nvPicPr>
          <p:cNvPr id="20" name="Picture 19"/>
          <p:cNvPicPr>
            <a:picLocks noChangeAspect="1"/>
          </p:cNvPicPr>
          <p:nvPr/>
        </p:nvPicPr>
        <p:blipFill>
          <a:blip r:embed="rId6"/>
          <a:stretch>
            <a:fillRect/>
          </a:stretch>
        </p:blipFill>
        <p:spPr>
          <a:xfrm flipH="1">
            <a:off x="16344900" y="231387"/>
            <a:ext cx="1295400" cy="1254513"/>
          </a:xfrm>
          <a:prstGeom prst="rect">
            <a:avLst/>
          </a:prstGeom>
        </p:spPr>
      </p:pic>
      <p:pic>
        <p:nvPicPr>
          <p:cNvPr id="21" name="Picture 20"/>
          <p:cNvPicPr>
            <a:picLocks noChangeAspect="1"/>
          </p:cNvPicPr>
          <p:nvPr/>
        </p:nvPicPr>
        <p:blipFill>
          <a:blip r:embed="rId7"/>
          <a:stretch>
            <a:fillRect/>
          </a:stretch>
        </p:blipFill>
        <p:spPr>
          <a:xfrm flipH="1">
            <a:off x="16413605" y="7815547"/>
            <a:ext cx="1471889" cy="2127462"/>
          </a:xfrm>
          <a:prstGeom prst="rect">
            <a:avLst/>
          </a:prstGeom>
        </p:spPr>
      </p:pic>
    </p:spTree>
    <p:extLst>
      <p:ext uri="{BB962C8B-B14F-4D97-AF65-F5344CB8AC3E}">
        <p14:creationId xmlns:p14="http://schemas.microsoft.com/office/powerpoint/2010/main" val="34587868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fade">
                                      <p:cBhvr>
                                        <p:cTn id="11" dur="500"/>
                                        <p:tgtEl>
                                          <p:spTgt spid="16">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1066800" y="1485900"/>
            <a:ext cx="16535400" cy="1738296"/>
          </a:xfrm>
          <a:prstGeom prst="rect">
            <a:avLst/>
          </a:prstGeom>
        </p:spPr>
        <p:txBody>
          <a:bodyPr wrap="square">
            <a:spAutoFit/>
          </a:bodyPr>
          <a:lstStyle/>
          <a:p>
            <a:pPr lvl="0" algn="just">
              <a:lnSpc>
                <a:spcPct val="150000"/>
              </a:lnSpc>
              <a:defRPr/>
            </a:pP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 Ta có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Oval Callout 4"/>
          <p:cNvSpPr/>
          <p:nvPr/>
        </p:nvSpPr>
        <p:spPr>
          <a:xfrm>
            <a:off x="8046534" y="998114"/>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a:stretch>
            <a:fillRect/>
          </a:stretch>
        </p:blipFill>
        <p:spPr>
          <a:xfrm>
            <a:off x="453778" y="327764"/>
            <a:ext cx="1984622" cy="1719666"/>
          </a:xfrm>
          <a:prstGeom prst="rect">
            <a:avLst/>
          </a:prstGeom>
        </p:spPr>
      </p:pic>
      <p:pic>
        <p:nvPicPr>
          <p:cNvPr id="10" name="Picture 9"/>
          <p:cNvPicPr>
            <a:picLocks noChangeAspect="1"/>
          </p:cNvPicPr>
          <p:nvPr/>
        </p:nvPicPr>
        <p:blipFill>
          <a:blip r:embed="rId4"/>
          <a:stretch>
            <a:fillRect/>
          </a:stretch>
        </p:blipFill>
        <p:spPr>
          <a:xfrm>
            <a:off x="16655546" y="9296575"/>
            <a:ext cx="1099054" cy="952325"/>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111386" y="2190252"/>
                <a:ext cx="6223114" cy="1822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den>
                          </m:f>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111386" y="2190252"/>
                <a:ext cx="6223114" cy="18227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650942" y="3853674"/>
                <a:ext cx="15417857" cy="1335558"/>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&lt;2</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&gt;0</m:t>
                        </m:r>
                      </m:e>
                    </m:func>
                    <m:r>
                      <a:rPr lang="fr-FR" sz="3800">
                        <a:solidFill>
                          <a:prstClr val="black"/>
                        </a:solidFill>
                        <a:latin typeface="Cambria Math" panose="02040503050406030204" pitchFamily="18" charset="0"/>
                        <a:ea typeface="Calibri" panose="020F0502020204030204" pitchFamily="34" charset="0"/>
                      </a:rPr>
                      <m:t>.</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r>
                      <a:rPr lang="fr-FR" sz="3800">
                        <a:solidFill>
                          <a:prstClr val="black"/>
                        </a:solidFill>
                        <a:latin typeface="Cambria Math" panose="02040503050406030204" pitchFamily="18" charset="0"/>
                        <a:ea typeface="Calibri" panose="020F0502020204030204" pitchFamily="34" charset="0"/>
                      </a:rPr>
                      <m:t>1+</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50942" y="3853674"/>
                <a:ext cx="15417857" cy="1335558"/>
              </a:xfrm>
              <a:prstGeom prst="rect">
                <a:avLst/>
              </a:prstGeom>
              <a:blipFill>
                <a:blip r:embed="rId6"/>
                <a:stretch>
                  <a:fillRect l="-13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419661" y="4610100"/>
                <a:ext cx="12039600" cy="2932662"/>
              </a:xfrm>
              <a:prstGeom prst="rect">
                <a:avLst/>
              </a:prstGeom>
            </p:spPr>
            <p:txBody>
              <a:bodyPr wrap="square">
                <a:spAutoFit/>
              </a:bodyPr>
              <a:lstStyle/>
              <a:p>
                <a:pPr lvl="0" algn="ctr">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rad>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e>
                                  </m:d>
                                </m:e>
                                <m:sup>
                                  <m:r>
                                    <a:rPr lang="fr-FR" sz="3800">
                                      <a:solidFill>
                                        <a:prstClr val="black"/>
                                      </a:solidFill>
                                      <a:latin typeface="Cambria Math" panose="02040503050406030204" pitchFamily="18" charset="0"/>
                                      <a:ea typeface="Calibri" panose="020F0502020204030204" pitchFamily="34" charset="0"/>
                                    </a:rPr>
                                    <m:t>2</m:t>
                                  </m:r>
                                </m:sup>
                              </m:sSup>
                            </m:den>
                          </m:f>
                        </m:e>
                      </m:rad>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m:t>
                              </m:r>
                            </m:e>
                          </m:rad>
                        </m:num>
                        <m:den>
                          <m:r>
                            <a:rPr lang="fr-FR" sz="3800">
                              <a:solidFill>
                                <a:prstClr val="black"/>
                              </a:solidFill>
                              <a:latin typeface="Cambria Math" panose="02040503050406030204" pitchFamily="18" charset="0"/>
                              <a:ea typeface="Calibri" panose="020F0502020204030204" pitchFamily="34" charset="0"/>
                            </a:rPr>
                            <m:t>3</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419661" y="4610100"/>
                <a:ext cx="12039600" cy="2932662"/>
              </a:xfrm>
              <a:prstGeom prst="rect">
                <a:avLst/>
              </a:prstGeom>
              <a:blipFill>
                <a:blip r:embed="rId7"/>
                <a:stretch>
                  <a:fillRect/>
                </a:stretch>
              </a:blipFill>
            </p:spPr>
            <p:txBody>
              <a:bodyPr/>
              <a:lstStyle/>
              <a:p>
                <a:r>
                  <a:rPr lang="en-US">
                    <a:noFill/>
                  </a:rPr>
                  <a:t> </a:t>
                </a:r>
              </a:p>
            </p:txBody>
          </p:sp>
        </mc:Fallback>
      </mc:AlternateContent>
      <p:sp>
        <p:nvSpPr>
          <p:cNvPr id="12" name="Rectangle 11"/>
          <p:cNvSpPr/>
          <p:nvPr/>
        </p:nvSpPr>
        <p:spPr>
          <a:xfrm>
            <a:off x="1665932" y="7258989"/>
            <a:ext cx="1548210" cy="969496"/>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Mà </a:t>
            </a:r>
          </a:p>
        </p:txBody>
      </p:sp>
      <mc:AlternateContent xmlns:mc="http://schemas.openxmlformats.org/markup-compatibility/2006" xmlns:a14="http://schemas.microsoft.com/office/drawing/2010/main">
        <mc:Choice Requires="a14">
          <p:sp>
            <p:nvSpPr>
              <p:cNvPr id="13" name="Rectangle 12"/>
              <p:cNvSpPr/>
              <p:nvPr/>
            </p:nvSpPr>
            <p:spPr>
              <a:xfrm>
                <a:off x="2514600" y="7658100"/>
                <a:ext cx="12649200" cy="2063257"/>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r>
                        <a:rPr lang="fr-FR" sz="3800">
                          <a:solidFill>
                            <a:prstClr val="black"/>
                          </a:solidFill>
                          <a:latin typeface="Cambria Math" panose="02040503050406030204" pitchFamily="18" charset="0"/>
                          <a:ea typeface="Calibri" panose="020F0502020204030204" pitchFamily="34" charset="0"/>
                        </a:rPr>
                        <m:t>.</m:t>
                      </m:r>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m:t>
                                  </m:r>
                                </m:e>
                              </m:rad>
                            </m:num>
                            <m:den>
                              <m:r>
                                <a:rPr lang="fr-FR" sz="3800">
                                  <a:solidFill>
                                    <a:prstClr val="black"/>
                                  </a:solidFill>
                                  <a:latin typeface="Cambria Math" panose="02040503050406030204" pitchFamily="18" charset="0"/>
                                  <a:ea typeface="Calibri" panose="020F0502020204030204" pitchFamily="34" charset="0"/>
                                </a:rPr>
                                <m:t>3</m:t>
                              </m:r>
                            </m:den>
                          </m:f>
                        </m:e>
                      </m: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3</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514600" y="7658100"/>
                <a:ext cx="12649200" cy="206325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2252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8" grpId="0"/>
      <p:bldP spid="11" grpId="0"/>
      <p:bldP spid="12" grpId="0"/>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Rectangle 15"/>
          <p:cNvSpPr/>
          <p:nvPr/>
        </p:nvSpPr>
        <p:spPr>
          <a:xfrm>
            <a:off x="2513350" y="3228964"/>
            <a:ext cx="8642272"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VẬN</a:t>
            </a:r>
            <a:r>
              <a:rPr kumimoji="0" lang="en-US" sz="7500" b="1" i="0" u="none" strike="noStrike" kern="1200" cap="none" spc="0" normalizeH="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en-US" sz="75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732109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1896969" y="599074"/>
            <a:ext cx="5015765" cy="1066800"/>
            <a:chOff x="489784" y="190500"/>
            <a:chExt cx="4442535" cy="1066800"/>
          </a:xfrm>
        </p:grpSpPr>
        <p:sp>
          <p:nvSpPr>
            <p:cNvPr id="17" name="Rectangle 16"/>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549104" y="190500"/>
              <a:ext cx="438321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1.5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1" name="Picture 20"/>
          <p:cNvPicPr>
            <a:picLocks noChangeAspect="1"/>
          </p:cNvPicPr>
          <p:nvPr/>
        </p:nvPicPr>
        <p:blipFill>
          <a:blip r:embed="rId3"/>
          <a:stretch>
            <a:fillRect/>
          </a:stretch>
        </p:blipFill>
        <p:spPr>
          <a:xfrm rot="21137405">
            <a:off x="16043909" y="585578"/>
            <a:ext cx="1289704" cy="1934557"/>
          </a:xfrm>
          <a:prstGeom prst="rect">
            <a:avLst/>
          </a:prstGeom>
        </p:spPr>
      </p:pic>
      <p:pic>
        <p:nvPicPr>
          <p:cNvPr id="29" name="Picture 28"/>
          <p:cNvPicPr>
            <a:picLocks noChangeAspect="1"/>
          </p:cNvPicPr>
          <p:nvPr/>
        </p:nvPicPr>
        <p:blipFill>
          <a:blip r:embed="rId4"/>
          <a:stretch>
            <a:fillRect/>
          </a:stretch>
        </p:blipFill>
        <p:spPr>
          <a:xfrm>
            <a:off x="15468600" y="7277100"/>
            <a:ext cx="1807420" cy="2321615"/>
          </a:xfrm>
          <a:prstGeom prst="rect">
            <a:avLst/>
          </a:prstGeom>
        </p:spPr>
      </p:pic>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7147704" y="1646591"/>
                <a:ext cx="6825330" cy="98424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kumimoji="0" lang="en-US" altLang="en-US" sz="3800" b="0" i="0" u="none" strike="noStrike" cap="none" normalizeH="0" baseline="0">
                    <a:ln>
                      <a:noFill/>
                    </a:ln>
                    <a:solidFill>
                      <a:srgbClr val="000000"/>
                    </a:solidFill>
                    <a:effectLst/>
                    <a:ea typeface="OpenSans"/>
                    <a:cs typeface="Arial" panose="020B0604020202020204" pitchFamily="34" charset="0"/>
                  </a:rPr>
                  <a:t>a)</a:t>
                </a:r>
                <a:r>
                  <a:rPr lang="en-US" sz="3800">
                    <a:solidFill>
                      <a:prstClr val="black"/>
                    </a:solidFill>
                    <a:ea typeface="Times New Roman" panose="02020603050405020304" pitchFamily="18" charset="0"/>
                    <a:cs typeface="Arial" panose="020B0604020202020204" pitchFamily="34" charset="0"/>
                  </a:rPr>
                  <a:t> </a:t>
                </a:r>
                <a14:m>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baseline="30000">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𝛼</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baseline="30000">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𝛼</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latin typeface="Cambria Math" panose="02040503050406030204" pitchFamily="18" charset="0"/>
                        <a:ea typeface="Times New Roman" panose="02020603050405020304" pitchFamily="18" charset="0"/>
                        <a:cs typeface="Arial" panose="020B0604020202020204" pitchFamily="34" charset="0"/>
                      </a:rPr>
                      <m:t>2</m:t>
                    </m:r>
                    <m:r>
                      <m:rPr>
                        <m:sty m:val="p"/>
                      </m:rPr>
                      <a:rPr lang="en-US" sz="3800" i="1" smtClean="0">
                        <a:latin typeface="Cambria Math" panose="02040503050406030204" pitchFamily="18" charset="0"/>
                        <a:ea typeface="Times New Roman" panose="02020603050405020304" pitchFamily="18" charset="0"/>
                        <a:cs typeface="Arial" panose="020B0604020202020204" pitchFamily="34" charset="0"/>
                      </a:rPr>
                      <m:t>cos</m:t>
                    </m:r>
                    <m:r>
                      <a:rPr lang="en-US" sz="3800" i="1" baseline="30000">
                        <a:latin typeface="Cambria Math" panose="02040503050406030204" pitchFamily="18" charset="0"/>
                        <a:ea typeface="Times New Roman" panose="02020603050405020304" pitchFamily="18" charset="0"/>
                        <a:cs typeface="Arial" panose="020B0604020202020204" pitchFamily="34" charset="0"/>
                      </a:rPr>
                      <m:t>2</m:t>
                    </m:r>
                    <m:r>
                      <a:rPr lang="en-US" sz="3800" i="1">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𝛼</m:t>
                    </m:r>
                    <m:r>
                      <a:rPr lang="en-US" sz="3800" i="1">
                        <a:latin typeface="Cambria Math" panose="02040503050406030204" pitchFamily="18" charset="0"/>
                        <a:ea typeface="Times New Roman" panose="02020603050405020304" pitchFamily="18" charset="0"/>
                        <a:cs typeface="Arial" panose="020B0604020202020204" pitchFamily="34" charset="0"/>
                      </a:rPr>
                      <m:t> – 1 </m:t>
                    </m:r>
                  </m:oMath>
                </a14:m>
                <a:endParaRPr lang="en-US" sz="3800">
                  <a:solidFill>
                    <a:prstClr val="black"/>
                  </a:solidFill>
                  <a:ea typeface="Times New Roman" panose="02020603050405020304" pitchFamily="18" charset="0"/>
                  <a:cs typeface="Arial" panose="020B0604020202020204" pitchFamily="34" charset="0"/>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7147704" y="1646591"/>
                <a:ext cx="6825330" cy="984244"/>
              </a:xfrm>
              <a:prstGeom prst="rect">
                <a:avLst/>
              </a:prstGeom>
              <a:blipFill>
                <a:blip r:embed="rId5"/>
                <a:stretch>
                  <a:fillRect l="-4290" b="-154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 name="Rectangle 3"/>
          <p:cNvSpPr/>
          <p:nvPr/>
        </p:nvSpPr>
        <p:spPr>
          <a:xfrm>
            <a:off x="2133600" y="4087551"/>
            <a:ext cx="12342285" cy="5355312"/>
          </a:xfrm>
          <a:prstGeom prst="rect">
            <a:avLst/>
          </a:prstGeom>
        </p:spPr>
        <p:txBody>
          <a:bodyPr wrap="square">
            <a:spAutoFit/>
          </a:bodyPr>
          <a:lstStyle/>
          <a:p>
            <a:pPr>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 Áp dụng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1 suy ra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1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Ta có: VT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4</a:t>
            </a:r>
            <a:r>
              <a:rPr lang="en-US" sz="3800">
                <a:effectLst/>
                <a:latin typeface="Arial" panose="020B0604020202020204" pitchFamily="34" charset="0"/>
                <a:ea typeface="Times New Roman" panose="02020603050405020304" pitchFamily="18" charset="0"/>
                <a:cs typeface="Arial" panose="020B0604020202020204" pitchFamily="34" charset="0"/>
              </a:rPr>
              <a:t> α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4</a:t>
            </a:r>
            <a:r>
              <a:rPr lang="en-US" sz="3800">
                <a:effectLst/>
                <a:latin typeface="Arial" panose="020B0604020202020204" pitchFamily="34" charset="0"/>
                <a:ea typeface="Times New Roman" panose="02020603050405020304" pitchFamily="18" charset="0"/>
                <a:cs typeface="Arial" panose="020B0604020202020204" pitchFamily="34" charset="0"/>
              </a:rPr>
              <a:t> α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2 </a:t>
            </a:r>
            <a:r>
              <a:rPr lang="en-US" sz="3800">
                <a:effectLst/>
                <a:latin typeface="Arial" panose="020B0604020202020204" pitchFamily="34" charset="0"/>
                <a:ea typeface="Times New Roman" panose="02020603050405020304" pitchFamily="18" charset="0"/>
                <a:cs typeface="Arial" panose="020B0604020202020204" pitchFamily="34" charset="0"/>
              </a:rPr>
              <a:t>α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1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2 </a:t>
            </a:r>
            <a:r>
              <a:rPr lang="en-US" sz="3800">
                <a:effectLst/>
                <a:latin typeface="Arial" panose="020B0604020202020204" pitchFamily="34" charset="0"/>
                <a:ea typeface="Times New Roman" panose="02020603050405020304" pitchFamily="18" charset="0"/>
                <a:cs typeface="Arial" panose="020B0604020202020204" pitchFamily="34" charset="0"/>
              </a:rPr>
              <a:t>α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(1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2cos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1 = VP (đpcm).</a:t>
            </a:r>
          </a:p>
        </p:txBody>
      </p:sp>
      <p:sp>
        <p:nvSpPr>
          <p:cNvPr id="5" name="Rectangle 4"/>
          <p:cNvSpPr/>
          <p:nvPr/>
        </p:nvSpPr>
        <p:spPr>
          <a:xfrm>
            <a:off x="7025988" y="652341"/>
            <a:ext cx="6224781" cy="861133"/>
          </a:xfrm>
          <a:prstGeom prst="rect">
            <a:avLst/>
          </a:prstGeom>
        </p:spPr>
        <p:txBody>
          <a:bodyPr wrap="none">
            <a:spAutoFit/>
          </a:bodyPr>
          <a:lstStyle/>
          <a:p>
            <a:pPr lvl="0" eaLnBrk="0" fontAlgn="base" hangingPunct="0">
              <a:lnSpc>
                <a:spcPct val="150000"/>
              </a:lnSpc>
              <a:spcBef>
                <a:spcPct val="0"/>
              </a:spcBef>
              <a:spcAft>
                <a:spcPct val="0"/>
              </a:spcAft>
            </a:pPr>
            <a:r>
              <a:rPr lang="en-US" altLang="en-US" sz="3800">
                <a:solidFill>
                  <a:srgbClr val="000000"/>
                </a:solidFill>
                <a:latin typeface="Arial" panose="020B0604020202020204" pitchFamily="34" charset="0"/>
                <a:ea typeface="OpenSans"/>
                <a:cs typeface="Arial" panose="020B0604020202020204" pitchFamily="34" charset="0"/>
              </a:rPr>
              <a:t>Chứng minh các đẳng thức:</a:t>
            </a:r>
            <a:endParaRPr lang="en-US" altLang="en-US" sz="3800">
              <a:solidFill>
                <a:prstClr val="black"/>
              </a:solidFill>
              <a:latin typeface="Arial" panose="020B0604020202020204" pitchFamily="34" charset="0"/>
              <a:cs typeface="Arial" panose="020B0604020202020204" pitchFamily="34" charset="0"/>
            </a:endParaRPr>
          </a:p>
        </p:txBody>
      </p:sp>
      <p:sp>
        <p:nvSpPr>
          <p:cNvPr id="24" name="Oval Callout 23"/>
          <p:cNvSpPr/>
          <p:nvPr/>
        </p:nvSpPr>
        <p:spPr>
          <a:xfrm>
            <a:off x="3429000" y="2835466"/>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29511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down)">
                                      <p:cBhvr>
                                        <p:cTn id="28" dur="500"/>
                                        <p:tgtEl>
                                          <p:spTgt spid="4">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tgtEl>
                                          <p:spTgt spid="4">
                                            <p:txEl>
                                              <p:pRg st="3" end="3"/>
                                            </p:txEl>
                                          </p:spTgt>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left)">
                                      <p:cBhvr>
                                        <p:cTn id="40" dur="500"/>
                                        <p:tgtEl>
                                          <p:spTgt spid="4">
                                            <p:txEl>
                                              <p:pRg st="4" end="4"/>
                                            </p:txEl>
                                          </p:spTgt>
                                        </p:tgtEl>
                                      </p:cBhvr>
                                    </p:animEffect>
                                  </p:childTnLst>
                                </p:cTn>
                              </p:par>
                            </p:childTnLst>
                          </p:cTn>
                        </p:par>
                        <p:par>
                          <p:cTn id="41" fill="hold">
                            <p:stCondLst>
                              <p:cond delay="2500"/>
                            </p:stCondLst>
                            <p:childTnLst>
                              <p:par>
                                <p:cTn id="42" presetID="14" presetClass="entr" presetSubtype="10" fill="hold" nodeType="after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1896969" y="599074"/>
            <a:ext cx="5015765" cy="1066800"/>
            <a:chOff x="489784" y="190500"/>
            <a:chExt cx="4442535" cy="1066800"/>
          </a:xfrm>
        </p:grpSpPr>
        <p:sp>
          <p:nvSpPr>
            <p:cNvPr id="17" name="Rectangle 16"/>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549104" y="190500"/>
              <a:ext cx="438321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1.5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1" name="Picture 20"/>
          <p:cNvPicPr>
            <a:picLocks noChangeAspect="1"/>
          </p:cNvPicPr>
          <p:nvPr/>
        </p:nvPicPr>
        <p:blipFill>
          <a:blip r:embed="rId3"/>
          <a:stretch>
            <a:fillRect/>
          </a:stretch>
        </p:blipFill>
        <p:spPr>
          <a:xfrm rot="21137405">
            <a:off x="16043909" y="585578"/>
            <a:ext cx="1289704" cy="1934557"/>
          </a:xfrm>
          <a:prstGeom prst="rect">
            <a:avLst/>
          </a:prstGeom>
        </p:spPr>
      </p:pic>
      <p:pic>
        <p:nvPicPr>
          <p:cNvPr id="29" name="Picture 28"/>
          <p:cNvPicPr>
            <a:picLocks noChangeAspect="1"/>
          </p:cNvPicPr>
          <p:nvPr/>
        </p:nvPicPr>
        <p:blipFill>
          <a:blip r:embed="rId4"/>
          <a:stretch>
            <a:fillRect/>
          </a:stretch>
        </p:blipFill>
        <p:spPr>
          <a:xfrm>
            <a:off x="16106586" y="7734300"/>
            <a:ext cx="1807420" cy="2321615"/>
          </a:xfrm>
          <a:prstGeom prst="rect">
            <a:avLst/>
          </a:prstGeom>
        </p:spPr>
      </p:pic>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7147704" y="1511747"/>
                <a:ext cx="5369355" cy="125393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lang="en-US" altLang="en-US" sz="3800">
                    <a:solidFill>
                      <a:srgbClr val="000000"/>
                    </a:solidFill>
                    <a:ea typeface="OpenSans"/>
                    <a:cs typeface="Arial" panose="020B0604020202020204" pitchFamily="34" charset="0"/>
                  </a:rPr>
                  <a:t>b) </a:t>
                </a:r>
                <a14:m>
                  <m:oMath xmlns:m="http://schemas.openxmlformats.org/officeDocument/2006/math">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7147704" y="1511747"/>
                <a:ext cx="5369355" cy="1253933"/>
              </a:xfrm>
              <a:prstGeom prst="rect">
                <a:avLst/>
              </a:prstGeom>
              <a:blipFill>
                <a:blip r:embed="rId5"/>
                <a:stretch>
                  <a:fillRect l="-5455" b="-72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981200" y="3924300"/>
                <a:ext cx="13786370" cy="5658408"/>
              </a:xfrm>
              <a:prstGeom prst="rect">
                <a:avLst/>
              </a:prstGeom>
            </p:spPr>
            <p:txBody>
              <a:bodyPr wrap="square">
                <a:spAutoFit/>
              </a:bodyPr>
              <a:lstStyle/>
              <a:p>
                <a:pPr lvl="0" algn="just">
                  <a:lnSpc>
                    <a:spcPct val="150000"/>
                  </a:lnSpc>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Áp dụng các hệ thức lượng giác cơ bản.</a:t>
                </a:r>
              </a:p>
              <a:p>
                <a:pPr lvl="0" algn="just">
                  <a:lnSpc>
                    <a:spcPct val="150000"/>
                  </a:lnSpc>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𝑉𝑇</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150000"/>
                  </a:lnSpc>
                  <a:defRPr/>
                </a:pP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−1=(1+</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𝑉𝑃</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(đpcm).</a:t>
                </a:r>
              </a:p>
            </p:txBody>
          </p:sp>
        </mc:Choice>
        <mc:Fallback xmlns="">
          <p:sp>
            <p:nvSpPr>
              <p:cNvPr id="4" name="Rectangle 3"/>
              <p:cNvSpPr>
                <a:spLocks noRot="1" noChangeAspect="1" noMove="1" noResize="1" noEditPoints="1" noAdjustHandles="1" noChangeArrowheads="1" noChangeShapeType="1" noTextEdit="1"/>
              </p:cNvSpPr>
              <p:nvPr/>
            </p:nvSpPr>
            <p:spPr>
              <a:xfrm>
                <a:off x="1981200" y="3924300"/>
                <a:ext cx="13786370" cy="5658408"/>
              </a:xfrm>
              <a:prstGeom prst="rect">
                <a:avLst/>
              </a:prstGeom>
              <a:blipFill>
                <a:blip r:embed="rId6"/>
                <a:stretch>
                  <a:fillRect l="-1547"/>
                </a:stretch>
              </a:blipFill>
            </p:spPr>
            <p:txBody>
              <a:bodyPr/>
              <a:lstStyle/>
              <a:p>
                <a:r>
                  <a:rPr lang="en-US">
                    <a:noFill/>
                  </a:rPr>
                  <a:t> </a:t>
                </a:r>
              </a:p>
            </p:txBody>
          </p:sp>
        </mc:Fallback>
      </mc:AlternateContent>
      <p:sp>
        <p:nvSpPr>
          <p:cNvPr id="5" name="Rectangle 4"/>
          <p:cNvSpPr/>
          <p:nvPr/>
        </p:nvSpPr>
        <p:spPr>
          <a:xfrm>
            <a:off x="7025988" y="652341"/>
            <a:ext cx="6224781" cy="861133"/>
          </a:xfrm>
          <a:prstGeom prst="rect">
            <a:avLst/>
          </a:prstGeom>
        </p:spPr>
        <p:txBody>
          <a:bodyPr wrap="non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Arial" panose="020B0604020202020204" pitchFamily="34" charset="0"/>
              </a:rPr>
              <a:t>Chứng minh các đẳng thức:</a:t>
            </a:r>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Oval Callout 23"/>
          <p:cNvSpPr/>
          <p:nvPr/>
        </p:nvSpPr>
        <p:spPr>
          <a:xfrm>
            <a:off x="3429000" y="2835466"/>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069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down)">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anim calcmode="lin" valueType="num">
                                      <p:cBhvr>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7" name="Group 16"/>
          <p:cNvGrpSpPr/>
          <p:nvPr/>
        </p:nvGrpSpPr>
        <p:grpSpPr>
          <a:xfrm>
            <a:off x="6402888" y="1333500"/>
            <a:ext cx="5482223" cy="1098921"/>
            <a:chOff x="422292" y="190500"/>
            <a:chExt cx="4855683" cy="1098921"/>
          </a:xfrm>
        </p:grpSpPr>
        <p:sp>
          <p:nvSpPr>
            <p:cNvPr id="18" name="Rectangle 17"/>
            <p:cNvSpPr/>
            <p:nvPr/>
          </p:nvSpPr>
          <p:spPr>
            <a:xfrm>
              <a:off x="422292" y="222621"/>
              <a:ext cx="485568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562381" y="190500"/>
              <a:ext cx="4584312" cy="9420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1.6 (SGK – tr16)</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1"/>
          <p:cNvSpPr>
            <a:spLocks noChangeArrowheads="1"/>
          </p:cNvSpPr>
          <p:nvPr/>
        </p:nvSpPr>
        <p:spPr bwMode="auto">
          <a:xfrm>
            <a:off x="1836137" y="2984123"/>
            <a:ext cx="14623063"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4200">
                <a:solidFill>
                  <a:srgbClr val="000000"/>
                </a:solidFill>
                <a:ea typeface="OpenSans"/>
              </a:rPr>
              <a:t>Một người đi xe đạp với vận tốc không đổi, biết rằng bánh xe đạp quay được 11 vòng trong 5 giây.</a:t>
            </a:r>
          </a:p>
          <a:p>
            <a:pPr lvl="0" algn="just">
              <a:lnSpc>
                <a:spcPct val="150000"/>
              </a:lnSpc>
            </a:pPr>
            <a:r>
              <a:rPr lang="vi-VN" altLang="en-US" sz="4200">
                <a:solidFill>
                  <a:srgbClr val="000000"/>
                </a:solidFill>
                <a:ea typeface="OpenSans"/>
              </a:rPr>
              <a:t>a) Tính góc (theo độ và rađian) mà bánh xe quay được trong 1 giây.</a:t>
            </a:r>
          </a:p>
          <a:p>
            <a:pPr lvl="0" algn="just">
              <a:lnSpc>
                <a:spcPct val="150000"/>
              </a:lnSpc>
            </a:pPr>
            <a:r>
              <a:rPr lang="vi-VN" altLang="en-US" sz="4200">
                <a:solidFill>
                  <a:srgbClr val="000000"/>
                </a:solidFill>
                <a:ea typeface="OpenSans"/>
              </a:rPr>
              <a:t>b) Tính độ dài quãng đường mà người đi xe đã đi được trong 1 phút, biết rằng đường kính của bánh xe đạp là 680 mm.</a:t>
            </a:r>
          </a:p>
        </p:txBody>
      </p:sp>
      <p:pic>
        <p:nvPicPr>
          <p:cNvPr id="27" name="Picture 26"/>
          <p:cNvPicPr>
            <a:picLocks noChangeAspect="1"/>
          </p:cNvPicPr>
          <p:nvPr/>
        </p:nvPicPr>
        <p:blipFill>
          <a:blip r:embed="rId3"/>
          <a:stretch>
            <a:fillRect/>
          </a:stretch>
        </p:blipFill>
        <p:spPr>
          <a:xfrm>
            <a:off x="274037" y="1692232"/>
            <a:ext cx="1288063" cy="1291891"/>
          </a:xfrm>
          <a:prstGeom prst="rect">
            <a:avLst/>
          </a:prstGeom>
        </p:spPr>
      </p:pic>
      <p:pic>
        <p:nvPicPr>
          <p:cNvPr id="4" name="Picture 3"/>
          <p:cNvPicPr>
            <a:picLocks noChangeAspect="1"/>
          </p:cNvPicPr>
          <p:nvPr/>
        </p:nvPicPr>
        <p:blipFill>
          <a:blip r:embed="rId4"/>
          <a:stretch>
            <a:fillRect/>
          </a:stretch>
        </p:blipFill>
        <p:spPr>
          <a:xfrm flipH="1">
            <a:off x="15316200" y="766870"/>
            <a:ext cx="1901136" cy="1941402"/>
          </a:xfrm>
          <a:prstGeom prst="rect">
            <a:avLst/>
          </a:prstGeom>
        </p:spPr>
      </p:pic>
      <p:pic>
        <p:nvPicPr>
          <p:cNvPr id="5" name="Picture 4"/>
          <p:cNvPicPr>
            <a:picLocks noChangeAspect="1"/>
          </p:cNvPicPr>
          <p:nvPr/>
        </p:nvPicPr>
        <p:blipFill>
          <a:blip r:embed="rId5"/>
          <a:stretch>
            <a:fillRect/>
          </a:stretch>
        </p:blipFill>
        <p:spPr>
          <a:xfrm>
            <a:off x="16492928" y="8801100"/>
            <a:ext cx="1505258" cy="1203850"/>
          </a:xfrm>
          <a:prstGeom prst="rect">
            <a:avLst/>
          </a:prstGeom>
        </p:spPr>
      </p:pic>
    </p:spTree>
    <p:extLst>
      <p:ext uri="{BB962C8B-B14F-4D97-AF65-F5344CB8AC3E}">
        <p14:creationId xmlns:p14="http://schemas.microsoft.com/office/powerpoint/2010/main" val="256941403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23" name="Oval Callout 22"/>
          <p:cNvSpPr/>
          <p:nvPr/>
        </p:nvSpPr>
        <p:spPr>
          <a:xfrm>
            <a:off x="8313234" y="723900"/>
            <a:ext cx="1661531"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349032" y="385451"/>
            <a:ext cx="1143000" cy="114639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71600" y="1531848"/>
                <a:ext cx="15697200" cy="85646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Trong 1 giây, bánh xe đạp quay được </a:t>
                </a:r>
                <a14:m>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den>
                    </m:f>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vòng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một vòng ứng với góc bằng 360° nên góc mà bánh quay xe quay được trong 1 giây là: </a:t>
                </a: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360</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792</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một vòng ứng với góc bằng 2π nên góc mà bánh quay xe quay được trong 1 giây là: </a:t>
                </a:r>
              </a:p>
              <a:p>
                <a:pPr lvl="0" algn="just">
                  <a:lnSpc>
                    <a:spcPct val="150000"/>
                  </a:lnSpc>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nor/>
                        </m:rP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m:t>rad</m:t>
                      </m:r>
                      <m:r>
                        <m:rPr>
                          <m:nor/>
                        </m:rP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1600" y="1531848"/>
                <a:ext cx="15697200" cy="8564652"/>
              </a:xfrm>
              <a:prstGeom prst="rect">
                <a:avLst/>
              </a:prstGeom>
              <a:blipFill>
                <a:blip r:embed="rId4"/>
                <a:stretch>
                  <a:fillRect l="-1359" r="-1359"/>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flipH="1">
            <a:off x="15773400" y="776294"/>
            <a:ext cx="1479767" cy="1511108"/>
          </a:xfrm>
          <a:prstGeom prst="rect">
            <a:avLst/>
          </a:prstGeom>
        </p:spPr>
      </p:pic>
      <p:pic>
        <p:nvPicPr>
          <p:cNvPr id="13" name="Picture 12"/>
          <p:cNvPicPr>
            <a:picLocks noChangeAspect="1"/>
          </p:cNvPicPr>
          <p:nvPr/>
        </p:nvPicPr>
        <p:blipFill>
          <a:blip r:embed="rId6"/>
          <a:stretch>
            <a:fillRect/>
          </a:stretch>
        </p:blipFill>
        <p:spPr>
          <a:xfrm>
            <a:off x="16492928" y="8801100"/>
            <a:ext cx="1505258" cy="1203850"/>
          </a:xfrm>
          <a:prstGeom prst="rect">
            <a:avLst/>
          </a:prstGeom>
        </p:spPr>
      </p:pic>
    </p:spTree>
    <p:extLst>
      <p:ext uri="{BB962C8B-B14F-4D97-AF65-F5344CB8AC3E}">
        <p14:creationId xmlns:p14="http://schemas.microsoft.com/office/powerpoint/2010/main" val="192516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23" name="Oval Callout 22"/>
          <p:cNvSpPr/>
          <p:nvPr/>
        </p:nvSpPr>
        <p:spPr>
          <a:xfrm>
            <a:off x="8313234" y="723900"/>
            <a:ext cx="1661531"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349032" y="385451"/>
            <a:ext cx="1143000" cy="114639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00200" y="2247900"/>
                <a:ext cx="15697200" cy="7136184"/>
              </a:xfrm>
              <a:prstGeom prst="rect">
                <a:avLst/>
              </a:prstGeom>
            </p:spPr>
            <p:txBody>
              <a:bodyPr wrap="square">
                <a:spAutoFit/>
              </a:bodyPr>
              <a:lstStyle/>
              <a:p>
                <a:pPr lvl="0">
                  <a:lnSpc>
                    <a:spcPct val="150000"/>
                  </a:lnSpc>
                  <a:spcBef>
                    <a:spcPts val="600"/>
                  </a:spcBef>
                  <a:spcAft>
                    <a:spcPts val="600"/>
                  </a:spcAft>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Ta có: 1 phút = 60 giây.</a:t>
                </a:r>
              </a:p>
              <a:p>
                <a:pPr lvl="0" algn="just">
                  <a:lnSpc>
                    <a:spcPct val="150000"/>
                  </a:lnSpc>
                  <a:spcBef>
                    <a:spcPts val="600"/>
                  </a:spcBef>
                  <a:spcAft>
                    <a:spcPts val="600"/>
                  </a:spcAft>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Trong 1 phút bánh xe quay được: </a:t>
                </a:r>
              </a:p>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60</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132</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ò</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𝑛𝑔</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Chu vi của bánh xe đạp là: </a:t>
                </a:r>
                <a14:m>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𝐶</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680</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𝜋</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𝑚𝑚</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Quãng đường mà người đi xe đạp đã đi được trong một phút là:</a:t>
                </a:r>
              </a:p>
              <a:p>
                <a:pPr lvl="0" algn="ctr">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680</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𝜋</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132</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89</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760</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𝜋</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𝑚𝑚</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89</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76</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𝜋</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𝑚</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0200" y="2247900"/>
                <a:ext cx="15697200" cy="7136184"/>
              </a:xfrm>
              <a:prstGeom prst="rect">
                <a:avLst/>
              </a:prstGeom>
              <a:blipFill>
                <a:blip r:embed="rId4"/>
                <a:stretch>
                  <a:fillRect l="-1398"/>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flipH="1">
            <a:off x="15773400" y="776294"/>
            <a:ext cx="1479767" cy="1511108"/>
          </a:xfrm>
          <a:prstGeom prst="rect">
            <a:avLst/>
          </a:prstGeom>
        </p:spPr>
      </p:pic>
      <p:pic>
        <p:nvPicPr>
          <p:cNvPr id="13" name="Picture 12"/>
          <p:cNvPicPr>
            <a:picLocks noChangeAspect="1"/>
          </p:cNvPicPr>
          <p:nvPr/>
        </p:nvPicPr>
        <p:blipFill>
          <a:blip r:embed="rId6"/>
          <a:stretch>
            <a:fillRect/>
          </a:stretch>
        </p:blipFill>
        <p:spPr>
          <a:xfrm>
            <a:off x="16492928" y="8801100"/>
            <a:ext cx="1505258" cy="1203850"/>
          </a:xfrm>
          <a:prstGeom prst="rect">
            <a:avLst/>
          </a:prstGeom>
        </p:spPr>
      </p:pic>
    </p:spTree>
    <p:extLst>
      <p:ext uri="{BB962C8B-B14F-4D97-AF65-F5344CB8AC3E}">
        <p14:creationId xmlns:p14="http://schemas.microsoft.com/office/powerpoint/2010/main" val="310383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4" dur="500"/>
                                        <p:tgtEl>
                                          <p:spTgt spid="3">
                                            <p:txEl>
                                              <p:pRg st="2" end="2"/>
                                            </p:txEl>
                                          </p:spTgt>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anim calcmode="lin" valueType="num">
                                      <p:cBhvr>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anim calcmode="lin" valueType="num">
                                      <p:cBhvr>
                                        <p:cTn id="2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7" name="Freeform 7"/>
          <p:cNvSpPr/>
          <p:nvPr/>
        </p:nvSpPr>
        <p:spPr>
          <a:xfrm rot="1395616">
            <a:off x="16546247" y="556671"/>
            <a:ext cx="740304" cy="1223605"/>
          </a:xfrm>
          <a:custGeom>
            <a:avLst/>
            <a:gdLst/>
            <a:ahLst/>
            <a:cxnLst/>
            <a:rect l="l" t="t" r="r" b="b"/>
            <a:pathLst>
              <a:path w="992939" h="1840196">
                <a:moveTo>
                  <a:pt x="0" y="0"/>
                </a:moveTo>
                <a:lnTo>
                  <a:pt x="992939" y="0"/>
                </a:lnTo>
                <a:lnTo>
                  <a:pt x="992939" y="1840196"/>
                </a:lnTo>
                <a:lnTo>
                  <a:pt x="0" y="1840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0"/>
          <p:cNvGrpSpPr/>
          <p:nvPr/>
        </p:nvGrpSpPr>
        <p:grpSpPr>
          <a:xfrm>
            <a:off x="1456401" y="3121489"/>
            <a:ext cx="4626610" cy="3176946"/>
            <a:chOff x="868300" y="3568797"/>
            <a:chExt cx="5472357" cy="4239967"/>
          </a:xfrm>
        </p:grpSpPr>
        <p:grpSp>
          <p:nvGrpSpPr>
            <p:cNvPr id="12" name="Group 3"/>
            <p:cNvGrpSpPr/>
            <p:nvPr/>
          </p:nvGrpSpPr>
          <p:grpSpPr>
            <a:xfrm>
              <a:off x="918432" y="3568797"/>
              <a:ext cx="5422223" cy="4239967"/>
              <a:chOff x="-3810" y="0"/>
              <a:chExt cx="3189543" cy="3100688"/>
            </a:xfrm>
          </p:grpSpPr>
          <p:sp>
            <p:nvSpPr>
              <p:cNvPr id="14"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5"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3" name="Rectangle 12"/>
            <p:cNvSpPr/>
            <p:nvPr/>
          </p:nvSpPr>
          <p:spPr>
            <a:xfrm>
              <a:off x="868300" y="3762061"/>
              <a:ext cx="5472357" cy="382006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a:t>
              </a: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thức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trong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bài. </a:t>
              </a:r>
            </a:p>
          </p:txBody>
        </p:sp>
      </p:grpSp>
      <p:grpSp>
        <p:nvGrpSpPr>
          <p:cNvPr id="16" name="Group 15"/>
          <p:cNvGrpSpPr/>
          <p:nvPr/>
        </p:nvGrpSpPr>
        <p:grpSpPr>
          <a:xfrm>
            <a:off x="6908983" y="3138405"/>
            <a:ext cx="4736625" cy="3224295"/>
            <a:chOff x="6840639" y="3553166"/>
            <a:chExt cx="5422223" cy="5001862"/>
          </a:xfrm>
        </p:grpSpPr>
        <p:grpSp>
          <p:nvGrpSpPr>
            <p:cNvPr id="17" name="Group 3"/>
            <p:cNvGrpSpPr/>
            <p:nvPr/>
          </p:nvGrpSpPr>
          <p:grpSpPr>
            <a:xfrm>
              <a:off x="6840639" y="3553166"/>
              <a:ext cx="5422223" cy="5001862"/>
              <a:chOff x="-3810" y="-1"/>
              <a:chExt cx="3189543" cy="3657863"/>
            </a:xfrm>
          </p:grpSpPr>
          <p:sp>
            <p:nvSpPr>
              <p:cNvPr id="19"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0"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8" name="Rectangle 17"/>
            <p:cNvSpPr/>
            <p:nvPr/>
          </p:nvSpPr>
          <p:spPr>
            <a:xfrm>
              <a:off x="7370566" y="3785769"/>
              <a:ext cx="4360209" cy="4502103"/>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a:t>
              </a:r>
            </a:p>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các bài tập trong SBT. </a:t>
              </a:r>
            </a:p>
          </p:txBody>
        </p:sp>
      </p:grpSp>
      <p:grpSp>
        <p:nvGrpSpPr>
          <p:cNvPr id="21" name="Group 20"/>
          <p:cNvGrpSpPr/>
          <p:nvPr/>
        </p:nvGrpSpPr>
        <p:grpSpPr>
          <a:xfrm>
            <a:off x="12385401" y="3094881"/>
            <a:ext cx="4530999" cy="3185107"/>
            <a:chOff x="12644694" y="3479846"/>
            <a:chExt cx="5422223" cy="4709752"/>
          </a:xfrm>
        </p:grpSpPr>
        <p:grpSp>
          <p:nvGrpSpPr>
            <p:cNvPr id="22" name="Group 3"/>
            <p:cNvGrpSpPr/>
            <p:nvPr/>
          </p:nvGrpSpPr>
          <p:grpSpPr>
            <a:xfrm>
              <a:off x="12644694" y="3479846"/>
              <a:ext cx="5422223" cy="4709752"/>
              <a:chOff x="-3810" y="0"/>
              <a:chExt cx="3189543" cy="3444242"/>
            </a:xfrm>
          </p:grpSpPr>
          <p:sp>
            <p:nvSpPr>
              <p:cNvPr id="24"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5"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3" name="Rectangle 22"/>
            <p:cNvSpPr/>
            <p:nvPr/>
          </p:nvSpPr>
          <p:spPr>
            <a:xfrm>
              <a:off x="12756289" y="3700072"/>
              <a:ext cx="5196871" cy="42324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2. Công thức lượng giác</a:t>
              </a:r>
              <a:endParaRPr kumimoji="0" lang="pt-BR" sz="4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grpSp>
        <p:nvGrpSpPr>
          <p:cNvPr id="26" name="Group 25"/>
          <p:cNvGrpSpPr/>
          <p:nvPr/>
        </p:nvGrpSpPr>
        <p:grpSpPr>
          <a:xfrm>
            <a:off x="5105400" y="678667"/>
            <a:ext cx="9067800" cy="1481148"/>
            <a:chOff x="6267451" y="360097"/>
            <a:chExt cx="9067800" cy="1781941"/>
          </a:xfrm>
        </p:grpSpPr>
        <p:pic>
          <p:nvPicPr>
            <p:cNvPr id="27"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67451" y="360097"/>
              <a:ext cx="8382000" cy="1781941"/>
            </a:xfrm>
            <a:prstGeom prst="rect">
              <a:avLst/>
            </a:prstGeom>
          </p:spPr>
        </p:pic>
        <p:sp>
          <p:nvSpPr>
            <p:cNvPr id="28" name="TextBox 5"/>
            <p:cNvSpPr txBox="1"/>
            <p:nvPr/>
          </p:nvSpPr>
          <p:spPr>
            <a:xfrm>
              <a:off x="6877051" y="783187"/>
              <a:ext cx="8458200" cy="1018271"/>
            </a:xfrm>
            <a:prstGeom prst="rect">
              <a:avLst/>
            </a:prstGeom>
          </p:spPr>
          <p:txBody>
            <a:bodyPr wrap="square" lIns="0" tIns="0" rIns="0" bIns="0" rtlCol="0" anchor="t">
              <a:spAutoFit/>
            </a:bodyPr>
            <a:lstStyle/>
            <a:p>
              <a:pPr lvl="0">
                <a:spcBef>
                  <a:spcPct val="0"/>
                </a:spcBef>
                <a:defRPr/>
              </a:pPr>
              <a:r>
                <a:rPr lang="vi-VN" sz="5500" b="1">
                  <a:solidFill>
                    <a:prstClr val="white"/>
                  </a:solidFill>
                  <a:cs typeface="Arial" panose="020B0604020202020204" pitchFamily="34" charset="0"/>
                </a:rPr>
                <a:t>HƯỚNG DẪN VỀ NHÀ</a:t>
              </a:r>
              <a:endParaRPr lang="vi-VN" sz="5500" b="1" dirty="0">
                <a:solidFill>
                  <a:prstClr val="white"/>
                </a:solidFill>
                <a:cs typeface="Arial" panose="020B0604020202020204" pitchFamily="34" charset="0"/>
              </a:endParaRPr>
            </a:p>
          </p:txBody>
        </p:sp>
      </p:grpSp>
      <p:pic>
        <p:nvPicPr>
          <p:cNvPr id="29" name="Picture 28"/>
          <p:cNvPicPr>
            <a:picLocks noChangeAspect="1"/>
          </p:cNvPicPr>
          <p:nvPr/>
        </p:nvPicPr>
        <p:blipFill>
          <a:blip r:embed="rId7"/>
          <a:stretch>
            <a:fillRect/>
          </a:stretch>
        </p:blipFill>
        <p:spPr>
          <a:xfrm>
            <a:off x="7236932" y="7810500"/>
            <a:ext cx="4078840" cy="22211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50"/>
          <a:stretch>
            <a:fillRect/>
          </a:stretch>
        </p:blipFill>
        <p:spPr>
          <a:xfrm>
            <a:off x="0" y="0"/>
            <a:ext cx="18288000" cy="10287000"/>
          </a:xfrm>
          <a:prstGeom prst="rect">
            <a:avLst/>
          </a:prstGeom>
        </p:spPr>
      </p:pic>
      <p:sp>
        <p:nvSpPr>
          <p:cNvPr id="12" name="Rectangle 11"/>
          <p:cNvSpPr/>
          <p:nvPr/>
        </p:nvSpPr>
        <p:spPr>
          <a:xfrm>
            <a:off x="1602381" y="1141872"/>
            <a:ext cx="14935200" cy="3340979"/>
          </a:xfrm>
          <a:prstGeom prst="rect">
            <a:avLst/>
          </a:prstGeom>
        </p:spPr>
        <p:txBody>
          <a:bodyPr wrap="square">
            <a:spAutoFit/>
          </a:bodyPr>
          <a:lstStyle/>
          <a:p>
            <a:pPr lvl="0" algn="ctr">
              <a:lnSpc>
                <a:spcPct val="150000"/>
              </a:lnSpc>
              <a:defRPr/>
            </a:pPr>
            <a:r>
              <a:rPr lang="vi-VN" sz="7500" b="1" kern="0">
                <a:solidFill>
                  <a:srgbClr val="C00000"/>
                </a:solidFill>
                <a:latin typeface="Arial"/>
                <a:cs typeface="Arial"/>
                <a:sym typeface="Anton"/>
              </a:rPr>
              <a:t>CẢM ƠN CÁC EM</a:t>
            </a:r>
          </a:p>
          <a:p>
            <a:pPr lvl="0" algn="ctr">
              <a:lnSpc>
                <a:spcPct val="150000"/>
              </a:lnSpc>
              <a:defRPr/>
            </a:pPr>
            <a:r>
              <a:rPr lang="vi-VN" sz="7500" b="1" kern="0">
                <a:solidFill>
                  <a:srgbClr val="C00000"/>
                </a:solidFill>
                <a:latin typeface="Arial"/>
                <a:cs typeface="Arial"/>
                <a:sym typeface="Anton"/>
              </a:rPr>
              <a:t> ĐÃ LẮNG NGHE BÀI GIẢNG!</a:t>
            </a:r>
          </a:p>
        </p:txBody>
      </p:sp>
      <p:pic>
        <p:nvPicPr>
          <p:cNvPr id="5" name="Picture 4"/>
          <p:cNvPicPr>
            <a:picLocks noChangeAspect="1"/>
          </p:cNvPicPr>
          <p:nvPr/>
        </p:nvPicPr>
        <p:blipFill>
          <a:blip r:embed="rId3"/>
          <a:stretch>
            <a:fillRect/>
          </a:stretch>
        </p:blipFill>
        <p:spPr>
          <a:xfrm>
            <a:off x="6477000" y="7124700"/>
            <a:ext cx="5181600" cy="2292984"/>
          </a:xfrm>
          <a:prstGeom prst="rect">
            <a:avLst/>
          </a:prstGeom>
        </p:spPr>
      </p:pic>
    </p:spTree>
    <p:extLst>
      <p:ext uri="{BB962C8B-B14F-4D97-AF65-F5344CB8AC3E}">
        <p14:creationId xmlns:p14="http://schemas.microsoft.com/office/powerpoint/2010/main" val="6611124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6248</Words>
  <PresentationFormat>Custom</PresentationFormat>
  <Paragraphs>612</Paragraphs>
  <Slides>98</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98</vt:i4>
      </vt:variant>
    </vt:vector>
  </HeadingPairs>
  <TitlesOfParts>
    <vt:vector size="108" baseType="lpstr">
      <vt:lpstr>Cambria Math</vt:lpstr>
      <vt:lpstr>MJXc-TeX-main-R</vt:lpstr>
      <vt:lpstr>Times New Roman</vt:lpstr>
      <vt:lpstr>Calibri</vt:lpstr>
      <vt:lpstr>OpenSans</vt:lpstr>
      <vt:lpstr>Calibri Light</vt:lpstr>
      <vt:lpstr>Arial</vt:lpstr>
      <vt:lpstr>MJXc-TeX-math-I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tailieugiaovien.edu.vn</dc:creator>
  <cp:lastModifiedBy/>
  <dcterms:created xsi:type="dcterms:W3CDTF">2023-09-04T06:15:44Z</dcterms:created>
  <dcterms:modified xsi:type="dcterms:W3CDTF">2023-09-04T06:16:26Z</dcterms:modified>
  <dc:identifier/>
</cp:coreProperties>
</file>