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2"/>
  </p:notesMasterIdLst>
  <p:sldIdLst>
    <p:sldId id="256" r:id="rId2"/>
    <p:sldId id="257" r:id="rId3"/>
    <p:sldId id="259" r:id="rId4"/>
    <p:sldId id="258" r:id="rId5"/>
    <p:sldId id="260" r:id="rId6"/>
    <p:sldId id="263" r:id="rId7"/>
    <p:sldId id="313" r:id="rId8"/>
    <p:sldId id="341" r:id="rId9"/>
    <p:sldId id="343" r:id="rId10"/>
    <p:sldId id="261" r:id="rId11"/>
    <p:sldId id="265" r:id="rId12"/>
    <p:sldId id="346" r:id="rId13"/>
    <p:sldId id="266" r:id="rId14"/>
    <p:sldId id="347" r:id="rId15"/>
    <p:sldId id="348" r:id="rId16"/>
    <p:sldId id="317" r:id="rId17"/>
    <p:sldId id="314" r:id="rId18"/>
    <p:sldId id="351" r:id="rId19"/>
    <p:sldId id="324" r:id="rId20"/>
    <p:sldId id="352" r:id="rId21"/>
    <p:sldId id="392" r:id="rId22"/>
    <p:sldId id="267" r:id="rId23"/>
    <p:sldId id="272" r:id="rId24"/>
    <p:sldId id="391" r:id="rId25"/>
    <p:sldId id="377" r:id="rId26"/>
    <p:sldId id="379" r:id="rId27"/>
    <p:sldId id="290" r:id="rId28"/>
    <p:sldId id="390" r:id="rId29"/>
    <p:sldId id="289" r:id="rId30"/>
    <p:sldId id="292" r:id="rId31"/>
  </p:sldIdLst>
  <p:sldSz cx="9144000" cy="5143500" type="screen16x9"/>
  <p:notesSz cx="6858000" cy="9144000"/>
  <p:embeddedFontLst>
    <p:embeddedFont>
      <p:font typeface="Poppins" panose="020B0604020202020204" charset="0"/>
      <p:regular r:id="rId33"/>
      <p:bold r:id="rId34"/>
      <p:italic r:id="rId35"/>
      <p:boldItalic r:id="rId36"/>
    </p:embeddedFont>
    <p:embeddedFont>
      <p:font typeface="Anaheim" panose="020B0604020202020204" charset="0"/>
      <p:regular r:id="rId37"/>
    </p:embeddedFont>
    <p:embeddedFont>
      <p:font typeface="Pangolin" panose="020B0604020202020204" charset="0"/>
      <p:regular r:id="rId38"/>
    </p:embeddedFont>
    <p:embeddedFont>
      <p:font typeface="Poppins SemiBold"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
      <p:font typeface="Lato" panose="020B0604020202020204" charset="0"/>
      <p:regular r:id="rId48"/>
      <p:bold r:id="rId49"/>
      <p:italic r:id="rId50"/>
      <p:boldItalic r:id="rId51"/>
    </p:embeddedFont>
    <p:embeddedFont>
      <p:font typeface="Lato Black" panose="020B0604020202020204" charset="0"/>
      <p:bold r:id="rId52"/>
      <p:boldItalic r:id="rId53"/>
    </p:embeddedFont>
    <p:embeddedFont>
      <p:font typeface="PT Sans" panose="020B0604020202020204" charset="0"/>
      <p:regular r:id="rId54"/>
      <p:bold r:id="rId55"/>
      <p:italic r:id="rId56"/>
      <p:boldItalic r:id="rId57"/>
    </p:embeddedFont>
    <p:embeddedFont>
      <p:font typeface="Dotum" panose="020B0604020202020204" charset="-127"/>
      <p:regular r:id="rId58"/>
    </p:embeddedFont>
    <p:embeddedFont>
      <p:font typeface="Mukta" panose="020B060402020202020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7C4F8"/>
    <a:srgbClr val="A88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9702B8-75EE-4A78-BF82-F94E3A50AE9B}">
  <a:tblStyle styleId="{339702B8-75EE-4A78-BF82-F94E3A50AE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EEA3903-F183-40C4-A39C-287EC2348DED}"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51913b44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51913b44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427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30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501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411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585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389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374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864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427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453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471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77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543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25214a2686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25214a2686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367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11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330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3225" y="832584"/>
            <a:ext cx="5020200" cy="28347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713225" y="3853716"/>
            <a:ext cx="5020200" cy="457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87"/>
        <p:cNvGrpSpPr/>
        <p:nvPr/>
      </p:nvGrpSpPr>
      <p:grpSpPr>
        <a:xfrm>
          <a:off x="0" y="0"/>
          <a:ext cx="0" cy="0"/>
          <a:chOff x="0" y="0"/>
          <a:chExt cx="0" cy="0"/>
        </a:xfrm>
      </p:grpSpPr>
      <p:sp>
        <p:nvSpPr>
          <p:cNvPr id="88" name="Google Shape;88;p19"/>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9"/>
          <p:cNvSpPr txBox="1">
            <a:spLocks noGrp="1"/>
          </p:cNvSpPr>
          <p:nvPr>
            <p:ph type="title"/>
          </p:nvPr>
        </p:nvSpPr>
        <p:spPr>
          <a:xfrm>
            <a:off x="713225" y="539500"/>
            <a:ext cx="7717800" cy="594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0" name="Google Shape;90;p19"/>
          <p:cNvSpPr txBox="1">
            <a:spLocks noGrp="1"/>
          </p:cNvSpPr>
          <p:nvPr>
            <p:ph type="subTitle" idx="1"/>
          </p:nvPr>
        </p:nvSpPr>
        <p:spPr>
          <a:xfrm>
            <a:off x="713225" y="1316750"/>
            <a:ext cx="4064100" cy="328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91"/>
        <p:cNvGrpSpPr/>
        <p:nvPr/>
      </p:nvGrpSpPr>
      <p:grpSpPr>
        <a:xfrm>
          <a:off x="0" y="0"/>
          <a:ext cx="0" cy="0"/>
          <a:chOff x="0" y="0"/>
          <a:chExt cx="0" cy="0"/>
        </a:xfrm>
      </p:grpSpPr>
      <p:sp>
        <p:nvSpPr>
          <p:cNvPr id="92" name="Google Shape;92;p20"/>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0"/>
          <p:cNvSpPr txBox="1">
            <a:spLocks noGrp="1"/>
          </p:cNvSpPr>
          <p:nvPr>
            <p:ph type="title"/>
          </p:nvPr>
        </p:nvSpPr>
        <p:spPr>
          <a:xfrm>
            <a:off x="713250" y="539500"/>
            <a:ext cx="77175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4" name="Google Shape;94;p20"/>
          <p:cNvSpPr txBox="1">
            <a:spLocks noGrp="1"/>
          </p:cNvSpPr>
          <p:nvPr>
            <p:ph type="subTitle" idx="1"/>
          </p:nvPr>
        </p:nvSpPr>
        <p:spPr>
          <a:xfrm>
            <a:off x="4754814" y="3028948"/>
            <a:ext cx="27432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20"/>
          <p:cNvSpPr txBox="1">
            <a:spLocks noGrp="1"/>
          </p:cNvSpPr>
          <p:nvPr>
            <p:ph type="subTitle" idx="2"/>
          </p:nvPr>
        </p:nvSpPr>
        <p:spPr>
          <a:xfrm>
            <a:off x="1645961" y="3028948"/>
            <a:ext cx="27432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 name="Google Shape;96;p20"/>
          <p:cNvSpPr txBox="1">
            <a:spLocks noGrp="1"/>
          </p:cNvSpPr>
          <p:nvPr>
            <p:ph type="subTitle" idx="3"/>
          </p:nvPr>
        </p:nvSpPr>
        <p:spPr>
          <a:xfrm>
            <a:off x="1645961" y="2571750"/>
            <a:ext cx="27432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oppins SemiBold"/>
              <a:buNone/>
              <a:defRPr sz="20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97" name="Google Shape;97;p20"/>
          <p:cNvSpPr txBox="1">
            <a:spLocks noGrp="1"/>
          </p:cNvSpPr>
          <p:nvPr>
            <p:ph type="subTitle" idx="4"/>
          </p:nvPr>
        </p:nvSpPr>
        <p:spPr>
          <a:xfrm>
            <a:off x="4754814" y="2571750"/>
            <a:ext cx="27432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oppins SemiBold"/>
              <a:buNone/>
              <a:defRPr sz="20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98"/>
        <p:cNvGrpSpPr/>
        <p:nvPr/>
      </p:nvGrpSpPr>
      <p:grpSpPr>
        <a:xfrm>
          <a:off x="0" y="0"/>
          <a:ext cx="0" cy="0"/>
          <a:chOff x="0" y="0"/>
          <a:chExt cx="0" cy="0"/>
        </a:xfrm>
      </p:grpSpPr>
      <p:sp>
        <p:nvSpPr>
          <p:cNvPr id="99" name="Google Shape;99;p21"/>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1"/>
          <p:cNvSpPr txBox="1">
            <a:spLocks noGrp="1"/>
          </p:cNvSpPr>
          <p:nvPr>
            <p:ph type="title"/>
          </p:nvPr>
        </p:nvSpPr>
        <p:spPr>
          <a:xfrm>
            <a:off x="713250" y="539500"/>
            <a:ext cx="77175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21"/>
          <p:cNvSpPr txBox="1">
            <a:spLocks noGrp="1"/>
          </p:cNvSpPr>
          <p:nvPr>
            <p:ph type="subTitle" idx="1"/>
          </p:nvPr>
        </p:nvSpPr>
        <p:spPr>
          <a:xfrm>
            <a:off x="4754831" y="2000275"/>
            <a:ext cx="3200400" cy="192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 name="Google Shape;102;p21"/>
          <p:cNvSpPr txBox="1">
            <a:spLocks noGrp="1"/>
          </p:cNvSpPr>
          <p:nvPr>
            <p:ph type="subTitle" idx="2"/>
          </p:nvPr>
        </p:nvSpPr>
        <p:spPr>
          <a:xfrm>
            <a:off x="1188750" y="2000275"/>
            <a:ext cx="3200400" cy="192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17"/>
        <p:cNvGrpSpPr/>
        <p:nvPr/>
      </p:nvGrpSpPr>
      <p:grpSpPr>
        <a:xfrm>
          <a:off x="0" y="0"/>
          <a:ext cx="0" cy="0"/>
          <a:chOff x="0" y="0"/>
          <a:chExt cx="0" cy="0"/>
        </a:xfrm>
      </p:grpSpPr>
      <p:sp>
        <p:nvSpPr>
          <p:cNvPr id="118" name="Google Shape;118;p24"/>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4"/>
          <p:cNvSpPr txBox="1">
            <a:spLocks noGrp="1"/>
          </p:cNvSpPr>
          <p:nvPr>
            <p:ph type="title"/>
          </p:nvPr>
        </p:nvSpPr>
        <p:spPr>
          <a:xfrm>
            <a:off x="713250" y="539500"/>
            <a:ext cx="77175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24"/>
          <p:cNvSpPr txBox="1">
            <a:spLocks noGrp="1"/>
          </p:cNvSpPr>
          <p:nvPr>
            <p:ph type="subTitle" idx="1"/>
          </p:nvPr>
        </p:nvSpPr>
        <p:spPr>
          <a:xfrm>
            <a:off x="1005750" y="1863138"/>
            <a:ext cx="3383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24"/>
          <p:cNvSpPr txBox="1">
            <a:spLocks noGrp="1"/>
          </p:cNvSpPr>
          <p:nvPr>
            <p:ph type="subTitle" idx="2"/>
          </p:nvPr>
        </p:nvSpPr>
        <p:spPr>
          <a:xfrm>
            <a:off x="4754831" y="1863138"/>
            <a:ext cx="3383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24"/>
          <p:cNvSpPr txBox="1">
            <a:spLocks noGrp="1"/>
          </p:cNvSpPr>
          <p:nvPr>
            <p:ph type="subTitle" idx="3"/>
          </p:nvPr>
        </p:nvSpPr>
        <p:spPr>
          <a:xfrm>
            <a:off x="1005750" y="3600509"/>
            <a:ext cx="3383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24"/>
          <p:cNvSpPr txBox="1">
            <a:spLocks noGrp="1"/>
          </p:cNvSpPr>
          <p:nvPr>
            <p:ph type="subTitle" idx="4"/>
          </p:nvPr>
        </p:nvSpPr>
        <p:spPr>
          <a:xfrm>
            <a:off x="4754831" y="3600509"/>
            <a:ext cx="3383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24"/>
          <p:cNvSpPr txBox="1">
            <a:spLocks noGrp="1"/>
          </p:cNvSpPr>
          <p:nvPr>
            <p:ph type="subTitle" idx="5"/>
          </p:nvPr>
        </p:nvSpPr>
        <p:spPr>
          <a:xfrm>
            <a:off x="1005750" y="1405938"/>
            <a:ext cx="33834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oppins SemiBold"/>
              <a:buNone/>
              <a:defRPr sz="20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25" name="Google Shape;125;p24"/>
          <p:cNvSpPr txBox="1">
            <a:spLocks noGrp="1"/>
          </p:cNvSpPr>
          <p:nvPr>
            <p:ph type="subTitle" idx="6"/>
          </p:nvPr>
        </p:nvSpPr>
        <p:spPr>
          <a:xfrm>
            <a:off x="1005750" y="3143309"/>
            <a:ext cx="33834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oppins SemiBold"/>
              <a:buNone/>
              <a:defRPr sz="20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26" name="Google Shape;126;p24"/>
          <p:cNvSpPr txBox="1">
            <a:spLocks noGrp="1"/>
          </p:cNvSpPr>
          <p:nvPr>
            <p:ph type="subTitle" idx="7"/>
          </p:nvPr>
        </p:nvSpPr>
        <p:spPr>
          <a:xfrm>
            <a:off x="4754825" y="1405938"/>
            <a:ext cx="33834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oppins SemiBold"/>
              <a:buNone/>
              <a:defRPr sz="20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27" name="Google Shape;127;p24"/>
          <p:cNvSpPr txBox="1">
            <a:spLocks noGrp="1"/>
          </p:cNvSpPr>
          <p:nvPr>
            <p:ph type="subTitle" idx="8"/>
          </p:nvPr>
        </p:nvSpPr>
        <p:spPr>
          <a:xfrm>
            <a:off x="4754825" y="3143309"/>
            <a:ext cx="33834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oppins SemiBold"/>
              <a:buNone/>
              <a:defRPr sz="20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28"/>
        <p:cNvGrpSpPr/>
        <p:nvPr/>
      </p:nvGrpSpPr>
      <p:grpSpPr>
        <a:xfrm>
          <a:off x="0" y="0"/>
          <a:ext cx="0" cy="0"/>
          <a:chOff x="0" y="0"/>
          <a:chExt cx="0" cy="0"/>
        </a:xfrm>
      </p:grpSpPr>
      <p:sp>
        <p:nvSpPr>
          <p:cNvPr id="129" name="Google Shape;129;p25"/>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5"/>
          <p:cNvSpPr txBox="1">
            <a:spLocks noGrp="1"/>
          </p:cNvSpPr>
          <p:nvPr>
            <p:ph type="title"/>
          </p:nvPr>
        </p:nvSpPr>
        <p:spPr>
          <a:xfrm>
            <a:off x="713250" y="539500"/>
            <a:ext cx="77175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 name="Google Shape;131;p25"/>
          <p:cNvSpPr txBox="1">
            <a:spLocks noGrp="1"/>
          </p:cNvSpPr>
          <p:nvPr>
            <p:ph type="subTitle" idx="1"/>
          </p:nvPr>
        </p:nvSpPr>
        <p:spPr>
          <a:xfrm>
            <a:off x="713225" y="1863138"/>
            <a:ext cx="2328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25"/>
          <p:cNvSpPr txBox="1">
            <a:spLocks noGrp="1"/>
          </p:cNvSpPr>
          <p:nvPr>
            <p:ph type="subTitle" idx="2"/>
          </p:nvPr>
        </p:nvSpPr>
        <p:spPr>
          <a:xfrm>
            <a:off x="3406200" y="1863138"/>
            <a:ext cx="2331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25"/>
          <p:cNvSpPr txBox="1">
            <a:spLocks noGrp="1"/>
          </p:cNvSpPr>
          <p:nvPr>
            <p:ph type="subTitle" idx="3"/>
          </p:nvPr>
        </p:nvSpPr>
        <p:spPr>
          <a:xfrm>
            <a:off x="713225" y="3600508"/>
            <a:ext cx="2328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25"/>
          <p:cNvSpPr txBox="1">
            <a:spLocks noGrp="1"/>
          </p:cNvSpPr>
          <p:nvPr>
            <p:ph type="subTitle" idx="4"/>
          </p:nvPr>
        </p:nvSpPr>
        <p:spPr>
          <a:xfrm>
            <a:off x="3406200" y="3600508"/>
            <a:ext cx="2331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25"/>
          <p:cNvSpPr txBox="1">
            <a:spLocks noGrp="1"/>
          </p:cNvSpPr>
          <p:nvPr>
            <p:ph type="subTitle" idx="5"/>
          </p:nvPr>
        </p:nvSpPr>
        <p:spPr>
          <a:xfrm>
            <a:off x="6102175" y="1863138"/>
            <a:ext cx="2331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25"/>
          <p:cNvSpPr txBox="1">
            <a:spLocks noGrp="1"/>
          </p:cNvSpPr>
          <p:nvPr>
            <p:ph type="subTitle" idx="6"/>
          </p:nvPr>
        </p:nvSpPr>
        <p:spPr>
          <a:xfrm>
            <a:off x="6102175" y="3600508"/>
            <a:ext cx="2331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25"/>
          <p:cNvSpPr txBox="1">
            <a:spLocks noGrp="1"/>
          </p:cNvSpPr>
          <p:nvPr>
            <p:ph type="subTitle" idx="7"/>
          </p:nvPr>
        </p:nvSpPr>
        <p:spPr>
          <a:xfrm>
            <a:off x="717798" y="1405938"/>
            <a:ext cx="2319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0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38" name="Google Shape;138;p25"/>
          <p:cNvSpPr txBox="1">
            <a:spLocks noGrp="1"/>
          </p:cNvSpPr>
          <p:nvPr>
            <p:ph type="subTitle" idx="8"/>
          </p:nvPr>
        </p:nvSpPr>
        <p:spPr>
          <a:xfrm>
            <a:off x="3410779" y="1405938"/>
            <a:ext cx="2322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0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39" name="Google Shape;139;p25"/>
          <p:cNvSpPr txBox="1">
            <a:spLocks noGrp="1"/>
          </p:cNvSpPr>
          <p:nvPr>
            <p:ph type="subTitle" idx="9"/>
          </p:nvPr>
        </p:nvSpPr>
        <p:spPr>
          <a:xfrm>
            <a:off x="6106754" y="1405938"/>
            <a:ext cx="23223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0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40" name="Google Shape;140;p25"/>
          <p:cNvSpPr txBox="1">
            <a:spLocks noGrp="1"/>
          </p:cNvSpPr>
          <p:nvPr>
            <p:ph type="subTitle" idx="13"/>
          </p:nvPr>
        </p:nvSpPr>
        <p:spPr>
          <a:xfrm>
            <a:off x="717798" y="3143309"/>
            <a:ext cx="2319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0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41" name="Google Shape;141;p25"/>
          <p:cNvSpPr txBox="1">
            <a:spLocks noGrp="1"/>
          </p:cNvSpPr>
          <p:nvPr>
            <p:ph type="subTitle" idx="14"/>
          </p:nvPr>
        </p:nvSpPr>
        <p:spPr>
          <a:xfrm>
            <a:off x="3410779" y="3143309"/>
            <a:ext cx="2322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0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42" name="Google Shape;142;p25"/>
          <p:cNvSpPr txBox="1">
            <a:spLocks noGrp="1"/>
          </p:cNvSpPr>
          <p:nvPr>
            <p:ph type="subTitle" idx="15"/>
          </p:nvPr>
        </p:nvSpPr>
        <p:spPr>
          <a:xfrm>
            <a:off x="6106754" y="3143309"/>
            <a:ext cx="23223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0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43"/>
        <p:cNvGrpSpPr/>
        <p:nvPr/>
      </p:nvGrpSpPr>
      <p:grpSpPr>
        <a:xfrm>
          <a:off x="0" y="0"/>
          <a:ext cx="0" cy="0"/>
          <a:chOff x="0" y="0"/>
          <a:chExt cx="0" cy="0"/>
        </a:xfrm>
      </p:grpSpPr>
      <p:sp>
        <p:nvSpPr>
          <p:cNvPr id="144" name="Google Shape;144;p26"/>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txBox="1">
            <a:spLocks noGrp="1"/>
          </p:cNvSpPr>
          <p:nvPr>
            <p:ph type="title" hasCustomPrompt="1"/>
          </p:nvPr>
        </p:nvSpPr>
        <p:spPr>
          <a:xfrm>
            <a:off x="2286000" y="539507"/>
            <a:ext cx="4572000" cy="731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6" name="Google Shape;146;p26"/>
          <p:cNvSpPr txBox="1">
            <a:spLocks noGrp="1"/>
          </p:cNvSpPr>
          <p:nvPr>
            <p:ph type="subTitle" idx="1"/>
          </p:nvPr>
        </p:nvSpPr>
        <p:spPr>
          <a:xfrm>
            <a:off x="2286000" y="1270902"/>
            <a:ext cx="45720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47" name="Google Shape;147;p26"/>
          <p:cNvSpPr txBox="1">
            <a:spLocks noGrp="1"/>
          </p:cNvSpPr>
          <p:nvPr>
            <p:ph type="title" idx="2" hasCustomPrompt="1"/>
          </p:nvPr>
        </p:nvSpPr>
        <p:spPr>
          <a:xfrm>
            <a:off x="2286000" y="1977452"/>
            <a:ext cx="4572000" cy="731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8" name="Google Shape;148;p26"/>
          <p:cNvSpPr txBox="1">
            <a:spLocks noGrp="1"/>
          </p:cNvSpPr>
          <p:nvPr>
            <p:ph type="subTitle" idx="3"/>
          </p:nvPr>
        </p:nvSpPr>
        <p:spPr>
          <a:xfrm>
            <a:off x="2286000" y="2708848"/>
            <a:ext cx="45720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49" name="Google Shape;149;p26"/>
          <p:cNvSpPr txBox="1">
            <a:spLocks noGrp="1"/>
          </p:cNvSpPr>
          <p:nvPr>
            <p:ph type="title" idx="4" hasCustomPrompt="1"/>
          </p:nvPr>
        </p:nvSpPr>
        <p:spPr>
          <a:xfrm>
            <a:off x="2286000" y="3415393"/>
            <a:ext cx="4572000" cy="731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0" name="Google Shape;150;p26"/>
          <p:cNvSpPr txBox="1">
            <a:spLocks noGrp="1"/>
          </p:cNvSpPr>
          <p:nvPr>
            <p:ph type="subTitle" idx="5"/>
          </p:nvPr>
        </p:nvSpPr>
        <p:spPr>
          <a:xfrm>
            <a:off x="2286000" y="4146789"/>
            <a:ext cx="45720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63"/>
        <p:cNvGrpSpPr/>
        <p:nvPr/>
      </p:nvGrpSpPr>
      <p:grpSpPr>
        <a:xfrm>
          <a:off x="0" y="0"/>
          <a:ext cx="0" cy="0"/>
          <a:chOff x="0" y="0"/>
          <a:chExt cx="0" cy="0"/>
        </a:xfrm>
      </p:grpSpPr>
      <p:sp>
        <p:nvSpPr>
          <p:cNvPr id="164" name="Google Shape;164;p28"/>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txBox="1">
            <a:spLocks noGrp="1"/>
          </p:cNvSpPr>
          <p:nvPr>
            <p:ph type="title"/>
          </p:nvPr>
        </p:nvSpPr>
        <p:spPr>
          <a:xfrm>
            <a:off x="713223" y="547250"/>
            <a:ext cx="3675900" cy="1005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6" name="Google Shape;166;p28"/>
          <p:cNvSpPr txBox="1">
            <a:spLocks noGrp="1"/>
          </p:cNvSpPr>
          <p:nvPr>
            <p:ph type="subTitle" idx="1"/>
          </p:nvPr>
        </p:nvSpPr>
        <p:spPr>
          <a:xfrm>
            <a:off x="713225" y="1553150"/>
            <a:ext cx="3675900" cy="128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8"/>
          <p:cNvSpPr txBox="1"/>
          <p:nvPr/>
        </p:nvSpPr>
        <p:spPr>
          <a:xfrm>
            <a:off x="713175" y="3511296"/>
            <a:ext cx="3675900" cy="731400"/>
          </a:xfrm>
          <a:prstGeom prst="rect">
            <a:avLst/>
          </a:prstGeom>
          <a:noFill/>
          <a:ln>
            <a:noFill/>
          </a:ln>
        </p:spPr>
        <p:txBody>
          <a:bodyPr spcFirstLastPara="1" wrap="square" lIns="91425" tIns="91425" rIns="91425" bIns="91425" anchor="ctr" anchorCtr="0">
            <a:noAutofit/>
          </a:bodyPr>
          <a:lstStyle/>
          <a:p>
            <a:pPr marL="0" lvl="0" indent="0" algn="l" rtl="0">
              <a:spcBef>
                <a:spcPts val="300"/>
              </a:spcBef>
              <a:spcAft>
                <a:spcPts val="0"/>
              </a:spcAft>
              <a:buNone/>
            </a:pPr>
            <a:r>
              <a:rPr lang="en" sz="1200">
                <a:solidFill>
                  <a:schemeClr val="dk1"/>
                </a:solidFill>
                <a:latin typeface="Lato Black"/>
                <a:ea typeface="Lato Black"/>
                <a:cs typeface="Lato Black"/>
                <a:sym typeface="Lato Black"/>
              </a:rPr>
              <a:t>CREDITS</a:t>
            </a:r>
            <a:r>
              <a:rPr lang="en" sz="1200" b="1">
                <a:solidFill>
                  <a:schemeClr val="dk1"/>
                </a:solidFill>
                <a:latin typeface="Lato"/>
                <a:ea typeface="Lato"/>
                <a:cs typeface="Lato"/>
                <a:sym typeface="Lato"/>
              </a:rPr>
              <a:t>:</a:t>
            </a:r>
            <a:r>
              <a:rPr lang="en" sz="1200">
                <a:solidFill>
                  <a:schemeClr val="dk1"/>
                </a:solidFill>
                <a:latin typeface="Lato"/>
                <a:ea typeface="Lato"/>
                <a:cs typeface="Lato"/>
                <a:sym typeface="Lato"/>
              </a:rPr>
              <a:t> This presentation template was created by </a:t>
            </a:r>
            <a:r>
              <a:rPr lang="en" sz="1200" u="sng">
                <a:solidFill>
                  <a:schemeClr val="dk1"/>
                </a:solidFill>
                <a:latin typeface="Lato Black"/>
                <a:ea typeface="Lato Black"/>
                <a:cs typeface="Lato Black"/>
                <a:sym typeface="Lato Black"/>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Lato"/>
                <a:ea typeface="Lato"/>
                <a:cs typeface="Lato"/>
                <a:sym typeface="Lato"/>
              </a:rPr>
              <a:t>, and includes icons by </a:t>
            </a:r>
            <a:r>
              <a:rPr lang="en" sz="1200" u="sng">
                <a:solidFill>
                  <a:schemeClr val="dk1"/>
                </a:solidFill>
                <a:latin typeface="Lato Black"/>
                <a:ea typeface="Lato Black"/>
                <a:cs typeface="Lato Black"/>
                <a:sym typeface="Lato Black"/>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Lato"/>
                <a:ea typeface="Lato"/>
                <a:cs typeface="Lato"/>
                <a:sym typeface="Lato"/>
              </a:rPr>
              <a:t>, and infographics &amp; images by </a:t>
            </a:r>
            <a:r>
              <a:rPr lang="en" sz="1200" u="sng">
                <a:solidFill>
                  <a:schemeClr val="dk1"/>
                </a:solidFill>
                <a:latin typeface="Lato Black"/>
                <a:ea typeface="Lato Black"/>
                <a:cs typeface="Lato Black"/>
                <a:sym typeface="Lato Black"/>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u="sng">
                <a:solidFill>
                  <a:schemeClr val="dk1"/>
                </a:solidFill>
                <a:latin typeface="Lato Black"/>
                <a:ea typeface="Lato Black"/>
                <a:cs typeface="Lato Black"/>
                <a:sym typeface="Lato Black"/>
              </a:rPr>
              <a:t> </a:t>
            </a:r>
            <a:endParaRPr sz="1200" u="sng">
              <a:solidFill>
                <a:schemeClr val="dk1"/>
              </a:solidFill>
              <a:latin typeface="Lato Black"/>
              <a:ea typeface="Lato Black"/>
              <a:cs typeface="Lato Black"/>
              <a:sym typeface="Lato Black"/>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3"/>
        </a:solidFill>
        <a:effectLst/>
      </p:bgPr>
    </p:bg>
    <p:spTree>
      <p:nvGrpSpPr>
        <p:cNvPr id="1" name="Shape 168"/>
        <p:cNvGrpSpPr/>
        <p:nvPr/>
      </p:nvGrpSpPr>
      <p:grpSpPr>
        <a:xfrm>
          <a:off x="0" y="0"/>
          <a:ext cx="0" cy="0"/>
          <a:chOff x="0" y="0"/>
          <a:chExt cx="0" cy="0"/>
        </a:xfrm>
      </p:grpSpPr>
      <p:sp>
        <p:nvSpPr>
          <p:cNvPr id="169" name="Google Shape;169;p29"/>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5"/>
        </a:solidFill>
        <a:effectLst/>
      </p:bgPr>
    </p:bg>
    <p:spTree>
      <p:nvGrpSpPr>
        <p:cNvPr id="1" name="Shape 170"/>
        <p:cNvGrpSpPr/>
        <p:nvPr/>
      </p:nvGrpSpPr>
      <p:grpSpPr>
        <a:xfrm>
          <a:off x="0" y="0"/>
          <a:ext cx="0" cy="0"/>
          <a:chOff x="0" y="0"/>
          <a:chExt cx="0" cy="0"/>
        </a:xfrm>
      </p:grpSpPr>
      <p:grpSp>
        <p:nvGrpSpPr>
          <p:cNvPr id="171" name="Google Shape;171;p30"/>
          <p:cNvGrpSpPr/>
          <p:nvPr/>
        </p:nvGrpSpPr>
        <p:grpSpPr>
          <a:xfrm>
            <a:off x="396032" y="412423"/>
            <a:ext cx="8327730" cy="4318661"/>
            <a:chOff x="396032" y="412423"/>
            <a:chExt cx="8327730" cy="4318661"/>
          </a:xfrm>
        </p:grpSpPr>
        <p:grpSp>
          <p:nvGrpSpPr>
            <p:cNvPr id="172" name="Google Shape;172;p30"/>
            <p:cNvGrpSpPr/>
            <p:nvPr/>
          </p:nvGrpSpPr>
          <p:grpSpPr>
            <a:xfrm>
              <a:off x="396032" y="412423"/>
              <a:ext cx="7946143" cy="4318661"/>
              <a:chOff x="484632" y="399642"/>
              <a:chExt cx="7946143" cy="4318661"/>
            </a:xfrm>
          </p:grpSpPr>
          <p:sp>
            <p:nvSpPr>
              <p:cNvPr id="173" name="Google Shape;173;p30"/>
              <p:cNvSpPr/>
              <p:nvPr/>
            </p:nvSpPr>
            <p:spPr>
              <a:xfrm flipH="1">
                <a:off x="8202175" y="399642"/>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0"/>
              <p:cNvSpPr/>
              <p:nvPr/>
            </p:nvSpPr>
            <p:spPr>
              <a:xfrm>
                <a:off x="484632" y="448970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0"/>
              <p:cNvSpPr/>
              <p:nvPr/>
            </p:nvSpPr>
            <p:spPr>
              <a:xfrm flipH="1">
                <a:off x="917987" y="4197133"/>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0"/>
              <p:cNvSpPr/>
              <p:nvPr/>
            </p:nvSpPr>
            <p:spPr>
              <a:xfrm>
                <a:off x="598920" y="3793625"/>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30"/>
            <p:cNvSpPr/>
            <p:nvPr/>
          </p:nvSpPr>
          <p:spPr>
            <a:xfrm flipH="1">
              <a:off x="8495162" y="624940"/>
              <a:ext cx="228600" cy="228600"/>
            </a:xfrm>
            <a:prstGeom prst="mathMultiply">
              <a:avLst>
                <a:gd name="adj1" fmla="val 2352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3407700" y="2064617"/>
            <a:ext cx="5023200" cy="1645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5370600" y="788670"/>
            <a:ext cx="1097400" cy="10974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3407700" y="3897630"/>
            <a:ext cx="50232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title"/>
          </p:nvPr>
        </p:nvSpPr>
        <p:spPr>
          <a:xfrm>
            <a:off x="713225" y="539500"/>
            <a:ext cx="77175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713250" y="1316736"/>
            <a:ext cx="7717500" cy="365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713250" y="539500"/>
            <a:ext cx="77175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txBox="1">
            <a:spLocks noGrp="1"/>
          </p:cNvSpPr>
          <p:nvPr>
            <p:ph type="title"/>
          </p:nvPr>
        </p:nvSpPr>
        <p:spPr>
          <a:xfrm>
            <a:off x="713225" y="1565850"/>
            <a:ext cx="5023200" cy="201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713225" y="1475553"/>
            <a:ext cx="3675900" cy="109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1" name="Google Shape;41;p9"/>
          <p:cNvSpPr txBox="1">
            <a:spLocks noGrp="1"/>
          </p:cNvSpPr>
          <p:nvPr>
            <p:ph type="subTitle" idx="1"/>
          </p:nvPr>
        </p:nvSpPr>
        <p:spPr>
          <a:xfrm>
            <a:off x="713225" y="2753547"/>
            <a:ext cx="36759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1"/>
          <p:cNvSpPr txBox="1">
            <a:spLocks noGrp="1"/>
          </p:cNvSpPr>
          <p:nvPr>
            <p:ph type="title" hasCustomPrompt="1"/>
          </p:nvPr>
        </p:nvSpPr>
        <p:spPr>
          <a:xfrm>
            <a:off x="711675" y="1700950"/>
            <a:ext cx="5024700" cy="1097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8" name="Google Shape;48;p11"/>
          <p:cNvSpPr txBox="1">
            <a:spLocks noGrp="1"/>
          </p:cNvSpPr>
          <p:nvPr>
            <p:ph type="subTitle" idx="1"/>
          </p:nvPr>
        </p:nvSpPr>
        <p:spPr>
          <a:xfrm>
            <a:off x="711675" y="2985350"/>
            <a:ext cx="50247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4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0"/>
        <p:cNvGrpSpPr/>
        <p:nvPr/>
      </p:nvGrpSpPr>
      <p:grpSpPr>
        <a:xfrm>
          <a:off x="0" y="0"/>
          <a:ext cx="0" cy="0"/>
          <a:chOff x="0" y="0"/>
          <a:chExt cx="0" cy="0"/>
        </a:xfrm>
      </p:grpSpPr>
      <p:sp>
        <p:nvSpPr>
          <p:cNvPr id="51" name="Google Shape;51;p13"/>
          <p:cNvSpPr/>
          <p:nvPr/>
        </p:nvSpPr>
        <p:spPr>
          <a:xfrm>
            <a:off x="91500" y="89100"/>
            <a:ext cx="8961000" cy="49653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title"/>
          </p:nvPr>
        </p:nvSpPr>
        <p:spPr>
          <a:xfrm>
            <a:off x="713250" y="539500"/>
            <a:ext cx="77175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Poppins"/>
              <a:buNone/>
              <a:defRPr b="1">
                <a:latin typeface="Poppins"/>
                <a:ea typeface="Poppins"/>
                <a:cs typeface="Poppins"/>
                <a:sym typeface="Poppins"/>
              </a:defRPr>
            </a:lvl1pPr>
            <a:lvl2pPr lvl="1" rtl="0">
              <a:spcBef>
                <a:spcPts val="0"/>
              </a:spcBef>
              <a:spcAft>
                <a:spcPts val="0"/>
              </a:spcAft>
              <a:buSzPts val="3000"/>
              <a:buFont typeface="Poppins"/>
              <a:buNone/>
              <a:defRPr b="1">
                <a:latin typeface="Poppins"/>
                <a:ea typeface="Poppins"/>
                <a:cs typeface="Poppins"/>
                <a:sym typeface="Poppins"/>
              </a:defRPr>
            </a:lvl2pPr>
            <a:lvl3pPr lvl="2" rtl="0">
              <a:spcBef>
                <a:spcPts val="0"/>
              </a:spcBef>
              <a:spcAft>
                <a:spcPts val="0"/>
              </a:spcAft>
              <a:buSzPts val="3000"/>
              <a:buFont typeface="Poppins"/>
              <a:buNone/>
              <a:defRPr b="1">
                <a:latin typeface="Poppins"/>
                <a:ea typeface="Poppins"/>
                <a:cs typeface="Poppins"/>
                <a:sym typeface="Poppins"/>
              </a:defRPr>
            </a:lvl3pPr>
            <a:lvl4pPr lvl="3" rtl="0">
              <a:spcBef>
                <a:spcPts val="0"/>
              </a:spcBef>
              <a:spcAft>
                <a:spcPts val="0"/>
              </a:spcAft>
              <a:buSzPts val="3000"/>
              <a:buFont typeface="Poppins"/>
              <a:buNone/>
              <a:defRPr b="1">
                <a:latin typeface="Poppins"/>
                <a:ea typeface="Poppins"/>
                <a:cs typeface="Poppins"/>
                <a:sym typeface="Poppins"/>
              </a:defRPr>
            </a:lvl4pPr>
            <a:lvl5pPr lvl="4" rtl="0">
              <a:spcBef>
                <a:spcPts val="0"/>
              </a:spcBef>
              <a:spcAft>
                <a:spcPts val="0"/>
              </a:spcAft>
              <a:buSzPts val="3000"/>
              <a:buFont typeface="Poppins"/>
              <a:buNone/>
              <a:defRPr b="1">
                <a:latin typeface="Poppins"/>
                <a:ea typeface="Poppins"/>
                <a:cs typeface="Poppins"/>
                <a:sym typeface="Poppins"/>
              </a:defRPr>
            </a:lvl5pPr>
            <a:lvl6pPr lvl="5" rtl="0">
              <a:spcBef>
                <a:spcPts val="0"/>
              </a:spcBef>
              <a:spcAft>
                <a:spcPts val="0"/>
              </a:spcAft>
              <a:buSzPts val="3000"/>
              <a:buFont typeface="Poppins"/>
              <a:buNone/>
              <a:defRPr b="1">
                <a:latin typeface="Poppins"/>
                <a:ea typeface="Poppins"/>
                <a:cs typeface="Poppins"/>
                <a:sym typeface="Poppins"/>
              </a:defRPr>
            </a:lvl6pPr>
            <a:lvl7pPr lvl="6" rtl="0">
              <a:spcBef>
                <a:spcPts val="0"/>
              </a:spcBef>
              <a:spcAft>
                <a:spcPts val="0"/>
              </a:spcAft>
              <a:buSzPts val="3000"/>
              <a:buFont typeface="Poppins"/>
              <a:buNone/>
              <a:defRPr b="1">
                <a:latin typeface="Poppins"/>
                <a:ea typeface="Poppins"/>
                <a:cs typeface="Poppins"/>
                <a:sym typeface="Poppins"/>
              </a:defRPr>
            </a:lvl7pPr>
            <a:lvl8pPr lvl="7" rtl="0">
              <a:spcBef>
                <a:spcPts val="0"/>
              </a:spcBef>
              <a:spcAft>
                <a:spcPts val="0"/>
              </a:spcAft>
              <a:buSzPts val="3000"/>
              <a:buFont typeface="Poppins"/>
              <a:buNone/>
              <a:defRPr b="1">
                <a:latin typeface="Poppins"/>
                <a:ea typeface="Poppins"/>
                <a:cs typeface="Poppins"/>
                <a:sym typeface="Poppins"/>
              </a:defRPr>
            </a:lvl8pPr>
            <a:lvl9pPr lvl="8" rtl="0">
              <a:spcBef>
                <a:spcPts val="0"/>
              </a:spcBef>
              <a:spcAft>
                <a:spcPts val="0"/>
              </a:spcAft>
              <a:buSzPts val="3000"/>
              <a:buFont typeface="Poppins"/>
              <a:buNone/>
              <a:defRPr b="1">
                <a:latin typeface="Poppins"/>
                <a:ea typeface="Poppins"/>
                <a:cs typeface="Poppins"/>
                <a:sym typeface="Poppins"/>
              </a:defRPr>
            </a:lvl9pPr>
          </a:lstStyle>
          <a:p>
            <a:endParaRPr/>
          </a:p>
        </p:txBody>
      </p:sp>
      <p:sp>
        <p:nvSpPr>
          <p:cNvPr id="53" name="Google Shape;53;p13"/>
          <p:cNvSpPr txBox="1">
            <a:spLocks noGrp="1"/>
          </p:cNvSpPr>
          <p:nvPr>
            <p:ph type="subTitle" idx="1"/>
          </p:nvPr>
        </p:nvSpPr>
        <p:spPr>
          <a:xfrm>
            <a:off x="2011650" y="2137331"/>
            <a:ext cx="23775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 name="Google Shape;54;p13"/>
          <p:cNvSpPr txBox="1">
            <a:spLocks noGrp="1"/>
          </p:cNvSpPr>
          <p:nvPr>
            <p:ph type="title" idx="2" hasCustomPrompt="1"/>
          </p:nvPr>
        </p:nvSpPr>
        <p:spPr>
          <a:xfrm>
            <a:off x="1097340" y="1405933"/>
            <a:ext cx="731400" cy="7314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000"/>
              <a:buFont typeface="Poppins"/>
              <a:buNone/>
              <a:defRPr sz="3000" b="1">
                <a:latin typeface="Poppins"/>
                <a:ea typeface="Poppins"/>
                <a:cs typeface="Poppins"/>
                <a:sym typeface="Poppins"/>
              </a:defRPr>
            </a:lvl1pPr>
            <a:lvl2pPr lvl="1" rtl="0">
              <a:spcBef>
                <a:spcPts val="0"/>
              </a:spcBef>
              <a:spcAft>
                <a:spcPts val="0"/>
              </a:spcAft>
              <a:buSzPts val="3000"/>
              <a:buFont typeface="Poppins"/>
              <a:buNone/>
              <a:defRPr sz="3000" b="1">
                <a:latin typeface="Poppins"/>
                <a:ea typeface="Poppins"/>
                <a:cs typeface="Poppins"/>
                <a:sym typeface="Poppins"/>
              </a:defRPr>
            </a:lvl2pPr>
            <a:lvl3pPr lvl="2" rtl="0">
              <a:spcBef>
                <a:spcPts val="0"/>
              </a:spcBef>
              <a:spcAft>
                <a:spcPts val="0"/>
              </a:spcAft>
              <a:buSzPts val="3000"/>
              <a:buFont typeface="Poppins"/>
              <a:buNone/>
              <a:defRPr sz="3000" b="1">
                <a:latin typeface="Poppins"/>
                <a:ea typeface="Poppins"/>
                <a:cs typeface="Poppins"/>
                <a:sym typeface="Poppins"/>
              </a:defRPr>
            </a:lvl3pPr>
            <a:lvl4pPr lvl="3" rtl="0">
              <a:spcBef>
                <a:spcPts val="0"/>
              </a:spcBef>
              <a:spcAft>
                <a:spcPts val="0"/>
              </a:spcAft>
              <a:buSzPts val="3000"/>
              <a:buFont typeface="Poppins"/>
              <a:buNone/>
              <a:defRPr sz="3000" b="1">
                <a:latin typeface="Poppins"/>
                <a:ea typeface="Poppins"/>
                <a:cs typeface="Poppins"/>
                <a:sym typeface="Poppins"/>
              </a:defRPr>
            </a:lvl4pPr>
            <a:lvl5pPr lvl="4" rtl="0">
              <a:spcBef>
                <a:spcPts val="0"/>
              </a:spcBef>
              <a:spcAft>
                <a:spcPts val="0"/>
              </a:spcAft>
              <a:buSzPts val="3000"/>
              <a:buFont typeface="Poppins"/>
              <a:buNone/>
              <a:defRPr sz="3000" b="1">
                <a:latin typeface="Poppins"/>
                <a:ea typeface="Poppins"/>
                <a:cs typeface="Poppins"/>
                <a:sym typeface="Poppins"/>
              </a:defRPr>
            </a:lvl5pPr>
            <a:lvl6pPr lvl="5" rtl="0">
              <a:spcBef>
                <a:spcPts val="0"/>
              </a:spcBef>
              <a:spcAft>
                <a:spcPts val="0"/>
              </a:spcAft>
              <a:buSzPts val="3000"/>
              <a:buFont typeface="Poppins"/>
              <a:buNone/>
              <a:defRPr sz="3000" b="1">
                <a:latin typeface="Poppins"/>
                <a:ea typeface="Poppins"/>
                <a:cs typeface="Poppins"/>
                <a:sym typeface="Poppins"/>
              </a:defRPr>
            </a:lvl6pPr>
            <a:lvl7pPr lvl="6" rtl="0">
              <a:spcBef>
                <a:spcPts val="0"/>
              </a:spcBef>
              <a:spcAft>
                <a:spcPts val="0"/>
              </a:spcAft>
              <a:buSzPts val="3000"/>
              <a:buFont typeface="Poppins"/>
              <a:buNone/>
              <a:defRPr sz="3000" b="1">
                <a:latin typeface="Poppins"/>
                <a:ea typeface="Poppins"/>
                <a:cs typeface="Poppins"/>
                <a:sym typeface="Poppins"/>
              </a:defRPr>
            </a:lvl7pPr>
            <a:lvl8pPr lvl="7" rtl="0">
              <a:spcBef>
                <a:spcPts val="0"/>
              </a:spcBef>
              <a:spcAft>
                <a:spcPts val="0"/>
              </a:spcAft>
              <a:buSzPts val="3000"/>
              <a:buFont typeface="Poppins"/>
              <a:buNone/>
              <a:defRPr sz="3000" b="1">
                <a:latin typeface="Poppins"/>
                <a:ea typeface="Poppins"/>
                <a:cs typeface="Poppins"/>
                <a:sym typeface="Poppins"/>
              </a:defRPr>
            </a:lvl8pPr>
            <a:lvl9pPr lvl="8" rtl="0">
              <a:spcBef>
                <a:spcPts val="0"/>
              </a:spcBef>
              <a:spcAft>
                <a:spcPts val="0"/>
              </a:spcAft>
              <a:buSzPts val="3000"/>
              <a:buFont typeface="Poppins"/>
              <a:buNone/>
              <a:defRPr sz="3000" b="1">
                <a:latin typeface="Poppins"/>
                <a:ea typeface="Poppins"/>
                <a:cs typeface="Poppins"/>
                <a:sym typeface="Poppins"/>
              </a:defRPr>
            </a:lvl9pPr>
          </a:lstStyle>
          <a:p>
            <a:r>
              <a:t>xx%</a:t>
            </a:r>
          </a:p>
        </p:txBody>
      </p:sp>
      <p:sp>
        <p:nvSpPr>
          <p:cNvPr id="55" name="Google Shape;55;p13"/>
          <p:cNvSpPr txBox="1">
            <a:spLocks noGrp="1"/>
          </p:cNvSpPr>
          <p:nvPr>
            <p:ph type="subTitle" idx="3"/>
          </p:nvPr>
        </p:nvSpPr>
        <p:spPr>
          <a:xfrm>
            <a:off x="2011650" y="1405949"/>
            <a:ext cx="2377500" cy="73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Poppins"/>
              <a:buNone/>
              <a:defRPr sz="2000" b="1">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Poppins"/>
              <a:buNone/>
              <a:defRPr sz="2400" b="1">
                <a:latin typeface="Poppins"/>
                <a:ea typeface="Poppins"/>
                <a:cs typeface="Poppins"/>
                <a:sym typeface="Poppins"/>
              </a:defRPr>
            </a:lvl2pPr>
            <a:lvl3pPr lvl="2" rtl="0">
              <a:lnSpc>
                <a:spcPct val="100000"/>
              </a:lnSpc>
              <a:spcBef>
                <a:spcPts val="0"/>
              </a:spcBef>
              <a:spcAft>
                <a:spcPts val="0"/>
              </a:spcAft>
              <a:buSzPts val="2400"/>
              <a:buFont typeface="Poppins"/>
              <a:buNone/>
              <a:defRPr sz="2400" b="1">
                <a:latin typeface="Poppins"/>
                <a:ea typeface="Poppins"/>
                <a:cs typeface="Poppins"/>
                <a:sym typeface="Poppins"/>
              </a:defRPr>
            </a:lvl3pPr>
            <a:lvl4pPr lvl="3" rtl="0">
              <a:lnSpc>
                <a:spcPct val="100000"/>
              </a:lnSpc>
              <a:spcBef>
                <a:spcPts val="0"/>
              </a:spcBef>
              <a:spcAft>
                <a:spcPts val="0"/>
              </a:spcAft>
              <a:buSzPts val="2400"/>
              <a:buFont typeface="Poppins"/>
              <a:buNone/>
              <a:defRPr sz="2400" b="1">
                <a:latin typeface="Poppins"/>
                <a:ea typeface="Poppins"/>
                <a:cs typeface="Poppins"/>
                <a:sym typeface="Poppins"/>
              </a:defRPr>
            </a:lvl4pPr>
            <a:lvl5pPr lvl="4" rtl="0">
              <a:lnSpc>
                <a:spcPct val="100000"/>
              </a:lnSpc>
              <a:spcBef>
                <a:spcPts val="0"/>
              </a:spcBef>
              <a:spcAft>
                <a:spcPts val="0"/>
              </a:spcAft>
              <a:buSzPts val="2400"/>
              <a:buFont typeface="Poppins"/>
              <a:buNone/>
              <a:defRPr sz="2400" b="1">
                <a:latin typeface="Poppins"/>
                <a:ea typeface="Poppins"/>
                <a:cs typeface="Poppins"/>
                <a:sym typeface="Poppins"/>
              </a:defRPr>
            </a:lvl5pPr>
            <a:lvl6pPr lvl="5" rtl="0">
              <a:lnSpc>
                <a:spcPct val="100000"/>
              </a:lnSpc>
              <a:spcBef>
                <a:spcPts val="0"/>
              </a:spcBef>
              <a:spcAft>
                <a:spcPts val="0"/>
              </a:spcAft>
              <a:buSzPts val="2400"/>
              <a:buFont typeface="Poppins"/>
              <a:buNone/>
              <a:defRPr sz="2400" b="1">
                <a:latin typeface="Poppins"/>
                <a:ea typeface="Poppins"/>
                <a:cs typeface="Poppins"/>
                <a:sym typeface="Poppins"/>
              </a:defRPr>
            </a:lvl6pPr>
            <a:lvl7pPr lvl="6" rtl="0">
              <a:lnSpc>
                <a:spcPct val="100000"/>
              </a:lnSpc>
              <a:spcBef>
                <a:spcPts val="0"/>
              </a:spcBef>
              <a:spcAft>
                <a:spcPts val="0"/>
              </a:spcAft>
              <a:buSzPts val="2400"/>
              <a:buFont typeface="Poppins"/>
              <a:buNone/>
              <a:defRPr sz="2400" b="1">
                <a:latin typeface="Poppins"/>
                <a:ea typeface="Poppins"/>
                <a:cs typeface="Poppins"/>
                <a:sym typeface="Poppins"/>
              </a:defRPr>
            </a:lvl7pPr>
            <a:lvl8pPr lvl="7" rtl="0">
              <a:lnSpc>
                <a:spcPct val="100000"/>
              </a:lnSpc>
              <a:spcBef>
                <a:spcPts val="0"/>
              </a:spcBef>
              <a:spcAft>
                <a:spcPts val="0"/>
              </a:spcAft>
              <a:buSzPts val="2400"/>
              <a:buFont typeface="Poppins"/>
              <a:buNone/>
              <a:defRPr sz="2400" b="1">
                <a:latin typeface="Poppins"/>
                <a:ea typeface="Poppins"/>
                <a:cs typeface="Poppins"/>
                <a:sym typeface="Poppins"/>
              </a:defRPr>
            </a:lvl8pPr>
            <a:lvl9pPr lvl="8" rtl="0">
              <a:lnSpc>
                <a:spcPct val="100000"/>
              </a:lnSpc>
              <a:spcBef>
                <a:spcPts val="0"/>
              </a:spcBef>
              <a:spcAft>
                <a:spcPts val="0"/>
              </a:spcAft>
              <a:buSzPts val="2400"/>
              <a:buFont typeface="Poppins"/>
              <a:buNone/>
              <a:defRPr sz="2400" b="1">
                <a:latin typeface="Poppins"/>
                <a:ea typeface="Poppins"/>
                <a:cs typeface="Poppins"/>
                <a:sym typeface="Poppins"/>
              </a:defRPr>
            </a:lvl9pPr>
          </a:lstStyle>
          <a:p>
            <a:endParaRPr/>
          </a:p>
        </p:txBody>
      </p:sp>
      <p:sp>
        <p:nvSpPr>
          <p:cNvPr id="56" name="Google Shape;56;p13"/>
          <p:cNvSpPr txBox="1">
            <a:spLocks noGrp="1"/>
          </p:cNvSpPr>
          <p:nvPr>
            <p:ph type="subTitle" idx="4"/>
          </p:nvPr>
        </p:nvSpPr>
        <p:spPr>
          <a:xfrm>
            <a:off x="5669125" y="2137331"/>
            <a:ext cx="23775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 name="Google Shape;57;p13"/>
          <p:cNvSpPr txBox="1">
            <a:spLocks noGrp="1"/>
          </p:cNvSpPr>
          <p:nvPr>
            <p:ph type="title" idx="5" hasCustomPrompt="1"/>
          </p:nvPr>
        </p:nvSpPr>
        <p:spPr>
          <a:xfrm>
            <a:off x="4754815" y="1405933"/>
            <a:ext cx="731400" cy="7314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000"/>
              <a:buFont typeface="Poppins"/>
              <a:buNone/>
              <a:defRPr sz="3000" b="1">
                <a:latin typeface="Poppins"/>
                <a:ea typeface="Poppins"/>
                <a:cs typeface="Poppins"/>
                <a:sym typeface="Poppins"/>
              </a:defRPr>
            </a:lvl1pPr>
            <a:lvl2pPr lvl="1" rtl="0">
              <a:spcBef>
                <a:spcPts val="0"/>
              </a:spcBef>
              <a:spcAft>
                <a:spcPts val="0"/>
              </a:spcAft>
              <a:buSzPts val="3000"/>
              <a:buFont typeface="Poppins"/>
              <a:buNone/>
              <a:defRPr sz="3000" b="1">
                <a:latin typeface="Poppins"/>
                <a:ea typeface="Poppins"/>
                <a:cs typeface="Poppins"/>
                <a:sym typeface="Poppins"/>
              </a:defRPr>
            </a:lvl2pPr>
            <a:lvl3pPr lvl="2" rtl="0">
              <a:spcBef>
                <a:spcPts val="0"/>
              </a:spcBef>
              <a:spcAft>
                <a:spcPts val="0"/>
              </a:spcAft>
              <a:buSzPts val="3000"/>
              <a:buFont typeface="Poppins"/>
              <a:buNone/>
              <a:defRPr sz="3000" b="1">
                <a:latin typeface="Poppins"/>
                <a:ea typeface="Poppins"/>
                <a:cs typeface="Poppins"/>
                <a:sym typeface="Poppins"/>
              </a:defRPr>
            </a:lvl3pPr>
            <a:lvl4pPr lvl="3" rtl="0">
              <a:spcBef>
                <a:spcPts val="0"/>
              </a:spcBef>
              <a:spcAft>
                <a:spcPts val="0"/>
              </a:spcAft>
              <a:buSzPts val="3000"/>
              <a:buFont typeface="Poppins"/>
              <a:buNone/>
              <a:defRPr sz="3000" b="1">
                <a:latin typeface="Poppins"/>
                <a:ea typeface="Poppins"/>
                <a:cs typeface="Poppins"/>
                <a:sym typeface="Poppins"/>
              </a:defRPr>
            </a:lvl4pPr>
            <a:lvl5pPr lvl="4" rtl="0">
              <a:spcBef>
                <a:spcPts val="0"/>
              </a:spcBef>
              <a:spcAft>
                <a:spcPts val="0"/>
              </a:spcAft>
              <a:buSzPts val="3000"/>
              <a:buFont typeface="Poppins"/>
              <a:buNone/>
              <a:defRPr sz="3000" b="1">
                <a:latin typeface="Poppins"/>
                <a:ea typeface="Poppins"/>
                <a:cs typeface="Poppins"/>
                <a:sym typeface="Poppins"/>
              </a:defRPr>
            </a:lvl5pPr>
            <a:lvl6pPr lvl="5" rtl="0">
              <a:spcBef>
                <a:spcPts val="0"/>
              </a:spcBef>
              <a:spcAft>
                <a:spcPts val="0"/>
              </a:spcAft>
              <a:buSzPts val="3000"/>
              <a:buFont typeface="Poppins"/>
              <a:buNone/>
              <a:defRPr sz="3000" b="1">
                <a:latin typeface="Poppins"/>
                <a:ea typeface="Poppins"/>
                <a:cs typeface="Poppins"/>
                <a:sym typeface="Poppins"/>
              </a:defRPr>
            </a:lvl6pPr>
            <a:lvl7pPr lvl="6" rtl="0">
              <a:spcBef>
                <a:spcPts val="0"/>
              </a:spcBef>
              <a:spcAft>
                <a:spcPts val="0"/>
              </a:spcAft>
              <a:buSzPts val="3000"/>
              <a:buFont typeface="Poppins"/>
              <a:buNone/>
              <a:defRPr sz="3000" b="1">
                <a:latin typeface="Poppins"/>
                <a:ea typeface="Poppins"/>
                <a:cs typeface="Poppins"/>
                <a:sym typeface="Poppins"/>
              </a:defRPr>
            </a:lvl7pPr>
            <a:lvl8pPr lvl="7" rtl="0">
              <a:spcBef>
                <a:spcPts val="0"/>
              </a:spcBef>
              <a:spcAft>
                <a:spcPts val="0"/>
              </a:spcAft>
              <a:buSzPts val="3000"/>
              <a:buFont typeface="Poppins"/>
              <a:buNone/>
              <a:defRPr sz="3000" b="1">
                <a:latin typeface="Poppins"/>
                <a:ea typeface="Poppins"/>
                <a:cs typeface="Poppins"/>
                <a:sym typeface="Poppins"/>
              </a:defRPr>
            </a:lvl8pPr>
            <a:lvl9pPr lvl="8" rtl="0">
              <a:spcBef>
                <a:spcPts val="0"/>
              </a:spcBef>
              <a:spcAft>
                <a:spcPts val="0"/>
              </a:spcAft>
              <a:buSzPts val="3000"/>
              <a:buFont typeface="Poppins"/>
              <a:buNone/>
              <a:defRPr sz="3000" b="1">
                <a:latin typeface="Poppins"/>
                <a:ea typeface="Poppins"/>
                <a:cs typeface="Poppins"/>
                <a:sym typeface="Poppins"/>
              </a:defRPr>
            </a:lvl9pPr>
          </a:lstStyle>
          <a:p>
            <a:r>
              <a:t>xx%</a:t>
            </a:r>
          </a:p>
        </p:txBody>
      </p:sp>
      <p:sp>
        <p:nvSpPr>
          <p:cNvPr id="58" name="Google Shape;58;p13"/>
          <p:cNvSpPr txBox="1">
            <a:spLocks noGrp="1"/>
          </p:cNvSpPr>
          <p:nvPr>
            <p:ph type="subTitle" idx="6"/>
          </p:nvPr>
        </p:nvSpPr>
        <p:spPr>
          <a:xfrm>
            <a:off x="5669125" y="1405949"/>
            <a:ext cx="2377500" cy="73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Poppins"/>
              <a:buNone/>
              <a:defRPr sz="2000" b="1">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Poppins"/>
              <a:buNone/>
              <a:defRPr sz="2400" b="1">
                <a:latin typeface="Poppins"/>
                <a:ea typeface="Poppins"/>
                <a:cs typeface="Poppins"/>
                <a:sym typeface="Poppins"/>
              </a:defRPr>
            </a:lvl2pPr>
            <a:lvl3pPr lvl="2" rtl="0">
              <a:lnSpc>
                <a:spcPct val="100000"/>
              </a:lnSpc>
              <a:spcBef>
                <a:spcPts val="0"/>
              </a:spcBef>
              <a:spcAft>
                <a:spcPts val="0"/>
              </a:spcAft>
              <a:buSzPts val="2400"/>
              <a:buFont typeface="Poppins"/>
              <a:buNone/>
              <a:defRPr sz="2400" b="1">
                <a:latin typeface="Poppins"/>
                <a:ea typeface="Poppins"/>
                <a:cs typeface="Poppins"/>
                <a:sym typeface="Poppins"/>
              </a:defRPr>
            </a:lvl3pPr>
            <a:lvl4pPr lvl="3" rtl="0">
              <a:lnSpc>
                <a:spcPct val="100000"/>
              </a:lnSpc>
              <a:spcBef>
                <a:spcPts val="0"/>
              </a:spcBef>
              <a:spcAft>
                <a:spcPts val="0"/>
              </a:spcAft>
              <a:buSzPts val="2400"/>
              <a:buFont typeface="Poppins"/>
              <a:buNone/>
              <a:defRPr sz="2400" b="1">
                <a:latin typeface="Poppins"/>
                <a:ea typeface="Poppins"/>
                <a:cs typeface="Poppins"/>
                <a:sym typeface="Poppins"/>
              </a:defRPr>
            </a:lvl4pPr>
            <a:lvl5pPr lvl="4" rtl="0">
              <a:lnSpc>
                <a:spcPct val="100000"/>
              </a:lnSpc>
              <a:spcBef>
                <a:spcPts val="0"/>
              </a:spcBef>
              <a:spcAft>
                <a:spcPts val="0"/>
              </a:spcAft>
              <a:buSzPts val="2400"/>
              <a:buFont typeface="Poppins"/>
              <a:buNone/>
              <a:defRPr sz="2400" b="1">
                <a:latin typeface="Poppins"/>
                <a:ea typeface="Poppins"/>
                <a:cs typeface="Poppins"/>
                <a:sym typeface="Poppins"/>
              </a:defRPr>
            </a:lvl5pPr>
            <a:lvl6pPr lvl="5" rtl="0">
              <a:lnSpc>
                <a:spcPct val="100000"/>
              </a:lnSpc>
              <a:spcBef>
                <a:spcPts val="0"/>
              </a:spcBef>
              <a:spcAft>
                <a:spcPts val="0"/>
              </a:spcAft>
              <a:buSzPts val="2400"/>
              <a:buFont typeface="Poppins"/>
              <a:buNone/>
              <a:defRPr sz="2400" b="1">
                <a:latin typeface="Poppins"/>
                <a:ea typeface="Poppins"/>
                <a:cs typeface="Poppins"/>
                <a:sym typeface="Poppins"/>
              </a:defRPr>
            </a:lvl6pPr>
            <a:lvl7pPr lvl="6" rtl="0">
              <a:lnSpc>
                <a:spcPct val="100000"/>
              </a:lnSpc>
              <a:spcBef>
                <a:spcPts val="0"/>
              </a:spcBef>
              <a:spcAft>
                <a:spcPts val="0"/>
              </a:spcAft>
              <a:buSzPts val="2400"/>
              <a:buFont typeface="Poppins"/>
              <a:buNone/>
              <a:defRPr sz="2400" b="1">
                <a:latin typeface="Poppins"/>
                <a:ea typeface="Poppins"/>
                <a:cs typeface="Poppins"/>
                <a:sym typeface="Poppins"/>
              </a:defRPr>
            </a:lvl7pPr>
            <a:lvl8pPr lvl="7" rtl="0">
              <a:lnSpc>
                <a:spcPct val="100000"/>
              </a:lnSpc>
              <a:spcBef>
                <a:spcPts val="0"/>
              </a:spcBef>
              <a:spcAft>
                <a:spcPts val="0"/>
              </a:spcAft>
              <a:buSzPts val="2400"/>
              <a:buFont typeface="Poppins"/>
              <a:buNone/>
              <a:defRPr sz="2400" b="1">
                <a:latin typeface="Poppins"/>
                <a:ea typeface="Poppins"/>
                <a:cs typeface="Poppins"/>
                <a:sym typeface="Poppins"/>
              </a:defRPr>
            </a:lvl8pPr>
            <a:lvl9pPr lvl="8" rtl="0">
              <a:lnSpc>
                <a:spcPct val="100000"/>
              </a:lnSpc>
              <a:spcBef>
                <a:spcPts val="0"/>
              </a:spcBef>
              <a:spcAft>
                <a:spcPts val="0"/>
              </a:spcAft>
              <a:buSzPts val="2400"/>
              <a:buFont typeface="Poppins"/>
              <a:buNone/>
              <a:defRPr sz="2400" b="1">
                <a:latin typeface="Poppins"/>
                <a:ea typeface="Poppins"/>
                <a:cs typeface="Poppins"/>
                <a:sym typeface="Poppins"/>
              </a:defRPr>
            </a:lvl9pPr>
          </a:lstStyle>
          <a:p>
            <a:endParaRPr/>
          </a:p>
        </p:txBody>
      </p:sp>
      <p:sp>
        <p:nvSpPr>
          <p:cNvPr id="59" name="Google Shape;59;p13"/>
          <p:cNvSpPr txBox="1">
            <a:spLocks noGrp="1"/>
          </p:cNvSpPr>
          <p:nvPr>
            <p:ph type="subTitle" idx="7"/>
          </p:nvPr>
        </p:nvSpPr>
        <p:spPr>
          <a:xfrm>
            <a:off x="2011650" y="3874707"/>
            <a:ext cx="23775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 name="Google Shape;60;p13"/>
          <p:cNvSpPr txBox="1">
            <a:spLocks noGrp="1"/>
          </p:cNvSpPr>
          <p:nvPr>
            <p:ph type="title" idx="8" hasCustomPrompt="1"/>
          </p:nvPr>
        </p:nvSpPr>
        <p:spPr>
          <a:xfrm>
            <a:off x="1097340" y="3143309"/>
            <a:ext cx="731400" cy="7314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000"/>
              <a:buFont typeface="Poppins"/>
              <a:buNone/>
              <a:defRPr sz="3000" b="1">
                <a:latin typeface="Poppins"/>
                <a:ea typeface="Poppins"/>
                <a:cs typeface="Poppins"/>
                <a:sym typeface="Poppins"/>
              </a:defRPr>
            </a:lvl1pPr>
            <a:lvl2pPr lvl="1" rtl="0">
              <a:spcBef>
                <a:spcPts val="0"/>
              </a:spcBef>
              <a:spcAft>
                <a:spcPts val="0"/>
              </a:spcAft>
              <a:buSzPts val="3000"/>
              <a:buFont typeface="Poppins"/>
              <a:buNone/>
              <a:defRPr sz="3000" b="1">
                <a:latin typeface="Poppins"/>
                <a:ea typeface="Poppins"/>
                <a:cs typeface="Poppins"/>
                <a:sym typeface="Poppins"/>
              </a:defRPr>
            </a:lvl2pPr>
            <a:lvl3pPr lvl="2" rtl="0">
              <a:spcBef>
                <a:spcPts val="0"/>
              </a:spcBef>
              <a:spcAft>
                <a:spcPts val="0"/>
              </a:spcAft>
              <a:buSzPts val="3000"/>
              <a:buFont typeface="Poppins"/>
              <a:buNone/>
              <a:defRPr sz="3000" b="1">
                <a:latin typeface="Poppins"/>
                <a:ea typeface="Poppins"/>
                <a:cs typeface="Poppins"/>
                <a:sym typeface="Poppins"/>
              </a:defRPr>
            </a:lvl3pPr>
            <a:lvl4pPr lvl="3" rtl="0">
              <a:spcBef>
                <a:spcPts val="0"/>
              </a:spcBef>
              <a:spcAft>
                <a:spcPts val="0"/>
              </a:spcAft>
              <a:buSzPts val="3000"/>
              <a:buFont typeface="Poppins"/>
              <a:buNone/>
              <a:defRPr sz="3000" b="1">
                <a:latin typeface="Poppins"/>
                <a:ea typeface="Poppins"/>
                <a:cs typeface="Poppins"/>
                <a:sym typeface="Poppins"/>
              </a:defRPr>
            </a:lvl4pPr>
            <a:lvl5pPr lvl="4" rtl="0">
              <a:spcBef>
                <a:spcPts val="0"/>
              </a:spcBef>
              <a:spcAft>
                <a:spcPts val="0"/>
              </a:spcAft>
              <a:buSzPts val="3000"/>
              <a:buFont typeface="Poppins"/>
              <a:buNone/>
              <a:defRPr sz="3000" b="1">
                <a:latin typeface="Poppins"/>
                <a:ea typeface="Poppins"/>
                <a:cs typeface="Poppins"/>
                <a:sym typeface="Poppins"/>
              </a:defRPr>
            </a:lvl5pPr>
            <a:lvl6pPr lvl="5" rtl="0">
              <a:spcBef>
                <a:spcPts val="0"/>
              </a:spcBef>
              <a:spcAft>
                <a:spcPts val="0"/>
              </a:spcAft>
              <a:buSzPts val="3000"/>
              <a:buFont typeface="Poppins"/>
              <a:buNone/>
              <a:defRPr sz="3000" b="1">
                <a:latin typeface="Poppins"/>
                <a:ea typeface="Poppins"/>
                <a:cs typeface="Poppins"/>
                <a:sym typeface="Poppins"/>
              </a:defRPr>
            </a:lvl6pPr>
            <a:lvl7pPr lvl="6" rtl="0">
              <a:spcBef>
                <a:spcPts val="0"/>
              </a:spcBef>
              <a:spcAft>
                <a:spcPts val="0"/>
              </a:spcAft>
              <a:buSzPts val="3000"/>
              <a:buFont typeface="Poppins"/>
              <a:buNone/>
              <a:defRPr sz="3000" b="1">
                <a:latin typeface="Poppins"/>
                <a:ea typeface="Poppins"/>
                <a:cs typeface="Poppins"/>
                <a:sym typeface="Poppins"/>
              </a:defRPr>
            </a:lvl7pPr>
            <a:lvl8pPr lvl="7" rtl="0">
              <a:spcBef>
                <a:spcPts val="0"/>
              </a:spcBef>
              <a:spcAft>
                <a:spcPts val="0"/>
              </a:spcAft>
              <a:buSzPts val="3000"/>
              <a:buFont typeface="Poppins"/>
              <a:buNone/>
              <a:defRPr sz="3000" b="1">
                <a:latin typeface="Poppins"/>
                <a:ea typeface="Poppins"/>
                <a:cs typeface="Poppins"/>
                <a:sym typeface="Poppins"/>
              </a:defRPr>
            </a:lvl8pPr>
            <a:lvl9pPr lvl="8" rtl="0">
              <a:spcBef>
                <a:spcPts val="0"/>
              </a:spcBef>
              <a:spcAft>
                <a:spcPts val="0"/>
              </a:spcAft>
              <a:buSzPts val="3000"/>
              <a:buFont typeface="Poppins"/>
              <a:buNone/>
              <a:defRPr sz="3000" b="1">
                <a:latin typeface="Poppins"/>
                <a:ea typeface="Poppins"/>
                <a:cs typeface="Poppins"/>
                <a:sym typeface="Poppins"/>
              </a:defRPr>
            </a:lvl9pPr>
          </a:lstStyle>
          <a:p>
            <a:r>
              <a:t>xx%</a:t>
            </a:r>
          </a:p>
        </p:txBody>
      </p:sp>
      <p:sp>
        <p:nvSpPr>
          <p:cNvPr id="61" name="Google Shape;61;p13"/>
          <p:cNvSpPr txBox="1">
            <a:spLocks noGrp="1"/>
          </p:cNvSpPr>
          <p:nvPr>
            <p:ph type="subTitle" idx="9"/>
          </p:nvPr>
        </p:nvSpPr>
        <p:spPr>
          <a:xfrm>
            <a:off x="2011650" y="3143325"/>
            <a:ext cx="2377500" cy="73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Poppins"/>
              <a:buNone/>
              <a:defRPr sz="2000" b="1">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Poppins"/>
              <a:buNone/>
              <a:defRPr sz="2400" b="1">
                <a:latin typeface="Poppins"/>
                <a:ea typeface="Poppins"/>
                <a:cs typeface="Poppins"/>
                <a:sym typeface="Poppins"/>
              </a:defRPr>
            </a:lvl2pPr>
            <a:lvl3pPr lvl="2" rtl="0">
              <a:lnSpc>
                <a:spcPct val="100000"/>
              </a:lnSpc>
              <a:spcBef>
                <a:spcPts val="0"/>
              </a:spcBef>
              <a:spcAft>
                <a:spcPts val="0"/>
              </a:spcAft>
              <a:buSzPts val="2400"/>
              <a:buFont typeface="Poppins"/>
              <a:buNone/>
              <a:defRPr sz="2400" b="1">
                <a:latin typeface="Poppins"/>
                <a:ea typeface="Poppins"/>
                <a:cs typeface="Poppins"/>
                <a:sym typeface="Poppins"/>
              </a:defRPr>
            </a:lvl3pPr>
            <a:lvl4pPr lvl="3" rtl="0">
              <a:lnSpc>
                <a:spcPct val="100000"/>
              </a:lnSpc>
              <a:spcBef>
                <a:spcPts val="0"/>
              </a:spcBef>
              <a:spcAft>
                <a:spcPts val="0"/>
              </a:spcAft>
              <a:buSzPts val="2400"/>
              <a:buFont typeface="Poppins"/>
              <a:buNone/>
              <a:defRPr sz="2400" b="1">
                <a:latin typeface="Poppins"/>
                <a:ea typeface="Poppins"/>
                <a:cs typeface="Poppins"/>
                <a:sym typeface="Poppins"/>
              </a:defRPr>
            </a:lvl4pPr>
            <a:lvl5pPr lvl="4" rtl="0">
              <a:lnSpc>
                <a:spcPct val="100000"/>
              </a:lnSpc>
              <a:spcBef>
                <a:spcPts val="0"/>
              </a:spcBef>
              <a:spcAft>
                <a:spcPts val="0"/>
              </a:spcAft>
              <a:buSzPts val="2400"/>
              <a:buFont typeface="Poppins"/>
              <a:buNone/>
              <a:defRPr sz="2400" b="1">
                <a:latin typeface="Poppins"/>
                <a:ea typeface="Poppins"/>
                <a:cs typeface="Poppins"/>
                <a:sym typeface="Poppins"/>
              </a:defRPr>
            </a:lvl5pPr>
            <a:lvl6pPr lvl="5" rtl="0">
              <a:lnSpc>
                <a:spcPct val="100000"/>
              </a:lnSpc>
              <a:spcBef>
                <a:spcPts val="0"/>
              </a:spcBef>
              <a:spcAft>
                <a:spcPts val="0"/>
              </a:spcAft>
              <a:buSzPts val="2400"/>
              <a:buFont typeface="Poppins"/>
              <a:buNone/>
              <a:defRPr sz="2400" b="1">
                <a:latin typeface="Poppins"/>
                <a:ea typeface="Poppins"/>
                <a:cs typeface="Poppins"/>
                <a:sym typeface="Poppins"/>
              </a:defRPr>
            </a:lvl6pPr>
            <a:lvl7pPr lvl="6" rtl="0">
              <a:lnSpc>
                <a:spcPct val="100000"/>
              </a:lnSpc>
              <a:spcBef>
                <a:spcPts val="0"/>
              </a:spcBef>
              <a:spcAft>
                <a:spcPts val="0"/>
              </a:spcAft>
              <a:buSzPts val="2400"/>
              <a:buFont typeface="Poppins"/>
              <a:buNone/>
              <a:defRPr sz="2400" b="1">
                <a:latin typeface="Poppins"/>
                <a:ea typeface="Poppins"/>
                <a:cs typeface="Poppins"/>
                <a:sym typeface="Poppins"/>
              </a:defRPr>
            </a:lvl7pPr>
            <a:lvl8pPr lvl="7" rtl="0">
              <a:lnSpc>
                <a:spcPct val="100000"/>
              </a:lnSpc>
              <a:spcBef>
                <a:spcPts val="0"/>
              </a:spcBef>
              <a:spcAft>
                <a:spcPts val="0"/>
              </a:spcAft>
              <a:buSzPts val="2400"/>
              <a:buFont typeface="Poppins"/>
              <a:buNone/>
              <a:defRPr sz="2400" b="1">
                <a:latin typeface="Poppins"/>
                <a:ea typeface="Poppins"/>
                <a:cs typeface="Poppins"/>
                <a:sym typeface="Poppins"/>
              </a:defRPr>
            </a:lvl8pPr>
            <a:lvl9pPr lvl="8" rtl="0">
              <a:lnSpc>
                <a:spcPct val="100000"/>
              </a:lnSpc>
              <a:spcBef>
                <a:spcPts val="0"/>
              </a:spcBef>
              <a:spcAft>
                <a:spcPts val="0"/>
              </a:spcAft>
              <a:buSzPts val="2400"/>
              <a:buFont typeface="Poppins"/>
              <a:buNone/>
              <a:defRPr sz="2400" b="1">
                <a:latin typeface="Poppins"/>
                <a:ea typeface="Poppins"/>
                <a:cs typeface="Poppins"/>
                <a:sym typeface="Poppins"/>
              </a:defRPr>
            </a:lvl9pPr>
          </a:lstStyle>
          <a:p>
            <a:endParaRPr/>
          </a:p>
        </p:txBody>
      </p:sp>
      <p:sp>
        <p:nvSpPr>
          <p:cNvPr id="62" name="Google Shape;62;p13"/>
          <p:cNvSpPr txBox="1">
            <a:spLocks noGrp="1"/>
          </p:cNvSpPr>
          <p:nvPr>
            <p:ph type="subTitle" idx="13"/>
          </p:nvPr>
        </p:nvSpPr>
        <p:spPr>
          <a:xfrm>
            <a:off x="5669125" y="3874707"/>
            <a:ext cx="23775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 name="Google Shape;63;p13"/>
          <p:cNvSpPr txBox="1">
            <a:spLocks noGrp="1"/>
          </p:cNvSpPr>
          <p:nvPr>
            <p:ph type="title" idx="14" hasCustomPrompt="1"/>
          </p:nvPr>
        </p:nvSpPr>
        <p:spPr>
          <a:xfrm>
            <a:off x="4754815" y="3143309"/>
            <a:ext cx="731400" cy="7314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000"/>
              <a:buFont typeface="Poppins"/>
              <a:buNone/>
              <a:defRPr sz="3000" b="1">
                <a:latin typeface="Poppins"/>
                <a:ea typeface="Poppins"/>
                <a:cs typeface="Poppins"/>
                <a:sym typeface="Poppins"/>
              </a:defRPr>
            </a:lvl1pPr>
            <a:lvl2pPr lvl="1" rtl="0">
              <a:spcBef>
                <a:spcPts val="0"/>
              </a:spcBef>
              <a:spcAft>
                <a:spcPts val="0"/>
              </a:spcAft>
              <a:buSzPts val="3000"/>
              <a:buFont typeface="Poppins"/>
              <a:buNone/>
              <a:defRPr sz="3000" b="1">
                <a:latin typeface="Poppins"/>
                <a:ea typeface="Poppins"/>
                <a:cs typeface="Poppins"/>
                <a:sym typeface="Poppins"/>
              </a:defRPr>
            </a:lvl2pPr>
            <a:lvl3pPr lvl="2" rtl="0">
              <a:spcBef>
                <a:spcPts val="0"/>
              </a:spcBef>
              <a:spcAft>
                <a:spcPts val="0"/>
              </a:spcAft>
              <a:buSzPts val="3000"/>
              <a:buFont typeface="Poppins"/>
              <a:buNone/>
              <a:defRPr sz="3000" b="1">
                <a:latin typeface="Poppins"/>
                <a:ea typeface="Poppins"/>
                <a:cs typeface="Poppins"/>
                <a:sym typeface="Poppins"/>
              </a:defRPr>
            </a:lvl3pPr>
            <a:lvl4pPr lvl="3" rtl="0">
              <a:spcBef>
                <a:spcPts val="0"/>
              </a:spcBef>
              <a:spcAft>
                <a:spcPts val="0"/>
              </a:spcAft>
              <a:buSzPts val="3000"/>
              <a:buFont typeface="Poppins"/>
              <a:buNone/>
              <a:defRPr sz="3000" b="1">
                <a:latin typeface="Poppins"/>
                <a:ea typeface="Poppins"/>
                <a:cs typeface="Poppins"/>
                <a:sym typeface="Poppins"/>
              </a:defRPr>
            </a:lvl4pPr>
            <a:lvl5pPr lvl="4" rtl="0">
              <a:spcBef>
                <a:spcPts val="0"/>
              </a:spcBef>
              <a:spcAft>
                <a:spcPts val="0"/>
              </a:spcAft>
              <a:buSzPts val="3000"/>
              <a:buFont typeface="Poppins"/>
              <a:buNone/>
              <a:defRPr sz="3000" b="1">
                <a:latin typeface="Poppins"/>
                <a:ea typeface="Poppins"/>
                <a:cs typeface="Poppins"/>
                <a:sym typeface="Poppins"/>
              </a:defRPr>
            </a:lvl5pPr>
            <a:lvl6pPr lvl="5" rtl="0">
              <a:spcBef>
                <a:spcPts val="0"/>
              </a:spcBef>
              <a:spcAft>
                <a:spcPts val="0"/>
              </a:spcAft>
              <a:buSzPts val="3000"/>
              <a:buFont typeface="Poppins"/>
              <a:buNone/>
              <a:defRPr sz="3000" b="1">
                <a:latin typeface="Poppins"/>
                <a:ea typeface="Poppins"/>
                <a:cs typeface="Poppins"/>
                <a:sym typeface="Poppins"/>
              </a:defRPr>
            </a:lvl6pPr>
            <a:lvl7pPr lvl="6" rtl="0">
              <a:spcBef>
                <a:spcPts val="0"/>
              </a:spcBef>
              <a:spcAft>
                <a:spcPts val="0"/>
              </a:spcAft>
              <a:buSzPts val="3000"/>
              <a:buFont typeface="Poppins"/>
              <a:buNone/>
              <a:defRPr sz="3000" b="1">
                <a:latin typeface="Poppins"/>
                <a:ea typeface="Poppins"/>
                <a:cs typeface="Poppins"/>
                <a:sym typeface="Poppins"/>
              </a:defRPr>
            </a:lvl7pPr>
            <a:lvl8pPr lvl="7" rtl="0">
              <a:spcBef>
                <a:spcPts val="0"/>
              </a:spcBef>
              <a:spcAft>
                <a:spcPts val="0"/>
              </a:spcAft>
              <a:buSzPts val="3000"/>
              <a:buFont typeface="Poppins"/>
              <a:buNone/>
              <a:defRPr sz="3000" b="1">
                <a:latin typeface="Poppins"/>
                <a:ea typeface="Poppins"/>
                <a:cs typeface="Poppins"/>
                <a:sym typeface="Poppins"/>
              </a:defRPr>
            </a:lvl8pPr>
            <a:lvl9pPr lvl="8" rtl="0">
              <a:spcBef>
                <a:spcPts val="0"/>
              </a:spcBef>
              <a:spcAft>
                <a:spcPts val="0"/>
              </a:spcAft>
              <a:buSzPts val="3000"/>
              <a:buFont typeface="Poppins"/>
              <a:buNone/>
              <a:defRPr sz="3000" b="1">
                <a:latin typeface="Poppins"/>
                <a:ea typeface="Poppins"/>
                <a:cs typeface="Poppins"/>
                <a:sym typeface="Poppins"/>
              </a:defRPr>
            </a:lvl9pPr>
          </a:lstStyle>
          <a:p>
            <a:r>
              <a:t>xx%</a:t>
            </a:r>
          </a:p>
        </p:txBody>
      </p:sp>
      <p:sp>
        <p:nvSpPr>
          <p:cNvPr id="64" name="Google Shape;64;p13"/>
          <p:cNvSpPr txBox="1">
            <a:spLocks noGrp="1"/>
          </p:cNvSpPr>
          <p:nvPr>
            <p:ph type="subTitle" idx="15"/>
          </p:nvPr>
        </p:nvSpPr>
        <p:spPr>
          <a:xfrm>
            <a:off x="5669125" y="3143325"/>
            <a:ext cx="2377500" cy="73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Poppins"/>
              <a:buNone/>
              <a:defRPr sz="2000" b="1">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Poppins"/>
              <a:buNone/>
              <a:defRPr sz="2400" b="1">
                <a:latin typeface="Poppins"/>
                <a:ea typeface="Poppins"/>
                <a:cs typeface="Poppins"/>
                <a:sym typeface="Poppins"/>
              </a:defRPr>
            </a:lvl2pPr>
            <a:lvl3pPr lvl="2" rtl="0">
              <a:lnSpc>
                <a:spcPct val="100000"/>
              </a:lnSpc>
              <a:spcBef>
                <a:spcPts val="0"/>
              </a:spcBef>
              <a:spcAft>
                <a:spcPts val="0"/>
              </a:spcAft>
              <a:buSzPts val="2400"/>
              <a:buFont typeface="Poppins"/>
              <a:buNone/>
              <a:defRPr sz="2400" b="1">
                <a:latin typeface="Poppins"/>
                <a:ea typeface="Poppins"/>
                <a:cs typeface="Poppins"/>
                <a:sym typeface="Poppins"/>
              </a:defRPr>
            </a:lvl3pPr>
            <a:lvl4pPr lvl="3" rtl="0">
              <a:lnSpc>
                <a:spcPct val="100000"/>
              </a:lnSpc>
              <a:spcBef>
                <a:spcPts val="0"/>
              </a:spcBef>
              <a:spcAft>
                <a:spcPts val="0"/>
              </a:spcAft>
              <a:buSzPts val="2400"/>
              <a:buFont typeface="Poppins"/>
              <a:buNone/>
              <a:defRPr sz="2400" b="1">
                <a:latin typeface="Poppins"/>
                <a:ea typeface="Poppins"/>
                <a:cs typeface="Poppins"/>
                <a:sym typeface="Poppins"/>
              </a:defRPr>
            </a:lvl4pPr>
            <a:lvl5pPr lvl="4" rtl="0">
              <a:lnSpc>
                <a:spcPct val="100000"/>
              </a:lnSpc>
              <a:spcBef>
                <a:spcPts val="0"/>
              </a:spcBef>
              <a:spcAft>
                <a:spcPts val="0"/>
              </a:spcAft>
              <a:buSzPts val="2400"/>
              <a:buFont typeface="Poppins"/>
              <a:buNone/>
              <a:defRPr sz="2400" b="1">
                <a:latin typeface="Poppins"/>
                <a:ea typeface="Poppins"/>
                <a:cs typeface="Poppins"/>
                <a:sym typeface="Poppins"/>
              </a:defRPr>
            </a:lvl5pPr>
            <a:lvl6pPr lvl="5" rtl="0">
              <a:lnSpc>
                <a:spcPct val="100000"/>
              </a:lnSpc>
              <a:spcBef>
                <a:spcPts val="0"/>
              </a:spcBef>
              <a:spcAft>
                <a:spcPts val="0"/>
              </a:spcAft>
              <a:buSzPts val="2400"/>
              <a:buFont typeface="Poppins"/>
              <a:buNone/>
              <a:defRPr sz="2400" b="1">
                <a:latin typeface="Poppins"/>
                <a:ea typeface="Poppins"/>
                <a:cs typeface="Poppins"/>
                <a:sym typeface="Poppins"/>
              </a:defRPr>
            </a:lvl6pPr>
            <a:lvl7pPr lvl="6" rtl="0">
              <a:lnSpc>
                <a:spcPct val="100000"/>
              </a:lnSpc>
              <a:spcBef>
                <a:spcPts val="0"/>
              </a:spcBef>
              <a:spcAft>
                <a:spcPts val="0"/>
              </a:spcAft>
              <a:buSzPts val="2400"/>
              <a:buFont typeface="Poppins"/>
              <a:buNone/>
              <a:defRPr sz="2400" b="1">
                <a:latin typeface="Poppins"/>
                <a:ea typeface="Poppins"/>
                <a:cs typeface="Poppins"/>
                <a:sym typeface="Poppins"/>
              </a:defRPr>
            </a:lvl7pPr>
            <a:lvl8pPr lvl="7" rtl="0">
              <a:lnSpc>
                <a:spcPct val="100000"/>
              </a:lnSpc>
              <a:spcBef>
                <a:spcPts val="0"/>
              </a:spcBef>
              <a:spcAft>
                <a:spcPts val="0"/>
              </a:spcAft>
              <a:buSzPts val="2400"/>
              <a:buFont typeface="Poppins"/>
              <a:buNone/>
              <a:defRPr sz="2400" b="1">
                <a:latin typeface="Poppins"/>
                <a:ea typeface="Poppins"/>
                <a:cs typeface="Poppins"/>
                <a:sym typeface="Poppins"/>
              </a:defRPr>
            </a:lvl8pPr>
            <a:lvl9pPr lvl="8" rtl="0">
              <a:lnSpc>
                <a:spcPct val="100000"/>
              </a:lnSpc>
              <a:spcBef>
                <a:spcPts val="0"/>
              </a:spcBef>
              <a:spcAft>
                <a:spcPts val="0"/>
              </a:spcAft>
              <a:buSzPts val="2400"/>
              <a:buFont typeface="Poppins"/>
              <a:buNone/>
              <a:defRPr sz="2400" b="1">
                <a:latin typeface="Poppins"/>
                <a:ea typeface="Poppins"/>
                <a:cs typeface="Poppins"/>
                <a:sym typeface="Poppi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2pPr>
            <a:lvl3pPr lvl="2"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3pPr>
            <a:lvl4pPr lvl="3"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4pPr>
            <a:lvl5pPr lvl="4"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5pPr>
            <a:lvl6pPr lvl="5"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6pPr>
            <a:lvl7pPr lvl="6"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7pPr>
            <a:lvl8pPr lvl="7"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8pPr>
            <a:lvl9pPr lvl="8"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7" r:id="rId7"/>
    <p:sldLayoutId id="2147483658" r:id="rId8"/>
    <p:sldLayoutId id="2147483659" r:id="rId9"/>
    <p:sldLayoutId id="2147483665" r:id="rId10"/>
    <p:sldLayoutId id="2147483666" r:id="rId11"/>
    <p:sldLayoutId id="2147483667" r:id="rId12"/>
    <p:sldLayoutId id="2147483670" r:id="rId13"/>
    <p:sldLayoutId id="2147483671" r:id="rId14"/>
    <p:sldLayoutId id="2147483672" r:id="rId15"/>
    <p:sldLayoutId id="2147483674" r:id="rId16"/>
    <p:sldLayoutId id="2147483675" r:id="rId17"/>
    <p:sldLayoutId id="214748367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3.emf"/><Relationship Id="rId10"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90" name="Google Shape;190;p34"/>
          <p:cNvGrpSpPr/>
          <p:nvPr/>
        </p:nvGrpSpPr>
        <p:grpSpPr>
          <a:xfrm>
            <a:off x="6083286" y="858944"/>
            <a:ext cx="2697347" cy="4015403"/>
            <a:chOff x="5733429" y="588600"/>
            <a:chExt cx="2697347" cy="4015403"/>
          </a:xfrm>
        </p:grpSpPr>
        <p:grpSp>
          <p:nvGrpSpPr>
            <p:cNvPr id="191" name="Google Shape;191;p34"/>
            <p:cNvGrpSpPr/>
            <p:nvPr/>
          </p:nvGrpSpPr>
          <p:grpSpPr>
            <a:xfrm>
              <a:off x="5736300" y="588600"/>
              <a:ext cx="2694476" cy="3690073"/>
              <a:chOff x="5736300" y="588600"/>
              <a:chExt cx="2694476" cy="3690073"/>
            </a:xfrm>
          </p:grpSpPr>
          <p:pic>
            <p:nvPicPr>
              <p:cNvPr id="192" name="Google Shape;192;p34"/>
              <p:cNvPicPr preferRelativeResize="0"/>
              <p:nvPr/>
            </p:nvPicPr>
            <p:blipFill rotWithShape="1">
              <a:blip r:embed="rId3">
                <a:alphaModFix/>
              </a:blip>
              <a:srcRect/>
              <a:stretch/>
            </p:blipFill>
            <p:spPr>
              <a:xfrm>
                <a:off x="5736300" y="864817"/>
                <a:ext cx="2694476" cy="3413856"/>
              </a:xfrm>
              <a:prstGeom prst="rect">
                <a:avLst/>
              </a:prstGeom>
              <a:noFill/>
              <a:ln>
                <a:noFill/>
              </a:ln>
            </p:spPr>
          </p:pic>
          <p:grpSp>
            <p:nvGrpSpPr>
              <p:cNvPr id="193" name="Google Shape;193;p34"/>
              <p:cNvGrpSpPr/>
              <p:nvPr/>
            </p:nvGrpSpPr>
            <p:grpSpPr>
              <a:xfrm>
                <a:off x="6102175" y="588600"/>
                <a:ext cx="2328600" cy="1425950"/>
                <a:chOff x="6102175" y="636225"/>
                <a:chExt cx="2328600" cy="1425950"/>
              </a:xfrm>
            </p:grpSpPr>
            <p:sp>
              <p:nvSpPr>
                <p:cNvPr id="194" name="Google Shape;194;p34"/>
                <p:cNvSpPr/>
                <p:nvPr/>
              </p:nvSpPr>
              <p:spPr>
                <a:xfrm>
                  <a:off x="8202175" y="1833575"/>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4"/>
                <p:cNvSpPr/>
                <p:nvPr/>
              </p:nvSpPr>
              <p:spPr>
                <a:xfrm>
                  <a:off x="6102175" y="905200"/>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4"/>
                <p:cNvSpPr/>
                <p:nvPr/>
              </p:nvSpPr>
              <p:spPr>
                <a:xfrm>
                  <a:off x="6426150" y="636225"/>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4"/>
                <p:cNvSpPr/>
                <p:nvPr/>
              </p:nvSpPr>
              <p:spPr>
                <a:xfrm>
                  <a:off x="8046873" y="691900"/>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98" name="Google Shape;198;p34"/>
            <p:cNvPicPr preferRelativeResize="0"/>
            <p:nvPr/>
          </p:nvPicPr>
          <p:blipFill>
            <a:blip r:embed="rId4">
              <a:alphaModFix/>
            </a:blip>
            <a:stretch>
              <a:fillRect/>
            </a:stretch>
          </p:blipFill>
          <p:spPr>
            <a:xfrm>
              <a:off x="5733429" y="2775200"/>
              <a:ext cx="692728" cy="1828803"/>
            </a:xfrm>
            <a:prstGeom prst="rect">
              <a:avLst/>
            </a:prstGeom>
            <a:noFill/>
            <a:ln>
              <a:noFill/>
            </a:ln>
          </p:spPr>
        </p:pic>
      </p:grpSp>
      <p:sp>
        <p:nvSpPr>
          <p:cNvPr id="4" name="Rectangle 3"/>
          <p:cNvSpPr/>
          <p:nvPr/>
        </p:nvSpPr>
        <p:spPr>
          <a:xfrm>
            <a:off x="355945" y="245783"/>
            <a:ext cx="5333500" cy="4939814"/>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4200" b="1"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Pangolin"/>
              </a:rPr>
              <a:t>CHÀO MỪNG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4200" b="1"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Pangolin"/>
              </a:rPr>
              <a:t>QUÝ</a:t>
            </a:r>
            <a:r>
              <a:rPr kumimoji="0" lang="en-US" sz="4200" b="1" i="0" u="none" strike="noStrike" kern="0" cap="none" spc="0" normalizeH="0" noProof="0" dirty="0" smtClean="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Pangolin"/>
              </a:rPr>
              <a:t> THẦY CÔ VÀ </a:t>
            </a:r>
            <a:r>
              <a:rPr kumimoji="0" lang="en-US" sz="4200" b="1"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Pangolin"/>
              </a:rPr>
              <a:t>TẤT</a:t>
            </a:r>
            <a:r>
              <a:rPr kumimoji="0" lang="en-US" sz="4200" b="1" i="0" u="none" strike="noStrike" kern="0" cap="none" spc="0" normalizeH="0" noProof="0" dirty="0" smtClean="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Pangolin"/>
              </a:rPr>
              <a:t> CẢ</a:t>
            </a:r>
            <a:r>
              <a:rPr kumimoji="0" lang="en-US" sz="4200" b="1"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Pangolin"/>
              </a:rPr>
              <a:t> CÁC EM </a:t>
            </a:r>
            <a:br>
              <a:rPr kumimoji="0" lang="en-US" sz="4200" b="1"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Pangolin"/>
              </a:rPr>
            </a:br>
            <a:r>
              <a:rPr kumimoji="0" lang="en-US" sz="4200" b="1"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Pangolin"/>
              </a:rPr>
              <a:t>ĐẾN VỚI TIẾT</a:t>
            </a:r>
            <a:r>
              <a:rPr kumimoji="0" lang="en-US" sz="4200" b="1" i="0" u="none" strike="noStrike" kern="0" cap="none" spc="0" normalizeH="0" noProof="0" dirty="0" smtClean="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Pangolin"/>
              </a:rPr>
              <a:t> </a:t>
            </a:r>
            <a:r>
              <a:rPr kumimoji="0" lang="en-US" sz="4200" b="1"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Pangolin"/>
              </a:rPr>
              <a:t>HỌC HÔM</a:t>
            </a:r>
            <a:r>
              <a:rPr kumimoji="0" lang="en-US" sz="4200" b="1" i="0" u="none" strike="noStrike" kern="0" cap="none" spc="0" normalizeH="0" noProof="0" dirty="0" smtClean="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Pangolin"/>
              </a:rPr>
              <a:t> NAY</a:t>
            </a:r>
            <a:r>
              <a:rPr kumimoji="0" lang="en-US" sz="4200" b="1"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Pangolin"/>
              </a:rPr>
              <a:t>!</a:t>
            </a:r>
            <a:endParaRPr kumimoji="0" lang="en-US" sz="1800" b="0"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grpSp>
        <p:nvGrpSpPr>
          <p:cNvPr id="13" name="Google Shape;258;p38"/>
          <p:cNvGrpSpPr/>
          <p:nvPr/>
        </p:nvGrpSpPr>
        <p:grpSpPr>
          <a:xfrm>
            <a:off x="479392" y="2051437"/>
            <a:ext cx="1484582" cy="2890790"/>
            <a:chOff x="769597" y="539500"/>
            <a:chExt cx="2218028" cy="4064502"/>
          </a:xfrm>
        </p:grpSpPr>
        <p:pic>
          <p:nvPicPr>
            <p:cNvPr id="14" name="Google Shape;259;p38"/>
            <p:cNvPicPr preferRelativeResize="0"/>
            <p:nvPr/>
          </p:nvPicPr>
          <p:blipFill>
            <a:blip r:embed="rId3">
              <a:alphaModFix/>
            </a:blip>
            <a:stretch>
              <a:fillRect/>
            </a:stretch>
          </p:blipFill>
          <p:spPr>
            <a:xfrm>
              <a:off x="807270" y="539500"/>
              <a:ext cx="2125541" cy="4064502"/>
            </a:xfrm>
            <a:prstGeom prst="rect">
              <a:avLst/>
            </a:prstGeom>
            <a:noFill/>
            <a:ln>
              <a:noFill/>
            </a:ln>
          </p:spPr>
        </p:pic>
        <p:grpSp>
          <p:nvGrpSpPr>
            <p:cNvPr id="15" name="Google Shape;260;p38"/>
            <p:cNvGrpSpPr/>
            <p:nvPr/>
          </p:nvGrpSpPr>
          <p:grpSpPr>
            <a:xfrm>
              <a:off x="769597" y="539500"/>
              <a:ext cx="2218028" cy="1653531"/>
              <a:chOff x="5413047" y="539500"/>
              <a:chExt cx="2218028" cy="1653531"/>
            </a:xfrm>
          </p:grpSpPr>
          <p:sp>
            <p:nvSpPr>
              <p:cNvPr id="16" name="Google Shape;261;p38"/>
              <p:cNvSpPr/>
              <p:nvPr/>
            </p:nvSpPr>
            <p:spPr>
              <a:xfrm>
                <a:off x="7173875" y="1577300"/>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200" b="1">
                  <a:latin typeface="+mj-lt"/>
                </a:endParaRPr>
              </a:p>
            </p:txBody>
          </p:sp>
          <p:sp>
            <p:nvSpPr>
              <p:cNvPr id="17" name="Google Shape;262;p38"/>
              <p:cNvSpPr/>
              <p:nvPr/>
            </p:nvSpPr>
            <p:spPr>
              <a:xfrm>
                <a:off x="6878475" y="808475"/>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200" b="1">
                  <a:latin typeface="+mj-lt"/>
                </a:endParaRPr>
              </a:p>
            </p:txBody>
          </p:sp>
          <p:sp>
            <p:nvSpPr>
              <p:cNvPr id="18" name="Google Shape;263;p38"/>
              <p:cNvSpPr/>
              <p:nvPr/>
            </p:nvSpPr>
            <p:spPr>
              <a:xfrm>
                <a:off x="7402475" y="539500"/>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200" b="1">
                  <a:latin typeface="+mj-lt"/>
                </a:endParaRPr>
              </a:p>
            </p:txBody>
          </p:sp>
          <p:sp>
            <p:nvSpPr>
              <p:cNvPr id="19" name="Google Shape;264;p38"/>
              <p:cNvSpPr/>
              <p:nvPr/>
            </p:nvSpPr>
            <p:spPr>
              <a:xfrm>
                <a:off x="5413047" y="19644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200" b="1">
                  <a:latin typeface="+mj-lt"/>
                </a:endParaRPr>
              </a:p>
            </p:txBody>
          </p:sp>
        </p:grpSp>
      </p:grpSp>
      <mc:AlternateContent xmlns:mc="http://schemas.openxmlformats.org/markup-compatibility/2006" xmlns:a14="http://schemas.microsoft.com/office/drawing/2010/main">
        <mc:Choice Requires="a14">
          <p:sp>
            <p:nvSpPr>
              <p:cNvPr id="5" name="Rounded Rectangle 4"/>
              <p:cNvSpPr/>
              <p:nvPr/>
            </p:nvSpPr>
            <p:spPr>
              <a:xfrm>
                <a:off x="2401295" y="1081372"/>
                <a:ext cx="6118546" cy="355644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100"/>
                  </a:spcBef>
                  <a:spcAft>
                    <a:spcPts val="100"/>
                  </a:spcAft>
                </a:pPr>
                <a:r>
                  <a:rPr lang="en-US" sz="2100" dirty="0" err="1" smtClean="0">
                    <a:solidFill>
                      <a:srgbClr val="000000"/>
                    </a:solidFill>
                    <a:effectLst/>
                    <a:ea typeface="Dotum" panose="020B0600000101010101" pitchFamily="34" charset="-127"/>
                  </a:rPr>
                  <a:t>Số</a:t>
                </a:r>
                <a:r>
                  <a:rPr lang="en-US" sz="2100" dirty="0" smtClean="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trung</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bình</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của</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mẫu</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số</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liệu</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ghép</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nhóm</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là</a:t>
                </a:r>
                <a:r>
                  <a:rPr lang="en-US" sz="2100" i="1" dirty="0">
                    <a:solidFill>
                      <a:srgbClr val="000000"/>
                    </a:solidFill>
                    <a:effectLst/>
                    <a:ea typeface="Dotum" panose="020B0600000101010101" pitchFamily="34" charset="-127"/>
                  </a:rPr>
                  <a:t> </a:t>
                </a:r>
                <a14:m>
                  <m:oMath xmlns:m="http://schemas.openxmlformats.org/officeDocument/2006/math">
                    <m:acc>
                      <m:accPr>
                        <m:chr m:val="̅"/>
                        <m:ctrlPr>
                          <a:rPr lang="en-US" sz="2100" i="1">
                            <a:solidFill>
                              <a:srgbClr val="000000"/>
                            </a:solidFill>
                            <a:effectLst/>
                            <a:latin typeface="Cambria Math" panose="02040503050406030204" pitchFamily="18" charset="0"/>
                            <a:ea typeface="Dotum" panose="020B0600000101010101" pitchFamily="34" charset="-127"/>
                          </a:rPr>
                        </m:ctrlPr>
                      </m:accPr>
                      <m:e>
                        <m:r>
                          <a:rPr lang="en-US" sz="2100" i="1">
                            <a:solidFill>
                              <a:srgbClr val="000000"/>
                            </a:solidFill>
                            <a:effectLst/>
                            <a:latin typeface="Cambria Math" panose="02040503050406030204" pitchFamily="18" charset="0"/>
                            <a:ea typeface="Dotum" panose="020B0600000101010101" pitchFamily="34" charset="-127"/>
                          </a:rPr>
                          <m:t>𝑥</m:t>
                        </m:r>
                      </m:e>
                    </m:acc>
                  </m:oMath>
                </a14:m>
                <a:r>
                  <a:rPr lang="en-US" sz="2100" dirty="0">
                    <a:solidFill>
                      <a:srgbClr val="000000"/>
                    </a:solidFill>
                    <a:effectLst/>
                    <a:ea typeface="Dotum" panose="020B0600000101010101" pitchFamily="34" charset="-127"/>
                  </a:rPr>
                  <a:t>.</a:t>
                </a:r>
                <a:endParaRPr lang="en-US" sz="2100" dirty="0">
                  <a:solidFill>
                    <a:srgbClr val="000000"/>
                  </a:solidFill>
                  <a:effectLst/>
                  <a:ea typeface="Times New Roman" panose="02020603050405020304" pitchFamily="18"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acc>
                        <m:accPr>
                          <m:chr m:val="̅"/>
                          <m:ctrlPr>
                            <a:rPr lang="en-US" sz="2100" i="1">
                              <a:solidFill>
                                <a:srgbClr val="000000"/>
                              </a:solidFill>
                              <a:effectLst/>
                              <a:latin typeface="Cambria Math" panose="02040503050406030204" pitchFamily="18" charset="0"/>
                              <a:ea typeface="Dotum" panose="020B0600000101010101" pitchFamily="34" charset="-127"/>
                            </a:rPr>
                          </m:ctrlPr>
                        </m:accPr>
                        <m:e>
                          <m:r>
                            <a:rPr lang="en-US" sz="2100" b="0" i="1">
                              <a:solidFill>
                                <a:srgbClr val="000000"/>
                              </a:solidFill>
                              <a:effectLst/>
                              <a:latin typeface="Cambria Math" panose="02040503050406030204" pitchFamily="18" charset="0"/>
                              <a:ea typeface="Dotum" panose="020B0600000101010101" pitchFamily="34" charset="-127"/>
                            </a:rPr>
                            <m:t>𝑥</m:t>
                          </m:r>
                        </m:e>
                      </m:acc>
                      <m:r>
                        <a:rPr lang="en-US" sz="2100" b="0" i="1">
                          <a:solidFill>
                            <a:srgbClr val="000000"/>
                          </a:solidFill>
                          <a:effectLst/>
                          <a:latin typeface="Cambria Math" panose="02040503050406030204" pitchFamily="18" charset="0"/>
                          <a:ea typeface="Dotum" panose="020B0600000101010101" pitchFamily="34" charset="-127"/>
                        </a:rPr>
                        <m:t>=</m:t>
                      </m:r>
                      <m:f>
                        <m:fPr>
                          <m:ctrlPr>
                            <a:rPr lang="en-US" sz="2100" i="1">
                              <a:solidFill>
                                <a:srgbClr val="000000"/>
                              </a:solidFill>
                              <a:effectLst/>
                              <a:latin typeface="Cambria Math" panose="02040503050406030204" pitchFamily="18" charset="0"/>
                              <a:ea typeface="Dotum" panose="020B0600000101010101" pitchFamily="34" charset="-127"/>
                            </a:rPr>
                          </m:ctrlPr>
                        </m:fPr>
                        <m:num>
                          <m:sSub>
                            <m:sSubPr>
                              <m:ctrlPr>
                                <a:rPr lang="en-US" sz="2100" i="1">
                                  <a:solidFill>
                                    <a:srgbClr val="000000"/>
                                  </a:solidFill>
                                  <a:effectLst/>
                                  <a:latin typeface="Cambria Math" panose="02040503050406030204" pitchFamily="18" charset="0"/>
                                  <a:ea typeface="Dotum" panose="020B0600000101010101" pitchFamily="34" charset="-127"/>
                                </a:rPr>
                              </m:ctrlPr>
                            </m:sSubPr>
                            <m:e>
                              <m:r>
                                <a:rPr lang="en-US" sz="2100" b="0" i="1">
                                  <a:solidFill>
                                    <a:srgbClr val="000000"/>
                                  </a:solidFill>
                                  <a:effectLst/>
                                  <a:latin typeface="Cambria Math" panose="02040503050406030204" pitchFamily="18" charset="0"/>
                                  <a:ea typeface="Dotum" panose="020B0600000101010101" pitchFamily="34" charset="-127"/>
                                </a:rPr>
                                <m:t>𝑚</m:t>
                              </m:r>
                            </m:e>
                            <m:sub>
                              <m:r>
                                <a:rPr lang="en-US" sz="2100" b="0" i="1">
                                  <a:solidFill>
                                    <a:srgbClr val="000000"/>
                                  </a:solidFill>
                                  <a:effectLst/>
                                  <a:latin typeface="Cambria Math" panose="02040503050406030204" pitchFamily="18" charset="0"/>
                                  <a:ea typeface="Dotum" panose="020B0600000101010101" pitchFamily="34" charset="-127"/>
                                </a:rPr>
                                <m:t>1</m:t>
                              </m:r>
                            </m:sub>
                          </m:sSub>
                          <m:sSub>
                            <m:sSubPr>
                              <m:ctrlPr>
                                <a:rPr lang="en-US" sz="2100" i="1">
                                  <a:solidFill>
                                    <a:srgbClr val="000000"/>
                                  </a:solidFill>
                                  <a:effectLst/>
                                  <a:latin typeface="Cambria Math" panose="02040503050406030204" pitchFamily="18" charset="0"/>
                                  <a:ea typeface="Dotum" panose="020B0600000101010101" pitchFamily="34" charset="-127"/>
                                </a:rPr>
                              </m:ctrlPr>
                            </m:sSubPr>
                            <m:e>
                              <m:r>
                                <a:rPr lang="en-US" sz="2100" b="0" i="1">
                                  <a:solidFill>
                                    <a:srgbClr val="000000"/>
                                  </a:solidFill>
                                  <a:effectLst/>
                                  <a:latin typeface="Cambria Math" panose="02040503050406030204" pitchFamily="18" charset="0"/>
                                  <a:ea typeface="Dotum" panose="020B0600000101010101" pitchFamily="34" charset="-127"/>
                                </a:rPr>
                                <m:t>𝑥</m:t>
                              </m:r>
                            </m:e>
                            <m:sub>
                              <m:r>
                                <a:rPr lang="en-US" sz="2100" b="0" i="1">
                                  <a:solidFill>
                                    <a:srgbClr val="000000"/>
                                  </a:solidFill>
                                  <a:effectLst/>
                                  <a:latin typeface="Cambria Math" panose="02040503050406030204" pitchFamily="18" charset="0"/>
                                  <a:ea typeface="Dotum" panose="020B0600000101010101" pitchFamily="34" charset="-127"/>
                                </a:rPr>
                                <m:t>1</m:t>
                              </m:r>
                            </m:sub>
                          </m:sSub>
                          <m:r>
                            <a:rPr lang="en-US" sz="2100" b="0" i="1">
                              <a:solidFill>
                                <a:srgbClr val="000000"/>
                              </a:solidFill>
                              <a:effectLst/>
                              <a:latin typeface="Cambria Math" panose="02040503050406030204" pitchFamily="18" charset="0"/>
                              <a:ea typeface="Dotum" panose="020B0600000101010101" pitchFamily="34" charset="-127"/>
                            </a:rPr>
                            <m:t>+…+</m:t>
                          </m:r>
                          <m:sSub>
                            <m:sSubPr>
                              <m:ctrlPr>
                                <a:rPr lang="en-US" sz="2100" i="1">
                                  <a:solidFill>
                                    <a:srgbClr val="000000"/>
                                  </a:solidFill>
                                  <a:effectLst/>
                                  <a:latin typeface="Cambria Math" panose="02040503050406030204" pitchFamily="18" charset="0"/>
                                  <a:ea typeface="Dotum" panose="020B0600000101010101" pitchFamily="34" charset="-127"/>
                                </a:rPr>
                              </m:ctrlPr>
                            </m:sSubPr>
                            <m:e>
                              <m:r>
                                <a:rPr lang="en-US" sz="2100" b="0" i="1">
                                  <a:solidFill>
                                    <a:srgbClr val="000000"/>
                                  </a:solidFill>
                                  <a:effectLst/>
                                  <a:latin typeface="Cambria Math" panose="02040503050406030204" pitchFamily="18" charset="0"/>
                                  <a:ea typeface="Dotum" panose="020B0600000101010101" pitchFamily="34" charset="-127"/>
                                </a:rPr>
                                <m:t>𝑚</m:t>
                              </m:r>
                            </m:e>
                            <m:sub>
                              <m:r>
                                <a:rPr lang="en-US" sz="2100" b="0" i="1">
                                  <a:solidFill>
                                    <a:srgbClr val="000000"/>
                                  </a:solidFill>
                                  <a:effectLst/>
                                  <a:latin typeface="Cambria Math" panose="02040503050406030204" pitchFamily="18" charset="0"/>
                                  <a:ea typeface="Dotum" panose="020B0600000101010101" pitchFamily="34" charset="-127"/>
                                </a:rPr>
                                <m:t>𝑘</m:t>
                              </m:r>
                            </m:sub>
                          </m:sSub>
                          <m:sSub>
                            <m:sSubPr>
                              <m:ctrlPr>
                                <a:rPr lang="en-US" sz="2100" i="1">
                                  <a:solidFill>
                                    <a:srgbClr val="000000"/>
                                  </a:solidFill>
                                  <a:effectLst/>
                                  <a:latin typeface="Cambria Math" panose="02040503050406030204" pitchFamily="18" charset="0"/>
                                  <a:ea typeface="Dotum" panose="020B0600000101010101" pitchFamily="34" charset="-127"/>
                                </a:rPr>
                              </m:ctrlPr>
                            </m:sSubPr>
                            <m:e>
                              <m:r>
                                <a:rPr lang="en-US" sz="2100" b="0" i="1">
                                  <a:solidFill>
                                    <a:srgbClr val="000000"/>
                                  </a:solidFill>
                                  <a:effectLst/>
                                  <a:latin typeface="Cambria Math" panose="02040503050406030204" pitchFamily="18" charset="0"/>
                                  <a:ea typeface="Dotum" panose="020B0600000101010101" pitchFamily="34" charset="-127"/>
                                </a:rPr>
                                <m:t>𝑥</m:t>
                              </m:r>
                            </m:e>
                            <m:sub>
                              <m:r>
                                <a:rPr lang="en-US" sz="2100" b="0" i="1">
                                  <a:solidFill>
                                    <a:srgbClr val="000000"/>
                                  </a:solidFill>
                                  <a:effectLst/>
                                  <a:latin typeface="Cambria Math" panose="02040503050406030204" pitchFamily="18" charset="0"/>
                                  <a:ea typeface="Dotum" panose="020B0600000101010101" pitchFamily="34" charset="-127"/>
                                </a:rPr>
                                <m:t>𝑘</m:t>
                              </m:r>
                            </m:sub>
                          </m:sSub>
                        </m:num>
                        <m:den>
                          <m:r>
                            <a:rPr lang="en-US" sz="2100" b="0" i="1">
                              <a:solidFill>
                                <a:srgbClr val="000000"/>
                              </a:solidFill>
                              <a:effectLst/>
                              <a:latin typeface="Cambria Math" panose="02040503050406030204" pitchFamily="18" charset="0"/>
                              <a:ea typeface="Dotum" panose="020B0600000101010101" pitchFamily="34" charset="-127"/>
                            </a:rPr>
                            <m:t>𝑛</m:t>
                          </m:r>
                        </m:den>
                      </m:f>
                    </m:oMath>
                  </m:oMathPara>
                </a14:m>
                <a:endParaRPr lang="en-US" sz="2100" i="1" dirty="0">
                  <a:solidFill>
                    <a:srgbClr val="000000"/>
                  </a:solidFill>
                  <a:effectLst/>
                  <a:ea typeface="Times New Roman" panose="02020603050405020304" pitchFamily="18" charset="0"/>
                </a:endParaRPr>
              </a:p>
              <a:p>
                <a:pPr algn="just">
                  <a:lnSpc>
                    <a:spcPct val="150000"/>
                  </a:lnSpc>
                  <a:spcBef>
                    <a:spcPts val="100"/>
                  </a:spcBef>
                  <a:spcAft>
                    <a:spcPts val="100"/>
                  </a:spcAft>
                </a:pPr>
                <a:r>
                  <a:rPr lang="en-US" sz="2100" dirty="0" err="1">
                    <a:solidFill>
                      <a:srgbClr val="000000"/>
                    </a:solidFill>
                    <a:effectLst/>
                    <a:ea typeface="Dotum" panose="020B0600000101010101" pitchFamily="34" charset="-127"/>
                  </a:rPr>
                  <a:t>Trong</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đó</a:t>
                </a:r>
                <a:r>
                  <a:rPr lang="en-US" sz="2100" dirty="0">
                    <a:solidFill>
                      <a:srgbClr val="000000"/>
                    </a:solidFill>
                    <a:effectLst/>
                    <a:ea typeface="Dotum" panose="020B0600000101010101" pitchFamily="34" charset="-127"/>
                  </a:rPr>
                  <a:t> </a:t>
                </a:r>
                <a14:m>
                  <m:oMath xmlns:m="http://schemas.openxmlformats.org/officeDocument/2006/math">
                    <m:r>
                      <a:rPr lang="en-US" sz="2100" i="1">
                        <a:solidFill>
                          <a:srgbClr val="000000"/>
                        </a:solidFill>
                        <a:effectLst/>
                        <a:latin typeface="Cambria Math" panose="02040503050406030204" pitchFamily="18" charset="0"/>
                        <a:ea typeface="Dotum" panose="020B0600000101010101" pitchFamily="34" charset="-127"/>
                      </a:rPr>
                      <m:t>𝑛</m:t>
                    </m:r>
                    <m:r>
                      <a:rPr lang="en-US" sz="2100" i="1">
                        <a:solidFill>
                          <a:srgbClr val="000000"/>
                        </a:solidFill>
                        <a:effectLst/>
                        <a:latin typeface="Cambria Math" panose="02040503050406030204" pitchFamily="18" charset="0"/>
                        <a:ea typeface="Dotum" panose="020B0600000101010101" pitchFamily="34" charset="-127"/>
                      </a:rPr>
                      <m:t>=</m:t>
                    </m:r>
                    <m:sSub>
                      <m:sSubPr>
                        <m:ctrlPr>
                          <a:rPr lang="en-US" sz="2100" i="1">
                            <a:solidFill>
                              <a:srgbClr val="000000"/>
                            </a:solidFill>
                            <a:effectLst/>
                            <a:latin typeface="Cambria Math" panose="02040503050406030204" pitchFamily="18" charset="0"/>
                            <a:ea typeface="Dotum" panose="020B0600000101010101" pitchFamily="34" charset="-127"/>
                          </a:rPr>
                        </m:ctrlPr>
                      </m:sSubPr>
                      <m:e>
                        <m:r>
                          <a:rPr lang="en-US" sz="2100" i="1">
                            <a:solidFill>
                              <a:srgbClr val="000000"/>
                            </a:solidFill>
                            <a:effectLst/>
                            <a:latin typeface="Cambria Math" panose="02040503050406030204" pitchFamily="18" charset="0"/>
                            <a:ea typeface="Dotum" panose="020B0600000101010101" pitchFamily="34" charset="-127"/>
                          </a:rPr>
                          <m:t>𝑚</m:t>
                        </m:r>
                      </m:e>
                      <m:sub>
                        <m:r>
                          <a:rPr lang="en-US" sz="2100" i="1">
                            <a:solidFill>
                              <a:srgbClr val="000000"/>
                            </a:solidFill>
                            <a:effectLst/>
                            <a:latin typeface="Cambria Math" panose="02040503050406030204" pitchFamily="18" charset="0"/>
                            <a:ea typeface="Dotum" panose="020B0600000101010101" pitchFamily="34" charset="-127"/>
                          </a:rPr>
                          <m:t>1</m:t>
                        </m:r>
                      </m:sub>
                    </m:sSub>
                    <m:r>
                      <a:rPr lang="en-US" sz="2100" i="1">
                        <a:solidFill>
                          <a:srgbClr val="000000"/>
                        </a:solidFill>
                        <a:effectLst/>
                        <a:latin typeface="Cambria Math" panose="02040503050406030204" pitchFamily="18" charset="0"/>
                        <a:ea typeface="Dotum" panose="020B0600000101010101" pitchFamily="34" charset="-127"/>
                      </a:rPr>
                      <m:t>+…+</m:t>
                    </m:r>
                    <m:sSub>
                      <m:sSubPr>
                        <m:ctrlPr>
                          <a:rPr lang="en-US" sz="2100" i="1">
                            <a:solidFill>
                              <a:srgbClr val="000000"/>
                            </a:solidFill>
                            <a:effectLst/>
                            <a:latin typeface="Cambria Math" panose="02040503050406030204" pitchFamily="18" charset="0"/>
                            <a:ea typeface="Dotum" panose="020B0600000101010101" pitchFamily="34" charset="-127"/>
                          </a:rPr>
                        </m:ctrlPr>
                      </m:sSubPr>
                      <m:e>
                        <m:r>
                          <a:rPr lang="en-US" sz="2100" i="1">
                            <a:solidFill>
                              <a:srgbClr val="000000"/>
                            </a:solidFill>
                            <a:effectLst/>
                            <a:latin typeface="Cambria Math" panose="02040503050406030204" pitchFamily="18" charset="0"/>
                            <a:ea typeface="Dotum" panose="020B0600000101010101" pitchFamily="34" charset="-127"/>
                          </a:rPr>
                          <m:t>𝑚</m:t>
                        </m:r>
                      </m:e>
                      <m:sub>
                        <m:r>
                          <a:rPr lang="en-US" sz="2100" i="1">
                            <a:solidFill>
                              <a:srgbClr val="000000"/>
                            </a:solidFill>
                            <a:effectLst/>
                            <a:latin typeface="Cambria Math" panose="02040503050406030204" pitchFamily="18" charset="0"/>
                            <a:ea typeface="Dotum" panose="020B0600000101010101" pitchFamily="34" charset="-127"/>
                          </a:rPr>
                          <m:t>𝑘</m:t>
                        </m:r>
                      </m:sub>
                    </m:sSub>
                  </m:oMath>
                </a14:m>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là</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cỡ</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mẫu</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và</a:t>
                </a:r>
                <a:r>
                  <a:rPr lang="en-US" sz="2100" dirty="0">
                    <a:solidFill>
                      <a:srgbClr val="000000"/>
                    </a:solidFill>
                    <a:effectLst/>
                    <a:ea typeface="Dotum" panose="020B0600000101010101" pitchFamily="34" charset="-127"/>
                  </a:rPr>
                  <a:t> </a:t>
                </a:r>
                <a:endParaRPr lang="en-US" sz="2100" dirty="0">
                  <a:solidFill>
                    <a:srgbClr val="000000"/>
                  </a:solidFill>
                  <a:effectLs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sSub>
                      <m:sSubPr>
                        <m:ctrlPr>
                          <a:rPr lang="en-US" sz="2100" i="1">
                            <a:solidFill>
                              <a:srgbClr val="000000"/>
                            </a:solidFill>
                            <a:effectLst/>
                            <a:latin typeface="Cambria Math" panose="02040503050406030204" pitchFamily="18" charset="0"/>
                            <a:ea typeface="Dotum" panose="020B0600000101010101" pitchFamily="34" charset="-127"/>
                          </a:rPr>
                        </m:ctrlPr>
                      </m:sSubPr>
                      <m:e>
                        <m:r>
                          <a:rPr lang="en-US" sz="2100" i="1">
                            <a:solidFill>
                              <a:srgbClr val="000000"/>
                            </a:solidFill>
                            <a:effectLst/>
                            <a:latin typeface="Cambria Math" panose="02040503050406030204" pitchFamily="18" charset="0"/>
                            <a:ea typeface="Dotum" panose="020B0600000101010101" pitchFamily="34" charset="-127"/>
                          </a:rPr>
                          <m:t>𝑥</m:t>
                        </m:r>
                      </m:e>
                      <m:sub>
                        <m:r>
                          <a:rPr lang="en-US" sz="2100" i="1">
                            <a:solidFill>
                              <a:srgbClr val="000000"/>
                            </a:solidFill>
                            <a:effectLst/>
                            <a:latin typeface="Cambria Math" panose="02040503050406030204" pitchFamily="18" charset="0"/>
                            <a:ea typeface="Dotum" panose="020B0600000101010101" pitchFamily="34" charset="-127"/>
                          </a:rPr>
                          <m:t>𝑖</m:t>
                        </m:r>
                      </m:sub>
                    </m:sSub>
                    <m:r>
                      <a:rPr lang="en-US" sz="2100" i="1">
                        <a:solidFill>
                          <a:srgbClr val="000000"/>
                        </a:solidFill>
                        <a:effectLst/>
                        <a:latin typeface="Cambria Math" panose="02040503050406030204" pitchFamily="18" charset="0"/>
                        <a:ea typeface="Dotum" panose="020B0600000101010101" pitchFamily="34" charset="-127"/>
                      </a:rPr>
                      <m:t>=</m:t>
                    </m:r>
                    <m:f>
                      <m:fPr>
                        <m:ctrlPr>
                          <a:rPr lang="en-US" sz="2100" i="1">
                            <a:solidFill>
                              <a:srgbClr val="000000"/>
                            </a:solidFill>
                            <a:effectLst/>
                            <a:latin typeface="Cambria Math" panose="02040503050406030204" pitchFamily="18" charset="0"/>
                            <a:ea typeface="Dotum" panose="020B0600000101010101" pitchFamily="34" charset="-127"/>
                          </a:rPr>
                        </m:ctrlPr>
                      </m:fPr>
                      <m:num>
                        <m:sSub>
                          <m:sSubPr>
                            <m:ctrlPr>
                              <a:rPr lang="en-US" sz="2100" i="1">
                                <a:solidFill>
                                  <a:srgbClr val="000000"/>
                                </a:solidFill>
                                <a:effectLst/>
                                <a:latin typeface="Cambria Math" panose="02040503050406030204" pitchFamily="18" charset="0"/>
                                <a:ea typeface="Dotum" panose="020B0600000101010101" pitchFamily="34" charset="-127"/>
                              </a:rPr>
                            </m:ctrlPr>
                          </m:sSubPr>
                          <m:e>
                            <m:r>
                              <a:rPr lang="en-US" sz="2100" i="1">
                                <a:solidFill>
                                  <a:srgbClr val="000000"/>
                                </a:solidFill>
                                <a:effectLst/>
                                <a:latin typeface="Cambria Math" panose="02040503050406030204" pitchFamily="18" charset="0"/>
                                <a:ea typeface="Dotum" panose="020B0600000101010101" pitchFamily="34" charset="-127"/>
                              </a:rPr>
                              <m:t>𝑎</m:t>
                            </m:r>
                          </m:e>
                          <m:sub>
                            <m:r>
                              <a:rPr lang="en-US" sz="2100" i="1">
                                <a:solidFill>
                                  <a:srgbClr val="000000"/>
                                </a:solidFill>
                                <a:effectLst/>
                                <a:latin typeface="Cambria Math" panose="02040503050406030204" pitchFamily="18" charset="0"/>
                                <a:ea typeface="Dotum" panose="020B0600000101010101" pitchFamily="34" charset="-127"/>
                              </a:rPr>
                              <m:t>𝑖</m:t>
                            </m:r>
                          </m:sub>
                        </m:sSub>
                        <m:r>
                          <a:rPr lang="en-US" sz="2100" i="1">
                            <a:solidFill>
                              <a:srgbClr val="000000"/>
                            </a:solidFill>
                            <a:effectLst/>
                            <a:latin typeface="Cambria Math" panose="02040503050406030204" pitchFamily="18" charset="0"/>
                            <a:ea typeface="Dotum" panose="020B0600000101010101" pitchFamily="34" charset="-127"/>
                          </a:rPr>
                          <m:t>+</m:t>
                        </m:r>
                        <m:sSub>
                          <m:sSubPr>
                            <m:ctrlPr>
                              <a:rPr lang="en-US" sz="2100" i="1">
                                <a:solidFill>
                                  <a:srgbClr val="000000"/>
                                </a:solidFill>
                                <a:effectLst/>
                                <a:latin typeface="Cambria Math" panose="02040503050406030204" pitchFamily="18" charset="0"/>
                                <a:ea typeface="Dotum" panose="020B0600000101010101" pitchFamily="34" charset="-127"/>
                              </a:rPr>
                            </m:ctrlPr>
                          </m:sSubPr>
                          <m:e>
                            <m:r>
                              <a:rPr lang="en-US" sz="2100" i="1">
                                <a:solidFill>
                                  <a:srgbClr val="000000"/>
                                </a:solidFill>
                                <a:effectLst/>
                                <a:latin typeface="Cambria Math" panose="02040503050406030204" pitchFamily="18" charset="0"/>
                                <a:ea typeface="Dotum" panose="020B0600000101010101" pitchFamily="34" charset="-127"/>
                              </a:rPr>
                              <m:t>𝑎</m:t>
                            </m:r>
                          </m:e>
                          <m:sub>
                            <m:r>
                              <a:rPr lang="en-US" sz="2100" i="1">
                                <a:solidFill>
                                  <a:srgbClr val="000000"/>
                                </a:solidFill>
                                <a:effectLst/>
                                <a:latin typeface="Cambria Math" panose="02040503050406030204" pitchFamily="18" charset="0"/>
                                <a:ea typeface="Dotum" panose="020B0600000101010101" pitchFamily="34" charset="-127"/>
                              </a:rPr>
                              <m:t>𝑖</m:t>
                            </m:r>
                            <m:r>
                              <a:rPr lang="en-US" sz="2100" i="1">
                                <a:solidFill>
                                  <a:srgbClr val="000000"/>
                                </a:solidFill>
                                <a:effectLst/>
                                <a:latin typeface="Cambria Math" panose="02040503050406030204" pitchFamily="18" charset="0"/>
                                <a:ea typeface="Dotum" panose="020B0600000101010101" pitchFamily="34" charset="-127"/>
                              </a:rPr>
                              <m:t>+1</m:t>
                            </m:r>
                          </m:sub>
                        </m:sSub>
                      </m:num>
                      <m:den>
                        <m:r>
                          <a:rPr lang="en-US" sz="2100" i="1">
                            <a:solidFill>
                              <a:srgbClr val="000000"/>
                            </a:solidFill>
                            <a:effectLst/>
                            <a:latin typeface="Cambria Math" panose="02040503050406030204" pitchFamily="18" charset="0"/>
                            <a:ea typeface="Dotum" panose="020B0600000101010101" pitchFamily="34" charset="-127"/>
                          </a:rPr>
                          <m:t>2</m:t>
                        </m:r>
                      </m:den>
                    </m:f>
                  </m:oMath>
                </a14:m>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với</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i</a:t>
                </a:r>
                <a:r>
                  <a:rPr lang="en-US" sz="2100" dirty="0">
                    <a:solidFill>
                      <a:srgbClr val="000000"/>
                    </a:solidFill>
                    <a:effectLst/>
                    <a:ea typeface="Dotum" panose="020B0600000101010101" pitchFamily="34" charset="-127"/>
                  </a:rPr>
                  <a:t> = 1,…,k) </a:t>
                </a:r>
                <a:r>
                  <a:rPr lang="en-US" sz="2100" dirty="0" err="1">
                    <a:solidFill>
                      <a:srgbClr val="000000"/>
                    </a:solidFill>
                    <a:effectLst/>
                    <a:ea typeface="Dotum" panose="020B0600000101010101" pitchFamily="34" charset="-127"/>
                  </a:rPr>
                  <a:t>là</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giá</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trị</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đại</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diện</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của</a:t>
                </a:r>
                <a:r>
                  <a:rPr lang="en-US" sz="2100" dirty="0">
                    <a:solidFill>
                      <a:srgbClr val="000000"/>
                    </a:solidFill>
                    <a:effectLst/>
                    <a:ea typeface="Dotum" panose="020B0600000101010101" pitchFamily="34" charset="-127"/>
                  </a:rPr>
                  <a:t> </a:t>
                </a:r>
                <a:r>
                  <a:rPr lang="en-US" sz="2100" dirty="0" err="1">
                    <a:solidFill>
                      <a:srgbClr val="000000"/>
                    </a:solidFill>
                    <a:effectLst/>
                    <a:ea typeface="Dotum" panose="020B0600000101010101" pitchFamily="34" charset="-127"/>
                  </a:rPr>
                  <a:t>nhóm</a:t>
                </a:r>
                <a:r>
                  <a:rPr lang="en-US" sz="2100" i="1" dirty="0">
                    <a:solidFill>
                      <a:srgbClr val="000000"/>
                    </a:solidFill>
                    <a:effectLst/>
                    <a:ea typeface="Dotum" panose="020B0600000101010101" pitchFamily="34" charset="-127"/>
                  </a:rPr>
                  <a:t> </a:t>
                </a:r>
                <a14:m>
                  <m:oMath xmlns:m="http://schemas.openxmlformats.org/officeDocument/2006/math">
                    <m:d>
                      <m:dPr>
                        <m:begChr m:val="["/>
                        <m:ctrlPr>
                          <a:rPr lang="en-US" sz="2100" i="1">
                            <a:solidFill>
                              <a:srgbClr val="000000"/>
                            </a:solidFill>
                            <a:effectLst/>
                            <a:latin typeface="Cambria Math" panose="02040503050406030204" pitchFamily="18" charset="0"/>
                            <a:ea typeface="Dotum" panose="020B0600000101010101" pitchFamily="34" charset="-127"/>
                          </a:rPr>
                        </m:ctrlPr>
                      </m:dPr>
                      <m:e>
                        <m:sSub>
                          <m:sSubPr>
                            <m:ctrlPr>
                              <a:rPr lang="en-US" sz="2100" i="1">
                                <a:solidFill>
                                  <a:srgbClr val="000000"/>
                                </a:solidFill>
                                <a:effectLst/>
                                <a:latin typeface="Cambria Math" panose="02040503050406030204" pitchFamily="18" charset="0"/>
                                <a:ea typeface="Dotum" panose="020B0600000101010101" pitchFamily="34" charset="-127"/>
                              </a:rPr>
                            </m:ctrlPr>
                          </m:sSubPr>
                          <m:e>
                            <m:r>
                              <a:rPr lang="en-US" sz="2100" i="1">
                                <a:solidFill>
                                  <a:srgbClr val="000000"/>
                                </a:solidFill>
                                <a:effectLst/>
                                <a:latin typeface="Cambria Math" panose="02040503050406030204" pitchFamily="18" charset="0"/>
                                <a:ea typeface="Dotum" panose="020B0600000101010101" pitchFamily="34" charset="-127"/>
                              </a:rPr>
                              <m:t>𝑎</m:t>
                            </m:r>
                          </m:e>
                          <m:sub>
                            <m:r>
                              <a:rPr lang="en-US" sz="2100" i="1">
                                <a:solidFill>
                                  <a:srgbClr val="000000"/>
                                </a:solidFill>
                                <a:effectLst/>
                                <a:latin typeface="Cambria Math" panose="02040503050406030204" pitchFamily="18" charset="0"/>
                                <a:ea typeface="Dotum" panose="020B0600000101010101" pitchFamily="34" charset="-127"/>
                              </a:rPr>
                              <m:t>𝑖</m:t>
                            </m:r>
                          </m:sub>
                        </m:sSub>
                        <m:r>
                          <a:rPr lang="en-US" sz="2100" i="1">
                            <a:solidFill>
                              <a:srgbClr val="000000"/>
                            </a:solidFill>
                            <a:effectLst/>
                            <a:latin typeface="Cambria Math" panose="02040503050406030204" pitchFamily="18" charset="0"/>
                            <a:ea typeface="Dotum" panose="020B0600000101010101" pitchFamily="34" charset="-127"/>
                          </a:rPr>
                          <m:t>;</m:t>
                        </m:r>
                        <m:sSub>
                          <m:sSubPr>
                            <m:ctrlPr>
                              <a:rPr lang="en-US" sz="2100" i="1">
                                <a:solidFill>
                                  <a:srgbClr val="000000"/>
                                </a:solidFill>
                                <a:effectLst/>
                                <a:latin typeface="Cambria Math" panose="02040503050406030204" pitchFamily="18" charset="0"/>
                                <a:ea typeface="Dotum" panose="020B0600000101010101" pitchFamily="34" charset="-127"/>
                              </a:rPr>
                            </m:ctrlPr>
                          </m:sSubPr>
                          <m:e>
                            <m:r>
                              <a:rPr lang="en-US" sz="2100" i="1">
                                <a:solidFill>
                                  <a:srgbClr val="000000"/>
                                </a:solidFill>
                                <a:effectLst/>
                                <a:latin typeface="Cambria Math" panose="02040503050406030204" pitchFamily="18" charset="0"/>
                                <a:ea typeface="Dotum" panose="020B0600000101010101" pitchFamily="34" charset="-127"/>
                              </a:rPr>
                              <m:t>𝑎</m:t>
                            </m:r>
                          </m:e>
                          <m:sub>
                            <m:r>
                              <a:rPr lang="en-US" sz="2100" i="1">
                                <a:solidFill>
                                  <a:srgbClr val="000000"/>
                                </a:solidFill>
                                <a:effectLst/>
                                <a:latin typeface="Cambria Math" panose="02040503050406030204" pitchFamily="18" charset="0"/>
                                <a:ea typeface="Dotum" panose="020B0600000101010101" pitchFamily="34" charset="-127"/>
                              </a:rPr>
                              <m:t>𝑖</m:t>
                            </m:r>
                            <m:r>
                              <a:rPr lang="en-US" sz="2100" i="1">
                                <a:solidFill>
                                  <a:srgbClr val="000000"/>
                                </a:solidFill>
                                <a:effectLst/>
                                <a:latin typeface="Cambria Math" panose="02040503050406030204" pitchFamily="18" charset="0"/>
                                <a:ea typeface="Dotum" panose="020B0600000101010101" pitchFamily="34" charset="-127"/>
                              </a:rPr>
                              <m:t>+1</m:t>
                            </m:r>
                          </m:sub>
                        </m:sSub>
                      </m:e>
                    </m:d>
                  </m:oMath>
                </a14:m>
                <a:r>
                  <a:rPr lang="en-US" sz="2100" i="1" dirty="0">
                    <a:solidFill>
                      <a:srgbClr val="000000"/>
                    </a:solidFill>
                    <a:effectLst/>
                    <a:ea typeface="Dotum" panose="020B0600000101010101" pitchFamily="34" charset="-127"/>
                  </a:rPr>
                  <a:t>. </a:t>
                </a:r>
                <a:endParaRPr lang="en-US" sz="2100" i="1" dirty="0">
                  <a:solidFill>
                    <a:srgbClr val="000000"/>
                  </a:solidFill>
                  <a:effectLst/>
                  <a:ea typeface="Times New Roman" panose="02020603050405020304" pitchFamily="18" charset="0"/>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2401295" y="1081372"/>
                <a:ext cx="6118546" cy="3556449"/>
              </a:xfrm>
              <a:prstGeom prst="roundRect">
                <a:avLst/>
              </a:prstGeom>
              <a:blipFill>
                <a:blip r:embed="rId4"/>
                <a:stretch>
                  <a:fillRect/>
                </a:stretch>
              </a:blipFill>
            </p:spPr>
            <p:txBody>
              <a:bodyPr/>
              <a:lstStyle/>
              <a:p>
                <a:r>
                  <a:rPr lang="en-US">
                    <a:noFill/>
                  </a:rPr>
                  <a:t> </a:t>
                </a:r>
              </a:p>
            </p:txBody>
          </p:sp>
        </mc:Fallback>
      </mc:AlternateContent>
      <p:sp>
        <p:nvSpPr>
          <p:cNvPr id="2" name="Rectangle 1"/>
          <p:cNvSpPr/>
          <p:nvPr/>
        </p:nvSpPr>
        <p:spPr>
          <a:xfrm>
            <a:off x="4380785" y="296657"/>
            <a:ext cx="2159566" cy="598177"/>
          </a:xfrm>
          <a:prstGeom prst="rect">
            <a:avLst/>
          </a:prstGeom>
        </p:spPr>
        <p:txBody>
          <a:bodyPr wrap="none">
            <a:spAutoFit/>
          </a:bodyPr>
          <a:lstStyle/>
          <a:p>
            <a:pPr algn="ctr" defTabSz="457200">
              <a:lnSpc>
                <a:spcPct val="150000"/>
              </a:lnSpc>
              <a:buClrTx/>
              <a:defRPr/>
            </a:pPr>
            <a:r>
              <a:rPr lang="en-US" sz="2500" b="1" kern="1200" smtClean="0">
                <a:solidFill>
                  <a:schemeClr val="tx1"/>
                </a:solidFill>
                <a:latin typeface="Arial" panose="020B0604020202020204" pitchFamily="34" charset="0"/>
                <a:cs typeface="Arial" panose="020B0604020202020204" pitchFamily="34" charset="0"/>
              </a:rPr>
              <a:t>CÔNG THỨC</a:t>
            </a:r>
            <a:endParaRPr lang="en-US" sz="2500" b="1" kern="120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pSp>
        <p:nvGrpSpPr>
          <p:cNvPr id="420" name="Google Shape;420;p43"/>
          <p:cNvGrpSpPr/>
          <p:nvPr/>
        </p:nvGrpSpPr>
        <p:grpSpPr>
          <a:xfrm>
            <a:off x="8566337" y="0"/>
            <a:ext cx="545857" cy="637120"/>
            <a:chOff x="7884893" y="2048936"/>
            <a:chExt cx="545857" cy="637120"/>
          </a:xfrm>
        </p:grpSpPr>
        <p:sp>
          <p:nvSpPr>
            <p:cNvPr id="421" name="Google Shape;421;p43"/>
            <p:cNvSpPr/>
            <p:nvPr/>
          </p:nvSpPr>
          <p:spPr>
            <a:xfrm>
              <a:off x="8202150" y="2457456"/>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3"/>
            <p:cNvSpPr/>
            <p:nvPr/>
          </p:nvSpPr>
          <p:spPr>
            <a:xfrm>
              <a:off x="7884893" y="2048936"/>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p:cNvSpPr txBox="1"/>
          <p:nvPr/>
        </p:nvSpPr>
        <p:spPr>
          <a:xfrm>
            <a:off x="1348495" y="288602"/>
            <a:ext cx="6899792"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Tìm</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cân nặng trung bình của học sinh lớp 11D cho trong bảng 3.5</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27" name="Rectangle 26"/>
          <p:cNvSpPr/>
          <p:nvPr/>
        </p:nvSpPr>
        <p:spPr>
          <a:xfrm>
            <a:off x="4278527" y="2458018"/>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8" name="Google Shape;735;p18"/>
          <p:cNvSpPr txBox="1">
            <a:spLocks noGrp="1"/>
          </p:cNvSpPr>
          <p:nvPr>
            <p:ph type="title"/>
          </p:nvPr>
        </p:nvSpPr>
        <p:spPr>
          <a:xfrm>
            <a:off x="213248" y="381401"/>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smtClean="0">
                <a:solidFill>
                  <a:schemeClr val="accent6"/>
                </a:solidFill>
                <a:highlight>
                  <a:schemeClr val="accent1"/>
                </a:highlight>
                <a:latin typeface="+mj-lt"/>
              </a:rPr>
              <a:t>Ví dụ 1:</a:t>
            </a:r>
            <a:endParaRPr sz="2000">
              <a:solidFill>
                <a:schemeClr val="accent6"/>
              </a:solidFill>
              <a:highlight>
                <a:schemeClr val="accent1"/>
              </a:highlight>
              <a:latin typeface="+mj-lt"/>
            </a:endParaRPr>
          </a:p>
        </p:txBody>
      </p:sp>
      <p:sp>
        <p:nvSpPr>
          <p:cNvPr id="14" name="Rectangle 13"/>
          <p:cNvSpPr/>
          <p:nvPr/>
        </p:nvSpPr>
        <p:spPr>
          <a:xfrm>
            <a:off x="332701" y="2884764"/>
            <a:ext cx="8512334" cy="923330"/>
          </a:xfrm>
          <a:prstGeom prst="rect">
            <a:avLst/>
          </a:prstGeom>
        </p:spPr>
        <p:txBody>
          <a:bodyPr wrap="square">
            <a:spAutoFit/>
          </a:bodyPr>
          <a:lstStyle/>
          <a:p>
            <a:pPr algn="just">
              <a:lnSpc>
                <a:spcPct val="150000"/>
              </a:lnSpc>
              <a:spcBef>
                <a:spcPts val="600"/>
              </a:spcBef>
              <a:spcAft>
                <a:spcPts val="800"/>
              </a:spcAft>
            </a:pPr>
            <a:r>
              <a:rPr lang="pt-BR" sz="1800" smtClean="0">
                <a:latin typeface="+mj-lt"/>
                <a:ea typeface="Arial" panose="020B0604020202020204" pitchFamily="34" charset="0"/>
                <a:cs typeface="Times New Roman" panose="02020603050405020304" pitchFamily="18" charset="0"/>
              </a:rPr>
              <a:t>Trong mỗi khoảng cân nặng, giá trị đại diện là trung bình cộng của giá trị hai đầu nên ta có bảng sau</a:t>
            </a:r>
            <a:endParaRPr lang="en-US" sz="1800">
              <a:effectLst/>
              <a:latin typeface="+mj-lt"/>
              <a:ea typeface="Arial" panose="020B060402020202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06775095"/>
              </p:ext>
            </p:extLst>
          </p:nvPr>
        </p:nvGraphicFramePr>
        <p:xfrm>
          <a:off x="394159" y="923923"/>
          <a:ext cx="8341714" cy="1074153"/>
        </p:xfrm>
        <a:graphic>
          <a:graphicData uri="http://schemas.openxmlformats.org/drawingml/2006/table">
            <a:tbl>
              <a:tblPr firstRow="1" bandRow="1">
                <a:tableStyleId>{339702B8-75EE-4A78-BF82-F94E3A50AE9B}</a:tableStyleId>
              </a:tblPr>
              <a:tblGrid>
                <a:gridCol w="1394459">
                  <a:extLst>
                    <a:ext uri="{9D8B030D-6E8A-4147-A177-3AD203B41FA5}">
                      <a16:colId xmlns:a16="http://schemas.microsoft.com/office/drawing/2014/main" val="3880857925"/>
                    </a:ext>
                  </a:extLst>
                </a:gridCol>
                <a:gridCol w="1154010">
                  <a:extLst>
                    <a:ext uri="{9D8B030D-6E8A-4147-A177-3AD203B41FA5}">
                      <a16:colId xmlns:a16="http://schemas.microsoft.com/office/drawing/2014/main" val="3829974314"/>
                    </a:ext>
                  </a:extLst>
                </a:gridCol>
                <a:gridCol w="1158649">
                  <a:extLst>
                    <a:ext uri="{9D8B030D-6E8A-4147-A177-3AD203B41FA5}">
                      <a16:colId xmlns:a16="http://schemas.microsoft.com/office/drawing/2014/main" val="3676046467"/>
                    </a:ext>
                  </a:extLst>
                </a:gridCol>
                <a:gridCol w="1158649">
                  <a:extLst>
                    <a:ext uri="{9D8B030D-6E8A-4147-A177-3AD203B41FA5}">
                      <a16:colId xmlns:a16="http://schemas.microsoft.com/office/drawing/2014/main" val="1544037512"/>
                    </a:ext>
                  </a:extLst>
                </a:gridCol>
                <a:gridCol w="1158649">
                  <a:extLst>
                    <a:ext uri="{9D8B030D-6E8A-4147-A177-3AD203B41FA5}">
                      <a16:colId xmlns:a16="http://schemas.microsoft.com/office/drawing/2014/main" val="1682180586"/>
                    </a:ext>
                  </a:extLst>
                </a:gridCol>
                <a:gridCol w="1158649">
                  <a:extLst>
                    <a:ext uri="{9D8B030D-6E8A-4147-A177-3AD203B41FA5}">
                      <a16:colId xmlns:a16="http://schemas.microsoft.com/office/drawing/2014/main" val="2248635747"/>
                    </a:ext>
                  </a:extLst>
                </a:gridCol>
                <a:gridCol w="1158649">
                  <a:extLst>
                    <a:ext uri="{9D8B030D-6E8A-4147-A177-3AD203B41FA5}">
                      <a16:colId xmlns:a16="http://schemas.microsoft.com/office/drawing/2014/main" val="3428802967"/>
                    </a:ext>
                  </a:extLst>
                </a:gridCol>
              </a:tblGrid>
              <a:tr h="657695">
                <a:tc>
                  <a:txBody>
                    <a:bodyPr/>
                    <a:lstStyle/>
                    <a:p>
                      <a:pPr algn="ctr"/>
                      <a:r>
                        <a:rPr lang="en-US" sz="1600" smtClean="0">
                          <a:latin typeface="+mj-lt"/>
                        </a:rPr>
                        <a:t>Cân</a:t>
                      </a:r>
                      <a:r>
                        <a:rPr lang="en-US" sz="1600" baseline="0" smtClean="0">
                          <a:latin typeface="+mj-lt"/>
                        </a:rPr>
                        <a:t> nặng (kg)</a:t>
                      </a:r>
                      <a:endParaRPr lang="en-US" sz="1600">
                        <a:latin typeface="+mj-lt"/>
                      </a:endParaRPr>
                    </a:p>
                  </a:txBody>
                  <a:tcPr anchor="ctr">
                    <a:solidFill>
                      <a:schemeClr val="accent4">
                        <a:lumMod val="40000"/>
                        <a:lumOff val="60000"/>
                      </a:schemeClr>
                    </a:solidFill>
                  </a:tcPr>
                </a:tc>
                <a:tc>
                  <a:txBody>
                    <a:bodyPr/>
                    <a:lstStyle/>
                    <a:p>
                      <a:pPr algn="ctr"/>
                      <a:r>
                        <a:rPr lang="en-US" sz="1600" smtClean="0">
                          <a:latin typeface="+mj-lt"/>
                        </a:rPr>
                        <a:t>[40,5 ; 45,5)</a:t>
                      </a:r>
                      <a:endParaRPr lang="en-US" sz="160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latin typeface="+mj-lt"/>
                          <a:cs typeface="Arial"/>
                          <a:sym typeface="Arial"/>
                        </a:rPr>
                        <a:t>[45,5 ; 50,5)</a:t>
                      </a:r>
                      <a:endParaRPr kumimoji="0" lang="en-US" sz="1600" b="0" i="0" u="none" strike="noStrike" kern="0" cap="none" spc="0" normalizeH="0" baseline="0" noProof="0">
                        <a:ln>
                          <a:noFill/>
                        </a:ln>
                        <a:solidFill>
                          <a:srgbClr val="000000"/>
                        </a:solidFill>
                        <a:effectLst/>
                        <a:uLnTx/>
                        <a:uFillTx/>
                        <a:latin typeface="+mj-lt"/>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latin typeface="+mj-lt"/>
                          <a:cs typeface="Arial"/>
                          <a:sym typeface="Arial"/>
                        </a:rPr>
                        <a:t>[50,5 ; 55,5)</a:t>
                      </a:r>
                      <a:endParaRPr kumimoji="0" lang="en-US" sz="1600" b="0" i="0" u="none" strike="noStrike" kern="0" cap="none" spc="0" normalizeH="0" baseline="0" noProof="0">
                        <a:ln>
                          <a:noFill/>
                        </a:ln>
                        <a:solidFill>
                          <a:srgbClr val="000000"/>
                        </a:solidFill>
                        <a:effectLst/>
                        <a:uLnTx/>
                        <a:uFillTx/>
                        <a:latin typeface="+mj-lt"/>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latin typeface="+mj-lt"/>
                          <a:cs typeface="Arial"/>
                          <a:sym typeface="Arial"/>
                        </a:rPr>
                        <a:t>[55,5 ; 60,5)</a:t>
                      </a:r>
                      <a:endParaRPr kumimoji="0" lang="en-US" sz="1600" b="0" i="0" u="none" strike="noStrike" kern="0" cap="none" spc="0" normalizeH="0" baseline="0" noProof="0">
                        <a:ln>
                          <a:noFill/>
                        </a:ln>
                        <a:solidFill>
                          <a:srgbClr val="000000"/>
                        </a:solidFill>
                        <a:effectLst/>
                        <a:uLnTx/>
                        <a:uFillTx/>
                        <a:latin typeface="+mj-lt"/>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latin typeface="+mj-lt"/>
                          <a:cs typeface="Arial"/>
                          <a:sym typeface="Arial"/>
                        </a:rPr>
                        <a:t>[60,5 ; 65,5)</a:t>
                      </a:r>
                      <a:endParaRPr kumimoji="0" lang="en-US" sz="1600" b="0" i="0" u="none" strike="noStrike" kern="0" cap="none" spc="0" normalizeH="0" baseline="0" noProof="0">
                        <a:ln>
                          <a:noFill/>
                        </a:ln>
                        <a:solidFill>
                          <a:srgbClr val="000000"/>
                        </a:solidFill>
                        <a:effectLst/>
                        <a:uLnTx/>
                        <a:uFillTx/>
                        <a:latin typeface="+mj-lt"/>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latin typeface="+mj-lt"/>
                          <a:cs typeface="Arial"/>
                          <a:sym typeface="Arial"/>
                        </a:rPr>
                        <a:t>[65,5 ; 70,5)</a:t>
                      </a:r>
                    </a:p>
                  </a:txBody>
                  <a:tcPr anchor="ctr"/>
                </a:tc>
                <a:extLst>
                  <a:ext uri="{0D108BD9-81ED-4DB2-BD59-A6C34878D82A}">
                    <a16:rowId xmlns:a16="http://schemas.microsoft.com/office/drawing/2014/main" val="3061046111"/>
                  </a:ext>
                </a:extLst>
              </a:tr>
              <a:tr h="41645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latin typeface="+mj-lt"/>
                          <a:cs typeface="Arial"/>
                          <a:sym typeface="Arial"/>
                        </a:rPr>
                        <a:t>Số học sinh</a:t>
                      </a:r>
                    </a:p>
                  </a:txBody>
                  <a:tcPr anchor="ctr">
                    <a:solidFill>
                      <a:schemeClr val="accent4">
                        <a:lumMod val="40000"/>
                        <a:lumOff val="60000"/>
                      </a:schemeClr>
                    </a:solidFill>
                  </a:tcPr>
                </a:tc>
                <a:tc>
                  <a:txBody>
                    <a:bodyPr/>
                    <a:lstStyle/>
                    <a:p>
                      <a:pPr algn="ctr"/>
                      <a:r>
                        <a:rPr lang="en-US" sz="1600" smtClean="0">
                          <a:latin typeface="+mj-lt"/>
                        </a:rPr>
                        <a:t>10</a:t>
                      </a:r>
                      <a:endParaRPr lang="en-US" sz="1600">
                        <a:latin typeface="+mj-lt"/>
                      </a:endParaRPr>
                    </a:p>
                  </a:txBody>
                  <a:tcPr anchor="ctr"/>
                </a:tc>
                <a:tc>
                  <a:txBody>
                    <a:bodyPr/>
                    <a:lstStyle/>
                    <a:p>
                      <a:pPr algn="ctr"/>
                      <a:r>
                        <a:rPr lang="en-US" sz="1600" smtClean="0">
                          <a:latin typeface="+mj-lt"/>
                        </a:rPr>
                        <a:t>7</a:t>
                      </a:r>
                      <a:endParaRPr lang="en-US" sz="1600">
                        <a:latin typeface="+mj-lt"/>
                      </a:endParaRPr>
                    </a:p>
                  </a:txBody>
                  <a:tcPr anchor="ctr"/>
                </a:tc>
                <a:tc>
                  <a:txBody>
                    <a:bodyPr/>
                    <a:lstStyle/>
                    <a:p>
                      <a:pPr algn="ctr"/>
                      <a:r>
                        <a:rPr lang="en-US" sz="1600" smtClean="0">
                          <a:latin typeface="+mj-lt"/>
                        </a:rPr>
                        <a:t>16</a:t>
                      </a:r>
                      <a:endParaRPr lang="en-US" sz="1600">
                        <a:latin typeface="+mj-lt"/>
                      </a:endParaRPr>
                    </a:p>
                  </a:txBody>
                  <a:tcPr anchor="ctr"/>
                </a:tc>
                <a:tc>
                  <a:txBody>
                    <a:bodyPr/>
                    <a:lstStyle/>
                    <a:p>
                      <a:pPr algn="ctr"/>
                      <a:r>
                        <a:rPr lang="en-US" sz="1600" smtClean="0">
                          <a:latin typeface="+mj-lt"/>
                        </a:rPr>
                        <a:t>4</a:t>
                      </a:r>
                      <a:endParaRPr lang="en-US" sz="1600">
                        <a:latin typeface="+mj-lt"/>
                      </a:endParaRPr>
                    </a:p>
                  </a:txBody>
                  <a:tcPr anchor="ctr"/>
                </a:tc>
                <a:tc>
                  <a:txBody>
                    <a:bodyPr/>
                    <a:lstStyle/>
                    <a:p>
                      <a:pPr algn="ctr"/>
                      <a:r>
                        <a:rPr lang="en-US" sz="1600" smtClean="0">
                          <a:latin typeface="+mj-lt"/>
                        </a:rPr>
                        <a:t>2</a:t>
                      </a:r>
                      <a:endParaRPr lang="en-US" sz="1600">
                        <a:latin typeface="+mj-lt"/>
                      </a:endParaRPr>
                    </a:p>
                  </a:txBody>
                  <a:tcPr anchor="ctr"/>
                </a:tc>
                <a:tc>
                  <a:txBody>
                    <a:bodyPr/>
                    <a:lstStyle/>
                    <a:p>
                      <a:pPr algn="ctr"/>
                      <a:r>
                        <a:rPr lang="en-US" sz="1600" smtClean="0">
                          <a:latin typeface="+mj-lt"/>
                        </a:rPr>
                        <a:t>3</a:t>
                      </a:r>
                      <a:endParaRPr lang="en-US" sz="1600">
                        <a:latin typeface="+mj-lt"/>
                      </a:endParaRPr>
                    </a:p>
                  </a:txBody>
                  <a:tcPr anchor="ctr"/>
                </a:tc>
                <a:extLst>
                  <a:ext uri="{0D108BD9-81ED-4DB2-BD59-A6C34878D82A}">
                    <a16:rowId xmlns:a16="http://schemas.microsoft.com/office/drawing/2014/main" val="2032070418"/>
                  </a:ext>
                </a:extLst>
              </a:tr>
            </a:tbl>
          </a:graphicData>
        </a:graphic>
      </p:graphicFrame>
      <p:sp>
        <p:nvSpPr>
          <p:cNvPr id="5" name="Rectangle 4"/>
          <p:cNvSpPr/>
          <p:nvPr/>
        </p:nvSpPr>
        <p:spPr>
          <a:xfrm>
            <a:off x="2982691" y="2043398"/>
            <a:ext cx="3164649" cy="292388"/>
          </a:xfrm>
          <a:prstGeom prst="rect">
            <a:avLst/>
          </a:prstGeom>
        </p:spPr>
        <p:txBody>
          <a:bodyPr wrap="none">
            <a:spAutoFit/>
          </a:bodyPr>
          <a:lstStyle/>
          <a:p>
            <a:r>
              <a:rPr lang="pt-BR" sz="1300" i="1" smtClean="0">
                <a:ea typeface="Arial" panose="020B0604020202020204" pitchFamily="34" charset="0"/>
                <a:cs typeface="Times New Roman" panose="02020603050405020304" pitchFamily="18" charset="0"/>
              </a:rPr>
              <a:t>Bảng 3.5. Cân nặng của học sinh lớp 10</a:t>
            </a:r>
            <a:endParaRPr lang="en-US" sz="1300" i="1"/>
          </a:p>
        </p:txBody>
      </p:sp>
      <p:graphicFrame>
        <p:nvGraphicFramePr>
          <p:cNvPr id="18" name="Table 17"/>
          <p:cNvGraphicFramePr>
            <a:graphicFrameLocks noGrp="1"/>
          </p:cNvGraphicFramePr>
          <p:nvPr>
            <p:extLst>
              <p:ext uri="{D42A27DB-BD31-4B8C-83A1-F6EECF244321}">
                <p14:modId xmlns:p14="http://schemas.microsoft.com/office/powerpoint/2010/main" val="2016597050"/>
              </p:ext>
            </p:extLst>
          </p:nvPr>
        </p:nvGraphicFramePr>
        <p:xfrm>
          <a:off x="511740" y="3873459"/>
          <a:ext cx="8106555" cy="837647"/>
        </p:xfrm>
        <a:graphic>
          <a:graphicData uri="http://schemas.openxmlformats.org/drawingml/2006/table">
            <a:tbl>
              <a:tblPr firstRow="1" bandRow="1">
                <a:tableStyleId>{339702B8-75EE-4A78-BF82-F94E3A50AE9B}</a:tableStyleId>
              </a:tblPr>
              <a:tblGrid>
                <a:gridCol w="1951827">
                  <a:extLst>
                    <a:ext uri="{9D8B030D-6E8A-4147-A177-3AD203B41FA5}">
                      <a16:colId xmlns:a16="http://schemas.microsoft.com/office/drawing/2014/main" val="3880857925"/>
                    </a:ext>
                  </a:extLst>
                </a:gridCol>
                <a:gridCol w="1025788">
                  <a:extLst>
                    <a:ext uri="{9D8B030D-6E8A-4147-A177-3AD203B41FA5}">
                      <a16:colId xmlns:a16="http://schemas.microsoft.com/office/drawing/2014/main" val="3829974314"/>
                    </a:ext>
                  </a:extLst>
                </a:gridCol>
                <a:gridCol w="1025788">
                  <a:extLst>
                    <a:ext uri="{9D8B030D-6E8A-4147-A177-3AD203B41FA5}">
                      <a16:colId xmlns:a16="http://schemas.microsoft.com/office/drawing/2014/main" val="3676046467"/>
                    </a:ext>
                  </a:extLst>
                </a:gridCol>
                <a:gridCol w="1025788">
                  <a:extLst>
                    <a:ext uri="{9D8B030D-6E8A-4147-A177-3AD203B41FA5}">
                      <a16:colId xmlns:a16="http://schemas.microsoft.com/office/drawing/2014/main" val="1544037512"/>
                    </a:ext>
                  </a:extLst>
                </a:gridCol>
                <a:gridCol w="1025788">
                  <a:extLst>
                    <a:ext uri="{9D8B030D-6E8A-4147-A177-3AD203B41FA5}">
                      <a16:colId xmlns:a16="http://schemas.microsoft.com/office/drawing/2014/main" val="1682180586"/>
                    </a:ext>
                  </a:extLst>
                </a:gridCol>
                <a:gridCol w="1025788">
                  <a:extLst>
                    <a:ext uri="{9D8B030D-6E8A-4147-A177-3AD203B41FA5}">
                      <a16:colId xmlns:a16="http://schemas.microsoft.com/office/drawing/2014/main" val="2248635747"/>
                    </a:ext>
                  </a:extLst>
                </a:gridCol>
                <a:gridCol w="1025788">
                  <a:extLst>
                    <a:ext uri="{9D8B030D-6E8A-4147-A177-3AD203B41FA5}">
                      <a16:colId xmlns:a16="http://schemas.microsoft.com/office/drawing/2014/main" val="3428802967"/>
                    </a:ext>
                  </a:extLst>
                </a:gridCol>
              </a:tblGrid>
              <a:tr h="449798">
                <a:tc>
                  <a:txBody>
                    <a:bodyPr/>
                    <a:lstStyle/>
                    <a:p>
                      <a:pPr algn="ctr"/>
                      <a:r>
                        <a:rPr lang="en-US" sz="1800" smtClean="0">
                          <a:latin typeface="+mj-lt"/>
                        </a:rPr>
                        <a:t>Cân</a:t>
                      </a:r>
                      <a:r>
                        <a:rPr lang="en-US" sz="1800" baseline="0" smtClean="0">
                          <a:latin typeface="+mj-lt"/>
                        </a:rPr>
                        <a:t> nặng (kg)</a:t>
                      </a:r>
                      <a:endParaRPr lang="en-US" sz="1800">
                        <a:latin typeface="+mj-lt"/>
                      </a:endParaRPr>
                    </a:p>
                  </a:txBody>
                  <a:tcPr anchor="ctr">
                    <a:solidFill>
                      <a:schemeClr val="accent4">
                        <a:lumMod val="40000"/>
                        <a:lumOff val="60000"/>
                      </a:schemeClr>
                    </a:solidFill>
                  </a:tcPr>
                </a:tc>
                <a:tc>
                  <a:txBody>
                    <a:bodyPr/>
                    <a:lstStyle/>
                    <a:p>
                      <a:pPr algn="ctr"/>
                      <a:r>
                        <a:rPr lang="en-US" sz="1800" smtClean="0">
                          <a:latin typeface="+mj-lt"/>
                        </a:rPr>
                        <a:t>43</a:t>
                      </a:r>
                      <a:endParaRPr lang="en-US" sz="180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mj-lt"/>
                          <a:cs typeface="Arial"/>
                          <a:sym typeface="Arial"/>
                        </a:rPr>
                        <a:t>48</a:t>
                      </a:r>
                      <a:endParaRPr kumimoji="0" lang="en-US" sz="1800" b="0" i="0" u="none" strike="noStrike" kern="0" cap="none" spc="0" normalizeH="0" baseline="0" noProof="0">
                        <a:ln>
                          <a:noFill/>
                        </a:ln>
                        <a:solidFill>
                          <a:srgbClr val="000000"/>
                        </a:solidFill>
                        <a:effectLst/>
                        <a:uLnTx/>
                        <a:uFillTx/>
                        <a:latin typeface="+mj-lt"/>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mj-lt"/>
                          <a:cs typeface="Arial"/>
                          <a:sym typeface="Arial"/>
                        </a:rPr>
                        <a:t>53</a:t>
                      </a:r>
                      <a:endParaRPr kumimoji="0" lang="en-US" sz="1800" b="0" i="0" u="none" strike="noStrike" kern="0" cap="none" spc="0" normalizeH="0" baseline="0" noProof="0">
                        <a:ln>
                          <a:noFill/>
                        </a:ln>
                        <a:solidFill>
                          <a:srgbClr val="000000"/>
                        </a:solidFill>
                        <a:effectLst/>
                        <a:uLnTx/>
                        <a:uFillTx/>
                        <a:latin typeface="+mj-lt"/>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mj-lt"/>
                          <a:cs typeface="Arial"/>
                          <a:sym typeface="Arial"/>
                        </a:rPr>
                        <a:t>58</a:t>
                      </a:r>
                      <a:endParaRPr kumimoji="0" lang="en-US" sz="1800" b="0" i="0" u="none" strike="noStrike" kern="0" cap="none" spc="0" normalizeH="0" baseline="0" noProof="0">
                        <a:ln>
                          <a:noFill/>
                        </a:ln>
                        <a:solidFill>
                          <a:srgbClr val="000000"/>
                        </a:solidFill>
                        <a:effectLst/>
                        <a:uLnTx/>
                        <a:uFillTx/>
                        <a:latin typeface="+mj-lt"/>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mj-lt"/>
                          <a:cs typeface="Arial"/>
                          <a:sym typeface="Arial"/>
                        </a:rPr>
                        <a:t>63</a:t>
                      </a:r>
                      <a:endParaRPr kumimoji="0" lang="en-US" sz="1800" b="0" i="0" u="none" strike="noStrike" kern="0" cap="none" spc="0" normalizeH="0" baseline="0" noProof="0">
                        <a:ln>
                          <a:noFill/>
                        </a:ln>
                        <a:solidFill>
                          <a:srgbClr val="000000"/>
                        </a:solidFill>
                        <a:effectLst/>
                        <a:uLnTx/>
                        <a:uFillTx/>
                        <a:latin typeface="+mj-lt"/>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mj-lt"/>
                          <a:cs typeface="Arial"/>
                          <a:sym typeface="Arial"/>
                        </a:rPr>
                        <a:t>68</a:t>
                      </a:r>
                    </a:p>
                  </a:txBody>
                  <a:tcPr anchor="ctr"/>
                </a:tc>
                <a:extLst>
                  <a:ext uri="{0D108BD9-81ED-4DB2-BD59-A6C34878D82A}">
                    <a16:rowId xmlns:a16="http://schemas.microsoft.com/office/drawing/2014/main" val="3061046111"/>
                  </a:ext>
                </a:extLst>
              </a:tr>
              <a:tr h="38784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mj-lt"/>
                          <a:cs typeface="Arial"/>
                          <a:sym typeface="Arial"/>
                        </a:rPr>
                        <a:t>Số học sinh</a:t>
                      </a:r>
                    </a:p>
                  </a:txBody>
                  <a:tcPr anchor="ctr">
                    <a:solidFill>
                      <a:schemeClr val="accent4">
                        <a:lumMod val="40000"/>
                        <a:lumOff val="60000"/>
                      </a:schemeClr>
                    </a:solidFill>
                  </a:tcPr>
                </a:tc>
                <a:tc>
                  <a:txBody>
                    <a:bodyPr/>
                    <a:lstStyle/>
                    <a:p>
                      <a:pPr algn="ctr"/>
                      <a:r>
                        <a:rPr lang="en-US" sz="1800" smtClean="0">
                          <a:latin typeface="+mj-lt"/>
                        </a:rPr>
                        <a:t>10</a:t>
                      </a:r>
                      <a:endParaRPr lang="en-US" sz="1800">
                        <a:latin typeface="+mj-lt"/>
                      </a:endParaRPr>
                    </a:p>
                  </a:txBody>
                  <a:tcPr anchor="ctr"/>
                </a:tc>
                <a:tc>
                  <a:txBody>
                    <a:bodyPr/>
                    <a:lstStyle/>
                    <a:p>
                      <a:pPr algn="ctr"/>
                      <a:r>
                        <a:rPr lang="en-US" sz="1800" smtClean="0">
                          <a:latin typeface="+mj-lt"/>
                        </a:rPr>
                        <a:t>7</a:t>
                      </a:r>
                      <a:endParaRPr lang="en-US" sz="1800">
                        <a:latin typeface="+mj-lt"/>
                      </a:endParaRPr>
                    </a:p>
                  </a:txBody>
                  <a:tcPr anchor="ctr"/>
                </a:tc>
                <a:tc>
                  <a:txBody>
                    <a:bodyPr/>
                    <a:lstStyle/>
                    <a:p>
                      <a:pPr algn="ctr"/>
                      <a:r>
                        <a:rPr lang="en-US" sz="1800" smtClean="0">
                          <a:latin typeface="+mj-lt"/>
                        </a:rPr>
                        <a:t>16</a:t>
                      </a:r>
                      <a:endParaRPr lang="en-US" sz="1800">
                        <a:latin typeface="+mj-lt"/>
                      </a:endParaRPr>
                    </a:p>
                  </a:txBody>
                  <a:tcPr anchor="ctr"/>
                </a:tc>
                <a:tc>
                  <a:txBody>
                    <a:bodyPr/>
                    <a:lstStyle/>
                    <a:p>
                      <a:pPr algn="ctr"/>
                      <a:r>
                        <a:rPr lang="en-US" sz="1800" smtClean="0">
                          <a:latin typeface="+mj-lt"/>
                        </a:rPr>
                        <a:t>4</a:t>
                      </a:r>
                      <a:endParaRPr lang="en-US" sz="1800">
                        <a:latin typeface="+mj-lt"/>
                      </a:endParaRPr>
                    </a:p>
                  </a:txBody>
                  <a:tcPr anchor="ctr"/>
                </a:tc>
                <a:tc>
                  <a:txBody>
                    <a:bodyPr/>
                    <a:lstStyle/>
                    <a:p>
                      <a:pPr algn="ctr"/>
                      <a:r>
                        <a:rPr lang="en-US" sz="1800" smtClean="0">
                          <a:latin typeface="+mj-lt"/>
                        </a:rPr>
                        <a:t>2</a:t>
                      </a:r>
                      <a:endParaRPr lang="en-US" sz="1800">
                        <a:latin typeface="+mj-lt"/>
                      </a:endParaRPr>
                    </a:p>
                  </a:txBody>
                  <a:tcPr anchor="ctr"/>
                </a:tc>
                <a:tc>
                  <a:txBody>
                    <a:bodyPr/>
                    <a:lstStyle/>
                    <a:p>
                      <a:pPr algn="ctr"/>
                      <a:r>
                        <a:rPr lang="en-US" sz="1800" smtClean="0">
                          <a:latin typeface="+mj-lt"/>
                        </a:rPr>
                        <a:t>3</a:t>
                      </a:r>
                      <a:endParaRPr lang="en-US" sz="1800">
                        <a:latin typeface="+mj-lt"/>
                      </a:endParaRPr>
                    </a:p>
                  </a:txBody>
                  <a:tcPr anchor="ctr"/>
                </a:tc>
                <a:extLst>
                  <a:ext uri="{0D108BD9-81ED-4DB2-BD59-A6C34878D82A}">
                    <a16:rowId xmlns:a16="http://schemas.microsoft.com/office/drawing/2014/main" val="203207041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par>
                                <p:cTn id="27" presetID="14" presetClass="entr" presetSubtype="1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1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pSp>
        <p:nvGrpSpPr>
          <p:cNvPr id="420" name="Google Shape;420;p43"/>
          <p:cNvGrpSpPr/>
          <p:nvPr/>
        </p:nvGrpSpPr>
        <p:grpSpPr>
          <a:xfrm>
            <a:off x="8566337" y="0"/>
            <a:ext cx="545857" cy="637120"/>
            <a:chOff x="7884893" y="2048936"/>
            <a:chExt cx="545857" cy="637120"/>
          </a:xfrm>
        </p:grpSpPr>
        <p:sp>
          <p:nvSpPr>
            <p:cNvPr id="421" name="Google Shape;421;p43"/>
            <p:cNvSpPr/>
            <p:nvPr/>
          </p:nvSpPr>
          <p:spPr>
            <a:xfrm>
              <a:off x="8202150" y="2457456"/>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43"/>
            <p:cNvSpPr/>
            <p:nvPr/>
          </p:nvSpPr>
          <p:spPr>
            <a:xfrm>
              <a:off x="7884893" y="2048936"/>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 name="TextBox 25"/>
          <p:cNvSpPr txBox="1"/>
          <p:nvPr/>
        </p:nvSpPr>
        <p:spPr>
          <a:xfrm>
            <a:off x="1348495" y="288602"/>
            <a:ext cx="6899792"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Tìm cân nặng trung bình của học sinh lớp 11D cho trong bảng 3.5</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27" name="Rectangle 26"/>
          <p:cNvSpPr/>
          <p:nvPr/>
        </p:nvSpPr>
        <p:spPr>
          <a:xfrm>
            <a:off x="4278527" y="2458018"/>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8" name="Google Shape;735;p18"/>
          <p:cNvSpPr txBox="1">
            <a:spLocks noGrp="1"/>
          </p:cNvSpPr>
          <p:nvPr>
            <p:ph type="title"/>
          </p:nvPr>
        </p:nvSpPr>
        <p:spPr>
          <a:xfrm>
            <a:off x="213248" y="381401"/>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smtClean="0">
                <a:solidFill>
                  <a:schemeClr val="accent6"/>
                </a:solidFill>
                <a:highlight>
                  <a:schemeClr val="accent1"/>
                </a:highlight>
                <a:latin typeface="+mj-lt"/>
              </a:rPr>
              <a:t>Ví dụ 1:</a:t>
            </a:r>
            <a:endParaRPr sz="2000">
              <a:solidFill>
                <a:schemeClr val="accent6"/>
              </a:solidFill>
              <a:highlight>
                <a:schemeClr val="accent1"/>
              </a:highlight>
              <a:latin typeface="+mj-lt"/>
            </a:endParaRPr>
          </a:p>
        </p:txBody>
      </p:sp>
      <p:graphicFrame>
        <p:nvGraphicFramePr>
          <p:cNvPr id="4" name="Table 3"/>
          <p:cNvGraphicFramePr>
            <a:graphicFrameLocks noGrp="1"/>
          </p:cNvGraphicFramePr>
          <p:nvPr/>
        </p:nvGraphicFramePr>
        <p:xfrm>
          <a:off x="394159" y="923923"/>
          <a:ext cx="8341714" cy="1074153"/>
        </p:xfrm>
        <a:graphic>
          <a:graphicData uri="http://schemas.openxmlformats.org/drawingml/2006/table">
            <a:tbl>
              <a:tblPr firstRow="1" bandRow="1">
                <a:tableStyleId>{339702B8-75EE-4A78-BF82-F94E3A50AE9B}</a:tableStyleId>
              </a:tblPr>
              <a:tblGrid>
                <a:gridCol w="1394459">
                  <a:extLst>
                    <a:ext uri="{9D8B030D-6E8A-4147-A177-3AD203B41FA5}">
                      <a16:colId xmlns:a16="http://schemas.microsoft.com/office/drawing/2014/main" val="3880857925"/>
                    </a:ext>
                  </a:extLst>
                </a:gridCol>
                <a:gridCol w="1154010">
                  <a:extLst>
                    <a:ext uri="{9D8B030D-6E8A-4147-A177-3AD203B41FA5}">
                      <a16:colId xmlns:a16="http://schemas.microsoft.com/office/drawing/2014/main" val="3829974314"/>
                    </a:ext>
                  </a:extLst>
                </a:gridCol>
                <a:gridCol w="1158649">
                  <a:extLst>
                    <a:ext uri="{9D8B030D-6E8A-4147-A177-3AD203B41FA5}">
                      <a16:colId xmlns:a16="http://schemas.microsoft.com/office/drawing/2014/main" val="3676046467"/>
                    </a:ext>
                  </a:extLst>
                </a:gridCol>
                <a:gridCol w="1158649">
                  <a:extLst>
                    <a:ext uri="{9D8B030D-6E8A-4147-A177-3AD203B41FA5}">
                      <a16:colId xmlns:a16="http://schemas.microsoft.com/office/drawing/2014/main" val="1544037512"/>
                    </a:ext>
                  </a:extLst>
                </a:gridCol>
                <a:gridCol w="1158649">
                  <a:extLst>
                    <a:ext uri="{9D8B030D-6E8A-4147-A177-3AD203B41FA5}">
                      <a16:colId xmlns:a16="http://schemas.microsoft.com/office/drawing/2014/main" val="1682180586"/>
                    </a:ext>
                  </a:extLst>
                </a:gridCol>
                <a:gridCol w="1158649">
                  <a:extLst>
                    <a:ext uri="{9D8B030D-6E8A-4147-A177-3AD203B41FA5}">
                      <a16:colId xmlns:a16="http://schemas.microsoft.com/office/drawing/2014/main" val="2248635747"/>
                    </a:ext>
                  </a:extLst>
                </a:gridCol>
                <a:gridCol w="1158649">
                  <a:extLst>
                    <a:ext uri="{9D8B030D-6E8A-4147-A177-3AD203B41FA5}">
                      <a16:colId xmlns:a16="http://schemas.microsoft.com/office/drawing/2014/main" val="3428802967"/>
                    </a:ext>
                  </a:extLst>
                </a:gridCol>
              </a:tblGrid>
              <a:tr h="657695">
                <a:tc>
                  <a:txBody>
                    <a:bodyPr/>
                    <a:lstStyle/>
                    <a:p>
                      <a:pPr algn="ctr"/>
                      <a:r>
                        <a:rPr lang="en-US" sz="1600" smtClean="0">
                          <a:latin typeface="+mj-lt"/>
                        </a:rPr>
                        <a:t>Cân</a:t>
                      </a:r>
                      <a:r>
                        <a:rPr lang="en-US" sz="1600" baseline="0" smtClean="0">
                          <a:latin typeface="+mj-lt"/>
                        </a:rPr>
                        <a:t> nặng (kg)</a:t>
                      </a:r>
                      <a:endParaRPr lang="en-US" sz="1600">
                        <a:latin typeface="+mj-lt"/>
                      </a:endParaRPr>
                    </a:p>
                  </a:txBody>
                  <a:tcPr anchor="ctr">
                    <a:solidFill>
                      <a:schemeClr val="accent4">
                        <a:lumMod val="40000"/>
                        <a:lumOff val="60000"/>
                      </a:schemeClr>
                    </a:solidFill>
                  </a:tcPr>
                </a:tc>
                <a:tc>
                  <a:txBody>
                    <a:bodyPr/>
                    <a:lstStyle/>
                    <a:p>
                      <a:pPr algn="ctr"/>
                      <a:r>
                        <a:rPr lang="en-US" sz="1600" smtClean="0">
                          <a:latin typeface="+mj-lt"/>
                        </a:rPr>
                        <a:t>[40,5 ; 45,5)</a:t>
                      </a:r>
                      <a:endParaRPr lang="en-US" sz="160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latin typeface="+mj-lt"/>
                          <a:cs typeface="Arial"/>
                          <a:sym typeface="Arial"/>
                        </a:rPr>
                        <a:t>[45,5 ; 50,5)</a:t>
                      </a:r>
                      <a:endParaRPr kumimoji="0" lang="en-US" sz="1600" b="0" i="0" u="none" strike="noStrike" kern="0" cap="none" spc="0" normalizeH="0" baseline="0" noProof="0">
                        <a:ln>
                          <a:noFill/>
                        </a:ln>
                        <a:solidFill>
                          <a:srgbClr val="000000"/>
                        </a:solidFill>
                        <a:effectLst/>
                        <a:uLnTx/>
                        <a:uFillTx/>
                        <a:latin typeface="+mj-lt"/>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latin typeface="+mj-lt"/>
                          <a:cs typeface="Arial"/>
                          <a:sym typeface="Arial"/>
                        </a:rPr>
                        <a:t>[50,5 ; 55,5)</a:t>
                      </a:r>
                      <a:endParaRPr kumimoji="0" lang="en-US" sz="1600" b="0" i="0" u="none" strike="noStrike" kern="0" cap="none" spc="0" normalizeH="0" baseline="0" noProof="0">
                        <a:ln>
                          <a:noFill/>
                        </a:ln>
                        <a:solidFill>
                          <a:srgbClr val="000000"/>
                        </a:solidFill>
                        <a:effectLst/>
                        <a:uLnTx/>
                        <a:uFillTx/>
                        <a:latin typeface="+mj-lt"/>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latin typeface="+mj-lt"/>
                          <a:cs typeface="Arial"/>
                          <a:sym typeface="Arial"/>
                        </a:rPr>
                        <a:t>[55,5 ; 60,5)</a:t>
                      </a:r>
                      <a:endParaRPr kumimoji="0" lang="en-US" sz="1600" b="0" i="0" u="none" strike="noStrike" kern="0" cap="none" spc="0" normalizeH="0" baseline="0" noProof="0">
                        <a:ln>
                          <a:noFill/>
                        </a:ln>
                        <a:solidFill>
                          <a:srgbClr val="000000"/>
                        </a:solidFill>
                        <a:effectLst/>
                        <a:uLnTx/>
                        <a:uFillTx/>
                        <a:latin typeface="+mj-lt"/>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latin typeface="+mj-lt"/>
                          <a:cs typeface="Arial"/>
                          <a:sym typeface="Arial"/>
                        </a:rPr>
                        <a:t>[60,5 ; 65,5)</a:t>
                      </a:r>
                      <a:endParaRPr kumimoji="0" lang="en-US" sz="1600" b="0" i="0" u="none" strike="noStrike" kern="0" cap="none" spc="0" normalizeH="0" baseline="0" noProof="0">
                        <a:ln>
                          <a:noFill/>
                        </a:ln>
                        <a:solidFill>
                          <a:srgbClr val="000000"/>
                        </a:solidFill>
                        <a:effectLst/>
                        <a:uLnTx/>
                        <a:uFillTx/>
                        <a:latin typeface="+mj-lt"/>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latin typeface="+mj-lt"/>
                          <a:cs typeface="Arial"/>
                          <a:sym typeface="Arial"/>
                        </a:rPr>
                        <a:t>[65,5 ; 70,5)</a:t>
                      </a:r>
                    </a:p>
                  </a:txBody>
                  <a:tcPr anchor="ctr"/>
                </a:tc>
                <a:extLst>
                  <a:ext uri="{0D108BD9-81ED-4DB2-BD59-A6C34878D82A}">
                    <a16:rowId xmlns:a16="http://schemas.microsoft.com/office/drawing/2014/main" val="3061046111"/>
                  </a:ext>
                </a:extLst>
              </a:tr>
              <a:tr h="41645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latin typeface="+mj-lt"/>
                          <a:cs typeface="Arial"/>
                          <a:sym typeface="Arial"/>
                        </a:rPr>
                        <a:t>Số học sinh</a:t>
                      </a:r>
                    </a:p>
                  </a:txBody>
                  <a:tcPr anchor="ctr">
                    <a:solidFill>
                      <a:schemeClr val="accent4">
                        <a:lumMod val="40000"/>
                        <a:lumOff val="60000"/>
                      </a:schemeClr>
                    </a:solidFill>
                  </a:tcPr>
                </a:tc>
                <a:tc>
                  <a:txBody>
                    <a:bodyPr/>
                    <a:lstStyle/>
                    <a:p>
                      <a:pPr algn="ctr"/>
                      <a:r>
                        <a:rPr lang="en-US" sz="1600" smtClean="0">
                          <a:latin typeface="+mj-lt"/>
                        </a:rPr>
                        <a:t>10</a:t>
                      </a:r>
                      <a:endParaRPr lang="en-US" sz="1600">
                        <a:latin typeface="+mj-lt"/>
                      </a:endParaRPr>
                    </a:p>
                  </a:txBody>
                  <a:tcPr anchor="ctr"/>
                </a:tc>
                <a:tc>
                  <a:txBody>
                    <a:bodyPr/>
                    <a:lstStyle/>
                    <a:p>
                      <a:pPr algn="ctr"/>
                      <a:r>
                        <a:rPr lang="en-US" sz="1600" smtClean="0">
                          <a:latin typeface="+mj-lt"/>
                        </a:rPr>
                        <a:t>7</a:t>
                      </a:r>
                      <a:endParaRPr lang="en-US" sz="1600">
                        <a:latin typeface="+mj-lt"/>
                      </a:endParaRPr>
                    </a:p>
                  </a:txBody>
                  <a:tcPr anchor="ctr"/>
                </a:tc>
                <a:tc>
                  <a:txBody>
                    <a:bodyPr/>
                    <a:lstStyle/>
                    <a:p>
                      <a:pPr algn="ctr"/>
                      <a:r>
                        <a:rPr lang="en-US" sz="1600" smtClean="0">
                          <a:latin typeface="+mj-lt"/>
                        </a:rPr>
                        <a:t>16</a:t>
                      </a:r>
                      <a:endParaRPr lang="en-US" sz="1600">
                        <a:latin typeface="+mj-lt"/>
                      </a:endParaRPr>
                    </a:p>
                  </a:txBody>
                  <a:tcPr anchor="ctr"/>
                </a:tc>
                <a:tc>
                  <a:txBody>
                    <a:bodyPr/>
                    <a:lstStyle/>
                    <a:p>
                      <a:pPr algn="ctr"/>
                      <a:r>
                        <a:rPr lang="en-US" sz="1600" smtClean="0">
                          <a:latin typeface="+mj-lt"/>
                        </a:rPr>
                        <a:t>4</a:t>
                      </a:r>
                      <a:endParaRPr lang="en-US" sz="1600">
                        <a:latin typeface="+mj-lt"/>
                      </a:endParaRPr>
                    </a:p>
                  </a:txBody>
                  <a:tcPr anchor="ctr"/>
                </a:tc>
                <a:tc>
                  <a:txBody>
                    <a:bodyPr/>
                    <a:lstStyle/>
                    <a:p>
                      <a:pPr algn="ctr"/>
                      <a:r>
                        <a:rPr lang="en-US" sz="1600" smtClean="0">
                          <a:latin typeface="+mj-lt"/>
                        </a:rPr>
                        <a:t>2</a:t>
                      </a:r>
                      <a:endParaRPr lang="en-US" sz="1600">
                        <a:latin typeface="+mj-lt"/>
                      </a:endParaRPr>
                    </a:p>
                  </a:txBody>
                  <a:tcPr anchor="ctr"/>
                </a:tc>
                <a:tc>
                  <a:txBody>
                    <a:bodyPr/>
                    <a:lstStyle/>
                    <a:p>
                      <a:pPr algn="ctr"/>
                      <a:r>
                        <a:rPr lang="en-US" sz="1600" smtClean="0">
                          <a:latin typeface="+mj-lt"/>
                        </a:rPr>
                        <a:t>3</a:t>
                      </a:r>
                      <a:endParaRPr lang="en-US" sz="1600">
                        <a:latin typeface="+mj-lt"/>
                      </a:endParaRPr>
                    </a:p>
                  </a:txBody>
                  <a:tcPr anchor="ctr"/>
                </a:tc>
                <a:extLst>
                  <a:ext uri="{0D108BD9-81ED-4DB2-BD59-A6C34878D82A}">
                    <a16:rowId xmlns:a16="http://schemas.microsoft.com/office/drawing/2014/main" val="2032070418"/>
                  </a:ext>
                </a:extLst>
              </a:tr>
            </a:tbl>
          </a:graphicData>
        </a:graphic>
      </p:graphicFrame>
      <p:sp>
        <p:nvSpPr>
          <p:cNvPr id="5" name="Rectangle 4"/>
          <p:cNvSpPr/>
          <p:nvPr/>
        </p:nvSpPr>
        <p:spPr>
          <a:xfrm>
            <a:off x="2982691" y="2043398"/>
            <a:ext cx="3164649" cy="29238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300" b="0" i="1"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Bảng 3.5. Cân nặng của học sinh lớp 10</a:t>
            </a:r>
            <a:endParaRPr kumimoji="0" lang="en-US" sz="1300" b="0" i="1"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2" name="Rectangle 11"/>
              <p:cNvSpPr/>
              <p:nvPr/>
            </p:nvSpPr>
            <p:spPr>
              <a:xfrm>
                <a:off x="616975" y="2996938"/>
                <a:ext cx="8362831" cy="149932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
                    <a:srgbClr val="000000"/>
                  </a:buClr>
                  <a:buSzTx/>
                  <a:buFont typeface="Arial"/>
                  <a:buNone/>
                  <a:tabLst/>
                  <a:defRPr/>
                </a:pPr>
                <a:r>
                  <a:rPr kumimoji="0" lang="pt-BR" sz="1800" b="0" i="0" u="none" strike="noStrike" kern="0" cap="none" spc="0" normalizeH="0" baseline="0" noProof="0" smtClean="0">
                    <a:ln>
                      <a:noFill/>
                    </a:ln>
                    <a:solidFill>
                      <a:srgbClr val="000000"/>
                    </a:solidFill>
                    <a:effectLst/>
                    <a:uLnTx/>
                    <a:uFillTx/>
                    <a:latin typeface="+mn-lt"/>
                    <a:ea typeface="Arial" panose="020B0604020202020204" pitchFamily="34" charset="0"/>
                    <a:cs typeface="Times New Roman" panose="02020603050405020304" pitchFamily="18" charset="0"/>
                    <a:sym typeface="Arial"/>
                  </a:rPr>
                  <a:t>Tổng số học sinh là n = 42. Cân nặng trung bình của học sinh lớp 11D là:</a:t>
                </a:r>
              </a:p>
              <a:p>
                <a:pPr marL="0" marR="0" lvl="0" indent="0" algn="just" defTabSz="914400" rtl="0" eaLnBrk="1" fontAlgn="auto" latinLnBrk="0" hangingPunct="1">
                  <a:lnSpc>
                    <a:spcPct val="150000"/>
                  </a:lnSpc>
                  <a:spcBef>
                    <a:spcPts val="600"/>
                  </a:spcBef>
                  <a:spcAft>
                    <a:spcPts val="8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mn-cs"/>
                              <a:sym typeface="Arial"/>
                            </a:rPr>
                          </m:ctrlPr>
                        </m:acc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mn-cs"/>
                              <a:sym typeface="Arial"/>
                            </a:rPr>
                            <m:t>𝑥</m:t>
                          </m:r>
                        </m:e>
                      </m:acc>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mn-cs"/>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mn-cs"/>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mn-cs"/>
                              <a:sym typeface="Arial"/>
                            </a:rPr>
                            <m:t>10.43+7.48+16.53+5.58+2.63+3.68</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mn-cs"/>
                              <a:sym typeface="Arial"/>
                            </a:rPr>
                            <m:t>42</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Arial"/>
                        </a:rPr>
                        <m:t>≈51,81 (</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Arial"/>
                        </a:rPr>
                        <m:t>𝑘𝑔</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Arial"/>
                        </a:rPr>
                        <m:t>)</m:t>
                      </m:r>
                    </m:oMath>
                  </m:oMathPara>
                </a14:m>
                <a:endParaRPr kumimoji="0" lang="pt-BR" sz="1800" b="0" i="0" u="none" strike="noStrike" kern="0" cap="none" spc="0" normalizeH="0" baseline="0" noProof="0" smtClean="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616975" y="2996938"/>
                <a:ext cx="8362831" cy="1499321"/>
              </a:xfrm>
              <a:prstGeom prst="rect">
                <a:avLst/>
              </a:prstGeom>
              <a:blipFill>
                <a:blip r:embed="rId3"/>
                <a:stretch>
                  <a:fillRect l="-583"/>
                </a:stretch>
              </a:blipFill>
            </p:spPr>
            <p:txBody>
              <a:bodyPr/>
              <a:lstStyle/>
              <a:p>
                <a:r>
                  <a:rPr lang="en-US">
                    <a:noFill/>
                  </a:rPr>
                  <a:t> </a:t>
                </a:r>
              </a:p>
            </p:txBody>
          </p:sp>
        </mc:Fallback>
      </mc:AlternateContent>
    </p:spTree>
    <p:extLst>
      <p:ext uri="{BB962C8B-B14F-4D97-AF65-F5344CB8AC3E}">
        <p14:creationId xmlns:p14="http://schemas.microsoft.com/office/powerpoint/2010/main" val="339034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anim calcmode="lin" valueType="num">
                                      <p:cBhvr>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446" name="Google Shape;446;p44"/>
          <p:cNvGrpSpPr/>
          <p:nvPr/>
        </p:nvGrpSpPr>
        <p:grpSpPr>
          <a:xfrm>
            <a:off x="338181" y="245998"/>
            <a:ext cx="545044" cy="644353"/>
            <a:chOff x="713258" y="1316731"/>
            <a:chExt cx="545044" cy="644353"/>
          </a:xfrm>
        </p:grpSpPr>
        <p:sp>
          <p:nvSpPr>
            <p:cNvPr id="447" name="Google Shape;447;p44"/>
            <p:cNvSpPr/>
            <p:nvPr/>
          </p:nvSpPr>
          <p:spPr>
            <a:xfrm>
              <a:off x="1029701" y="173248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4"/>
            <p:cNvSpPr/>
            <p:nvPr/>
          </p:nvSpPr>
          <p:spPr>
            <a:xfrm>
              <a:off x="713258" y="13167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TextBox 33"/>
          <p:cNvSpPr txBox="1"/>
          <p:nvPr/>
        </p:nvSpPr>
        <p:spPr>
          <a:xfrm>
            <a:off x="3258505" y="360298"/>
            <a:ext cx="2518857" cy="623248"/>
          </a:xfrm>
          <a:prstGeom prst="rect">
            <a:avLst/>
          </a:prstGeom>
          <a:solidFill>
            <a:schemeClr val="bg2">
              <a:lumMod val="40000"/>
              <a:lumOff val="60000"/>
            </a:schemeClr>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2300" b="1" kern="1200">
                <a:solidFill>
                  <a:schemeClr val="tx1"/>
                </a:solidFill>
                <a:latin typeface="Arial" panose="020B0604020202020204" pitchFamily="34" charset="0"/>
                <a:ea typeface="+mn-ea"/>
                <a:cs typeface="Arial" panose="020B0604020202020204" pitchFamily="34" charset="0"/>
              </a:rPr>
              <a:t>LUYỆN TẬP 1</a:t>
            </a:r>
          </a:p>
        </p:txBody>
      </p:sp>
      <p:sp>
        <p:nvSpPr>
          <p:cNvPr id="35" name="Rectangle 1"/>
          <p:cNvSpPr>
            <a:spLocks noChangeArrowheads="1"/>
          </p:cNvSpPr>
          <p:nvPr/>
        </p:nvSpPr>
        <p:spPr bwMode="auto">
          <a:xfrm>
            <a:off x="716850" y="1190681"/>
            <a:ext cx="76926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600"/>
              </a:spcBef>
              <a:spcAft>
                <a:spcPts val="600"/>
              </a:spcAft>
              <a:buClrTx/>
            </a:pPr>
            <a:r>
              <a:rPr lang="vi-VN" altLang="en-US" sz="2000">
                <a:solidFill>
                  <a:srgbClr val="000000"/>
                </a:solidFill>
                <a:ea typeface="Open Sans"/>
              </a:rPr>
              <a:t>Tìm hiểu thời gian xem ti vi trong tuần trước (đơn vị: giờ) của một số học sinh thu được kết quả sau:</a:t>
            </a:r>
            <a:endParaRPr kumimoji="0" lang="en-US" altLang="en-US" sz="2000" b="0" i="0" u="none" strike="noStrike" cap="none" normalizeH="0" baseline="0" smtClean="0">
              <a:ln>
                <a:noFill/>
              </a:ln>
              <a:solidFill>
                <a:schemeClr val="tx1"/>
              </a:solidFill>
              <a:effectLst/>
            </a:endParaRPr>
          </a:p>
        </p:txBody>
      </p:sp>
      <p:graphicFrame>
        <p:nvGraphicFramePr>
          <p:cNvPr id="36" name="Table 35"/>
          <p:cNvGraphicFramePr>
            <a:graphicFrameLocks noGrp="1"/>
          </p:cNvGraphicFramePr>
          <p:nvPr>
            <p:extLst>
              <p:ext uri="{D42A27DB-BD31-4B8C-83A1-F6EECF244321}">
                <p14:modId xmlns:p14="http://schemas.microsoft.com/office/powerpoint/2010/main" val="877983799"/>
              </p:ext>
            </p:extLst>
          </p:nvPr>
        </p:nvGraphicFramePr>
        <p:xfrm>
          <a:off x="822170" y="2421755"/>
          <a:ext cx="7391528" cy="850232"/>
        </p:xfrm>
        <a:graphic>
          <a:graphicData uri="http://schemas.openxmlformats.org/drawingml/2006/table">
            <a:tbl>
              <a:tblPr firstRow="1" firstCol="1" bandRow="1"/>
              <a:tblGrid>
                <a:gridCol w="2026128">
                  <a:extLst>
                    <a:ext uri="{9D8B030D-6E8A-4147-A177-3AD203B41FA5}">
                      <a16:colId xmlns:a16="http://schemas.microsoft.com/office/drawing/2014/main" val="2040606624"/>
                    </a:ext>
                  </a:extLst>
                </a:gridCol>
                <a:gridCol w="1073080">
                  <a:extLst>
                    <a:ext uri="{9D8B030D-6E8A-4147-A177-3AD203B41FA5}">
                      <a16:colId xmlns:a16="http://schemas.microsoft.com/office/drawing/2014/main" val="3416706802"/>
                    </a:ext>
                  </a:extLst>
                </a:gridCol>
                <a:gridCol w="1073080">
                  <a:extLst>
                    <a:ext uri="{9D8B030D-6E8A-4147-A177-3AD203B41FA5}">
                      <a16:colId xmlns:a16="http://schemas.microsoft.com/office/drawing/2014/main" val="2698807536"/>
                    </a:ext>
                  </a:extLst>
                </a:gridCol>
                <a:gridCol w="1073080">
                  <a:extLst>
                    <a:ext uri="{9D8B030D-6E8A-4147-A177-3AD203B41FA5}">
                      <a16:colId xmlns:a16="http://schemas.microsoft.com/office/drawing/2014/main" val="1339331549"/>
                    </a:ext>
                  </a:extLst>
                </a:gridCol>
                <a:gridCol w="1073080">
                  <a:extLst>
                    <a:ext uri="{9D8B030D-6E8A-4147-A177-3AD203B41FA5}">
                      <a16:colId xmlns:a16="http://schemas.microsoft.com/office/drawing/2014/main" val="1900723121"/>
                    </a:ext>
                  </a:extLst>
                </a:gridCol>
                <a:gridCol w="1073080">
                  <a:extLst>
                    <a:ext uri="{9D8B030D-6E8A-4147-A177-3AD203B41FA5}">
                      <a16:colId xmlns:a16="http://schemas.microsoft.com/office/drawing/2014/main" val="3565572880"/>
                    </a:ext>
                  </a:extLst>
                </a:gridCol>
              </a:tblGrid>
              <a:tr h="425116">
                <a:tc>
                  <a:txBody>
                    <a:bodyPr/>
                    <a:lstStyle/>
                    <a:p>
                      <a:pPr algn="just"/>
                      <a:r>
                        <a:rPr lang="en-US" sz="1800">
                          <a:solidFill>
                            <a:srgbClr val="000000"/>
                          </a:solidFill>
                          <a:effectLst/>
                        </a:rPr>
                        <a:t>Thời gian (giờ)</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r>
                        <a:rPr lang="en-US" sz="1800">
                          <a:solidFill>
                            <a:srgbClr val="000000"/>
                          </a:solidFill>
                          <a:effectLst/>
                        </a:rPr>
                        <a:t>[0; 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rPr>
                        <a:t>[5; 10)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rPr>
                        <a:t>[10; 15)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rPr>
                        <a:t>[15; 20)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rPr>
                        <a:t>[20; 25)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630458"/>
                  </a:ext>
                </a:extLst>
              </a:tr>
              <a:tr h="425116">
                <a:tc>
                  <a:txBody>
                    <a:bodyPr/>
                    <a:lstStyle/>
                    <a:p>
                      <a:pPr algn="just"/>
                      <a:r>
                        <a:rPr lang="en-US" sz="1800">
                          <a:solidFill>
                            <a:srgbClr val="000000"/>
                          </a:solidFill>
                          <a:effectLst/>
                        </a:rPr>
                        <a:t>Số học sinh</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r>
                        <a:rPr lang="en-US" sz="1800">
                          <a:solidFill>
                            <a:srgbClr val="000000"/>
                          </a:solidFill>
                          <a:effectLst/>
                        </a:rPr>
                        <a:t>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rPr>
                        <a:t>16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rPr>
                        <a:t>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rPr>
                        <a:t>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rPr>
                        <a:t>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862947"/>
                  </a:ext>
                </a:extLst>
              </a:tr>
            </a:tbl>
          </a:graphicData>
        </a:graphic>
      </p:graphicFrame>
      <p:sp>
        <p:nvSpPr>
          <p:cNvPr id="37" name="Rectangle 36"/>
          <p:cNvSpPr/>
          <p:nvPr/>
        </p:nvSpPr>
        <p:spPr>
          <a:xfrm>
            <a:off x="716850" y="3407558"/>
            <a:ext cx="7692636" cy="1015663"/>
          </a:xfrm>
          <a:prstGeom prst="rect">
            <a:avLst/>
          </a:prstGeom>
        </p:spPr>
        <p:txBody>
          <a:bodyPr wrap="square">
            <a:spAutoFit/>
          </a:bodyPr>
          <a:lstStyle/>
          <a:p>
            <a:pPr algn="just">
              <a:lnSpc>
                <a:spcPct val="150000"/>
              </a:lnSpc>
              <a:spcBef>
                <a:spcPts val="600"/>
              </a:spcBef>
              <a:spcAft>
                <a:spcPts val="800"/>
              </a:spcAft>
            </a:pPr>
            <a:r>
              <a:rPr lang="vi-VN" sz="2000">
                <a:latin typeface="+mn-lt"/>
                <a:ea typeface="Arial" panose="020B0604020202020204" pitchFamily="34" charset="0"/>
                <a:cs typeface="Times New Roman" panose="02020603050405020304" pitchFamily="18" charset="0"/>
              </a:rPr>
              <a:t>Tính thời gian xem ti vi trung bình trong tuần trước của các bạn học sinh này.</a:t>
            </a:r>
            <a:endParaRPr lang="en-US" sz="2000">
              <a:effectLst/>
              <a:latin typeface="+mn-lt"/>
              <a:ea typeface="Arial" panose="020B0604020202020204" pitchFamily="34" charset="0"/>
              <a:cs typeface="Times New Roman" panose="02020603050405020304" pitchFamily="18" charset="0"/>
            </a:endParaRPr>
          </a:p>
        </p:txBody>
      </p:sp>
      <p:sp>
        <p:nvSpPr>
          <p:cNvPr id="38" name="Rectangle 37"/>
          <p:cNvSpPr/>
          <p:nvPr/>
        </p:nvSpPr>
        <p:spPr>
          <a:xfrm>
            <a:off x="5948403" y="5423383"/>
            <a:ext cx="105189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Trả lời:</a:t>
            </a:r>
            <a:endParaRPr kumimoji="0" lang="en-US" sz="2000" b="1" i="1" u="sng" strike="noStrike" kern="0" cap="none" spc="0" normalizeH="0" baseline="0" noProof="0">
              <a:ln>
                <a:noFill/>
              </a:ln>
              <a:solidFill>
                <a:srgbClr val="4C2E8C">
                  <a:lumMod val="75000"/>
                </a:srgbClr>
              </a:solidFill>
              <a:effectLst/>
              <a:uLnTx/>
              <a:uFillTx/>
              <a:latin typeface="Arial"/>
              <a:cs typeface="Arial"/>
              <a:sym typeface="Arial"/>
            </a:endParaRPr>
          </a:p>
        </p:txBody>
      </p:sp>
      <p:pic>
        <p:nvPicPr>
          <p:cNvPr id="15" name="Picture 14"/>
          <p:cNvPicPr>
            <a:picLocks noChangeAspect="1"/>
          </p:cNvPicPr>
          <p:nvPr/>
        </p:nvPicPr>
        <p:blipFill>
          <a:blip r:embed="rId3"/>
          <a:stretch>
            <a:fillRect/>
          </a:stretch>
        </p:blipFill>
        <p:spPr>
          <a:xfrm>
            <a:off x="8409486" y="3415509"/>
            <a:ext cx="588492" cy="1657586"/>
          </a:xfrm>
          <a:prstGeom prst="rect">
            <a:avLst/>
          </a:prstGeom>
        </p:spPr>
      </p:pic>
      <p:pic>
        <p:nvPicPr>
          <p:cNvPr id="16" name="Picture 15"/>
          <p:cNvPicPr>
            <a:picLocks noChangeAspect="1"/>
          </p:cNvPicPr>
          <p:nvPr/>
        </p:nvPicPr>
        <p:blipFill>
          <a:blip r:embed="rId4"/>
          <a:stretch>
            <a:fillRect/>
          </a:stretch>
        </p:blipFill>
        <p:spPr>
          <a:xfrm>
            <a:off x="8331866" y="284998"/>
            <a:ext cx="556591" cy="5404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par>
                                <p:cTn id="13" presetID="9"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500"/>
                                        <p:tgtEl>
                                          <p:spTgt spid="3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dissolve">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446" name="Google Shape;446;p44"/>
          <p:cNvGrpSpPr/>
          <p:nvPr/>
        </p:nvGrpSpPr>
        <p:grpSpPr>
          <a:xfrm>
            <a:off x="250717" y="4348871"/>
            <a:ext cx="545044" cy="644353"/>
            <a:chOff x="713258" y="1316731"/>
            <a:chExt cx="545044" cy="644353"/>
          </a:xfrm>
        </p:grpSpPr>
        <p:sp>
          <p:nvSpPr>
            <p:cNvPr id="447" name="Google Shape;447;p44"/>
            <p:cNvSpPr/>
            <p:nvPr/>
          </p:nvSpPr>
          <p:spPr>
            <a:xfrm>
              <a:off x="1029701" y="173248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44"/>
            <p:cNvSpPr/>
            <p:nvPr/>
          </p:nvSpPr>
          <p:spPr>
            <a:xfrm>
              <a:off x="713258" y="13167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 name="Rectangle 37"/>
          <p:cNvSpPr/>
          <p:nvPr/>
        </p:nvSpPr>
        <p:spPr>
          <a:xfrm>
            <a:off x="5948403" y="5423383"/>
            <a:ext cx="105189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Trả lời:</a:t>
            </a:r>
            <a:endParaRPr kumimoji="0" lang="en-US" sz="2000" b="1" i="1" u="sng" strike="noStrike" kern="0" cap="none" spc="0" normalizeH="0" baseline="0" noProof="0">
              <a:ln>
                <a:noFill/>
              </a:ln>
              <a:solidFill>
                <a:srgbClr val="4C2E8C">
                  <a:lumMod val="75000"/>
                </a:srgbClr>
              </a:solidFill>
              <a:effectLst/>
              <a:uLnTx/>
              <a:uFillTx/>
              <a:latin typeface="Arial"/>
              <a:cs typeface="Arial"/>
              <a:sym typeface="Arial"/>
            </a:endParaRPr>
          </a:p>
        </p:txBody>
      </p:sp>
      <p:pic>
        <p:nvPicPr>
          <p:cNvPr id="15" name="Picture 14"/>
          <p:cNvPicPr>
            <a:picLocks noChangeAspect="1"/>
          </p:cNvPicPr>
          <p:nvPr/>
        </p:nvPicPr>
        <p:blipFill>
          <a:blip r:embed="rId3"/>
          <a:stretch>
            <a:fillRect/>
          </a:stretch>
        </p:blipFill>
        <p:spPr>
          <a:xfrm>
            <a:off x="8301162" y="2802435"/>
            <a:ext cx="803177" cy="2262282"/>
          </a:xfrm>
          <a:prstGeom prst="rect">
            <a:avLst/>
          </a:prstGeom>
        </p:spPr>
      </p:pic>
      <p:sp>
        <p:nvSpPr>
          <p:cNvPr id="12" name="Rectangle 11"/>
          <p:cNvSpPr/>
          <p:nvPr/>
        </p:nvSpPr>
        <p:spPr>
          <a:xfrm>
            <a:off x="4029478" y="290248"/>
            <a:ext cx="9685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Trả lời:</a:t>
            </a:r>
            <a:endParaRPr kumimoji="0" lang="en-US" sz="1800" b="1" i="1" u="sng" strike="noStrike" kern="0" cap="none" spc="0" normalizeH="0" baseline="0" noProof="0">
              <a:ln>
                <a:noFill/>
              </a:ln>
              <a:solidFill>
                <a:srgbClr val="4C2E8C">
                  <a:lumMod val="75000"/>
                </a:srgbClr>
              </a:solidFill>
              <a:effectLst/>
              <a:uLnTx/>
              <a:uFillTx/>
              <a:sym typeface="Arial"/>
            </a:endParaRPr>
          </a:p>
        </p:txBody>
      </p:sp>
      <p:sp>
        <p:nvSpPr>
          <p:cNvPr id="2" name="Rectangle 1"/>
          <p:cNvSpPr/>
          <p:nvPr/>
        </p:nvSpPr>
        <p:spPr>
          <a:xfrm>
            <a:off x="678625" y="683433"/>
            <a:ext cx="7670242" cy="923330"/>
          </a:xfrm>
          <a:prstGeom prst="rect">
            <a:avLst/>
          </a:prstGeom>
        </p:spPr>
        <p:txBody>
          <a:bodyPr wrap="square">
            <a:spAutoFit/>
          </a:bodyPr>
          <a:lstStyle/>
          <a:p>
            <a:pPr algn="just">
              <a:lnSpc>
                <a:spcPct val="150000"/>
              </a:lnSpc>
              <a:spcBef>
                <a:spcPts val="100"/>
              </a:spcBef>
              <a:spcAft>
                <a:spcPts val="100"/>
              </a:spcAft>
            </a:pPr>
            <a:r>
              <a:rPr lang="en-US" sz="1800">
                <a:latin typeface="+mj-lt"/>
                <a:ea typeface="Dotum" panose="020B0600000101010101" pitchFamily="34" charset="-127"/>
              </a:rPr>
              <a:t>Trong mỗi khoảng thời gian, giá trị đại diện là trung bình cộng của giá trị hai đầu mút nên ta có bảng sau:</a:t>
            </a:r>
            <a:endParaRPr lang="en-US" sz="1800">
              <a:effectLst/>
              <a:latin typeface="+mj-lt"/>
              <a:ea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267622449"/>
                  </p:ext>
                </p:extLst>
              </p:nvPr>
            </p:nvGraphicFramePr>
            <p:xfrm>
              <a:off x="1011198" y="1782832"/>
              <a:ext cx="7005098" cy="1067574"/>
            </p:xfrm>
            <a:graphic>
              <a:graphicData uri="http://schemas.openxmlformats.org/drawingml/2006/table">
                <a:tbl>
                  <a:tblPr firstRow="1" firstCol="1" bandRow="1"/>
                  <a:tblGrid>
                    <a:gridCol w="1763863">
                      <a:extLst>
                        <a:ext uri="{9D8B030D-6E8A-4147-A177-3AD203B41FA5}">
                          <a16:colId xmlns:a16="http://schemas.microsoft.com/office/drawing/2014/main" val="1884970071"/>
                        </a:ext>
                      </a:extLst>
                    </a:gridCol>
                    <a:gridCol w="1048247">
                      <a:extLst>
                        <a:ext uri="{9D8B030D-6E8A-4147-A177-3AD203B41FA5}">
                          <a16:colId xmlns:a16="http://schemas.microsoft.com/office/drawing/2014/main" val="3637310377"/>
                        </a:ext>
                      </a:extLst>
                    </a:gridCol>
                    <a:gridCol w="1048247">
                      <a:extLst>
                        <a:ext uri="{9D8B030D-6E8A-4147-A177-3AD203B41FA5}">
                          <a16:colId xmlns:a16="http://schemas.microsoft.com/office/drawing/2014/main" val="3667763571"/>
                        </a:ext>
                      </a:extLst>
                    </a:gridCol>
                    <a:gridCol w="1048247">
                      <a:extLst>
                        <a:ext uri="{9D8B030D-6E8A-4147-A177-3AD203B41FA5}">
                          <a16:colId xmlns:a16="http://schemas.microsoft.com/office/drawing/2014/main" val="165110278"/>
                        </a:ext>
                      </a:extLst>
                    </a:gridCol>
                    <a:gridCol w="1048247">
                      <a:extLst>
                        <a:ext uri="{9D8B030D-6E8A-4147-A177-3AD203B41FA5}">
                          <a16:colId xmlns:a16="http://schemas.microsoft.com/office/drawing/2014/main" val="667274323"/>
                        </a:ext>
                      </a:extLst>
                    </a:gridCol>
                    <a:gridCol w="1048247">
                      <a:extLst>
                        <a:ext uri="{9D8B030D-6E8A-4147-A177-3AD203B41FA5}">
                          <a16:colId xmlns:a16="http://schemas.microsoft.com/office/drawing/2014/main" val="1479126144"/>
                        </a:ext>
                      </a:extLst>
                    </a:gridCol>
                  </a:tblGrid>
                  <a:tr h="533787">
                    <a:tc>
                      <a:txBody>
                        <a:bodyPr/>
                        <a:lstStyle/>
                        <a:p>
                          <a:pPr algn="ctr">
                            <a:lnSpc>
                              <a:spcPct val="150000"/>
                            </a:lnSpc>
                            <a:spcBef>
                              <a:spcPts val="100"/>
                            </a:spcBef>
                            <a:spcAft>
                              <a:spcPts val="100"/>
                            </a:spcAft>
                          </a:pPr>
                          <a:r>
                            <a:rPr lang="en-US" sz="1800">
                              <a:solidFill>
                                <a:srgbClr val="000000"/>
                              </a:solidFill>
                              <a:effectLst/>
                              <a:latin typeface="+mn-lt"/>
                              <a:ea typeface="Dotum" panose="020B0600000101010101" pitchFamily="34" charset="-127"/>
                            </a:rPr>
                            <a:t>Thời gian (giờ)</a:t>
                          </a:r>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smtClean="0">
                                    <a:solidFill>
                                      <a:srgbClr val="000000"/>
                                    </a:solidFill>
                                    <a:effectLst/>
                                    <a:latin typeface="Cambria Math" panose="02040503050406030204" pitchFamily="18" charset="0"/>
                                    <a:ea typeface="Dotum" panose="020B0600000101010101" pitchFamily="34" charset="-127"/>
                                  </a:rPr>
                                  <m:t>2,5</m:t>
                                </m:r>
                              </m:oMath>
                            </m:oMathPara>
                          </a14:m>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smtClean="0">
                                    <a:solidFill>
                                      <a:srgbClr val="000000"/>
                                    </a:solidFill>
                                    <a:effectLst/>
                                    <a:latin typeface="Cambria Math" panose="02040503050406030204" pitchFamily="18" charset="0"/>
                                    <a:ea typeface="Dotum" panose="020B0600000101010101" pitchFamily="34" charset="-127"/>
                                  </a:rPr>
                                  <m:t>7,5</m:t>
                                </m:r>
                              </m:oMath>
                            </m:oMathPara>
                          </a14:m>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smtClean="0">
                                    <a:solidFill>
                                      <a:srgbClr val="000000"/>
                                    </a:solidFill>
                                    <a:effectLst/>
                                    <a:latin typeface="Cambria Math" panose="02040503050406030204" pitchFamily="18" charset="0"/>
                                    <a:ea typeface="Dotum" panose="020B0600000101010101" pitchFamily="34" charset="-127"/>
                                  </a:rPr>
                                  <m:t>12,5</m:t>
                                </m:r>
                              </m:oMath>
                            </m:oMathPara>
                          </a14:m>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smtClean="0">
                                    <a:solidFill>
                                      <a:srgbClr val="000000"/>
                                    </a:solidFill>
                                    <a:effectLst/>
                                    <a:latin typeface="Cambria Math" panose="02040503050406030204" pitchFamily="18" charset="0"/>
                                    <a:ea typeface="Dotum" panose="020B0600000101010101" pitchFamily="34" charset="-127"/>
                                  </a:rPr>
                                  <m:t>17,5</m:t>
                                </m:r>
                              </m:oMath>
                            </m:oMathPara>
                          </a14:m>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smtClean="0">
                                    <a:solidFill>
                                      <a:srgbClr val="000000"/>
                                    </a:solidFill>
                                    <a:effectLst/>
                                    <a:latin typeface="Cambria Math" panose="02040503050406030204" pitchFamily="18" charset="0"/>
                                    <a:ea typeface="Dotum" panose="020B0600000101010101" pitchFamily="34" charset="-127"/>
                                  </a:rPr>
                                  <m:t>22,5</m:t>
                                </m:r>
                              </m:oMath>
                            </m:oMathPara>
                          </a14:m>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975425"/>
                      </a:ext>
                    </a:extLst>
                  </a:tr>
                  <a:tr h="533787">
                    <a:tc>
                      <a:txBody>
                        <a:bodyPr/>
                        <a:lstStyle/>
                        <a:p>
                          <a:pPr algn="ctr">
                            <a:lnSpc>
                              <a:spcPct val="150000"/>
                            </a:lnSpc>
                            <a:spcBef>
                              <a:spcPts val="100"/>
                            </a:spcBef>
                            <a:spcAft>
                              <a:spcPts val="100"/>
                            </a:spcAft>
                          </a:pPr>
                          <a:r>
                            <a:rPr lang="en-US" sz="1800">
                              <a:solidFill>
                                <a:srgbClr val="000000"/>
                              </a:solidFill>
                              <a:effectLst/>
                              <a:latin typeface="+mn-lt"/>
                              <a:ea typeface="Dotum" panose="020B0600000101010101" pitchFamily="34" charset="-127"/>
                            </a:rPr>
                            <a:t>Số học sinh</a:t>
                          </a:r>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smtClean="0">
                                    <a:solidFill>
                                      <a:srgbClr val="000000"/>
                                    </a:solidFill>
                                    <a:effectLst/>
                                    <a:latin typeface="Cambria Math" panose="02040503050406030204" pitchFamily="18" charset="0"/>
                                    <a:ea typeface="Dotum" panose="020B0600000101010101" pitchFamily="34" charset="-127"/>
                                  </a:rPr>
                                  <m:t>8</m:t>
                                </m:r>
                              </m:oMath>
                            </m:oMathPara>
                          </a14:m>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smtClean="0">
                                    <a:solidFill>
                                      <a:srgbClr val="000000"/>
                                    </a:solidFill>
                                    <a:effectLst/>
                                    <a:latin typeface="Cambria Math" panose="02040503050406030204" pitchFamily="18" charset="0"/>
                                    <a:ea typeface="Dotum" panose="020B0600000101010101" pitchFamily="34" charset="-127"/>
                                  </a:rPr>
                                  <m:t>16</m:t>
                                </m:r>
                              </m:oMath>
                            </m:oMathPara>
                          </a14:m>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smtClean="0">
                                    <a:solidFill>
                                      <a:srgbClr val="000000"/>
                                    </a:solidFill>
                                    <a:effectLst/>
                                    <a:latin typeface="Cambria Math" panose="02040503050406030204" pitchFamily="18" charset="0"/>
                                    <a:ea typeface="Dotum" panose="020B0600000101010101" pitchFamily="34" charset="-127"/>
                                  </a:rPr>
                                  <m:t>4</m:t>
                                </m:r>
                              </m:oMath>
                            </m:oMathPara>
                          </a14:m>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smtClean="0">
                                    <a:solidFill>
                                      <a:srgbClr val="000000"/>
                                    </a:solidFill>
                                    <a:effectLst/>
                                    <a:latin typeface="Cambria Math" panose="02040503050406030204" pitchFamily="18" charset="0"/>
                                    <a:ea typeface="Dotum" panose="020B0600000101010101" pitchFamily="34" charset="-127"/>
                                  </a:rPr>
                                  <m:t>2</m:t>
                                </m:r>
                              </m:oMath>
                            </m:oMathPara>
                          </a14:m>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smtClean="0">
                                    <a:solidFill>
                                      <a:srgbClr val="000000"/>
                                    </a:solidFill>
                                    <a:effectLst/>
                                    <a:latin typeface="Cambria Math" panose="02040503050406030204" pitchFamily="18" charset="0"/>
                                    <a:ea typeface="Dotum" panose="020B0600000101010101" pitchFamily="34" charset="-127"/>
                                  </a:rPr>
                                  <m:t>2</m:t>
                                </m:r>
                              </m:oMath>
                            </m:oMathPara>
                          </a14:m>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015439"/>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267622449"/>
                  </p:ext>
                </p:extLst>
              </p:nvPr>
            </p:nvGraphicFramePr>
            <p:xfrm>
              <a:off x="1011198" y="1782832"/>
              <a:ext cx="7005098" cy="1067574"/>
            </p:xfrm>
            <a:graphic>
              <a:graphicData uri="http://schemas.openxmlformats.org/drawingml/2006/table">
                <a:tbl>
                  <a:tblPr firstRow="1" firstCol="1" bandRow="1"/>
                  <a:tblGrid>
                    <a:gridCol w="1763863">
                      <a:extLst>
                        <a:ext uri="{9D8B030D-6E8A-4147-A177-3AD203B41FA5}">
                          <a16:colId xmlns:a16="http://schemas.microsoft.com/office/drawing/2014/main" val="1884970071"/>
                        </a:ext>
                      </a:extLst>
                    </a:gridCol>
                    <a:gridCol w="1048247">
                      <a:extLst>
                        <a:ext uri="{9D8B030D-6E8A-4147-A177-3AD203B41FA5}">
                          <a16:colId xmlns:a16="http://schemas.microsoft.com/office/drawing/2014/main" val="3637310377"/>
                        </a:ext>
                      </a:extLst>
                    </a:gridCol>
                    <a:gridCol w="1048247">
                      <a:extLst>
                        <a:ext uri="{9D8B030D-6E8A-4147-A177-3AD203B41FA5}">
                          <a16:colId xmlns:a16="http://schemas.microsoft.com/office/drawing/2014/main" val="3667763571"/>
                        </a:ext>
                      </a:extLst>
                    </a:gridCol>
                    <a:gridCol w="1048247">
                      <a:extLst>
                        <a:ext uri="{9D8B030D-6E8A-4147-A177-3AD203B41FA5}">
                          <a16:colId xmlns:a16="http://schemas.microsoft.com/office/drawing/2014/main" val="165110278"/>
                        </a:ext>
                      </a:extLst>
                    </a:gridCol>
                    <a:gridCol w="1048247">
                      <a:extLst>
                        <a:ext uri="{9D8B030D-6E8A-4147-A177-3AD203B41FA5}">
                          <a16:colId xmlns:a16="http://schemas.microsoft.com/office/drawing/2014/main" val="667274323"/>
                        </a:ext>
                      </a:extLst>
                    </a:gridCol>
                    <a:gridCol w="1048247">
                      <a:extLst>
                        <a:ext uri="{9D8B030D-6E8A-4147-A177-3AD203B41FA5}">
                          <a16:colId xmlns:a16="http://schemas.microsoft.com/office/drawing/2014/main" val="1479126144"/>
                        </a:ext>
                      </a:extLst>
                    </a:gridCol>
                  </a:tblGrid>
                  <a:tr h="533787">
                    <a:tc>
                      <a:txBody>
                        <a:bodyPr/>
                        <a:lstStyle/>
                        <a:p>
                          <a:pPr algn="ctr">
                            <a:lnSpc>
                              <a:spcPct val="150000"/>
                            </a:lnSpc>
                            <a:spcBef>
                              <a:spcPts val="100"/>
                            </a:spcBef>
                            <a:spcAft>
                              <a:spcPts val="100"/>
                            </a:spcAft>
                          </a:pPr>
                          <a:r>
                            <a:rPr lang="en-US" sz="1800">
                              <a:solidFill>
                                <a:srgbClr val="000000"/>
                              </a:solidFill>
                              <a:effectLst/>
                              <a:latin typeface="+mn-lt"/>
                              <a:ea typeface="Dotum" panose="020B0600000101010101" pitchFamily="34" charset="-127"/>
                            </a:rPr>
                            <a:t>Thời gian (giờ)</a:t>
                          </a:r>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186" t="-1136" r="-401744" b="-111364"/>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69186" t="-1136" r="-301744" b="-111364"/>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67052" t="-1136" r="-200000" b="-111364"/>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69767" t="-1136" r="-101163" b="-111364"/>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69767" t="-1136" r="-1163" b="-111364"/>
                          </a:stretch>
                        </a:blipFill>
                      </a:tcPr>
                    </a:tc>
                    <a:extLst>
                      <a:ext uri="{0D108BD9-81ED-4DB2-BD59-A6C34878D82A}">
                        <a16:rowId xmlns:a16="http://schemas.microsoft.com/office/drawing/2014/main" val="2385975425"/>
                      </a:ext>
                    </a:extLst>
                  </a:tr>
                  <a:tr h="533787">
                    <a:tc>
                      <a:txBody>
                        <a:bodyPr/>
                        <a:lstStyle/>
                        <a:p>
                          <a:pPr algn="ctr">
                            <a:lnSpc>
                              <a:spcPct val="150000"/>
                            </a:lnSpc>
                            <a:spcBef>
                              <a:spcPts val="100"/>
                            </a:spcBef>
                            <a:spcAft>
                              <a:spcPts val="100"/>
                            </a:spcAft>
                          </a:pPr>
                          <a:r>
                            <a:rPr lang="en-US" sz="1800">
                              <a:solidFill>
                                <a:srgbClr val="000000"/>
                              </a:solidFill>
                              <a:effectLst/>
                              <a:latin typeface="+mn-lt"/>
                              <a:ea typeface="Dotum" panose="020B0600000101010101" pitchFamily="34" charset="-127"/>
                            </a:rPr>
                            <a:t>Số học sinh</a:t>
                          </a:r>
                          <a:endParaRPr lang="en-US" sz="1800">
                            <a:solidFill>
                              <a:srgbClr val="000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186" t="-101136" r="-401744" b="-11364"/>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69186" t="-101136" r="-301744" b="-11364"/>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67052" t="-101136" r="-200000" b="-11364"/>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69767" t="-101136" r="-101163" b="-11364"/>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69767" t="-101136" r="-1163" b="-11364"/>
                          </a:stretch>
                        </a:blipFill>
                      </a:tcPr>
                    </a:tc>
                    <a:extLst>
                      <a:ext uri="{0D108BD9-81ED-4DB2-BD59-A6C34878D82A}">
                        <a16:rowId xmlns:a16="http://schemas.microsoft.com/office/drawing/2014/main" val="606015439"/>
                      </a:ext>
                    </a:extLst>
                  </a:tr>
                </a:tbl>
              </a:graphicData>
            </a:graphic>
          </p:graphicFrame>
        </mc:Fallback>
      </mc:AlternateContent>
      <mc:AlternateContent xmlns:mc="http://schemas.openxmlformats.org/markup-compatibility/2006" xmlns:a14="http://schemas.microsoft.com/office/drawing/2010/main">
        <mc:Choice Requires="a14">
          <p:sp>
            <p:nvSpPr>
              <p:cNvPr id="4" name="Rectangle 3"/>
              <p:cNvSpPr/>
              <p:nvPr/>
            </p:nvSpPr>
            <p:spPr>
              <a:xfrm>
                <a:off x="678625" y="3025955"/>
                <a:ext cx="7550975" cy="1763624"/>
              </a:xfrm>
              <a:prstGeom prst="rect">
                <a:avLst/>
              </a:prstGeom>
            </p:spPr>
            <p:txBody>
              <a:bodyPr wrap="square">
                <a:spAutoFit/>
              </a:bodyPr>
              <a:lstStyle/>
              <a:p>
                <a:pPr algn="just">
                  <a:lnSpc>
                    <a:spcPct val="150000"/>
                  </a:lnSpc>
                  <a:spcBef>
                    <a:spcPts val="100"/>
                  </a:spcBef>
                  <a:spcAft>
                    <a:spcPts val="100"/>
                  </a:spcAft>
                </a:pPr>
                <a:r>
                  <a:rPr lang="en-US" sz="1800">
                    <a:latin typeface="+mj-lt"/>
                    <a:ea typeface="Dotum" panose="020B0600000101010101" pitchFamily="34" charset="-127"/>
                  </a:rPr>
                  <a:t>Tổng số học sinh là </a:t>
                </a:r>
                <a14:m>
                  <m:oMath xmlns:m="http://schemas.openxmlformats.org/officeDocument/2006/math">
                    <m:r>
                      <a:rPr lang="en-US" sz="1800" i="1">
                        <a:effectLst/>
                        <a:latin typeface="Cambria Math" panose="02040503050406030204" pitchFamily="18" charset="0"/>
                        <a:ea typeface="Dotum" panose="020B0600000101010101" pitchFamily="34" charset="-127"/>
                      </a:rPr>
                      <m:t>𝑛</m:t>
                    </m:r>
                    <m:r>
                      <a:rPr lang="en-US" sz="1800" i="1">
                        <a:effectLst/>
                        <a:latin typeface="Cambria Math" panose="02040503050406030204" pitchFamily="18" charset="0"/>
                        <a:ea typeface="Dotum" panose="020B0600000101010101" pitchFamily="34" charset="-127"/>
                      </a:rPr>
                      <m:t>=8+16+4+2+2=32</m:t>
                    </m:r>
                  </m:oMath>
                </a14:m>
                <a:r>
                  <a:rPr lang="en-US" sz="1800">
                    <a:effectLst/>
                    <a:latin typeface="+mj-lt"/>
                    <a:ea typeface="Dotum" panose="020B0600000101010101" pitchFamily="34" charset="-127"/>
                  </a:rPr>
                  <a:t>. </a:t>
                </a:r>
                <a:endParaRPr lang="en-US" sz="1800" smtClean="0">
                  <a:effectLst/>
                  <a:latin typeface="+mj-lt"/>
                  <a:ea typeface="Dotum" panose="020B0600000101010101" pitchFamily="34" charset="-127"/>
                </a:endParaRPr>
              </a:p>
              <a:p>
                <a:pPr algn="just">
                  <a:lnSpc>
                    <a:spcPct val="150000"/>
                  </a:lnSpc>
                  <a:spcBef>
                    <a:spcPts val="100"/>
                  </a:spcBef>
                  <a:spcAft>
                    <a:spcPts val="100"/>
                  </a:spcAft>
                </a:pPr>
                <a:r>
                  <a:rPr lang="en-US" sz="1800" smtClean="0">
                    <a:effectLst/>
                    <a:latin typeface="+mj-lt"/>
                    <a:ea typeface="Dotum" panose="020B0600000101010101" pitchFamily="34" charset="-127"/>
                  </a:rPr>
                  <a:t>Thời </a:t>
                </a:r>
                <a:r>
                  <a:rPr lang="en-US" sz="1800">
                    <a:effectLst/>
                    <a:latin typeface="+mj-lt"/>
                    <a:ea typeface="Dotum" panose="020B0600000101010101" pitchFamily="34" charset="-127"/>
                  </a:rPr>
                  <a:t>gian xem ti vi trung bình trong tuần trước của các học sinh là</a:t>
                </a:r>
                <a:endParaRPr lang="en-US" sz="1800">
                  <a:effectLst/>
                  <a:latin typeface="+mj-lt"/>
                  <a:ea typeface="Times New Roman" panose="02020603050405020304" pitchFamily="18" charset="0"/>
                </a:endParaRPr>
              </a:p>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acc>
                        <m:accPr>
                          <m:chr m:val="̅"/>
                          <m:ctrlPr>
                            <a:rPr lang="en-US" sz="1800" i="1">
                              <a:effectLst/>
                              <a:latin typeface="Cambria Math" panose="02040503050406030204" pitchFamily="18" charset="0"/>
                              <a:ea typeface="Dotum" panose="020B0600000101010101" pitchFamily="34" charset="-127"/>
                            </a:rPr>
                          </m:ctrlPr>
                        </m:accPr>
                        <m:e>
                          <m:r>
                            <a:rPr lang="en-US" sz="1800" i="1">
                              <a:effectLst/>
                              <a:latin typeface="Cambria Math" panose="02040503050406030204" pitchFamily="18" charset="0"/>
                              <a:ea typeface="Dotum" panose="020B0600000101010101" pitchFamily="34" charset="-127"/>
                            </a:rPr>
                            <m:t>𝑥</m:t>
                          </m:r>
                        </m:e>
                      </m:acc>
                      <m:r>
                        <a:rPr lang="en-US"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en-US" sz="1800" i="1">
                              <a:effectLst/>
                              <a:latin typeface="Cambria Math" panose="02040503050406030204" pitchFamily="18" charset="0"/>
                              <a:ea typeface="Dotum" panose="020B0600000101010101" pitchFamily="34" charset="-127"/>
                            </a:rPr>
                            <m:t>8.2,5+16.7,5+4.12,5+2.17,5+2.22,5</m:t>
                          </m:r>
                        </m:num>
                        <m:den>
                          <m:r>
                            <a:rPr lang="en-US" sz="1800" i="1">
                              <a:effectLst/>
                              <a:latin typeface="Cambria Math" panose="02040503050406030204" pitchFamily="18" charset="0"/>
                              <a:ea typeface="Dotum" panose="020B0600000101010101" pitchFamily="34" charset="-127"/>
                            </a:rPr>
                            <m:t>32</m:t>
                          </m:r>
                        </m:den>
                      </m:f>
                      <m:r>
                        <a:rPr lang="en-US" sz="1800" i="1">
                          <a:effectLst/>
                          <a:latin typeface="Cambria Math" panose="02040503050406030204" pitchFamily="18" charset="0"/>
                          <a:ea typeface="Dotum" panose="020B0600000101010101" pitchFamily="34" charset="-127"/>
                        </a:rPr>
                        <m:t>=8,4375</m:t>
                      </m:r>
                    </m:oMath>
                  </m:oMathPara>
                </a14:m>
                <a:endParaRPr lang="en-US" sz="1800">
                  <a:effectLst/>
                  <a:latin typeface="+mj-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78625" y="3025955"/>
                <a:ext cx="7550975" cy="1763624"/>
              </a:xfrm>
              <a:prstGeom prst="rect">
                <a:avLst/>
              </a:prstGeom>
              <a:blipFill>
                <a:blip r:embed="rId5"/>
                <a:stretch>
                  <a:fillRect l="-646"/>
                </a:stretch>
              </a:blipFill>
            </p:spPr>
            <p:txBody>
              <a:bodyPr/>
              <a:lstStyle/>
              <a:p>
                <a:r>
                  <a:rPr lang="en-US">
                    <a:noFill/>
                  </a:rPr>
                  <a:t> </a:t>
                </a:r>
              </a:p>
            </p:txBody>
          </p:sp>
        </mc:Fallback>
      </mc:AlternateContent>
      <p:sp>
        <p:nvSpPr>
          <p:cNvPr id="5" name="Rectangle 4"/>
          <p:cNvSpPr/>
          <p:nvPr/>
        </p:nvSpPr>
        <p:spPr>
          <a:xfrm>
            <a:off x="7172167" y="4122101"/>
            <a:ext cx="668773" cy="507831"/>
          </a:xfrm>
          <a:prstGeom prst="rect">
            <a:avLst/>
          </a:prstGeom>
        </p:spPr>
        <p:txBody>
          <a:bodyPr wrap="none">
            <a:spAutoFit/>
          </a:bodyPr>
          <a:lstStyle/>
          <a:p>
            <a:pPr lvl="0" algn="ctr">
              <a:lnSpc>
                <a:spcPct val="150000"/>
              </a:lnSpc>
              <a:spcBef>
                <a:spcPts val="100"/>
              </a:spcBef>
              <a:spcAft>
                <a:spcPts val="100"/>
              </a:spcAft>
            </a:pPr>
            <a:r>
              <a:rPr lang="en-US" sz="1800">
                <a:ea typeface="Dotum" panose="020B0600000101010101" pitchFamily="34" charset="-127"/>
              </a:rPr>
              <a:t>(giờ)</a:t>
            </a:r>
            <a:endParaRPr lang="en-US" sz="1800">
              <a:ea typeface="Times New Roman" panose="02020603050405020304" pitchFamily="18" charset="0"/>
            </a:endParaRPr>
          </a:p>
        </p:txBody>
      </p:sp>
    </p:spTree>
    <p:extLst>
      <p:ext uri="{BB962C8B-B14F-4D97-AF65-F5344CB8AC3E}">
        <p14:creationId xmlns:p14="http://schemas.microsoft.com/office/powerpoint/2010/main" val="155709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5" name="Rounded Rectangle 4"/>
          <p:cNvSpPr/>
          <p:nvPr/>
        </p:nvSpPr>
        <p:spPr>
          <a:xfrm>
            <a:off x="2075290" y="1176792"/>
            <a:ext cx="6500210" cy="23853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100"/>
              </a:spcBef>
              <a:spcAft>
                <a:spcPts val="100"/>
              </a:spcAft>
            </a:pPr>
            <a:r>
              <a:rPr lang="en-US" sz="2100">
                <a:solidFill>
                  <a:srgbClr val="000000"/>
                </a:solidFill>
                <a:ea typeface="Dotum" panose="020B0600000101010101" pitchFamily="34" charset="-127"/>
              </a:rPr>
              <a:t>Số trung bình của mẫu số liệu ghép nhóm xấp xỉ cho số trung bình của mẫu số liệu gốc, nó cho biết vị trí trung tâm của mẫu số liệu và có thể dùng để đại diện cho mẫu số liệu.</a:t>
            </a:r>
            <a:endParaRPr kumimoji="0" lang="en-US" sz="2100" b="0" i="1" u="none" strike="noStrike" kern="0" cap="none" spc="0" normalizeH="0" baseline="0" noProof="0">
              <a:ln>
                <a:noFill/>
              </a:ln>
              <a:solidFill>
                <a:srgbClr val="000000"/>
              </a:solidFill>
              <a:effectLst/>
              <a:uLnTx/>
              <a:uFillTx/>
              <a:latin typeface="Arial"/>
              <a:ea typeface="Times New Roman" panose="02020603050405020304" pitchFamily="18" charset="0"/>
              <a:cs typeface="+mn-cs"/>
              <a:sym typeface="Arial"/>
            </a:endParaRPr>
          </a:p>
        </p:txBody>
      </p:sp>
      <p:sp>
        <p:nvSpPr>
          <p:cNvPr id="2" name="Rectangle 1"/>
          <p:cNvSpPr/>
          <p:nvPr/>
        </p:nvSpPr>
        <p:spPr>
          <a:xfrm>
            <a:off x="4565411" y="376170"/>
            <a:ext cx="1519968" cy="598177"/>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lang="en-US" sz="2500" b="1" kern="1200" smtClean="0">
                <a:solidFill>
                  <a:srgbClr val="2D1549"/>
                </a:solidFill>
                <a:latin typeface="Arial" panose="020B0604020202020204" pitchFamily="34" charset="0"/>
                <a:cs typeface="Arial" panose="020B0604020202020204" pitchFamily="34" charset="0"/>
              </a:rPr>
              <a:t>Ý NGHĨA</a:t>
            </a:r>
            <a:endParaRPr kumimoji="0" lang="en-US" sz="2500" b="1" i="0" u="none" strike="noStrike" kern="1200" cap="none" spc="0" normalizeH="0" baseline="0" noProof="0">
              <a:ln>
                <a:noFill/>
              </a:ln>
              <a:solidFill>
                <a:srgbClr val="2D1549"/>
              </a:solidFill>
              <a:effectLst/>
              <a:uLnTx/>
              <a:uFillTx/>
              <a:latin typeface="Arial" panose="020B0604020202020204" pitchFamily="34" charset="0"/>
              <a:cs typeface="Arial" panose="020B0604020202020204" pitchFamily="34" charset="0"/>
              <a:sym typeface="Arial"/>
            </a:endParaRPr>
          </a:p>
        </p:txBody>
      </p:sp>
      <p:pic>
        <p:nvPicPr>
          <p:cNvPr id="11" name="Picture 10"/>
          <p:cNvPicPr>
            <a:picLocks noChangeAspect="1"/>
          </p:cNvPicPr>
          <p:nvPr/>
        </p:nvPicPr>
        <p:blipFill>
          <a:blip r:embed="rId3"/>
          <a:stretch>
            <a:fillRect/>
          </a:stretch>
        </p:blipFill>
        <p:spPr>
          <a:xfrm flipH="1">
            <a:off x="460135" y="1608130"/>
            <a:ext cx="1138078" cy="3343733"/>
          </a:xfrm>
          <a:prstGeom prst="rect">
            <a:avLst/>
          </a:prstGeom>
        </p:spPr>
      </p:pic>
      <p:grpSp>
        <p:nvGrpSpPr>
          <p:cNvPr id="12" name="Google Shape;336;p41"/>
          <p:cNvGrpSpPr/>
          <p:nvPr/>
        </p:nvGrpSpPr>
        <p:grpSpPr>
          <a:xfrm>
            <a:off x="8408505" y="4307510"/>
            <a:ext cx="545044" cy="644353"/>
            <a:chOff x="713258" y="1316731"/>
            <a:chExt cx="545044" cy="644353"/>
          </a:xfrm>
        </p:grpSpPr>
        <p:sp>
          <p:nvSpPr>
            <p:cNvPr id="20" name="Google Shape;337;p41"/>
            <p:cNvSpPr/>
            <p:nvPr/>
          </p:nvSpPr>
          <p:spPr>
            <a:xfrm>
              <a:off x="1029701" y="173248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38;p41"/>
            <p:cNvSpPr/>
            <p:nvPr/>
          </p:nvSpPr>
          <p:spPr>
            <a:xfrm>
              <a:off x="713258" y="13167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5987237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a:spLocks noGrp="1"/>
          </p:cNvSpPr>
          <p:nvPr>
            <p:ph type="title"/>
          </p:nvPr>
        </p:nvSpPr>
        <p:spPr>
          <a:xfrm>
            <a:off x="2016470" y="1649018"/>
            <a:ext cx="6808151" cy="1645800"/>
          </a:xfrm>
          <a:prstGeom prst="rect">
            <a:avLst/>
          </a:prstGeom>
        </p:spPr>
        <p:txBody>
          <a:bodyPr spcFirstLastPara="1" wrap="square" lIns="91425" tIns="91425" rIns="91425" bIns="91425" anchor="b" anchorCtr="0">
            <a:noAutofit/>
          </a:bodyPr>
          <a:lstStyle/>
          <a:p>
            <a:pPr lvl="0">
              <a:lnSpc>
                <a:spcPct val="150000"/>
              </a:lnSpc>
            </a:pPr>
            <a:r>
              <a:rPr lang="en-US" sz="3800" b="1">
                <a:latin typeface="+mj-lt"/>
              </a:rPr>
              <a:t>TRUNG VỊ CỦA </a:t>
            </a:r>
            <a:r>
              <a:rPr lang="en-US" sz="3800" b="1" smtClean="0">
                <a:latin typeface="+mj-lt"/>
              </a:rPr>
              <a:t/>
            </a:r>
            <a:br>
              <a:rPr lang="en-US" sz="3800" b="1" smtClean="0">
                <a:latin typeface="+mj-lt"/>
              </a:rPr>
            </a:br>
            <a:r>
              <a:rPr lang="en-US" sz="3800" b="1" smtClean="0">
                <a:latin typeface="+mj-lt"/>
              </a:rPr>
              <a:t>MẪU </a:t>
            </a:r>
            <a:r>
              <a:rPr lang="en-US" sz="3800" b="1">
                <a:latin typeface="+mj-lt"/>
              </a:rPr>
              <a:t>SỐ LIỆU GHÉP NHÓM</a:t>
            </a:r>
            <a:endParaRPr sz="3800" b="1">
              <a:latin typeface="+mj-lt"/>
            </a:endParaRPr>
          </a:p>
        </p:txBody>
      </p:sp>
      <p:sp>
        <p:nvSpPr>
          <p:cNvPr id="256" name="Google Shape;256;p38"/>
          <p:cNvSpPr txBox="1">
            <a:spLocks noGrp="1"/>
          </p:cNvSpPr>
          <p:nvPr>
            <p:ph type="title" idx="2"/>
          </p:nvPr>
        </p:nvSpPr>
        <p:spPr>
          <a:xfrm>
            <a:off x="4889542" y="516613"/>
            <a:ext cx="1062006" cy="8176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b="1" smtClean="0">
                <a:latin typeface="+mj-lt"/>
              </a:rPr>
              <a:t>02</a:t>
            </a:r>
            <a:endParaRPr sz="4200" b="1">
              <a:latin typeface="+mj-lt"/>
            </a:endParaRPr>
          </a:p>
        </p:txBody>
      </p:sp>
      <p:pic>
        <p:nvPicPr>
          <p:cNvPr id="2" name="Picture 1"/>
          <p:cNvPicPr>
            <a:picLocks noChangeAspect="1"/>
          </p:cNvPicPr>
          <p:nvPr/>
        </p:nvPicPr>
        <p:blipFill>
          <a:blip r:embed="rId3"/>
          <a:stretch>
            <a:fillRect/>
          </a:stretch>
        </p:blipFill>
        <p:spPr>
          <a:xfrm flipH="1">
            <a:off x="307930" y="2769199"/>
            <a:ext cx="1692638" cy="2084910"/>
          </a:xfrm>
          <a:prstGeom prst="rect">
            <a:avLst/>
          </a:prstGeom>
        </p:spPr>
      </p:pic>
    </p:spTree>
    <p:extLst>
      <p:ext uri="{BB962C8B-B14F-4D97-AF65-F5344CB8AC3E}">
        <p14:creationId xmlns:p14="http://schemas.microsoft.com/office/powerpoint/2010/main" val="3435475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323" name="Google Shape;323;p41"/>
          <p:cNvGrpSpPr/>
          <p:nvPr/>
        </p:nvGrpSpPr>
        <p:grpSpPr>
          <a:xfrm rot="20806178" flipH="1">
            <a:off x="3817" y="307856"/>
            <a:ext cx="670107" cy="627771"/>
            <a:chOff x="2629513" y="1631923"/>
            <a:chExt cx="656097" cy="640075"/>
          </a:xfrm>
        </p:grpSpPr>
        <p:sp>
          <p:nvSpPr>
            <p:cNvPr id="324" name="Google Shape;324;p41"/>
            <p:cNvSpPr/>
            <p:nvPr/>
          </p:nvSpPr>
          <p:spPr>
            <a:xfrm>
              <a:off x="2961843" y="1947599"/>
              <a:ext cx="133112" cy="133559"/>
            </a:xfrm>
            <a:custGeom>
              <a:avLst/>
              <a:gdLst/>
              <a:ahLst/>
              <a:cxnLst/>
              <a:rect l="l" t="t" r="r" b="b"/>
              <a:pathLst>
                <a:path w="3109" h="3108" extrusionOk="0">
                  <a:moveTo>
                    <a:pt x="1287" y="0"/>
                  </a:moveTo>
                  <a:lnTo>
                    <a:pt x="1" y="1286"/>
                  </a:lnTo>
                  <a:lnTo>
                    <a:pt x="1811" y="3108"/>
                  </a:lnTo>
                  <a:lnTo>
                    <a:pt x="3108" y="1822"/>
                  </a:lnTo>
                  <a:lnTo>
                    <a:pt x="128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41"/>
            <p:cNvSpPr/>
            <p:nvPr/>
          </p:nvSpPr>
          <p:spPr>
            <a:xfrm>
              <a:off x="2961843" y="1947599"/>
              <a:ext cx="85202" cy="85472"/>
            </a:xfrm>
            <a:custGeom>
              <a:avLst/>
              <a:gdLst/>
              <a:ahLst/>
              <a:cxnLst/>
              <a:rect l="l" t="t" r="r" b="b"/>
              <a:pathLst>
                <a:path w="1990" h="1989" extrusionOk="0">
                  <a:moveTo>
                    <a:pt x="1287" y="0"/>
                  </a:moveTo>
                  <a:lnTo>
                    <a:pt x="1" y="1286"/>
                  </a:lnTo>
                  <a:lnTo>
                    <a:pt x="703" y="1988"/>
                  </a:lnTo>
                  <a:cubicBezTo>
                    <a:pt x="1203" y="1631"/>
                    <a:pt x="1632" y="1191"/>
                    <a:pt x="1989" y="691"/>
                  </a:cubicBezTo>
                  <a:lnTo>
                    <a:pt x="1287" y="0"/>
                  </a:ln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41"/>
            <p:cNvSpPr/>
            <p:nvPr/>
          </p:nvSpPr>
          <p:spPr>
            <a:xfrm>
              <a:off x="3033730" y="2020609"/>
              <a:ext cx="251881" cy="250873"/>
            </a:xfrm>
            <a:custGeom>
              <a:avLst/>
              <a:gdLst/>
              <a:ahLst/>
              <a:cxnLst/>
              <a:rect l="l" t="t" r="r" b="b"/>
              <a:pathLst>
                <a:path w="5883" h="5838" extrusionOk="0">
                  <a:moveTo>
                    <a:pt x="1644" y="1"/>
                  </a:moveTo>
                  <a:cubicBezTo>
                    <a:pt x="1584" y="1"/>
                    <a:pt x="1525" y="22"/>
                    <a:pt x="1477" y="63"/>
                  </a:cubicBezTo>
                  <a:lnTo>
                    <a:pt x="84" y="1456"/>
                  </a:lnTo>
                  <a:cubicBezTo>
                    <a:pt x="1" y="1552"/>
                    <a:pt x="1" y="1706"/>
                    <a:pt x="84" y="1790"/>
                  </a:cubicBezTo>
                  <a:lnTo>
                    <a:pt x="4073" y="5766"/>
                  </a:lnTo>
                  <a:cubicBezTo>
                    <a:pt x="4114" y="5814"/>
                    <a:pt x="4174" y="5838"/>
                    <a:pt x="4233" y="5838"/>
                  </a:cubicBezTo>
                  <a:cubicBezTo>
                    <a:pt x="4293" y="5838"/>
                    <a:pt x="4352" y="5814"/>
                    <a:pt x="4394" y="5766"/>
                  </a:cubicBezTo>
                  <a:lnTo>
                    <a:pt x="5787" y="4373"/>
                  </a:lnTo>
                  <a:lnTo>
                    <a:pt x="5787" y="4385"/>
                  </a:lnTo>
                  <a:cubicBezTo>
                    <a:pt x="5882" y="4290"/>
                    <a:pt x="5882" y="4147"/>
                    <a:pt x="5787" y="4052"/>
                  </a:cubicBezTo>
                  <a:lnTo>
                    <a:pt x="1810" y="63"/>
                  </a:lnTo>
                  <a:cubicBezTo>
                    <a:pt x="1763" y="22"/>
                    <a:pt x="1703" y="1"/>
                    <a:pt x="1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41"/>
            <p:cNvSpPr/>
            <p:nvPr/>
          </p:nvSpPr>
          <p:spPr>
            <a:xfrm>
              <a:off x="3087762" y="2020738"/>
              <a:ext cx="197848" cy="251260"/>
            </a:xfrm>
            <a:custGeom>
              <a:avLst/>
              <a:gdLst/>
              <a:ahLst/>
              <a:cxnLst/>
              <a:rect l="l" t="t" r="r" b="b"/>
              <a:pathLst>
                <a:path w="4621" h="5847" extrusionOk="0">
                  <a:moveTo>
                    <a:pt x="382" y="1"/>
                  </a:moveTo>
                  <a:cubicBezTo>
                    <a:pt x="322" y="1"/>
                    <a:pt x="263" y="25"/>
                    <a:pt x="215" y="72"/>
                  </a:cubicBezTo>
                  <a:lnTo>
                    <a:pt x="215" y="60"/>
                  </a:lnTo>
                  <a:lnTo>
                    <a:pt x="1" y="286"/>
                  </a:lnTo>
                  <a:lnTo>
                    <a:pt x="3716" y="4001"/>
                  </a:lnTo>
                  <a:cubicBezTo>
                    <a:pt x="3835" y="4120"/>
                    <a:pt x="3835" y="4311"/>
                    <a:pt x="3716" y="4430"/>
                  </a:cubicBezTo>
                  <a:lnTo>
                    <a:pt x="2584" y="5561"/>
                  </a:lnTo>
                  <a:lnTo>
                    <a:pt x="2811" y="5775"/>
                  </a:lnTo>
                  <a:cubicBezTo>
                    <a:pt x="2852" y="5823"/>
                    <a:pt x="2912" y="5847"/>
                    <a:pt x="2971" y="5847"/>
                  </a:cubicBezTo>
                  <a:cubicBezTo>
                    <a:pt x="3031" y="5847"/>
                    <a:pt x="3090" y="5823"/>
                    <a:pt x="3132" y="5775"/>
                  </a:cubicBezTo>
                  <a:lnTo>
                    <a:pt x="4525" y="4382"/>
                  </a:lnTo>
                  <a:cubicBezTo>
                    <a:pt x="4620" y="4287"/>
                    <a:pt x="4620" y="4144"/>
                    <a:pt x="4525" y="4049"/>
                  </a:cubicBezTo>
                  <a:lnTo>
                    <a:pt x="548" y="72"/>
                  </a:lnTo>
                  <a:cubicBezTo>
                    <a:pt x="501" y="25"/>
                    <a:pt x="441" y="1"/>
                    <a:pt x="382" y="1"/>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41"/>
            <p:cNvSpPr/>
            <p:nvPr/>
          </p:nvSpPr>
          <p:spPr>
            <a:xfrm>
              <a:off x="2631012" y="1631923"/>
              <a:ext cx="433373" cy="418509"/>
            </a:xfrm>
            <a:custGeom>
              <a:avLst/>
              <a:gdLst/>
              <a:ahLst/>
              <a:cxnLst/>
              <a:rect l="l" t="t" r="r" b="b"/>
              <a:pathLst>
                <a:path w="10122" h="9739" extrusionOk="0">
                  <a:moveTo>
                    <a:pt x="5251" y="0"/>
                  </a:moveTo>
                  <a:cubicBezTo>
                    <a:pt x="3275" y="0"/>
                    <a:pt x="1501" y="1191"/>
                    <a:pt x="751" y="3012"/>
                  </a:cubicBezTo>
                  <a:cubicBezTo>
                    <a:pt x="1" y="4834"/>
                    <a:pt x="418" y="6929"/>
                    <a:pt x="1811" y="8322"/>
                  </a:cubicBezTo>
                  <a:cubicBezTo>
                    <a:pt x="2743" y="9247"/>
                    <a:pt x="3989" y="9739"/>
                    <a:pt x="5258" y="9739"/>
                  </a:cubicBezTo>
                  <a:cubicBezTo>
                    <a:pt x="5885" y="9739"/>
                    <a:pt x="6518" y="9618"/>
                    <a:pt x="7121" y="9370"/>
                  </a:cubicBezTo>
                  <a:cubicBezTo>
                    <a:pt x="8930" y="8620"/>
                    <a:pt x="10121" y="6846"/>
                    <a:pt x="10121" y="4870"/>
                  </a:cubicBezTo>
                  <a:cubicBezTo>
                    <a:pt x="10121" y="2179"/>
                    <a:pt x="7930" y="0"/>
                    <a:pt x="5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41"/>
            <p:cNvSpPr/>
            <p:nvPr/>
          </p:nvSpPr>
          <p:spPr>
            <a:xfrm>
              <a:off x="2688641" y="1673348"/>
              <a:ext cx="404259" cy="377342"/>
            </a:xfrm>
            <a:custGeom>
              <a:avLst/>
              <a:gdLst/>
              <a:ahLst/>
              <a:cxnLst/>
              <a:rect l="l" t="t" r="r" b="b"/>
              <a:pathLst>
                <a:path w="9442" h="8781" extrusionOk="0">
                  <a:moveTo>
                    <a:pt x="6822" y="0"/>
                  </a:moveTo>
                  <a:cubicBezTo>
                    <a:pt x="8263" y="1941"/>
                    <a:pt x="8073" y="4656"/>
                    <a:pt x="6358" y="6358"/>
                  </a:cubicBezTo>
                  <a:cubicBezTo>
                    <a:pt x="5417" y="7306"/>
                    <a:pt x="4168" y="7791"/>
                    <a:pt x="2910" y="7791"/>
                  </a:cubicBezTo>
                  <a:cubicBezTo>
                    <a:pt x="1892" y="7791"/>
                    <a:pt x="869" y="7473"/>
                    <a:pt x="0" y="6823"/>
                  </a:cubicBezTo>
                  <a:lnTo>
                    <a:pt x="0" y="6823"/>
                  </a:lnTo>
                  <a:cubicBezTo>
                    <a:pt x="964" y="8116"/>
                    <a:pt x="2429" y="8780"/>
                    <a:pt x="3902" y="8780"/>
                  </a:cubicBezTo>
                  <a:cubicBezTo>
                    <a:pt x="5143" y="8780"/>
                    <a:pt x="6389" y="8310"/>
                    <a:pt x="7346" y="7347"/>
                  </a:cubicBezTo>
                  <a:cubicBezTo>
                    <a:pt x="9442" y="5251"/>
                    <a:pt x="9192" y="1774"/>
                    <a:pt x="6822" y="0"/>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41"/>
            <p:cNvSpPr/>
            <p:nvPr/>
          </p:nvSpPr>
          <p:spPr>
            <a:xfrm>
              <a:off x="2629513" y="1671286"/>
              <a:ext cx="396124" cy="340213"/>
            </a:xfrm>
            <a:custGeom>
              <a:avLst/>
              <a:gdLst/>
              <a:ahLst/>
              <a:cxnLst/>
              <a:rect l="l" t="t" r="r" b="b"/>
              <a:pathLst>
                <a:path w="9252" h="7917" extrusionOk="0">
                  <a:moveTo>
                    <a:pt x="5286" y="1"/>
                  </a:moveTo>
                  <a:cubicBezTo>
                    <a:pt x="1750" y="1"/>
                    <a:pt x="0" y="4263"/>
                    <a:pt x="2488" y="6764"/>
                  </a:cubicBezTo>
                  <a:cubicBezTo>
                    <a:pt x="3242" y="7517"/>
                    <a:pt x="4248" y="7916"/>
                    <a:pt x="5273" y="7916"/>
                  </a:cubicBezTo>
                  <a:cubicBezTo>
                    <a:pt x="5787" y="7916"/>
                    <a:pt x="6305" y="7816"/>
                    <a:pt x="6799" y="7609"/>
                  </a:cubicBezTo>
                  <a:cubicBezTo>
                    <a:pt x="8287" y="7002"/>
                    <a:pt x="9251" y="5561"/>
                    <a:pt x="9251" y="3954"/>
                  </a:cubicBezTo>
                  <a:lnTo>
                    <a:pt x="9239" y="3954"/>
                  </a:lnTo>
                  <a:cubicBezTo>
                    <a:pt x="9239" y="1775"/>
                    <a:pt x="7465" y="1"/>
                    <a:pt x="5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41"/>
            <p:cNvSpPr/>
            <p:nvPr/>
          </p:nvSpPr>
          <p:spPr>
            <a:xfrm>
              <a:off x="2774785" y="1758778"/>
              <a:ext cx="161627" cy="164800"/>
            </a:xfrm>
            <a:custGeom>
              <a:avLst/>
              <a:gdLst/>
              <a:ahLst/>
              <a:cxnLst/>
              <a:rect l="l" t="t" r="r" b="b"/>
              <a:pathLst>
                <a:path w="3775" h="3835" extrusionOk="0">
                  <a:moveTo>
                    <a:pt x="310" y="1"/>
                  </a:moveTo>
                  <a:cubicBezTo>
                    <a:pt x="119" y="13"/>
                    <a:pt x="0" y="227"/>
                    <a:pt x="108" y="382"/>
                  </a:cubicBezTo>
                  <a:lnTo>
                    <a:pt x="1155" y="1918"/>
                  </a:lnTo>
                  <a:lnTo>
                    <a:pt x="108" y="3454"/>
                  </a:lnTo>
                  <a:cubicBezTo>
                    <a:pt x="0" y="3620"/>
                    <a:pt x="119" y="3835"/>
                    <a:pt x="310" y="3835"/>
                  </a:cubicBezTo>
                  <a:lnTo>
                    <a:pt x="1203" y="3835"/>
                  </a:lnTo>
                  <a:cubicBezTo>
                    <a:pt x="1286" y="3835"/>
                    <a:pt x="1358" y="3787"/>
                    <a:pt x="1405" y="3727"/>
                  </a:cubicBezTo>
                  <a:lnTo>
                    <a:pt x="1893" y="3001"/>
                  </a:lnTo>
                  <a:lnTo>
                    <a:pt x="2370" y="3715"/>
                  </a:lnTo>
                  <a:cubicBezTo>
                    <a:pt x="2417" y="3787"/>
                    <a:pt x="2489" y="3823"/>
                    <a:pt x="2572" y="3823"/>
                  </a:cubicBezTo>
                  <a:lnTo>
                    <a:pt x="3465" y="3823"/>
                  </a:lnTo>
                  <a:cubicBezTo>
                    <a:pt x="3656" y="3823"/>
                    <a:pt x="3775" y="3608"/>
                    <a:pt x="3667" y="3454"/>
                  </a:cubicBezTo>
                  <a:lnTo>
                    <a:pt x="2620" y="1918"/>
                  </a:lnTo>
                  <a:lnTo>
                    <a:pt x="3667" y="382"/>
                  </a:lnTo>
                  <a:cubicBezTo>
                    <a:pt x="3775" y="215"/>
                    <a:pt x="3656" y="1"/>
                    <a:pt x="3465" y="1"/>
                  </a:cubicBezTo>
                  <a:lnTo>
                    <a:pt x="2572" y="1"/>
                  </a:lnTo>
                  <a:cubicBezTo>
                    <a:pt x="2489" y="1"/>
                    <a:pt x="2417" y="36"/>
                    <a:pt x="2370" y="108"/>
                  </a:cubicBezTo>
                  <a:lnTo>
                    <a:pt x="1893" y="834"/>
                  </a:lnTo>
                  <a:lnTo>
                    <a:pt x="1405" y="108"/>
                  </a:lnTo>
                  <a:cubicBezTo>
                    <a:pt x="1358" y="48"/>
                    <a:pt x="1286" y="13"/>
                    <a:pt x="12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41"/>
            <p:cNvSpPr/>
            <p:nvPr/>
          </p:nvSpPr>
          <p:spPr>
            <a:xfrm>
              <a:off x="2863968" y="1759293"/>
              <a:ext cx="72443" cy="164284"/>
            </a:xfrm>
            <a:custGeom>
              <a:avLst/>
              <a:gdLst/>
              <a:ahLst/>
              <a:cxnLst/>
              <a:rect l="l" t="t" r="r" b="b"/>
              <a:pathLst>
                <a:path w="1692" h="3823" extrusionOk="0">
                  <a:moveTo>
                    <a:pt x="1251" y="1"/>
                  </a:moveTo>
                  <a:lnTo>
                    <a:pt x="84" y="1739"/>
                  </a:lnTo>
                  <a:cubicBezTo>
                    <a:pt x="1" y="1834"/>
                    <a:pt x="1" y="1977"/>
                    <a:pt x="84" y="2084"/>
                  </a:cubicBezTo>
                  <a:lnTo>
                    <a:pt x="1251" y="3823"/>
                  </a:lnTo>
                  <a:lnTo>
                    <a:pt x="1382" y="3823"/>
                  </a:lnTo>
                  <a:cubicBezTo>
                    <a:pt x="1573" y="3823"/>
                    <a:pt x="1692" y="3608"/>
                    <a:pt x="1584" y="3442"/>
                  </a:cubicBezTo>
                  <a:lnTo>
                    <a:pt x="537" y="1906"/>
                  </a:lnTo>
                  <a:lnTo>
                    <a:pt x="1584" y="370"/>
                  </a:lnTo>
                  <a:cubicBezTo>
                    <a:pt x="1692" y="215"/>
                    <a:pt x="1573" y="1"/>
                    <a:pt x="1382" y="1"/>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3" name="Google Shape;333;p41"/>
          <p:cNvGrpSpPr/>
          <p:nvPr/>
        </p:nvGrpSpPr>
        <p:grpSpPr>
          <a:xfrm>
            <a:off x="8505210" y="2880074"/>
            <a:ext cx="545857" cy="637120"/>
            <a:chOff x="7884893" y="2048936"/>
            <a:chExt cx="545857" cy="637120"/>
          </a:xfrm>
        </p:grpSpPr>
        <p:sp>
          <p:nvSpPr>
            <p:cNvPr id="334" name="Google Shape;334;p41"/>
            <p:cNvSpPr/>
            <p:nvPr/>
          </p:nvSpPr>
          <p:spPr>
            <a:xfrm>
              <a:off x="8202150" y="2457456"/>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41"/>
            <p:cNvSpPr/>
            <p:nvPr/>
          </p:nvSpPr>
          <p:spPr>
            <a:xfrm>
              <a:off x="7884893" y="2048936"/>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6" name="Google Shape;336;p41"/>
          <p:cNvGrpSpPr/>
          <p:nvPr/>
        </p:nvGrpSpPr>
        <p:grpSpPr>
          <a:xfrm>
            <a:off x="155134" y="4353329"/>
            <a:ext cx="545044" cy="644353"/>
            <a:chOff x="713258" y="1316731"/>
            <a:chExt cx="545044" cy="644353"/>
          </a:xfrm>
        </p:grpSpPr>
        <p:sp>
          <p:nvSpPr>
            <p:cNvPr id="337" name="Google Shape;337;p41"/>
            <p:cNvSpPr/>
            <p:nvPr/>
          </p:nvSpPr>
          <p:spPr>
            <a:xfrm>
              <a:off x="1029701" y="173248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41"/>
            <p:cNvSpPr/>
            <p:nvPr/>
          </p:nvSpPr>
          <p:spPr>
            <a:xfrm>
              <a:off x="713258" y="13167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3" name="Title 21"/>
          <p:cNvSpPr>
            <a:spLocks noGrp="1"/>
          </p:cNvSpPr>
          <p:nvPr>
            <p:ph type="title" idx="4294967295"/>
          </p:nvPr>
        </p:nvSpPr>
        <p:spPr>
          <a:xfrm>
            <a:off x="863644" y="295166"/>
            <a:ext cx="946206" cy="447600"/>
          </a:xfrm>
          <a:prstGeom prst="rect">
            <a:avLst/>
          </a:prstGeom>
        </p:spPr>
        <p:style>
          <a:lnRef idx="3">
            <a:schemeClr val="lt1"/>
          </a:lnRef>
          <a:fillRef idx="1">
            <a:schemeClr val="accent4"/>
          </a:fillRef>
          <a:effectRef idx="1">
            <a:schemeClr val="accent4"/>
          </a:effectRef>
          <a:fontRef idx="minor">
            <a:schemeClr val="lt1"/>
          </a:fontRef>
        </p:style>
        <p:txBody>
          <a:bodyPr/>
          <a:lstStyle/>
          <a:p>
            <a:pPr lvl="0" algn="ctr" defTabSz="457200"/>
            <a:r>
              <a:rPr lang="nl-NL" sz="2100" b="1" kern="1200">
                <a:solidFill>
                  <a:srgbClr val="000000"/>
                </a:solidFill>
                <a:latin typeface="Arial" panose="020B0604020202020204" pitchFamily="34" charset="0"/>
                <a:ea typeface="+mn-ea"/>
                <a:cs typeface="Arial" panose="020B0604020202020204" pitchFamily="34" charset="0"/>
                <a:sym typeface="Arial"/>
              </a:rPr>
              <a:t>HĐ </a:t>
            </a:r>
            <a:r>
              <a:rPr lang="nl-NL" sz="2100" b="1" kern="1200" smtClean="0">
                <a:solidFill>
                  <a:srgbClr val="000000"/>
                </a:solidFill>
                <a:latin typeface="Arial" panose="020B0604020202020204" pitchFamily="34" charset="0"/>
                <a:ea typeface="+mn-ea"/>
                <a:cs typeface="Arial" panose="020B0604020202020204" pitchFamily="34" charset="0"/>
                <a:sym typeface="Arial"/>
              </a:rPr>
              <a:t>2:</a:t>
            </a:r>
            <a:endParaRPr lang="en-US" sz="2100" b="1" kern="1200" dirty="0">
              <a:solidFill>
                <a:srgbClr val="000000"/>
              </a:solidFill>
              <a:latin typeface="Arial" panose="020B0604020202020204" pitchFamily="34" charset="0"/>
              <a:ea typeface="+mn-ea"/>
              <a:cs typeface="Arial" panose="020B0604020202020204" pitchFamily="34" charset="0"/>
              <a:sym typeface="Arial"/>
            </a:endParaRPr>
          </a:p>
        </p:txBody>
      </p:sp>
      <p:sp>
        <p:nvSpPr>
          <p:cNvPr id="12" name="Rectangle 11"/>
          <p:cNvSpPr/>
          <p:nvPr/>
        </p:nvSpPr>
        <p:spPr>
          <a:xfrm>
            <a:off x="1872806" y="264949"/>
            <a:ext cx="7061258" cy="507831"/>
          </a:xfrm>
          <a:prstGeom prst="rect">
            <a:avLst/>
          </a:prstGeom>
        </p:spPr>
        <p:txBody>
          <a:bodyPr wrap="square">
            <a:spAutoFit/>
          </a:bodyPr>
          <a:lstStyle/>
          <a:p>
            <a:pPr lvl="0" algn="just">
              <a:lnSpc>
                <a:spcPct val="150000"/>
              </a:lnSpc>
            </a:pPr>
            <a:r>
              <a:rPr lang="vi-VN" sz="1800">
                <a:ea typeface="Arial" panose="020B0604020202020204" pitchFamily="34" charset="0"/>
                <a:cs typeface="Times New Roman" panose="02020603050405020304" pitchFamily="18" charset="0"/>
              </a:rPr>
              <a:t>Cho mẫu số liệu ghép nhóm về chiều cao của 21 câu na giống.</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921524746"/>
              </p:ext>
            </p:extLst>
          </p:nvPr>
        </p:nvGraphicFramePr>
        <p:xfrm>
          <a:off x="859120" y="971683"/>
          <a:ext cx="7494606" cy="827992"/>
        </p:xfrm>
        <a:graphic>
          <a:graphicData uri="http://schemas.openxmlformats.org/drawingml/2006/table">
            <a:tbl>
              <a:tblPr/>
              <a:tblGrid>
                <a:gridCol w="1798670">
                  <a:extLst>
                    <a:ext uri="{9D8B030D-6E8A-4147-A177-3AD203B41FA5}">
                      <a16:colId xmlns:a16="http://schemas.microsoft.com/office/drawing/2014/main" val="773638712"/>
                    </a:ext>
                  </a:extLst>
                </a:gridCol>
                <a:gridCol w="1423984">
                  <a:extLst>
                    <a:ext uri="{9D8B030D-6E8A-4147-A177-3AD203B41FA5}">
                      <a16:colId xmlns:a16="http://schemas.microsoft.com/office/drawing/2014/main" val="1481486739"/>
                    </a:ext>
                  </a:extLst>
                </a:gridCol>
                <a:gridCol w="1423984">
                  <a:extLst>
                    <a:ext uri="{9D8B030D-6E8A-4147-A177-3AD203B41FA5}">
                      <a16:colId xmlns:a16="http://schemas.microsoft.com/office/drawing/2014/main" val="1995082619"/>
                    </a:ext>
                  </a:extLst>
                </a:gridCol>
                <a:gridCol w="1423984">
                  <a:extLst>
                    <a:ext uri="{9D8B030D-6E8A-4147-A177-3AD203B41FA5}">
                      <a16:colId xmlns:a16="http://schemas.microsoft.com/office/drawing/2014/main" val="3812269867"/>
                    </a:ext>
                  </a:extLst>
                </a:gridCol>
                <a:gridCol w="1423984">
                  <a:extLst>
                    <a:ext uri="{9D8B030D-6E8A-4147-A177-3AD203B41FA5}">
                      <a16:colId xmlns:a16="http://schemas.microsoft.com/office/drawing/2014/main" val="2034919460"/>
                    </a:ext>
                  </a:extLst>
                </a:gridCol>
              </a:tblGrid>
              <a:tr h="413996">
                <a:tc>
                  <a:txBody>
                    <a:bodyPr/>
                    <a:lstStyle/>
                    <a:p>
                      <a:pPr algn="just"/>
                      <a:r>
                        <a:rPr lang="en-US" sz="1800">
                          <a:solidFill>
                            <a:srgbClr val="000000"/>
                          </a:solidFill>
                          <a:effectLst/>
                          <a:latin typeface="+mn-lt"/>
                        </a:rPr>
                        <a:t>Chiều cao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a:solidFill>
                            <a:srgbClr val="000000"/>
                          </a:solidFill>
                          <a:effectLst/>
                          <a:latin typeface="+mn-lt"/>
                        </a:rPr>
                        <a:t>[0;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a:solidFill>
                            <a:srgbClr val="000000"/>
                          </a:solidFill>
                          <a:effectLst/>
                          <a:latin typeface="+mn-lt"/>
                        </a:rPr>
                        <a:t>[5;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a:solidFill>
                            <a:srgbClr val="000000"/>
                          </a:solidFill>
                          <a:effectLst/>
                          <a:latin typeface="+mn-lt"/>
                        </a:rPr>
                        <a:t>[10;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a:solidFill>
                            <a:srgbClr val="000000"/>
                          </a:solidFill>
                          <a:effectLst/>
                          <a:latin typeface="+mn-lt"/>
                        </a:rPr>
                        <a:t>[15;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27087693"/>
                  </a:ext>
                </a:extLst>
              </a:tr>
              <a:tr h="413996">
                <a:tc>
                  <a:txBody>
                    <a:bodyPr/>
                    <a:lstStyle/>
                    <a:p>
                      <a:pPr algn="just"/>
                      <a:r>
                        <a:rPr lang="en-US" sz="1800">
                          <a:solidFill>
                            <a:srgbClr val="000000"/>
                          </a:solidFill>
                          <a:effectLst/>
                          <a:latin typeface="+mn-lt"/>
                        </a:rPr>
                        <a:t>Số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a:solidFill>
                            <a:srgbClr val="000000"/>
                          </a:solidFill>
                          <a:effectLst/>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a:solidFill>
                            <a:srgbClr val="000000"/>
                          </a:solidFill>
                          <a:effectLst/>
                          <a:latin typeface="+mn-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a:solidFill>
                            <a:srgbClr val="000000"/>
                          </a:solidFill>
                          <a:effectLst/>
                          <a:latin typeface="+mn-l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a:solidFill>
                            <a:srgbClr val="000000"/>
                          </a:solidFill>
                          <a:effectLst/>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36837636"/>
                  </a:ext>
                </a:extLst>
              </a:tr>
            </a:tbl>
          </a:graphicData>
        </a:graphic>
      </p:graphicFrame>
      <p:sp>
        <p:nvSpPr>
          <p:cNvPr id="3" name="Rectangle 2"/>
          <p:cNvSpPr/>
          <p:nvPr/>
        </p:nvSpPr>
        <p:spPr>
          <a:xfrm>
            <a:off x="859120" y="1870530"/>
            <a:ext cx="7494606" cy="1338828"/>
          </a:xfrm>
          <a:prstGeom prst="rect">
            <a:avLst/>
          </a:prstGeom>
        </p:spPr>
        <p:txBody>
          <a:bodyPr wrap="square">
            <a:spAutoFit/>
          </a:bodyPr>
          <a:lstStyle/>
          <a:p>
            <a:pPr algn="just">
              <a:lnSpc>
                <a:spcPct val="150000"/>
              </a:lnSpc>
            </a:pPr>
            <a:r>
              <a:rPr lang="vi-VN" sz="1800" dirty="0">
                <a:latin typeface="+mn-lt"/>
              </a:rPr>
              <a:t>Gọi x</a:t>
            </a:r>
            <a:r>
              <a:rPr lang="vi-VN" sz="1800" baseline="-25000" dirty="0">
                <a:latin typeface="+mn-lt"/>
              </a:rPr>
              <a:t>1</a:t>
            </a:r>
            <a:r>
              <a:rPr lang="vi-VN" sz="1800" dirty="0">
                <a:latin typeface="+mn-lt"/>
              </a:rPr>
              <a:t>, x</a:t>
            </a:r>
            <a:r>
              <a:rPr lang="vi-VN" sz="1800" baseline="-25000" dirty="0">
                <a:latin typeface="+mn-lt"/>
              </a:rPr>
              <a:t>2</a:t>
            </a:r>
            <a:r>
              <a:rPr lang="vi-VN" sz="1800" dirty="0">
                <a:latin typeface="+mn-lt"/>
              </a:rPr>
              <a:t>, ..., x</a:t>
            </a:r>
            <a:r>
              <a:rPr lang="vi-VN" sz="1800" baseline="-25000" dirty="0">
                <a:latin typeface="+mn-lt"/>
              </a:rPr>
              <a:t>21</a:t>
            </a:r>
            <a:r>
              <a:rPr lang="vi-VN" sz="1800" dirty="0">
                <a:latin typeface="+mn-lt"/>
              </a:rPr>
              <a:t> là chiều cao của các cây giống, đã được sắp xếp theo thứ tự tăng dần. Khi đó, x</a:t>
            </a:r>
            <a:r>
              <a:rPr lang="vi-VN" sz="1800" baseline="-25000" dirty="0">
                <a:latin typeface="+mn-lt"/>
              </a:rPr>
              <a:t>1</a:t>
            </a:r>
            <a:r>
              <a:rPr lang="vi-VN" sz="1800" dirty="0">
                <a:latin typeface="+mn-lt"/>
              </a:rPr>
              <a:t>, ..., x</a:t>
            </a:r>
            <a:r>
              <a:rPr lang="vi-VN" sz="1800" baseline="-25000" dirty="0">
                <a:latin typeface="+mn-lt"/>
              </a:rPr>
              <a:t>3</a:t>
            </a:r>
            <a:r>
              <a:rPr lang="vi-VN" sz="1800" dirty="0">
                <a:latin typeface="+mn-lt"/>
              </a:rPr>
              <a:t> thuộc [0; 5), x</a:t>
            </a:r>
            <a:r>
              <a:rPr lang="vi-VN" sz="1800" baseline="-25000" dirty="0">
                <a:latin typeface="+mn-lt"/>
              </a:rPr>
              <a:t>4</a:t>
            </a:r>
            <a:r>
              <a:rPr lang="vi-VN" sz="1800" dirty="0">
                <a:latin typeface="+mn-lt"/>
              </a:rPr>
              <a:t>, ..., x</a:t>
            </a:r>
            <a:r>
              <a:rPr lang="vi-VN" sz="1800" baseline="-25000" dirty="0">
                <a:latin typeface="+mn-lt"/>
              </a:rPr>
              <a:t>11</a:t>
            </a:r>
            <a:r>
              <a:rPr lang="vi-VN" sz="1800" dirty="0">
                <a:latin typeface="+mn-lt"/>
              </a:rPr>
              <a:t> thuộc [5; 10), ... Hỏi trung vị thuộc nhóm nào?</a:t>
            </a:r>
            <a:endParaRPr lang="en-US" sz="1800" dirty="0">
              <a:latin typeface="+mn-lt"/>
            </a:endParaRPr>
          </a:p>
        </p:txBody>
      </p:sp>
      <p:sp>
        <p:nvSpPr>
          <p:cNvPr id="24" name="Rectangle 23"/>
          <p:cNvSpPr/>
          <p:nvPr/>
        </p:nvSpPr>
        <p:spPr>
          <a:xfrm>
            <a:off x="4122155" y="3174781"/>
            <a:ext cx="9685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Trả lời:</a:t>
            </a:r>
            <a:endParaRPr kumimoji="0" lang="en-US" sz="1800" b="1" i="1" u="sng" strike="noStrike" kern="0" cap="none" spc="0" normalizeH="0" baseline="0" noProof="0">
              <a:ln>
                <a:noFill/>
              </a:ln>
              <a:solidFill>
                <a:srgbClr val="4C2E8C">
                  <a:lumMod val="75000"/>
                </a:srgbClr>
              </a:solidFill>
              <a:effectLst/>
              <a:uLnTx/>
              <a:uFillTx/>
              <a:sym typeface="Arial"/>
            </a:endParaRPr>
          </a:p>
        </p:txBody>
      </p:sp>
      <mc:AlternateContent xmlns:mc="http://schemas.openxmlformats.org/markup-compatibility/2006" xmlns:a14="http://schemas.microsoft.com/office/drawing/2010/main">
        <mc:Choice Requires="a14">
          <p:sp>
            <p:nvSpPr>
              <p:cNvPr id="4" name="Rectangle 3"/>
              <p:cNvSpPr/>
              <p:nvPr/>
            </p:nvSpPr>
            <p:spPr>
              <a:xfrm>
                <a:off x="859120" y="3557846"/>
                <a:ext cx="7410236" cy="1338828"/>
              </a:xfrm>
              <a:prstGeom prst="rect">
                <a:avLst/>
              </a:prstGeom>
            </p:spPr>
            <p:txBody>
              <a:bodyPr wrap="square">
                <a:spAutoFit/>
              </a:bodyPr>
              <a:lstStyle/>
              <a:p>
                <a:pPr algn="just">
                  <a:lnSpc>
                    <a:spcPct val="150000"/>
                  </a:lnSpc>
                  <a:spcBef>
                    <a:spcPts val="100"/>
                  </a:spcBef>
                  <a:spcAft>
                    <a:spcPts val="100"/>
                  </a:spcAft>
                </a:pPr>
                <a:r>
                  <a:rPr lang="en-US" sz="1800">
                    <a:latin typeface="+mn-lt"/>
                    <a:ea typeface="Dotum" panose="020B0600000101010101" pitchFamily="34" charset="-127"/>
                  </a:rPr>
                  <a:t>Ta có: cỡ mẫu </a:t>
                </a:r>
                <a14:m>
                  <m:oMath xmlns:m="http://schemas.openxmlformats.org/officeDocument/2006/math">
                    <m:r>
                      <a:rPr lang="en-US" sz="1800" i="1">
                        <a:effectLst/>
                        <a:latin typeface="Cambria Math" panose="02040503050406030204" pitchFamily="18" charset="0"/>
                        <a:ea typeface="Dotum" panose="020B0600000101010101" pitchFamily="34" charset="-127"/>
                      </a:rPr>
                      <m:t>𝑛</m:t>
                    </m:r>
                    <m:r>
                      <a:rPr lang="en-US" sz="1800" i="1">
                        <a:effectLst/>
                        <a:latin typeface="Cambria Math" panose="02040503050406030204" pitchFamily="18" charset="0"/>
                        <a:ea typeface="Dotum" panose="020B0600000101010101" pitchFamily="34" charset="-127"/>
                      </a:rPr>
                      <m:t> = 21</m:t>
                    </m:r>
                  </m:oMath>
                </a14:m>
                <a:r>
                  <a:rPr lang="en-US" sz="1800">
                    <a:effectLst/>
                    <a:latin typeface="+mn-lt"/>
                    <a:ea typeface="Dotum" panose="020B0600000101010101" pitchFamily="34" charset="-127"/>
                  </a:rPr>
                  <a:t>, là số lẻ nên trung vị là giá trị chính giữa của mẫu số liệu và là giá trị ở vị trí thứ 11 của mẫu số liệu. </a:t>
                </a:r>
                <a:endParaRPr lang="en-US" sz="1800" smtClean="0">
                  <a:effectLst/>
                  <a:latin typeface="+mn-lt"/>
                  <a:ea typeface="Dotum" panose="020B0600000101010101" pitchFamily="34" charset="-127"/>
                </a:endParaRPr>
              </a:p>
              <a:p>
                <a:pPr algn="just">
                  <a:lnSpc>
                    <a:spcPct val="150000"/>
                  </a:lnSpc>
                  <a:spcBef>
                    <a:spcPts val="100"/>
                  </a:spcBef>
                  <a:spcAft>
                    <a:spcPts val="100"/>
                  </a:spcAft>
                </a:pPr>
                <a:r>
                  <a:rPr lang="en-US" sz="1800" smtClean="0">
                    <a:effectLst/>
                    <a:latin typeface="+mn-lt"/>
                    <a:ea typeface="Dotum" panose="020B0600000101010101" pitchFamily="34" charset="-127"/>
                  </a:rPr>
                  <a:t>Mà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en-US" sz="1800" i="1">
                            <a:effectLst/>
                            <a:latin typeface="Cambria Math" panose="02040503050406030204" pitchFamily="18" charset="0"/>
                            <a:ea typeface="Dotum" panose="020B0600000101010101" pitchFamily="34" charset="-127"/>
                          </a:rPr>
                          <m:t>𝑥</m:t>
                        </m:r>
                      </m:e>
                      <m:sub>
                        <m:r>
                          <a:rPr lang="en-US" sz="1800" i="1" baseline="-25000">
                            <a:effectLst/>
                            <a:latin typeface="Cambria Math" panose="02040503050406030204" pitchFamily="18" charset="0"/>
                            <a:ea typeface="Dotum" panose="020B0600000101010101" pitchFamily="34" charset="-127"/>
                          </a:rPr>
                          <m:t>11</m:t>
                        </m:r>
                      </m:sub>
                    </m:sSub>
                  </m:oMath>
                </a14:m>
                <a:r>
                  <a:rPr lang="en-US" sz="1800">
                    <a:effectLst/>
                    <a:latin typeface="+mn-lt"/>
                    <a:ea typeface="Dotum" panose="020B0600000101010101" pitchFamily="34" charset="-127"/>
                  </a:rPr>
                  <a:t> thuộc </a:t>
                </a:r>
                <a14:m>
                  <m:oMath xmlns:m="http://schemas.openxmlformats.org/officeDocument/2006/math">
                    <m:r>
                      <a:rPr lang="en-US" sz="1800" i="1">
                        <a:effectLst/>
                        <a:latin typeface="Cambria Math" panose="02040503050406030204" pitchFamily="18" charset="0"/>
                        <a:ea typeface="Dotum" panose="020B0600000101010101" pitchFamily="34" charset="-127"/>
                      </a:rPr>
                      <m:t>[5; 10)</m:t>
                    </m:r>
                  </m:oMath>
                </a14:m>
                <a:r>
                  <a:rPr lang="en-US" sz="1800">
                    <a:effectLst/>
                    <a:latin typeface="+mn-lt"/>
                    <a:ea typeface="Dotum" panose="020B0600000101010101" pitchFamily="34" charset="-127"/>
                  </a:rPr>
                  <a:t> nên trung vị của mẫu số liệu thuộc nhóm </a:t>
                </a:r>
                <a14:m>
                  <m:oMath xmlns:m="http://schemas.openxmlformats.org/officeDocument/2006/math">
                    <m:r>
                      <a:rPr lang="en-US" sz="1800" i="1">
                        <a:effectLst/>
                        <a:latin typeface="Cambria Math" panose="02040503050406030204" pitchFamily="18" charset="0"/>
                        <a:ea typeface="Dotum" panose="020B0600000101010101" pitchFamily="34" charset="-127"/>
                      </a:rPr>
                      <m:t>[5; 10).</m:t>
                    </m:r>
                  </m:oMath>
                </a14:m>
                <a:endParaRPr lang="en-US" sz="18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59120" y="3557846"/>
                <a:ext cx="7410236" cy="1338828"/>
              </a:xfrm>
              <a:prstGeom prst="rect">
                <a:avLst/>
              </a:prstGeom>
              <a:blipFill>
                <a:blip r:embed="rId3"/>
                <a:stretch>
                  <a:fillRect l="-740" r="-576" b="-5023"/>
                </a:stretch>
              </a:blipFill>
            </p:spPr>
            <p:txBody>
              <a:bodyPr/>
              <a:lstStyle/>
              <a:p>
                <a:r>
                  <a:rPr lang="en-US">
                    <a:noFill/>
                  </a:rPr>
                  <a:t> </a:t>
                </a:r>
              </a:p>
            </p:txBody>
          </p:sp>
        </mc:Fallback>
      </mc:AlternateContent>
    </p:spTree>
    <p:extLst>
      <p:ext uri="{BB962C8B-B14F-4D97-AF65-F5344CB8AC3E}">
        <p14:creationId xmlns:p14="http://schemas.microsoft.com/office/powerpoint/2010/main" val="206226901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8" dur="500"/>
                                        <p:tgtEl>
                                          <p:spTgt spid="4">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2" grpId="0"/>
      <p:bldP spid="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446" name="Google Shape;446;p44"/>
          <p:cNvGrpSpPr/>
          <p:nvPr/>
        </p:nvGrpSpPr>
        <p:grpSpPr>
          <a:xfrm>
            <a:off x="8146204" y="1088349"/>
            <a:ext cx="545044" cy="644353"/>
            <a:chOff x="713258" y="1316731"/>
            <a:chExt cx="545044" cy="644353"/>
          </a:xfrm>
        </p:grpSpPr>
        <p:sp>
          <p:nvSpPr>
            <p:cNvPr id="447" name="Google Shape;447;p44"/>
            <p:cNvSpPr/>
            <p:nvPr/>
          </p:nvSpPr>
          <p:spPr>
            <a:xfrm>
              <a:off x="1029701" y="173248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44"/>
            <p:cNvSpPr/>
            <p:nvPr/>
          </p:nvSpPr>
          <p:spPr>
            <a:xfrm>
              <a:off x="713258" y="13167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 name="Rectangle 37"/>
          <p:cNvSpPr/>
          <p:nvPr/>
        </p:nvSpPr>
        <p:spPr>
          <a:xfrm>
            <a:off x="5948403" y="5423383"/>
            <a:ext cx="105189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Trả lời:</a:t>
            </a:r>
            <a:endParaRPr kumimoji="0" lang="en-US" sz="20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10" name="Rectangle 9"/>
          <p:cNvSpPr/>
          <p:nvPr/>
        </p:nvSpPr>
        <p:spPr>
          <a:xfrm>
            <a:off x="324375" y="190981"/>
            <a:ext cx="8105853" cy="517193"/>
          </a:xfrm>
          <a:prstGeom prst="rect">
            <a:avLst/>
          </a:prstGeom>
        </p:spPr>
        <p:txBody>
          <a:bodyPr wrap="square">
            <a:spAutoFit/>
          </a:bodyPr>
          <a:lstStyle/>
          <a:p>
            <a:pPr marL="342900" marR="0" lvl="0" indent="-342900" algn="l" defTabSz="914400" rtl="0" eaLnBrk="1" fontAlgn="auto" latinLnBrk="0" hangingPunct="1">
              <a:lnSpc>
                <a:spcPct val="150000"/>
              </a:lnSpc>
              <a:spcBef>
                <a:spcPts val="100"/>
              </a:spcBef>
              <a:spcAft>
                <a:spcPts val="100"/>
              </a:spcAft>
              <a:buClr>
                <a:srgbClr val="C00000"/>
              </a:buClr>
              <a:buSzTx/>
              <a:buFont typeface="Wingdings" panose="05000000000000000000" pitchFamily="2" charset="2"/>
              <a:buChar char="Ø"/>
              <a:tabLst/>
              <a:defRPr/>
            </a:pPr>
            <a:r>
              <a:rPr kumimoji="0" lang="vi-VN" sz="2100" b="1" i="0" u="none" strike="noStrike" kern="0" cap="none" spc="0" normalizeH="0" baseline="0" noProof="0">
                <a:ln>
                  <a:noFill/>
                </a:ln>
                <a:solidFill>
                  <a:srgbClr val="C00000"/>
                </a:solidFill>
                <a:effectLst/>
                <a:uLnTx/>
                <a:uFillTx/>
                <a:latin typeface="Arial"/>
                <a:ea typeface="Times New Roman" panose="02020603050405020304" pitchFamily="18" charset="0"/>
                <a:cs typeface="Arial"/>
                <a:sym typeface="Arial"/>
              </a:rPr>
              <a:t>Các bước tìm số trung vị của mẫu số liệu ghép </a:t>
            </a:r>
            <a:r>
              <a:rPr kumimoji="0" lang="vi-VN" sz="2100" b="1" i="0" u="none" strike="noStrike" kern="0" cap="none" spc="0" normalizeH="0" baseline="0" noProof="0" smtClean="0">
                <a:ln>
                  <a:noFill/>
                </a:ln>
                <a:solidFill>
                  <a:srgbClr val="C00000"/>
                </a:solidFill>
                <a:effectLst/>
                <a:uLnTx/>
                <a:uFillTx/>
                <a:latin typeface="Arial"/>
                <a:ea typeface="Times New Roman" panose="02020603050405020304" pitchFamily="18" charset="0"/>
                <a:cs typeface="Arial"/>
                <a:sym typeface="Arial"/>
              </a:rPr>
              <a:t>nhóm</a:t>
            </a:r>
            <a:endParaRPr kumimoji="0" lang="en-US" sz="2100" b="0" i="0" u="none" strike="noStrike" kern="0" cap="none" spc="0" normalizeH="0" baseline="0" noProof="0">
              <a:ln>
                <a:noFill/>
              </a:ln>
              <a:solidFill>
                <a:srgbClr val="C00000"/>
              </a:solidFill>
              <a:effectLst/>
              <a:uLnTx/>
              <a:uFillTx/>
              <a:latin typeface="Arial"/>
              <a:ea typeface="Times New Roman" panose="02020603050405020304" pitchFamily="18" charset="0"/>
              <a:cs typeface="Arial"/>
              <a:sym typeface="Arial"/>
            </a:endParaRPr>
          </a:p>
        </p:txBody>
      </p:sp>
      <p:grpSp>
        <p:nvGrpSpPr>
          <p:cNvPr id="3" name="Group 2"/>
          <p:cNvGrpSpPr/>
          <p:nvPr/>
        </p:nvGrpSpPr>
        <p:grpSpPr>
          <a:xfrm>
            <a:off x="324375" y="895327"/>
            <a:ext cx="2957885" cy="2222390"/>
            <a:chOff x="363410" y="1133059"/>
            <a:chExt cx="2957885" cy="2222390"/>
          </a:xfrm>
        </p:grpSpPr>
        <p:sp>
          <p:nvSpPr>
            <p:cNvPr id="2" name="Rounded Rectangle 1"/>
            <p:cNvSpPr/>
            <p:nvPr/>
          </p:nvSpPr>
          <p:spPr>
            <a:xfrm>
              <a:off x="363410" y="1133059"/>
              <a:ext cx="2957885" cy="2222390"/>
            </a:xfrm>
            <a:prstGeom prst="roundRect">
              <a:avLst/>
            </a:prstGeom>
            <a:solidFill>
              <a:schemeClr val="bg2">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ectangle 19"/>
                <p:cNvSpPr/>
                <p:nvPr/>
              </p:nvSpPr>
              <p:spPr>
                <a:xfrm>
                  <a:off x="629872" y="1354397"/>
                  <a:ext cx="2413757" cy="1791644"/>
                </a:xfrm>
                <a:prstGeom prst="rect">
                  <a:avLst/>
                </a:prstGeom>
                <a:noFill/>
              </p:spPr>
              <p:txBody>
                <a:bodyPr wrap="square">
                  <a:spAutoFit/>
                </a:bodyPr>
                <a:lstStyle/>
                <a:p>
                  <a:pPr algn="just">
                    <a:lnSpc>
                      <a:spcPct val="150000"/>
                    </a:lnSpc>
                    <a:spcBef>
                      <a:spcPts val="100"/>
                    </a:spcBef>
                    <a:spcAft>
                      <a:spcPts val="100"/>
                    </a:spcAft>
                  </a:pPr>
                  <a:r>
                    <a:rPr lang="en-US" sz="1800" b="1">
                      <a:latin typeface="+mn-lt"/>
                      <a:ea typeface="Dotum" panose="020B0600000101010101" pitchFamily="34" charset="-127"/>
                    </a:rPr>
                    <a:t>Bước 1: </a:t>
                  </a:r>
                  <a:r>
                    <a:rPr lang="en-US" sz="1800">
                      <a:latin typeface="+mn-lt"/>
                      <a:ea typeface="Dotum" panose="020B0600000101010101" pitchFamily="34" charset="-127"/>
                    </a:rPr>
                    <a:t>Xác định nhóm chứa trung vị. Giả sử đó là nhóm thứ p: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m:rPr>
                              <m:sty m:val="p"/>
                            </m:rPr>
                            <a:rPr lang="en-US" sz="1800" i="0">
                              <a:effectLst/>
                              <a:latin typeface="Cambria Math" panose="02040503050406030204" pitchFamily="18" charset="0"/>
                              <a:ea typeface="Dotum" panose="020B0600000101010101" pitchFamily="34" charset="-127"/>
                            </a:rPr>
                            <m:t>a</m:t>
                          </m:r>
                        </m:e>
                        <m:sub>
                          <m:r>
                            <m:rPr>
                              <m:sty m:val="p"/>
                            </m:rPr>
                            <a:rPr lang="en-US" sz="1800" i="0">
                              <a:effectLst/>
                              <a:latin typeface="Cambria Math" panose="02040503050406030204" pitchFamily="18" charset="0"/>
                              <a:ea typeface="Dotum" panose="020B0600000101010101" pitchFamily="34" charset="-127"/>
                            </a:rPr>
                            <m:t>p</m:t>
                          </m:r>
                        </m:sub>
                      </m:sSub>
                      <m:r>
                        <a:rPr lang="en-US" sz="1800" i="0">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m:rPr>
                              <m:sty m:val="p"/>
                            </m:rPr>
                            <a:rPr lang="en-US" sz="1800" i="0">
                              <a:effectLst/>
                              <a:latin typeface="Cambria Math" panose="02040503050406030204" pitchFamily="18" charset="0"/>
                              <a:ea typeface="Dotum" panose="020B0600000101010101" pitchFamily="34" charset="-127"/>
                            </a:rPr>
                            <m:t>a</m:t>
                          </m:r>
                        </m:e>
                        <m:sub>
                          <m:r>
                            <m:rPr>
                              <m:sty m:val="p"/>
                            </m:rPr>
                            <a:rPr lang="en-US" sz="1800" i="0">
                              <a:effectLst/>
                              <a:latin typeface="Cambria Math" panose="02040503050406030204" pitchFamily="18" charset="0"/>
                              <a:ea typeface="Dotum" panose="020B0600000101010101" pitchFamily="34" charset="-127"/>
                            </a:rPr>
                            <m:t>p</m:t>
                          </m:r>
                          <m:r>
                            <a:rPr lang="en-US" sz="1800" i="0">
                              <a:effectLst/>
                              <a:latin typeface="Cambria Math" panose="02040503050406030204" pitchFamily="18" charset="0"/>
                              <a:ea typeface="Dotum" panose="020B0600000101010101" pitchFamily="34" charset="-127"/>
                            </a:rPr>
                            <m:t>+1</m:t>
                          </m:r>
                        </m:sub>
                      </m:sSub>
                    </m:oMath>
                  </a14:m>
                  <a:r>
                    <a:rPr lang="en-US" sz="1800">
                      <a:effectLst/>
                      <a:latin typeface="+mn-lt"/>
                      <a:ea typeface="Dotum" panose="020B0600000101010101" pitchFamily="34" charset="-127"/>
                    </a:rPr>
                    <a:t>).</a:t>
                  </a:r>
                  <a:endParaRPr lang="en-US" sz="1800">
                    <a:effectLst/>
                    <a:latin typeface="+mn-lt"/>
                    <a:ea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629872" y="1354397"/>
                  <a:ext cx="2413757" cy="1791644"/>
                </a:xfrm>
                <a:prstGeom prst="rect">
                  <a:avLst/>
                </a:prstGeom>
                <a:blipFill>
                  <a:blip r:embed="rId3"/>
                  <a:stretch>
                    <a:fillRect l="-2273" r="-2020" b="-1020"/>
                  </a:stretch>
                </a:blipFill>
              </p:spPr>
              <p:txBody>
                <a:bodyPr/>
                <a:lstStyle/>
                <a:p>
                  <a:r>
                    <a:rPr lang="en-US">
                      <a:noFill/>
                    </a:rPr>
                    <a:t> </a:t>
                  </a:r>
                </a:p>
              </p:txBody>
            </p:sp>
          </mc:Fallback>
        </mc:AlternateContent>
      </p:grpSp>
      <p:grpSp>
        <p:nvGrpSpPr>
          <p:cNvPr id="4" name="Group 3"/>
          <p:cNvGrpSpPr/>
          <p:nvPr/>
        </p:nvGrpSpPr>
        <p:grpSpPr>
          <a:xfrm>
            <a:off x="3631726" y="1987989"/>
            <a:ext cx="5114945" cy="2892472"/>
            <a:chOff x="3796718" y="1960788"/>
            <a:chExt cx="5114945" cy="2892472"/>
          </a:xfrm>
        </p:grpSpPr>
        <p:sp>
          <p:nvSpPr>
            <p:cNvPr id="21" name="Rounded Rectangle 20"/>
            <p:cNvSpPr/>
            <p:nvPr/>
          </p:nvSpPr>
          <p:spPr>
            <a:xfrm>
              <a:off x="3796718" y="1960788"/>
              <a:ext cx="5114945" cy="2892472"/>
            </a:xfrm>
            <a:prstGeom prst="roundRect">
              <a:avLst/>
            </a:prstGeom>
            <a:solidFill>
              <a:schemeClr val="bg2">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Rectangle 22"/>
                <p:cNvSpPr/>
                <p:nvPr/>
              </p:nvSpPr>
              <p:spPr>
                <a:xfrm>
                  <a:off x="4028953" y="2149500"/>
                  <a:ext cx="4771156" cy="2515047"/>
                </a:xfrm>
                <a:prstGeom prst="rect">
                  <a:avLst/>
                </a:prstGeom>
                <a:noFill/>
              </p:spPr>
              <p:txBody>
                <a:bodyPr wrap="square">
                  <a:spAutoFit/>
                </a:bodyPr>
                <a:lstStyle/>
                <a:p>
                  <a:pPr algn="just">
                    <a:lnSpc>
                      <a:spcPct val="150000"/>
                    </a:lnSpc>
                  </a:pPr>
                  <a:r>
                    <a:rPr lang="en-US" sz="1800" b="1">
                      <a:latin typeface="+mn-lt"/>
                      <a:ea typeface="Dotum" panose="020B0600000101010101" pitchFamily="34" charset="-127"/>
                    </a:rPr>
                    <a:t>Bước 2: </a:t>
                  </a:r>
                  <a:r>
                    <a:rPr lang="en-US" sz="1800">
                      <a:latin typeface="+mn-lt"/>
                      <a:ea typeface="Dotum" panose="020B0600000101010101" pitchFamily="34" charset="-127"/>
                    </a:rPr>
                    <a:t>Trung vị là: </a:t>
                  </a:r>
                  <a:endParaRPr lang="en-US" sz="1800" smtClean="0">
                    <a:latin typeface="+mn-lt"/>
                    <a:ea typeface="Dotum" panose="020B0600000101010101" pitchFamily="34" charset="-127"/>
                  </a:endParaRPr>
                </a:p>
                <a:p>
                  <a:pPr algn="ctr">
                    <a:lnSpc>
                      <a:spcPct val="150000"/>
                    </a:lnSpc>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m:rPr>
                                <m:sty m:val="p"/>
                              </m:rPr>
                              <a:rPr lang="en-US" sz="1800" i="0">
                                <a:effectLst/>
                                <a:latin typeface="Cambria Math" panose="02040503050406030204" pitchFamily="18" charset="0"/>
                                <a:ea typeface="Dotum" panose="020B0600000101010101" pitchFamily="34" charset="-127"/>
                              </a:rPr>
                              <m:t>M</m:t>
                            </m:r>
                          </m:e>
                          <m:sub>
                            <m:r>
                              <m:rPr>
                                <m:sty m:val="p"/>
                              </m:rPr>
                              <a:rPr lang="en-US" sz="1800" i="0">
                                <a:effectLst/>
                                <a:latin typeface="Cambria Math" panose="02040503050406030204" pitchFamily="18" charset="0"/>
                                <a:ea typeface="Dotum" panose="020B0600000101010101" pitchFamily="34" charset="-127"/>
                              </a:rPr>
                              <m:t>e</m:t>
                            </m:r>
                          </m:sub>
                        </m:sSub>
                        <m:r>
                          <a:rPr lang="en-US" sz="1800" i="0">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m:rPr>
                                <m:sty m:val="p"/>
                              </m:rPr>
                              <a:rPr lang="en-US" sz="1800" i="0">
                                <a:effectLst/>
                                <a:latin typeface="Cambria Math" panose="02040503050406030204" pitchFamily="18" charset="0"/>
                                <a:ea typeface="Dotum" panose="020B0600000101010101" pitchFamily="34" charset="-127"/>
                              </a:rPr>
                              <m:t>a</m:t>
                            </m:r>
                          </m:e>
                          <m:sub>
                            <m:r>
                              <m:rPr>
                                <m:sty m:val="p"/>
                              </m:rPr>
                              <a:rPr lang="en-US" sz="1800" i="0">
                                <a:effectLst/>
                                <a:latin typeface="Cambria Math" panose="02040503050406030204" pitchFamily="18" charset="0"/>
                                <a:ea typeface="Dotum" panose="020B0600000101010101" pitchFamily="34" charset="-127"/>
                              </a:rPr>
                              <m:t>p</m:t>
                            </m:r>
                          </m:sub>
                        </m:sSub>
                        <m:r>
                          <a:rPr lang="en-US" sz="1800" i="0">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f>
                              <m:fPr>
                                <m:ctrlPr>
                                  <a:rPr lang="en-US" sz="1800" i="1">
                                    <a:effectLst/>
                                    <a:latin typeface="Cambria Math" panose="02040503050406030204" pitchFamily="18" charset="0"/>
                                    <a:ea typeface="Dotum" panose="020B0600000101010101" pitchFamily="34" charset="-127"/>
                                  </a:rPr>
                                </m:ctrlPr>
                              </m:fPr>
                              <m:num>
                                <m:r>
                                  <m:rPr>
                                    <m:sty m:val="p"/>
                                  </m:rPr>
                                  <a:rPr lang="en-US" sz="1800" i="0">
                                    <a:effectLst/>
                                    <a:latin typeface="Cambria Math" panose="02040503050406030204" pitchFamily="18" charset="0"/>
                                    <a:ea typeface="Dotum" panose="020B0600000101010101" pitchFamily="34" charset="-127"/>
                                  </a:rPr>
                                  <m:t>n</m:t>
                                </m:r>
                              </m:num>
                              <m:den>
                                <m:r>
                                  <a:rPr lang="en-US" sz="1800" i="0">
                                    <a:effectLst/>
                                    <a:latin typeface="Cambria Math" panose="02040503050406030204" pitchFamily="18" charset="0"/>
                                    <a:ea typeface="Dotum" panose="020B0600000101010101" pitchFamily="34" charset="-127"/>
                                  </a:rPr>
                                  <m:t>2</m:t>
                                </m:r>
                              </m:den>
                            </m:f>
                            <m:r>
                              <a:rPr lang="en-US" sz="1800" i="0">
                                <a:effectLst/>
                                <a:latin typeface="Cambria Math" panose="02040503050406030204" pitchFamily="18" charset="0"/>
                                <a:ea typeface="Dotum" panose="020B0600000101010101" pitchFamily="34" charset="-127"/>
                              </a:rPr>
                              <m:t>−</m:t>
                            </m:r>
                            <m:d>
                              <m:dPr>
                                <m:ctrlPr>
                                  <a:rPr lang="en-US" sz="1800" i="1">
                                    <a:effectLst/>
                                    <a:latin typeface="Cambria Math" panose="02040503050406030204" pitchFamily="18" charset="0"/>
                                    <a:ea typeface="Dotum" panose="020B0600000101010101" pitchFamily="34" charset="-127"/>
                                  </a:rPr>
                                </m:ctrlPr>
                              </m:dPr>
                              <m:e>
                                <m:sSub>
                                  <m:sSubPr>
                                    <m:ctrlPr>
                                      <a:rPr lang="en-US" sz="1800" i="1">
                                        <a:effectLst/>
                                        <a:latin typeface="Cambria Math" panose="02040503050406030204" pitchFamily="18" charset="0"/>
                                        <a:ea typeface="Dotum" panose="020B0600000101010101" pitchFamily="34" charset="-127"/>
                                      </a:rPr>
                                    </m:ctrlPr>
                                  </m:sSubPr>
                                  <m:e>
                                    <m:r>
                                      <m:rPr>
                                        <m:sty m:val="p"/>
                                      </m:rPr>
                                      <a:rPr lang="en-US" sz="1800" i="0">
                                        <a:effectLst/>
                                        <a:latin typeface="Cambria Math" panose="02040503050406030204" pitchFamily="18" charset="0"/>
                                        <a:ea typeface="Dotum" panose="020B0600000101010101" pitchFamily="34" charset="-127"/>
                                      </a:rPr>
                                      <m:t>m</m:t>
                                    </m:r>
                                  </m:e>
                                  <m:sub>
                                    <m:r>
                                      <a:rPr lang="en-US" sz="1800" i="0">
                                        <a:effectLst/>
                                        <a:latin typeface="Cambria Math" panose="02040503050406030204" pitchFamily="18" charset="0"/>
                                        <a:ea typeface="Dotum" panose="020B0600000101010101" pitchFamily="34" charset="-127"/>
                                      </a:rPr>
                                      <m:t>1</m:t>
                                    </m:r>
                                  </m:sub>
                                </m:sSub>
                                <m:r>
                                  <a:rPr lang="en-US" sz="1800" i="0">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m:rPr>
                                        <m:sty m:val="p"/>
                                      </m:rPr>
                                      <a:rPr lang="en-US" sz="1800" i="0">
                                        <a:effectLst/>
                                        <a:latin typeface="Cambria Math" panose="02040503050406030204" pitchFamily="18" charset="0"/>
                                        <a:ea typeface="Dotum" panose="020B0600000101010101" pitchFamily="34" charset="-127"/>
                                      </a:rPr>
                                      <m:t>m</m:t>
                                    </m:r>
                                  </m:e>
                                  <m:sub>
                                    <m:r>
                                      <m:rPr>
                                        <m:sty m:val="p"/>
                                      </m:rPr>
                                      <a:rPr lang="en-US" sz="1800" i="0">
                                        <a:effectLst/>
                                        <a:latin typeface="Cambria Math" panose="02040503050406030204" pitchFamily="18" charset="0"/>
                                        <a:ea typeface="Dotum" panose="020B0600000101010101" pitchFamily="34" charset="-127"/>
                                      </a:rPr>
                                      <m:t>p</m:t>
                                    </m:r>
                                    <m:r>
                                      <a:rPr lang="en-US" sz="1800" i="0">
                                        <a:effectLst/>
                                        <a:latin typeface="Cambria Math" panose="02040503050406030204" pitchFamily="18" charset="0"/>
                                        <a:ea typeface="Dotum" panose="020B0600000101010101" pitchFamily="34" charset="-127"/>
                                      </a:rPr>
                                      <m:t>−1</m:t>
                                    </m:r>
                                  </m:sub>
                                </m:sSub>
                              </m:e>
                            </m:d>
                          </m:num>
                          <m:den>
                            <m:sSub>
                              <m:sSubPr>
                                <m:ctrlPr>
                                  <a:rPr lang="en-US" sz="1800" i="1">
                                    <a:effectLst/>
                                    <a:latin typeface="Cambria Math" panose="02040503050406030204" pitchFamily="18" charset="0"/>
                                    <a:ea typeface="Dotum" panose="020B0600000101010101" pitchFamily="34" charset="-127"/>
                                  </a:rPr>
                                </m:ctrlPr>
                              </m:sSubPr>
                              <m:e>
                                <m:r>
                                  <m:rPr>
                                    <m:sty m:val="p"/>
                                  </m:rPr>
                                  <a:rPr lang="en-US" sz="1800" i="0">
                                    <a:effectLst/>
                                    <a:latin typeface="Cambria Math" panose="02040503050406030204" pitchFamily="18" charset="0"/>
                                    <a:ea typeface="Dotum" panose="020B0600000101010101" pitchFamily="34" charset="-127"/>
                                  </a:rPr>
                                  <m:t>m</m:t>
                                </m:r>
                              </m:e>
                              <m:sub>
                                <m:r>
                                  <m:rPr>
                                    <m:sty m:val="p"/>
                                  </m:rPr>
                                  <a:rPr lang="en-US" sz="1800" i="0">
                                    <a:effectLst/>
                                    <a:latin typeface="Cambria Math" panose="02040503050406030204" pitchFamily="18" charset="0"/>
                                    <a:ea typeface="Dotum" panose="020B0600000101010101" pitchFamily="34" charset="-127"/>
                                  </a:rPr>
                                  <m:t>p</m:t>
                                </m:r>
                              </m:sub>
                            </m:sSub>
                          </m:den>
                        </m:f>
                        <m:r>
                          <a:rPr lang="en-US" sz="1800" i="0">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m:rPr>
                                <m:sty m:val="p"/>
                              </m:rPr>
                              <a:rPr lang="en-US" sz="1800" i="0">
                                <a:effectLst/>
                                <a:latin typeface="Cambria Math" panose="02040503050406030204" pitchFamily="18" charset="0"/>
                                <a:ea typeface="Dotum" panose="020B0600000101010101" pitchFamily="34" charset="-127"/>
                              </a:rPr>
                              <m:t>a</m:t>
                            </m:r>
                          </m:e>
                          <m:sub>
                            <m:r>
                              <m:rPr>
                                <m:sty m:val="p"/>
                              </m:rPr>
                              <a:rPr lang="en-US" sz="1800" i="0">
                                <a:effectLst/>
                                <a:latin typeface="Cambria Math" panose="02040503050406030204" pitchFamily="18" charset="0"/>
                                <a:ea typeface="Dotum" panose="020B0600000101010101" pitchFamily="34" charset="-127"/>
                              </a:rPr>
                              <m:t>p</m:t>
                            </m:r>
                            <m:r>
                              <a:rPr lang="en-US" sz="1800" i="0">
                                <a:effectLst/>
                                <a:latin typeface="Cambria Math" panose="02040503050406030204" pitchFamily="18" charset="0"/>
                                <a:ea typeface="Dotum" panose="020B0600000101010101" pitchFamily="34" charset="-127"/>
                              </a:rPr>
                              <m:t>+1</m:t>
                            </m:r>
                          </m:sub>
                        </m:sSub>
                        <m:r>
                          <a:rPr lang="en-US" sz="1800" i="0">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m:rPr>
                                <m:sty m:val="p"/>
                              </m:rPr>
                              <a:rPr lang="en-US" sz="1800" i="0">
                                <a:effectLst/>
                                <a:latin typeface="Cambria Math" panose="02040503050406030204" pitchFamily="18" charset="0"/>
                                <a:ea typeface="Dotum" panose="020B0600000101010101" pitchFamily="34" charset="-127"/>
                              </a:rPr>
                              <m:t>a</m:t>
                            </m:r>
                          </m:e>
                          <m:sub>
                            <m:r>
                              <m:rPr>
                                <m:sty m:val="p"/>
                              </m:rPr>
                              <a:rPr lang="en-US" sz="1800" i="0">
                                <a:effectLst/>
                                <a:latin typeface="Cambria Math" panose="02040503050406030204" pitchFamily="18" charset="0"/>
                                <a:ea typeface="Dotum" panose="020B0600000101010101" pitchFamily="34" charset="-127"/>
                              </a:rPr>
                              <m:t>p</m:t>
                            </m:r>
                          </m:sub>
                        </m:sSub>
                        <m:r>
                          <a:rPr lang="en-US" sz="1800" i="0">
                            <a:effectLst/>
                            <a:latin typeface="Cambria Math" panose="02040503050406030204" pitchFamily="18" charset="0"/>
                            <a:ea typeface="Dotum" panose="020B0600000101010101" pitchFamily="34" charset="-127"/>
                          </a:rPr>
                          <m:t>)</m:t>
                        </m:r>
                      </m:oMath>
                    </m:oMathPara>
                  </a14:m>
                  <a:endParaRPr lang="en-US" sz="1800">
                    <a:effectLst/>
                    <a:latin typeface="+mn-lt"/>
                    <a:ea typeface="Times New Roman" panose="02020603050405020304" pitchFamily="18" charset="0"/>
                  </a:endParaRPr>
                </a:p>
                <a:p>
                  <a:pPr>
                    <a:lnSpc>
                      <a:spcPct val="150000"/>
                    </a:lnSpc>
                  </a:pPr>
                  <a:r>
                    <a:rPr lang="en-US" sz="1800">
                      <a:effectLst/>
                      <a:latin typeface="+mn-lt"/>
                      <a:ea typeface="Dotum" panose="020B0600000101010101" pitchFamily="34" charset="-127"/>
                    </a:rPr>
                    <a:t>Trong đó n là cỡ mẫu,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m:rPr>
                              <m:sty m:val="p"/>
                            </m:rPr>
                            <a:rPr lang="en-US" sz="1800" i="0">
                              <a:effectLst/>
                              <a:latin typeface="Cambria Math" panose="02040503050406030204" pitchFamily="18" charset="0"/>
                              <a:ea typeface="Dotum" panose="020B0600000101010101" pitchFamily="34" charset="-127"/>
                              <a:cs typeface="Times New Roman" panose="02020603050405020304" pitchFamily="18" charset="0"/>
                            </a:rPr>
                            <m:t>m</m:t>
                          </m:r>
                        </m:e>
                        <m:sub>
                          <m:r>
                            <m:rPr>
                              <m:sty m:val="p"/>
                            </m:rPr>
                            <a:rPr lang="en-US" sz="1800" i="0">
                              <a:effectLst/>
                              <a:latin typeface="Cambria Math" panose="02040503050406030204" pitchFamily="18" charset="0"/>
                              <a:ea typeface="Dotum" panose="020B0600000101010101" pitchFamily="34" charset="-127"/>
                              <a:cs typeface="Times New Roman" panose="02020603050405020304" pitchFamily="18" charset="0"/>
                            </a:rPr>
                            <m:t>p</m:t>
                          </m:r>
                        </m:sub>
                      </m:sSub>
                    </m:oMath>
                  </a14:m>
                  <a:r>
                    <a:rPr lang="en-US" sz="1800">
                      <a:effectLst/>
                      <a:latin typeface="+mn-lt"/>
                      <a:ea typeface="Dotum" panose="020B0600000101010101" pitchFamily="34" charset="-127"/>
                    </a:rPr>
                    <a:t> là tần số nhóm p</a:t>
                  </a:r>
                  <a:r>
                    <a:rPr lang="en-US" sz="1800" smtClean="0">
                      <a:effectLst/>
                      <a:latin typeface="+mn-lt"/>
                      <a:ea typeface="Dotum" panose="020B0600000101010101" pitchFamily="34" charset="-127"/>
                    </a:rPr>
                    <a:t>.</a:t>
                  </a:r>
                </a:p>
                <a:p>
                  <a:pPr>
                    <a:lnSpc>
                      <a:spcPct val="150000"/>
                    </a:lnSpc>
                  </a:pPr>
                  <a:r>
                    <a:rPr lang="en-US" sz="1800" smtClean="0">
                      <a:effectLst/>
                      <a:latin typeface="+mn-lt"/>
                      <a:ea typeface="Dotum" panose="020B0600000101010101" pitchFamily="34" charset="-127"/>
                    </a:rPr>
                    <a:t>Với </a:t>
                  </a:r>
                  <a14:m>
                    <m:oMath xmlns:m="http://schemas.openxmlformats.org/officeDocument/2006/math">
                      <m:r>
                        <m:rPr>
                          <m:sty m:val="p"/>
                        </m:rPr>
                        <a:rPr lang="en-US" sz="1800" i="0">
                          <a:effectLst/>
                          <a:latin typeface="Cambria Math" panose="02040503050406030204" pitchFamily="18" charset="0"/>
                          <a:ea typeface="Dotum" panose="020B0600000101010101" pitchFamily="34" charset="-127"/>
                          <a:cs typeface="Times New Roman" panose="02020603050405020304" pitchFamily="18" charset="0"/>
                        </a:rPr>
                        <m:t>p</m:t>
                      </m:r>
                      <m:r>
                        <a:rPr lang="en-US" sz="1800" i="0">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1800">
                      <a:effectLst/>
                      <a:latin typeface="+mn-lt"/>
                      <a:ea typeface="Dotum" panose="020B0600000101010101" pitchFamily="34" charset="-127"/>
                    </a:rPr>
                    <a:t>, ta quy ước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m:rPr>
                              <m:sty m:val="p"/>
                            </m:rPr>
                            <a:rPr lang="en-US" sz="1800" i="0">
                              <a:effectLst/>
                              <a:latin typeface="Cambria Math" panose="02040503050406030204" pitchFamily="18" charset="0"/>
                              <a:ea typeface="Dotum" panose="020B0600000101010101" pitchFamily="34" charset="-127"/>
                              <a:cs typeface="Times New Roman" panose="02020603050405020304" pitchFamily="18" charset="0"/>
                            </a:rPr>
                            <m:t>m</m:t>
                          </m:r>
                        </m:e>
                        <m:sub>
                          <m:r>
                            <a:rPr lang="en-US" sz="1800" i="0">
                              <a:effectLst/>
                              <a:latin typeface="Cambria Math" panose="02040503050406030204" pitchFamily="18" charset="0"/>
                              <a:ea typeface="Dotum" panose="020B0600000101010101" pitchFamily="34" charset="-127"/>
                              <a:cs typeface="Times New Roman" panose="02020603050405020304" pitchFamily="18" charset="0"/>
                            </a:rPr>
                            <m:t>1</m:t>
                          </m:r>
                        </m:sub>
                      </m:sSub>
                      <m:r>
                        <a:rPr lang="en-US" sz="1800" i="0">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effectLst/>
                              <a:latin typeface="Cambria Math" panose="02040503050406030204" pitchFamily="18" charset="0"/>
                              <a:ea typeface="Dotum" panose="020B0600000101010101" pitchFamily="34" charset="-127"/>
                            </a:rPr>
                          </m:ctrlPr>
                        </m:sSubPr>
                        <m:e>
                          <m:r>
                            <m:rPr>
                              <m:sty m:val="p"/>
                            </m:rPr>
                            <a:rPr lang="en-US" sz="1800" i="0">
                              <a:effectLst/>
                              <a:latin typeface="Cambria Math" panose="02040503050406030204" pitchFamily="18" charset="0"/>
                              <a:ea typeface="Dotum" panose="020B0600000101010101" pitchFamily="34" charset="-127"/>
                              <a:cs typeface="Times New Roman" panose="02020603050405020304" pitchFamily="18" charset="0"/>
                            </a:rPr>
                            <m:t>m</m:t>
                          </m:r>
                        </m:e>
                        <m:sub>
                          <m:r>
                            <m:rPr>
                              <m:sty m:val="p"/>
                            </m:rPr>
                            <a:rPr lang="en-US" sz="1800" i="0">
                              <a:effectLst/>
                              <a:latin typeface="Cambria Math" panose="02040503050406030204" pitchFamily="18" charset="0"/>
                              <a:ea typeface="Dotum" panose="020B0600000101010101" pitchFamily="34" charset="-127"/>
                              <a:cs typeface="Times New Roman" panose="02020603050405020304" pitchFamily="18" charset="0"/>
                            </a:rPr>
                            <m:t>p</m:t>
                          </m:r>
                          <m:r>
                            <a:rPr lang="en-US" sz="1800" i="0">
                              <a:effectLst/>
                              <a:latin typeface="Cambria Math" panose="02040503050406030204" pitchFamily="18" charset="0"/>
                              <a:ea typeface="Dotum" panose="020B0600000101010101" pitchFamily="34" charset="-127"/>
                              <a:cs typeface="Times New Roman" panose="02020603050405020304" pitchFamily="18" charset="0"/>
                            </a:rPr>
                            <m:t>−1</m:t>
                          </m:r>
                        </m:sub>
                      </m:sSub>
                      <m:r>
                        <a:rPr lang="en-US" sz="1800" i="0">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1800">
                      <a:effectLst/>
                      <a:latin typeface="+mn-lt"/>
                      <a:ea typeface="Dotum" panose="020B0600000101010101" pitchFamily="34" charset="-127"/>
                    </a:rPr>
                    <a:t>.</a:t>
                  </a:r>
                  <a:endParaRPr kumimoji="0" lang="en-US" sz="1700" b="0" u="none" strike="noStrike" kern="0" cap="none" spc="0" normalizeH="0" baseline="0" noProof="0" dirty="0">
                    <a:ln>
                      <a:noFill/>
                    </a:ln>
                    <a:solidFill>
                      <a:srgbClr val="000000"/>
                    </a:solidFill>
                    <a:effectLst/>
                    <a:uLnTx/>
                    <a:uFillTx/>
                    <a:latin typeface="+mn-lt"/>
                    <a:sym typeface="Arial"/>
                  </a:endParaRPr>
                </a:p>
              </p:txBody>
            </p:sp>
          </mc:Choice>
          <mc:Fallback xmlns="">
            <p:sp>
              <p:nvSpPr>
                <p:cNvPr id="23" name="Rectangle 22"/>
                <p:cNvSpPr>
                  <a:spLocks noRot="1" noChangeAspect="1" noMove="1" noResize="1" noEditPoints="1" noAdjustHandles="1" noChangeArrowheads="1" noChangeShapeType="1" noTextEdit="1"/>
                </p:cNvSpPr>
                <p:nvPr/>
              </p:nvSpPr>
              <p:spPr>
                <a:xfrm>
                  <a:off x="4028953" y="2149500"/>
                  <a:ext cx="4771156" cy="2515047"/>
                </a:xfrm>
                <a:prstGeom prst="rect">
                  <a:avLst/>
                </a:prstGeom>
                <a:blipFill>
                  <a:blip r:embed="rId4"/>
                  <a:stretch>
                    <a:fillRect l="-1149" b="-242"/>
                  </a:stretch>
                </a:blipFill>
              </p:spPr>
              <p:txBody>
                <a:bodyPr/>
                <a:lstStyle/>
                <a:p>
                  <a:r>
                    <a:rPr lang="en-US">
                      <a:noFill/>
                    </a:rPr>
                    <a:t> </a:t>
                  </a:r>
                </a:p>
              </p:txBody>
            </p:sp>
          </mc:Fallback>
        </mc:AlternateContent>
      </p:gr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9754" y="2448162"/>
            <a:ext cx="914479" cy="774259"/>
          </a:xfrm>
          <a:prstGeom prst="rect">
            <a:avLst/>
          </a:prstGeom>
        </p:spPr>
      </p:pic>
      <p:pic>
        <p:nvPicPr>
          <p:cNvPr id="25" name="Picture 24"/>
          <p:cNvPicPr>
            <a:picLocks noChangeAspect="1"/>
          </p:cNvPicPr>
          <p:nvPr/>
        </p:nvPicPr>
        <p:blipFill>
          <a:blip r:embed="rId6"/>
          <a:stretch>
            <a:fillRect/>
          </a:stretch>
        </p:blipFill>
        <p:spPr>
          <a:xfrm flipH="1">
            <a:off x="724989" y="3222421"/>
            <a:ext cx="610286" cy="1793052"/>
          </a:xfrm>
          <a:prstGeom prst="rect">
            <a:avLst/>
          </a:prstGeom>
        </p:spPr>
      </p:pic>
    </p:spTree>
    <p:extLst>
      <p:ext uri="{BB962C8B-B14F-4D97-AF65-F5344CB8AC3E}">
        <p14:creationId xmlns:p14="http://schemas.microsoft.com/office/powerpoint/2010/main" val="296433663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pSp>
        <p:nvGrpSpPr>
          <p:cNvPr id="420" name="Google Shape;420;p43"/>
          <p:cNvGrpSpPr/>
          <p:nvPr/>
        </p:nvGrpSpPr>
        <p:grpSpPr>
          <a:xfrm>
            <a:off x="8575129" y="864995"/>
            <a:ext cx="545857" cy="637120"/>
            <a:chOff x="7884893" y="2048936"/>
            <a:chExt cx="545857" cy="637120"/>
          </a:xfrm>
        </p:grpSpPr>
        <p:sp>
          <p:nvSpPr>
            <p:cNvPr id="421" name="Google Shape;421;p43"/>
            <p:cNvSpPr/>
            <p:nvPr/>
          </p:nvSpPr>
          <p:spPr>
            <a:xfrm>
              <a:off x="8202150" y="2457456"/>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43"/>
            <p:cNvSpPr/>
            <p:nvPr/>
          </p:nvSpPr>
          <p:spPr>
            <a:xfrm>
              <a:off x="7884893" y="2048936"/>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3" name="Google Shape;423;p43"/>
          <p:cNvGrpSpPr/>
          <p:nvPr/>
        </p:nvGrpSpPr>
        <p:grpSpPr>
          <a:xfrm>
            <a:off x="-35200" y="81378"/>
            <a:ext cx="521756" cy="644353"/>
            <a:chOff x="1105901" y="1316731"/>
            <a:chExt cx="521756" cy="644353"/>
          </a:xfrm>
        </p:grpSpPr>
        <p:sp>
          <p:nvSpPr>
            <p:cNvPr id="424" name="Google Shape;424;p43"/>
            <p:cNvSpPr/>
            <p:nvPr/>
          </p:nvSpPr>
          <p:spPr>
            <a:xfrm>
              <a:off x="1105901" y="173248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43"/>
            <p:cNvSpPr/>
            <p:nvPr/>
          </p:nvSpPr>
          <p:spPr>
            <a:xfrm>
              <a:off x="1399058" y="13167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 name="TextBox 25"/>
          <p:cNvSpPr txBox="1"/>
          <p:nvPr/>
        </p:nvSpPr>
        <p:spPr>
          <a:xfrm>
            <a:off x="407457" y="209530"/>
            <a:ext cx="8340919" cy="923330"/>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Thời</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gian (phút) truy cập Internet mỗi buổi của một số học sinh được cho trong bảng sau:</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28" name="Google Shape;735;p18"/>
          <p:cNvSpPr txBox="1">
            <a:spLocks noGrp="1"/>
          </p:cNvSpPr>
          <p:nvPr>
            <p:ph type="title"/>
          </p:nvPr>
        </p:nvSpPr>
        <p:spPr>
          <a:xfrm>
            <a:off x="360896" y="303049"/>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smtClean="0">
                <a:solidFill>
                  <a:schemeClr val="accent6"/>
                </a:solidFill>
                <a:highlight>
                  <a:schemeClr val="accent1"/>
                </a:highlight>
                <a:latin typeface="+mj-lt"/>
              </a:rPr>
              <a:t>Ví dụ 2:</a:t>
            </a:r>
            <a:endParaRPr sz="2000">
              <a:solidFill>
                <a:schemeClr val="accent6"/>
              </a:solidFill>
              <a:highlight>
                <a:schemeClr val="accent1"/>
              </a:highlight>
              <a:latin typeface="+mj-lt"/>
            </a:endParaRPr>
          </a:p>
        </p:txBody>
      </p:sp>
      <p:graphicFrame>
        <p:nvGraphicFramePr>
          <p:cNvPr id="13" name="Table 12"/>
          <p:cNvGraphicFramePr>
            <a:graphicFrameLocks noGrp="1"/>
          </p:cNvGraphicFramePr>
          <p:nvPr>
            <p:extLst>
              <p:ext uri="{D42A27DB-BD31-4B8C-83A1-F6EECF244321}">
                <p14:modId xmlns:p14="http://schemas.microsoft.com/office/powerpoint/2010/main" val="920929101"/>
              </p:ext>
            </p:extLst>
          </p:nvPr>
        </p:nvGraphicFramePr>
        <p:xfrm>
          <a:off x="562507" y="1193790"/>
          <a:ext cx="8030817" cy="741680"/>
        </p:xfrm>
        <a:graphic>
          <a:graphicData uri="http://schemas.openxmlformats.org/drawingml/2006/table">
            <a:tbl>
              <a:tblPr firstRow="1" bandRow="1">
                <a:tableStyleId>{339702B8-75EE-4A78-BF82-F94E3A50AE9B}</a:tableStyleId>
              </a:tblPr>
              <a:tblGrid>
                <a:gridCol w="1746398">
                  <a:extLst>
                    <a:ext uri="{9D8B030D-6E8A-4147-A177-3AD203B41FA5}">
                      <a16:colId xmlns:a16="http://schemas.microsoft.com/office/drawing/2014/main" val="667459397"/>
                    </a:ext>
                  </a:extLst>
                </a:gridCol>
                <a:gridCol w="1333059">
                  <a:extLst>
                    <a:ext uri="{9D8B030D-6E8A-4147-A177-3AD203B41FA5}">
                      <a16:colId xmlns:a16="http://schemas.microsoft.com/office/drawing/2014/main" val="2647167650"/>
                    </a:ext>
                  </a:extLst>
                </a:gridCol>
                <a:gridCol w="1299937">
                  <a:extLst>
                    <a:ext uri="{9D8B030D-6E8A-4147-A177-3AD203B41FA5}">
                      <a16:colId xmlns:a16="http://schemas.microsoft.com/office/drawing/2014/main" val="1378663188"/>
                    </a:ext>
                  </a:extLst>
                </a:gridCol>
                <a:gridCol w="1217141">
                  <a:extLst>
                    <a:ext uri="{9D8B030D-6E8A-4147-A177-3AD203B41FA5}">
                      <a16:colId xmlns:a16="http://schemas.microsoft.com/office/drawing/2014/main" val="4285496291"/>
                    </a:ext>
                  </a:extLst>
                </a:gridCol>
                <a:gridCol w="1217141">
                  <a:extLst>
                    <a:ext uri="{9D8B030D-6E8A-4147-A177-3AD203B41FA5}">
                      <a16:colId xmlns:a16="http://schemas.microsoft.com/office/drawing/2014/main" val="1826434086"/>
                    </a:ext>
                  </a:extLst>
                </a:gridCol>
                <a:gridCol w="1217141">
                  <a:extLst>
                    <a:ext uri="{9D8B030D-6E8A-4147-A177-3AD203B41FA5}">
                      <a16:colId xmlns:a16="http://schemas.microsoft.com/office/drawing/2014/main" val="3182449581"/>
                    </a:ext>
                  </a:extLst>
                </a:gridCol>
              </a:tblGrid>
              <a:tr h="370840">
                <a:tc>
                  <a:txBody>
                    <a:bodyPr/>
                    <a:lstStyle/>
                    <a:p>
                      <a:pPr algn="ctr"/>
                      <a:r>
                        <a:rPr lang="en-US" sz="1600" smtClean="0"/>
                        <a:t>Thời</a:t>
                      </a:r>
                      <a:r>
                        <a:rPr lang="en-US" sz="1600" baseline="0" smtClean="0"/>
                        <a:t> gian (phút)</a:t>
                      </a:r>
                      <a:endParaRPr lang="en-US" sz="1600"/>
                    </a:p>
                  </a:txBody>
                  <a:tcPr anchor="ctr">
                    <a:solidFill>
                      <a:schemeClr val="accent4">
                        <a:lumMod val="40000"/>
                        <a:lumOff val="60000"/>
                      </a:schemeClr>
                    </a:solidFill>
                  </a:tcPr>
                </a:tc>
                <a:tc>
                  <a:txBody>
                    <a:bodyPr/>
                    <a:lstStyle/>
                    <a:p>
                      <a:pPr algn="ctr"/>
                      <a:r>
                        <a:rPr lang="en-US" sz="1600" smtClean="0"/>
                        <a:t>[9,5;</a:t>
                      </a:r>
                      <a:r>
                        <a:rPr lang="en-US" sz="1600" baseline="0" smtClean="0"/>
                        <a:t> 12,5)</a:t>
                      </a:r>
                      <a:endParaRPr lang="en-US" sz="1600"/>
                    </a:p>
                  </a:txBody>
                  <a:tcPr anchor="ctr"/>
                </a:tc>
                <a:tc>
                  <a:txBody>
                    <a:bodyPr/>
                    <a:lstStyle/>
                    <a:p>
                      <a:pPr algn="ctr"/>
                      <a:r>
                        <a:rPr lang="en-US" sz="1600" smtClean="0"/>
                        <a:t>[12,5;</a:t>
                      </a:r>
                      <a:r>
                        <a:rPr lang="en-US" sz="1600" baseline="0" smtClean="0"/>
                        <a:t> 15,5)</a:t>
                      </a:r>
                      <a:endParaRPr lang="en-US" sz="1600"/>
                    </a:p>
                  </a:txBody>
                  <a:tcPr anchor="ctr"/>
                </a:tc>
                <a:tc>
                  <a:txBody>
                    <a:bodyPr/>
                    <a:lstStyle/>
                    <a:p>
                      <a:pPr algn="ctr"/>
                      <a:r>
                        <a:rPr lang="en-US" sz="1600" smtClean="0"/>
                        <a:t>[15,5;</a:t>
                      </a:r>
                      <a:r>
                        <a:rPr lang="en-US" sz="1600" baseline="0" smtClean="0"/>
                        <a:t> 18,5)</a:t>
                      </a:r>
                      <a:endParaRPr lang="en-US" sz="160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smtClean="0"/>
                        <a:t>[18,5;</a:t>
                      </a:r>
                      <a:r>
                        <a:rPr lang="en-US" sz="1600" baseline="0" smtClean="0"/>
                        <a:t> 21,5)</a:t>
                      </a:r>
                      <a:endParaRPr lang="en-US" sz="1600" smtClean="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smtClean="0"/>
                        <a:t>[21,5;</a:t>
                      </a:r>
                      <a:r>
                        <a:rPr lang="en-US" sz="1600" baseline="0" smtClean="0"/>
                        <a:t> 24,5)</a:t>
                      </a:r>
                      <a:endParaRPr lang="en-US" sz="1600" smtClean="0"/>
                    </a:p>
                  </a:txBody>
                  <a:tcPr anchor="ctr"/>
                </a:tc>
                <a:extLst>
                  <a:ext uri="{0D108BD9-81ED-4DB2-BD59-A6C34878D82A}">
                    <a16:rowId xmlns:a16="http://schemas.microsoft.com/office/drawing/2014/main" val="167954688"/>
                  </a:ext>
                </a:extLst>
              </a:tr>
              <a:tr h="370840">
                <a:tc>
                  <a:txBody>
                    <a:bodyPr/>
                    <a:lstStyle/>
                    <a:p>
                      <a:pPr algn="ctr"/>
                      <a:r>
                        <a:rPr lang="en-US" sz="1600" smtClean="0"/>
                        <a:t>Số học</a:t>
                      </a:r>
                      <a:r>
                        <a:rPr lang="en-US" sz="1600" baseline="0" smtClean="0"/>
                        <a:t> sinh</a:t>
                      </a:r>
                      <a:endParaRPr lang="en-US" sz="1600"/>
                    </a:p>
                  </a:txBody>
                  <a:tcPr anchor="ctr">
                    <a:solidFill>
                      <a:schemeClr val="accent4">
                        <a:lumMod val="40000"/>
                        <a:lumOff val="60000"/>
                      </a:schemeClr>
                    </a:solidFill>
                  </a:tcPr>
                </a:tc>
                <a:tc>
                  <a:txBody>
                    <a:bodyPr/>
                    <a:lstStyle/>
                    <a:p>
                      <a:pPr algn="ctr"/>
                      <a:r>
                        <a:rPr lang="en-US" sz="1600" smtClean="0"/>
                        <a:t>3</a:t>
                      </a:r>
                      <a:endParaRPr lang="en-US" sz="1600"/>
                    </a:p>
                  </a:txBody>
                  <a:tcPr anchor="ctr"/>
                </a:tc>
                <a:tc>
                  <a:txBody>
                    <a:bodyPr/>
                    <a:lstStyle/>
                    <a:p>
                      <a:pPr algn="ctr"/>
                      <a:r>
                        <a:rPr lang="en-US" sz="1600" smtClean="0"/>
                        <a:t>12</a:t>
                      </a:r>
                      <a:endParaRPr lang="en-US" sz="1600"/>
                    </a:p>
                  </a:txBody>
                  <a:tcPr anchor="ctr"/>
                </a:tc>
                <a:tc>
                  <a:txBody>
                    <a:bodyPr/>
                    <a:lstStyle/>
                    <a:p>
                      <a:pPr algn="ctr"/>
                      <a:r>
                        <a:rPr lang="en-US" sz="1600" smtClean="0"/>
                        <a:t>15</a:t>
                      </a:r>
                      <a:endParaRPr lang="en-US" sz="1600"/>
                    </a:p>
                  </a:txBody>
                  <a:tcPr anchor="ctr"/>
                </a:tc>
                <a:tc>
                  <a:txBody>
                    <a:bodyPr/>
                    <a:lstStyle/>
                    <a:p>
                      <a:pPr algn="ctr"/>
                      <a:r>
                        <a:rPr lang="en-US" sz="1600" smtClean="0"/>
                        <a:t>24</a:t>
                      </a:r>
                      <a:endParaRPr lang="en-US" sz="1600"/>
                    </a:p>
                  </a:txBody>
                  <a:tcPr anchor="ctr"/>
                </a:tc>
                <a:tc>
                  <a:txBody>
                    <a:bodyPr/>
                    <a:lstStyle/>
                    <a:p>
                      <a:pPr algn="ctr"/>
                      <a:r>
                        <a:rPr lang="en-US" sz="1600" smtClean="0"/>
                        <a:t>2</a:t>
                      </a:r>
                      <a:endParaRPr lang="en-US" sz="1600"/>
                    </a:p>
                  </a:txBody>
                  <a:tcPr anchor="ctr"/>
                </a:tc>
                <a:extLst>
                  <a:ext uri="{0D108BD9-81ED-4DB2-BD59-A6C34878D82A}">
                    <a16:rowId xmlns:a16="http://schemas.microsoft.com/office/drawing/2014/main" val="4020894393"/>
                  </a:ext>
                </a:extLst>
              </a:tr>
            </a:tbl>
          </a:graphicData>
        </a:graphic>
      </p:graphicFrame>
      <p:sp>
        <p:nvSpPr>
          <p:cNvPr id="14" name="Rectangle 13"/>
          <p:cNvSpPr/>
          <p:nvPr/>
        </p:nvSpPr>
        <p:spPr>
          <a:xfrm>
            <a:off x="407457" y="1996400"/>
            <a:ext cx="5361167" cy="507831"/>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pt-BR" sz="18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Tính</a:t>
            </a:r>
            <a:r>
              <a:rPr kumimoji="0" lang="pt-BR" sz="1800" b="0" i="0" u="none" strike="noStrike" kern="0" cap="none" spc="0" normalizeH="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trung vị của mẫu số liệu ghép nhóm này.</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sp>
        <p:nvSpPr>
          <p:cNvPr id="16" name="Rectangle 15"/>
          <p:cNvSpPr/>
          <p:nvPr/>
        </p:nvSpPr>
        <p:spPr>
          <a:xfrm>
            <a:off x="4278527" y="2458018"/>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7" name="Rectangle 16"/>
              <p:cNvSpPr/>
              <p:nvPr/>
            </p:nvSpPr>
            <p:spPr>
              <a:xfrm>
                <a:off x="407456" y="2936421"/>
                <a:ext cx="8340919" cy="1338828"/>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pt-BR" sz="1800" b="0" i="0" u="none" strike="noStrike" kern="0" cap="none" spc="0" normalizeH="0" baseline="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Cỡ</a:t>
                </a:r>
                <a:r>
                  <a:rPr kumimoji="0" lang="pt-BR"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mẫu là </a:t>
                </a:r>
                <a14:m>
                  <m:oMath xmlns:m="http://schemas.openxmlformats.org/officeDocument/2006/math">
                    <m:r>
                      <a:rPr kumimoji="0" lang="en-US" sz="1800" b="0" i="1" u="none" strike="noStrike" kern="0" cap="none" spc="0" normalizeH="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𝑛</m:t>
                    </m:r>
                    <m:r>
                      <a:rPr kumimoji="0" lang="en-US" sz="1800" b="0" i="1" u="none" strike="noStrike" kern="0" cap="none" spc="0" normalizeH="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=3+12+15+24+2=56</m:t>
                    </m:r>
                  </m:oMath>
                </a14:m>
                <a:endParaRPr kumimoji="0" lang="pt-BR"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50000"/>
                  </a:lnSpc>
                  <a:defRPr/>
                </a:pPr>
                <a:r>
                  <a:rPr lang="pt-BR" sz="1800" dirty="0" smtClean="0">
                    <a:ea typeface="Arial" panose="020B0604020202020204" pitchFamily="34" charset="0"/>
                    <a:cs typeface="Times New Roman" panose="02020603050405020304" pitchFamily="18" charset="0"/>
                  </a:rPr>
                  <a:t>Gọi </a:t>
                </a:r>
                <a:r>
                  <a:rPr kumimoji="0" lang="pt-BR"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m:rPr>
                            <m:sty m:val="p"/>
                          </m:rPr>
                          <a:rPr lang="en-US" sz="1800" b="0" i="0" smtClean="0">
                            <a:latin typeface="Cambria Math" panose="02040503050406030204" pitchFamily="18" charset="0"/>
                            <a:ea typeface="Dotum" panose="020B0600000101010101" pitchFamily="34" charset="-127"/>
                          </a:rPr>
                          <m:t>x</m:t>
                        </m:r>
                      </m:e>
                      <m:sub>
                        <m:r>
                          <a:rPr lang="en-US" sz="1800">
                            <a:latin typeface="Cambria Math" panose="02040503050406030204" pitchFamily="18" charset="0"/>
                            <a:ea typeface="Dotum" panose="020B0600000101010101" pitchFamily="34" charset="-127"/>
                            <a:cs typeface="Times New Roman" panose="02020603050405020304" pitchFamily="18" charset="0"/>
                          </a:rPr>
                          <m:t>1</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r>
                      <a:rPr lang="en-US" sz="1800">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m:rPr>
                            <m:sty m:val="p"/>
                          </m:rPr>
                          <a:rPr lang="en-US" sz="1800" b="0" i="0" smtClean="0">
                            <a:latin typeface="Cambria Math" panose="02040503050406030204" pitchFamily="18" charset="0"/>
                            <a:ea typeface="Dotum" panose="020B0600000101010101" pitchFamily="34" charset="-127"/>
                          </a:rPr>
                          <m:t>x</m:t>
                        </m:r>
                      </m:e>
                      <m:sub>
                        <m:r>
                          <a:rPr lang="en-US" sz="1800" b="0" i="1" smtClean="0">
                            <a:latin typeface="Cambria Math" panose="02040503050406030204" pitchFamily="18" charset="0"/>
                            <a:ea typeface="Dotum" panose="020B0600000101010101" pitchFamily="34" charset="-127"/>
                            <a:cs typeface="Times New Roman" panose="02020603050405020304" pitchFamily="18" charset="0"/>
                          </a:rPr>
                          <m:t>56</m:t>
                        </m:r>
                      </m:sub>
                    </m:sSub>
                  </m:oMath>
                </a14:m>
                <a:r>
                  <a:rPr kumimoji="0" lang="en-US" sz="1800" b="0" i="0" u="none" strike="noStrike" kern="0" cap="none" spc="0" normalizeH="0" baseline="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baseline="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là</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thời</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gian</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truy</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cập</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Internet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của</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56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học</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sinh</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và</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giải</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sử</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dãy</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này</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đã</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được</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sắp</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xếp</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theo</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thứ</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tự</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tăng</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noProof="0" dirty="0" err="1"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dần</a:t>
                </a:r>
                <a:r>
                  <a:rPr kumimoji="0" lang="en-US" sz="1800" b="0" i="0" u="none" strike="noStrike" kern="0" cap="none" spc="0" normalizeH="0" noProof="0" dirty="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p>
            </p:txBody>
          </p:sp>
        </mc:Choice>
        <mc:Fallback xmlns="">
          <p:sp>
            <p:nvSpPr>
              <p:cNvPr id="17" name="Rectangle 16"/>
              <p:cNvSpPr>
                <a:spLocks noRot="1" noChangeAspect="1" noMove="1" noResize="1" noEditPoints="1" noAdjustHandles="1" noChangeArrowheads="1" noChangeShapeType="1" noTextEdit="1"/>
              </p:cNvSpPr>
              <p:nvPr/>
            </p:nvSpPr>
            <p:spPr>
              <a:xfrm>
                <a:off x="407456" y="2936421"/>
                <a:ext cx="8340919" cy="1338828"/>
              </a:xfrm>
              <a:prstGeom prst="rect">
                <a:avLst/>
              </a:prstGeom>
              <a:blipFill>
                <a:blip r:embed="rId3"/>
                <a:stretch>
                  <a:fillRect l="-658" r="-585" b="-3196"/>
                </a:stretch>
              </a:blipFill>
            </p:spPr>
            <p:txBody>
              <a:bodyPr/>
              <a:lstStyle/>
              <a:p>
                <a:r>
                  <a:rPr lang="en-US">
                    <a:noFill/>
                  </a:rPr>
                  <a:t> </a:t>
                </a:r>
              </a:p>
            </p:txBody>
          </p:sp>
        </mc:Fallback>
      </mc:AlternateContent>
      <p:grpSp>
        <p:nvGrpSpPr>
          <p:cNvPr id="8" name="Group 7"/>
          <p:cNvGrpSpPr/>
          <p:nvPr/>
        </p:nvGrpSpPr>
        <p:grpSpPr>
          <a:xfrm>
            <a:off x="407456" y="4307666"/>
            <a:ext cx="2939050" cy="551754"/>
            <a:chOff x="470958" y="4297772"/>
            <a:chExt cx="2939050" cy="551754"/>
          </a:xfrm>
        </p:grpSpPr>
        <mc:AlternateContent xmlns:mc="http://schemas.openxmlformats.org/markup-compatibility/2006" xmlns:a14="http://schemas.microsoft.com/office/drawing/2010/main">
          <mc:Choice Requires="a14">
            <p:sp>
              <p:nvSpPr>
                <p:cNvPr id="6" name="Rectangle 5"/>
                <p:cNvSpPr/>
                <p:nvPr/>
              </p:nvSpPr>
              <p:spPr>
                <a:xfrm>
                  <a:off x="2316375" y="4297772"/>
                  <a:ext cx="1093633" cy="551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sSub>
                              <m:sSubPr>
                                <m:ctrlPr>
                                  <a:rPr lang="en-US" sz="1600" i="1">
                                    <a:latin typeface="Cambria Math" panose="02040503050406030204" pitchFamily="18" charset="0"/>
                                    <a:ea typeface="Times New Roman" panose="02020603050405020304" pitchFamily="18" charset="0"/>
                                  </a:rPr>
                                </m:ctrlPr>
                              </m:sSubPr>
                              <m:e>
                                <m:r>
                                  <m:rPr>
                                    <m:sty m:val="p"/>
                                  </m:rPr>
                                  <a:rPr lang="fr-FR" sz="1600">
                                    <a:latin typeface="Cambria Math" panose="02040503050406030204" pitchFamily="18" charset="0"/>
                                    <a:ea typeface="Times New Roman" panose="02020603050405020304" pitchFamily="18" charset="0"/>
                                  </a:rPr>
                                  <m:t>X</m:t>
                                </m:r>
                              </m:e>
                              <m:sub>
                                <m:r>
                                  <a:rPr lang="en-US" sz="1600" b="0" i="1" smtClean="0">
                                    <a:latin typeface="Cambria Math" panose="02040503050406030204" pitchFamily="18" charset="0"/>
                                    <a:ea typeface="Times New Roman" panose="02020603050405020304" pitchFamily="18" charset="0"/>
                                  </a:rPr>
                                  <m:t>28</m:t>
                                </m:r>
                              </m:sub>
                            </m:sSub>
                            <m:r>
                              <a:rPr lang="fr-FR" sz="1600">
                                <a:latin typeface="Cambria Math" panose="02040503050406030204" pitchFamily="18" charset="0"/>
                                <a:ea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rPr>
                                </m:ctrlPr>
                              </m:sSubPr>
                              <m:e>
                                <m:r>
                                  <m:rPr>
                                    <m:sty m:val="p"/>
                                  </m:rPr>
                                  <a:rPr lang="fr-FR" sz="1600">
                                    <a:latin typeface="Cambria Math" panose="02040503050406030204" pitchFamily="18" charset="0"/>
                                    <a:ea typeface="Times New Roman" panose="02020603050405020304" pitchFamily="18" charset="0"/>
                                  </a:rPr>
                                  <m:t>X</m:t>
                                </m:r>
                              </m:e>
                              <m:sub>
                                <m:r>
                                  <a:rPr lang="en-US" sz="1600" b="0" i="1" smtClean="0">
                                    <a:latin typeface="Cambria Math" panose="02040503050406030204" pitchFamily="18" charset="0"/>
                                    <a:ea typeface="Times New Roman" panose="02020603050405020304" pitchFamily="18" charset="0"/>
                                  </a:rPr>
                                  <m:t>29</m:t>
                                </m:r>
                              </m:sub>
                            </m:sSub>
                          </m:num>
                          <m:den>
                            <m:r>
                              <a:rPr lang="fr-FR" sz="1600">
                                <a:latin typeface="Cambria Math" panose="02040503050406030204" pitchFamily="18" charset="0"/>
                                <a:ea typeface="Times New Roman" panose="02020603050405020304" pitchFamily="18" charset="0"/>
                              </a:rPr>
                              <m:t>2</m:t>
                            </m:r>
                          </m:den>
                        </m:f>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2316375" y="4297772"/>
                  <a:ext cx="1093633" cy="551754"/>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470958" y="4307538"/>
              <a:ext cx="2031325" cy="507831"/>
            </a:xfrm>
            <a:prstGeom prst="rect">
              <a:avLst/>
            </a:prstGeom>
          </p:spPr>
          <p:txBody>
            <a:bodyPr wrap="none">
              <a:spAutoFit/>
            </a:bodyPr>
            <a:lstStyle/>
            <a:p>
              <a:pPr lvl="0" algn="just">
                <a:lnSpc>
                  <a:spcPct val="150000"/>
                </a:lnSpc>
                <a:defRPr/>
              </a:pPr>
              <a:r>
                <a:rPr lang="en-US" sz="1800">
                  <a:ea typeface="Arial" panose="020B0604020202020204" pitchFamily="34" charset="0"/>
                  <a:cs typeface="Times New Roman" panose="02020603050405020304" pitchFamily="18" charset="0"/>
                </a:rPr>
                <a:t>Khi đó, trung vị là </a:t>
              </a:r>
            </a:p>
          </p:txBody>
        </p:sp>
      </p:grpSp>
      <p:pic>
        <p:nvPicPr>
          <p:cNvPr id="9" name="Picture 8"/>
          <p:cNvPicPr>
            <a:picLocks noChangeAspect="1"/>
          </p:cNvPicPr>
          <p:nvPr/>
        </p:nvPicPr>
        <p:blipFill>
          <a:blip r:embed="rId5"/>
          <a:stretch>
            <a:fillRect/>
          </a:stretch>
        </p:blipFill>
        <p:spPr>
          <a:xfrm>
            <a:off x="8644549" y="4557069"/>
            <a:ext cx="566054" cy="635284"/>
          </a:xfrm>
          <a:prstGeom prst="rect">
            <a:avLst/>
          </a:prstGeom>
        </p:spPr>
      </p:pic>
    </p:spTree>
    <p:extLst>
      <p:ext uri="{BB962C8B-B14F-4D97-AF65-F5344CB8AC3E}">
        <p14:creationId xmlns:p14="http://schemas.microsoft.com/office/powerpoint/2010/main" val="286020820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left)">
                                      <p:cBhvr>
                                        <p:cTn id="30" dur="500"/>
                                        <p:tgtEl>
                                          <p:spTgt spid="1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Effect transition="in" filter="wipe(left)">
                                      <p:cBhvr>
                                        <p:cTn id="35" dur="500"/>
                                        <p:tgtEl>
                                          <p:spTgt spid="1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pSp>
        <p:nvGrpSpPr>
          <p:cNvPr id="208" name="Google Shape;208;p35"/>
          <p:cNvGrpSpPr/>
          <p:nvPr/>
        </p:nvGrpSpPr>
        <p:grpSpPr>
          <a:xfrm>
            <a:off x="19474" y="4486747"/>
            <a:ext cx="457200" cy="529244"/>
            <a:chOff x="598925" y="4074763"/>
            <a:chExt cx="457200" cy="529244"/>
          </a:xfrm>
        </p:grpSpPr>
        <p:sp>
          <p:nvSpPr>
            <p:cNvPr id="209" name="Google Shape;209;p35"/>
            <p:cNvSpPr/>
            <p:nvPr/>
          </p:nvSpPr>
          <p:spPr>
            <a:xfrm>
              <a:off x="827525" y="4375406"/>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598925" y="4074763"/>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35"/>
          <p:cNvGrpSpPr/>
          <p:nvPr/>
        </p:nvGrpSpPr>
        <p:grpSpPr>
          <a:xfrm>
            <a:off x="8333120" y="209568"/>
            <a:ext cx="506153" cy="552407"/>
            <a:chOff x="8046873" y="1141956"/>
            <a:chExt cx="506153" cy="552407"/>
          </a:xfrm>
        </p:grpSpPr>
        <p:sp>
          <p:nvSpPr>
            <p:cNvPr id="212" name="Google Shape;212;p35"/>
            <p:cNvSpPr/>
            <p:nvPr/>
          </p:nvSpPr>
          <p:spPr>
            <a:xfrm>
              <a:off x="8324426" y="1465763"/>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8046873" y="1141956"/>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itle 2"/>
          <p:cNvSpPr>
            <a:spLocks noGrp="1"/>
          </p:cNvSpPr>
          <p:nvPr>
            <p:ph type="title"/>
          </p:nvPr>
        </p:nvSpPr>
        <p:spPr>
          <a:xfrm>
            <a:off x="248074" y="208167"/>
            <a:ext cx="3128431" cy="375900"/>
          </a:xfrm>
        </p:spPr>
        <p:txBody>
          <a:bodyPr/>
          <a:lstStyle/>
          <a:p>
            <a:r>
              <a:rPr lang="en-US" sz="3200" b="1">
                <a:latin typeface="+mn-lt"/>
              </a:rPr>
              <a:t>KHỞI ĐỘNG</a:t>
            </a:r>
          </a:p>
        </p:txBody>
      </p:sp>
      <p:sp>
        <p:nvSpPr>
          <p:cNvPr id="16" name="Rectangle 15"/>
          <p:cNvSpPr/>
          <p:nvPr/>
        </p:nvSpPr>
        <p:spPr>
          <a:xfrm>
            <a:off x="525136" y="800329"/>
            <a:ext cx="8262306" cy="1405513"/>
          </a:xfrm>
          <a:prstGeom prst="rect">
            <a:avLst/>
          </a:prstGeom>
        </p:spPr>
        <p:txBody>
          <a:bodyPr wrap="square">
            <a:spAutoFit/>
          </a:bodyPr>
          <a:lstStyle/>
          <a:p>
            <a:pPr algn="just">
              <a:lnSpc>
                <a:spcPct val="150000"/>
              </a:lnSpc>
              <a:spcBef>
                <a:spcPts val="100"/>
              </a:spcBef>
              <a:spcAft>
                <a:spcPts val="100"/>
              </a:spcAft>
            </a:pPr>
            <a:r>
              <a:rPr lang="en-US" sz="2000" dirty="0" err="1" smtClean="0">
                <a:latin typeface="+mn-lt"/>
                <a:ea typeface="Times New Roman" panose="02020603050405020304" pitchFamily="18" charset="0"/>
              </a:rPr>
              <a:t>Chiều</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dài</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đơn</a:t>
            </a:r>
            <a:r>
              <a:rPr lang="en-US" sz="2000" dirty="0">
                <a:latin typeface="+mn-lt"/>
                <a:ea typeface="Times New Roman" panose="02020603050405020304" pitchFamily="18" charset="0"/>
              </a:rPr>
              <a:t> </a:t>
            </a:r>
            <a:r>
              <a:rPr lang="en-US" sz="2000" dirty="0" err="1" smtClean="0">
                <a:latin typeface="+mn-lt"/>
                <a:ea typeface="Times New Roman" panose="02020603050405020304" pitchFamily="18" charset="0"/>
              </a:rPr>
              <a:t>vị</a:t>
            </a:r>
            <a:r>
              <a:rPr lang="en-US" sz="2000" dirty="0" smtClean="0">
                <a:latin typeface="+mn-lt"/>
                <a:ea typeface="Times New Roman" panose="02020603050405020304" pitchFamily="18" charset="0"/>
              </a:rPr>
              <a:t> feet) </a:t>
            </a:r>
            <a:r>
              <a:rPr lang="en-US" sz="2000" dirty="0" err="1" smtClean="0">
                <a:latin typeface="+mn-lt"/>
                <a:ea typeface="Times New Roman" panose="02020603050405020304" pitchFamily="18" charset="0"/>
              </a:rPr>
              <a:t>của</a:t>
            </a:r>
            <a:r>
              <a:rPr lang="en-US" sz="2000" dirty="0" smtClean="0">
                <a:latin typeface="+mn-lt"/>
                <a:ea typeface="Times New Roman" panose="02020603050405020304" pitchFamily="18" charset="0"/>
              </a:rPr>
              <a:t> 7 con </a:t>
            </a:r>
            <a:r>
              <a:rPr lang="en-US" sz="2000" dirty="0" err="1" smtClean="0">
                <a:latin typeface="+mn-lt"/>
                <a:ea typeface="Times New Roman" panose="02020603050405020304" pitchFamily="18" charset="0"/>
              </a:rPr>
              <a:t>cá</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voi</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trưởng</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thành</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được</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cho</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như</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sau</a:t>
            </a:r>
            <a:r>
              <a:rPr lang="nl-NL" sz="2000" dirty="0" smtClean="0">
                <a:effectLst/>
                <a:latin typeface="+mn-lt"/>
                <a:ea typeface="Times New Roman" panose="02020603050405020304" pitchFamily="18" charset="0"/>
              </a:rPr>
              <a:t>:</a:t>
            </a:r>
          </a:p>
          <a:p>
            <a:pPr algn="just">
              <a:lnSpc>
                <a:spcPct val="150000"/>
              </a:lnSpc>
              <a:spcBef>
                <a:spcPts val="100"/>
              </a:spcBef>
              <a:spcAft>
                <a:spcPts val="100"/>
              </a:spcAft>
            </a:pPr>
            <a:endParaRPr lang="en-US" sz="1800" dirty="0">
              <a:effectLst/>
              <a:latin typeface="+mn-lt"/>
              <a:ea typeface="Times New Roman" panose="02020603050405020304" pitchFamily="18" charset="0"/>
            </a:endParaRPr>
          </a:p>
        </p:txBody>
      </p:sp>
      <p:sp>
        <p:nvSpPr>
          <p:cNvPr id="6" name="Rectangle 5"/>
          <p:cNvSpPr/>
          <p:nvPr/>
        </p:nvSpPr>
        <p:spPr>
          <a:xfrm>
            <a:off x="705273" y="2244196"/>
            <a:ext cx="8134000" cy="496996"/>
          </a:xfrm>
          <a:prstGeom prst="rect">
            <a:avLst/>
          </a:prstGeom>
        </p:spPr>
        <p:txBody>
          <a:bodyPr wrap="square">
            <a:spAutoFit/>
          </a:bodyPr>
          <a:lstStyle/>
          <a:p>
            <a:pPr algn="just">
              <a:lnSpc>
                <a:spcPct val="150000"/>
              </a:lnSpc>
              <a:spcBef>
                <a:spcPts val="600"/>
              </a:spcBef>
              <a:spcAft>
                <a:spcPts val="800"/>
              </a:spcAft>
            </a:pPr>
            <a:r>
              <a:rPr lang="en-US" sz="2000" dirty="0" err="1" smtClean="0">
                <a:latin typeface="+mn-lt"/>
                <a:ea typeface="Dotum" panose="020B0600000101010101" pitchFamily="34" charset="-127"/>
                <a:cs typeface="Times New Roman" panose="02020603050405020304" pitchFamily="18" charset="0"/>
              </a:rPr>
              <a:t>Tìm</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số</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trung</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bình</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và</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trung</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vị</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của</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mẫu</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số</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liệu</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trên</a:t>
            </a:r>
            <a:r>
              <a:rPr lang="en-US" sz="2000" dirty="0" smtClean="0">
                <a:latin typeface="+mn-lt"/>
                <a:ea typeface="Dotum" panose="020B0600000101010101" pitchFamily="34" charset="-127"/>
                <a:cs typeface="Times New Roman" panose="02020603050405020304" pitchFamily="18" charset="0"/>
              </a:rPr>
              <a:t>?</a:t>
            </a:r>
            <a:endParaRPr lang="en-US" sz="2000" dirty="0">
              <a:latin typeface="+mn-lt"/>
              <a:ea typeface="Arial" panose="020B0604020202020204"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68089420"/>
              </p:ext>
            </p:extLst>
          </p:nvPr>
        </p:nvGraphicFramePr>
        <p:xfrm>
          <a:off x="1074534" y="1944172"/>
          <a:ext cx="6348083" cy="404173"/>
        </p:xfrm>
        <a:graphic>
          <a:graphicData uri="http://schemas.openxmlformats.org/presentationml/2006/ole">
            <mc:AlternateContent xmlns:mc="http://schemas.openxmlformats.org/markup-compatibility/2006">
              <mc:Choice xmlns:v="urn:schemas-microsoft-com:vml" Requires="v">
                <p:oleObj spid="_x0000_s1048" name="Equation" r:id="rId4" imgW="3141705" imgH="200447" progId="Equation.DSMT4">
                  <p:embed/>
                </p:oleObj>
              </mc:Choice>
              <mc:Fallback>
                <p:oleObj name="Equation" r:id="rId4" imgW="3141705" imgH="200447" progId="Equation.DSMT4">
                  <p:embed/>
                  <p:pic>
                    <p:nvPicPr>
                      <p:cNvPr id="0" name=""/>
                      <p:cNvPicPr/>
                      <p:nvPr/>
                    </p:nvPicPr>
                    <p:blipFill>
                      <a:blip r:embed="rId5"/>
                      <a:stretch>
                        <a:fillRect/>
                      </a:stretch>
                    </p:blipFill>
                    <p:spPr>
                      <a:xfrm>
                        <a:off x="1074534" y="1944172"/>
                        <a:ext cx="6348083" cy="404173"/>
                      </a:xfrm>
                      <a:prstGeom prst="rect">
                        <a:avLst/>
                      </a:prstGeom>
                    </p:spPr>
                  </p:pic>
                </p:oleObj>
              </mc:Fallback>
            </mc:AlternateContent>
          </a:graphicData>
        </a:graphic>
      </p:graphicFrame>
      <p:sp>
        <p:nvSpPr>
          <p:cNvPr id="3" name="TextBox 2"/>
          <p:cNvSpPr txBox="1"/>
          <p:nvPr/>
        </p:nvSpPr>
        <p:spPr>
          <a:xfrm>
            <a:off x="3709555" y="2679671"/>
            <a:ext cx="748145" cy="400110"/>
          </a:xfrm>
          <a:prstGeom prst="rect">
            <a:avLst/>
          </a:prstGeom>
          <a:noFill/>
        </p:spPr>
        <p:txBody>
          <a:bodyPr wrap="square" rtlCol="0">
            <a:spAutoFit/>
          </a:bodyPr>
          <a:lstStyle/>
          <a:p>
            <a:r>
              <a:rPr lang="en-US" sz="2000" b="1" dirty="0" err="1" smtClean="0">
                <a:solidFill>
                  <a:schemeClr val="accent2">
                    <a:lumMod val="75000"/>
                  </a:schemeClr>
                </a:solidFill>
              </a:rPr>
              <a:t>Giải</a:t>
            </a:r>
            <a:r>
              <a:rPr lang="en-US" sz="1800" b="1" dirty="0" smtClean="0">
                <a:solidFill>
                  <a:schemeClr val="accent2">
                    <a:lumMod val="75000"/>
                  </a:schemeClr>
                </a:solidFill>
              </a:rPr>
              <a:t>:</a:t>
            </a:r>
            <a:endParaRPr lang="en-US" sz="1800" b="1"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10" name="TextBox 9"/>
              <p:cNvSpPr txBox="1"/>
              <p:nvPr/>
            </p:nvSpPr>
            <p:spPr>
              <a:xfrm>
                <a:off x="1074534" y="3195796"/>
                <a:ext cx="2146216" cy="392993"/>
              </a:xfrm>
              <a:prstGeom prst="rect">
                <a:avLst/>
              </a:prstGeom>
              <a:noFill/>
            </p:spPr>
            <p:txBody>
              <a:bodyPr wrap="square" rtlCol="0">
                <a:spAutoFit/>
              </a:bodyPr>
              <a:lstStyle/>
              <a:p>
                <a:r>
                  <a:rPr lang="en-US" sz="1800" dirty="0" smtClean="0"/>
                  <a:t>Số </a:t>
                </a:r>
                <a:r>
                  <a:rPr lang="en-US" sz="1800" dirty="0" err="1" smtClean="0"/>
                  <a:t>trung</a:t>
                </a:r>
                <a:r>
                  <a:rPr lang="en-US" sz="1800" dirty="0" smtClean="0"/>
                  <a:t> </a:t>
                </a:r>
                <a:r>
                  <a:rPr lang="en-US" sz="1800" dirty="0" err="1" smtClean="0"/>
                  <a:t>bình</a:t>
                </a:r>
                <a:r>
                  <a:rPr lang="en-US" sz="1800" dirty="0" smtClean="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𝑥</m:t>
                        </m:r>
                      </m:e>
                    </m:acc>
                    <m:r>
                      <a:rPr lang="en-US" sz="2000" b="0" i="1" smtClean="0">
                        <a:latin typeface="Cambria Math" panose="02040503050406030204" pitchFamily="18" charset="0"/>
                      </a:rPr>
                      <m:t>=</m:t>
                    </m:r>
                  </m:oMath>
                </a14:m>
                <a:r>
                  <a:rPr lang="en-US" sz="1800" dirty="0" smtClean="0"/>
                  <a:t> </a:t>
                </a:r>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74534" y="3195796"/>
                <a:ext cx="2146216" cy="392993"/>
              </a:xfrm>
              <a:prstGeom prst="rect">
                <a:avLst/>
              </a:prstGeom>
              <a:blipFill>
                <a:blip r:embed="rId6"/>
                <a:stretch>
                  <a:fillRect l="-2273" t="-1538" b="-23077"/>
                </a:stretch>
              </a:blipFill>
            </p:spPr>
            <p:txBody>
              <a:bodyPr/>
              <a:lstStyle/>
              <a:p>
                <a:r>
                  <a:rPr lang="en-US">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3723480052"/>
              </p:ext>
            </p:extLst>
          </p:nvPr>
        </p:nvGraphicFramePr>
        <p:xfrm>
          <a:off x="3064887" y="3070029"/>
          <a:ext cx="4016375" cy="644525"/>
        </p:xfrm>
        <a:graphic>
          <a:graphicData uri="http://schemas.openxmlformats.org/presentationml/2006/ole">
            <mc:AlternateContent xmlns:mc="http://schemas.openxmlformats.org/markup-compatibility/2006">
              <mc:Choice xmlns:v="urn:schemas-microsoft-com:vml" Requires="v">
                <p:oleObj spid="_x0000_s1049" name="Equation" r:id="rId7" imgW="2450880" imgH="393480" progId="Equation.DSMT4">
                  <p:embed/>
                </p:oleObj>
              </mc:Choice>
              <mc:Fallback>
                <p:oleObj name="Equation" r:id="rId7" imgW="2450880" imgH="393480" progId="Equation.DSMT4">
                  <p:embed/>
                  <p:pic>
                    <p:nvPicPr>
                      <p:cNvPr id="0" name=""/>
                      <p:cNvPicPr/>
                      <p:nvPr/>
                    </p:nvPicPr>
                    <p:blipFill>
                      <a:blip r:embed="rId8"/>
                      <a:stretch>
                        <a:fillRect/>
                      </a:stretch>
                    </p:blipFill>
                    <p:spPr>
                      <a:xfrm>
                        <a:off x="3064887" y="3070029"/>
                        <a:ext cx="4016375" cy="644525"/>
                      </a:xfrm>
                      <a:prstGeom prst="rect">
                        <a:avLst/>
                      </a:prstGeom>
                    </p:spPr>
                  </p:pic>
                </p:oleObj>
              </mc:Fallback>
            </mc:AlternateContent>
          </a:graphicData>
        </a:graphic>
      </p:graphicFrame>
      <p:sp>
        <p:nvSpPr>
          <p:cNvPr id="12" name="TextBox 11"/>
          <p:cNvSpPr txBox="1"/>
          <p:nvPr/>
        </p:nvSpPr>
        <p:spPr>
          <a:xfrm>
            <a:off x="362374" y="3623153"/>
            <a:ext cx="7627847" cy="646331"/>
          </a:xfrm>
          <a:prstGeom prst="rect">
            <a:avLst/>
          </a:prstGeom>
          <a:noFill/>
        </p:spPr>
        <p:txBody>
          <a:bodyPr wrap="square" rtlCol="0">
            <a:spAutoFit/>
          </a:bodyPr>
          <a:lstStyle/>
          <a:p>
            <a:r>
              <a:rPr lang="en-US" sz="1800" dirty="0" err="1" smtClean="0"/>
              <a:t>Sắp</a:t>
            </a:r>
            <a:r>
              <a:rPr lang="en-US" sz="1800" dirty="0" smtClean="0"/>
              <a:t> </a:t>
            </a:r>
            <a:r>
              <a:rPr lang="en-US" sz="1800" dirty="0" err="1" smtClean="0"/>
              <a:t>xếp</a:t>
            </a:r>
            <a:r>
              <a:rPr lang="en-US" sz="1800" dirty="0" smtClean="0"/>
              <a:t> </a:t>
            </a:r>
            <a:r>
              <a:rPr lang="en-US" sz="1800" dirty="0" err="1" smtClean="0"/>
              <a:t>các</a:t>
            </a:r>
            <a:r>
              <a:rPr lang="en-US" sz="1800" dirty="0" smtClean="0"/>
              <a:t> </a:t>
            </a:r>
            <a:r>
              <a:rPr lang="en-US" sz="1800" dirty="0" err="1" smtClean="0"/>
              <a:t>số</a:t>
            </a:r>
            <a:r>
              <a:rPr lang="en-US" sz="1800" dirty="0" smtClean="0"/>
              <a:t> </a:t>
            </a:r>
            <a:r>
              <a:rPr lang="en-US" sz="1800" dirty="0" err="1" smtClean="0"/>
              <a:t>liệu</a:t>
            </a:r>
            <a:r>
              <a:rPr lang="en-US" sz="1800" dirty="0" smtClean="0"/>
              <a:t> </a:t>
            </a:r>
            <a:r>
              <a:rPr lang="en-US" sz="1800" dirty="0" err="1" smtClean="0"/>
              <a:t>theo</a:t>
            </a:r>
            <a:r>
              <a:rPr lang="en-US" sz="1800" dirty="0" smtClean="0"/>
              <a:t> </a:t>
            </a:r>
            <a:r>
              <a:rPr lang="en-US" sz="1800" dirty="0" err="1" smtClean="0"/>
              <a:t>thứ</a:t>
            </a:r>
            <a:r>
              <a:rPr lang="en-US" sz="1800" dirty="0" smtClean="0"/>
              <a:t> </a:t>
            </a:r>
            <a:r>
              <a:rPr lang="en-US" sz="1800" dirty="0" err="1" smtClean="0"/>
              <a:t>tự</a:t>
            </a:r>
            <a:r>
              <a:rPr lang="en-US" sz="1800" dirty="0" smtClean="0"/>
              <a:t> </a:t>
            </a:r>
            <a:r>
              <a:rPr lang="en-US" sz="1800" dirty="0" err="1" smtClean="0"/>
              <a:t>không</a:t>
            </a:r>
            <a:r>
              <a:rPr lang="en-US" sz="1800" dirty="0" smtClean="0"/>
              <a:t> </a:t>
            </a:r>
            <a:r>
              <a:rPr lang="en-US" sz="1800" dirty="0" err="1" smtClean="0"/>
              <a:t>giảm</a:t>
            </a:r>
            <a:r>
              <a:rPr lang="en-US" sz="1800" dirty="0" smtClean="0"/>
              <a:t>:</a:t>
            </a:r>
          </a:p>
          <a:p>
            <a:r>
              <a:rPr lang="en-US" sz="1800" dirty="0" err="1" smtClean="0"/>
              <a:t>Vậy</a:t>
            </a:r>
            <a:r>
              <a:rPr lang="en-US" sz="1800" dirty="0" smtClean="0"/>
              <a:t> </a:t>
            </a:r>
            <a:r>
              <a:rPr lang="en-US" sz="1800" dirty="0" err="1" smtClean="0"/>
              <a:t>trung</a:t>
            </a:r>
            <a:r>
              <a:rPr lang="en-US" sz="1800" dirty="0" smtClean="0"/>
              <a:t> </a:t>
            </a:r>
            <a:r>
              <a:rPr lang="en-US" sz="1800" dirty="0" err="1" smtClean="0"/>
              <a:t>vị</a:t>
            </a:r>
            <a:r>
              <a:rPr lang="en-US" sz="1800" dirty="0" smtClean="0"/>
              <a:t> </a:t>
            </a:r>
            <a:r>
              <a:rPr lang="en-US" sz="1800" dirty="0" err="1" smtClean="0"/>
              <a:t>là</a:t>
            </a:r>
            <a:r>
              <a:rPr lang="en-US" sz="1800" dirty="0" smtClean="0"/>
              <a:t> 52. </a:t>
            </a:r>
            <a:endParaRPr lang="en-US" sz="1800" dirty="0"/>
          </a:p>
        </p:txBody>
      </p:sp>
      <p:graphicFrame>
        <p:nvGraphicFramePr>
          <p:cNvPr id="13" name="Object 12"/>
          <p:cNvGraphicFramePr>
            <a:graphicFrameLocks noChangeAspect="1"/>
          </p:cNvGraphicFramePr>
          <p:nvPr>
            <p:extLst>
              <p:ext uri="{D42A27DB-BD31-4B8C-83A1-F6EECF244321}">
                <p14:modId xmlns:p14="http://schemas.microsoft.com/office/powerpoint/2010/main" val="3305582008"/>
              </p:ext>
            </p:extLst>
          </p:nvPr>
        </p:nvGraphicFramePr>
        <p:xfrm>
          <a:off x="5005425" y="3647244"/>
          <a:ext cx="3766099" cy="412552"/>
        </p:xfrm>
        <a:graphic>
          <a:graphicData uri="http://schemas.openxmlformats.org/presentationml/2006/ole">
            <mc:AlternateContent xmlns:mc="http://schemas.openxmlformats.org/markup-compatibility/2006">
              <mc:Choice xmlns:v="urn:schemas-microsoft-com:vml" Requires="v">
                <p:oleObj spid="_x0000_s1050" name="Equation" r:id="rId9" imgW="1913594" imgH="209820" progId="Equation.DSMT4">
                  <p:embed/>
                </p:oleObj>
              </mc:Choice>
              <mc:Fallback>
                <p:oleObj name="Equation" r:id="rId9" imgW="1913594" imgH="209820" progId="Equation.DSMT4">
                  <p:embed/>
                  <p:pic>
                    <p:nvPicPr>
                      <p:cNvPr id="0" name=""/>
                      <p:cNvPicPr/>
                      <p:nvPr/>
                    </p:nvPicPr>
                    <p:blipFill>
                      <a:blip r:embed="rId10"/>
                      <a:stretch>
                        <a:fillRect/>
                      </a:stretch>
                    </p:blipFill>
                    <p:spPr>
                      <a:xfrm>
                        <a:off x="5005425" y="3647244"/>
                        <a:ext cx="3766099" cy="41255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22" presetClass="entr" presetSubtype="4"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6" grpId="0"/>
      <p:bldP spid="3"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pSp>
        <p:nvGrpSpPr>
          <p:cNvPr id="420" name="Google Shape;420;p43"/>
          <p:cNvGrpSpPr/>
          <p:nvPr/>
        </p:nvGrpSpPr>
        <p:grpSpPr>
          <a:xfrm>
            <a:off x="8575129" y="864995"/>
            <a:ext cx="545857" cy="637120"/>
            <a:chOff x="7884893" y="2048936"/>
            <a:chExt cx="545857" cy="637120"/>
          </a:xfrm>
        </p:grpSpPr>
        <p:sp>
          <p:nvSpPr>
            <p:cNvPr id="421" name="Google Shape;421;p43"/>
            <p:cNvSpPr/>
            <p:nvPr/>
          </p:nvSpPr>
          <p:spPr>
            <a:xfrm>
              <a:off x="8202150" y="2457456"/>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43"/>
            <p:cNvSpPr/>
            <p:nvPr/>
          </p:nvSpPr>
          <p:spPr>
            <a:xfrm>
              <a:off x="7884893" y="2048936"/>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3" name="Google Shape;423;p43"/>
          <p:cNvGrpSpPr/>
          <p:nvPr/>
        </p:nvGrpSpPr>
        <p:grpSpPr>
          <a:xfrm>
            <a:off x="-35200" y="81378"/>
            <a:ext cx="521756" cy="644353"/>
            <a:chOff x="1105901" y="1316731"/>
            <a:chExt cx="521756" cy="644353"/>
          </a:xfrm>
        </p:grpSpPr>
        <p:sp>
          <p:nvSpPr>
            <p:cNvPr id="424" name="Google Shape;424;p43"/>
            <p:cNvSpPr/>
            <p:nvPr/>
          </p:nvSpPr>
          <p:spPr>
            <a:xfrm>
              <a:off x="1105901" y="173248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43"/>
            <p:cNvSpPr/>
            <p:nvPr/>
          </p:nvSpPr>
          <p:spPr>
            <a:xfrm>
              <a:off x="1399058" y="13167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 name="TextBox 25"/>
          <p:cNvSpPr txBox="1"/>
          <p:nvPr/>
        </p:nvSpPr>
        <p:spPr>
          <a:xfrm>
            <a:off x="407457" y="209530"/>
            <a:ext cx="8340919" cy="923330"/>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Thời</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gian</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phút</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truy</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cập</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Internet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mỗi</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buổi</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của</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một</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số</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học</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sinh</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được</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cho</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trong</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bảng</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a:rPr>
              <a:t>sau</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28" name="Google Shape;735;p18"/>
          <p:cNvSpPr txBox="1">
            <a:spLocks noGrp="1"/>
          </p:cNvSpPr>
          <p:nvPr>
            <p:ph type="title"/>
          </p:nvPr>
        </p:nvSpPr>
        <p:spPr>
          <a:xfrm>
            <a:off x="360896" y="303049"/>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smtClean="0">
                <a:solidFill>
                  <a:schemeClr val="accent6"/>
                </a:solidFill>
                <a:highlight>
                  <a:schemeClr val="accent1"/>
                </a:highlight>
                <a:latin typeface="+mj-lt"/>
              </a:rPr>
              <a:t>Ví dụ 2:</a:t>
            </a:r>
            <a:endParaRPr sz="2000">
              <a:solidFill>
                <a:schemeClr val="accent6"/>
              </a:solidFill>
              <a:highlight>
                <a:schemeClr val="accent1"/>
              </a:highlight>
              <a:latin typeface="+mj-lt"/>
            </a:endParaRPr>
          </a:p>
        </p:txBody>
      </p:sp>
      <p:graphicFrame>
        <p:nvGraphicFramePr>
          <p:cNvPr id="13" name="Table 12"/>
          <p:cNvGraphicFramePr>
            <a:graphicFrameLocks noGrp="1"/>
          </p:cNvGraphicFramePr>
          <p:nvPr>
            <p:extLst/>
          </p:nvPr>
        </p:nvGraphicFramePr>
        <p:xfrm>
          <a:off x="562507" y="1193790"/>
          <a:ext cx="8030817" cy="741680"/>
        </p:xfrm>
        <a:graphic>
          <a:graphicData uri="http://schemas.openxmlformats.org/drawingml/2006/table">
            <a:tbl>
              <a:tblPr firstRow="1" bandRow="1">
                <a:tableStyleId>{339702B8-75EE-4A78-BF82-F94E3A50AE9B}</a:tableStyleId>
              </a:tblPr>
              <a:tblGrid>
                <a:gridCol w="1746398">
                  <a:extLst>
                    <a:ext uri="{9D8B030D-6E8A-4147-A177-3AD203B41FA5}">
                      <a16:colId xmlns:a16="http://schemas.microsoft.com/office/drawing/2014/main" val="667459397"/>
                    </a:ext>
                  </a:extLst>
                </a:gridCol>
                <a:gridCol w="1333059">
                  <a:extLst>
                    <a:ext uri="{9D8B030D-6E8A-4147-A177-3AD203B41FA5}">
                      <a16:colId xmlns:a16="http://schemas.microsoft.com/office/drawing/2014/main" val="2647167650"/>
                    </a:ext>
                  </a:extLst>
                </a:gridCol>
                <a:gridCol w="1299937">
                  <a:extLst>
                    <a:ext uri="{9D8B030D-6E8A-4147-A177-3AD203B41FA5}">
                      <a16:colId xmlns:a16="http://schemas.microsoft.com/office/drawing/2014/main" val="1378663188"/>
                    </a:ext>
                  </a:extLst>
                </a:gridCol>
                <a:gridCol w="1217141">
                  <a:extLst>
                    <a:ext uri="{9D8B030D-6E8A-4147-A177-3AD203B41FA5}">
                      <a16:colId xmlns:a16="http://schemas.microsoft.com/office/drawing/2014/main" val="4285496291"/>
                    </a:ext>
                  </a:extLst>
                </a:gridCol>
                <a:gridCol w="1217141">
                  <a:extLst>
                    <a:ext uri="{9D8B030D-6E8A-4147-A177-3AD203B41FA5}">
                      <a16:colId xmlns:a16="http://schemas.microsoft.com/office/drawing/2014/main" val="1826434086"/>
                    </a:ext>
                  </a:extLst>
                </a:gridCol>
                <a:gridCol w="1217141">
                  <a:extLst>
                    <a:ext uri="{9D8B030D-6E8A-4147-A177-3AD203B41FA5}">
                      <a16:colId xmlns:a16="http://schemas.microsoft.com/office/drawing/2014/main" val="3182449581"/>
                    </a:ext>
                  </a:extLst>
                </a:gridCol>
              </a:tblGrid>
              <a:tr h="370840">
                <a:tc>
                  <a:txBody>
                    <a:bodyPr/>
                    <a:lstStyle/>
                    <a:p>
                      <a:pPr algn="ctr"/>
                      <a:r>
                        <a:rPr lang="en-US" sz="1600" smtClean="0"/>
                        <a:t>Thời</a:t>
                      </a:r>
                      <a:r>
                        <a:rPr lang="en-US" sz="1600" baseline="0" smtClean="0"/>
                        <a:t> gian (phút)</a:t>
                      </a:r>
                      <a:endParaRPr lang="en-US" sz="1600"/>
                    </a:p>
                  </a:txBody>
                  <a:tcPr anchor="ctr">
                    <a:solidFill>
                      <a:schemeClr val="accent4">
                        <a:lumMod val="40000"/>
                        <a:lumOff val="60000"/>
                      </a:schemeClr>
                    </a:solidFill>
                  </a:tcPr>
                </a:tc>
                <a:tc>
                  <a:txBody>
                    <a:bodyPr/>
                    <a:lstStyle/>
                    <a:p>
                      <a:pPr algn="ctr"/>
                      <a:r>
                        <a:rPr lang="en-US" sz="1600" smtClean="0"/>
                        <a:t>[9,5;</a:t>
                      </a:r>
                      <a:r>
                        <a:rPr lang="en-US" sz="1600" baseline="0" smtClean="0"/>
                        <a:t> 12,5)</a:t>
                      </a:r>
                      <a:endParaRPr lang="en-US" sz="1600"/>
                    </a:p>
                  </a:txBody>
                  <a:tcPr anchor="ctr"/>
                </a:tc>
                <a:tc>
                  <a:txBody>
                    <a:bodyPr/>
                    <a:lstStyle/>
                    <a:p>
                      <a:pPr algn="ctr"/>
                      <a:r>
                        <a:rPr lang="en-US" sz="1600" smtClean="0"/>
                        <a:t>[12,5;</a:t>
                      </a:r>
                      <a:r>
                        <a:rPr lang="en-US" sz="1600" baseline="0" smtClean="0"/>
                        <a:t> 15,5)</a:t>
                      </a:r>
                      <a:endParaRPr lang="en-US" sz="1600"/>
                    </a:p>
                  </a:txBody>
                  <a:tcPr anchor="ctr"/>
                </a:tc>
                <a:tc>
                  <a:txBody>
                    <a:bodyPr/>
                    <a:lstStyle/>
                    <a:p>
                      <a:pPr algn="ctr"/>
                      <a:r>
                        <a:rPr lang="en-US" sz="1600" smtClean="0"/>
                        <a:t>[15,5;</a:t>
                      </a:r>
                      <a:r>
                        <a:rPr lang="en-US" sz="1600" baseline="0" smtClean="0"/>
                        <a:t> 18,5)</a:t>
                      </a:r>
                      <a:endParaRPr lang="en-US" sz="160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smtClean="0"/>
                        <a:t>[18,5;</a:t>
                      </a:r>
                      <a:r>
                        <a:rPr lang="en-US" sz="1600" baseline="0" smtClean="0"/>
                        <a:t> 21,5)</a:t>
                      </a:r>
                      <a:endParaRPr lang="en-US" sz="1600" smtClean="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smtClean="0"/>
                        <a:t>[21,5;</a:t>
                      </a:r>
                      <a:r>
                        <a:rPr lang="en-US" sz="1600" baseline="0" smtClean="0"/>
                        <a:t> 24,5)</a:t>
                      </a:r>
                      <a:endParaRPr lang="en-US" sz="1600" smtClean="0"/>
                    </a:p>
                  </a:txBody>
                  <a:tcPr anchor="ctr"/>
                </a:tc>
                <a:extLst>
                  <a:ext uri="{0D108BD9-81ED-4DB2-BD59-A6C34878D82A}">
                    <a16:rowId xmlns:a16="http://schemas.microsoft.com/office/drawing/2014/main" val="167954688"/>
                  </a:ext>
                </a:extLst>
              </a:tr>
              <a:tr h="370840">
                <a:tc>
                  <a:txBody>
                    <a:bodyPr/>
                    <a:lstStyle/>
                    <a:p>
                      <a:pPr algn="ctr"/>
                      <a:r>
                        <a:rPr lang="en-US" sz="1600" smtClean="0"/>
                        <a:t>Số học</a:t>
                      </a:r>
                      <a:r>
                        <a:rPr lang="en-US" sz="1600" baseline="0" smtClean="0"/>
                        <a:t> sinh</a:t>
                      </a:r>
                      <a:endParaRPr lang="en-US" sz="1600"/>
                    </a:p>
                  </a:txBody>
                  <a:tcPr anchor="ctr">
                    <a:solidFill>
                      <a:schemeClr val="accent4">
                        <a:lumMod val="40000"/>
                        <a:lumOff val="60000"/>
                      </a:schemeClr>
                    </a:solidFill>
                  </a:tcPr>
                </a:tc>
                <a:tc>
                  <a:txBody>
                    <a:bodyPr/>
                    <a:lstStyle/>
                    <a:p>
                      <a:pPr algn="ctr"/>
                      <a:r>
                        <a:rPr lang="en-US" sz="1600" smtClean="0"/>
                        <a:t>3</a:t>
                      </a:r>
                      <a:endParaRPr lang="en-US" sz="1600"/>
                    </a:p>
                  </a:txBody>
                  <a:tcPr anchor="ctr"/>
                </a:tc>
                <a:tc>
                  <a:txBody>
                    <a:bodyPr/>
                    <a:lstStyle/>
                    <a:p>
                      <a:pPr algn="ctr"/>
                      <a:r>
                        <a:rPr lang="en-US" sz="1600" smtClean="0"/>
                        <a:t>12</a:t>
                      </a:r>
                      <a:endParaRPr lang="en-US" sz="1600"/>
                    </a:p>
                  </a:txBody>
                  <a:tcPr anchor="ctr"/>
                </a:tc>
                <a:tc>
                  <a:txBody>
                    <a:bodyPr/>
                    <a:lstStyle/>
                    <a:p>
                      <a:pPr algn="ctr"/>
                      <a:r>
                        <a:rPr lang="en-US" sz="1600" smtClean="0"/>
                        <a:t>15</a:t>
                      </a:r>
                      <a:endParaRPr lang="en-US" sz="1600"/>
                    </a:p>
                  </a:txBody>
                  <a:tcPr anchor="ctr"/>
                </a:tc>
                <a:tc>
                  <a:txBody>
                    <a:bodyPr/>
                    <a:lstStyle/>
                    <a:p>
                      <a:pPr algn="ctr"/>
                      <a:r>
                        <a:rPr lang="en-US" sz="1600" smtClean="0"/>
                        <a:t>24</a:t>
                      </a:r>
                      <a:endParaRPr lang="en-US" sz="1600"/>
                    </a:p>
                  </a:txBody>
                  <a:tcPr anchor="ctr"/>
                </a:tc>
                <a:tc>
                  <a:txBody>
                    <a:bodyPr/>
                    <a:lstStyle/>
                    <a:p>
                      <a:pPr algn="ctr"/>
                      <a:r>
                        <a:rPr lang="en-US" sz="1600" smtClean="0"/>
                        <a:t>2</a:t>
                      </a:r>
                      <a:endParaRPr lang="en-US" sz="1600"/>
                    </a:p>
                  </a:txBody>
                  <a:tcPr anchor="ctr"/>
                </a:tc>
                <a:extLst>
                  <a:ext uri="{0D108BD9-81ED-4DB2-BD59-A6C34878D82A}">
                    <a16:rowId xmlns:a16="http://schemas.microsoft.com/office/drawing/2014/main" val="4020894393"/>
                  </a:ext>
                </a:extLst>
              </a:tr>
            </a:tbl>
          </a:graphicData>
        </a:graphic>
      </p:graphicFrame>
      <p:sp>
        <p:nvSpPr>
          <p:cNvPr id="14" name="Rectangle 13"/>
          <p:cNvSpPr/>
          <p:nvPr/>
        </p:nvSpPr>
        <p:spPr>
          <a:xfrm>
            <a:off x="407457" y="1996400"/>
            <a:ext cx="5361167"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pt-BR" sz="18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Tính trung vị của mẫu số liệu ghép nhóm này.</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sp>
        <p:nvSpPr>
          <p:cNvPr id="16" name="Rectangle 15"/>
          <p:cNvSpPr/>
          <p:nvPr/>
        </p:nvSpPr>
        <p:spPr>
          <a:xfrm>
            <a:off x="4278527" y="2458018"/>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7" name="Rectangle 16"/>
              <p:cNvSpPr/>
              <p:nvPr/>
            </p:nvSpPr>
            <p:spPr>
              <a:xfrm>
                <a:off x="360896" y="2965849"/>
                <a:ext cx="8387480" cy="1981440"/>
              </a:xfrm>
              <a:prstGeom prst="rect">
                <a:avLst/>
              </a:prstGeom>
            </p:spPr>
            <p:txBody>
              <a:bodyPr wrap="square">
                <a:spAutoFit/>
              </a:bodyPr>
              <a:lstStyle/>
              <a:p>
                <a:pPr lvl="0" algn="just">
                  <a:lnSpc>
                    <a:spcPct val="150000"/>
                  </a:lnSpc>
                  <a:defRPr/>
                </a:pPr>
                <a:r>
                  <a:rPr kumimoji="0" lang="en-US" sz="18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Do hai giá trị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lang="fr-FR" sz="1800">
                            <a:latin typeface="Cambria Math" panose="02040503050406030204" pitchFamily="18" charset="0"/>
                            <a:ea typeface="Times New Roman" panose="02020603050405020304" pitchFamily="18" charset="0"/>
                          </a:rPr>
                          <m:t>X</m:t>
                        </m:r>
                      </m:e>
                      <m:sub>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28</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lang="fr-FR" sz="1800">
                            <a:latin typeface="Cambria Math" panose="02040503050406030204" pitchFamily="18" charset="0"/>
                            <a:ea typeface="Times New Roman" panose="02020603050405020304" pitchFamily="18" charset="0"/>
                          </a:rPr>
                          <m:t>X</m:t>
                        </m:r>
                      </m:e>
                      <m:sub>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29</m:t>
                        </m:r>
                      </m:sub>
                    </m:sSub>
                  </m:oMath>
                </a14:m>
                <a:r>
                  <a:rPr kumimoji="0" lang="en-US" sz="1800" b="0" i="1"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18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thuộc nhóm </a:t>
                </a:r>
                <a:r>
                  <a:rPr kumimoji="0" lang="en-US" sz="1800" b="0" i="0" u="none" strike="noStrike" kern="0" cap="none" spc="0" normalizeH="0" baseline="0" noProof="0">
                    <a:ln>
                      <a:noFill/>
                    </a:ln>
                    <a:solidFill>
                      <a:srgbClr val="000000"/>
                    </a:solidFill>
                    <a:effectLst/>
                    <a:uLnTx/>
                    <a:uFillTx/>
                    <a:latin typeface="Arial"/>
                    <a:cs typeface="Arial"/>
                    <a:sym typeface="Arial"/>
                  </a:rPr>
                  <a:t>[15,5; 18,5</a:t>
                </a:r>
                <a:r>
                  <a:rPr kumimoji="0" lang="en-US" sz="1800" b="0" i="0" u="none" strike="noStrike" kern="0" cap="none" spc="0" normalizeH="0" baseline="0" noProof="0" smtClean="0">
                    <a:ln>
                      <a:noFill/>
                    </a:ln>
                    <a:solidFill>
                      <a:srgbClr val="000000"/>
                    </a:solidFill>
                    <a:effectLst/>
                    <a:uLnTx/>
                    <a:uFillTx/>
                    <a:latin typeface="Arial"/>
                    <a:cs typeface="Arial"/>
                    <a:sym typeface="Arial"/>
                  </a:rPr>
                  <a:t>) nên nhóm này chứa trung vị.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Arial"/>
                    <a:cs typeface="Arial"/>
                    <a:sym typeface="Arial"/>
                  </a:rPr>
                  <a:t>Do đó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𝑝</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𝑎</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=15,5; </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𝑚</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=15;</m:t>
                    </m:r>
                  </m:oMath>
                </a14:m>
                <a:r>
                  <a:rPr kumimoji="0" lang="en-US" sz="1800" b="0" i="0" u="none" strike="noStrike" kern="0" cap="none" spc="0" normalizeH="0" baseline="0" noProof="0" smtClean="0">
                    <a:ln>
                      <a:noFill/>
                    </a:ln>
                    <a:solidFill>
                      <a:srgbClr val="000000"/>
                    </a:solidFill>
                    <a:effectLst/>
                    <a:uLnTx/>
                    <a:uFillTx/>
                    <a:latin typeface="Arial"/>
                    <a:cs typeface="Arial"/>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𝑚</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𝑚</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sub>
                    </m:sSub>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3+12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=15</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𝑎</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4</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𝑎</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sub>
                    </m:sSub>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oMath>
                </a14:m>
                <a:r>
                  <a:rPr kumimoji="0" lang="en-US" sz="1800" b="0" i="0" u="none" strike="noStrike" kern="0" cap="none" spc="0" normalizeH="0" baseline="0" noProof="0" smtClean="0">
                    <a:ln>
                      <a:noFill/>
                    </a:ln>
                    <a:solidFill>
                      <a:srgbClr val="000000"/>
                    </a:solidFill>
                    <a:effectLst/>
                    <a:uLnTx/>
                    <a:uFillTx/>
                    <a:latin typeface="Arial"/>
                    <a:cs typeface="Arial"/>
                    <a:sym typeface="Arial"/>
                  </a:rPr>
                  <a:t> và ta có:</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m:t>
                          </m:r>
                        </m:e>
                        <m:sub>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e</m:t>
                          </m:r>
                        </m:sub>
                      </m:sSub>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15,5</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56</m:t>
                              </m:r>
                            </m:num>
                            <m:den>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 </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 15</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15</m:t>
                          </m:r>
                        </m:den>
                      </m:f>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3=18,1</m:t>
                      </m:r>
                    </m:oMath>
                  </m:oMathPara>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17" name="Rectangle 16"/>
              <p:cNvSpPr>
                <a:spLocks noRot="1" noChangeAspect="1" noMove="1" noResize="1" noEditPoints="1" noAdjustHandles="1" noChangeArrowheads="1" noChangeShapeType="1" noTextEdit="1"/>
              </p:cNvSpPr>
              <p:nvPr/>
            </p:nvSpPr>
            <p:spPr>
              <a:xfrm>
                <a:off x="360896" y="2965849"/>
                <a:ext cx="8387480" cy="1981440"/>
              </a:xfrm>
              <a:prstGeom prst="rect">
                <a:avLst/>
              </a:prstGeom>
              <a:blipFill>
                <a:blip r:embed="rId3"/>
                <a:stretch>
                  <a:fillRect l="-581"/>
                </a:stretch>
              </a:blipFill>
            </p:spPr>
            <p:txBody>
              <a:bodyPr/>
              <a:lstStyle/>
              <a:p>
                <a:r>
                  <a:rPr lang="en-US">
                    <a:noFill/>
                  </a:rPr>
                  <a:t> </a:t>
                </a:r>
              </a:p>
            </p:txBody>
          </p:sp>
        </mc:Fallback>
      </mc:AlternateContent>
      <p:pic>
        <p:nvPicPr>
          <p:cNvPr id="15" name="Picture 14"/>
          <p:cNvPicPr>
            <a:picLocks noChangeAspect="1"/>
          </p:cNvPicPr>
          <p:nvPr/>
        </p:nvPicPr>
        <p:blipFill>
          <a:blip r:embed="rId4"/>
          <a:stretch>
            <a:fillRect/>
          </a:stretch>
        </p:blipFill>
        <p:spPr>
          <a:xfrm>
            <a:off x="8644549" y="4557069"/>
            <a:ext cx="566054" cy="635284"/>
          </a:xfrm>
          <a:prstGeom prst="rect">
            <a:avLst/>
          </a:prstGeom>
        </p:spPr>
      </p:pic>
    </p:spTree>
    <p:extLst>
      <p:ext uri="{BB962C8B-B14F-4D97-AF65-F5344CB8AC3E}">
        <p14:creationId xmlns:p14="http://schemas.microsoft.com/office/powerpoint/2010/main" val="189798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5" name="Rounded Rectangle 4"/>
          <p:cNvSpPr/>
          <p:nvPr/>
        </p:nvSpPr>
        <p:spPr>
          <a:xfrm>
            <a:off x="2075290" y="1176792"/>
            <a:ext cx="6500210" cy="23853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100"/>
              </a:spcBef>
              <a:spcAft>
                <a:spcPts val="100"/>
              </a:spcAft>
            </a:pPr>
            <a:r>
              <a:rPr lang="en-US" sz="2100" dirty="0" err="1" smtClean="0">
                <a:solidFill>
                  <a:srgbClr val="000000"/>
                </a:solidFill>
                <a:ea typeface="Dotum" panose="020B0600000101010101" pitchFamily="34" charset="-127"/>
              </a:rPr>
              <a:t>Trung</a:t>
            </a:r>
            <a:r>
              <a:rPr lang="en-US" sz="2100" dirty="0" smtClean="0">
                <a:solidFill>
                  <a:srgbClr val="000000"/>
                </a:solidFill>
                <a:ea typeface="Dotum" panose="020B0600000101010101" pitchFamily="34" charset="-127"/>
              </a:rPr>
              <a:t> </a:t>
            </a:r>
            <a:r>
              <a:rPr lang="en-US" sz="2100" dirty="0" err="1" smtClean="0">
                <a:solidFill>
                  <a:srgbClr val="000000"/>
                </a:solidFill>
                <a:ea typeface="Dotum" panose="020B0600000101010101" pitchFamily="34" charset="-127"/>
              </a:rPr>
              <a:t>vị</a:t>
            </a:r>
            <a:r>
              <a:rPr lang="en-US" sz="2100" dirty="0" smtClean="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của</a:t>
            </a:r>
            <a:r>
              <a:rPr lang="en-US" sz="2100" dirty="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mẫu</a:t>
            </a:r>
            <a:r>
              <a:rPr lang="en-US" sz="2100" dirty="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số</a:t>
            </a:r>
            <a:r>
              <a:rPr lang="en-US" sz="2100" dirty="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liệu</a:t>
            </a:r>
            <a:r>
              <a:rPr lang="en-US" sz="2100" dirty="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ghép</a:t>
            </a:r>
            <a:r>
              <a:rPr lang="en-US" sz="2100" dirty="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nhóm</a:t>
            </a:r>
            <a:r>
              <a:rPr lang="en-US" sz="2100" dirty="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xấp</a:t>
            </a:r>
            <a:r>
              <a:rPr lang="en-US" sz="2100" dirty="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xỉ</a:t>
            </a:r>
            <a:r>
              <a:rPr lang="en-US" sz="2100" dirty="0">
                <a:solidFill>
                  <a:srgbClr val="000000"/>
                </a:solidFill>
                <a:ea typeface="Dotum" panose="020B0600000101010101" pitchFamily="34" charset="-127"/>
              </a:rPr>
              <a:t> </a:t>
            </a:r>
            <a:r>
              <a:rPr lang="en-US" sz="2100" dirty="0" err="1" smtClean="0">
                <a:solidFill>
                  <a:srgbClr val="000000"/>
                </a:solidFill>
                <a:ea typeface="Dotum" panose="020B0600000101010101" pitchFamily="34" charset="-127"/>
              </a:rPr>
              <a:t>cho</a:t>
            </a:r>
            <a:r>
              <a:rPr lang="en-US" sz="2100" dirty="0" smtClean="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trung</a:t>
            </a:r>
            <a:r>
              <a:rPr lang="en-US" sz="2100" dirty="0">
                <a:solidFill>
                  <a:srgbClr val="000000"/>
                </a:solidFill>
                <a:ea typeface="Dotum" panose="020B0600000101010101" pitchFamily="34" charset="-127"/>
              </a:rPr>
              <a:t> </a:t>
            </a:r>
            <a:r>
              <a:rPr lang="en-US" sz="2100" dirty="0" err="1" smtClean="0">
                <a:solidFill>
                  <a:srgbClr val="000000"/>
                </a:solidFill>
                <a:ea typeface="Dotum" panose="020B0600000101010101" pitchFamily="34" charset="-127"/>
              </a:rPr>
              <a:t>vị</a:t>
            </a:r>
            <a:r>
              <a:rPr lang="en-US" sz="2100" dirty="0" smtClean="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của</a:t>
            </a:r>
            <a:r>
              <a:rPr lang="en-US" sz="2100" dirty="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mẫu</a:t>
            </a:r>
            <a:r>
              <a:rPr lang="en-US" sz="2100" dirty="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số</a:t>
            </a:r>
            <a:r>
              <a:rPr lang="en-US" sz="2100" dirty="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liệu</a:t>
            </a:r>
            <a:r>
              <a:rPr lang="en-US" sz="2100" dirty="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gốc</a:t>
            </a:r>
            <a:r>
              <a:rPr lang="en-US" sz="2100" dirty="0">
                <a:solidFill>
                  <a:srgbClr val="000000"/>
                </a:solidFill>
                <a:ea typeface="Dotum" panose="020B0600000101010101" pitchFamily="34" charset="-127"/>
              </a:rPr>
              <a:t>, </a:t>
            </a:r>
            <a:r>
              <a:rPr lang="en-US" sz="2100" dirty="0" err="1">
                <a:solidFill>
                  <a:srgbClr val="000000"/>
                </a:solidFill>
                <a:ea typeface="Dotum" panose="020B0600000101010101" pitchFamily="34" charset="-127"/>
              </a:rPr>
              <a:t>nó</a:t>
            </a:r>
            <a:r>
              <a:rPr lang="en-US" sz="2100" dirty="0">
                <a:solidFill>
                  <a:srgbClr val="000000"/>
                </a:solidFill>
                <a:ea typeface="Dotum" panose="020B0600000101010101" pitchFamily="34" charset="-127"/>
              </a:rPr>
              <a:t> </a:t>
            </a:r>
            <a:r>
              <a:rPr lang="en-US" sz="2100" dirty="0" smtClean="0">
                <a:solidFill>
                  <a:srgbClr val="000000"/>
                </a:solidFill>
                <a:ea typeface="Dotum" panose="020B0600000101010101" pitchFamily="34" charset="-127"/>
              </a:rPr>
              <a:t>chia </a:t>
            </a:r>
            <a:r>
              <a:rPr lang="en-US" sz="2100" dirty="0" err="1" smtClean="0">
                <a:solidFill>
                  <a:srgbClr val="000000"/>
                </a:solidFill>
                <a:ea typeface="Dotum" panose="020B0600000101010101" pitchFamily="34" charset="-127"/>
              </a:rPr>
              <a:t>mẫu</a:t>
            </a:r>
            <a:r>
              <a:rPr lang="en-US" sz="2100" dirty="0" smtClean="0">
                <a:solidFill>
                  <a:srgbClr val="000000"/>
                </a:solidFill>
                <a:ea typeface="Dotum" panose="020B0600000101010101" pitchFamily="34" charset="-127"/>
              </a:rPr>
              <a:t> </a:t>
            </a:r>
            <a:r>
              <a:rPr lang="en-US" sz="2100" dirty="0" err="1" smtClean="0">
                <a:solidFill>
                  <a:srgbClr val="000000"/>
                </a:solidFill>
                <a:ea typeface="Dotum" panose="020B0600000101010101" pitchFamily="34" charset="-127"/>
              </a:rPr>
              <a:t>số</a:t>
            </a:r>
            <a:r>
              <a:rPr lang="en-US" sz="2100" dirty="0" smtClean="0">
                <a:solidFill>
                  <a:srgbClr val="000000"/>
                </a:solidFill>
                <a:ea typeface="Dotum" panose="020B0600000101010101" pitchFamily="34" charset="-127"/>
              </a:rPr>
              <a:t> </a:t>
            </a:r>
            <a:r>
              <a:rPr lang="en-US" sz="2100" dirty="0" err="1" smtClean="0">
                <a:solidFill>
                  <a:srgbClr val="000000"/>
                </a:solidFill>
                <a:ea typeface="Dotum" panose="020B0600000101010101" pitchFamily="34" charset="-127"/>
              </a:rPr>
              <a:t>liệu</a:t>
            </a:r>
            <a:r>
              <a:rPr lang="en-US" sz="2100" dirty="0" smtClean="0">
                <a:solidFill>
                  <a:srgbClr val="000000"/>
                </a:solidFill>
                <a:ea typeface="Dotum" panose="020B0600000101010101" pitchFamily="34" charset="-127"/>
              </a:rPr>
              <a:t> </a:t>
            </a:r>
            <a:r>
              <a:rPr lang="en-US" sz="2100" dirty="0" err="1" smtClean="0">
                <a:solidFill>
                  <a:srgbClr val="000000"/>
                </a:solidFill>
                <a:ea typeface="Dotum" panose="020B0600000101010101" pitchFamily="34" charset="-127"/>
              </a:rPr>
              <a:t>thành</a:t>
            </a:r>
            <a:r>
              <a:rPr lang="en-US" sz="2100" dirty="0" smtClean="0">
                <a:solidFill>
                  <a:srgbClr val="000000"/>
                </a:solidFill>
                <a:ea typeface="Dotum" panose="020B0600000101010101" pitchFamily="34" charset="-127"/>
              </a:rPr>
              <a:t> </a:t>
            </a:r>
            <a:r>
              <a:rPr lang="en-US" sz="2100" dirty="0" err="1" smtClean="0">
                <a:solidFill>
                  <a:srgbClr val="000000"/>
                </a:solidFill>
                <a:ea typeface="Dotum" panose="020B0600000101010101" pitchFamily="34" charset="-127"/>
              </a:rPr>
              <a:t>hai</a:t>
            </a:r>
            <a:r>
              <a:rPr lang="en-US" sz="2100" dirty="0" smtClean="0">
                <a:solidFill>
                  <a:srgbClr val="000000"/>
                </a:solidFill>
                <a:ea typeface="Dotum" panose="020B0600000101010101" pitchFamily="34" charset="-127"/>
              </a:rPr>
              <a:t> </a:t>
            </a:r>
            <a:r>
              <a:rPr lang="en-US" sz="2100" dirty="0" err="1" smtClean="0">
                <a:solidFill>
                  <a:srgbClr val="000000"/>
                </a:solidFill>
                <a:ea typeface="Dotum" panose="020B0600000101010101" pitchFamily="34" charset="-127"/>
              </a:rPr>
              <a:t>phần</a:t>
            </a:r>
            <a:r>
              <a:rPr lang="en-US" sz="2100" dirty="0" smtClean="0">
                <a:solidFill>
                  <a:srgbClr val="000000"/>
                </a:solidFill>
                <a:ea typeface="Dotum" panose="020B0600000101010101" pitchFamily="34" charset="-127"/>
              </a:rPr>
              <a:t>, </a:t>
            </a:r>
            <a:r>
              <a:rPr lang="en-US" sz="2100" dirty="0" err="1" smtClean="0">
                <a:solidFill>
                  <a:srgbClr val="000000"/>
                </a:solidFill>
                <a:ea typeface="Dotum" panose="020B0600000101010101" pitchFamily="34" charset="-127"/>
              </a:rPr>
              <a:t>mỗi</a:t>
            </a:r>
            <a:r>
              <a:rPr lang="en-US" sz="2100" dirty="0" smtClean="0">
                <a:solidFill>
                  <a:srgbClr val="000000"/>
                </a:solidFill>
                <a:ea typeface="Dotum" panose="020B0600000101010101" pitchFamily="34" charset="-127"/>
              </a:rPr>
              <a:t> </a:t>
            </a:r>
            <a:r>
              <a:rPr lang="en-US" sz="2100" dirty="0" err="1" smtClean="0">
                <a:solidFill>
                  <a:srgbClr val="000000"/>
                </a:solidFill>
                <a:ea typeface="Dotum" panose="020B0600000101010101" pitchFamily="34" charset="-127"/>
              </a:rPr>
              <a:t>phần</a:t>
            </a:r>
            <a:r>
              <a:rPr lang="en-US" sz="2100" dirty="0" smtClean="0">
                <a:solidFill>
                  <a:srgbClr val="000000"/>
                </a:solidFill>
                <a:ea typeface="Dotum" panose="020B0600000101010101" pitchFamily="34" charset="-127"/>
              </a:rPr>
              <a:t> </a:t>
            </a:r>
            <a:r>
              <a:rPr lang="en-US" sz="2100" dirty="0" err="1" smtClean="0">
                <a:solidFill>
                  <a:srgbClr val="000000"/>
                </a:solidFill>
                <a:ea typeface="Dotum" panose="020B0600000101010101" pitchFamily="34" charset="-127"/>
              </a:rPr>
              <a:t>chứa</a:t>
            </a:r>
            <a:r>
              <a:rPr lang="en-US" sz="2100" dirty="0" smtClean="0">
                <a:solidFill>
                  <a:srgbClr val="000000"/>
                </a:solidFill>
                <a:ea typeface="Dotum" panose="020B0600000101010101" pitchFamily="34" charset="-127"/>
              </a:rPr>
              <a:t> 50% </a:t>
            </a:r>
            <a:r>
              <a:rPr lang="en-US" sz="2100" dirty="0" err="1" smtClean="0">
                <a:solidFill>
                  <a:srgbClr val="000000"/>
                </a:solidFill>
                <a:ea typeface="Dotum" panose="020B0600000101010101" pitchFamily="34" charset="-127"/>
              </a:rPr>
              <a:t>giá</a:t>
            </a:r>
            <a:r>
              <a:rPr lang="en-US" sz="2100" dirty="0" smtClean="0">
                <a:solidFill>
                  <a:srgbClr val="000000"/>
                </a:solidFill>
                <a:ea typeface="Dotum" panose="020B0600000101010101" pitchFamily="34" charset="-127"/>
              </a:rPr>
              <a:t> </a:t>
            </a:r>
            <a:r>
              <a:rPr lang="en-US" sz="2100" dirty="0" err="1" smtClean="0">
                <a:solidFill>
                  <a:srgbClr val="000000"/>
                </a:solidFill>
                <a:ea typeface="Dotum" panose="020B0600000101010101" pitchFamily="34" charset="-127"/>
              </a:rPr>
              <a:t>trị</a:t>
            </a:r>
            <a:r>
              <a:rPr lang="en-US" sz="2100" dirty="0" smtClean="0">
                <a:solidFill>
                  <a:srgbClr val="000000"/>
                </a:solidFill>
                <a:ea typeface="Dotum" panose="020B0600000101010101" pitchFamily="34" charset="-127"/>
              </a:rPr>
              <a:t>.</a:t>
            </a:r>
            <a:endParaRPr kumimoji="0" lang="en-US" sz="2100" b="0" i="1" u="none" strike="noStrike" kern="0" cap="none" spc="0" normalizeH="0" baseline="0" noProof="0" dirty="0">
              <a:ln>
                <a:noFill/>
              </a:ln>
              <a:solidFill>
                <a:srgbClr val="000000"/>
              </a:solidFill>
              <a:effectLst/>
              <a:uLnTx/>
              <a:uFillTx/>
              <a:latin typeface="Arial"/>
              <a:ea typeface="Times New Roman" panose="02020603050405020304" pitchFamily="18" charset="0"/>
              <a:cs typeface="+mn-cs"/>
              <a:sym typeface="Arial"/>
            </a:endParaRPr>
          </a:p>
        </p:txBody>
      </p:sp>
      <p:sp>
        <p:nvSpPr>
          <p:cNvPr id="2" name="Rectangle 1"/>
          <p:cNvSpPr/>
          <p:nvPr/>
        </p:nvSpPr>
        <p:spPr>
          <a:xfrm>
            <a:off x="4565411" y="376170"/>
            <a:ext cx="1519968" cy="598177"/>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lang="en-US" sz="2500" b="1" kern="1200" smtClean="0">
                <a:solidFill>
                  <a:srgbClr val="2D1549"/>
                </a:solidFill>
                <a:latin typeface="Arial" panose="020B0604020202020204" pitchFamily="34" charset="0"/>
                <a:cs typeface="Arial" panose="020B0604020202020204" pitchFamily="34" charset="0"/>
              </a:rPr>
              <a:t>Ý NGHĨA</a:t>
            </a:r>
            <a:endParaRPr kumimoji="0" lang="en-US" sz="2500" b="1" i="0" u="none" strike="noStrike" kern="1200" cap="none" spc="0" normalizeH="0" baseline="0" noProof="0">
              <a:ln>
                <a:noFill/>
              </a:ln>
              <a:solidFill>
                <a:srgbClr val="2D1549"/>
              </a:solidFill>
              <a:effectLst/>
              <a:uLnTx/>
              <a:uFillTx/>
              <a:latin typeface="Arial" panose="020B0604020202020204" pitchFamily="34" charset="0"/>
              <a:cs typeface="Arial" panose="020B0604020202020204" pitchFamily="34" charset="0"/>
              <a:sym typeface="Arial"/>
            </a:endParaRPr>
          </a:p>
        </p:txBody>
      </p:sp>
      <p:pic>
        <p:nvPicPr>
          <p:cNvPr id="11" name="Picture 10"/>
          <p:cNvPicPr>
            <a:picLocks noChangeAspect="1"/>
          </p:cNvPicPr>
          <p:nvPr/>
        </p:nvPicPr>
        <p:blipFill>
          <a:blip r:embed="rId3"/>
          <a:stretch>
            <a:fillRect/>
          </a:stretch>
        </p:blipFill>
        <p:spPr>
          <a:xfrm flipH="1">
            <a:off x="460135" y="1608130"/>
            <a:ext cx="1138078" cy="3343733"/>
          </a:xfrm>
          <a:prstGeom prst="rect">
            <a:avLst/>
          </a:prstGeom>
        </p:spPr>
      </p:pic>
      <p:grpSp>
        <p:nvGrpSpPr>
          <p:cNvPr id="12" name="Google Shape;336;p41"/>
          <p:cNvGrpSpPr/>
          <p:nvPr/>
        </p:nvGrpSpPr>
        <p:grpSpPr>
          <a:xfrm>
            <a:off x="8408505" y="4307510"/>
            <a:ext cx="545044" cy="644353"/>
            <a:chOff x="713258" y="1316731"/>
            <a:chExt cx="545044" cy="644353"/>
          </a:xfrm>
        </p:grpSpPr>
        <p:sp>
          <p:nvSpPr>
            <p:cNvPr id="20" name="Google Shape;337;p41"/>
            <p:cNvSpPr/>
            <p:nvPr/>
          </p:nvSpPr>
          <p:spPr>
            <a:xfrm>
              <a:off x="1029701" y="173248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38;p41"/>
            <p:cNvSpPr/>
            <p:nvPr/>
          </p:nvSpPr>
          <p:spPr>
            <a:xfrm>
              <a:off x="713258" y="13167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7776699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5"/>
          <p:cNvSpPr txBox="1">
            <a:spLocks noGrp="1"/>
          </p:cNvSpPr>
          <p:nvPr>
            <p:ph type="title"/>
          </p:nvPr>
        </p:nvSpPr>
        <p:spPr>
          <a:xfrm>
            <a:off x="389428" y="639807"/>
            <a:ext cx="5023200" cy="201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smtClean="0">
                <a:latin typeface="+mj-lt"/>
              </a:rPr>
              <a:t>LUYỆN TẬP</a:t>
            </a:r>
            <a:endParaRPr sz="5000" b="1">
              <a:latin typeface="+mj-lt"/>
            </a:endParaRPr>
          </a:p>
        </p:txBody>
      </p:sp>
      <p:grpSp>
        <p:nvGrpSpPr>
          <p:cNvPr id="454" name="Google Shape;454;p45"/>
          <p:cNvGrpSpPr/>
          <p:nvPr/>
        </p:nvGrpSpPr>
        <p:grpSpPr>
          <a:xfrm>
            <a:off x="6007650" y="758938"/>
            <a:ext cx="2701421" cy="4066414"/>
            <a:chOff x="5729354" y="537588"/>
            <a:chExt cx="2701421" cy="4066414"/>
          </a:xfrm>
        </p:grpSpPr>
        <p:pic>
          <p:nvPicPr>
            <p:cNvPr id="455" name="Google Shape;455;p45"/>
            <p:cNvPicPr preferRelativeResize="0"/>
            <p:nvPr/>
          </p:nvPicPr>
          <p:blipFill>
            <a:blip r:embed="rId3">
              <a:alphaModFix/>
            </a:blip>
            <a:stretch>
              <a:fillRect/>
            </a:stretch>
          </p:blipFill>
          <p:spPr>
            <a:xfrm>
              <a:off x="5919225" y="539500"/>
              <a:ext cx="2451018" cy="4064502"/>
            </a:xfrm>
            <a:prstGeom prst="rect">
              <a:avLst/>
            </a:prstGeom>
            <a:noFill/>
            <a:ln>
              <a:noFill/>
            </a:ln>
          </p:spPr>
        </p:pic>
        <p:grpSp>
          <p:nvGrpSpPr>
            <p:cNvPr id="456" name="Google Shape;456;p45"/>
            <p:cNvGrpSpPr/>
            <p:nvPr/>
          </p:nvGrpSpPr>
          <p:grpSpPr>
            <a:xfrm>
              <a:off x="5729354" y="537588"/>
              <a:ext cx="2701421" cy="1001069"/>
              <a:chOff x="4929654" y="587125"/>
              <a:chExt cx="2701421" cy="1001069"/>
            </a:xfrm>
          </p:grpSpPr>
          <p:sp>
            <p:nvSpPr>
              <p:cNvPr id="457" name="Google Shape;457;p45"/>
              <p:cNvSpPr/>
              <p:nvPr/>
            </p:nvSpPr>
            <p:spPr>
              <a:xfrm>
                <a:off x="5285544" y="891500"/>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5"/>
              <p:cNvSpPr/>
              <p:nvPr/>
            </p:nvSpPr>
            <p:spPr>
              <a:xfrm>
                <a:off x="7021350" y="808475"/>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5"/>
              <p:cNvSpPr/>
              <p:nvPr/>
            </p:nvSpPr>
            <p:spPr>
              <a:xfrm>
                <a:off x="7402475" y="587125"/>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5"/>
              <p:cNvSpPr/>
              <p:nvPr/>
            </p:nvSpPr>
            <p:spPr>
              <a:xfrm>
                <a:off x="4929654" y="1359594"/>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grpSp>
        <p:nvGrpSpPr>
          <p:cNvPr id="522" name="Google Shape;522;p50"/>
          <p:cNvGrpSpPr/>
          <p:nvPr/>
        </p:nvGrpSpPr>
        <p:grpSpPr>
          <a:xfrm>
            <a:off x="8520022" y="140995"/>
            <a:ext cx="500534" cy="1197464"/>
            <a:chOff x="7052131" y="535866"/>
            <a:chExt cx="1378635" cy="4068122"/>
          </a:xfrm>
        </p:grpSpPr>
        <p:pic>
          <p:nvPicPr>
            <p:cNvPr id="523" name="Google Shape;523;p50"/>
            <p:cNvPicPr preferRelativeResize="0"/>
            <p:nvPr/>
          </p:nvPicPr>
          <p:blipFill>
            <a:blip r:embed="rId3">
              <a:alphaModFix/>
            </a:blip>
            <a:stretch>
              <a:fillRect/>
            </a:stretch>
          </p:blipFill>
          <p:spPr>
            <a:xfrm>
              <a:off x="7052131" y="946388"/>
              <a:ext cx="1378635" cy="3657600"/>
            </a:xfrm>
            <a:prstGeom prst="rect">
              <a:avLst/>
            </a:prstGeom>
            <a:noFill/>
            <a:ln>
              <a:noFill/>
            </a:ln>
          </p:spPr>
        </p:pic>
        <p:grpSp>
          <p:nvGrpSpPr>
            <p:cNvPr id="524" name="Google Shape;524;p50"/>
            <p:cNvGrpSpPr/>
            <p:nvPr/>
          </p:nvGrpSpPr>
          <p:grpSpPr>
            <a:xfrm>
              <a:off x="7135470" y="535866"/>
              <a:ext cx="1142737" cy="755822"/>
              <a:chOff x="860895" y="906191"/>
              <a:chExt cx="1142737" cy="755822"/>
            </a:xfrm>
          </p:grpSpPr>
          <p:sp>
            <p:nvSpPr>
              <p:cNvPr id="525" name="Google Shape;525;p50"/>
              <p:cNvSpPr/>
              <p:nvPr/>
            </p:nvSpPr>
            <p:spPr>
              <a:xfrm>
                <a:off x="1775033" y="906191"/>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0"/>
              <p:cNvSpPr/>
              <p:nvPr/>
            </p:nvSpPr>
            <p:spPr>
              <a:xfrm>
                <a:off x="860895" y="1433413"/>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 name="TextBox 10"/>
          <p:cNvSpPr txBox="1"/>
          <p:nvPr/>
        </p:nvSpPr>
        <p:spPr>
          <a:xfrm>
            <a:off x="556996" y="238242"/>
            <a:ext cx="8296039" cy="546881"/>
          </a:xfrm>
          <a:prstGeom prst="rect">
            <a:avLst/>
          </a:prstGeom>
        </p:spPr>
        <p:txBody>
          <a:bodyPr wrap="square" lIns="0" tIns="0" rIns="0" bIns="0" rtlCol="0" anchor="t">
            <a:spAutoFit/>
          </a:bodyPr>
          <a:lstStyle/>
          <a:p>
            <a:pPr algn="ctr" defTabSz="457200">
              <a:lnSpc>
                <a:spcPts val="4686"/>
              </a:lnSpc>
              <a:buClrTx/>
              <a:defRPr/>
            </a:pPr>
            <a:r>
              <a:rPr lang="en-US" sz="2800" b="1" kern="1200" spc="162" smtClean="0">
                <a:solidFill>
                  <a:schemeClr val="bg1">
                    <a:lumMod val="25000"/>
                  </a:schemeClr>
                </a:solidFill>
                <a:latin typeface="Arial" panose="020B0604020202020204" pitchFamily="34" charset="0"/>
                <a:ea typeface="+mn-ea"/>
                <a:cs typeface="Arial" panose="020B0604020202020204" pitchFamily="34" charset="0"/>
              </a:rPr>
              <a:t>CÂU HỎI TRẮC NGHIỆM</a:t>
            </a:r>
            <a:endParaRPr lang="en-US" sz="2800" b="1" kern="1200" spc="162" dirty="0">
              <a:solidFill>
                <a:schemeClr val="bg1">
                  <a:lumMod val="25000"/>
                </a:schemeClr>
              </a:solidFill>
              <a:latin typeface="Arial" panose="020B0604020202020204" pitchFamily="34" charset="0"/>
              <a:ea typeface="+mn-ea"/>
              <a:cs typeface="Arial" panose="020B0604020202020204" pitchFamily="34" charset="0"/>
            </a:endParaRPr>
          </a:p>
        </p:txBody>
      </p:sp>
      <p:sp>
        <p:nvSpPr>
          <p:cNvPr id="25" name="Freeform 5"/>
          <p:cNvSpPr/>
          <p:nvPr/>
        </p:nvSpPr>
        <p:spPr>
          <a:xfrm>
            <a:off x="87464" y="990568"/>
            <a:ext cx="8961120" cy="2431817"/>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D7C4F8"/>
          </a:solidFill>
        </p:spPr>
      </p:sp>
      <p:sp>
        <p:nvSpPr>
          <p:cNvPr id="26" name="Rectangle 25"/>
          <p:cNvSpPr/>
          <p:nvPr/>
        </p:nvSpPr>
        <p:spPr>
          <a:xfrm>
            <a:off x="445801" y="953761"/>
            <a:ext cx="8538096" cy="2500685"/>
          </a:xfrm>
          <a:prstGeom prst="rect">
            <a:avLst/>
          </a:prstGeom>
        </p:spPr>
        <p:txBody>
          <a:bodyPr wrap="square">
            <a:spAutoFit/>
          </a:bodyPr>
          <a:lstStyle/>
          <a:p>
            <a:pPr marL="15240" marR="15240" algn="just" defTabSz="457200">
              <a:spcAft>
                <a:spcPts val="600"/>
              </a:spcAft>
              <a:buClrTx/>
            </a:pPr>
            <a:r>
              <a:rPr lang="vi-VN" sz="2100" b="1" kern="1200" dirty="0">
                <a:latin typeface="Arial" panose="020B0604020202020204" pitchFamily="34" charset="0"/>
                <a:ea typeface="Times New Roman" panose="02020603050405020304" pitchFamily="18" charset="0"/>
                <a:cs typeface="Arial" panose="020B0604020202020204" pitchFamily="34" charset="0"/>
              </a:rPr>
              <a:t>Câu 1. </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Cho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bảng</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phân</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bố</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tần</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số</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ghép</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nhóm</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sau</a:t>
            </a:r>
            <a:r>
              <a:rPr lang="vi-VN" sz="2100" kern="1200" dirty="0" smtClean="0">
                <a:latin typeface="Arial" panose="020B0604020202020204" pitchFamily="34" charset="0"/>
                <a:ea typeface="Times New Roman" panose="02020603050405020304" pitchFamily="18" charset="0"/>
                <a:cs typeface="Arial" panose="020B0604020202020204" pitchFamily="34" charset="0"/>
              </a:rPr>
              <a:t>:</a:t>
            </a:r>
            <a:endParaRPr lang="en-US" sz="2100" kern="1200" dirty="0" smtClean="0">
              <a:latin typeface="Arial" panose="020B0604020202020204" pitchFamily="34" charset="0"/>
              <a:ea typeface="Times New Roman" panose="02020603050405020304" pitchFamily="18" charset="0"/>
              <a:cs typeface="Arial" panose="020B0604020202020204" pitchFamily="34" charset="0"/>
            </a:endParaRPr>
          </a:p>
          <a:p>
            <a:pPr marL="15240" marR="15240" algn="ctr" defTabSz="457200">
              <a:spcAft>
                <a:spcPts val="600"/>
              </a:spcAft>
              <a:buClrTx/>
            </a:pP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Chiều</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cao</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của</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40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học</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sinh</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nam</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ở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một</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trường</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THPT</a:t>
            </a:r>
          </a:p>
          <a:p>
            <a:pPr marL="15240" marR="15240" algn="ctr" defTabSz="457200">
              <a:lnSpc>
                <a:spcPct val="150000"/>
              </a:lnSpc>
              <a:spcAft>
                <a:spcPts val="600"/>
              </a:spcAft>
              <a:buClrTx/>
            </a:pPr>
            <a:endParaRPr lang="en-US" sz="2100" kern="1200" dirty="0" smtClean="0">
              <a:latin typeface="Arial" panose="020B0604020202020204" pitchFamily="34" charset="0"/>
              <a:ea typeface="Times New Roman" panose="02020603050405020304" pitchFamily="18" charset="0"/>
              <a:cs typeface="Arial" panose="020B0604020202020204" pitchFamily="34" charset="0"/>
            </a:endParaRPr>
          </a:p>
          <a:p>
            <a:pPr marL="15240" marR="15240" algn="ctr" defTabSz="457200">
              <a:lnSpc>
                <a:spcPct val="150000"/>
              </a:lnSpc>
              <a:spcAft>
                <a:spcPts val="600"/>
              </a:spcAft>
              <a:buClrTx/>
            </a:pPr>
            <a:r>
              <a:rPr lang="vi-VN" sz="2100" kern="1200" dirty="0" smtClean="0">
                <a:latin typeface="Arial" panose="020B0604020202020204" pitchFamily="34" charset="0"/>
                <a:ea typeface="Times New Roman" panose="02020603050405020304" pitchFamily="18" charset="0"/>
                <a:cs typeface="Arial" panose="020B0604020202020204" pitchFamily="34" charset="0"/>
              </a:rPr>
              <a:t> </a:t>
            </a:r>
            <a:endParaRPr lang="en-US" sz="2100" kern="1200" dirty="0" smtClean="0">
              <a:latin typeface="Arial" panose="020B0604020202020204" pitchFamily="34" charset="0"/>
              <a:ea typeface="Times New Roman" panose="02020603050405020304" pitchFamily="18" charset="0"/>
              <a:cs typeface="Arial" panose="020B0604020202020204" pitchFamily="34" charset="0"/>
            </a:endParaRPr>
          </a:p>
          <a:p>
            <a:pPr marL="15240" marR="15240" algn="just" defTabSz="457200">
              <a:lnSpc>
                <a:spcPct val="150000"/>
              </a:lnSpc>
              <a:spcAft>
                <a:spcPts val="600"/>
              </a:spcAft>
              <a:buClrTx/>
            </a:pP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Giá</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trị</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đại</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diện</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c</a:t>
            </a:r>
            <a:r>
              <a:rPr lang="en-US" sz="2100" kern="1200" baseline="-25000" dirty="0" smtClean="0">
                <a:latin typeface="Arial" panose="020B0604020202020204" pitchFamily="34" charset="0"/>
                <a:ea typeface="Times New Roman" panose="02020603050405020304" pitchFamily="18" charset="0"/>
                <a:cs typeface="Arial" panose="020B0604020202020204" pitchFamily="34" charset="0"/>
              </a:rPr>
              <a:t>3</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của</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lớp</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chiều</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cao</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thứ</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3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là</a:t>
            </a:r>
            <a:endPar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p:cNvSpPr/>
          <p:nvPr/>
        </p:nvSpPr>
        <p:spPr>
          <a:xfrm>
            <a:off x="702350" y="3233567"/>
            <a:ext cx="8005330" cy="900246"/>
          </a:xfrm>
          <a:prstGeom prst="rect">
            <a:avLst/>
          </a:prstGeom>
        </p:spPr>
        <p:txBody>
          <a:bodyPr wrap="square">
            <a:spAutoFit/>
          </a:bodyPr>
          <a:lstStyle/>
          <a:p>
            <a:pPr marL="15240" marR="15240" algn="just" defTabSz="457200">
              <a:lnSpc>
                <a:spcPct val="250000"/>
              </a:lnSpc>
              <a:spcAft>
                <a:spcPts val="600"/>
              </a:spcAft>
              <a:buClrTx/>
            </a:pPr>
            <a:r>
              <a:rPr lang="nl-NL" sz="2100" kern="1200" dirty="0">
                <a:latin typeface="Arial" panose="020B0604020202020204" pitchFamily="34" charset="0"/>
                <a:ea typeface="Times New Roman" panose="02020603050405020304" pitchFamily="18" charset="0"/>
                <a:cs typeface="Arial" panose="020B0604020202020204" pitchFamily="34" charset="0"/>
              </a:rPr>
              <a:t>A.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c</a:t>
            </a:r>
            <a:r>
              <a:rPr lang="nl-NL" sz="2100" kern="1200" baseline="-25000" dirty="0" smtClean="0">
                <a:latin typeface="Arial" panose="020B0604020202020204" pitchFamily="34" charset="0"/>
                <a:ea typeface="Times New Roman" panose="02020603050405020304" pitchFamily="18" charset="0"/>
                <a:cs typeface="Arial" panose="020B0604020202020204" pitchFamily="34" charset="0"/>
              </a:rPr>
              <a:t>3</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 =168		B</a:t>
            </a:r>
            <a:r>
              <a:rPr lang="nl-NL" sz="2100" kern="1200" dirty="0">
                <a:latin typeface="Arial" panose="020B0604020202020204" pitchFamily="34" charset="0"/>
                <a:ea typeface="Times New Roman" panose="02020603050405020304" pitchFamily="18" charset="0"/>
                <a:cs typeface="Arial" panose="020B0604020202020204" pitchFamily="34" charset="0"/>
              </a:rPr>
              <a:t>.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c</a:t>
            </a:r>
            <a:r>
              <a:rPr lang="nl-NL" sz="2100" kern="1200" baseline="-25000" dirty="0" smtClean="0">
                <a:latin typeface="Arial" panose="020B0604020202020204" pitchFamily="34" charset="0"/>
                <a:ea typeface="Times New Roman" panose="02020603050405020304" pitchFamily="18" charset="0"/>
                <a:cs typeface="Arial" panose="020B0604020202020204" pitchFamily="34" charset="0"/>
              </a:rPr>
              <a:t>3</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=169,5		C</a:t>
            </a:r>
            <a:r>
              <a:rPr lang="nl-NL" sz="2100" kern="1200" dirty="0">
                <a:latin typeface="Arial" panose="020B0604020202020204" pitchFamily="34" charset="0"/>
                <a:ea typeface="Times New Roman" panose="02020603050405020304" pitchFamily="18" charset="0"/>
                <a:cs typeface="Arial" panose="020B0604020202020204" pitchFamily="34" charset="0"/>
              </a:rPr>
              <a:t>.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c</a:t>
            </a:r>
            <a:r>
              <a:rPr lang="nl-NL" sz="2100" kern="1200" baseline="-25000" dirty="0" smtClean="0">
                <a:latin typeface="Arial" panose="020B0604020202020204" pitchFamily="34" charset="0"/>
                <a:ea typeface="Times New Roman" panose="02020603050405020304" pitchFamily="18" charset="0"/>
                <a:cs typeface="Arial" panose="020B0604020202020204" pitchFamily="34" charset="0"/>
              </a:rPr>
              <a:t>3</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=27,5 	</a:t>
            </a:r>
            <a:r>
              <a:rPr lang="nl-NL" sz="2100" kern="1200" dirty="0">
                <a:latin typeface="Arial" panose="020B0604020202020204" pitchFamily="34" charset="0"/>
                <a:ea typeface="Times New Roman" panose="02020603050405020304" pitchFamily="18" charset="0"/>
                <a:cs typeface="Arial" panose="020B0604020202020204" pitchFamily="34" charset="0"/>
              </a:rPr>
              <a:t>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D</a:t>
            </a:r>
            <a:r>
              <a:rPr lang="nl-NL" sz="2100" kern="1200" dirty="0">
                <a:latin typeface="Arial" panose="020B0604020202020204" pitchFamily="34" charset="0"/>
                <a:ea typeface="Times New Roman" panose="02020603050405020304" pitchFamily="18" charset="0"/>
                <a:cs typeface="Arial" panose="020B0604020202020204" pitchFamily="34" charset="0"/>
              </a:rPr>
              <a:t>.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c</a:t>
            </a:r>
            <a:r>
              <a:rPr lang="nl-NL" sz="2100" kern="1200" baseline="-25000" dirty="0" smtClean="0">
                <a:latin typeface="Arial" panose="020B0604020202020204" pitchFamily="34" charset="0"/>
                <a:ea typeface="Times New Roman" panose="02020603050405020304" pitchFamily="18" charset="0"/>
                <a:cs typeface="Arial" panose="020B0604020202020204" pitchFamily="34" charset="0"/>
              </a:rPr>
              <a:t>3</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=171</a:t>
            </a:r>
            <a:endParaRPr lang="nl-NL" sz="2100" kern="12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32" name="Google Shape;517;p50"/>
          <p:cNvGrpSpPr/>
          <p:nvPr/>
        </p:nvGrpSpPr>
        <p:grpSpPr>
          <a:xfrm>
            <a:off x="189253" y="3935895"/>
            <a:ext cx="513097" cy="1074923"/>
            <a:chOff x="713225" y="547605"/>
            <a:chExt cx="1692323" cy="4056383"/>
          </a:xfrm>
        </p:grpSpPr>
        <p:pic>
          <p:nvPicPr>
            <p:cNvPr id="33" name="Google Shape;518;p50"/>
            <p:cNvPicPr preferRelativeResize="0"/>
            <p:nvPr/>
          </p:nvPicPr>
          <p:blipFill>
            <a:blip r:embed="rId4">
              <a:alphaModFix/>
            </a:blip>
            <a:stretch>
              <a:fillRect/>
            </a:stretch>
          </p:blipFill>
          <p:spPr>
            <a:xfrm>
              <a:off x="713225" y="946388"/>
              <a:ext cx="1692323" cy="3657600"/>
            </a:xfrm>
            <a:prstGeom prst="rect">
              <a:avLst/>
            </a:prstGeom>
            <a:noFill/>
            <a:ln>
              <a:noFill/>
            </a:ln>
          </p:spPr>
        </p:pic>
        <p:grpSp>
          <p:nvGrpSpPr>
            <p:cNvPr id="34" name="Google Shape;519;p50"/>
            <p:cNvGrpSpPr/>
            <p:nvPr/>
          </p:nvGrpSpPr>
          <p:grpSpPr>
            <a:xfrm flipH="1">
              <a:off x="713225" y="547605"/>
              <a:ext cx="545857" cy="763327"/>
              <a:chOff x="7884893" y="2048936"/>
              <a:chExt cx="545857" cy="763327"/>
            </a:xfrm>
          </p:grpSpPr>
          <p:sp>
            <p:nvSpPr>
              <p:cNvPr id="35" name="Google Shape;520;p50"/>
              <p:cNvSpPr/>
              <p:nvPr/>
            </p:nvSpPr>
            <p:spPr>
              <a:xfrm>
                <a:off x="8202150" y="2583663"/>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1;p50"/>
              <p:cNvSpPr/>
              <p:nvPr/>
            </p:nvSpPr>
            <p:spPr>
              <a:xfrm>
                <a:off x="7884893" y="2048936"/>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 name="Rounded Rectangle 36"/>
          <p:cNvSpPr/>
          <p:nvPr/>
        </p:nvSpPr>
        <p:spPr>
          <a:xfrm>
            <a:off x="2587336" y="3467484"/>
            <a:ext cx="1433946" cy="594209"/>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672207076"/>
              </p:ext>
            </p:extLst>
          </p:nvPr>
        </p:nvGraphicFramePr>
        <p:xfrm>
          <a:off x="285444" y="1851969"/>
          <a:ext cx="8679901" cy="1124891"/>
        </p:xfrm>
        <a:graphic>
          <a:graphicData uri="http://schemas.openxmlformats.org/drawingml/2006/table">
            <a:tbl>
              <a:tblPr firstRow="1" bandRow="1">
                <a:tableStyleId>{339702B8-75EE-4A78-BF82-F94E3A50AE9B}</a:tableStyleId>
              </a:tblPr>
              <a:tblGrid>
                <a:gridCol w="1943114">
                  <a:extLst>
                    <a:ext uri="{9D8B030D-6E8A-4147-A177-3AD203B41FA5}">
                      <a16:colId xmlns:a16="http://schemas.microsoft.com/office/drawing/2014/main" val="198920555"/>
                    </a:ext>
                  </a:extLst>
                </a:gridCol>
                <a:gridCol w="1348411">
                  <a:extLst>
                    <a:ext uri="{9D8B030D-6E8A-4147-A177-3AD203B41FA5}">
                      <a16:colId xmlns:a16="http://schemas.microsoft.com/office/drawing/2014/main" val="3097686126"/>
                    </a:ext>
                  </a:extLst>
                </a:gridCol>
                <a:gridCol w="1425066">
                  <a:extLst>
                    <a:ext uri="{9D8B030D-6E8A-4147-A177-3AD203B41FA5}">
                      <a16:colId xmlns:a16="http://schemas.microsoft.com/office/drawing/2014/main" val="2915190139"/>
                    </a:ext>
                  </a:extLst>
                </a:gridCol>
                <a:gridCol w="1471036">
                  <a:extLst>
                    <a:ext uri="{9D8B030D-6E8A-4147-A177-3AD203B41FA5}">
                      <a16:colId xmlns:a16="http://schemas.microsoft.com/office/drawing/2014/main" val="3667236706"/>
                    </a:ext>
                  </a:extLst>
                </a:gridCol>
                <a:gridCol w="1436559">
                  <a:extLst>
                    <a:ext uri="{9D8B030D-6E8A-4147-A177-3AD203B41FA5}">
                      <a16:colId xmlns:a16="http://schemas.microsoft.com/office/drawing/2014/main" val="1512420806"/>
                    </a:ext>
                  </a:extLst>
                </a:gridCol>
                <a:gridCol w="1055715">
                  <a:extLst>
                    <a:ext uri="{9D8B030D-6E8A-4147-A177-3AD203B41FA5}">
                      <a16:colId xmlns:a16="http://schemas.microsoft.com/office/drawing/2014/main" val="680675995"/>
                    </a:ext>
                  </a:extLst>
                </a:gridCol>
              </a:tblGrid>
              <a:tr h="467591">
                <a:tc>
                  <a:txBody>
                    <a:bodyPr/>
                    <a:lstStyle/>
                    <a:p>
                      <a:r>
                        <a:rPr lang="en-US" sz="1800" dirty="0" err="1" smtClean="0"/>
                        <a:t>Lớp</a:t>
                      </a:r>
                      <a:r>
                        <a:rPr lang="en-US" sz="1800" baseline="0" dirty="0" smtClean="0"/>
                        <a:t> </a:t>
                      </a:r>
                      <a:r>
                        <a:rPr lang="en-US" sz="1800" baseline="0" dirty="0" err="1" smtClean="0"/>
                        <a:t>chiều</a:t>
                      </a:r>
                      <a:r>
                        <a:rPr lang="en-US" sz="1800" baseline="0" dirty="0" smtClean="0"/>
                        <a:t> </a:t>
                      </a:r>
                      <a:r>
                        <a:rPr lang="en-US" sz="1800" baseline="0" dirty="0" err="1" smtClean="0"/>
                        <a:t>cao</a:t>
                      </a:r>
                      <a:r>
                        <a:rPr lang="en-US" sz="1800" baseline="0" dirty="0" smtClean="0"/>
                        <a:t> (cm)</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[160;</a:t>
                      </a:r>
                      <a:r>
                        <a:rPr lang="en-US" sz="1800" baseline="0" dirty="0" smtClean="0"/>
                        <a:t> 163]</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[164;</a:t>
                      </a:r>
                      <a:r>
                        <a:rPr lang="en-US" sz="1800" baseline="0" dirty="0" smtClean="0"/>
                        <a:t> 167]</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[168;</a:t>
                      </a:r>
                      <a:r>
                        <a:rPr lang="en-US" sz="1800" baseline="0" dirty="0" smtClean="0"/>
                        <a:t> 171]</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[172;</a:t>
                      </a:r>
                      <a:r>
                        <a:rPr lang="en-US" sz="1800" baseline="0" dirty="0" smtClean="0"/>
                        <a:t> 175]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err="1" smtClean="0"/>
                        <a:t>Cộng</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350320"/>
                  </a:ext>
                </a:extLst>
              </a:tr>
              <a:tr h="484811">
                <a:tc>
                  <a:txBody>
                    <a:bodyPr/>
                    <a:lstStyle/>
                    <a:p>
                      <a:r>
                        <a:rPr lang="en-US" sz="1800" dirty="0" err="1" smtClean="0"/>
                        <a:t>Tần</a:t>
                      </a:r>
                      <a:r>
                        <a:rPr lang="en-US" sz="1800" baseline="0" dirty="0" smtClean="0"/>
                        <a:t> </a:t>
                      </a:r>
                      <a:r>
                        <a:rPr lang="en-US" sz="1800" baseline="0" dirty="0" err="1" smtClean="0"/>
                        <a:t>số</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9</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15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11</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40</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26424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arn(inVertical)">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grpSp>
        <p:nvGrpSpPr>
          <p:cNvPr id="522" name="Google Shape;522;p50"/>
          <p:cNvGrpSpPr/>
          <p:nvPr/>
        </p:nvGrpSpPr>
        <p:grpSpPr>
          <a:xfrm>
            <a:off x="8520022" y="140995"/>
            <a:ext cx="500534" cy="1197464"/>
            <a:chOff x="7052131" y="535866"/>
            <a:chExt cx="1378635" cy="4068122"/>
          </a:xfrm>
        </p:grpSpPr>
        <p:pic>
          <p:nvPicPr>
            <p:cNvPr id="523" name="Google Shape;523;p50"/>
            <p:cNvPicPr preferRelativeResize="0"/>
            <p:nvPr/>
          </p:nvPicPr>
          <p:blipFill>
            <a:blip r:embed="rId3">
              <a:alphaModFix/>
            </a:blip>
            <a:stretch>
              <a:fillRect/>
            </a:stretch>
          </p:blipFill>
          <p:spPr>
            <a:xfrm>
              <a:off x="7052131" y="946388"/>
              <a:ext cx="1378635" cy="3657600"/>
            </a:xfrm>
            <a:prstGeom prst="rect">
              <a:avLst/>
            </a:prstGeom>
            <a:noFill/>
            <a:ln>
              <a:noFill/>
            </a:ln>
          </p:spPr>
        </p:pic>
        <p:grpSp>
          <p:nvGrpSpPr>
            <p:cNvPr id="524" name="Google Shape;524;p50"/>
            <p:cNvGrpSpPr/>
            <p:nvPr/>
          </p:nvGrpSpPr>
          <p:grpSpPr>
            <a:xfrm>
              <a:off x="7135470" y="535866"/>
              <a:ext cx="1142737" cy="755822"/>
              <a:chOff x="860895" y="906191"/>
              <a:chExt cx="1142737" cy="755822"/>
            </a:xfrm>
          </p:grpSpPr>
          <p:sp>
            <p:nvSpPr>
              <p:cNvPr id="525" name="Google Shape;525;p50"/>
              <p:cNvSpPr/>
              <p:nvPr/>
            </p:nvSpPr>
            <p:spPr>
              <a:xfrm>
                <a:off x="1775033" y="906191"/>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0"/>
              <p:cNvSpPr/>
              <p:nvPr/>
            </p:nvSpPr>
            <p:spPr>
              <a:xfrm>
                <a:off x="860895" y="1433413"/>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 name="TextBox 10"/>
          <p:cNvSpPr txBox="1"/>
          <p:nvPr/>
        </p:nvSpPr>
        <p:spPr>
          <a:xfrm>
            <a:off x="556996" y="238242"/>
            <a:ext cx="8296039" cy="546881"/>
          </a:xfrm>
          <a:prstGeom prst="rect">
            <a:avLst/>
          </a:prstGeom>
        </p:spPr>
        <p:txBody>
          <a:bodyPr wrap="square" lIns="0" tIns="0" rIns="0" bIns="0" rtlCol="0" anchor="t">
            <a:spAutoFit/>
          </a:bodyPr>
          <a:lstStyle/>
          <a:p>
            <a:pPr algn="ctr" defTabSz="457200">
              <a:lnSpc>
                <a:spcPts val="4686"/>
              </a:lnSpc>
              <a:buClrTx/>
              <a:defRPr/>
            </a:pPr>
            <a:r>
              <a:rPr lang="en-US" sz="2800" b="1" kern="1200" spc="162" smtClean="0">
                <a:solidFill>
                  <a:schemeClr val="bg1">
                    <a:lumMod val="25000"/>
                  </a:schemeClr>
                </a:solidFill>
                <a:latin typeface="Arial" panose="020B0604020202020204" pitchFamily="34" charset="0"/>
                <a:ea typeface="+mn-ea"/>
                <a:cs typeface="Arial" panose="020B0604020202020204" pitchFamily="34" charset="0"/>
              </a:rPr>
              <a:t>CÂU HỎI TRẮC NGHIỆM</a:t>
            </a:r>
            <a:endParaRPr lang="en-US" sz="2800" b="1" kern="1200" spc="162" dirty="0">
              <a:solidFill>
                <a:schemeClr val="bg1">
                  <a:lumMod val="25000"/>
                </a:schemeClr>
              </a:solidFill>
              <a:latin typeface="Arial" panose="020B0604020202020204" pitchFamily="34" charset="0"/>
              <a:ea typeface="+mn-ea"/>
              <a:cs typeface="Arial" panose="020B0604020202020204" pitchFamily="34" charset="0"/>
            </a:endParaRPr>
          </a:p>
        </p:txBody>
      </p:sp>
      <p:sp>
        <p:nvSpPr>
          <p:cNvPr id="25" name="Freeform 5"/>
          <p:cNvSpPr/>
          <p:nvPr/>
        </p:nvSpPr>
        <p:spPr>
          <a:xfrm>
            <a:off x="182880" y="819474"/>
            <a:ext cx="8961120" cy="2342346"/>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D7C4F8"/>
          </a:solidFill>
        </p:spPr>
      </p:sp>
      <p:sp>
        <p:nvSpPr>
          <p:cNvPr id="26" name="Rectangle 25"/>
          <p:cNvSpPr/>
          <p:nvPr/>
        </p:nvSpPr>
        <p:spPr>
          <a:xfrm>
            <a:off x="427072" y="957656"/>
            <a:ext cx="8538096" cy="2239074"/>
          </a:xfrm>
          <a:prstGeom prst="rect">
            <a:avLst/>
          </a:prstGeom>
        </p:spPr>
        <p:txBody>
          <a:bodyPr wrap="square">
            <a:spAutoFit/>
          </a:bodyPr>
          <a:lstStyle/>
          <a:p>
            <a:pPr marL="15240" marR="15240" algn="just" defTabSz="457200">
              <a:lnSpc>
                <a:spcPct val="150000"/>
              </a:lnSpc>
              <a:spcAft>
                <a:spcPts val="600"/>
              </a:spcAft>
              <a:buClrTx/>
            </a:pPr>
            <a:r>
              <a:rPr lang="vi-VN" sz="2000" b="1" kern="1200" dirty="0" smtClean="0">
                <a:latin typeface="Arial" panose="020B0604020202020204" pitchFamily="34" charset="0"/>
                <a:ea typeface="Times New Roman" panose="02020603050405020304" pitchFamily="18" charset="0"/>
                <a:cs typeface="Arial" panose="020B0604020202020204" pitchFamily="34" charset="0"/>
              </a:rPr>
              <a:t>Câu </a:t>
            </a:r>
            <a:r>
              <a:rPr lang="en-US" sz="2000" b="1" kern="1200" dirty="0">
                <a:latin typeface="Arial" panose="020B0604020202020204" pitchFamily="34" charset="0"/>
                <a:ea typeface="Times New Roman" panose="02020603050405020304" pitchFamily="18" charset="0"/>
                <a:cs typeface="Arial" panose="020B0604020202020204" pitchFamily="34" charset="0"/>
              </a:rPr>
              <a:t>2</a:t>
            </a:r>
            <a:r>
              <a:rPr lang="vi-VN" sz="2000" b="1" kern="1200" dirty="0">
                <a:latin typeface="Arial" panose="020B0604020202020204" pitchFamily="34" charset="0"/>
                <a:ea typeface="Times New Roman" panose="02020603050405020304" pitchFamily="18" charset="0"/>
                <a:cs typeface="Arial" panose="020B0604020202020204" pitchFamily="34" charset="0"/>
              </a:rPr>
              <a:t>. </a:t>
            </a:r>
            <a:r>
              <a:rPr lang="en-US" sz="2000" kern="1200" dirty="0" err="1">
                <a:latin typeface="Arial" panose="020B0604020202020204" pitchFamily="34" charset="0"/>
                <a:ea typeface="Times New Roman" panose="02020603050405020304" pitchFamily="18" charset="0"/>
                <a:cs typeface="Arial" panose="020B0604020202020204" pitchFamily="34" charset="0"/>
              </a:rPr>
              <a:t>Cân</a:t>
            </a:r>
            <a:r>
              <a:rPr lang="en-US" sz="2000" kern="1200" dirty="0">
                <a:latin typeface="Arial" panose="020B0604020202020204" pitchFamily="34" charset="0"/>
                <a:ea typeface="Times New Roman" panose="02020603050405020304" pitchFamily="18" charset="0"/>
                <a:cs typeface="Arial" panose="020B0604020202020204" pitchFamily="34" charset="0"/>
              </a:rPr>
              <a:t> </a:t>
            </a:r>
            <a:r>
              <a:rPr lang="en-US" sz="2000" kern="1200" dirty="0" err="1">
                <a:latin typeface="Arial" panose="020B0604020202020204" pitchFamily="34" charset="0"/>
                <a:ea typeface="Times New Roman" panose="02020603050405020304" pitchFamily="18" charset="0"/>
                <a:cs typeface="Arial" panose="020B0604020202020204" pitchFamily="34" charset="0"/>
              </a:rPr>
              <a:t>nặng</a:t>
            </a:r>
            <a:r>
              <a:rPr lang="en-US" sz="2000" kern="1200" dirty="0">
                <a:latin typeface="Arial" panose="020B0604020202020204" pitchFamily="34" charset="0"/>
                <a:ea typeface="Times New Roman" panose="02020603050405020304" pitchFamily="18" charset="0"/>
                <a:cs typeface="Arial" panose="020B0604020202020204" pitchFamily="34" charset="0"/>
              </a:rPr>
              <a:t> </a:t>
            </a:r>
            <a:r>
              <a:rPr lang="en-US" sz="2000" kern="1200" dirty="0" err="1">
                <a:latin typeface="Arial" panose="020B0604020202020204" pitchFamily="34" charset="0"/>
                <a:ea typeface="Times New Roman" panose="02020603050405020304" pitchFamily="18" charset="0"/>
                <a:cs typeface="Arial" panose="020B0604020202020204" pitchFamily="34" charset="0"/>
              </a:rPr>
              <a:t>của</a:t>
            </a:r>
            <a:r>
              <a:rPr lang="en-US" sz="2000" kern="1200" dirty="0">
                <a:latin typeface="Arial" panose="020B0604020202020204" pitchFamily="34" charset="0"/>
                <a:ea typeface="Times New Roman" panose="02020603050405020304" pitchFamily="18" charset="0"/>
                <a:cs typeface="Arial" panose="020B0604020202020204" pitchFamily="34" charset="0"/>
              </a:rPr>
              <a:t> 28 </a:t>
            </a:r>
            <a:r>
              <a:rPr lang="en-US" sz="2000" kern="1200" dirty="0" err="1">
                <a:latin typeface="Arial" panose="020B0604020202020204" pitchFamily="34" charset="0"/>
                <a:ea typeface="Times New Roman" panose="02020603050405020304" pitchFamily="18" charset="0"/>
                <a:cs typeface="Arial" panose="020B0604020202020204" pitchFamily="34" charset="0"/>
              </a:rPr>
              <a:t>học</a:t>
            </a:r>
            <a:r>
              <a:rPr lang="en-US" sz="2000" kern="1200" dirty="0">
                <a:latin typeface="Arial" panose="020B0604020202020204" pitchFamily="34" charset="0"/>
                <a:ea typeface="Times New Roman" panose="02020603050405020304" pitchFamily="18" charset="0"/>
                <a:cs typeface="Arial" panose="020B0604020202020204" pitchFamily="34" charset="0"/>
              </a:rPr>
              <a:t> </a:t>
            </a:r>
            <a:r>
              <a:rPr lang="en-US" sz="2000" kern="1200" dirty="0" err="1">
                <a:latin typeface="Arial" panose="020B0604020202020204" pitchFamily="34" charset="0"/>
                <a:ea typeface="Times New Roman" panose="02020603050405020304" pitchFamily="18" charset="0"/>
                <a:cs typeface="Arial" panose="020B0604020202020204" pitchFamily="34" charset="0"/>
              </a:rPr>
              <a:t>sinh</a:t>
            </a:r>
            <a:r>
              <a:rPr lang="en-US" sz="2000" kern="1200" dirty="0">
                <a:latin typeface="Arial" panose="020B0604020202020204" pitchFamily="34" charset="0"/>
                <a:ea typeface="Times New Roman" panose="02020603050405020304" pitchFamily="18" charset="0"/>
                <a:cs typeface="Arial" panose="020B0604020202020204" pitchFamily="34" charset="0"/>
              </a:rPr>
              <a:t> </a:t>
            </a:r>
            <a:r>
              <a:rPr lang="en-US" sz="2000" kern="1200" dirty="0" err="1">
                <a:latin typeface="Arial" panose="020B0604020202020204" pitchFamily="34" charset="0"/>
                <a:ea typeface="Times New Roman" panose="02020603050405020304" pitchFamily="18" charset="0"/>
                <a:cs typeface="Arial" panose="020B0604020202020204" pitchFamily="34" charset="0"/>
              </a:rPr>
              <a:t>nam</a:t>
            </a:r>
            <a:r>
              <a:rPr lang="en-US" sz="2000" kern="1200" dirty="0">
                <a:latin typeface="Arial" panose="020B0604020202020204" pitchFamily="34" charset="0"/>
                <a:ea typeface="Times New Roman" panose="02020603050405020304" pitchFamily="18" charset="0"/>
                <a:cs typeface="Arial" panose="020B0604020202020204" pitchFamily="34" charset="0"/>
              </a:rPr>
              <a:t> </a:t>
            </a:r>
            <a:r>
              <a:rPr lang="en-US" sz="2000" kern="1200" dirty="0" err="1">
                <a:latin typeface="Arial" panose="020B0604020202020204" pitchFamily="34" charset="0"/>
                <a:ea typeface="Times New Roman" panose="02020603050405020304" pitchFamily="18" charset="0"/>
                <a:cs typeface="Arial" panose="020B0604020202020204" pitchFamily="34" charset="0"/>
              </a:rPr>
              <a:t>lớp</a:t>
            </a:r>
            <a:r>
              <a:rPr lang="en-US" sz="2000" kern="1200" dirty="0">
                <a:latin typeface="Arial" panose="020B0604020202020204" pitchFamily="34" charset="0"/>
                <a:ea typeface="Times New Roman" panose="02020603050405020304" pitchFamily="18" charset="0"/>
                <a:cs typeface="Arial" panose="020B0604020202020204" pitchFamily="34" charset="0"/>
              </a:rPr>
              <a:t> 11 </a:t>
            </a:r>
            <a:r>
              <a:rPr lang="en-US" sz="2000" kern="1200" dirty="0" err="1">
                <a:latin typeface="Arial" panose="020B0604020202020204" pitchFamily="34" charset="0"/>
                <a:ea typeface="Times New Roman" panose="02020603050405020304" pitchFamily="18" charset="0"/>
                <a:cs typeface="Arial" panose="020B0604020202020204" pitchFamily="34" charset="0"/>
              </a:rPr>
              <a:t>được</a:t>
            </a:r>
            <a:r>
              <a:rPr lang="en-US" sz="2000" kern="1200" dirty="0">
                <a:latin typeface="Arial" panose="020B0604020202020204" pitchFamily="34" charset="0"/>
                <a:ea typeface="Times New Roman" panose="02020603050405020304" pitchFamily="18" charset="0"/>
                <a:cs typeface="Arial" panose="020B0604020202020204" pitchFamily="34" charset="0"/>
              </a:rPr>
              <a:t> </a:t>
            </a:r>
            <a:r>
              <a:rPr lang="en-US" sz="2000" kern="1200" dirty="0" err="1">
                <a:latin typeface="Arial" panose="020B0604020202020204" pitchFamily="34" charset="0"/>
                <a:ea typeface="Times New Roman" panose="02020603050405020304" pitchFamily="18" charset="0"/>
                <a:cs typeface="Arial" panose="020B0604020202020204" pitchFamily="34" charset="0"/>
              </a:rPr>
              <a:t>cho</a:t>
            </a:r>
            <a:r>
              <a:rPr lang="en-US" sz="2000" kern="1200" dirty="0">
                <a:latin typeface="Arial" panose="020B0604020202020204" pitchFamily="34" charset="0"/>
                <a:ea typeface="Times New Roman" panose="02020603050405020304" pitchFamily="18" charset="0"/>
                <a:cs typeface="Arial" panose="020B0604020202020204" pitchFamily="34" charset="0"/>
              </a:rPr>
              <a:t> </a:t>
            </a:r>
            <a:r>
              <a:rPr lang="en-US" sz="2000" kern="1200" dirty="0" err="1">
                <a:latin typeface="Arial" panose="020B0604020202020204" pitchFamily="34" charset="0"/>
                <a:ea typeface="Times New Roman" panose="02020603050405020304" pitchFamily="18" charset="0"/>
                <a:cs typeface="Arial" panose="020B0604020202020204" pitchFamily="34" charset="0"/>
              </a:rPr>
              <a:t>trong</a:t>
            </a:r>
            <a:r>
              <a:rPr lang="en-US" sz="2000" kern="1200" dirty="0">
                <a:latin typeface="Arial" panose="020B0604020202020204" pitchFamily="34" charset="0"/>
                <a:ea typeface="Times New Roman" panose="02020603050405020304" pitchFamily="18" charset="0"/>
                <a:cs typeface="Arial" panose="020B0604020202020204" pitchFamily="34" charset="0"/>
              </a:rPr>
              <a:t> </a:t>
            </a:r>
            <a:r>
              <a:rPr lang="en-US" sz="2000" kern="1200" dirty="0" err="1">
                <a:latin typeface="Arial" panose="020B0604020202020204" pitchFamily="34" charset="0"/>
                <a:ea typeface="Times New Roman" panose="02020603050405020304" pitchFamily="18" charset="0"/>
                <a:cs typeface="Arial" panose="020B0604020202020204" pitchFamily="34" charset="0"/>
              </a:rPr>
              <a:t>bảng</a:t>
            </a:r>
            <a:r>
              <a:rPr lang="en-US" sz="2000" kern="1200" dirty="0">
                <a:latin typeface="Arial" panose="020B0604020202020204" pitchFamily="34" charset="0"/>
                <a:ea typeface="Times New Roman" panose="02020603050405020304" pitchFamily="18" charset="0"/>
                <a:cs typeface="Arial" panose="020B0604020202020204" pitchFamily="34" charset="0"/>
              </a:rPr>
              <a:t> </a:t>
            </a:r>
            <a:r>
              <a:rPr lang="en-US" sz="2000" kern="1200" dirty="0" err="1">
                <a:latin typeface="Arial" panose="020B0604020202020204" pitchFamily="34" charset="0"/>
                <a:ea typeface="Times New Roman" panose="02020603050405020304" pitchFamily="18" charset="0"/>
                <a:cs typeface="Arial" panose="020B0604020202020204" pitchFamily="34" charset="0"/>
              </a:rPr>
              <a:t>sau</a:t>
            </a:r>
            <a:r>
              <a:rPr lang="vi-VN" sz="2000" kern="1200" dirty="0" smtClean="0">
                <a:latin typeface="Arial" panose="020B0604020202020204" pitchFamily="34" charset="0"/>
                <a:ea typeface="Times New Roman" panose="02020603050405020304" pitchFamily="18" charset="0"/>
                <a:cs typeface="Arial" panose="020B0604020202020204" pitchFamily="34" charset="0"/>
              </a:rPr>
              <a:t>:</a:t>
            </a:r>
            <a:endParaRPr lang="en-US" sz="2100" kern="1200" dirty="0" smtClean="0">
              <a:latin typeface="Arial" panose="020B0604020202020204" pitchFamily="34" charset="0"/>
              <a:ea typeface="Times New Roman" panose="02020603050405020304" pitchFamily="18" charset="0"/>
              <a:cs typeface="Arial" panose="020B0604020202020204" pitchFamily="34" charset="0"/>
            </a:endParaRPr>
          </a:p>
          <a:p>
            <a:pPr marL="15240" marR="15240" algn="just" defTabSz="457200">
              <a:lnSpc>
                <a:spcPct val="150000"/>
              </a:lnSpc>
              <a:spcAft>
                <a:spcPts val="600"/>
              </a:spcAft>
              <a:buClrTx/>
            </a:pPr>
            <a:endParaRPr lang="en-US" sz="2100" kern="1200" dirty="0" smtClean="0">
              <a:latin typeface="Arial" panose="020B0604020202020204" pitchFamily="34" charset="0"/>
              <a:ea typeface="Times New Roman" panose="02020603050405020304" pitchFamily="18" charset="0"/>
              <a:cs typeface="Arial" panose="020B0604020202020204" pitchFamily="34" charset="0"/>
            </a:endParaRPr>
          </a:p>
          <a:p>
            <a:pPr marL="15240" marR="15240" algn="just" defTabSz="457200">
              <a:lnSpc>
                <a:spcPct val="150000"/>
              </a:lnSpc>
              <a:spcAft>
                <a:spcPts val="600"/>
              </a:spcAft>
              <a:buClrTx/>
            </a:pPr>
            <a:endParaRPr lang="en-US" sz="2100" kern="1200" dirty="0">
              <a:latin typeface="Arial" panose="020B0604020202020204" pitchFamily="34" charset="0"/>
              <a:ea typeface="Times New Roman" panose="02020603050405020304" pitchFamily="18" charset="0"/>
              <a:cs typeface="Arial" panose="020B0604020202020204" pitchFamily="34" charset="0"/>
            </a:endParaRPr>
          </a:p>
          <a:p>
            <a:pPr marL="15240" marR="15240" algn="just" defTabSz="457200">
              <a:lnSpc>
                <a:spcPct val="150000"/>
              </a:lnSpc>
              <a:spcAft>
                <a:spcPts val="600"/>
              </a:spcAft>
              <a:buClrTx/>
            </a:pP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Giá</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trị</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đại</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diện</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cho</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nhóm</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[57; 61) </a:t>
            </a:r>
            <a:r>
              <a:rPr lang="vi-VN" sz="2100" kern="1200" dirty="0" smtClean="0">
                <a:latin typeface="Arial" panose="020B0604020202020204" pitchFamily="34" charset="0"/>
                <a:ea typeface="Times New Roman" panose="02020603050405020304" pitchFamily="18" charset="0"/>
                <a:cs typeface="Arial" panose="020B0604020202020204" pitchFamily="34" charset="0"/>
              </a:rPr>
              <a:t>là ?</a:t>
            </a:r>
            <a:endPar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p:cNvSpPr/>
          <p:nvPr/>
        </p:nvSpPr>
        <p:spPr>
          <a:xfrm>
            <a:off x="702350" y="3233567"/>
            <a:ext cx="8005330" cy="900246"/>
          </a:xfrm>
          <a:prstGeom prst="rect">
            <a:avLst/>
          </a:prstGeom>
        </p:spPr>
        <p:txBody>
          <a:bodyPr wrap="square">
            <a:spAutoFit/>
          </a:bodyPr>
          <a:lstStyle/>
          <a:p>
            <a:pPr marL="15240" marR="15240" algn="just" defTabSz="457200">
              <a:lnSpc>
                <a:spcPct val="250000"/>
              </a:lnSpc>
              <a:spcAft>
                <a:spcPts val="600"/>
              </a:spcAft>
              <a:buClrTx/>
            </a:pPr>
            <a:r>
              <a:rPr lang="nl-NL" sz="2100" kern="1200" dirty="0">
                <a:latin typeface="Arial" panose="020B0604020202020204" pitchFamily="34" charset="0"/>
                <a:ea typeface="Times New Roman" panose="02020603050405020304" pitchFamily="18" charset="0"/>
                <a:cs typeface="Arial" panose="020B0604020202020204" pitchFamily="34" charset="0"/>
              </a:rPr>
              <a:t>A.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57 				B</a:t>
            </a:r>
            <a:r>
              <a:rPr lang="nl-NL" sz="2100" kern="1200" dirty="0">
                <a:latin typeface="Arial" panose="020B0604020202020204" pitchFamily="34" charset="0"/>
                <a:ea typeface="Times New Roman" panose="02020603050405020304" pitchFamily="18" charset="0"/>
                <a:cs typeface="Arial" panose="020B0604020202020204" pitchFamily="34" charset="0"/>
              </a:rPr>
              <a:t>.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60				C</a:t>
            </a:r>
            <a:r>
              <a:rPr lang="nl-NL" sz="2100" kern="1200" dirty="0">
                <a:latin typeface="Arial" panose="020B0604020202020204" pitchFamily="34" charset="0"/>
                <a:ea typeface="Times New Roman" panose="02020603050405020304" pitchFamily="18" charset="0"/>
                <a:cs typeface="Arial" panose="020B0604020202020204" pitchFamily="34" charset="0"/>
              </a:rPr>
              <a:t>.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58 				D</a:t>
            </a:r>
            <a:r>
              <a:rPr lang="nl-NL" sz="2100" kern="1200" dirty="0">
                <a:latin typeface="Arial" panose="020B0604020202020204" pitchFamily="34" charset="0"/>
                <a:ea typeface="Times New Roman" panose="02020603050405020304" pitchFamily="18" charset="0"/>
                <a:cs typeface="Arial" panose="020B0604020202020204" pitchFamily="34" charset="0"/>
              </a:rPr>
              <a:t>.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59	</a:t>
            </a:r>
            <a:endParaRPr lang="nl-NL" sz="2100" kern="12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32" name="Google Shape;517;p50"/>
          <p:cNvGrpSpPr/>
          <p:nvPr/>
        </p:nvGrpSpPr>
        <p:grpSpPr>
          <a:xfrm>
            <a:off x="189253" y="3935895"/>
            <a:ext cx="513097" cy="1074923"/>
            <a:chOff x="713225" y="547605"/>
            <a:chExt cx="1692323" cy="4056383"/>
          </a:xfrm>
        </p:grpSpPr>
        <p:pic>
          <p:nvPicPr>
            <p:cNvPr id="33" name="Google Shape;518;p50"/>
            <p:cNvPicPr preferRelativeResize="0"/>
            <p:nvPr/>
          </p:nvPicPr>
          <p:blipFill>
            <a:blip r:embed="rId4">
              <a:alphaModFix/>
            </a:blip>
            <a:stretch>
              <a:fillRect/>
            </a:stretch>
          </p:blipFill>
          <p:spPr>
            <a:xfrm>
              <a:off x="713225" y="946388"/>
              <a:ext cx="1692323" cy="3657600"/>
            </a:xfrm>
            <a:prstGeom prst="rect">
              <a:avLst/>
            </a:prstGeom>
            <a:noFill/>
            <a:ln>
              <a:noFill/>
            </a:ln>
          </p:spPr>
        </p:pic>
        <p:grpSp>
          <p:nvGrpSpPr>
            <p:cNvPr id="34" name="Google Shape;519;p50"/>
            <p:cNvGrpSpPr/>
            <p:nvPr/>
          </p:nvGrpSpPr>
          <p:grpSpPr>
            <a:xfrm flipH="1">
              <a:off x="713225" y="547605"/>
              <a:ext cx="545857" cy="763327"/>
              <a:chOff x="7884893" y="2048936"/>
              <a:chExt cx="545857" cy="763327"/>
            </a:xfrm>
          </p:grpSpPr>
          <p:sp>
            <p:nvSpPr>
              <p:cNvPr id="35" name="Google Shape;520;p50"/>
              <p:cNvSpPr/>
              <p:nvPr/>
            </p:nvSpPr>
            <p:spPr>
              <a:xfrm>
                <a:off x="8202150" y="2583663"/>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1;p50"/>
              <p:cNvSpPr/>
              <p:nvPr/>
            </p:nvSpPr>
            <p:spPr>
              <a:xfrm>
                <a:off x="7884893" y="2048936"/>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 name="Rounded Rectangle 36"/>
          <p:cNvSpPr/>
          <p:nvPr/>
        </p:nvSpPr>
        <p:spPr>
          <a:xfrm>
            <a:off x="7358128" y="3513675"/>
            <a:ext cx="1161894" cy="594209"/>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740917488"/>
              </p:ext>
            </p:extLst>
          </p:nvPr>
        </p:nvGraphicFramePr>
        <p:xfrm>
          <a:off x="702350" y="1593127"/>
          <a:ext cx="8005332" cy="1126794"/>
        </p:xfrm>
        <a:graphic>
          <a:graphicData uri="http://schemas.openxmlformats.org/drawingml/2006/table">
            <a:tbl>
              <a:tblPr firstRow="1" bandRow="1">
                <a:tableStyleId>{339702B8-75EE-4A78-BF82-F94E3A50AE9B}</a:tableStyleId>
              </a:tblPr>
              <a:tblGrid>
                <a:gridCol w="1334222">
                  <a:extLst>
                    <a:ext uri="{9D8B030D-6E8A-4147-A177-3AD203B41FA5}">
                      <a16:colId xmlns:a16="http://schemas.microsoft.com/office/drawing/2014/main" val="2127064900"/>
                    </a:ext>
                  </a:extLst>
                </a:gridCol>
                <a:gridCol w="1334222">
                  <a:extLst>
                    <a:ext uri="{9D8B030D-6E8A-4147-A177-3AD203B41FA5}">
                      <a16:colId xmlns:a16="http://schemas.microsoft.com/office/drawing/2014/main" val="226037466"/>
                    </a:ext>
                  </a:extLst>
                </a:gridCol>
                <a:gridCol w="1334222">
                  <a:extLst>
                    <a:ext uri="{9D8B030D-6E8A-4147-A177-3AD203B41FA5}">
                      <a16:colId xmlns:a16="http://schemas.microsoft.com/office/drawing/2014/main" val="2291938683"/>
                    </a:ext>
                  </a:extLst>
                </a:gridCol>
                <a:gridCol w="1334222">
                  <a:extLst>
                    <a:ext uri="{9D8B030D-6E8A-4147-A177-3AD203B41FA5}">
                      <a16:colId xmlns:a16="http://schemas.microsoft.com/office/drawing/2014/main" val="794978896"/>
                    </a:ext>
                  </a:extLst>
                </a:gridCol>
                <a:gridCol w="1334222">
                  <a:extLst>
                    <a:ext uri="{9D8B030D-6E8A-4147-A177-3AD203B41FA5}">
                      <a16:colId xmlns:a16="http://schemas.microsoft.com/office/drawing/2014/main" val="2818409515"/>
                    </a:ext>
                  </a:extLst>
                </a:gridCol>
                <a:gridCol w="1334222">
                  <a:extLst>
                    <a:ext uri="{9D8B030D-6E8A-4147-A177-3AD203B41FA5}">
                      <a16:colId xmlns:a16="http://schemas.microsoft.com/office/drawing/2014/main" val="425685030"/>
                    </a:ext>
                  </a:extLst>
                </a:gridCol>
              </a:tblGrid>
              <a:tr h="486714">
                <a:tc>
                  <a:txBody>
                    <a:bodyPr/>
                    <a:lstStyle/>
                    <a:p>
                      <a:r>
                        <a:rPr lang="en-US" sz="1800" dirty="0" err="1" smtClean="0"/>
                        <a:t>Cân</a:t>
                      </a:r>
                      <a:r>
                        <a:rPr lang="en-US" sz="1800" baseline="0" dirty="0" smtClean="0"/>
                        <a:t> </a:t>
                      </a:r>
                      <a:r>
                        <a:rPr lang="en-US" sz="1800" baseline="0" dirty="0" err="1" smtClean="0"/>
                        <a:t>nặng</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[45;</a:t>
                      </a:r>
                      <a:r>
                        <a:rPr lang="en-US" sz="1800" baseline="0" dirty="0" smtClean="0"/>
                        <a:t> 49)</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[49;</a:t>
                      </a:r>
                      <a:r>
                        <a:rPr lang="en-US" sz="1800" baseline="0" dirty="0" smtClean="0"/>
                        <a:t> 53)</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[53;</a:t>
                      </a:r>
                      <a:r>
                        <a:rPr lang="en-US" sz="1800" baseline="0" dirty="0" smtClean="0"/>
                        <a:t> 57)</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[57;</a:t>
                      </a:r>
                      <a:r>
                        <a:rPr lang="en-US" sz="1800" baseline="0" dirty="0" smtClean="0"/>
                        <a:t> 61)</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[61;</a:t>
                      </a:r>
                      <a:r>
                        <a:rPr lang="en-US" sz="1800" baseline="0" dirty="0" smtClean="0"/>
                        <a:t> 65)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82782"/>
                  </a:ext>
                </a:extLst>
              </a:tr>
              <a:tr h="486714">
                <a:tc>
                  <a:txBody>
                    <a:bodyPr/>
                    <a:lstStyle/>
                    <a:p>
                      <a:r>
                        <a:rPr lang="en-US" sz="1800" dirty="0" err="1" smtClean="0"/>
                        <a:t>Số</a:t>
                      </a:r>
                      <a:r>
                        <a:rPr lang="en-US" sz="1800" baseline="0" dirty="0" smtClean="0"/>
                        <a:t> </a:t>
                      </a:r>
                      <a:r>
                        <a:rPr lang="en-US" sz="1800" baseline="0" dirty="0" err="1" smtClean="0"/>
                        <a:t>học</a:t>
                      </a:r>
                      <a:r>
                        <a:rPr lang="en-US" sz="1800" baseline="0" dirty="0" smtClean="0"/>
                        <a:t> </a:t>
                      </a:r>
                      <a:r>
                        <a:rPr lang="en-US" sz="1800" baseline="0" dirty="0" err="1" smtClean="0"/>
                        <a:t>sinh</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4</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7</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7</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t>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484610"/>
                  </a:ext>
                </a:extLst>
              </a:tr>
            </a:tbl>
          </a:graphicData>
        </a:graphic>
      </p:graphicFrame>
    </p:spTree>
    <p:extLst>
      <p:ext uri="{BB962C8B-B14F-4D97-AF65-F5344CB8AC3E}">
        <p14:creationId xmlns:p14="http://schemas.microsoft.com/office/powerpoint/2010/main" val="313567520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strVal val="#ppt_x"/>
                                          </p:val>
                                        </p:tav>
                                        <p:tav tm="100000">
                                          <p:val>
                                            <p:strVal val="#ppt_x"/>
                                          </p:val>
                                        </p:tav>
                                      </p:tavLst>
                                    </p:anim>
                                    <p:anim calcmode="lin" valueType="num">
                                      <p:cBhvr>
                                        <p:cTn id="25" dur="500" fill="hold"/>
                                        <p:tgtEl>
                                          <p:spTgt spid="2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anim calcmode="lin" valueType="num">
                                      <p:cBhvr>
                                        <p:cTn id="29" dur="500" fill="hold"/>
                                        <p:tgtEl>
                                          <p:spTgt spid="29"/>
                                        </p:tgtEl>
                                        <p:attrNameLst>
                                          <p:attrName>ppt_x</p:attrName>
                                        </p:attrNameLst>
                                      </p:cBhvr>
                                      <p:tavLst>
                                        <p:tav tm="0">
                                          <p:val>
                                            <p:strVal val="#ppt_x"/>
                                          </p:val>
                                        </p:tav>
                                        <p:tav tm="100000">
                                          <p:val>
                                            <p:strVal val="#ppt_x"/>
                                          </p:val>
                                        </p:tav>
                                      </p:tavLst>
                                    </p:anim>
                                    <p:anim calcmode="lin" valueType="num">
                                      <p:cBhvr>
                                        <p:cTn id="30"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grpSp>
        <p:nvGrpSpPr>
          <p:cNvPr id="522" name="Google Shape;522;p50"/>
          <p:cNvGrpSpPr/>
          <p:nvPr/>
        </p:nvGrpSpPr>
        <p:grpSpPr>
          <a:xfrm>
            <a:off x="8520022" y="140995"/>
            <a:ext cx="500534" cy="1197464"/>
            <a:chOff x="7052131" y="535866"/>
            <a:chExt cx="1378635" cy="4068122"/>
          </a:xfrm>
        </p:grpSpPr>
        <p:pic>
          <p:nvPicPr>
            <p:cNvPr id="523" name="Google Shape;523;p50"/>
            <p:cNvPicPr preferRelativeResize="0"/>
            <p:nvPr/>
          </p:nvPicPr>
          <p:blipFill>
            <a:blip r:embed="rId3">
              <a:alphaModFix/>
            </a:blip>
            <a:stretch>
              <a:fillRect/>
            </a:stretch>
          </p:blipFill>
          <p:spPr>
            <a:xfrm>
              <a:off x="7052131" y="946388"/>
              <a:ext cx="1378635" cy="3657600"/>
            </a:xfrm>
            <a:prstGeom prst="rect">
              <a:avLst/>
            </a:prstGeom>
            <a:noFill/>
            <a:ln>
              <a:noFill/>
            </a:ln>
          </p:spPr>
        </p:pic>
        <p:grpSp>
          <p:nvGrpSpPr>
            <p:cNvPr id="524" name="Google Shape;524;p50"/>
            <p:cNvGrpSpPr/>
            <p:nvPr/>
          </p:nvGrpSpPr>
          <p:grpSpPr>
            <a:xfrm>
              <a:off x="7135470" y="535866"/>
              <a:ext cx="1142737" cy="755822"/>
              <a:chOff x="860895" y="906191"/>
              <a:chExt cx="1142737" cy="755822"/>
            </a:xfrm>
          </p:grpSpPr>
          <p:sp>
            <p:nvSpPr>
              <p:cNvPr id="525" name="Google Shape;525;p50"/>
              <p:cNvSpPr/>
              <p:nvPr/>
            </p:nvSpPr>
            <p:spPr>
              <a:xfrm>
                <a:off x="1775033" y="906191"/>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50"/>
              <p:cNvSpPr/>
              <p:nvPr/>
            </p:nvSpPr>
            <p:spPr>
              <a:xfrm>
                <a:off x="860895" y="1433413"/>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4" name="TextBox 10"/>
          <p:cNvSpPr txBox="1"/>
          <p:nvPr/>
        </p:nvSpPr>
        <p:spPr>
          <a:xfrm>
            <a:off x="556996" y="238242"/>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2800" b="1" i="0" u="none" strike="noStrike" kern="1200" cap="none" spc="162" normalizeH="0" baseline="0" noProof="0" smtClean="0">
                <a:ln>
                  <a:noFill/>
                </a:ln>
                <a:solidFill>
                  <a:srgbClr val="D7DFF2">
                    <a:lumMod val="25000"/>
                  </a:srgbClr>
                </a:solidFill>
                <a:effectLst/>
                <a:uLnTx/>
                <a:uFillTx/>
                <a:latin typeface="Arial" panose="020B0604020202020204" pitchFamily="34" charset="0"/>
                <a:ea typeface="+mn-ea"/>
                <a:cs typeface="Arial" panose="020B0604020202020204" pitchFamily="34" charset="0"/>
                <a:sym typeface="Arial"/>
              </a:rPr>
              <a:t>CÂU HỎI TRẮC NGHIỆM</a:t>
            </a:r>
            <a:endParaRPr kumimoji="0" lang="en-US" sz="2800" b="1" i="0" u="none" strike="noStrike" kern="1200" cap="none" spc="162" normalizeH="0" baseline="0" noProof="0" dirty="0">
              <a:ln>
                <a:noFill/>
              </a:ln>
              <a:solidFill>
                <a:srgbClr val="D7DFF2">
                  <a:lumMod val="25000"/>
                </a:srgbClr>
              </a:solidFill>
              <a:effectLst/>
              <a:uLnTx/>
              <a:uFillTx/>
              <a:latin typeface="Arial" panose="020B0604020202020204" pitchFamily="34" charset="0"/>
              <a:ea typeface="+mn-ea"/>
              <a:cs typeface="Arial" panose="020B0604020202020204" pitchFamily="34" charset="0"/>
              <a:sym typeface="Arial"/>
            </a:endParaRPr>
          </a:p>
        </p:txBody>
      </p:sp>
      <p:sp>
        <p:nvSpPr>
          <p:cNvPr id="25" name="Freeform 5"/>
          <p:cNvSpPr/>
          <p:nvPr/>
        </p:nvSpPr>
        <p:spPr>
          <a:xfrm>
            <a:off x="87464" y="795312"/>
            <a:ext cx="8961120" cy="2696033"/>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D7C4F8"/>
          </a:solidFill>
        </p:spPr>
      </p:sp>
      <p:sp>
        <p:nvSpPr>
          <p:cNvPr id="26" name="Rectangle 25"/>
          <p:cNvSpPr/>
          <p:nvPr/>
        </p:nvSpPr>
        <p:spPr>
          <a:xfrm>
            <a:off x="283565" y="830221"/>
            <a:ext cx="8568917" cy="2746906"/>
          </a:xfrm>
          <a:prstGeom prst="rect">
            <a:avLst/>
          </a:prstGeom>
        </p:spPr>
        <p:txBody>
          <a:bodyPr wrap="square">
            <a:spAutoFit/>
          </a:bodyPr>
          <a:lstStyle/>
          <a:p>
            <a:pPr marL="15240" marR="15240" lvl="0" algn="just" defTabSz="457200">
              <a:lnSpc>
                <a:spcPct val="150000"/>
              </a:lnSpc>
              <a:spcAft>
                <a:spcPts val="600"/>
              </a:spcAft>
              <a:buClrTx/>
            </a:pPr>
            <a:r>
              <a:rPr lang="vi-VN" sz="2100" b="1" kern="1200" dirty="0">
                <a:latin typeface="Arial" panose="020B0604020202020204" pitchFamily="34" charset="0"/>
                <a:ea typeface="Times New Roman" panose="02020603050405020304" pitchFamily="18" charset="0"/>
                <a:cs typeface="Arial" panose="020B0604020202020204" pitchFamily="34" charset="0"/>
              </a:rPr>
              <a:t>Câu 3.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Doanh</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thu</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bán</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hàng</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trong</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20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ngày</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được</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lựa</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chọn</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ngẫu</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nhiên</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của</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một</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cửa</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hàng</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được</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ghi</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lại</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ở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bảng</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sau</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a:t>
            </a:r>
          </a:p>
          <a:p>
            <a:pPr marL="15240" marR="15240" lvl="0" algn="just" defTabSz="457200">
              <a:lnSpc>
                <a:spcPct val="150000"/>
              </a:lnSpc>
              <a:spcAft>
                <a:spcPts val="600"/>
              </a:spcAft>
              <a:buClrTx/>
            </a:pPr>
            <a:endParaRPr lang="en-US" sz="2100" kern="1200" dirty="0" smtClean="0">
              <a:latin typeface="Arial" panose="020B0604020202020204" pitchFamily="34" charset="0"/>
              <a:ea typeface="Times New Roman" panose="02020603050405020304" pitchFamily="18" charset="0"/>
              <a:cs typeface="Arial" panose="020B0604020202020204" pitchFamily="34" charset="0"/>
            </a:endParaRPr>
          </a:p>
          <a:p>
            <a:pPr marL="15240" marR="15240" lvl="0" algn="just" defTabSz="457200">
              <a:lnSpc>
                <a:spcPct val="150000"/>
              </a:lnSpc>
              <a:spcAft>
                <a:spcPts val="600"/>
              </a:spcAft>
              <a:buClrTx/>
            </a:pPr>
            <a:endParaRPr lang="en-US" sz="2100" kern="1200" dirty="0">
              <a:latin typeface="Arial" panose="020B0604020202020204" pitchFamily="34" charset="0"/>
              <a:ea typeface="Times New Roman" panose="02020603050405020304" pitchFamily="18" charset="0"/>
              <a:cs typeface="Arial" panose="020B0604020202020204" pitchFamily="34" charset="0"/>
            </a:endParaRPr>
          </a:p>
          <a:p>
            <a:pPr marL="15240" marR="15240" lvl="0" algn="just" defTabSz="457200">
              <a:lnSpc>
                <a:spcPct val="150000"/>
              </a:lnSpc>
              <a:spcAft>
                <a:spcPts val="600"/>
              </a:spcAft>
              <a:buClrTx/>
            </a:pPr>
            <a:r>
              <a:rPr lang="vi-VN" sz="2100" kern="1200" dirty="0" smtClean="0">
                <a:latin typeface="Arial" panose="020B0604020202020204" pitchFamily="34" charset="0"/>
                <a:ea typeface="Times New Roman" panose="02020603050405020304" pitchFamily="18" charset="0"/>
                <a:cs typeface="Arial" panose="020B0604020202020204" pitchFamily="34" charset="0"/>
              </a:rPr>
              <a:t>Số </a:t>
            </a:r>
            <a:r>
              <a:rPr lang="vi-VN" sz="2100" kern="1200" dirty="0">
                <a:latin typeface="Arial" panose="020B0604020202020204" pitchFamily="34" charset="0"/>
                <a:ea typeface="Times New Roman" panose="02020603050405020304" pitchFamily="18" charset="0"/>
                <a:cs typeface="Arial" panose="020B0604020202020204" pitchFamily="34" charset="0"/>
              </a:rPr>
              <a:t>trung bình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của</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mẫu</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số</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liệu</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trên</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là</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bao</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nhiêu</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a:t>
            </a:r>
            <a:endParaRPr lang="vi-VN" sz="2100" kern="1200" dirty="0">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p:cNvSpPr/>
          <p:nvPr/>
        </p:nvSpPr>
        <p:spPr>
          <a:xfrm>
            <a:off x="851989" y="3623341"/>
            <a:ext cx="7739788" cy="900246"/>
          </a:xfrm>
          <a:prstGeom prst="rect">
            <a:avLst/>
          </a:prstGeom>
        </p:spPr>
        <p:txBody>
          <a:bodyPr wrap="square">
            <a:spAutoFit/>
          </a:bodyPr>
          <a:lstStyle/>
          <a:p>
            <a:pPr marL="15240" marR="15240" lvl="0" algn="just" defTabSz="457200">
              <a:lnSpc>
                <a:spcPct val="250000"/>
              </a:lnSpc>
              <a:spcAft>
                <a:spcPts val="600"/>
              </a:spcAft>
              <a:buClrTx/>
            </a:pPr>
            <a:r>
              <a:rPr lang="nl-NL" sz="2100" kern="1200" dirty="0">
                <a:latin typeface="Arial" panose="020B0604020202020204" pitchFamily="34" charset="0"/>
                <a:ea typeface="Times New Roman" panose="02020603050405020304" pitchFamily="18" charset="0"/>
                <a:cs typeface="Arial" panose="020B0604020202020204" pitchFamily="34" charset="0"/>
              </a:rPr>
              <a:t>A.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9,1 				B</a:t>
            </a:r>
            <a:r>
              <a:rPr lang="nl-NL" sz="2100" kern="1200" dirty="0">
                <a:latin typeface="Arial" panose="020B0604020202020204" pitchFamily="34" charset="0"/>
                <a:ea typeface="Times New Roman" panose="02020603050405020304" pitchFamily="18" charset="0"/>
                <a:cs typeface="Arial" panose="020B0604020202020204" pitchFamily="34" charset="0"/>
              </a:rPr>
              <a:t>.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9,2			   C</a:t>
            </a:r>
            <a:r>
              <a:rPr lang="nl-NL" sz="2100" kern="1200" dirty="0">
                <a:latin typeface="Arial" panose="020B0604020202020204" pitchFamily="34" charset="0"/>
                <a:ea typeface="Times New Roman" panose="02020603050405020304" pitchFamily="18" charset="0"/>
                <a:cs typeface="Arial" panose="020B0604020202020204" pitchFamily="34" charset="0"/>
              </a:rPr>
              <a:t>.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9,3			  D</a:t>
            </a:r>
            <a:r>
              <a:rPr lang="nl-NL" sz="2100" kern="1200" dirty="0">
                <a:latin typeface="Arial" panose="020B0604020202020204" pitchFamily="34" charset="0"/>
                <a:ea typeface="Times New Roman" panose="02020603050405020304" pitchFamily="18" charset="0"/>
                <a:cs typeface="Arial" panose="020B0604020202020204" pitchFamily="34" charset="0"/>
              </a:rPr>
              <a:t>.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9,4</a:t>
            </a:r>
            <a:endParaRPr lang="nl-NL" sz="2100" kern="12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32" name="Google Shape;517;p50"/>
          <p:cNvGrpSpPr/>
          <p:nvPr/>
        </p:nvGrpSpPr>
        <p:grpSpPr>
          <a:xfrm>
            <a:off x="189253" y="3935895"/>
            <a:ext cx="513097" cy="1074923"/>
            <a:chOff x="713225" y="547605"/>
            <a:chExt cx="1692323" cy="4056383"/>
          </a:xfrm>
        </p:grpSpPr>
        <p:pic>
          <p:nvPicPr>
            <p:cNvPr id="33" name="Google Shape;518;p50"/>
            <p:cNvPicPr preferRelativeResize="0"/>
            <p:nvPr/>
          </p:nvPicPr>
          <p:blipFill>
            <a:blip r:embed="rId4">
              <a:alphaModFix/>
            </a:blip>
            <a:stretch>
              <a:fillRect/>
            </a:stretch>
          </p:blipFill>
          <p:spPr>
            <a:xfrm>
              <a:off x="713225" y="946388"/>
              <a:ext cx="1692323" cy="3657600"/>
            </a:xfrm>
            <a:prstGeom prst="rect">
              <a:avLst/>
            </a:prstGeom>
            <a:noFill/>
            <a:ln>
              <a:noFill/>
            </a:ln>
          </p:spPr>
        </p:pic>
        <p:grpSp>
          <p:nvGrpSpPr>
            <p:cNvPr id="34" name="Google Shape;519;p50"/>
            <p:cNvGrpSpPr/>
            <p:nvPr/>
          </p:nvGrpSpPr>
          <p:grpSpPr>
            <a:xfrm flipH="1">
              <a:off x="713225" y="547605"/>
              <a:ext cx="545857" cy="763327"/>
              <a:chOff x="7884893" y="2048936"/>
              <a:chExt cx="545857" cy="763327"/>
            </a:xfrm>
          </p:grpSpPr>
          <p:sp>
            <p:nvSpPr>
              <p:cNvPr id="35" name="Google Shape;520;p50"/>
              <p:cNvSpPr/>
              <p:nvPr/>
            </p:nvSpPr>
            <p:spPr>
              <a:xfrm>
                <a:off x="8202150" y="2583663"/>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21;p50"/>
              <p:cNvSpPr/>
              <p:nvPr/>
            </p:nvSpPr>
            <p:spPr>
              <a:xfrm>
                <a:off x="7884893" y="2048936"/>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7" name="Rounded Rectangle 36"/>
          <p:cNvSpPr/>
          <p:nvPr/>
        </p:nvSpPr>
        <p:spPr>
          <a:xfrm>
            <a:off x="7139178" y="3901711"/>
            <a:ext cx="1287849" cy="594209"/>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17" name="Picture 16" descr="Giải Toán 11 trang 143 Tập 1 Chân trời sáng tạo"/>
          <p:cNvPicPr/>
          <p:nvPr/>
        </p:nvPicPr>
        <p:blipFill>
          <a:blip r:embed="rId5">
            <a:extLst>
              <a:ext uri="{28A0092B-C50C-407E-A947-70E740481C1C}">
                <a14:useLocalDpi xmlns:a14="http://schemas.microsoft.com/office/drawing/2010/main" val="0"/>
              </a:ext>
            </a:extLst>
          </a:blip>
          <a:srcRect/>
          <a:stretch>
            <a:fillRect/>
          </a:stretch>
        </p:blipFill>
        <p:spPr bwMode="auto">
          <a:xfrm>
            <a:off x="223907" y="1834796"/>
            <a:ext cx="8546020" cy="1001921"/>
          </a:xfrm>
          <a:prstGeom prst="rect">
            <a:avLst/>
          </a:prstGeom>
          <a:noFill/>
          <a:ln>
            <a:noFill/>
          </a:ln>
        </p:spPr>
      </p:pic>
    </p:spTree>
    <p:extLst>
      <p:ext uri="{BB962C8B-B14F-4D97-AF65-F5344CB8AC3E}">
        <p14:creationId xmlns:p14="http://schemas.microsoft.com/office/powerpoint/2010/main" val="84258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anim calcmode="lin" valueType="num">
                                      <p:cBhvr>
                                        <p:cTn id="23" dur="500" fill="hold"/>
                                        <p:tgtEl>
                                          <p:spTgt spid="29"/>
                                        </p:tgtEl>
                                        <p:attrNameLst>
                                          <p:attrName>ppt_x</p:attrName>
                                        </p:attrNameLst>
                                      </p:cBhvr>
                                      <p:tavLst>
                                        <p:tav tm="0">
                                          <p:val>
                                            <p:strVal val="#ppt_x"/>
                                          </p:val>
                                        </p:tav>
                                        <p:tav tm="100000">
                                          <p:val>
                                            <p:strVal val="#ppt_x"/>
                                          </p:val>
                                        </p:tav>
                                      </p:tavLst>
                                    </p:anim>
                                    <p:anim calcmode="lin" valueType="num">
                                      <p:cBhvr>
                                        <p:cTn id="2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grpSp>
        <p:nvGrpSpPr>
          <p:cNvPr id="522" name="Google Shape;522;p50"/>
          <p:cNvGrpSpPr/>
          <p:nvPr/>
        </p:nvGrpSpPr>
        <p:grpSpPr>
          <a:xfrm>
            <a:off x="8520022" y="140995"/>
            <a:ext cx="500534" cy="1197464"/>
            <a:chOff x="7052131" y="535866"/>
            <a:chExt cx="1378635" cy="4068122"/>
          </a:xfrm>
        </p:grpSpPr>
        <p:pic>
          <p:nvPicPr>
            <p:cNvPr id="523" name="Google Shape;523;p50"/>
            <p:cNvPicPr preferRelativeResize="0"/>
            <p:nvPr/>
          </p:nvPicPr>
          <p:blipFill>
            <a:blip r:embed="rId3">
              <a:alphaModFix/>
            </a:blip>
            <a:stretch>
              <a:fillRect/>
            </a:stretch>
          </p:blipFill>
          <p:spPr>
            <a:xfrm>
              <a:off x="7052131" y="946388"/>
              <a:ext cx="1378635" cy="3657600"/>
            </a:xfrm>
            <a:prstGeom prst="rect">
              <a:avLst/>
            </a:prstGeom>
            <a:noFill/>
            <a:ln>
              <a:noFill/>
            </a:ln>
          </p:spPr>
        </p:pic>
        <p:grpSp>
          <p:nvGrpSpPr>
            <p:cNvPr id="524" name="Google Shape;524;p50"/>
            <p:cNvGrpSpPr/>
            <p:nvPr/>
          </p:nvGrpSpPr>
          <p:grpSpPr>
            <a:xfrm>
              <a:off x="7135470" y="535866"/>
              <a:ext cx="1142737" cy="755822"/>
              <a:chOff x="860895" y="906191"/>
              <a:chExt cx="1142737" cy="755822"/>
            </a:xfrm>
          </p:grpSpPr>
          <p:sp>
            <p:nvSpPr>
              <p:cNvPr id="525" name="Google Shape;525;p50"/>
              <p:cNvSpPr/>
              <p:nvPr/>
            </p:nvSpPr>
            <p:spPr>
              <a:xfrm>
                <a:off x="1775033" y="906191"/>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50"/>
              <p:cNvSpPr/>
              <p:nvPr/>
            </p:nvSpPr>
            <p:spPr>
              <a:xfrm>
                <a:off x="860895" y="1433413"/>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4" name="TextBox 10"/>
          <p:cNvSpPr txBox="1"/>
          <p:nvPr/>
        </p:nvSpPr>
        <p:spPr>
          <a:xfrm>
            <a:off x="556996" y="238242"/>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2800" b="1" i="0" u="none" strike="noStrike" kern="1200" cap="none" spc="162" normalizeH="0" baseline="0" noProof="0" smtClean="0">
                <a:ln>
                  <a:noFill/>
                </a:ln>
                <a:solidFill>
                  <a:srgbClr val="D7DFF2">
                    <a:lumMod val="25000"/>
                  </a:srgbClr>
                </a:solidFill>
                <a:effectLst/>
                <a:uLnTx/>
                <a:uFillTx/>
                <a:latin typeface="Arial" panose="020B0604020202020204" pitchFamily="34" charset="0"/>
                <a:ea typeface="+mn-ea"/>
                <a:cs typeface="Arial" panose="020B0604020202020204" pitchFamily="34" charset="0"/>
                <a:sym typeface="Arial"/>
              </a:rPr>
              <a:t>CÂU HỎI TRẮC NGHIỆM</a:t>
            </a:r>
            <a:endParaRPr kumimoji="0" lang="en-US" sz="2800" b="1" i="0" u="none" strike="noStrike" kern="1200" cap="none" spc="162" normalizeH="0" baseline="0" noProof="0" dirty="0">
              <a:ln>
                <a:noFill/>
              </a:ln>
              <a:solidFill>
                <a:srgbClr val="D7DFF2">
                  <a:lumMod val="25000"/>
                </a:srgbClr>
              </a:solidFill>
              <a:effectLst/>
              <a:uLnTx/>
              <a:uFillTx/>
              <a:latin typeface="Arial" panose="020B0604020202020204" pitchFamily="34" charset="0"/>
              <a:ea typeface="+mn-ea"/>
              <a:cs typeface="Arial" panose="020B0604020202020204" pitchFamily="34" charset="0"/>
              <a:sym typeface="Arial"/>
            </a:endParaRPr>
          </a:p>
        </p:txBody>
      </p:sp>
      <p:sp>
        <p:nvSpPr>
          <p:cNvPr id="25" name="Freeform 5"/>
          <p:cNvSpPr/>
          <p:nvPr/>
        </p:nvSpPr>
        <p:spPr>
          <a:xfrm>
            <a:off x="59436" y="844045"/>
            <a:ext cx="8961120" cy="3197526"/>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D7C4F8"/>
          </a:solidFill>
        </p:spPr>
      </p:sp>
      <p:sp>
        <p:nvSpPr>
          <p:cNvPr id="26" name="Rectangle 25"/>
          <p:cNvSpPr/>
          <p:nvPr/>
        </p:nvSpPr>
        <p:spPr>
          <a:xfrm>
            <a:off x="559691" y="827069"/>
            <a:ext cx="7960610" cy="3231654"/>
          </a:xfrm>
          <a:prstGeom prst="rect">
            <a:avLst/>
          </a:prstGeom>
        </p:spPr>
        <p:txBody>
          <a:bodyPr wrap="square">
            <a:spAutoFit/>
          </a:bodyPr>
          <a:lstStyle/>
          <a:p>
            <a:pPr marL="15240" marR="15240" lvl="0" algn="just" defTabSz="457200">
              <a:lnSpc>
                <a:spcPct val="150000"/>
              </a:lnSpc>
              <a:spcAft>
                <a:spcPts val="600"/>
              </a:spcAft>
              <a:buClrTx/>
            </a:pPr>
            <a:r>
              <a:rPr lang="vi-VN" sz="2100" b="1" kern="1200" dirty="0">
                <a:latin typeface="Arial" panose="020B0604020202020204" pitchFamily="34" charset="0"/>
                <a:ea typeface="Times New Roman" panose="02020603050405020304" pitchFamily="18" charset="0"/>
                <a:cs typeface="Arial" panose="020B0604020202020204" pitchFamily="34" charset="0"/>
              </a:rPr>
              <a:t>Câu </a:t>
            </a:r>
            <a:r>
              <a:rPr lang="en-US" sz="2100" b="1" kern="1200" dirty="0" smtClean="0">
                <a:latin typeface="Arial" panose="020B0604020202020204" pitchFamily="34" charset="0"/>
                <a:ea typeface="Times New Roman" panose="02020603050405020304" pitchFamily="18" charset="0"/>
                <a:cs typeface="Arial" panose="020B0604020202020204" pitchFamily="34" charset="0"/>
              </a:rPr>
              <a:t>4</a:t>
            </a:r>
            <a:r>
              <a:rPr lang="vi-VN" sz="2100" b="1"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Doanh</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thu</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bán</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hàng</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trong</a:t>
            </a:r>
            <a:r>
              <a:rPr lang="en-US" sz="2100" kern="1200" dirty="0">
                <a:latin typeface="Arial" panose="020B0604020202020204" pitchFamily="34" charset="0"/>
                <a:ea typeface="Times New Roman" panose="02020603050405020304" pitchFamily="18" charset="0"/>
                <a:cs typeface="Arial" panose="020B0604020202020204" pitchFamily="34" charset="0"/>
              </a:rPr>
              <a:t> 20 </a:t>
            </a:r>
            <a:r>
              <a:rPr lang="en-US" sz="2100" kern="1200" dirty="0" err="1">
                <a:latin typeface="Arial" panose="020B0604020202020204" pitchFamily="34" charset="0"/>
                <a:ea typeface="Times New Roman" panose="02020603050405020304" pitchFamily="18" charset="0"/>
                <a:cs typeface="Arial" panose="020B0604020202020204" pitchFamily="34" charset="0"/>
              </a:rPr>
              <a:t>ngày</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được</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lựa</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chọn</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ngẫu</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nhiên</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của</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một</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cửa</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hàng</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được</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ghi</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lại</a:t>
            </a:r>
            <a:r>
              <a:rPr lang="en-US" sz="2100" kern="1200" dirty="0">
                <a:latin typeface="Arial" panose="020B0604020202020204" pitchFamily="34" charset="0"/>
                <a:ea typeface="Times New Roman" panose="02020603050405020304" pitchFamily="18" charset="0"/>
                <a:cs typeface="Arial" panose="020B0604020202020204" pitchFamily="34" charset="0"/>
              </a:rPr>
              <a:t> ở </a:t>
            </a:r>
            <a:r>
              <a:rPr lang="en-US" sz="2100" kern="1200" dirty="0" err="1">
                <a:latin typeface="Arial" panose="020B0604020202020204" pitchFamily="34" charset="0"/>
                <a:ea typeface="Times New Roman" panose="02020603050405020304" pitchFamily="18" charset="0"/>
                <a:cs typeface="Arial" panose="020B0604020202020204" pitchFamily="34" charset="0"/>
              </a:rPr>
              <a:t>bảng</a:t>
            </a:r>
            <a:r>
              <a:rPr lang="en-US" sz="2100" kern="1200" dirty="0">
                <a:latin typeface="Arial" panose="020B0604020202020204" pitchFamily="34" charset="0"/>
                <a:ea typeface="Times New Roman" panose="02020603050405020304" pitchFamily="18" charset="0"/>
                <a:cs typeface="Arial" panose="020B0604020202020204" pitchFamily="34" charset="0"/>
              </a:rPr>
              <a:t> </a:t>
            </a:r>
            <a:r>
              <a:rPr lang="en-US" sz="2100" kern="1200" dirty="0" err="1">
                <a:latin typeface="Arial" panose="020B0604020202020204" pitchFamily="34" charset="0"/>
                <a:ea typeface="Times New Roman" panose="02020603050405020304" pitchFamily="18" charset="0"/>
                <a:cs typeface="Arial" panose="020B0604020202020204" pitchFamily="34" charset="0"/>
              </a:rPr>
              <a:t>sau</a:t>
            </a:r>
            <a:r>
              <a:rPr lang="en-US" sz="2100" kern="1200" dirty="0">
                <a:latin typeface="Arial" panose="020B0604020202020204" pitchFamily="34" charset="0"/>
                <a:ea typeface="Times New Roman" panose="02020603050405020304" pitchFamily="18" charset="0"/>
                <a:cs typeface="Arial" panose="020B0604020202020204" pitchFamily="34" charset="0"/>
              </a:rPr>
              <a:t>:</a:t>
            </a:r>
          </a:p>
          <a:p>
            <a:pPr marL="15240" marR="15240" lvl="0" algn="just" defTabSz="457200">
              <a:lnSpc>
                <a:spcPct val="150000"/>
              </a:lnSpc>
              <a:spcAft>
                <a:spcPts val="600"/>
              </a:spcAft>
              <a:buClrTx/>
            </a:pPr>
            <a:endParaRPr lang="en-US" sz="2100" kern="1200" dirty="0">
              <a:latin typeface="Arial" panose="020B0604020202020204" pitchFamily="34" charset="0"/>
              <a:ea typeface="Times New Roman" panose="02020603050405020304" pitchFamily="18" charset="0"/>
              <a:cs typeface="Arial" panose="020B0604020202020204" pitchFamily="34" charset="0"/>
            </a:endParaRPr>
          </a:p>
          <a:p>
            <a:pPr marL="15240" marR="15240" lvl="0" algn="just" defTabSz="457200">
              <a:lnSpc>
                <a:spcPct val="150000"/>
              </a:lnSpc>
              <a:spcAft>
                <a:spcPts val="600"/>
              </a:spcAft>
              <a:buClrTx/>
            </a:pPr>
            <a:endParaRPr lang="en-US" sz="2100" kern="1200" dirty="0" smtClean="0">
              <a:latin typeface="Arial" panose="020B0604020202020204" pitchFamily="34" charset="0"/>
              <a:ea typeface="Times New Roman" panose="02020603050405020304" pitchFamily="18" charset="0"/>
              <a:cs typeface="Arial" panose="020B0604020202020204" pitchFamily="34" charset="0"/>
            </a:endParaRPr>
          </a:p>
          <a:p>
            <a:pPr marL="15240" marR="15240" lvl="0" algn="just" defTabSz="457200">
              <a:lnSpc>
                <a:spcPct val="150000"/>
              </a:lnSpc>
              <a:spcAft>
                <a:spcPts val="600"/>
              </a:spcAft>
              <a:buClrTx/>
            </a:pP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Trung</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vị</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của</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mẫu</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số</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liệu</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trên</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thuộc</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khoảng</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nào</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trong</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các</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khoảng</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dưới</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 </a:t>
            </a:r>
            <a:r>
              <a:rPr lang="en-US" sz="2100" kern="1200" dirty="0" err="1" smtClean="0">
                <a:latin typeface="Arial" panose="020B0604020202020204" pitchFamily="34" charset="0"/>
                <a:ea typeface="Times New Roman" panose="02020603050405020304" pitchFamily="18" charset="0"/>
                <a:cs typeface="Arial" panose="020B0604020202020204" pitchFamily="34" charset="0"/>
              </a:rPr>
              <a:t>đây</a:t>
            </a:r>
            <a:r>
              <a:rPr lang="en-US" sz="2100" kern="1200" dirty="0" smtClean="0">
                <a:latin typeface="Arial" panose="020B0604020202020204" pitchFamily="34" charset="0"/>
                <a:ea typeface="Times New Roman" panose="02020603050405020304" pitchFamily="18" charset="0"/>
                <a:cs typeface="Arial" panose="020B0604020202020204" pitchFamily="34" charset="0"/>
              </a:rPr>
              <a:t>?</a:t>
            </a:r>
            <a:endParaRPr lang="vi-VN" sz="2100" kern="1200" dirty="0">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p:cNvSpPr/>
          <p:nvPr/>
        </p:nvSpPr>
        <p:spPr>
          <a:xfrm>
            <a:off x="907289" y="3935895"/>
            <a:ext cx="8005330" cy="900246"/>
          </a:xfrm>
          <a:prstGeom prst="rect">
            <a:avLst/>
          </a:prstGeom>
        </p:spPr>
        <p:txBody>
          <a:bodyPr wrap="square">
            <a:spAutoFit/>
          </a:bodyPr>
          <a:lstStyle/>
          <a:p>
            <a:pPr marL="15240" marR="15240" lvl="0" algn="just" defTabSz="457200">
              <a:lnSpc>
                <a:spcPct val="250000"/>
              </a:lnSpc>
              <a:spcAft>
                <a:spcPts val="600"/>
              </a:spcAft>
              <a:buClrTx/>
            </a:pPr>
            <a:r>
              <a:rPr lang="nl-NL" sz="2100" kern="1200" dirty="0">
                <a:latin typeface="Arial" panose="020B0604020202020204" pitchFamily="34" charset="0"/>
                <a:ea typeface="Times New Roman" panose="02020603050405020304" pitchFamily="18" charset="0"/>
                <a:cs typeface="Arial" panose="020B0604020202020204" pitchFamily="34" charset="0"/>
              </a:rPr>
              <a:t>A.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[7; 9)		B</a:t>
            </a:r>
            <a:r>
              <a:rPr lang="nl-NL" sz="2100" kern="1200" dirty="0">
                <a:latin typeface="Arial" panose="020B0604020202020204" pitchFamily="34" charset="0"/>
                <a:ea typeface="Times New Roman" panose="02020603050405020304" pitchFamily="18" charset="0"/>
                <a:cs typeface="Arial" panose="020B0604020202020204" pitchFamily="34" charset="0"/>
              </a:rPr>
              <a:t>.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[9; 11)			C</a:t>
            </a:r>
            <a:r>
              <a:rPr lang="nl-NL" sz="2100" kern="1200" dirty="0">
                <a:latin typeface="Arial" panose="020B0604020202020204" pitchFamily="34" charset="0"/>
                <a:ea typeface="Times New Roman" panose="02020603050405020304" pitchFamily="18" charset="0"/>
                <a:cs typeface="Arial" panose="020B0604020202020204" pitchFamily="34" charset="0"/>
              </a:rPr>
              <a:t>.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[11; 13)			D</a:t>
            </a:r>
            <a:r>
              <a:rPr lang="nl-NL" sz="2100" kern="1200" dirty="0">
                <a:latin typeface="Arial" panose="020B0604020202020204" pitchFamily="34" charset="0"/>
                <a:ea typeface="Times New Roman" panose="02020603050405020304" pitchFamily="18" charset="0"/>
                <a:cs typeface="Arial" panose="020B0604020202020204" pitchFamily="34" charset="0"/>
              </a:rPr>
              <a:t>. </a:t>
            </a:r>
            <a:r>
              <a:rPr lang="nl-NL" sz="2100" kern="1200" dirty="0" smtClean="0">
                <a:latin typeface="Arial" panose="020B0604020202020204" pitchFamily="34" charset="0"/>
                <a:ea typeface="Times New Roman" panose="02020603050405020304" pitchFamily="18" charset="0"/>
                <a:cs typeface="Arial" panose="020B0604020202020204" pitchFamily="34" charset="0"/>
              </a:rPr>
              <a:t>[13; 15)</a:t>
            </a:r>
            <a:endParaRPr lang="nl-NL" sz="2100" kern="12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32" name="Google Shape;517;p50"/>
          <p:cNvGrpSpPr/>
          <p:nvPr/>
        </p:nvGrpSpPr>
        <p:grpSpPr>
          <a:xfrm>
            <a:off x="189253" y="3935895"/>
            <a:ext cx="513097" cy="1074923"/>
            <a:chOff x="713225" y="547605"/>
            <a:chExt cx="1692323" cy="4056383"/>
          </a:xfrm>
        </p:grpSpPr>
        <p:pic>
          <p:nvPicPr>
            <p:cNvPr id="33" name="Google Shape;518;p50"/>
            <p:cNvPicPr preferRelativeResize="0"/>
            <p:nvPr/>
          </p:nvPicPr>
          <p:blipFill>
            <a:blip r:embed="rId4">
              <a:alphaModFix/>
            </a:blip>
            <a:stretch>
              <a:fillRect/>
            </a:stretch>
          </p:blipFill>
          <p:spPr>
            <a:xfrm>
              <a:off x="713225" y="946388"/>
              <a:ext cx="1692323" cy="3657600"/>
            </a:xfrm>
            <a:prstGeom prst="rect">
              <a:avLst/>
            </a:prstGeom>
            <a:noFill/>
            <a:ln>
              <a:noFill/>
            </a:ln>
          </p:spPr>
        </p:pic>
        <p:grpSp>
          <p:nvGrpSpPr>
            <p:cNvPr id="34" name="Google Shape;519;p50"/>
            <p:cNvGrpSpPr/>
            <p:nvPr/>
          </p:nvGrpSpPr>
          <p:grpSpPr>
            <a:xfrm flipH="1">
              <a:off x="713225" y="547605"/>
              <a:ext cx="545857" cy="763327"/>
              <a:chOff x="7884893" y="2048936"/>
              <a:chExt cx="545857" cy="763327"/>
            </a:xfrm>
          </p:grpSpPr>
          <p:sp>
            <p:nvSpPr>
              <p:cNvPr id="35" name="Google Shape;520;p50"/>
              <p:cNvSpPr/>
              <p:nvPr/>
            </p:nvSpPr>
            <p:spPr>
              <a:xfrm>
                <a:off x="8202150" y="2583663"/>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21;p50"/>
              <p:cNvSpPr/>
              <p:nvPr/>
            </p:nvSpPr>
            <p:spPr>
              <a:xfrm>
                <a:off x="7884893" y="2048936"/>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7" name="Rounded Rectangle 36"/>
          <p:cNvSpPr/>
          <p:nvPr/>
        </p:nvSpPr>
        <p:spPr>
          <a:xfrm>
            <a:off x="2688979" y="4232698"/>
            <a:ext cx="1281164" cy="594209"/>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17" name="Picture 16" descr="Giải Toán 11 trang 143 Tập 1 Chân trời sáng tạo"/>
          <p:cNvPicPr/>
          <p:nvPr/>
        </p:nvPicPr>
        <p:blipFill>
          <a:blip r:embed="rId5">
            <a:extLst>
              <a:ext uri="{28A0092B-C50C-407E-A947-70E740481C1C}">
                <a14:useLocalDpi xmlns:a14="http://schemas.microsoft.com/office/drawing/2010/main" val="0"/>
              </a:ext>
            </a:extLst>
          </a:blip>
          <a:srcRect/>
          <a:stretch>
            <a:fillRect/>
          </a:stretch>
        </p:blipFill>
        <p:spPr bwMode="auto">
          <a:xfrm>
            <a:off x="223907" y="1834796"/>
            <a:ext cx="8546020" cy="1001921"/>
          </a:xfrm>
          <a:prstGeom prst="rect">
            <a:avLst/>
          </a:prstGeom>
          <a:noFill/>
          <a:ln>
            <a:noFill/>
          </a:ln>
        </p:spPr>
      </p:pic>
    </p:spTree>
    <p:extLst>
      <p:ext uri="{BB962C8B-B14F-4D97-AF65-F5344CB8AC3E}">
        <p14:creationId xmlns:p14="http://schemas.microsoft.com/office/powerpoint/2010/main" val="298867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anim calcmode="lin" valueType="num">
                                      <p:cBhvr>
                                        <p:cTn id="23" dur="500" fill="hold"/>
                                        <p:tgtEl>
                                          <p:spTgt spid="29"/>
                                        </p:tgtEl>
                                        <p:attrNameLst>
                                          <p:attrName>ppt_x</p:attrName>
                                        </p:attrNameLst>
                                      </p:cBhvr>
                                      <p:tavLst>
                                        <p:tav tm="0">
                                          <p:val>
                                            <p:strVal val="#ppt_x"/>
                                          </p:val>
                                        </p:tav>
                                        <p:tav tm="100000">
                                          <p:val>
                                            <p:strVal val="#ppt_x"/>
                                          </p:val>
                                        </p:tav>
                                      </p:tavLst>
                                    </p:anim>
                                    <p:anim calcmode="lin" valueType="num">
                                      <p:cBhvr>
                                        <p:cTn id="2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grpSp>
        <p:nvGrpSpPr>
          <p:cNvPr id="5" name="Group 4"/>
          <p:cNvGrpSpPr/>
          <p:nvPr/>
        </p:nvGrpSpPr>
        <p:grpSpPr>
          <a:xfrm>
            <a:off x="5041127" y="834888"/>
            <a:ext cx="3512397" cy="3872486"/>
            <a:chOff x="4578619" y="539506"/>
            <a:chExt cx="3664803" cy="4064502"/>
          </a:xfrm>
        </p:grpSpPr>
        <p:pic>
          <p:nvPicPr>
            <p:cNvPr id="1026" name="Google Shape;1026;p68"/>
            <p:cNvPicPr preferRelativeResize="0"/>
            <p:nvPr/>
          </p:nvPicPr>
          <p:blipFill>
            <a:blip r:embed="rId3">
              <a:alphaModFix/>
            </a:blip>
            <a:stretch>
              <a:fillRect/>
            </a:stretch>
          </p:blipFill>
          <p:spPr>
            <a:xfrm>
              <a:off x="5006056" y="539506"/>
              <a:ext cx="3173443" cy="4064502"/>
            </a:xfrm>
            <a:prstGeom prst="rect">
              <a:avLst/>
            </a:prstGeom>
            <a:noFill/>
            <a:ln>
              <a:noFill/>
            </a:ln>
          </p:spPr>
        </p:pic>
        <p:grpSp>
          <p:nvGrpSpPr>
            <p:cNvPr id="1027" name="Google Shape;1027;p68"/>
            <p:cNvGrpSpPr/>
            <p:nvPr/>
          </p:nvGrpSpPr>
          <p:grpSpPr>
            <a:xfrm>
              <a:off x="4937386" y="547254"/>
              <a:ext cx="3306036" cy="1718436"/>
              <a:chOff x="-1925205" y="1138554"/>
              <a:chExt cx="3306036" cy="1718436"/>
            </a:xfrm>
          </p:grpSpPr>
          <p:sp>
            <p:nvSpPr>
              <p:cNvPr id="1028" name="Google Shape;1028;p68"/>
              <p:cNvSpPr/>
              <p:nvPr/>
            </p:nvSpPr>
            <p:spPr>
              <a:xfrm flipH="1">
                <a:off x="789437" y="2628390"/>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8"/>
              <p:cNvSpPr/>
              <p:nvPr/>
            </p:nvSpPr>
            <p:spPr>
              <a:xfrm flipH="1">
                <a:off x="1152231" y="1435792"/>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8"/>
              <p:cNvSpPr/>
              <p:nvPr/>
            </p:nvSpPr>
            <p:spPr>
              <a:xfrm>
                <a:off x="598913" y="113855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8"/>
              <p:cNvSpPr/>
              <p:nvPr/>
            </p:nvSpPr>
            <p:spPr>
              <a:xfrm>
                <a:off x="-1925205" y="1923263"/>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2" name="Google Shape;1032;p68"/>
            <p:cNvPicPr preferRelativeResize="0"/>
            <p:nvPr/>
          </p:nvPicPr>
          <p:blipFill>
            <a:blip r:embed="rId4">
              <a:alphaModFix/>
            </a:blip>
            <a:stretch>
              <a:fillRect/>
            </a:stretch>
          </p:blipFill>
          <p:spPr>
            <a:xfrm>
              <a:off x="4578619" y="3381900"/>
              <a:ext cx="1828800" cy="1222099"/>
            </a:xfrm>
            <a:prstGeom prst="rect">
              <a:avLst/>
            </a:prstGeom>
            <a:noFill/>
            <a:ln>
              <a:noFill/>
            </a:ln>
          </p:spPr>
        </p:pic>
      </p:grpSp>
      <p:pic>
        <p:nvPicPr>
          <p:cNvPr id="4" name="Picture 3"/>
          <p:cNvPicPr>
            <a:picLocks noChangeAspect="1"/>
          </p:cNvPicPr>
          <p:nvPr/>
        </p:nvPicPr>
        <p:blipFill>
          <a:blip r:embed="rId5"/>
          <a:stretch>
            <a:fillRect/>
          </a:stretch>
        </p:blipFill>
        <p:spPr>
          <a:xfrm>
            <a:off x="571488" y="3445354"/>
            <a:ext cx="3814108" cy="967619"/>
          </a:xfrm>
          <a:prstGeom prst="rect">
            <a:avLst/>
          </a:prstGeom>
        </p:spPr>
      </p:pic>
      <p:sp>
        <p:nvSpPr>
          <p:cNvPr id="24" name="Google Shape;453;p45"/>
          <p:cNvSpPr txBox="1">
            <a:spLocks noGrp="1"/>
          </p:cNvSpPr>
          <p:nvPr>
            <p:ph type="title"/>
          </p:nvPr>
        </p:nvSpPr>
        <p:spPr>
          <a:xfrm>
            <a:off x="96782" y="467723"/>
            <a:ext cx="5023200" cy="201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smtClean="0">
                <a:latin typeface="+mj-lt"/>
              </a:rPr>
              <a:t>VẬN DỤNG</a:t>
            </a:r>
            <a:endParaRPr sz="5000" b="1">
              <a:latin typeface="+mj-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grpSp>
        <p:nvGrpSpPr>
          <p:cNvPr id="14" name="Group 13"/>
          <p:cNvGrpSpPr/>
          <p:nvPr/>
        </p:nvGrpSpPr>
        <p:grpSpPr>
          <a:xfrm>
            <a:off x="2874984" y="222372"/>
            <a:ext cx="2808729" cy="1490090"/>
            <a:chOff x="5943600" y="288505"/>
            <a:chExt cx="5617457" cy="2980178"/>
          </a:xfrm>
        </p:grpSpPr>
        <p:grpSp>
          <p:nvGrpSpPr>
            <p:cNvPr id="15" name="Group 2"/>
            <p:cNvGrpSpPr/>
            <p:nvPr/>
          </p:nvGrpSpPr>
          <p:grpSpPr>
            <a:xfrm>
              <a:off x="5943600" y="288505"/>
              <a:ext cx="5617457" cy="2980178"/>
              <a:chOff x="0" y="-28575"/>
              <a:chExt cx="2096681" cy="841375"/>
            </a:xfrm>
          </p:grpSpPr>
          <p:sp>
            <p:nvSpPr>
              <p:cNvPr id="17" name="Freeform 3"/>
              <p:cNvSpPr/>
              <p:nvPr/>
            </p:nvSpPr>
            <p:spPr>
              <a:xfrm>
                <a:off x="470048" y="6644"/>
                <a:ext cx="1626633" cy="348814"/>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p:spPr>
            <p:style>
              <a:lnRef idx="3">
                <a:schemeClr val="lt1"/>
              </a:lnRef>
              <a:fillRef idx="1">
                <a:schemeClr val="accent1"/>
              </a:fillRef>
              <a:effectRef idx="1">
                <a:schemeClr val="accent1"/>
              </a:effectRef>
              <a:fontRef idx="minor">
                <a:schemeClr val="lt1"/>
              </a:fontRef>
            </p:style>
          </p:sp>
          <p:sp>
            <p:nvSpPr>
              <p:cNvPr id="18" name="TextBox 4"/>
              <p:cNvSpPr txBox="1"/>
              <p:nvPr/>
            </p:nvSpPr>
            <p:spPr>
              <a:xfrm>
                <a:off x="0" y="-28575"/>
                <a:ext cx="812800" cy="841375"/>
              </a:xfrm>
              <a:prstGeom prst="rect">
                <a:avLst/>
              </a:prstGeom>
            </p:spPr>
            <p:txBody>
              <a:bodyPr lIns="25400" tIns="25400" rIns="25400" bIns="25400" rtlCol="0" anchor="ctr"/>
              <a:lstStyle/>
              <a:p>
                <a:pPr algn="ctr" defTabSz="457200">
                  <a:lnSpc>
                    <a:spcPts val="1121"/>
                  </a:lnSpc>
                  <a:buClrTx/>
                  <a:defRPr/>
                </a:pPr>
                <a:endParaRPr sz="900" kern="1200">
                  <a:solidFill>
                    <a:prstClr val="black"/>
                  </a:solidFill>
                  <a:latin typeface="Calibri"/>
                  <a:ea typeface="+mn-ea"/>
                  <a:cs typeface="+mn-cs"/>
                </a:endParaRPr>
              </a:p>
            </p:txBody>
          </p:sp>
        </p:grpSp>
        <p:sp>
          <p:nvSpPr>
            <p:cNvPr id="16" name="Rectangle 15"/>
            <p:cNvSpPr/>
            <p:nvPr/>
          </p:nvSpPr>
          <p:spPr>
            <a:xfrm>
              <a:off x="7623208" y="389719"/>
              <a:ext cx="3517630" cy="1115305"/>
            </a:xfrm>
            <a:prstGeom prst="rect">
              <a:avLst/>
            </a:prstGeom>
          </p:spPr>
          <p:txBody>
            <a:bodyPr wrap="none">
              <a:spAutoFit/>
            </a:bodyPr>
            <a:lstStyle/>
            <a:p>
              <a:pPr algn="just" defTabSz="457200">
                <a:lnSpc>
                  <a:spcPct val="150000"/>
                </a:lnSpc>
                <a:spcAft>
                  <a:spcPts val="300"/>
                </a:spcAft>
                <a:buClrTx/>
                <a:defRPr/>
              </a:pPr>
              <a:r>
                <a:rPr lang="nl-NL" sz="2300" b="1" kern="1200" smtClean="0">
                  <a:solidFill>
                    <a:prstClr val="white"/>
                  </a:solidFill>
                  <a:latin typeface="Arial" panose="020B0604020202020204" pitchFamily="34" charset="0"/>
                  <a:ea typeface="Times New Roman" panose="02020603050405020304" pitchFamily="18" charset="0"/>
                  <a:cs typeface="Arial" panose="020B0604020202020204" pitchFamily="34" charset="0"/>
                </a:rPr>
                <a:t>VẬN DỤNG</a:t>
              </a:r>
              <a:endParaRPr lang="en-US" sz="2300" kern="12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5" name="TextBox 4"/>
          <p:cNvSpPr txBox="1"/>
          <p:nvPr/>
        </p:nvSpPr>
        <p:spPr>
          <a:xfrm>
            <a:off x="503804" y="1075997"/>
            <a:ext cx="8180767" cy="1015663"/>
          </a:xfrm>
          <a:prstGeom prst="rect">
            <a:avLst/>
          </a:prstGeom>
          <a:noFill/>
        </p:spPr>
        <p:txBody>
          <a:bodyPr wrap="square" rtlCol="0">
            <a:spAutoFit/>
          </a:bodyPr>
          <a:lstStyle/>
          <a:p>
            <a:pPr algn="just">
              <a:lnSpc>
                <a:spcPct val="150000"/>
              </a:lnSpc>
            </a:pPr>
            <a:r>
              <a:rPr lang="vi-VN" sz="2000" dirty="0"/>
              <a:t>Hãy tính các số đặc </a:t>
            </a:r>
            <a:r>
              <a:rPr lang="vi-VN" sz="2000" dirty="0" smtClean="0"/>
              <a:t>trưng</a:t>
            </a:r>
            <a:r>
              <a:rPr lang="en-US" sz="2000" dirty="0" smtClean="0"/>
              <a:t> (</a:t>
            </a:r>
            <a:r>
              <a:rPr lang="en-US" sz="2000" dirty="0" err="1" smtClean="0"/>
              <a:t>số</a:t>
            </a:r>
            <a:r>
              <a:rPr lang="en-US" sz="2000" dirty="0" smtClean="0"/>
              <a:t> </a:t>
            </a:r>
            <a:r>
              <a:rPr lang="en-US" sz="2000" dirty="0" err="1" smtClean="0"/>
              <a:t>trung</a:t>
            </a:r>
            <a:r>
              <a:rPr lang="en-US" sz="2000" dirty="0" smtClean="0"/>
              <a:t> </a:t>
            </a:r>
            <a:r>
              <a:rPr lang="en-US" sz="2000" dirty="0" err="1" smtClean="0"/>
              <a:t>bình</a:t>
            </a:r>
            <a:r>
              <a:rPr lang="en-US" sz="2000" dirty="0" smtClean="0"/>
              <a:t>, </a:t>
            </a:r>
            <a:r>
              <a:rPr lang="en-US" sz="2000" dirty="0" err="1" smtClean="0"/>
              <a:t>trung</a:t>
            </a:r>
            <a:r>
              <a:rPr lang="en-US" sz="2000" dirty="0" smtClean="0"/>
              <a:t> </a:t>
            </a:r>
            <a:r>
              <a:rPr lang="en-US" sz="2000" dirty="0" err="1" smtClean="0"/>
              <a:t>vị</a:t>
            </a:r>
            <a:r>
              <a:rPr lang="en-US" sz="2000" dirty="0" smtClean="0"/>
              <a:t>)</a:t>
            </a:r>
            <a:r>
              <a:rPr lang="vi-VN" sz="2000" dirty="0" smtClean="0"/>
              <a:t> </a:t>
            </a:r>
            <a:r>
              <a:rPr lang="vi-VN" sz="2000" dirty="0"/>
              <a:t>cho mẫu số liệu trong Bảng 3.1 và giải thích ý nghĩa của các giá trị thu được.</a:t>
            </a:r>
            <a:endParaRPr lang="en-US" sz="2000" dirty="0"/>
          </a:p>
        </p:txBody>
      </p:sp>
      <p:grpSp>
        <p:nvGrpSpPr>
          <p:cNvPr id="37" name="Google Shape;487;p48"/>
          <p:cNvGrpSpPr/>
          <p:nvPr/>
        </p:nvGrpSpPr>
        <p:grpSpPr>
          <a:xfrm flipH="1">
            <a:off x="8491993" y="4423627"/>
            <a:ext cx="545857" cy="637120"/>
            <a:chOff x="7884893" y="2048936"/>
            <a:chExt cx="545857" cy="637120"/>
          </a:xfrm>
        </p:grpSpPr>
        <p:sp>
          <p:nvSpPr>
            <p:cNvPr id="38" name="Google Shape;488;p48"/>
            <p:cNvSpPr/>
            <p:nvPr/>
          </p:nvSpPr>
          <p:spPr>
            <a:xfrm>
              <a:off x="8202150" y="2457456"/>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9;p48"/>
            <p:cNvSpPr/>
            <p:nvPr/>
          </p:nvSpPr>
          <p:spPr>
            <a:xfrm>
              <a:off x="7884893" y="2048936"/>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90;p48"/>
          <p:cNvGrpSpPr/>
          <p:nvPr/>
        </p:nvGrpSpPr>
        <p:grpSpPr>
          <a:xfrm>
            <a:off x="82626" y="90168"/>
            <a:ext cx="849844" cy="591966"/>
            <a:chOff x="713258" y="1316731"/>
            <a:chExt cx="849844" cy="591966"/>
          </a:xfrm>
        </p:grpSpPr>
        <p:sp>
          <p:nvSpPr>
            <p:cNvPr id="41" name="Google Shape;491;p48"/>
            <p:cNvSpPr/>
            <p:nvPr/>
          </p:nvSpPr>
          <p:spPr>
            <a:xfrm>
              <a:off x="1334501" y="1680097"/>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92;p48"/>
            <p:cNvSpPr/>
            <p:nvPr/>
          </p:nvSpPr>
          <p:spPr>
            <a:xfrm>
              <a:off x="713258" y="13167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graphicFrame>
            <p:nvGraphicFramePr>
              <p:cNvPr id="21" name="Table 20"/>
              <p:cNvGraphicFramePr>
                <a:graphicFrameLocks noGrp="1"/>
              </p:cNvGraphicFramePr>
              <p:nvPr>
                <p:extLst/>
              </p:nvPr>
            </p:nvGraphicFramePr>
            <p:xfrm>
              <a:off x="1004413" y="2790183"/>
              <a:ext cx="7400118" cy="1065698"/>
            </p:xfrm>
            <a:graphic>
              <a:graphicData uri="http://schemas.openxmlformats.org/drawingml/2006/table">
                <a:tbl>
                  <a:tblPr firstRow="1" firstCol="1" bandRow="1"/>
                  <a:tblGrid>
                    <a:gridCol w="2420862">
                      <a:extLst>
                        <a:ext uri="{9D8B030D-6E8A-4147-A177-3AD203B41FA5}">
                          <a16:colId xmlns:a16="http://schemas.microsoft.com/office/drawing/2014/main" val="2040606624"/>
                        </a:ext>
                      </a:extLst>
                    </a:gridCol>
                    <a:gridCol w="1244814">
                      <a:extLst>
                        <a:ext uri="{9D8B030D-6E8A-4147-A177-3AD203B41FA5}">
                          <a16:colId xmlns:a16="http://schemas.microsoft.com/office/drawing/2014/main" val="3416706802"/>
                        </a:ext>
                      </a:extLst>
                    </a:gridCol>
                    <a:gridCol w="1244814">
                      <a:extLst>
                        <a:ext uri="{9D8B030D-6E8A-4147-A177-3AD203B41FA5}">
                          <a16:colId xmlns:a16="http://schemas.microsoft.com/office/drawing/2014/main" val="2698807536"/>
                        </a:ext>
                      </a:extLst>
                    </a:gridCol>
                    <a:gridCol w="1244814">
                      <a:extLst>
                        <a:ext uri="{9D8B030D-6E8A-4147-A177-3AD203B41FA5}">
                          <a16:colId xmlns:a16="http://schemas.microsoft.com/office/drawing/2014/main" val="1339331549"/>
                        </a:ext>
                      </a:extLst>
                    </a:gridCol>
                    <a:gridCol w="1244814">
                      <a:extLst>
                        <a:ext uri="{9D8B030D-6E8A-4147-A177-3AD203B41FA5}">
                          <a16:colId xmlns:a16="http://schemas.microsoft.com/office/drawing/2014/main" val="3234344499"/>
                        </a:ext>
                      </a:extLst>
                    </a:gridCol>
                  </a:tblGrid>
                  <a:tr h="532849">
                    <a:tc>
                      <a:txBody>
                        <a:bodyPr/>
                        <a:lstStyle/>
                        <a:p>
                          <a:pPr algn="ctr">
                            <a:lnSpc>
                              <a:spcPct val="150000"/>
                            </a:lnSpc>
                            <a:spcBef>
                              <a:spcPts val="100"/>
                            </a:spcBef>
                            <a:spcAft>
                              <a:spcPts val="100"/>
                            </a:spcAft>
                          </a:pPr>
                          <a:r>
                            <a:rPr lang="en-US" sz="1800">
                              <a:effectLst/>
                              <a:latin typeface="+mn-lt"/>
                              <a:ea typeface="Times New Roman" panose="02020603050405020304" pitchFamily="18" charset="0"/>
                            </a:rPr>
                            <a:t>Số </a:t>
                          </a:r>
                          <a:r>
                            <a:rPr lang="en-US" sz="1800" smtClean="0">
                              <a:effectLst/>
                              <a:latin typeface="+mn-lt"/>
                              <a:ea typeface="Times New Roman" panose="02020603050405020304" pitchFamily="18" charset="0"/>
                            </a:rPr>
                            <a:t>tiền</a:t>
                          </a:r>
                          <a:r>
                            <a:rPr lang="en-US" sz="1800" baseline="0" smtClean="0">
                              <a:effectLst/>
                              <a:latin typeface="+mn-lt"/>
                              <a:ea typeface="Times New Roman" panose="02020603050405020304" pitchFamily="18" charset="0"/>
                            </a:rPr>
                            <a:t> </a:t>
                          </a:r>
                          <a:r>
                            <a:rPr lang="en-US" sz="1800" smtClean="0">
                              <a:effectLst/>
                              <a:latin typeface="+mn-lt"/>
                              <a:ea typeface="Times New Roman" panose="02020603050405020304" pitchFamily="18" charset="0"/>
                            </a:rPr>
                            <a:t>(nghìn </a:t>
                          </a:r>
                          <a:r>
                            <a:rPr lang="en-US" sz="1800">
                              <a:effectLst/>
                              <a:latin typeface="+mn-lt"/>
                              <a:ea typeface="Times New Roman" panose="02020603050405020304" pitchFamily="18" charset="0"/>
                            </a:rPr>
                            <a:t>đồng)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Times New Roman" panose="02020603050405020304" pitchFamily="18" charset="0"/>
                                  </a:rPr>
                                  <m:t>[0; 30)</m:t>
                                </m:r>
                              </m:oMath>
                            </m:oMathPara>
                          </a14:m>
                          <a:endParaRPr lang="en-US" sz="18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Times New Roman" panose="02020603050405020304" pitchFamily="18" charset="0"/>
                                  </a:rPr>
                                  <m:t>[30; 60)</m:t>
                                </m:r>
                              </m:oMath>
                            </m:oMathPara>
                          </a14:m>
                          <a:endParaRPr lang="en-US" sz="18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Times New Roman" panose="02020603050405020304" pitchFamily="18" charset="0"/>
                                  </a:rPr>
                                  <m:t>[60; 90)</m:t>
                                </m:r>
                              </m:oMath>
                            </m:oMathPara>
                          </a14:m>
                          <a:endParaRPr lang="en-US" sz="18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Times New Roman" panose="02020603050405020304" pitchFamily="18" charset="0"/>
                                  </a:rPr>
                                  <m:t>[90; 120)</m:t>
                                </m:r>
                              </m:oMath>
                            </m:oMathPara>
                          </a14:m>
                          <a:endParaRPr lang="en-US" sz="18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630458"/>
                      </a:ext>
                    </a:extLst>
                  </a:tr>
                  <a:tr h="532849">
                    <a:tc>
                      <a:txBody>
                        <a:bodyPr/>
                        <a:lstStyle/>
                        <a:p>
                          <a:pPr algn="ctr">
                            <a:lnSpc>
                              <a:spcPct val="150000"/>
                            </a:lnSpc>
                            <a:spcBef>
                              <a:spcPts val="100"/>
                            </a:spcBef>
                            <a:spcAft>
                              <a:spcPts val="100"/>
                            </a:spcAft>
                          </a:pPr>
                          <a:r>
                            <a:rPr lang="en-US" sz="1800">
                              <a:effectLst/>
                              <a:latin typeface="+mn-lt"/>
                              <a:ea typeface="Times New Roman" panose="02020603050405020304" pitchFamily="18" charset="0"/>
                            </a:rPr>
                            <a:t>Số khách hàng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Times New Roman" panose="02020603050405020304" pitchFamily="18" charset="0"/>
                                  </a:rPr>
                                  <m:t>3</m:t>
                                </m:r>
                              </m:oMath>
                            </m:oMathPara>
                          </a14:m>
                          <a:endParaRPr lang="en-US" sz="18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Times New Roman" panose="02020603050405020304" pitchFamily="18" charset="0"/>
                                  </a:rPr>
                                  <m:t>15</m:t>
                                </m:r>
                              </m:oMath>
                            </m:oMathPara>
                          </a14:m>
                          <a:endParaRPr lang="en-US" sz="18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Times New Roman" panose="02020603050405020304" pitchFamily="18" charset="0"/>
                                  </a:rPr>
                                  <m:t>10</m:t>
                                </m:r>
                              </m:oMath>
                            </m:oMathPara>
                          </a14:m>
                          <a:endParaRPr lang="en-US" sz="18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Times New Roman" panose="02020603050405020304" pitchFamily="18" charset="0"/>
                                  </a:rPr>
                                  <m:t>7</m:t>
                                </m:r>
                              </m:oMath>
                            </m:oMathPara>
                          </a14:m>
                          <a:endParaRPr lang="en-US" sz="18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862947"/>
                      </a:ext>
                    </a:extLst>
                  </a:tr>
                </a:tbl>
              </a:graphicData>
            </a:graphic>
          </p:graphicFrame>
        </mc:Choice>
        <mc:Fallback xmlns="">
          <p:graphicFrame>
            <p:nvGraphicFramePr>
              <p:cNvPr id="21" name="Table 20"/>
              <p:cNvGraphicFramePr>
                <a:graphicFrameLocks noGrp="1"/>
              </p:cNvGraphicFramePr>
              <p:nvPr>
                <p:extLst>
                  <p:ext uri="{D42A27DB-BD31-4B8C-83A1-F6EECF244321}">
                    <p14:modId xmlns:p14="http://schemas.microsoft.com/office/powerpoint/2010/main" val="1081213223"/>
                  </p:ext>
                </p:extLst>
              </p:nvPr>
            </p:nvGraphicFramePr>
            <p:xfrm>
              <a:off x="1004413" y="2790183"/>
              <a:ext cx="7400118" cy="1065698"/>
            </p:xfrm>
            <a:graphic>
              <a:graphicData uri="http://schemas.openxmlformats.org/drawingml/2006/table">
                <a:tbl>
                  <a:tblPr firstRow="1" firstCol="1" bandRow="1"/>
                  <a:tblGrid>
                    <a:gridCol w="2420862">
                      <a:extLst>
                        <a:ext uri="{9D8B030D-6E8A-4147-A177-3AD203B41FA5}">
                          <a16:colId xmlns:a16="http://schemas.microsoft.com/office/drawing/2014/main" val="2040606624"/>
                        </a:ext>
                      </a:extLst>
                    </a:gridCol>
                    <a:gridCol w="1244814">
                      <a:extLst>
                        <a:ext uri="{9D8B030D-6E8A-4147-A177-3AD203B41FA5}">
                          <a16:colId xmlns:a16="http://schemas.microsoft.com/office/drawing/2014/main" val="3416706802"/>
                        </a:ext>
                      </a:extLst>
                    </a:gridCol>
                    <a:gridCol w="1244814">
                      <a:extLst>
                        <a:ext uri="{9D8B030D-6E8A-4147-A177-3AD203B41FA5}">
                          <a16:colId xmlns:a16="http://schemas.microsoft.com/office/drawing/2014/main" val="2698807536"/>
                        </a:ext>
                      </a:extLst>
                    </a:gridCol>
                    <a:gridCol w="1244814">
                      <a:extLst>
                        <a:ext uri="{9D8B030D-6E8A-4147-A177-3AD203B41FA5}">
                          <a16:colId xmlns:a16="http://schemas.microsoft.com/office/drawing/2014/main" val="1339331549"/>
                        </a:ext>
                      </a:extLst>
                    </a:gridCol>
                    <a:gridCol w="1244814">
                      <a:extLst>
                        <a:ext uri="{9D8B030D-6E8A-4147-A177-3AD203B41FA5}">
                          <a16:colId xmlns:a16="http://schemas.microsoft.com/office/drawing/2014/main" val="3234344499"/>
                        </a:ext>
                      </a:extLst>
                    </a:gridCol>
                  </a:tblGrid>
                  <a:tr h="532849">
                    <a:tc>
                      <a:txBody>
                        <a:bodyPr/>
                        <a:lstStyle/>
                        <a:p>
                          <a:pPr algn="ctr">
                            <a:lnSpc>
                              <a:spcPct val="150000"/>
                            </a:lnSpc>
                            <a:spcBef>
                              <a:spcPts val="100"/>
                            </a:spcBef>
                            <a:spcAft>
                              <a:spcPts val="100"/>
                            </a:spcAft>
                          </a:pPr>
                          <a:r>
                            <a:rPr lang="en-US" sz="1800">
                              <a:effectLst/>
                              <a:latin typeface="+mn-lt"/>
                              <a:ea typeface="Times New Roman" panose="02020603050405020304" pitchFamily="18" charset="0"/>
                            </a:rPr>
                            <a:t>Số </a:t>
                          </a:r>
                          <a:r>
                            <a:rPr lang="en-US" sz="1800" smtClean="0">
                              <a:effectLst/>
                              <a:latin typeface="+mn-lt"/>
                              <a:ea typeface="Times New Roman" panose="02020603050405020304" pitchFamily="18" charset="0"/>
                            </a:rPr>
                            <a:t>tiền</a:t>
                          </a:r>
                          <a:r>
                            <a:rPr lang="en-US" sz="1800" baseline="0" smtClean="0">
                              <a:effectLst/>
                              <a:latin typeface="+mn-lt"/>
                              <a:ea typeface="Times New Roman" panose="02020603050405020304" pitchFamily="18" charset="0"/>
                            </a:rPr>
                            <a:t> </a:t>
                          </a:r>
                          <a:r>
                            <a:rPr lang="en-US" sz="1800" smtClean="0">
                              <a:effectLst/>
                              <a:latin typeface="+mn-lt"/>
                              <a:ea typeface="Times New Roman" panose="02020603050405020304" pitchFamily="18" charset="0"/>
                            </a:rPr>
                            <a:t>(nghìn </a:t>
                          </a:r>
                          <a:r>
                            <a:rPr lang="en-US" sz="1800">
                              <a:effectLst/>
                              <a:latin typeface="+mn-lt"/>
                              <a:ea typeface="Times New Roman" panose="02020603050405020304" pitchFamily="18" charset="0"/>
                            </a:rPr>
                            <a:t>đồng)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4146" t="-1136" r="-300000" b="-111364"/>
                          </a:stretch>
                        </a:blip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95588" t="-1136" r="-201471" b="-111364"/>
                          </a:stretch>
                        </a:blip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93659" t="-1136" r="-100488" b="-111364"/>
                          </a:stretch>
                        </a:blip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96078" t="-1136" r="-980" b="-111364"/>
                          </a:stretch>
                        </a:blipFill>
                      </a:tcPr>
                    </a:tc>
                    <a:extLst>
                      <a:ext uri="{0D108BD9-81ED-4DB2-BD59-A6C34878D82A}">
                        <a16:rowId xmlns:a16="http://schemas.microsoft.com/office/drawing/2014/main" val="3257630458"/>
                      </a:ext>
                    </a:extLst>
                  </a:tr>
                  <a:tr h="532849">
                    <a:tc>
                      <a:txBody>
                        <a:bodyPr/>
                        <a:lstStyle/>
                        <a:p>
                          <a:pPr algn="ctr">
                            <a:lnSpc>
                              <a:spcPct val="150000"/>
                            </a:lnSpc>
                            <a:spcBef>
                              <a:spcPts val="100"/>
                            </a:spcBef>
                            <a:spcAft>
                              <a:spcPts val="100"/>
                            </a:spcAft>
                          </a:pPr>
                          <a:r>
                            <a:rPr lang="en-US" sz="1800">
                              <a:effectLst/>
                              <a:latin typeface="+mn-lt"/>
                              <a:ea typeface="Times New Roman" panose="02020603050405020304" pitchFamily="18" charset="0"/>
                            </a:rPr>
                            <a:t>Số khách hàng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4146" t="-101136" r="-300000" b="-11364"/>
                          </a:stretch>
                        </a:blip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95588" t="-101136" r="-201471" b="-11364"/>
                          </a:stretch>
                        </a:blip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93659" t="-101136" r="-100488" b="-11364"/>
                          </a:stretch>
                        </a:blip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96078" t="-101136" r="-980" b="-11364"/>
                          </a:stretch>
                        </a:blipFill>
                      </a:tcPr>
                    </a:tc>
                    <a:extLst>
                      <a:ext uri="{0D108BD9-81ED-4DB2-BD59-A6C34878D82A}">
                        <a16:rowId xmlns:a16="http://schemas.microsoft.com/office/drawing/2014/main" val="2193862947"/>
                      </a:ext>
                    </a:extLst>
                  </a:tr>
                </a:tbl>
              </a:graphicData>
            </a:graphic>
          </p:graphicFrame>
        </mc:Fallback>
      </mc:AlternateContent>
      <p:sp>
        <p:nvSpPr>
          <p:cNvPr id="23" name="Rectangle 22"/>
          <p:cNvSpPr/>
          <p:nvPr/>
        </p:nvSpPr>
        <p:spPr>
          <a:xfrm>
            <a:off x="2801214" y="3972747"/>
            <a:ext cx="3610284" cy="395814"/>
          </a:xfrm>
          <a:prstGeom prst="rect">
            <a:avLst/>
          </a:prstGeom>
        </p:spPr>
        <p:txBody>
          <a:bodyPr wrap="none">
            <a:spAutoFit/>
          </a:bodyPr>
          <a:lstStyle/>
          <a:p>
            <a:pPr algn="just">
              <a:lnSpc>
                <a:spcPct val="150000"/>
              </a:lnSpc>
              <a:spcBef>
                <a:spcPts val="600"/>
              </a:spcBef>
              <a:spcAft>
                <a:spcPts val="800"/>
              </a:spcAft>
            </a:pPr>
            <a:r>
              <a:rPr lang="en-US" sz="1500" i="1">
                <a:latin typeface="+mj-lt"/>
                <a:ea typeface="Arial" panose="020B0604020202020204" pitchFamily="34" charset="0"/>
                <a:cs typeface="Times New Roman" panose="02020603050405020304" pitchFamily="18" charset="0"/>
              </a:rPr>
              <a:t>Bảng 3.1. Số tiền khách hàng mua xăng</a:t>
            </a:r>
            <a:endParaRPr lang="en-US" sz="15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117405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grpSp>
        <p:nvGrpSpPr>
          <p:cNvPr id="993" name="Google Shape;993;p67"/>
          <p:cNvGrpSpPr/>
          <p:nvPr/>
        </p:nvGrpSpPr>
        <p:grpSpPr>
          <a:xfrm rot="5400000">
            <a:off x="1278724" y="3201734"/>
            <a:ext cx="661955" cy="2692761"/>
            <a:chOff x="484632" y="2025542"/>
            <a:chExt cx="661955" cy="2692761"/>
          </a:xfrm>
        </p:grpSpPr>
        <p:sp>
          <p:nvSpPr>
            <p:cNvPr id="994" name="Google Shape;994;p67"/>
            <p:cNvSpPr/>
            <p:nvPr/>
          </p:nvSpPr>
          <p:spPr>
            <a:xfrm flipH="1">
              <a:off x="598925" y="2025542"/>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7"/>
            <p:cNvSpPr/>
            <p:nvPr/>
          </p:nvSpPr>
          <p:spPr>
            <a:xfrm>
              <a:off x="484632" y="448970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7"/>
            <p:cNvSpPr/>
            <p:nvPr/>
          </p:nvSpPr>
          <p:spPr>
            <a:xfrm flipH="1">
              <a:off x="917987" y="4197133"/>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7"/>
            <p:cNvSpPr/>
            <p:nvPr/>
          </p:nvSpPr>
          <p:spPr>
            <a:xfrm>
              <a:off x="598920" y="3793625"/>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Title 2"/>
          <p:cNvSpPr>
            <a:spLocks noGrp="1"/>
          </p:cNvSpPr>
          <p:nvPr>
            <p:ph type="title"/>
          </p:nvPr>
        </p:nvSpPr>
        <p:spPr>
          <a:xfrm>
            <a:off x="2135220" y="495816"/>
            <a:ext cx="4911329" cy="375900"/>
          </a:xfrm>
        </p:spPr>
        <p:txBody>
          <a:bodyPr/>
          <a:lstStyle/>
          <a:p>
            <a:r>
              <a:rPr lang="vi-VN" sz="3200" b="1">
                <a:latin typeface="+mn-lt"/>
              </a:rPr>
              <a:t>HƯỚNG DẪN VỀ NHÀ</a:t>
            </a:r>
          </a:p>
        </p:txBody>
      </p:sp>
      <p:grpSp>
        <p:nvGrpSpPr>
          <p:cNvPr id="80" name="Group 79"/>
          <p:cNvGrpSpPr/>
          <p:nvPr/>
        </p:nvGrpSpPr>
        <p:grpSpPr>
          <a:xfrm>
            <a:off x="555891" y="1515933"/>
            <a:ext cx="2068860" cy="1995173"/>
            <a:chOff x="918432" y="3568797"/>
            <a:chExt cx="5422223" cy="4239967"/>
          </a:xfrm>
          <a:solidFill>
            <a:schemeClr val="accent4">
              <a:lumMod val="40000"/>
              <a:lumOff val="60000"/>
            </a:schemeClr>
          </a:solidFill>
        </p:grpSpPr>
        <p:grpSp>
          <p:nvGrpSpPr>
            <p:cNvPr id="81" name="Group 3"/>
            <p:cNvGrpSpPr/>
            <p:nvPr/>
          </p:nvGrpSpPr>
          <p:grpSpPr>
            <a:xfrm>
              <a:off x="918432" y="3568797"/>
              <a:ext cx="5422223" cy="4239967"/>
              <a:chOff x="-3810" y="0"/>
              <a:chExt cx="3189543" cy="3100688"/>
            </a:xfrm>
            <a:grpFill/>
          </p:grpSpPr>
          <p:sp>
            <p:nvSpPr>
              <p:cNvPr id="83"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p:spPr>
            <p:style>
              <a:lnRef idx="2">
                <a:schemeClr val="accent4">
                  <a:shade val="50000"/>
                </a:schemeClr>
              </a:lnRef>
              <a:fillRef idx="1">
                <a:schemeClr val="accent4"/>
              </a:fillRef>
              <a:effectRef idx="0">
                <a:schemeClr val="accent4"/>
              </a:effectRef>
              <a:fontRef idx="minor">
                <a:schemeClr val="lt1"/>
              </a:fontRef>
            </p:style>
          </p:sp>
          <p:sp>
            <p:nvSpPr>
              <p:cNvPr id="84"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sp>
        </p:grpSp>
        <p:sp>
          <p:nvSpPr>
            <p:cNvPr id="82" name="Rectangle 81"/>
            <p:cNvSpPr/>
            <p:nvPr/>
          </p:nvSpPr>
          <p:spPr>
            <a:xfrm>
              <a:off x="1320047" y="4075088"/>
              <a:ext cx="4616826" cy="3139488"/>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defTabSz="457200">
                <a:lnSpc>
                  <a:spcPct val="150000"/>
                </a:lnSpc>
                <a:defRPr/>
              </a:pPr>
              <a:r>
                <a:rPr lang="pt-BR" sz="2000">
                  <a:solidFill>
                    <a:prstClr val="black"/>
                  </a:solidFill>
                  <a:ea typeface="Calibri" panose="020F0502020204030204" pitchFamily="34" charset="0"/>
                  <a:cs typeface="Times New Roman" panose="02020603050405020304" pitchFamily="18" charset="0"/>
                </a:rPr>
                <a:t>Ghi </a:t>
              </a:r>
              <a:r>
                <a:rPr lang="pt-BR" sz="2000" dirty="0">
                  <a:solidFill>
                    <a:prstClr val="black"/>
                  </a:solidFill>
                  <a:ea typeface="Calibri" panose="020F0502020204030204" pitchFamily="34" charset="0"/>
                  <a:cs typeface="Times New Roman" panose="02020603050405020304" pitchFamily="18" charset="0"/>
                </a:rPr>
                <a:t>nhớ </a:t>
              </a:r>
            </a:p>
            <a:p>
              <a:pPr algn="ctr" defTabSz="457200">
                <a:lnSpc>
                  <a:spcPct val="150000"/>
                </a:lnSpc>
                <a:defRPr/>
              </a:pPr>
              <a:r>
                <a:rPr lang="pt-BR" sz="2000" dirty="0">
                  <a:solidFill>
                    <a:prstClr val="black"/>
                  </a:solidFill>
                  <a:ea typeface="Calibri" panose="020F0502020204030204" pitchFamily="34" charset="0"/>
                  <a:cs typeface="Times New Roman" panose="02020603050405020304" pitchFamily="18" charset="0"/>
                </a:rPr>
                <a:t>kiến thức </a:t>
              </a:r>
              <a:r>
                <a:rPr lang="pt-BR" sz="2000">
                  <a:solidFill>
                    <a:prstClr val="black"/>
                  </a:solidFill>
                  <a:ea typeface="Calibri" panose="020F0502020204030204" pitchFamily="34" charset="0"/>
                  <a:cs typeface="Times New Roman" panose="02020603050405020304" pitchFamily="18" charset="0"/>
                </a:rPr>
                <a:t>trong </a:t>
              </a:r>
              <a:r>
                <a:rPr lang="pt-BR" sz="2000" smtClean="0">
                  <a:solidFill>
                    <a:prstClr val="black"/>
                  </a:solidFill>
                  <a:ea typeface="Calibri" panose="020F0502020204030204" pitchFamily="34" charset="0"/>
                  <a:cs typeface="Times New Roman" panose="02020603050405020304" pitchFamily="18" charset="0"/>
                </a:rPr>
                <a:t>bài </a:t>
              </a:r>
              <a:endParaRPr lang="pt-BR" sz="2000" dirty="0">
                <a:solidFill>
                  <a:prstClr val="black"/>
                </a:solidFill>
                <a:ea typeface="Calibri" panose="020F0502020204030204" pitchFamily="34" charset="0"/>
                <a:cs typeface="Times New Roman" panose="02020603050405020304" pitchFamily="18" charset="0"/>
              </a:endParaRPr>
            </a:p>
          </p:txBody>
        </p:sp>
      </p:grpSp>
      <p:grpSp>
        <p:nvGrpSpPr>
          <p:cNvPr id="85" name="Group 84"/>
          <p:cNvGrpSpPr/>
          <p:nvPr/>
        </p:nvGrpSpPr>
        <p:grpSpPr>
          <a:xfrm>
            <a:off x="3014166" y="1496850"/>
            <a:ext cx="2290174" cy="2014257"/>
            <a:chOff x="6840639" y="3553166"/>
            <a:chExt cx="5422223" cy="5001862"/>
          </a:xfrm>
          <a:solidFill>
            <a:schemeClr val="accent4">
              <a:lumMod val="40000"/>
              <a:lumOff val="60000"/>
            </a:schemeClr>
          </a:solidFill>
        </p:grpSpPr>
        <p:grpSp>
          <p:nvGrpSpPr>
            <p:cNvPr id="86" name="Group 3"/>
            <p:cNvGrpSpPr/>
            <p:nvPr/>
          </p:nvGrpSpPr>
          <p:grpSpPr>
            <a:xfrm>
              <a:off x="6840639" y="3553166"/>
              <a:ext cx="5422223" cy="5001862"/>
              <a:chOff x="-3810" y="-1"/>
              <a:chExt cx="3189543" cy="3657863"/>
            </a:xfrm>
            <a:grpFill/>
          </p:grpSpPr>
          <p:sp>
            <p:nvSpPr>
              <p:cNvPr id="88"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p:spPr>
            <p:style>
              <a:lnRef idx="2">
                <a:schemeClr val="accent4">
                  <a:shade val="50000"/>
                </a:schemeClr>
              </a:lnRef>
              <a:fillRef idx="1">
                <a:schemeClr val="accent4"/>
              </a:fillRef>
              <a:effectRef idx="0">
                <a:schemeClr val="accent4"/>
              </a:effectRef>
              <a:fontRef idx="minor">
                <a:schemeClr val="lt1"/>
              </a:fontRef>
            </p:style>
          </p:sp>
          <p:sp>
            <p:nvSpPr>
              <p:cNvPr id="89"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sp>
        </p:grpSp>
        <p:sp>
          <p:nvSpPr>
            <p:cNvPr id="87" name="Rectangle 86"/>
            <p:cNvSpPr/>
            <p:nvPr/>
          </p:nvSpPr>
          <p:spPr>
            <a:xfrm>
              <a:off x="7370565" y="4192163"/>
              <a:ext cx="4360209" cy="3668544"/>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defTabSz="457200">
                <a:lnSpc>
                  <a:spcPct val="150000"/>
                </a:lnSpc>
                <a:spcBef>
                  <a:spcPts val="300"/>
                </a:spcBef>
                <a:spcAft>
                  <a:spcPts val="300"/>
                </a:spcAft>
                <a:defRPr/>
              </a:pPr>
              <a:r>
                <a:rPr lang="pt-BR" sz="2000">
                  <a:solidFill>
                    <a:prstClr val="black"/>
                  </a:solidFill>
                  <a:ea typeface="Calibri" panose="020F0502020204030204" pitchFamily="34" charset="0"/>
                  <a:cs typeface="Times New Roman" panose="02020603050405020304" pitchFamily="18" charset="0"/>
                </a:rPr>
                <a:t>Hoàn thành các bài tập trong </a:t>
              </a:r>
              <a:r>
                <a:rPr lang="pt-BR" sz="2000" smtClean="0">
                  <a:solidFill>
                    <a:prstClr val="black"/>
                  </a:solidFill>
                  <a:ea typeface="Calibri" panose="020F0502020204030204" pitchFamily="34" charset="0"/>
                  <a:cs typeface="Times New Roman" panose="02020603050405020304" pitchFamily="18" charset="0"/>
                </a:rPr>
                <a:t>SBT </a:t>
              </a:r>
              <a:endParaRPr lang="pt-BR" sz="2000">
                <a:solidFill>
                  <a:prstClr val="black"/>
                </a:solidFill>
                <a:ea typeface="Calibri" panose="020F0502020204030204" pitchFamily="34" charset="0"/>
                <a:cs typeface="Times New Roman" panose="02020603050405020304" pitchFamily="18" charset="0"/>
              </a:endParaRPr>
            </a:p>
          </p:txBody>
        </p:sp>
      </p:grpSp>
      <p:grpSp>
        <p:nvGrpSpPr>
          <p:cNvPr id="90" name="Group 89"/>
          <p:cNvGrpSpPr/>
          <p:nvPr/>
        </p:nvGrpSpPr>
        <p:grpSpPr>
          <a:xfrm>
            <a:off x="5693754" y="1496850"/>
            <a:ext cx="2950133" cy="2014257"/>
            <a:chOff x="12644694" y="3479846"/>
            <a:chExt cx="5422223" cy="4709752"/>
          </a:xfrm>
          <a:solidFill>
            <a:schemeClr val="accent4">
              <a:lumMod val="40000"/>
              <a:lumOff val="60000"/>
            </a:schemeClr>
          </a:solidFill>
        </p:grpSpPr>
        <p:grpSp>
          <p:nvGrpSpPr>
            <p:cNvPr id="91" name="Group 3"/>
            <p:cNvGrpSpPr/>
            <p:nvPr/>
          </p:nvGrpSpPr>
          <p:grpSpPr>
            <a:xfrm>
              <a:off x="12644694" y="3479846"/>
              <a:ext cx="5422223" cy="4709752"/>
              <a:chOff x="-3810" y="0"/>
              <a:chExt cx="3189543" cy="3444242"/>
            </a:xfrm>
            <a:grpFill/>
          </p:grpSpPr>
          <p:sp>
            <p:nvSpPr>
              <p:cNvPr id="9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p:spPr>
            <p:style>
              <a:lnRef idx="2">
                <a:schemeClr val="accent4">
                  <a:shade val="50000"/>
                </a:schemeClr>
              </a:lnRef>
              <a:fillRef idx="1">
                <a:schemeClr val="accent4"/>
              </a:fillRef>
              <a:effectRef idx="0">
                <a:schemeClr val="accent4"/>
              </a:effectRef>
              <a:fontRef idx="minor">
                <a:schemeClr val="lt1"/>
              </a:fontRef>
            </p:style>
          </p:sp>
          <p:sp>
            <p:nvSpPr>
              <p:cNvPr id="9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sp>
        </p:grpSp>
        <p:sp>
          <p:nvSpPr>
            <p:cNvPr id="92" name="Rectangle 91"/>
            <p:cNvSpPr/>
            <p:nvPr/>
          </p:nvSpPr>
          <p:spPr>
            <a:xfrm>
              <a:off x="13056075" y="4081525"/>
              <a:ext cx="4622257" cy="2374831"/>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defTabSz="457200">
                <a:lnSpc>
                  <a:spcPct val="150000"/>
                </a:lnSpc>
                <a:defRPr/>
              </a:pPr>
              <a:r>
                <a:rPr lang="vi-VN" sz="2000" dirty="0">
                  <a:solidFill>
                    <a:prstClr val="black"/>
                  </a:solidFill>
                  <a:ea typeface="Calibri" panose="020F0502020204030204" pitchFamily="34" charset="0"/>
                  <a:cs typeface="Times New Roman" panose="02020603050405020304" pitchFamily="18" charset="0"/>
                </a:rPr>
                <a:t>Chuẩn bị trước </a:t>
              </a:r>
              <a:endParaRPr lang="en-US" sz="2000" dirty="0">
                <a:solidFill>
                  <a:prstClr val="black"/>
                </a:solidFill>
                <a:ea typeface="Calibri" panose="020F0502020204030204" pitchFamily="34" charset="0"/>
                <a:cs typeface="Times New Roman" panose="02020603050405020304" pitchFamily="18" charset="0"/>
              </a:endParaRPr>
            </a:p>
            <a:p>
              <a:pPr algn="ctr" defTabSz="457200">
                <a:lnSpc>
                  <a:spcPct val="150000"/>
                </a:lnSpc>
              </a:pPr>
              <a:r>
                <a:rPr lang="en-US" sz="2000" b="1" i="1" dirty="0" err="1" smtClean="0">
                  <a:solidFill>
                    <a:prstClr val="black"/>
                  </a:solidFill>
                  <a:ea typeface="Calibri" panose="020F0502020204030204" pitchFamily="34" charset="0"/>
                  <a:cs typeface="Times New Roman" panose="02020603050405020304" pitchFamily="18" charset="0"/>
                </a:rPr>
                <a:t>Mục</a:t>
              </a:r>
              <a:r>
                <a:rPr lang="en-US" sz="2000" b="1" i="1" dirty="0" smtClean="0">
                  <a:solidFill>
                    <a:prstClr val="black"/>
                  </a:solidFill>
                  <a:ea typeface="Calibri" panose="020F0502020204030204" pitchFamily="34" charset="0"/>
                  <a:cs typeface="Times New Roman" panose="02020603050405020304" pitchFamily="18" charset="0"/>
                </a:rPr>
                <a:t> 3 </a:t>
              </a:r>
              <a:r>
                <a:rPr lang="en-US" sz="2000" b="1" i="1" dirty="0" err="1" smtClean="0">
                  <a:solidFill>
                    <a:prstClr val="black"/>
                  </a:solidFill>
                  <a:ea typeface="Calibri" panose="020F0502020204030204" pitchFamily="34" charset="0"/>
                  <a:cs typeface="Times New Roman" panose="02020603050405020304" pitchFamily="18" charset="0"/>
                </a:rPr>
                <a:t>và</a:t>
              </a:r>
              <a:r>
                <a:rPr lang="en-US" sz="2000" b="1" i="1" dirty="0" smtClean="0">
                  <a:solidFill>
                    <a:prstClr val="black"/>
                  </a:solidFill>
                  <a:ea typeface="Calibri" panose="020F0502020204030204" pitchFamily="34" charset="0"/>
                  <a:cs typeface="Times New Roman" panose="02020603050405020304" pitchFamily="18" charset="0"/>
                </a:rPr>
                <a:t> </a:t>
              </a:r>
              <a:r>
                <a:rPr lang="en-US" sz="2000" b="1" i="1" dirty="0" err="1" smtClean="0">
                  <a:solidFill>
                    <a:prstClr val="black"/>
                  </a:solidFill>
                  <a:ea typeface="Calibri" panose="020F0502020204030204" pitchFamily="34" charset="0"/>
                  <a:cs typeface="Times New Roman" panose="02020603050405020304" pitchFamily="18" charset="0"/>
                </a:rPr>
                <a:t>Mục</a:t>
              </a:r>
              <a:r>
                <a:rPr lang="en-US" sz="2000" b="1" i="1" dirty="0" smtClean="0">
                  <a:solidFill>
                    <a:prstClr val="black"/>
                  </a:solidFill>
                  <a:ea typeface="Calibri" panose="020F0502020204030204" pitchFamily="34" charset="0"/>
                  <a:cs typeface="Times New Roman" panose="02020603050405020304" pitchFamily="18" charset="0"/>
                </a:rPr>
                <a:t> 4</a:t>
              </a:r>
              <a:endParaRPr lang="pt-BR" sz="2000" b="1" i="1" dirty="0">
                <a:solidFill>
                  <a:prstClr val="black"/>
                </a:solidFill>
                <a:ea typeface="Calibri" panose="020F0502020204030204" pitchFamily="34" charset="0"/>
                <a:cs typeface="Times New Roman" panose="02020603050405020304" pitchFamily="18" charset="0"/>
              </a:endParaRPr>
            </a:p>
          </p:txBody>
        </p:sp>
      </p:grpSp>
      <p:pic>
        <p:nvPicPr>
          <p:cNvPr id="95" name="Picture 94"/>
          <p:cNvPicPr>
            <a:picLocks noChangeAspect="1"/>
          </p:cNvPicPr>
          <p:nvPr/>
        </p:nvPicPr>
        <p:blipFill>
          <a:blip r:embed="rId3"/>
          <a:stretch>
            <a:fillRect/>
          </a:stretch>
        </p:blipFill>
        <p:spPr>
          <a:xfrm>
            <a:off x="7752441" y="4204840"/>
            <a:ext cx="1065555" cy="710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inVertical)">
                                      <p:cBhvr>
                                        <p:cTn id="7" dur="500"/>
                                        <p:tgtEl>
                                          <p:spTgt spid="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barn(inVertical)">
                                      <p:cBhvr>
                                        <p:cTn id="15" dur="500"/>
                                        <p:tgtEl>
                                          <p:spTgt spid="85"/>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randombar(horizontal)">
                                      <p:cBhvr>
                                        <p:cTn id="1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244" name="Google Shape;244;p37"/>
          <p:cNvGrpSpPr/>
          <p:nvPr/>
        </p:nvGrpSpPr>
        <p:grpSpPr>
          <a:xfrm>
            <a:off x="7903597" y="3816626"/>
            <a:ext cx="914400" cy="1176989"/>
            <a:chOff x="5110219" y="539500"/>
            <a:chExt cx="3057935" cy="4064502"/>
          </a:xfrm>
        </p:grpSpPr>
        <p:pic>
          <p:nvPicPr>
            <p:cNvPr id="245" name="Google Shape;245;p37"/>
            <p:cNvPicPr preferRelativeResize="0"/>
            <p:nvPr/>
          </p:nvPicPr>
          <p:blipFill rotWithShape="1">
            <a:blip r:embed="rId3">
              <a:alphaModFix/>
            </a:blip>
            <a:srcRect/>
            <a:stretch/>
          </p:blipFill>
          <p:spPr>
            <a:xfrm>
              <a:off x="5110219" y="539500"/>
              <a:ext cx="2970972" cy="4064502"/>
            </a:xfrm>
            <a:prstGeom prst="rect">
              <a:avLst/>
            </a:prstGeom>
            <a:noFill/>
            <a:ln>
              <a:noFill/>
            </a:ln>
          </p:spPr>
        </p:pic>
        <p:grpSp>
          <p:nvGrpSpPr>
            <p:cNvPr id="246" name="Google Shape;246;p37"/>
            <p:cNvGrpSpPr/>
            <p:nvPr/>
          </p:nvGrpSpPr>
          <p:grpSpPr>
            <a:xfrm>
              <a:off x="7030875" y="539500"/>
              <a:ext cx="1137279" cy="1266400"/>
              <a:chOff x="7030875" y="539500"/>
              <a:chExt cx="1137279" cy="1266400"/>
            </a:xfrm>
          </p:grpSpPr>
          <p:sp>
            <p:nvSpPr>
              <p:cNvPr id="247" name="Google Shape;247;p37"/>
              <p:cNvSpPr/>
              <p:nvPr/>
            </p:nvSpPr>
            <p:spPr>
              <a:xfrm>
                <a:off x="7173875" y="1577300"/>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7"/>
              <p:cNvSpPr/>
              <p:nvPr/>
            </p:nvSpPr>
            <p:spPr>
              <a:xfrm>
                <a:off x="7030875" y="808475"/>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7"/>
              <p:cNvSpPr/>
              <p:nvPr/>
            </p:nvSpPr>
            <p:spPr>
              <a:xfrm>
                <a:off x="7402475" y="539500"/>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7"/>
              <p:cNvSpPr/>
              <p:nvPr/>
            </p:nvSpPr>
            <p:spPr>
              <a:xfrm>
                <a:off x="7939554" y="12024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Google Shape;2675;p42"/>
          <p:cNvSpPr txBox="1">
            <a:spLocks/>
          </p:cNvSpPr>
          <p:nvPr/>
        </p:nvSpPr>
        <p:spPr>
          <a:xfrm>
            <a:off x="605443" y="927386"/>
            <a:ext cx="7983597"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vi-VN" sz="3400">
                <a:solidFill>
                  <a:schemeClr val="tx2">
                    <a:lumMod val="50000"/>
                  </a:schemeClr>
                </a:solidFill>
                <a:latin typeface="+mn-lt"/>
              </a:rPr>
              <a:t>CHƯƠNG III. CÁC SỐ ĐẶC TRƯNG ĐO XU THẾ TRUNG TÂM </a:t>
            </a:r>
          </a:p>
          <a:p>
            <a:pPr>
              <a:lnSpc>
                <a:spcPct val="150000"/>
              </a:lnSpc>
            </a:pPr>
            <a:r>
              <a:rPr lang="vi-VN" sz="3400">
                <a:solidFill>
                  <a:schemeClr val="tx2">
                    <a:lumMod val="50000"/>
                  </a:schemeClr>
                </a:solidFill>
                <a:latin typeface="+mn-lt"/>
              </a:rPr>
              <a:t>CỦA MẪU SỐ LIỆU GHÉP NHÓM</a:t>
            </a:r>
          </a:p>
        </p:txBody>
      </p:sp>
      <p:sp>
        <p:nvSpPr>
          <p:cNvPr id="12" name="Rectangle 11"/>
          <p:cNvSpPr/>
          <p:nvPr/>
        </p:nvSpPr>
        <p:spPr>
          <a:xfrm>
            <a:off x="1142544" y="2783368"/>
            <a:ext cx="6909394" cy="1754326"/>
          </a:xfrm>
          <a:prstGeom prst="rect">
            <a:avLst/>
          </a:prstGeom>
        </p:spPr>
        <p:txBody>
          <a:bodyPr wrap="square">
            <a:spAutoFit/>
          </a:bodyPr>
          <a:lstStyle/>
          <a:p>
            <a:pPr lvl="0" algn="ctr" defTabSz="457200">
              <a:lnSpc>
                <a:spcPct val="150000"/>
              </a:lnSpc>
              <a:buClrTx/>
              <a:defRPr/>
            </a:pPr>
            <a:r>
              <a:rPr lang="vi-VN" sz="3600" b="1">
                <a:solidFill>
                  <a:srgbClr val="C00000"/>
                </a:solidFill>
                <a:latin typeface="Arial" panose="020B0604020202020204" pitchFamily="34" charset="0"/>
                <a:ea typeface="Calibri" panose="020F0502020204030204" pitchFamily="34" charset="0"/>
                <a:cs typeface="Arial" panose="020B0604020202020204" pitchFamily="34" charset="0"/>
              </a:rPr>
              <a:t>BÀI 9: CÁC SỐ ĐẶC TRƯNG ĐO XU THẾ TRUNG TÂM </a:t>
            </a:r>
            <a:endParaRPr lang="en-US" sz="3600" b="1" dirty="0">
              <a:solidFill>
                <a:srgbClr val="C00000"/>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pic>
        <p:nvPicPr>
          <p:cNvPr id="1933" name="Google Shape;1933;p70"/>
          <p:cNvPicPr preferRelativeResize="0"/>
          <p:nvPr/>
        </p:nvPicPr>
        <p:blipFill>
          <a:blip r:embed="rId3">
            <a:alphaModFix/>
          </a:blip>
          <a:stretch>
            <a:fillRect/>
          </a:stretch>
        </p:blipFill>
        <p:spPr>
          <a:xfrm>
            <a:off x="6165907" y="1571167"/>
            <a:ext cx="2694477" cy="1751402"/>
          </a:xfrm>
          <a:prstGeom prst="rect">
            <a:avLst/>
          </a:prstGeom>
          <a:noFill/>
          <a:ln>
            <a:noFill/>
          </a:ln>
        </p:spPr>
      </p:pic>
      <p:pic>
        <p:nvPicPr>
          <p:cNvPr id="1934" name="Google Shape;1934;p70"/>
          <p:cNvPicPr preferRelativeResize="0"/>
          <p:nvPr/>
        </p:nvPicPr>
        <p:blipFill>
          <a:blip r:embed="rId4">
            <a:alphaModFix/>
          </a:blip>
          <a:stretch>
            <a:fillRect/>
          </a:stretch>
        </p:blipFill>
        <p:spPr>
          <a:xfrm>
            <a:off x="7046696" y="3664523"/>
            <a:ext cx="1813688" cy="1097281"/>
          </a:xfrm>
          <a:prstGeom prst="rect">
            <a:avLst/>
          </a:prstGeom>
          <a:noFill/>
          <a:ln>
            <a:noFill/>
          </a:ln>
        </p:spPr>
      </p:pic>
      <p:pic>
        <p:nvPicPr>
          <p:cNvPr id="1935" name="Google Shape;1935;p70"/>
          <p:cNvPicPr preferRelativeResize="0"/>
          <p:nvPr/>
        </p:nvPicPr>
        <p:blipFill>
          <a:blip r:embed="rId5">
            <a:alphaModFix/>
          </a:blip>
          <a:stretch>
            <a:fillRect/>
          </a:stretch>
        </p:blipFill>
        <p:spPr>
          <a:xfrm>
            <a:off x="5184186" y="3664523"/>
            <a:ext cx="1828797" cy="1356542"/>
          </a:xfrm>
          <a:prstGeom prst="rect">
            <a:avLst/>
          </a:prstGeom>
          <a:noFill/>
          <a:ln>
            <a:noFill/>
          </a:ln>
        </p:spPr>
      </p:pic>
      <p:pic>
        <p:nvPicPr>
          <p:cNvPr id="1936" name="Google Shape;1936;p70"/>
          <p:cNvPicPr preferRelativeResize="0"/>
          <p:nvPr/>
        </p:nvPicPr>
        <p:blipFill>
          <a:blip r:embed="rId6">
            <a:alphaModFix/>
          </a:blip>
          <a:stretch>
            <a:fillRect/>
          </a:stretch>
        </p:blipFill>
        <p:spPr>
          <a:xfrm>
            <a:off x="5251509" y="1787867"/>
            <a:ext cx="914400" cy="1376173"/>
          </a:xfrm>
          <a:prstGeom prst="rect">
            <a:avLst/>
          </a:prstGeom>
          <a:noFill/>
          <a:ln>
            <a:noFill/>
          </a:ln>
        </p:spPr>
      </p:pic>
      <p:sp>
        <p:nvSpPr>
          <p:cNvPr id="10" name="Rectangle 9"/>
          <p:cNvSpPr/>
          <p:nvPr/>
        </p:nvSpPr>
        <p:spPr>
          <a:xfrm>
            <a:off x="234908" y="203686"/>
            <a:ext cx="4852159" cy="4939814"/>
          </a:xfrm>
          <a:prstGeom prst="rect">
            <a:avLst/>
          </a:prstGeom>
        </p:spPr>
        <p:txBody>
          <a:bodyPr wrap="square">
            <a:spAutoFit/>
          </a:bodyPr>
          <a:lstStyle/>
          <a:p>
            <a:pPr lvl="0" algn="ctr">
              <a:lnSpc>
                <a:spcPct val="150000"/>
              </a:lnSpc>
              <a:buClrTx/>
              <a:defRPr/>
            </a:pPr>
            <a:r>
              <a:rPr lang="vi-VN" sz="4200" b="1" dirty="0">
                <a:solidFill>
                  <a:schemeClr val="bg1">
                    <a:lumMod val="10000"/>
                  </a:schemeClr>
                </a:solidFill>
                <a:latin typeface="+mj-lt"/>
                <a:sym typeface="Pangolin"/>
              </a:rPr>
              <a:t>CẢM ƠN </a:t>
            </a:r>
            <a:r>
              <a:rPr lang="en-US" sz="4200" b="1" dirty="0" smtClean="0">
                <a:solidFill>
                  <a:schemeClr val="bg1">
                    <a:lumMod val="10000"/>
                  </a:schemeClr>
                </a:solidFill>
                <a:latin typeface="Times New Roman" panose="02020603050405020304" pitchFamily="18" charset="0"/>
                <a:cs typeface="Times New Roman" panose="02020603050405020304" pitchFamily="18" charset="0"/>
                <a:sym typeface="Pangolin"/>
              </a:rPr>
              <a:t>QUÝ THẦY CÔ VÀ </a:t>
            </a:r>
            <a:r>
              <a:rPr lang="vi-VN" sz="4200" b="1" dirty="0" smtClean="0">
                <a:solidFill>
                  <a:schemeClr val="bg1">
                    <a:lumMod val="10000"/>
                  </a:schemeClr>
                </a:solidFill>
                <a:latin typeface="+mj-lt"/>
                <a:sym typeface="Pangolin"/>
              </a:rPr>
              <a:t>CÁC </a:t>
            </a:r>
            <a:r>
              <a:rPr lang="vi-VN" sz="4200" b="1" dirty="0">
                <a:solidFill>
                  <a:schemeClr val="bg1">
                    <a:lumMod val="10000"/>
                  </a:schemeClr>
                </a:solidFill>
                <a:latin typeface="+mj-lt"/>
                <a:sym typeface="Pangolin"/>
              </a:rPr>
              <a:t>EM </a:t>
            </a:r>
          </a:p>
          <a:p>
            <a:pPr lvl="0" algn="ctr">
              <a:lnSpc>
                <a:spcPct val="150000"/>
              </a:lnSpc>
              <a:buClrTx/>
              <a:defRPr/>
            </a:pPr>
            <a:r>
              <a:rPr lang="vi-VN" sz="4200" b="1" dirty="0">
                <a:solidFill>
                  <a:schemeClr val="bg1">
                    <a:lumMod val="10000"/>
                  </a:schemeClr>
                </a:solidFill>
                <a:latin typeface="+mj-lt"/>
                <a:sym typeface="Pangolin"/>
              </a:rPr>
              <a:t>ĐÃ THEO DÕI </a:t>
            </a:r>
            <a:r>
              <a:rPr lang="en-US" sz="4200" b="1" dirty="0" smtClean="0">
                <a:solidFill>
                  <a:schemeClr val="bg1">
                    <a:lumMod val="10000"/>
                  </a:schemeClr>
                </a:solidFill>
                <a:latin typeface="Times New Roman" panose="02020603050405020304" pitchFamily="18" charset="0"/>
                <a:cs typeface="Times New Roman" panose="02020603050405020304" pitchFamily="18" charset="0"/>
                <a:sym typeface="Pangolin"/>
              </a:rPr>
              <a:t>TIẾT</a:t>
            </a:r>
            <a:r>
              <a:rPr lang="vi-VN" sz="4200" b="1" dirty="0" smtClean="0">
                <a:solidFill>
                  <a:schemeClr val="bg1">
                    <a:lumMod val="10000"/>
                  </a:schemeClr>
                </a:solidFill>
                <a:latin typeface="Times New Roman" panose="02020603050405020304" pitchFamily="18" charset="0"/>
                <a:cs typeface="Times New Roman" panose="02020603050405020304" pitchFamily="18" charset="0"/>
                <a:sym typeface="Pangolin"/>
              </a:rPr>
              <a:t> </a:t>
            </a:r>
            <a:r>
              <a:rPr lang="vi-VN" sz="4200" b="1" dirty="0">
                <a:solidFill>
                  <a:schemeClr val="bg1">
                    <a:lumMod val="10000"/>
                  </a:schemeClr>
                </a:solidFill>
                <a:latin typeface="+mj-lt"/>
                <a:sym typeface="Pangolin"/>
              </a:rPr>
              <a:t>HỌC!</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0" name="Google Shape;220;p36"/>
          <p:cNvSpPr txBox="1">
            <a:spLocks noGrp="1"/>
          </p:cNvSpPr>
          <p:nvPr>
            <p:ph type="title" idx="2"/>
          </p:nvPr>
        </p:nvSpPr>
        <p:spPr>
          <a:xfrm>
            <a:off x="1711512" y="1317051"/>
            <a:ext cx="654821" cy="5289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a:latin typeface="+mn-lt"/>
              </a:rPr>
              <a:t>01</a:t>
            </a:r>
            <a:endParaRPr sz="2700">
              <a:latin typeface="+mn-lt"/>
            </a:endParaRPr>
          </a:p>
        </p:txBody>
      </p:sp>
      <p:sp>
        <p:nvSpPr>
          <p:cNvPr id="221" name="Google Shape;221;p36"/>
          <p:cNvSpPr txBox="1">
            <a:spLocks noGrp="1"/>
          </p:cNvSpPr>
          <p:nvPr>
            <p:ph type="subTitle" idx="3"/>
          </p:nvPr>
        </p:nvSpPr>
        <p:spPr>
          <a:xfrm>
            <a:off x="2422053" y="1093021"/>
            <a:ext cx="5409512" cy="731400"/>
          </a:xfrm>
          <a:prstGeom prst="rect">
            <a:avLst/>
          </a:prstGeom>
        </p:spPr>
        <p:txBody>
          <a:bodyPr spcFirstLastPara="1" wrap="square" lIns="91425" tIns="91425" rIns="91425" bIns="91425" anchor="b" anchorCtr="0">
            <a:noAutofit/>
          </a:bodyPr>
          <a:lstStyle/>
          <a:p>
            <a:pPr marL="0" lvl="0" indent="0"/>
            <a:r>
              <a:rPr lang="en-US" sz="2100" b="0">
                <a:latin typeface="+mn-lt"/>
              </a:rPr>
              <a:t>Số trung bình của mẫu số liệu ghép nhóm</a:t>
            </a:r>
            <a:endParaRPr sz="2100" b="0">
              <a:latin typeface="+mn-lt"/>
            </a:endParaRPr>
          </a:p>
        </p:txBody>
      </p:sp>
      <p:grpSp>
        <p:nvGrpSpPr>
          <p:cNvPr id="231" name="Google Shape;231;p36"/>
          <p:cNvGrpSpPr/>
          <p:nvPr/>
        </p:nvGrpSpPr>
        <p:grpSpPr>
          <a:xfrm>
            <a:off x="7444825" y="491739"/>
            <a:ext cx="1325843" cy="966753"/>
            <a:chOff x="7333507" y="905206"/>
            <a:chExt cx="1325843" cy="966753"/>
          </a:xfrm>
        </p:grpSpPr>
        <p:pic>
          <p:nvPicPr>
            <p:cNvPr id="232" name="Google Shape;232;p36"/>
            <p:cNvPicPr preferRelativeResize="0"/>
            <p:nvPr/>
          </p:nvPicPr>
          <p:blipFill rotWithShape="1">
            <a:blip r:embed="rId3">
              <a:alphaModFix/>
            </a:blip>
            <a:srcRect l="308" r="298"/>
            <a:stretch/>
          </p:blipFill>
          <p:spPr>
            <a:xfrm>
              <a:off x="7333507" y="1133788"/>
              <a:ext cx="1097281" cy="738171"/>
            </a:xfrm>
            <a:prstGeom prst="rect">
              <a:avLst/>
            </a:prstGeom>
            <a:noFill/>
            <a:ln>
              <a:noFill/>
            </a:ln>
          </p:spPr>
        </p:pic>
        <p:sp>
          <p:nvSpPr>
            <p:cNvPr id="233" name="Google Shape;233;p36"/>
            <p:cNvSpPr/>
            <p:nvPr/>
          </p:nvSpPr>
          <p:spPr>
            <a:xfrm>
              <a:off x="8430750" y="905206"/>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36"/>
          <p:cNvGrpSpPr/>
          <p:nvPr/>
        </p:nvGrpSpPr>
        <p:grpSpPr>
          <a:xfrm>
            <a:off x="245770" y="4384972"/>
            <a:ext cx="934960" cy="529225"/>
            <a:chOff x="598925" y="4074763"/>
            <a:chExt cx="934960" cy="529225"/>
          </a:xfrm>
        </p:grpSpPr>
        <p:sp>
          <p:nvSpPr>
            <p:cNvPr id="235" name="Google Shape;235;p36"/>
            <p:cNvSpPr/>
            <p:nvPr/>
          </p:nvSpPr>
          <p:spPr>
            <a:xfrm>
              <a:off x="598925" y="4074763"/>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6"/>
            <p:cNvSpPr/>
            <p:nvPr/>
          </p:nvSpPr>
          <p:spPr>
            <a:xfrm>
              <a:off x="868750" y="4375388"/>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6"/>
            <p:cNvSpPr/>
            <p:nvPr/>
          </p:nvSpPr>
          <p:spPr>
            <a:xfrm>
              <a:off x="1305285" y="4146806"/>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itle 2"/>
          <p:cNvSpPr>
            <a:spLocks noGrp="1"/>
          </p:cNvSpPr>
          <p:nvPr>
            <p:ph type="title"/>
          </p:nvPr>
        </p:nvSpPr>
        <p:spPr>
          <a:xfrm>
            <a:off x="2625154" y="340611"/>
            <a:ext cx="4100296" cy="371759"/>
          </a:xfrm>
        </p:spPr>
        <p:txBody>
          <a:bodyPr/>
          <a:lstStyle/>
          <a:p>
            <a:r>
              <a:rPr lang="en-US" sz="3200">
                <a:latin typeface="+mn-lt"/>
              </a:rPr>
              <a:t>NỘI DUNG BÀI HỌC</a:t>
            </a:r>
            <a:endParaRPr lang="en-US" sz="3200" b="1">
              <a:latin typeface="+mn-lt"/>
            </a:endParaRPr>
          </a:p>
        </p:txBody>
      </p:sp>
      <p:sp>
        <p:nvSpPr>
          <p:cNvPr id="35" name="Google Shape;220;p36"/>
          <p:cNvSpPr txBox="1">
            <a:spLocks noGrp="1"/>
          </p:cNvSpPr>
          <p:nvPr>
            <p:ph type="title" idx="2"/>
          </p:nvPr>
        </p:nvSpPr>
        <p:spPr>
          <a:xfrm>
            <a:off x="1711512" y="2250715"/>
            <a:ext cx="654821" cy="5289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smtClean="0">
                <a:latin typeface="+mn-lt"/>
              </a:rPr>
              <a:t>02</a:t>
            </a:r>
            <a:endParaRPr sz="2700">
              <a:latin typeface="+mn-lt"/>
            </a:endParaRPr>
          </a:p>
        </p:txBody>
      </p:sp>
      <p:sp>
        <p:nvSpPr>
          <p:cNvPr id="36" name="Google Shape;221;p36"/>
          <p:cNvSpPr txBox="1">
            <a:spLocks noGrp="1"/>
          </p:cNvSpPr>
          <p:nvPr>
            <p:ph type="subTitle" idx="3"/>
          </p:nvPr>
        </p:nvSpPr>
        <p:spPr>
          <a:xfrm>
            <a:off x="2422053" y="2040344"/>
            <a:ext cx="6103738" cy="731400"/>
          </a:xfrm>
          <a:prstGeom prst="rect">
            <a:avLst/>
          </a:prstGeom>
        </p:spPr>
        <p:txBody>
          <a:bodyPr spcFirstLastPara="1" wrap="square" lIns="91425" tIns="91425" rIns="91425" bIns="91425" anchor="b" anchorCtr="0">
            <a:noAutofit/>
          </a:bodyPr>
          <a:lstStyle/>
          <a:p>
            <a:pPr marL="0" lvl="0" indent="0"/>
            <a:r>
              <a:rPr lang="en-US" sz="2100" b="0">
                <a:latin typeface="+mn-lt"/>
              </a:rPr>
              <a:t>Trung vị của mẫu số liệu ghép nhóm</a:t>
            </a:r>
            <a:endParaRPr sz="2100" b="0">
              <a:latin typeface="+mn-lt"/>
            </a:endParaRPr>
          </a:p>
        </p:txBody>
      </p:sp>
      <p:sp>
        <p:nvSpPr>
          <p:cNvPr id="37" name="Google Shape;220;p36"/>
          <p:cNvSpPr txBox="1">
            <a:spLocks noGrp="1"/>
          </p:cNvSpPr>
          <p:nvPr>
            <p:ph type="title" idx="2"/>
          </p:nvPr>
        </p:nvSpPr>
        <p:spPr>
          <a:xfrm>
            <a:off x="1711511" y="3202062"/>
            <a:ext cx="654821" cy="5289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mn-lt"/>
              </a:rPr>
              <a:t>03</a:t>
            </a:r>
            <a:endParaRPr sz="2700" dirty="0">
              <a:latin typeface="+mn-lt"/>
            </a:endParaRPr>
          </a:p>
        </p:txBody>
      </p:sp>
      <p:sp>
        <p:nvSpPr>
          <p:cNvPr id="38" name="Google Shape;221;p36"/>
          <p:cNvSpPr txBox="1">
            <a:spLocks noGrp="1"/>
          </p:cNvSpPr>
          <p:nvPr>
            <p:ph type="subTitle" idx="3"/>
          </p:nvPr>
        </p:nvSpPr>
        <p:spPr>
          <a:xfrm>
            <a:off x="2422053" y="3037244"/>
            <a:ext cx="6555348" cy="731400"/>
          </a:xfrm>
          <a:prstGeom prst="rect">
            <a:avLst/>
          </a:prstGeom>
        </p:spPr>
        <p:txBody>
          <a:bodyPr spcFirstLastPara="1" wrap="square" lIns="91425" tIns="91425" rIns="91425" bIns="91425" anchor="b" anchorCtr="0">
            <a:noAutofit/>
          </a:bodyPr>
          <a:lstStyle/>
          <a:p>
            <a:pPr marL="0" lvl="0" indent="0" algn="just">
              <a:lnSpc>
                <a:spcPct val="150000"/>
              </a:lnSpc>
            </a:pPr>
            <a:r>
              <a:rPr lang="en-US" sz="2100" b="0" dirty="0" err="1">
                <a:latin typeface="+mn-lt"/>
              </a:rPr>
              <a:t>Tứ</a:t>
            </a:r>
            <a:r>
              <a:rPr lang="en-US" sz="2100" b="0" dirty="0">
                <a:latin typeface="+mn-lt"/>
              </a:rPr>
              <a:t> </a:t>
            </a:r>
            <a:r>
              <a:rPr lang="en-US" sz="2100" b="0" dirty="0" err="1">
                <a:latin typeface="+mn-lt"/>
              </a:rPr>
              <a:t>phân</a:t>
            </a:r>
            <a:r>
              <a:rPr lang="en-US" sz="2100" b="0" dirty="0">
                <a:latin typeface="+mn-lt"/>
              </a:rPr>
              <a:t> </a:t>
            </a:r>
            <a:r>
              <a:rPr lang="en-US" sz="2100" b="0" dirty="0" err="1">
                <a:latin typeface="+mn-lt"/>
              </a:rPr>
              <a:t>vị</a:t>
            </a:r>
            <a:r>
              <a:rPr lang="en-US" sz="2100" b="0" dirty="0">
                <a:latin typeface="+mn-lt"/>
              </a:rPr>
              <a:t> </a:t>
            </a:r>
            <a:r>
              <a:rPr lang="en-US" sz="2100" b="0" dirty="0" err="1">
                <a:latin typeface="+mn-lt"/>
              </a:rPr>
              <a:t>của</a:t>
            </a:r>
            <a:r>
              <a:rPr lang="en-US" sz="2100" b="0" dirty="0">
                <a:latin typeface="+mn-lt"/>
              </a:rPr>
              <a:t> </a:t>
            </a:r>
            <a:r>
              <a:rPr lang="en-US" sz="2100" b="0" dirty="0" err="1">
                <a:latin typeface="+mn-lt"/>
              </a:rPr>
              <a:t>mẫu</a:t>
            </a:r>
            <a:r>
              <a:rPr lang="en-US" sz="2100" b="0" dirty="0">
                <a:latin typeface="+mn-lt"/>
              </a:rPr>
              <a:t> </a:t>
            </a:r>
            <a:r>
              <a:rPr lang="en-US" sz="2100" b="0" dirty="0" err="1">
                <a:latin typeface="+mn-lt"/>
              </a:rPr>
              <a:t>số</a:t>
            </a:r>
            <a:r>
              <a:rPr lang="en-US" sz="2100" b="0" dirty="0">
                <a:latin typeface="+mn-lt"/>
              </a:rPr>
              <a:t> </a:t>
            </a:r>
            <a:r>
              <a:rPr lang="en-US" sz="2100" b="0" dirty="0" err="1">
                <a:latin typeface="+mn-lt"/>
              </a:rPr>
              <a:t>liệu</a:t>
            </a:r>
            <a:r>
              <a:rPr lang="en-US" sz="2100" b="0" dirty="0">
                <a:latin typeface="+mn-lt"/>
              </a:rPr>
              <a:t> </a:t>
            </a:r>
            <a:r>
              <a:rPr lang="en-US" sz="2100" b="0" dirty="0" err="1">
                <a:latin typeface="+mn-lt"/>
              </a:rPr>
              <a:t>ghép</a:t>
            </a:r>
            <a:r>
              <a:rPr lang="en-US" sz="2100" b="0" dirty="0">
                <a:latin typeface="+mn-lt"/>
              </a:rPr>
              <a:t> </a:t>
            </a:r>
            <a:r>
              <a:rPr lang="en-US" sz="2100" b="0" dirty="0" err="1">
                <a:latin typeface="+mn-lt"/>
              </a:rPr>
              <a:t>nhóm</a:t>
            </a:r>
            <a:endParaRPr sz="2100" b="0" dirty="0">
              <a:latin typeface="+mn-lt"/>
            </a:endParaRPr>
          </a:p>
        </p:txBody>
      </p:sp>
      <p:sp>
        <p:nvSpPr>
          <p:cNvPr id="16" name="Google Shape;220;p36"/>
          <p:cNvSpPr txBox="1">
            <a:spLocks noGrp="1"/>
          </p:cNvSpPr>
          <p:nvPr>
            <p:ph type="title" idx="2"/>
          </p:nvPr>
        </p:nvSpPr>
        <p:spPr>
          <a:xfrm>
            <a:off x="1711511" y="4153797"/>
            <a:ext cx="654821" cy="5289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smtClean="0">
                <a:latin typeface="+mn-lt"/>
              </a:rPr>
              <a:t>04</a:t>
            </a:r>
            <a:endParaRPr sz="2700">
              <a:latin typeface="+mn-lt"/>
            </a:endParaRPr>
          </a:p>
        </p:txBody>
      </p:sp>
      <p:sp>
        <p:nvSpPr>
          <p:cNvPr id="17" name="Google Shape;221;p36"/>
          <p:cNvSpPr txBox="1">
            <a:spLocks noGrp="1"/>
          </p:cNvSpPr>
          <p:nvPr>
            <p:ph type="subTitle" idx="3"/>
          </p:nvPr>
        </p:nvSpPr>
        <p:spPr>
          <a:xfrm>
            <a:off x="2437955" y="3984796"/>
            <a:ext cx="6555348" cy="731400"/>
          </a:xfrm>
          <a:prstGeom prst="rect">
            <a:avLst/>
          </a:prstGeom>
        </p:spPr>
        <p:txBody>
          <a:bodyPr spcFirstLastPara="1" wrap="square" lIns="91425" tIns="91425" rIns="91425" bIns="91425" anchor="b" anchorCtr="0">
            <a:noAutofit/>
          </a:bodyPr>
          <a:lstStyle/>
          <a:p>
            <a:pPr marL="0" lvl="0" indent="0" algn="just">
              <a:lnSpc>
                <a:spcPct val="150000"/>
              </a:lnSpc>
            </a:pPr>
            <a:r>
              <a:rPr lang="en-US" sz="2100" b="0" dirty="0" err="1">
                <a:latin typeface="+mn-lt"/>
              </a:rPr>
              <a:t>Mốt</a:t>
            </a:r>
            <a:r>
              <a:rPr lang="en-US" sz="2100" b="0" dirty="0">
                <a:latin typeface="+mn-lt"/>
              </a:rPr>
              <a:t> </a:t>
            </a:r>
            <a:r>
              <a:rPr lang="en-US" sz="2100" b="0" dirty="0" err="1">
                <a:latin typeface="+mn-lt"/>
              </a:rPr>
              <a:t>của</a:t>
            </a:r>
            <a:r>
              <a:rPr lang="en-US" sz="2100" b="0" dirty="0">
                <a:latin typeface="+mn-lt"/>
              </a:rPr>
              <a:t> </a:t>
            </a:r>
            <a:r>
              <a:rPr lang="en-US" sz="2100" b="0" dirty="0" err="1">
                <a:latin typeface="+mn-lt"/>
              </a:rPr>
              <a:t>mẫu</a:t>
            </a:r>
            <a:r>
              <a:rPr lang="en-US" sz="2100" b="0" dirty="0">
                <a:latin typeface="+mn-lt"/>
              </a:rPr>
              <a:t> </a:t>
            </a:r>
            <a:r>
              <a:rPr lang="en-US" sz="2100" b="0" dirty="0" err="1">
                <a:latin typeface="+mn-lt"/>
              </a:rPr>
              <a:t>số</a:t>
            </a:r>
            <a:r>
              <a:rPr lang="en-US" sz="2100" b="0" dirty="0">
                <a:latin typeface="+mn-lt"/>
              </a:rPr>
              <a:t> </a:t>
            </a:r>
            <a:r>
              <a:rPr lang="en-US" sz="2100" b="0" dirty="0" err="1">
                <a:latin typeface="+mn-lt"/>
              </a:rPr>
              <a:t>liệu</a:t>
            </a:r>
            <a:r>
              <a:rPr lang="en-US" sz="2100" b="0" dirty="0">
                <a:latin typeface="+mn-lt"/>
              </a:rPr>
              <a:t> </a:t>
            </a:r>
            <a:r>
              <a:rPr lang="en-US" sz="2100" b="0" dirty="0" err="1">
                <a:latin typeface="+mn-lt"/>
              </a:rPr>
              <a:t>ghép</a:t>
            </a:r>
            <a:r>
              <a:rPr lang="en-US" sz="2100" b="0" dirty="0">
                <a:latin typeface="+mn-lt"/>
              </a:rPr>
              <a:t> </a:t>
            </a:r>
            <a:r>
              <a:rPr lang="en-US" sz="2100" b="0" dirty="0" err="1">
                <a:latin typeface="+mn-lt"/>
              </a:rPr>
              <a:t>nhóm</a:t>
            </a:r>
            <a:endParaRPr sz="2100" b="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wipe(down)">
                                      <p:cBhvr>
                                        <p:cTn id="12" dur="500"/>
                                        <p:tgtEl>
                                          <p:spTgt spid="22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1">
                                            <p:txEl>
                                              <p:pRg st="0" end="0"/>
                                            </p:txEl>
                                          </p:spTgt>
                                        </p:tgtEl>
                                        <p:attrNameLst>
                                          <p:attrName>style.visibility</p:attrName>
                                        </p:attrNameLst>
                                      </p:cBhvr>
                                      <p:to>
                                        <p:strVal val="visible"/>
                                      </p:to>
                                    </p:set>
                                    <p:animEffect transition="in" filter="wipe(down)">
                                      <p:cBhvr>
                                        <p:cTn id="15" dur="500"/>
                                        <p:tgtEl>
                                          <p:spTgt spid="2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randombar(horizontal)">
                                      <p:cBhvr>
                                        <p:cTn id="20" dur="500"/>
                                        <p:tgtEl>
                                          <p:spTgt spid="3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23" dur="500"/>
                                        <p:tgtEl>
                                          <p:spTgt spid="3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xEl>
                                              <p:pRg st="0" end="0"/>
                                            </p:txEl>
                                          </p:spTgt>
                                        </p:tgtEl>
                                        <p:attrNameLst>
                                          <p:attrName>style.visibility</p:attrName>
                                        </p:attrNameLst>
                                      </p:cBhvr>
                                      <p:to>
                                        <p:strVal val="visible"/>
                                      </p:to>
                                    </p:set>
                                    <p:animEffect transition="in" filter="fade">
                                      <p:cBhvr>
                                        <p:cTn id="31" dur="500"/>
                                        <p:tgtEl>
                                          <p:spTgt spid="3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barn(inVertical)">
                                      <p:cBhvr>
                                        <p:cTn id="3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1" grpId="0" build="p"/>
      <p:bldP spid="29" grpId="0"/>
      <p:bldP spid="35" grpId="0" animBg="1"/>
      <p:bldP spid="36" grpId="0" build="p"/>
      <p:bldP spid="37" grpId="0" animBg="1"/>
      <p:bldP spid="38" grpId="0" build="p"/>
      <p:bldP spid="16" grpId="0" animBg="1"/>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a:spLocks noGrp="1"/>
          </p:cNvSpPr>
          <p:nvPr>
            <p:ph type="title"/>
          </p:nvPr>
        </p:nvSpPr>
        <p:spPr>
          <a:xfrm>
            <a:off x="3641697" y="2867121"/>
            <a:ext cx="5058864" cy="1645800"/>
          </a:xfrm>
          <a:prstGeom prst="rect">
            <a:avLst/>
          </a:prstGeom>
        </p:spPr>
        <p:txBody>
          <a:bodyPr spcFirstLastPara="1" wrap="square" lIns="91425" tIns="91425" rIns="91425" bIns="91425" anchor="b" anchorCtr="0">
            <a:noAutofit/>
          </a:bodyPr>
          <a:lstStyle/>
          <a:p>
            <a:pPr lvl="0">
              <a:lnSpc>
                <a:spcPct val="150000"/>
              </a:lnSpc>
            </a:pPr>
            <a:r>
              <a:rPr lang="en-US" sz="3800" b="1">
                <a:latin typeface="+mj-lt"/>
              </a:rPr>
              <a:t>SỐ TRUNG BÌNH CỦA MẪU SỐ LIỆU GHÉP NHÓM</a:t>
            </a:r>
            <a:endParaRPr sz="3800" b="1">
              <a:latin typeface="+mj-lt"/>
            </a:endParaRPr>
          </a:p>
        </p:txBody>
      </p:sp>
      <p:sp>
        <p:nvSpPr>
          <p:cNvPr id="256" name="Google Shape;256;p38"/>
          <p:cNvSpPr txBox="1">
            <a:spLocks noGrp="1"/>
          </p:cNvSpPr>
          <p:nvPr>
            <p:ph type="title" idx="2"/>
          </p:nvPr>
        </p:nvSpPr>
        <p:spPr>
          <a:xfrm>
            <a:off x="5640126" y="782548"/>
            <a:ext cx="1062006" cy="8176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b="1">
                <a:latin typeface="+mj-lt"/>
              </a:rPr>
              <a:t>01</a:t>
            </a:r>
            <a:endParaRPr sz="4200" b="1">
              <a:latin typeface="+mj-lt"/>
            </a:endParaRPr>
          </a:p>
        </p:txBody>
      </p:sp>
      <p:pic>
        <p:nvPicPr>
          <p:cNvPr id="13" name="Google Shape;1026;p68"/>
          <p:cNvPicPr preferRelativeResize="0"/>
          <p:nvPr/>
        </p:nvPicPr>
        <p:blipFill>
          <a:blip r:embed="rId3">
            <a:alphaModFix/>
          </a:blip>
          <a:stretch>
            <a:fillRect/>
          </a:stretch>
        </p:blipFill>
        <p:spPr>
          <a:xfrm flipH="1">
            <a:off x="490587" y="1079926"/>
            <a:ext cx="2697885" cy="3469431"/>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323" name="Google Shape;323;p41"/>
          <p:cNvGrpSpPr/>
          <p:nvPr/>
        </p:nvGrpSpPr>
        <p:grpSpPr>
          <a:xfrm>
            <a:off x="8204050" y="339483"/>
            <a:ext cx="640088" cy="622281"/>
            <a:chOff x="2629513" y="1631923"/>
            <a:chExt cx="656097" cy="640075"/>
          </a:xfrm>
        </p:grpSpPr>
        <p:sp>
          <p:nvSpPr>
            <p:cNvPr id="324" name="Google Shape;324;p41"/>
            <p:cNvSpPr/>
            <p:nvPr/>
          </p:nvSpPr>
          <p:spPr>
            <a:xfrm>
              <a:off x="2961843" y="1947599"/>
              <a:ext cx="133112" cy="133559"/>
            </a:xfrm>
            <a:custGeom>
              <a:avLst/>
              <a:gdLst/>
              <a:ahLst/>
              <a:cxnLst/>
              <a:rect l="l" t="t" r="r" b="b"/>
              <a:pathLst>
                <a:path w="3109" h="3108" extrusionOk="0">
                  <a:moveTo>
                    <a:pt x="1287" y="0"/>
                  </a:moveTo>
                  <a:lnTo>
                    <a:pt x="1" y="1286"/>
                  </a:lnTo>
                  <a:lnTo>
                    <a:pt x="1811" y="3108"/>
                  </a:lnTo>
                  <a:lnTo>
                    <a:pt x="3108" y="1822"/>
                  </a:lnTo>
                  <a:lnTo>
                    <a:pt x="12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1"/>
            <p:cNvSpPr/>
            <p:nvPr/>
          </p:nvSpPr>
          <p:spPr>
            <a:xfrm>
              <a:off x="2961843" y="1947599"/>
              <a:ext cx="85202" cy="85472"/>
            </a:xfrm>
            <a:custGeom>
              <a:avLst/>
              <a:gdLst/>
              <a:ahLst/>
              <a:cxnLst/>
              <a:rect l="l" t="t" r="r" b="b"/>
              <a:pathLst>
                <a:path w="1990" h="1989" extrusionOk="0">
                  <a:moveTo>
                    <a:pt x="1287" y="0"/>
                  </a:moveTo>
                  <a:lnTo>
                    <a:pt x="1" y="1286"/>
                  </a:lnTo>
                  <a:lnTo>
                    <a:pt x="703" y="1988"/>
                  </a:lnTo>
                  <a:cubicBezTo>
                    <a:pt x="1203" y="1631"/>
                    <a:pt x="1632" y="1191"/>
                    <a:pt x="1989" y="691"/>
                  </a:cubicBezTo>
                  <a:lnTo>
                    <a:pt x="1287" y="0"/>
                  </a:lnTo>
                  <a:close/>
                </a:path>
              </a:pathLst>
            </a:custGeom>
            <a:solidFill>
              <a:srgbClr val="2D1549">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1"/>
            <p:cNvSpPr/>
            <p:nvPr/>
          </p:nvSpPr>
          <p:spPr>
            <a:xfrm>
              <a:off x="3033730" y="2020609"/>
              <a:ext cx="251881" cy="250873"/>
            </a:xfrm>
            <a:custGeom>
              <a:avLst/>
              <a:gdLst/>
              <a:ahLst/>
              <a:cxnLst/>
              <a:rect l="l" t="t" r="r" b="b"/>
              <a:pathLst>
                <a:path w="5883" h="5838" extrusionOk="0">
                  <a:moveTo>
                    <a:pt x="1644" y="1"/>
                  </a:moveTo>
                  <a:cubicBezTo>
                    <a:pt x="1584" y="1"/>
                    <a:pt x="1525" y="22"/>
                    <a:pt x="1477" y="63"/>
                  </a:cubicBezTo>
                  <a:lnTo>
                    <a:pt x="84" y="1456"/>
                  </a:lnTo>
                  <a:cubicBezTo>
                    <a:pt x="1" y="1552"/>
                    <a:pt x="1" y="1706"/>
                    <a:pt x="84" y="1790"/>
                  </a:cubicBezTo>
                  <a:lnTo>
                    <a:pt x="4073" y="5766"/>
                  </a:lnTo>
                  <a:cubicBezTo>
                    <a:pt x="4114" y="5814"/>
                    <a:pt x="4174" y="5838"/>
                    <a:pt x="4233" y="5838"/>
                  </a:cubicBezTo>
                  <a:cubicBezTo>
                    <a:pt x="4293" y="5838"/>
                    <a:pt x="4352" y="5814"/>
                    <a:pt x="4394" y="5766"/>
                  </a:cubicBezTo>
                  <a:lnTo>
                    <a:pt x="5787" y="4373"/>
                  </a:lnTo>
                  <a:lnTo>
                    <a:pt x="5787" y="4385"/>
                  </a:lnTo>
                  <a:cubicBezTo>
                    <a:pt x="5882" y="4290"/>
                    <a:pt x="5882" y="4147"/>
                    <a:pt x="5787" y="4052"/>
                  </a:cubicBezTo>
                  <a:lnTo>
                    <a:pt x="1810" y="63"/>
                  </a:lnTo>
                  <a:cubicBezTo>
                    <a:pt x="1763" y="22"/>
                    <a:pt x="1703" y="1"/>
                    <a:pt x="1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1"/>
            <p:cNvSpPr/>
            <p:nvPr/>
          </p:nvSpPr>
          <p:spPr>
            <a:xfrm>
              <a:off x="3087762" y="2020738"/>
              <a:ext cx="197848" cy="251260"/>
            </a:xfrm>
            <a:custGeom>
              <a:avLst/>
              <a:gdLst/>
              <a:ahLst/>
              <a:cxnLst/>
              <a:rect l="l" t="t" r="r" b="b"/>
              <a:pathLst>
                <a:path w="4621" h="5847" extrusionOk="0">
                  <a:moveTo>
                    <a:pt x="382" y="1"/>
                  </a:moveTo>
                  <a:cubicBezTo>
                    <a:pt x="322" y="1"/>
                    <a:pt x="263" y="25"/>
                    <a:pt x="215" y="72"/>
                  </a:cubicBezTo>
                  <a:lnTo>
                    <a:pt x="215" y="60"/>
                  </a:lnTo>
                  <a:lnTo>
                    <a:pt x="1" y="286"/>
                  </a:lnTo>
                  <a:lnTo>
                    <a:pt x="3716" y="4001"/>
                  </a:lnTo>
                  <a:cubicBezTo>
                    <a:pt x="3835" y="4120"/>
                    <a:pt x="3835" y="4311"/>
                    <a:pt x="3716" y="4430"/>
                  </a:cubicBezTo>
                  <a:lnTo>
                    <a:pt x="2584" y="5561"/>
                  </a:lnTo>
                  <a:lnTo>
                    <a:pt x="2811" y="5775"/>
                  </a:lnTo>
                  <a:cubicBezTo>
                    <a:pt x="2852" y="5823"/>
                    <a:pt x="2912" y="5847"/>
                    <a:pt x="2971" y="5847"/>
                  </a:cubicBezTo>
                  <a:cubicBezTo>
                    <a:pt x="3031" y="5847"/>
                    <a:pt x="3090" y="5823"/>
                    <a:pt x="3132" y="5775"/>
                  </a:cubicBezTo>
                  <a:lnTo>
                    <a:pt x="4525" y="4382"/>
                  </a:lnTo>
                  <a:cubicBezTo>
                    <a:pt x="4620" y="4287"/>
                    <a:pt x="4620" y="4144"/>
                    <a:pt x="4525" y="4049"/>
                  </a:cubicBezTo>
                  <a:lnTo>
                    <a:pt x="548" y="72"/>
                  </a:lnTo>
                  <a:cubicBezTo>
                    <a:pt x="501" y="25"/>
                    <a:pt x="441" y="1"/>
                    <a:pt x="382" y="1"/>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1"/>
            <p:cNvSpPr/>
            <p:nvPr/>
          </p:nvSpPr>
          <p:spPr>
            <a:xfrm>
              <a:off x="2631012" y="1631923"/>
              <a:ext cx="433373" cy="418509"/>
            </a:xfrm>
            <a:custGeom>
              <a:avLst/>
              <a:gdLst/>
              <a:ahLst/>
              <a:cxnLst/>
              <a:rect l="l" t="t" r="r" b="b"/>
              <a:pathLst>
                <a:path w="10122" h="9739" extrusionOk="0">
                  <a:moveTo>
                    <a:pt x="5251" y="0"/>
                  </a:moveTo>
                  <a:cubicBezTo>
                    <a:pt x="3275" y="0"/>
                    <a:pt x="1501" y="1191"/>
                    <a:pt x="751" y="3012"/>
                  </a:cubicBezTo>
                  <a:cubicBezTo>
                    <a:pt x="1" y="4834"/>
                    <a:pt x="418" y="6929"/>
                    <a:pt x="1811" y="8322"/>
                  </a:cubicBezTo>
                  <a:cubicBezTo>
                    <a:pt x="2743" y="9247"/>
                    <a:pt x="3989" y="9739"/>
                    <a:pt x="5258" y="9739"/>
                  </a:cubicBezTo>
                  <a:cubicBezTo>
                    <a:pt x="5885" y="9739"/>
                    <a:pt x="6518" y="9618"/>
                    <a:pt x="7121" y="9370"/>
                  </a:cubicBezTo>
                  <a:cubicBezTo>
                    <a:pt x="8930" y="8620"/>
                    <a:pt x="10121" y="6846"/>
                    <a:pt x="10121" y="4870"/>
                  </a:cubicBezTo>
                  <a:cubicBezTo>
                    <a:pt x="10121" y="2179"/>
                    <a:pt x="7930" y="0"/>
                    <a:pt x="5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1"/>
            <p:cNvSpPr/>
            <p:nvPr/>
          </p:nvSpPr>
          <p:spPr>
            <a:xfrm>
              <a:off x="2688641" y="1673348"/>
              <a:ext cx="404259" cy="377342"/>
            </a:xfrm>
            <a:custGeom>
              <a:avLst/>
              <a:gdLst/>
              <a:ahLst/>
              <a:cxnLst/>
              <a:rect l="l" t="t" r="r" b="b"/>
              <a:pathLst>
                <a:path w="9442" h="8781" extrusionOk="0">
                  <a:moveTo>
                    <a:pt x="6822" y="0"/>
                  </a:moveTo>
                  <a:cubicBezTo>
                    <a:pt x="8263" y="1941"/>
                    <a:pt x="8073" y="4656"/>
                    <a:pt x="6358" y="6358"/>
                  </a:cubicBezTo>
                  <a:cubicBezTo>
                    <a:pt x="5417" y="7306"/>
                    <a:pt x="4168" y="7791"/>
                    <a:pt x="2910" y="7791"/>
                  </a:cubicBezTo>
                  <a:cubicBezTo>
                    <a:pt x="1892" y="7791"/>
                    <a:pt x="869" y="7473"/>
                    <a:pt x="0" y="6823"/>
                  </a:cubicBezTo>
                  <a:lnTo>
                    <a:pt x="0" y="6823"/>
                  </a:lnTo>
                  <a:cubicBezTo>
                    <a:pt x="964" y="8116"/>
                    <a:pt x="2429" y="8780"/>
                    <a:pt x="3902" y="8780"/>
                  </a:cubicBezTo>
                  <a:cubicBezTo>
                    <a:pt x="5143" y="8780"/>
                    <a:pt x="6389" y="8310"/>
                    <a:pt x="7346" y="7347"/>
                  </a:cubicBezTo>
                  <a:cubicBezTo>
                    <a:pt x="9442" y="5251"/>
                    <a:pt x="9192" y="1774"/>
                    <a:pt x="6822" y="0"/>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1"/>
            <p:cNvSpPr/>
            <p:nvPr/>
          </p:nvSpPr>
          <p:spPr>
            <a:xfrm>
              <a:off x="2629513" y="1671286"/>
              <a:ext cx="396124" cy="340213"/>
            </a:xfrm>
            <a:custGeom>
              <a:avLst/>
              <a:gdLst/>
              <a:ahLst/>
              <a:cxnLst/>
              <a:rect l="l" t="t" r="r" b="b"/>
              <a:pathLst>
                <a:path w="9252" h="7917" extrusionOk="0">
                  <a:moveTo>
                    <a:pt x="5286" y="1"/>
                  </a:moveTo>
                  <a:cubicBezTo>
                    <a:pt x="1750" y="1"/>
                    <a:pt x="0" y="4263"/>
                    <a:pt x="2488" y="6764"/>
                  </a:cubicBezTo>
                  <a:cubicBezTo>
                    <a:pt x="3242" y="7517"/>
                    <a:pt x="4248" y="7916"/>
                    <a:pt x="5273" y="7916"/>
                  </a:cubicBezTo>
                  <a:cubicBezTo>
                    <a:pt x="5787" y="7916"/>
                    <a:pt x="6305" y="7816"/>
                    <a:pt x="6799" y="7609"/>
                  </a:cubicBezTo>
                  <a:cubicBezTo>
                    <a:pt x="8287" y="7002"/>
                    <a:pt x="9251" y="5561"/>
                    <a:pt x="9251" y="3954"/>
                  </a:cubicBezTo>
                  <a:lnTo>
                    <a:pt x="9239" y="3954"/>
                  </a:lnTo>
                  <a:cubicBezTo>
                    <a:pt x="9239" y="1775"/>
                    <a:pt x="7465" y="1"/>
                    <a:pt x="5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1"/>
            <p:cNvSpPr/>
            <p:nvPr/>
          </p:nvSpPr>
          <p:spPr>
            <a:xfrm>
              <a:off x="2774785" y="1758778"/>
              <a:ext cx="161627" cy="164800"/>
            </a:xfrm>
            <a:custGeom>
              <a:avLst/>
              <a:gdLst/>
              <a:ahLst/>
              <a:cxnLst/>
              <a:rect l="l" t="t" r="r" b="b"/>
              <a:pathLst>
                <a:path w="3775" h="3835" extrusionOk="0">
                  <a:moveTo>
                    <a:pt x="310" y="1"/>
                  </a:moveTo>
                  <a:cubicBezTo>
                    <a:pt x="119" y="13"/>
                    <a:pt x="0" y="227"/>
                    <a:pt x="108" y="382"/>
                  </a:cubicBezTo>
                  <a:lnTo>
                    <a:pt x="1155" y="1918"/>
                  </a:lnTo>
                  <a:lnTo>
                    <a:pt x="108" y="3454"/>
                  </a:lnTo>
                  <a:cubicBezTo>
                    <a:pt x="0" y="3620"/>
                    <a:pt x="119" y="3835"/>
                    <a:pt x="310" y="3835"/>
                  </a:cubicBezTo>
                  <a:lnTo>
                    <a:pt x="1203" y="3835"/>
                  </a:lnTo>
                  <a:cubicBezTo>
                    <a:pt x="1286" y="3835"/>
                    <a:pt x="1358" y="3787"/>
                    <a:pt x="1405" y="3727"/>
                  </a:cubicBezTo>
                  <a:lnTo>
                    <a:pt x="1893" y="3001"/>
                  </a:lnTo>
                  <a:lnTo>
                    <a:pt x="2370" y="3715"/>
                  </a:lnTo>
                  <a:cubicBezTo>
                    <a:pt x="2417" y="3787"/>
                    <a:pt x="2489" y="3823"/>
                    <a:pt x="2572" y="3823"/>
                  </a:cubicBezTo>
                  <a:lnTo>
                    <a:pt x="3465" y="3823"/>
                  </a:lnTo>
                  <a:cubicBezTo>
                    <a:pt x="3656" y="3823"/>
                    <a:pt x="3775" y="3608"/>
                    <a:pt x="3667" y="3454"/>
                  </a:cubicBezTo>
                  <a:lnTo>
                    <a:pt x="2620" y="1918"/>
                  </a:lnTo>
                  <a:lnTo>
                    <a:pt x="3667" y="382"/>
                  </a:lnTo>
                  <a:cubicBezTo>
                    <a:pt x="3775" y="215"/>
                    <a:pt x="3656" y="1"/>
                    <a:pt x="3465" y="1"/>
                  </a:cubicBezTo>
                  <a:lnTo>
                    <a:pt x="2572" y="1"/>
                  </a:lnTo>
                  <a:cubicBezTo>
                    <a:pt x="2489" y="1"/>
                    <a:pt x="2417" y="36"/>
                    <a:pt x="2370" y="108"/>
                  </a:cubicBezTo>
                  <a:lnTo>
                    <a:pt x="1893" y="834"/>
                  </a:lnTo>
                  <a:lnTo>
                    <a:pt x="1405" y="108"/>
                  </a:lnTo>
                  <a:cubicBezTo>
                    <a:pt x="1358" y="48"/>
                    <a:pt x="1286" y="13"/>
                    <a:pt x="1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1"/>
            <p:cNvSpPr/>
            <p:nvPr/>
          </p:nvSpPr>
          <p:spPr>
            <a:xfrm>
              <a:off x="2863968" y="1759293"/>
              <a:ext cx="72443" cy="164284"/>
            </a:xfrm>
            <a:custGeom>
              <a:avLst/>
              <a:gdLst/>
              <a:ahLst/>
              <a:cxnLst/>
              <a:rect l="l" t="t" r="r" b="b"/>
              <a:pathLst>
                <a:path w="1692" h="3823" extrusionOk="0">
                  <a:moveTo>
                    <a:pt x="1251" y="1"/>
                  </a:moveTo>
                  <a:lnTo>
                    <a:pt x="84" y="1739"/>
                  </a:lnTo>
                  <a:cubicBezTo>
                    <a:pt x="1" y="1834"/>
                    <a:pt x="1" y="1977"/>
                    <a:pt x="84" y="2084"/>
                  </a:cubicBezTo>
                  <a:lnTo>
                    <a:pt x="1251" y="3823"/>
                  </a:lnTo>
                  <a:lnTo>
                    <a:pt x="1382" y="3823"/>
                  </a:lnTo>
                  <a:cubicBezTo>
                    <a:pt x="1573" y="3823"/>
                    <a:pt x="1692" y="3608"/>
                    <a:pt x="1584" y="3442"/>
                  </a:cubicBezTo>
                  <a:lnTo>
                    <a:pt x="537" y="1906"/>
                  </a:lnTo>
                  <a:lnTo>
                    <a:pt x="1584" y="370"/>
                  </a:lnTo>
                  <a:cubicBezTo>
                    <a:pt x="1692" y="215"/>
                    <a:pt x="1573" y="1"/>
                    <a:pt x="1382" y="1"/>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41"/>
          <p:cNvGrpSpPr/>
          <p:nvPr/>
        </p:nvGrpSpPr>
        <p:grpSpPr>
          <a:xfrm>
            <a:off x="5380106" y="4405442"/>
            <a:ext cx="545857" cy="637120"/>
            <a:chOff x="7884893" y="2048936"/>
            <a:chExt cx="545857" cy="637120"/>
          </a:xfrm>
        </p:grpSpPr>
        <p:sp>
          <p:nvSpPr>
            <p:cNvPr id="334" name="Google Shape;334;p41"/>
            <p:cNvSpPr/>
            <p:nvPr/>
          </p:nvSpPr>
          <p:spPr>
            <a:xfrm>
              <a:off x="8202150" y="2457456"/>
              <a:ext cx="228600" cy="228600"/>
            </a:xfrm>
            <a:prstGeom prst="mathMultiply">
              <a:avLst>
                <a:gd name="adj1" fmla="val 2352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1"/>
            <p:cNvSpPr/>
            <p:nvPr/>
          </p:nvSpPr>
          <p:spPr>
            <a:xfrm>
              <a:off x="7884893" y="2048936"/>
              <a:ext cx="228600" cy="228600"/>
            </a:xfrm>
            <a:prstGeom prst="mathMinus">
              <a:avLst>
                <a:gd name="adj1" fmla="val 2352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1"/>
          <p:cNvGrpSpPr/>
          <p:nvPr/>
        </p:nvGrpSpPr>
        <p:grpSpPr>
          <a:xfrm rot="19485795">
            <a:off x="367455" y="4468503"/>
            <a:ext cx="545044" cy="644353"/>
            <a:chOff x="713258" y="1316731"/>
            <a:chExt cx="545044" cy="644353"/>
          </a:xfrm>
        </p:grpSpPr>
        <p:sp>
          <p:nvSpPr>
            <p:cNvPr id="337" name="Google Shape;337;p41"/>
            <p:cNvSpPr/>
            <p:nvPr/>
          </p:nvSpPr>
          <p:spPr>
            <a:xfrm>
              <a:off x="1029701" y="173248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1"/>
            <p:cNvSpPr/>
            <p:nvPr/>
          </p:nvSpPr>
          <p:spPr>
            <a:xfrm>
              <a:off x="713258" y="13167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itle 21"/>
          <p:cNvSpPr>
            <a:spLocks noGrp="1"/>
          </p:cNvSpPr>
          <p:nvPr>
            <p:ph type="title" idx="4294967295"/>
          </p:nvPr>
        </p:nvSpPr>
        <p:spPr>
          <a:xfrm>
            <a:off x="311475" y="320678"/>
            <a:ext cx="946206" cy="447600"/>
          </a:xfrm>
          <a:prstGeom prst="rect">
            <a:avLst/>
          </a:prstGeom>
        </p:spPr>
        <p:style>
          <a:lnRef idx="3">
            <a:schemeClr val="lt1"/>
          </a:lnRef>
          <a:fillRef idx="1">
            <a:schemeClr val="accent4"/>
          </a:fillRef>
          <a:effectRef idx="1">
            <a:schemeClr val="accent4"/>
          </a:effectRef>
          <a:fontRef idx="minor">
            <a:schemeClr val="lt1"/>
          </a:fontRef>
        </p:style>
        <p:txBody>
          <a:bodyPr/>
          <a:lstStyle/>
          <a:p>
            <a:pPr lvl="0" algn="ctr" defTabSz="457200"/>
            <a:r>
              <a:rPr lang="nl-NL" sz="2100" b="1" kern="1200">
                <a:solidFill>
                  <a:srgbClr val="000000"/>
                </a:solidFill>
                <a:latin typeface="Arial" panose="020B0604020202020204" pitchFamily="34" charset="0"/>
                <a:ea typeface="+mn-ea"/>
                <a:cs typeface="Arial" panose="020B0604020202020204" pitchFamily="34" charset="0"/>
                <a:sym typeface="Arial"/>
              </a:rPr>
              <a:t>HĐ 1:</a:t>
            </a:r>
            <a:endParaRPr lang="en-US" sz="2100" b="1" kern="1200" dirty="0">
              <a:solidFill>
                <a:srgbClr val="000000"/>
              </a:solidFill>
              <a:latin typeface="Arial" panose="020B0604020202020204" pitchFamily="34" charset="0"/>
              <a:ea typeface="+mn-ea"/>
              <a:cs typeface="Arial" panose="020B0604020202020204" pitchFamily="34" charset="0"/>
              <a:sym typeface="Arial"/>
            </a:endParaRPr>
          </a:p>
        </p:txBody>
      </p:sp>
      <p:sp>
        <p:nvSpPr>
          <p:cNvPr id="12" name="Rectangle 11"/>
          <p:cNvSpPr/>
          <p:nvPr/>
        </p:nvSpPr>
        <p:spPr>
          <a:xfrm>
            <a:off x="231506" y="1323025"/>
            <a:ext cx="5398017" cy="3000821"/>
          </a:xfrm>
          <a:prstGeom prst="rect">
            <a:avLst/>
          </a:prstGeom>
        </p:spPr>
        <p:txBody>
          <a:bodyPr wrap="square">
            <a:spAutoFit/>
          </a:bodyPr>
          <a:lstStyle/>
          <a:p>
            <a:pPr algn="just">
              <a:lnSpc>
                <a:spcPct val="150000"/>
              </a:lnSpc>
            </a:pPr>
            <a:r>
              <a:rPr lang="vi-VN" sz="1800" smtClean="0"/>
              <a:t>a</a:t>
            </a:r>
            <a:r>
              <a:rPr lang="vi-VN" sz="1800"/>
              <a:t>) Hãy lập bảng thống kê cho mẫu số liệu ghép nhóm thu được</a:t>
            </a:r>
            <a:r>
              <a:rPr lang="vi-VN" sz="1800" smtClean="0"/>
              <a:t>.</a:t>
            </a:r>
            <a:endParaRPr lang="vi-VN" sz="1800"/>
          </a:p>
          <a:p>
            <a:pPr algn="just">
              <a:lnSpc>
                <a:spcPct val="150000"/>
              </a:lnSpc>
            </a:pPr>
            <a:r>
              <a:rPr lang="vi-VN" sz="1800"/>
              <a:t>b) Có thể tính chính xác thời gian tự học trung bình của các học sinh trong lớp không</a:t>
            </a:r>
            <a:r>
              <a:rPr lang="vi-VN" sz="1800" smtClean="0"/>
              <a:t>?</a:t>
            </a:r>
            <a:endParaRPr lang="vi-VN" sz="1800"/>
          </a:p>
          <a:p>
            <a:pPr algn="just">
              <a:lnSpc>
                <a:spcPct val="150000"/>
              </a:lnSpc>
            </a:pPr>
            <a:r>
              <a:rPr lang="vi-VN" sz="1800"/>
              <a:t>c) Có cách nào tính gần đúng thời gian tự học </a:t>
            </a:r>
            <a:r>
              <a:rPr lang="en-US" sz="1800" smtClean="0"/>
              <a:t>       </a:t>
            </a:r>
            <a:r>
              <a:rPr lang="vi-VN" sz="1800" smtClean="0"/>
              <a:t>trung </a:t>
            </a:r>
            <a:r>
              <a:rPr lang="vi-VN" sz="1800"/>
              <a:t>bình của các học sinh trong lớp dựa trên mẫu số liệu ghép nhóm này không?</a:t>
            </a:r>
            <a:endParaRPr lang="en-US" sz="180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25963" y="1393893"/>
            <a:ext cx="2918175" cy="3538130"/>
          </a:xfrm>
          <a:prstGeom prst="rect">
            <a:avLst/>
          </a:prstGeom>
        </p:spPr>
      </p:pic>
      <p:sp>
        <p:nvSpPr>
          <p:cNvPr id="3" name="Rectangle 2"/>
          <p:cNvSpPr/>
          <p:nvPr/>
        </p:nvSpPr>
        <p:spPr>
          <a:xfrm>
            <a:off x="231506" y="856191"/>
            <a:ext cx="8068025" cy="507831"/>
          </a:xfrm>
          <a:prstGeom prst="rect">
            <a:avLst/>
          </a:prstGeom>
        </p:spPr>
        <p:txBody>
          <a:bodyPr wrap="square">
            <a:spAutoFit/>
          </a:bodyPr>
          <a:lstStyle/>
          <a:p>
            <a:pPr lvl="0" algn="just">
              <a:lnSpc>
                <a:spcPct val="150000"/>
              </a:lnSpc>
            </a:pPr>
            <a:r>
              <a:rPr lang="en-US" sz="1800">
                <a:ea typeface="Arial" panose="020B0604020202020204" pitchFamily="34" charset="0"/>
                <a:cs typeface="Times New Roman" panose="02020603050405020304" pitchFamily="18" charset="0"/>
              </a:rPr>
              <a:t>Khảo sát thời gian tự học của các học sinh trong lớp theo mẫu bên.</a:t>
            </a: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323" name="Google Shape;323;p41"/>
          <p:cNvGrpSpPr/>
          <p:nvPr/>
        </p:nvGrpSpPr>
        <p:grpSpPr>
          <a:xfrm>
            <a:off x="8204050" y="339483"/>
            <a:ext cx="640088" cy="622281"/>
            <a:chOff x="2629513" y="1631923"/>
            <a:chExt cx="656097" cy="640075"/>
          </a:xfrm>
        </p:grpSpPr>
        <p:sp>
          <p:nvSpPr>
            <p:cNvPr id="324" name="Google Shape;324;p41"/>
            <p:cNvSpPr/>
            <p:nvPr/>
          </p:nvSpPr>
          <p:spPr>
            <a:xfrm>
              <a:off x="2961843" y="1947599"/>
              <a:ext cx="133112" cy="133559"/>
            </a:xfrm>
            <a:custGeom>
              <a:avLst/>
              <a:gdLst/>
              <a:ahLst/>
              <a:cxnLst/>
              <a:rect l="l" t="t" r="r" b="b"/>
              <a:pathLst>
                <a:path w="3109" h="3108" extrusionOk="0">
                  <a:moveTo>
                    <a:pt x="1287" y="0"/>
                  </a:moveTo>
                  <a:lnTo>
                    <a:pt x="1" y="1286"/>
                  </a:lnTo>
                  <a:lnTo>
                    <a:pt x="1811" y="3108"/>
                  </a:lnTo>
                  <a:lnTo>
                    <a:pt x="3108" y="1822"/>
                  </a:lnTo>
                  <a:lnTo>
                    <a:pt x="128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41"/>
            <p:cNvSpPr/>
            <p:nvPr/>
          </p:nvSpPr>
          <p:spPr>
            <a:xfrm>
              <a:off x="2961843" y="1947599"/>
              <a:ext cx="85202" cy="85472"/>
            </a:xfrm>
            <a:custGeom>
              <a:avLst/>
              <a:gdLst/>
              <a:ahLst/>
              <a:cxnLst/>
              <a:rect l="l" t="t" r="r" b="b"/>
              <a:pathLst>
                <a:path w="1990" h="1989" extrusionOk="0">
                  <a:moveTo>
                    <a:pt x="1287" y="0"/>
                  </a:moveTo>
                  <a:lnTo>
                    <a:pt x="1" y="1286"/>
                  </a:lnTo>
                  <a:lnTo>
                    <a:pt x="703" y="1988"/>
                  </a:lnTo>
                  <a:cubicBezTo>
                    <a:pt x="1203" y="1631"/>
                    <a:pt x="1632" y="1191"/>
                    <a:pt x="1989" y="691"/>
                  </a:cubicBezTo>
                  <a:lnTo>
                    <a:pt x="1287" y="0"/>
                  </a:ln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41"/>
            <p:cNvSpPr/>
            <p:nvPr/>
          </p:nvSpPr>
          <p:spPr>
            <a:xfrm>
              <a:off x="3033730" y="2020609"/>
              <a:ext cx="251881" cy="250873"/>
            </a:xfrm>
            <a:custGeom>
              <a:avLst/>
              <a:gdLst/>
              <a:ahLst/>
              <a:cxnLst/>
              <a:rect l="l" t="t" r="r" b="b"/>
              <a:pathLst>
                <a:path w="5883" h="5838" extrusionOk="0">
                  <a:moveTo>
                    <a:pt x="1644" y="1"/>
                  </a:moveTo>
                  <a:cubicBezTo>
                    <a:pt x="1584" y="1"/>
                    <a:pt x="1525" y="22"/>
                    <a:pt x="1477" y="63"/>
                  </a:cubicBezTo>
                  <a:lnTo>
                    <a:pt x="84" y="1456"/>
                  </a:lnTo>
                  <a:cubicBezTo>
                    <a:pt x="1" y="1552"/>
                    <a:pt x="1" y="1706"/>
                    <a:pt x="84" y="1790"/>
                  </a:cubicBezTo>
                  <a:lnTo>
                    <a:pt x="4073" y="5766"/>
                  </a:lnTo>
                  <a:cubicBezTo>
                    <a:pt x="4114" y="5814"/>
                    <a:pt x="4174" y="5838"/>
                    <a:pt x="4233" y="5838"/>
                  </a:cubicBezTo>
                  <a:cubicBezTo>
                    <a:pt x="4293" y="5838"/>
                    <a:pt x="4352" y="5814"/>
                    <a:pt x="4394" y="5766"/>
                  </a:cubicBezTo>
                  <a:lnTo>
                    <a:pt x="5787" y="4373"/>
                  </a:lnTo>
                  <a:lnTo>
                    <a:pt x="5787" y="4385"/>
                  </a:lnTo>
                  <a:cubicBezTo>
                    <a:pt x="5882" y="4290"/>
                    <a:pt x="5882" y="4147"/>
                    <a:pt x="5787" y="4052"/>
                  </a:cubicBezTo>
                  <a:lnTo>
                    <a:pt x="1810" y="63"/>
                  </a:lnTo>
                  <a:cubicBezTo>
                    <a:pt x="1763" y="22"/>
                    <a:pt x="1703" y="1"/>
                    <a:pt x="1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41"/>
            <p:cNvSpPr/>
            <p:nvPr/>
          </p:nvSpPr>
          <p:spPr>
            <a:xfrm>
              <a:off x="3087762" y="2020738"/>
              <a:ext cx="197848" cy="251260"/>
            </a:xfrm>
            <a:custGeom>
              <a:avLst/>
              <a:gdLst/>
              <a:ahLst/>
              <a:cxnLst/>
              <a:rect l="l" t="t" r="r" b="b"/>
              <a:pathLst>
                <a:path w="4621" h="5847" extrusionOk="0">
                  <a:moveTo>
                    <a:pt x="382" y="1"/>
                  </a:moveTo>
                  <a:cubicBezTo>
                    <a:pt x="322" y="1"/>
                    <a:pt x="263" y="25"/>
                    <a:pt x="215" y="72"/>
                  </a:cubicBezTo>
                  <a:lnTo>
                    <a:pt x="215" y="60"/>
                  </a:lnTo>
                  <a:lnTo>
                    <a:pt x="1" y="286"/>
                  </a:lnTo>
                  <a:lnTo>
                    <a:pt x="3716" y="4001"/>
                  </a:lnTo>
                  <a:cubicBezTo>
                    <a:pt x="3835" y="4120"/>
                    <a:pt x="3835" y="4311"/>
                    <a:pt x="3716" y="4430"/>
                  </a:cubicBezTo>
                  <a:lnTo>
                    <a:pt x="2584" y="5561"/>
                  </a:lnTo>
                  <a:lnTo>
                    <a:pt x="2811" y="5775"/>
                  </a:lnTo>
                  <a:cubicBezTo>
                    <a:pt x="2852" y="5823"/>
                    <a:pt x="2912" y="5847"/>
                    <a:pt x="2971" y="5847"/>
                  </a:cubicBezTo>
                  <a:cubicBezTo>
                    <a:pt x="3031" y="5847"/>
                    <a:pt x="3090" y="5823"/>
                    <a:pt x="3132" y="5775"/>
                  </a:cubicBezTo>
                  <a:lnTo>
                    <a:pt x="4525" y="4382"/>
                  </a:lnTo>
                  <a:cubicBezTo>
                    <a:pt x="4620" y="4287"/>
                    <a:pt x="4620" y="4144"/>
                    <a:pt x="4525" y="4049"/>
                  </a:cubicBezTo>
                  <a:lnTo>
                    <a:pt x="548" y="72"/>
                  </a:lnTo>
                  <a:cubicBezTo>
                    <a:pt x="501" y="25"/>
                    <a:pt x="441" y="1"/>
                    <a:pt x="382" y="1"/>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41"/>
            <p:cNvSpPr/>
            <p:nvPr/>
          </p:nvSpPr>
          <p:spPr>
            <a:xfrm>
              <a:off x="2631012" y="1631923"/>
              <a:ext cx="433373" cy="418509"/>
            </a:xfrm>
            <a:custGeom>
              <a:avLst/>
              <a:gdLst/>
              <a:ahLst/>
              <a:cxnLst/>
              <a:rect l="l" t="t" r="r" b="b"/>
              <a:pathLst>
                <a:path w="10122" h="9739" extrusionOk="0">
                  <a:moveTo>
                    <a:pt x="5251" y="0"/>
                  </a:moveTo>
                  <a:cubicBezTo>
                    <a:pt x="3275" y="0"/>
                    <a:pt x="1501" y="1191"/>
                    <a:pt x="751" y="3012"/>
                  </a:cubicBezTo>
                  <a:cubicBezTo>
                    <a:pt x="1" y="4834"/>
                    <a:pt x="418" y="6929"/>
                    <a:pt x="1811" y="8322"/>
                  </a:cubicBezTo>
                  <a:cubicBezTo>
                    <a:pt x="2743" y="9247"/>
                    <a:pt x="3989" y="9739"/>
                    <a:pt x="5258" y="9739"/>
                  </a:cubicBezTo>
                  <a:cubicBezTo>
                    <a:pt x="5885" y="9739"/>
                    <a:pt x="6518" y="9618"/>
                    <a:pt x="7121" y="9370"/>
                  </a:cubicBezTo>
                  <a:cubicBezTo>
                    <a:pt x="8930" y="8620"/>
                    <a:pt x="10121" y="6846"/>
                    <a:pt x="10121" y="4870"/>
                  </a:cubicBezTo>
                  <a:cubicBezTo>
                    <a:pt x="10121" y="2179"/>
                    <a:pt x="7930" y="0"/>
                    <a:pt x="5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41"/>
            <p:cNvSpPr/>
            <p:nvPr/>
          </p:nvSpPr>
          <p:spPr>
            <a:xfrm>
              <a:off x="2688641" y="1673348"/>
              <a:ext cx="404259" cy="377342"/>
            </a:xfrm>
            <a:custGeom>
              <a:avLst/>
              <a:gdLst/>
              <a:ahLst/>
              <a:cxnLst/>
              <a:rect l="l" t="t" r="r" b="b"/>
              <a:pathLst>
                <a:path w="9442" h="8781" extrusionOk="0">
                  <a:moveTo>
                    <a:pt x="6822" y="0"/>
                  </a:moveTo>
                  <a:cubicBezTo>
                    <a:pt x="8263" y="1941"/>
                    <a:pt x="8073" y="4656"/>
                    <a:pt x="6358" y="6358"/>
                  </a:cubicBezTo>
                  <a:cubicBezTo>
                    <a:pt x="5417" y="7306"/>
                    <a:pt x="4168" y="7791"/>
                    <a:pt x="2910" y="7791"/>
                  </a:cubicBezTo>
                  <a:cubicBezTo>
                    <a:pt x="1892" y="7791"/>
                    <a:pt x="869" y="7473"/>
                    <a:pt x="0" y="6823"/>
                  </a:cubicBezTo>
                  <a:lnTo>
                    <a:pt x="0" y="6823"/>
                  </a:lnTo>
                  <a:cubicBezTo>
                    <a:pt x="964" y="8116"/>
                    <a:pt x="2429" y="8780"/>
                    <a:pt x="3902" y="8780"/>
                  </a:cubicBezTo>
                  <a:cubicBezTo>
                    <a:pt x="5143" y="8780"/>
                    <a:pt x="6389" y="8310"/>
                    <a:pt x="7346" y="7347"/>
                  </a:cubicBezTo>
                  <a:cubicBezTo>
                    <a:pt x="9442" y="5251"/>
                    <a:pt x="9192" y="1774"/>
                    <a:pt x="6822" y="0"/>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41"/>
            <p:cNvSpPr/>
            <p:nvPr/>
          </p:nvSpPr>
          <p:spPr>
            <a:xfrm>
              <a:off x="2629513" y="1671286"/>
              <a:ext cx="396124" cy="340213"/>
            </a:xfrm>
            <a:custGeom>
              <a:avLst/>
              <a:gdLst/>
              <a:ahLst/>
              <a:cxnLst/>
              <a:rect l="l" t="t" r="r" b="b"/>
              <a:pathLst>
                <a:path w="9252" h="7917" extrusionOk="0">
                  <a:moveTo>
                    <a:pt x="5286" y="1"/>
                  </a:moveTo>
                  <a:cubicBezTo>
                    <a:pt x="1750" y="1"/>
                    <a:pt x="0" y="4263"/>
                    <a:pt x="2488" y="6764"/>
                  </a:cubicBezTo>
                  <a:cubicBezTo>
                    <a:pt x="3242" y="7517"/>
                    <a:pt x="4248" y="7916"/>
                    <a:pt x="5273" y="7916"/>
                  </a:cubicBezTo>
                  <a:cubicBezTo>
                    <a:pt x="5787" y="7916"/>
                    <a:pt x="6305" y="7816"/>
                    <a:pt x="6799" y="7609"/>
                  </a:cubicBezTo>
                  <a:cubicBezTo>
                    <a:pt x="8287" y="7002"/>
                    <a:pt x="9251" y="5561"/>
                    <a:pt x="9251" y="3954"/>
                  </a:cubicBezTo>
                  <a:lnTo>
                    <a:pt x="9239" y="3954"/>
                  </a:lnTo>
                  <a:cubicBezTo>
                    <a:pt x="9239" y="1775"/>
                    <a:pt x="7465" y="1"/>
                    <a:pt x="5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41"/>
            <p:cNvSpPr/>
            <p:nvPr/>
          </p:nvSpPr>
          <p:spPr>
            <a:xfrm>
              <a:off x="2774785" y="1758778"/>
              <a:ext cx="161627" cy="164800"/>
            </a:xfrm>
            <a:custGeom>
              <a:avLst/>
              <a:gdLst/>
              <a:ahLst/>
              <a:cxnLst/>
              <a:rect l="l" t="t" r="r" b="b"/>
              <a:pathLst>
                <a:path w="3775" h="3835" extrusionOk="0">
                  <a:moveTo>
                    <a:pt x="310" y="1"/>
                  </a:moveTo>
                  <a:cubicBezTo>
                    <a:pt x="119" y="13"/>
                    <a:pt x="0" y="227"/>
                    <a:pt x="108" y="382"/>
                  </a:cubicBezTo>
                  <a:lnTo>
                    <a:pt x="1155" y="1918"/>
                  </a:lnTo>
                  <a:lnTo>
                    <a:pt x="108" y="3454"/>
                  </a:lnTo>
                  <a:cubicBezTo>
                    <a:pt x="0" y="3620"/>
                    <a:pt x="119" y="3835"/>
                    <a:pt x="310" y="3835"/>
                  </a:cubicBezTo>
                  <a:lnTo>
                    <a:pt x="1203" y="3835"/>
                  </a:lnTo>
                  <a:cubicBezTo>
                    <a:pt x="1286" y="3835"/>
                    <a:pt x="1358" y="3787"/>
                    <a:pt x="1405" y="3727"/>
                  </a:cubicBezTo>
                  <a:lnTo>
                    <a:pt x="1893" y="3001"/>
                  </a:lnTo>
                  <a:lnTo>
                    <a:pt x="2370" y="3715"/>
                  </a:lnTo>
                  <a:cubicBezTo>
                    <a:pt x="2417" y="3787"/>
                    <a:pt x="2489" y="3823"/>
                    <a:pt x="2572" y="3823"/>
                  </a:cubicBezTo>
                  <a:lnTo>
                    <a:pt x="3465" y="3823"/>
                  </a:lnTo>
                  <a:cubicBezTo>
                    <a:pt x="3656" y="3823"/>
                    <a:pt x="3775" y="3608"/>
                    <a:pt x="3667" y="3454"/>
                  </a:cubicBezTo>
                  <a:lnTo>
                    <a:pt x="2620" y="1918"/>
                  </a:lnTo>
                  <a:lnTo>
                    <a:pt x="3667" y="382"/>
                  </a:lnTo>
                  <a:cubicBezTo>
                    <a:pt x="3775" y="215"/>
                    <a:pt x="3656" y="1"/>
                    <a:pt x="3465" y="1"/>
                  </a:cubicBezTo>
                  <a:lnTo>
                    <a:pt x="2572" y="1"/>
                  </a:lnTo>
                  <a:cubicBezTo>
                    <a:pt x="2489" y="1"/>
                    <a:pt x="2417" y="36"/>
                    <a:pt x="2370" y="108"/>
                  </a:cubicBezTo>
                  <a:lnTo>
                    <a:pt x="1893" y="834"/>
                  </a:lnTo>
                  <a:lnTo>
                    <a:pt x="1405" y="108"/>
                  </a:lnTo>
                  <a:cubicBezTo>
                    <a:pt x="1358" y="48"/>
                    <a:pt x="1286" y="13"/>
                    <a:pt x="12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41"/>
            <p:cNvSpPr/>
            <p:nvPr/>
          </p:nvSpPr>
          <p:spPr>
            <a:xfrm>
              <a:off x="2863968" y="1759293"/>
              <a:ext cx="72443" cy="164284"/>
            </a:xfrm>
            <a:custGeom>
              <a:avLst/>
              <a:gdLst/>
              <a:ahLst/>
              <a:cxnLst/>
              <a:rect l="l" t="t" r="r" b="b"/>
              <a:pathLst>
                <a:path w="1692" h="3823" extrusionOk="0">
                  <a:moveTo>
                    <a:pt x="1251" y="1"/>
                  </a:moveTo>
                  <a:lnTo>
                    <a:pt x="84" y="1739"/>
                  </a:lnTo>
                  <a:cubicBezTo>
                    <a:pt x="1" y="1834"/>
                    <a:pt x="1" y="1977"/>
                    <a:pt x="84" y="2084"/>
                  </a:cubicBezTo>
                  <a:lnTo>
                    <a:pt x="1251" y="3823"/>
                  </a:lnTo>
                  <a:lnTo>
                    <a:pt x="1382" y="3823"/>
                  </a:lnTo>
                  <a:cubicBezTo>
                    <a:pt x="1573" y="3823"/>
                    <a:pt x="1692" y="3608"/>
                    <a:pt x="1584" y="3442"/>
                  </a:cubicBezTo>
                  <a:lnTo>
                    <a:pt x="537" y="1906"/>
                  </a:lnTo>
                  <a:lnTo>
                    <a:pt x="1584" y="370"/>
                  </a:lnTo>
                  <a:cubicBezTo>
                    <a:pt x="1692" y="215"/>
                    <a:pt x="1573" y="1"/>
                    <a:pt x="1382" y="1"/>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6" name="Google Shape;336;p41"/>
          <p:cNvGrpSpPr/>
          <p:nvPr/>
        </p:nvGrpSpPr>
        <p:grpSpPr>
          <a:xfrm rot="18778838">
            <a:off x="291440" y="15860"/>
            <a:ext cx="545044" cy="644353"/>
            <a:chOff x="713258" y="1316731"/>
            <a:chExt cx="545044" cy="644353"/>
          </a:xfrm>
        </p:grpSpPr>
        <p:sp>
          <p:nvSpPr>
            <p:cNvPr id="337" name="Google Shape;337;p41"/>
            <p:cNvSpPr/>
            <p:nvPr/>
          </p:nvSpPr>
          <p:spPr>
            <a:xfrm>
              <a:off x="1029701" y="173248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41"/>
            <p:cNvSpPr/>
            <p:nvPr/>
          </p:nvSpPr>
          <p:spPr>
            <a:xfrm>
              <a:off x="713258" y="13167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Rectangle 1"/>
          <p:cNvSpPr/>
          <p:nvPr/>
        </p:nvSpPr>
        <p:spPr>
          <a:xfrm>
            <a:off x="431528" y="908827"/>
            <a:ext cx="8219590" cy="1015663"/>
          </a:xfrm>
          <a:prstGeom prst="rect">
            <a:avLst/>
          </a:prstGeom>
        </p:spPr>
        <p:txBody>
          <a:bodyPr wrap="square">
            <a:spAutoFit/>
          </a:bodyPr>
          <a:lstStyle/>
          <a:p>
            <a:pPr algn="just">
              <a:lnSpc>
                <a:spcPct val="150000"/>
              </a:lnSpc>
              <a:spcBef>
                <a:spcPts val="600"/>
              </a:spcBef>
              <a:spcAft>
                <a:spcPts val="800"/>
              </a:spcAft>
            </a:pPr>
            <a:r>
              <a:rPr lang="en-US" sz="2000" dirty="0" smtClean="0">
                <a:latin typeface="+mn-lt"/>
                <a:ea typeface="Arial" panose="020B0604020202020204" pitchFamily="34" charset="0"/>
                <a:cs typeface="Times New Roman" panose="02020603050405020304" pitchFamily="18" charset="0"/>
              </a:rPr>
              <a:t>a)</a:t>
            </a:r>
            <a:r>
              <a:rPr lang="vi-VN" sz="2000" dirty="0" smtClean="0">
                <a:latin typeface="+mn-lt"/>
                <a:ea typeface="Arial" panose="020B0604020202020204" pitchFamily="34" charset="0"/>
                <a:cs typeface="Times New Roman" panose="02020603050405020304" pitchFamily="18" charset="0"/>
              </a:rPr>
              <a:t> </a:t>
            </a:r>
            <a:r>
              <a:rPr lang="vi-VN" sz="2000" dirty="0">
                <a:latin typeface="+mn-lt"/>
                <a:ea typeface="Arial" panose="020B0604020202020204" pitchFamily="34" charset="0"/>
                <a:cs typeface="Times New Roman" panose="02020603050405020304" pitchFamily="18" charset="0"/>
              </a:rPr>
              <a:t>Giả sử lớp </a:t>
            </a:r>
            <a:r>
              <a:rPr lang="vi-VN" sz="2000" dirty="0" smtClean="0">
                <a:latin typeface="+mn-lt"/>
                <a:ea typeface="Arial" panose="020B0604020202020204" pitchFamily="34" charset="0"/>
                <a:cs typeface="Times New Roman" panose="02020603050405020304" pitchFamily="18" charset="0"/>
              </a:rPr>
              <a:t>11A</a:t>
            </a:r>
            <a:r>
              <a:rPr lang="en-US" sz="2000" dirty="0" smtClean="0">
                <a:latin typeface="+mn-lt"/>
                <a:ea typeface="Arial" panose="020B0604020202020204" pitchFamily="34" charset="0"/>
                <a:cs typeface="Times New Roman" panose="02020603050405020304" pitchFamily="18" charset="0"/>
              </a:rPr>
              <a:t>2</a:t>
            </a:r>
            <a:r>
              <a:rPr lang="vi-VN" sz="2000" dirty="0" smtClean="0">
                <a:latin typeface="+mn-lt"/>
                <a:ea typeface="Arial" panose="020B0604020202020204" pitchFamily="34" charset="0"/>
                <a:cs typeface="Times New Roman" panose="02020603050405020304" pitchFamily="18" charset="0"/>
              </a:rPr>
              <a:t> </a:t>
            </a:r>
            <a:r>
              <a:rPr lang="vi-VN" sz="2000" dirty="0">
                <a:latin typeface="+mn-lt"/>
                <a:ea typeface="Arial" panose="020B0604020202020204" pitchFamily="34" charset="0"/>
                <a:cs typeface="Times New Roman" panose="02020603050405020304" pitchFamily="18" charset="0"/>
              </a:rPr>
              <a:t>có </a:t>
            </a:r>
            <a:r>
              <a:rPr lang="en-US" sz="2000" dirty="0" smtClean="0">
                <a:latin typeface="+mn-lt"/>
                <a:ea typeface="Arial" panose="020B0604020202020204" pitchFamily="34" charset="0"/>
                <a:cs typeface="Times New Roman" panose="02020603050405020304" pitchFamily="18" charset="0"/>
              </a:rPr>
              <a:t>41</a:t>
            </a:r>
            <a:r>
              <a:rPr lang="vi-VN" sz="2000" dirty="0" smtClean="0">
                <a:latin typeface="+mn-lt"/>
                <a:ea typeface="Arial" panose="020B0604020202020204" pitchFamily="34" charset="0"/>
                <a:cs typeface="Times New Roman" panose="02020603050405020304" pitchFamily="18" charset="0"/>
              </a:rPr>
              <a:t> </a:t>
            </a:r>
            <a:r>
              <a:rPr lang="vi-VN" sz="2000" dirty="0">
                <a:latin typeface="+mn-lt"/>
                <a:ea typeface="Arial" panose="020B0604020202020204" pitchFamily="34" charset="0"/>
                <a:cs typeface="Times New Roman" panose="02020603050405020304" pitchFamily="18" charset="0"/>
              </a:rPr>
              <a:t>học sinh và sau khi khảo sát, ta có được bảng thống kê như sau:</a:t>
            </a:r>
            <a:endParaRPr lang="en-US" sz="2000" dirty="0">
              <a:effectLst/>
              <a:latin typeface="+mn-lt"/>
              <a:ea typeface="Arial" panose="020B0604020202020204" pitchFamily="34" charset="0"/>
              <a:cs typeface="Times New Roman" panose="02020603050405020304" pitchFamily="18" charset="0"/>
            </a:endParaRPr>
          </a:p>
        </p:txBody>
      </p:sp>
      <p:sp>
        <p:nvSpPr>
          <p:cNvPr id="4" name="Rectangle 3"/>
          <p:cNvSpPr/>
          <p:nvPr/>
        </p:nvSpPr>
        <p:spPr>
          <a:xfrm>
            <a:off x="457885" y="3277072"/>
            <a:ext cx="8166876" cy="1477328"/>
          </a:xfrm>
          <a:prstGeom prst="rect">
            <a:avLst/>
          </a:prstGeom>
        </p:spPr>
        <p:txBody>
          <a:bodyPr wrap="square">
            <a:spAutoFit/>
          </a:bodyPr>
          <a:lstStyle/>
          <a:p>
            <a:pPr algn="just">
              <a:lnSpc>
                <a:spcPct val="150000"/>
              </a:lnSpc>
              <a:spcBef>
                <a:spcPts val="600"/>
              </a:spcBef>
              <a:spcAft>
                <a:spcPts val="800"/>
              </a:spcAft>
            </a:pPr>
            <a:r>
              <a:rPr lang="en-US" sz="2000" dirty="0">
                <a:latin typeface="+mn-lt"/>
                <a:ea typeface="Arial" panose="020B0604020202020204" pitchFamily="34" charset="0"/>
                <a:cs typeface="Times New Roman" panose="02020603050405020304" pitchFamily="18" charset="0"/>
              </a:rPr>
              <a:t>b) Ta </a:t>
            </a:r>
            <a:r>
              <a:rPr lang="en-US" sz="2000" dirty="0" err="1">
                <a:latin typeface="+mn-lt"/>
                <a:ea typeface="Arial" panose="020B0604020202020204" pitchFamily="34" charset="0"/>
                <a:cs typeface="Times New Roman" panose="02020603050405020304" pitchFamily="18" charset="0"/>
              </a:rPr>
              <a:t>không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thể</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tính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chính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xác</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thời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gian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tự</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học</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trung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bình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của</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các</a:t>
            </a:r>
            <a:r>
              <a:rPr lang="en-US" sz="2000" dirty="0">
                <a:latin typeface="+mn-lt"/>
                <a:ea typeface="Arial" panose="020B0604020202020204" pitchFamily="34" charset="0"/>
                <a:cs typeface="Times New Roman" panose="02020603050405020304" pitchFamily="18" charset="0"/>
              </a:rPr>
              <a:t> </a:t>
            </a:r>
            <a:r>
              <a:rPr lang="en-US" sz="2000" dirty="0" smtClean="0">
                <a:latin typeface="+mn-lt"/>
                <a:ea typeface="Arial" panose="020B0604020202020204" pitchFamily="34" charset="0"/>
                <a:cs typeface="Times New Roman" panose="02020603050405020304" pitchFamily="18" charset="0"/>
              </a:rPr>
              <a:t>   </a:t>
            </a:r>
            <a:r>
              <a:rPr lang="en-US" sz="2000" dirty="0" err="1" smtClean="0">
                <a:latin typeface="+mn-lt"/>
                <a:ea typeface="Arial" panose="020B0604020202020204" pitchFamily="34" charset="0"/>
                <a:cs typeface="Times New Roman" panose="02020603050405020304" pitchFamily="18" charset="0"/>
              </a:rPr>
              <a:t>học</a:t>
            </a:r>
            <a:r>
              <a:rPr lang="en-US" sz="2000" dirty="0" smtClean="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sinh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trong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lớp</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vì</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không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có</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mẫu</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số</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liệu</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cụ</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thể</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về</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thời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gian</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tự</a:t>
            </a:r>
            <a:r>
              <a:rPr lang="en-US" sz="2000" dirty="0">
                <a:latin typeface="+mn-lt"/>
                <a:ea typeface="Arial" panose="020B0604020202020204" pitchFamily="34" charset="0"/>
                <a:cs typeface="Times New Roman" panose="02020603050405020304" pitchFamily="18" charset="0"/>
              </a:rPr>
              <a:t> </a:t>
            </a:r>
            <a:r>
              <a:rPr lang="en-US" sz="2000" dirty="0" err="1" smtClean="0">
                <a:latin typeface="+mn-lt"/>
                <a:ea typeface="Arial" panose="020B0604020202020204" pitchFamily="34" charset="0"/>
                <a:cs typeface="Times New Roman" panose="02020603050405020304" pitchFamily="18" charset="0"/>
              </a:rPr>
              <a:t>học</a:t>
            </a:r>
            <a:r>
              <a:rPr lang="en-US" sz="2000" dirty="0" smtClean="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của</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từng</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học</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sinh</a:t>
            </a:r>
            <a:r>
              <a:rPr lang="en-US" sz="2000" dirty="0">
                <a:latin typeface="+mn-lt"/>
                <a:ea typeface="Arial" panose="020B0604020202020204" pitchFamily="34" charset="0"/>
                <a:cs typeface="Times New Roman" panose="02020603050405020304" pitchFamily="18" charset="0"/>
              </a:rPr>
              <a:t>.</a:t>
            </a:r>
            <a:endParaRPr lang="en-US" sz="2000" dirty="0">
              <a:effectLst/>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322697018"/>
                  </p:ext>
                </p:extLst>
              </p:nvPr>
            </p:nvGraphicFramePr>
            <p:xfrm>
              <a:off x="556261" y="2104794"/>
              <a:ext cx="8055133" cy="907886"/>
            </p:xfrm>
            <a:graphic>
              <a:graphicData uri="http://schemas.openxmlformats.org/drawingml/2006/table">
                <a:tbl>
                  <a:tblPr firstRow="1" firstCol="1" bandRow="1"/>
                  <a:tblGrid>
                    <a:gridCol w="1574103">
                      <a:extLst>
                        <a:ext uri="{9D8B030D-6E8A-4147-A177-3AD203B41FA5}">
                          <a16:colId xmlns:a16="http://schemas.microsoft.com/office/drawing/2014/main" val="17110614"/>
                        </a:ext>
                      </a:extLst>
                    </a:gridCol>
                    <a:gridCol w="1574103">
                      <a:extLst>
                        <a:ext uri="{9D8B030D-6E8A-4147-A177-3AD203B41FA5}">
                          <a16:colId xmlns:a16="http://schemas.microsoft.com/office/drawing/2014/main" val="890525117"/>
                        </a:ext>
                      </a:extLst>
                    </a:gridCol>
                    <a:gridCol w="1574103">
                      <a:extLst>
                        <a:ext uri="{9D8B030D-6E8A-4147-A177-3AD203B41FA5}">
                          <a16:colId xmlns:a16="http://schemas.microsoft.com/office/drawing/2014/main" val="4294390968"/>
                        </a:ext>
                      </a:extLst>
                    </a:gridCol>
                    <a:gridCol w="1574103">
                      <a:extLst>
                        <a:ext uri="{9D8B030D-6E8A-4147-A177-3AD203B41FA5}">
                          <a16:colId xmlns:a16="http://schemas.microsoft.com/office/drawing/2014/main" val="729573718"/>
                        </a:ext>
                      </a:extLst>
                    </a:gridCol>
                    <a:gridCol w="1758721">
                      <a:extLst>
                        <a:ext uri="{9D8B030D-6E8A-4147-A177-3AD203B41FA5}">
                          <a16:colId xmlns:a16="http://schemas.microsoft.com/office/drawing/2014/main" val="2055478914"/>
                        </a:ext>
                      </a:extLst>
                    </a:gridCol>
                  </a:tblGrid>
                  <a:tr h="453943">
                    <a:tc>
                      <a:txBody>
                        <a:bodyPr/>
                        <a:lstStyle/>
                        <a:p>
                          <a:pPr algn="ctr">
                            <a:lnSpc>
                              <a:spcPct val="150000"/>
                            </a:lnSpc>
                            <a:spcBef>
                              <a:spcPts val="100"/>
                            </a:spcBef>
                            <a:spcAft>
                              <a:spcPts val="100"/>
                            </a:spcAft>
                          </a:pPr>
                          <a:r>
                            <a:rPr lang="en-US" sz="1700" dirty="0" err="1">
                              <a:effectLst/>
                              <a:latin typeface="+mn-lt"/>
                              <a:ea typeface="Dotum" panose="020B0600000101010101" pitchFamily="34" charset="-127"/>
                            </a:rPr>
                            <a:t>Thời</a:t>
                          </a:r>
                          <a:r>
                            <a:rPr lang="en-US" sz="1700" dirty="0">
                              <a:effectLst/>
                              <a:latin typeface="+mn-lt"/>
                              <a:ea typeface="Dotum" panose="020B0600000101010101" pitchFamily="34" charset="-127"/>
                            </a:rPr>
                            <a:t> </a:t>
                          </a:r>
                          <a:r>
                            <a:rPr lang="en-US" sz="1700" dirty="0" err="1">
                              <a:effectLst/>
                              <a:latin typeface="+mn-lt"/>
                              <a:ea typeface="Dotum" panose="020B0600000101010101" pitchFamily="34" charset="-127"/>
                            </a:rPr>
                            <a:t>gian</a:t>
                          </a:r>
                          <a:r>
                            <a:rPr lang="en-US" sz="1700" dirty="0">
                              <a:effectLst/>
                              <a:latin typeface="+mn-lt"/>
                              <a:ea typeface="Dotum" panose="020B0600000101010101" pitchFamily="34" charset="-127"/>
                            </a:rPr>
                            <a:t> (</a:t>
                          </a:r>
                          <a:r>
                            <a:rPr lang="en-US" sz="1700" dirty="0" err="1">
                              <a:effectLst/>
                              <a:latin typeface="+mn-lt"/>
                              <a:ea typeface="Dotum" panose="020B0600000101010101" pitchFamily="34" charset="-127"/>
                            </a:rPr>
                            <a:t>giờ</a:t>
                          </a:r>
                          <a:r>
                            <a:rPr lang="en-US" sz="1700" dirty="0">
                              <a:effectLst/>
                              <a:latin typeface="+mn-lt"/>
                              <a:ea typeface="Dotum" panose="020B0600000101010101" pitchFamily="34" charset="-127"/>
                            </a:rPr>
                            <a:t>)</a:t>
                          </a:r>
                          <a:endParaRPr lang="en-US" sz="17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lnSpc>
                              <a:spcPct val="150000"/>
                            </a:lnSpc>
                            <a:spcBef>
                              <a:spcPts val="100"/>
                            </a:spcBef>
                            <a:spcAft>
                              <a:spcPts val="100"/>
                            </a:spcAft>
                          </a:pPr>
                          <a:r>
                            <a:rPr lang="en-US" sz="1700" dirty="0" err="1">
                              <a:effectLst/>
                              <a:latin typeface="+mn-lt"/>
                              <a:ea typeface="Dotum" panose="020B0600000101010101" pitchFamily="34" charset="-127"/>
                            </a:rPr>
                            <a:t>Dưới</a:t>
                          </a:r>
                          <a:r>
                            <a:rPr lang="en-US" sz="1700" dirty="0">
                              <a:effectLst/>
                              <a:latin typeface="+mn-lt"/>
                              <a:ea typeface="Dotum" panose="020B0600000101010101" pitchFamily="34" charset="-127"/>
                            </a:rPr>
                            <a:t> 1,5 </a:t>
                          </a:r>
                          <a:r>
                            <a:rPr lang="en-US" sz="1700" dirty="0" err="1">
                              <a:effectLst/>
                              <a:latin typeface="+mn-lt"/>
                              <a:ea typeface="Dotum" panose="020B0600000101010101" pitchFamily="34" charset="-127"/>
                            </a:rPr>
                            <a:t>giờ</a:t>
                          </a:r>
                          <a:endParaRPr lang="en-US" sz="17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700" i="1">
                                    <a:effectLst/>
                                    <a:latin typeface="Cambria Math" panose="02040503050406030204" pitchFamily="18" charset="0"/>
                                    <a:ea typeface="Dotum" panose="020B0600000101010101" pitchFamily="34" charset="-127"/>
                                  </a:rPr>
                                  <m:t>[1,5; 3)</m:t>
                                </m:r>
                              </m:oMath>
                            </m:oMathPara>
                          </a14:m>
                          <a:endParaRPr lang="en-US" sz="17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700" i="1">
                                    <a:effectLst/>
                                    <a:latin typeface="Cambria Math" panose="02040503050406030204" pitchFamily="18" charset="0"/>
                                    <a:ea typeface="Dotum" panose="020B0600000101010101" pitchFamily="34" charset="-127"/>
                                  </a:rPr>
                                  <m:t>[3; 4,5)</m:t>
                                </m:r>
                              </m:oMath>
                            </m:oMathPara>
                          </a14:m>
                          <a:endParaRPr lang="en-US" sz="17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100"/>
                            </a:spcBef>
                            <a:spcAft>
                              <a:spcPts val="100"/>
                            </a:spcAft>
                          </a:pPr>
                          <a:r>
                            <a:rPr lang="en-US" sz="1700" dirty="0" err="1">
                              <a:effectLst/>
                              <a:latin typeface="+mn-lt"/>
                              <a:ea typeface="Dotum" panose="020B0600000101010101" pitchFamily="34" charset="-127"/>
                            </a:rPr>
                            <a:t>Từ</a:t>
                          </a:r>
                          <a:r>
                            <a:rPr lang="en-US" sz="1700" dirty="0">
                              <a:effectLst/>
                              <a:latin typeface="+mn-lt"/>
                              <a:ea typeface="Dotum" panose="020B0600000101010101" pitchFamily="34" charset="-127"/>
                            </a:rPr>
                            <a:t> 4,5 </a:t>
                          </a:r>
                          <a:r>
                            <a:rPr lang="en-US" sz="1700" dirty="0" err="1">
                              <a:effectLst/>
                              <a:latin typeface="+mn-lt"/>
                              <a:ea typeface="Dotum" panose="020B0600000101010101" pitchFamily="34" charset="-127"/>
                            </a:rPr>
                            <a:t>giờ</a:t>
                          </a:r>
                          <a:r>
                            <a:rPr lang="en-US" sz="1700" dirty="0">
                              <a:effectLst/>
                              <a:latin typeface="+mn-lt"/>
                              <a:ea typeface="Dotum" panose="020B0600000101010101" pitchFamily="34" charset="-127"/>
                            </a:rPr>
                            <a:t> </a:t>
                          </a:r>
                          <a:r>
                            <a:rPr lang="en-US" sz="1700" dirty="0" err="1">
                              <a:effectLst/>
                              <a:latin typeface="+mn-lt"/>
                              <a:ea typeface="Dotum" panose="020B0600000101010101" pitchFamily="34" charset="-127"/>
                            </a:rPr>
                            <a:t>trở</a:t>
                          </a:r>
                          <a:r>
                            <a:rPr lang="en-US" sz="1700" dirty="0">
                              <a:effectLst/>
                              <a:latin typeface="+mn-lt"/>
                              <a:ea typeface="Dotum" panose="020B0600000101010101" pitchFamily="34" charset="-127"/>
                            </a:rPr>
                            <a:t> </a:t>
                          </a:r>
                          <a:r>
                            <a:rPr lang="en-US" sz="1700" dirty="0" err="1">
                              <a:effectLst/>
                              <a:latin typeface="+mn-lt"/>
                              <a:ea typeface="Dotum" panose="020B0600000101010101" pitchFamily="34" charset="-127"/>
                            </a:rPr>
                            <a:t>lên</a:t>
                          </a:r>
                          <a:endParaRPr lang="en-US" sz="17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2619540"/>
                      </a:ext>
                    </a:extLst>
                  </a:tr>
                  <a:tr h="453943">
                    <a:tc>
                      <a:txBody>
                        <a:bodyPr/>
                        <a:lstStyle/>
                        <a:p>
                          <a:pPr algn="ctr">
                            <a:lnSpc>
                              <a:spcPct val="150000"/>
                            </a:lnSpc>
                            <a:spcBef>
                              <a:spcPts val="100"/>
                            </a:spcBef>
                            <a:spcAft>
                              <a:spcPts val="100"/>
                            </a:spcAft>
                          </a:pPr>
                          <a:r>
                            <a:rPr lang="en-US" sz="1700" dirty="0" err="1">
                              <a:effectLst/>
                              <a:latin typeface="+mn-lt"/>
                              <a:ea typeface="Dotum" panose="020B0600000101010101" pitchFamily="34" charset="-127"/>
                            </a:rPr>
                            <a:t>Số</a:t>
                          </a:r>
                          <a:r>
                            <a:rPr lang="en-US" sz="1700" dirty="0">
                              <a:effectLst/>
                              <a:latin typeface="+mn-lt"/>
                              <a:ea typeface="Dotum" panose="020B0600000101010101" pitchFamily="34" charset="-127"/>
                            </a:rPr>
                            <a:t> </a:t>
                          </a:r>
                          <a:r>
                            <a:rPr lang="en-US" sz="1700" dirty="0" err="1">
                              <a:effectLst/>
                              <a:latin typeface="+mn-lt"/>
                              <a:ea typeface="Dotum" panose="020B0600000101010101" pitchFamily="34" charset="-127"/>
                            </a:rPr>
                            <a:t>học</a:t>
                          </a:r>
                          <a:r>
                            <a:rPr lang="en-US" sz="1700" dirty="0">
                              <a:effectLst/>
                              <a:latin typeface="+mn-lt"/>
                              <a:ea typeface="Dotum" panose="020B0600000101010101" pitchFamily="34" charset="-127"/>
                            </a:rPr>
                            <a:t> </a:t>
                          </a:r>
                          <a:r>
                            <a:rPr lang="en-US" sz="1700" dirty="0" err="1">
                              <a:effectLst/>
                              <a:latin typeface="+mn-lt"/>
                              <a:ea typeface="Dotum" panose="020B0600000101010101" pitchFamily="34" charset="-127"/>
                            </a:rPr>
                            <a:t>sinh</a:t>
                          </a:r>
                          <a:endParaRPr lang="en-US" sz="17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Times New Roman" panose="02020603050405020304" pitchFamily="18" charset="0"/>
                                  </a:rPr>
                                  <m:t>8</m:t>
                                </m:r>
                              </m:oMath>
                            </m:oMathPara>
                          </a14:m>
                          <a:endParaRPr lang="en-US" sz="17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Times New Roman" panose="02020603050405020304" pitchFamily="18" charset="0"/>
                                  </a:rPr>
                                  <m:t>20</m:t>
                                </m:r>
                              </m:oMath>
                            </m:oMathPara>
                          </a14:m>
                          <a:endParaRPr lang="en-US" sz="17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Times New Roman" panose="02020603050405020304" pitchFamily="18" charset="0"/>
                                  </a:rPr>
                                  <m:t>10</m:t>
                                </m:r>
                              </m:oMath>
                            </m:oMathPara>
                          </a14:m>
                          <a:endParaRPr lang="en-US" sz="17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Times New Roman" panose="02020603050405020304" pitchFamily="18" charset="0"/>
                                  </a:rPr>
                                  <m:t>3</m:t>
                                </m:r>
                              </m:oMath>
                            </m:oMathPara>
                          </a14:m>
                          <a:endParaRPr lang="en-US" sz="17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14465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322697018"/>
                  </p:ext>
                </p:extLst>
              </p:nvPr>
            </p:nvGraphicFramePr>
            <p:xfrm>
              <a:off x="556261" y="2104794"/>
              <a:ext cx="8055133" cy="907886"/>
            </p:xfrm>
            <a:graphic>
              <a:graphicData uri="http://schemas.openxmlformats.org/drawingml/2006/table">
                <a:tbl>
                  <a:tblPr firstRow="1" firstCol="1" bandRow="1"/>
                  <a:tblGrid>
                    <a:gridCol w="1574103">
                      <a:extLst>
                        <a:ext uri="{9D8B030D-6E8A-4147-A177-3AD203B41FA5}">
                          <a16:colId xmlns:a16="http://schemas.microsoft.com/office/drawing/2014/main" val="17110614"/>
                        </a:ext>
                      </a:extLst>
                    </a:gridCol>
                    <a:gridCol w="1574103">
                      <a:extLst>
                        <a:ext uri="{9D8B030D-6E8A-4147-A177-3AD203B41FA5}">
                          <a16:colId xmlns:a16="http://schemas.microsoft.com/office/drawing/2014/main" val="890525117"/>
                        </a:ext>
                      </a:extLst>
                    </a:gridCol>
                    <a:gridCol w="1574103">
                      <a:extLst>
                        <a:ext uri="{9D8B030D-6E8A-4147-A177-3AD203B41FA5}">
                          <a16:colId xmlns:a16="http://schemas.microsoft.com/office/drawing/2014/main" val="4294390968"/>
                        </a:ext>
                      </a:extLst>
                    </a:gridCol>
                    <a:gridCol w="1574103">
                      <a:extLst>
                        <a:ext uri="{9D8B030D-6E8A-4147-A177-3AD203B41FA5}">
                          <a16:colId xmlns:a16="http://schemas.microsoft.com/office/drawing/2014/main" val="729573718"/>
                        </a:ext>
                      </a:extLst>
                    </a:gridCol>
                    <a:gridCol w="1758721">
                      <a:extLst>
                        <a:ext uri="{9D8B030D-6E8A-4147-A177-3AD203B41FA5}">
                          <a16:colId xmlns:a16="http://schemas.microsoft.com/office/drawing/2014/main" val="2055478914"/>
                        </a:ext>
                      </a:extLst>
                    </a:gridCol>
                  </a:tblGrid>
                  <a:tr h="453943">
                    <a:tc>
                      <a:txBody>
                        <a:bodyPr/>
                        <a:lstStyle/>
                        <a:p>
                          <a:pPr algn="ctr">
                            <a:lnSpc>
                              <a:spcPct val="150000"/>
                            </a:lnSpc>
                            <a:spcBef>
                              <a:spcPts val="100"/>
                            </a:spcBef>
                            <a:spcAft>
                              <a:spcPts val="100"/>
                            </a:spcAft>
                          </a:pPr>
                          <a:r>
                            <a:rPr lang="en-US" sz="1700" dirty="0" err="1">
                              <a:effectLst/>
                              <a:latin typeface="+mn-lt"/>
                              <a:ea typeface="Dotum" panose="020B0600000101010101" pitchFamily="34" charset="-127"/>
                            </a:rPr>
                            <a:t>Thời</a:t>
                          </a:r>
                          <a:r>
                            <a:rPr lang="en-US" sz="1700" dirty="0">
                              <a:effectLst/>
                              <a:latin typeface="+mn-lt"/>
                              <a:ea typeface="Dotum" panose="020B0600000101010101" pitchFamily="34" charset="-127"/>
                            </a:rPr>
                            <a:t> </a:t>
                          </a:r>
                          <a:r>
                            <a:rPr lang="en-US" sz="1700" dirty="0" err="1">
                              <a:effectLst/>
                              <a:latin typeface="+mn-lt"/>
                              <a:ea typeface="Dotum" panose="020B0600000101010101" pitchFamily="34" charset="-127"/>
                            </a:rPr>
                            <a:t>gian</a:t>
                          </a:r>
                          <a:r>
                            <a:rPr lang="en-US" sz="1700" dirty="0">
                              <a:effectLst/>
                              <a:latin typeface="+mn-lt"/>
                              <a:ea typeface="Dotum" panose="020B0600000101010101" pitchFamily="34" charset="-127"/>
                            </a:rPr>
                            <a:t> (</a:t>
                          </a:r>
                          <a:r>
                            <a:rPr lang="en-US" sz="1700" dirty="0" err="1">
                              <a:effectLst/>
                              <a:latin typeface="+mn-lt"/>
                              <a:ea typeface="Dotum" panose="020B0600000101010101" pitchFamily="34" charset="-127"/>
                            </a:rPr>
                            <a:t>giờ</a:t>
                          </a:r>
                          <a:r>
                            <a:rPr lang="en-US" sz="1700" dirty="0">
                              <a:effectLst/>
                              <a:latin typeface="+mn-lt"/>
                              <a:ea typeface="Dotum" panose="020B0600000101010101" pitchFamily="34" charset="-127"/>
                            </a:rPr>
                            <a:t>)</a:t>
                          </a:r>
                          <a:endParaRPr lang="en-US" sz="17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lnSpc>
                              <a:spcPct val="150000"/>
                            </a:lnSpc>
                            <a:spcBef>
                              <a:spcPts val="100"/>
                            </a:spcBef>
                            <a:spcAft>
                              <a:spcPts val="100"/>
                            </a:spcAft>
                          </a:pPr>
                          <a:r>
                            <a:rPr lang="en-US" sz="1700" dirty="0" err="1">
                              <a:effectLst/>
                              <a:latin typeface="+mn-lt"/>
                              <a:ea typeface="Dotum" panose="020B0600000101010101" pitchFamily="34" charset="-127"/>
                            </a:rPr>
                            <a:t>Dưới</a:t>
                          </a:r>
                          <a:r>
                            <a:rPr lang="en-US" sz="1700" dirty="0">
                              <a:effectLst/>
                              <a:latin typeface="+mn-lt"/>
                              <a:ea typeface="Dotum" panose="020B0600000101010101" pitchFamily="34" charset="-127"/>
                            </a:rPr>
                            <a:t> 1,5 </a:t>
                          </a:r>
                          <a:r>
                            <a:rPr lang="en-US" sz="1700" dirty="0" err="1">
                              <a:effectLst/>
                              <a:latin typeface="+mn-lt"/>
                              <a:ea typeface="Dotum" panose="020B0600000101010101" pitchFamily="34" charset="-127"/>
                            </a:rPr>
                            <a:t>giờ</a:t>
                          </a:r>
                          <a:endParaRPr lang="en-US" sz="17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775" t="-1333" r="-212791" b="-116000"/>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00775" t="-1333" r="-112791" b="-116000"/>
                          </a:stretch>
                        </a:blipFill>
                      </a:tcPr>
                    </a:tc>
                    <a:tc>
                      <a:txBody>
                        <a:bodyPr/>
                        <a:lstStyle/>
                        <a:p>
                          <a:pPr algn="ctr">
                            <a:lnSpc>
                              <a:spcPct val="150000"/>
                            </a:lnSpc>
                            <a:spcBef>
                              <a:spcPts val="100"/>
                            </a:spcBef>
                            <a:spcAft>
                              <a:spcPts val="100"/>
                            </a:spcAft>
                          </a:pPr>
                          <a:r>
                            <a:rPr lang="en-US" sz="1700" dirty="0" err="1">
                              <a:effectLst/>
                              <a:latin typeface="+mn-lt"/>
                              <a:ea typeface="Dotum" panose="020B0600000101010101" pitchFamily="34" charset="-127"/>
                            </a:rPr>
                            <a:t>Từ</a:t>
                          </a:r>
                          <a:r>
                            <a:rPr lang="en-US" sz="1700" dirty="0">
                              <a:effectLst/>
                              <a:latin typeface="+mn-lt"/>
                              <a:ea typeface="Dotum" panose="020B0600000101010101" pitchFamily="34" charset="-127"/>
                            </a:rPr>
                            <a:t> 4,5 </a:t>
                          </a:r>
                          <a:r>
                            <a:rPr lang="en-US" sz="1700" dirty="0" err="1">
                              <a:effectLst/>
                              <a:latin typeface="+mn-lt"/>
                              <a:ea typeface="Dotum" panose="020B0600000101010101" pitchFamily="34" charset="-127"/>
                            </a:rPr>
                            <a:t>giờ</a:t>
                          </a:r>
                          <a:r>
                            <a:rPr lang="en-US" sz="1700" dirty="0">
                              <a:effectLst/>
                              <a:latin typeface="+mn-lt"/>
                              <a:ea typeface="Dotum" panose="020B0600000101010101" pitchFamily="34" charset="-127"/>
                            </a:rPr>
                            <a:t> </a:t>
                          </a:r>
                          <a:r>
                            <a:rPr lang="en-US" sz="1700" dirty="0" err="1">
                              <a:effectLst/>
                              <a:latin typeface="+mn-lt"/>
                              <a:ea typeface="Dotum" panose="020B0600000101010101" pitchFamily="34" charset="-127"/>
                            </a:rPr>
                            <a:t>trở</a:t>
                          </a:r>
                          <a:r>
                            <a:rPr lang="en-US" sz="1700" dirty="0">
                              <a:effectLst/>
                              <a:latin typeface="+mn-lt"/>
                              <a:ea typeface="Dotum" panose="020B0600000101010101" pitchFamily="34" charset="-127"/>
                            </a:rPr>
                            <a:t> </a:t>
                          </a:r>
                          <a:r>
                            <a:rPr lang="en-US" sz="1700" dirty="0" err="1">
                              <a:effectLst/>
                              <a:latin typeface="+mn-lt"/>
                              <a:ea typeface="Dotum" panose="020B0600000101010101" pitchFamily="34" charset="-127"/>
                            </a:rPr>
                            <a:t>lên</a:t>
                          </a:r>
                          <a:endParaRPr lang="en-US" sz="17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2619540"/>
                      </a:ext>
                    </a:extLst>
                  </a:tr>
                  <a:tr h="453943">
                    <a:tc>
                      <a:txBody>
                        <a:bodyPr/>
                        <a:lstStyle/>
                        <a:p>
                          <a:pPr algn="ctr">
                            <a:lnSpc>
                              <a:spcPct val="150000"/>
                            </a:lnSpc>
                            <a:spcBef>
                              <a:spcPts val="100"/>
                            </a:spcBef>
                            <a:spcAft>
                              <a:spcPts val="100"/>
                            </a:spcAft>
                          </a:pPr>
                          <a:r>
                            <a:rPr lang="en-US" sz="1700" dirty="0" err="1">
                              <a:effectLst/>
                              <a:latin typeface="+mn-lt"/>
                              <a:ea typeface="Dotum" panose="020B0600000101010101" pitchFamily="34" charset="-127"/>
                            </a:rPr>
                            <a:t>Số</a:t>
                          </a:r>
                          <a:r>
                            <a:rPr lang="en-US" sz="1700" dirty="0">
                              <a:effectLst/>
                              <a:latin typeface="+mn-lt"/>
                              <a:ea typeface="Dotum" panose="020B0600000101010101" pitchFamily="34" charset="-127"/>
                            </a:rPr>
                            <a:t> </a:t>
                          </a:r>
                          <a:r>
                            <a:rPr lang="en-US" sz="1700" dirty="0" err="1">
                              <a:effectLst/>
                              <a:latin typeface="+mn-lt"/>
                              <a:ea typeface="Dotum" panose="020B0600000101010101" pitchFamily="34" charset="-127"/>
                            </a:rPr>
                            <a:t>học</a:t>
                          </a:r>
                          <a:r>
                            <a:rPr lang="en-US" sz="1700" dirty="0">
                              <a:effectLst/>
                              <a:latin typeface="+mn-lt"/>
                              <a:ea typeface="Dotum" panose="020B0600000101010101" pitchFamily="34" charset="-127"/>
                            </a:rPr>
                            <a:t> </a:t>
                          </a:r>
                          <a:r>
                            <a:rPr lang="en-US" sz="1700" dirty="0" err="1">
                              <a:effectLst/>
                              <a:latin typeface="+mn-lt"/>
                              <a:ea typeface="Dotum" panose="020B0600000101010101" pitchFamily="34" charset="-127"/>
                            </a:rPr>
                            <a:t>sinh</a:t>
                          </a:r>
                          <a:endParaRPr lang="en-US" sz="17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101333" r="-311583" b="-16000"/>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775" t="-101333" r="-212791" b="-16000"/>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00775" t="-101333" r="-112791" b="-16000"/>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57785" t="-101333" r="-692" b="-16000"/>
                          </a:stretch>
                        </a:blipFill>
                      </a:tcPr>
                    </a:tc>
                    <a:extLst>
                      <a:ext uri="{0D108BD9-81ED-4DB2-BD59-A6C34878D82A}">
                        <a16:rowId xmlns:a16="http://schemas.microsoft.com/office/drawing/2014/main" val="154144652"/>
                      </a:ext>
                    </a:extLst>
                  </a:tr>
                </a:tbl>
              </a:graphicData>
            </a:graphic>
          </p:graphicFrame>
        </mc:Fallback>
      </mc:AlternateContent>
      <p:sp>
        <p:nvSpPr>
          <p:cNvPr id="21" name="Rectangle 20"/>
          <p:cNvSpPr/>
          <p:nvPr/>
        </p:nvSpPr>
        <p:spPr>
          <a:xfrm>
            <a:off x="4066231" y="356054"/>
            <a:ext cx="105189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Trả lời:</a:t>
            </a:r>
            <a:endParaRPr kumimoji="0" lang="en-US" sz="2000" b="1" i="1" u="sng" strike="noStrike" kern="0" cap="none" spc="0" normalizeH="0" baseline="0" noProof="0">
              <a:ln>
                <a:noFill/>
              </a:ln>
              <a:solidFill>
                <a:srgbClr val="4C2E8C">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96235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323" name="Google Shape;323;p41"/>
          <p:cNvGrpSpPr/>
          <p:nvPr/>
        </p:nvGrpSpPr>
        <p:grpSpPr>
          <a:xfrm>
            <a:off x="8393276" y="4353947"/>
            <a:ext cx="640088" cy="622281"/>
            <a:chOff x="2629513" y="1631923"/>
            <a:chExt cx="656097" cy="640075"/>
          </a:xfrm>
        </p:grpSpPr>
        <p:sp>
          <p:nvSpPr>
            <p:cNvPr id="324" name="Google Shape;324;p41"/>
            <p:cNvSpPr/>
            <p:nvPr/>
          </p:nvSpPr>
          <p:spPr>
            <a:xfrm>
              <a:off x="2961843" y="1947599"/>
              <a:ext cx="133112" cy="133559"/>
            </a:xfrm>
            <a:custGeom>
              <a:avLst/>
              <a:gdLst/>
              <a:ahLst/>
              <a:cxnLst/>
              <a:rect l="l" t="t" r="r" b="b"/>
              <a:pathLst>
                <a:path w="3109" h="3108" extrusionOk="0">
                  <a:moveTo>
                    <a:pt x="1287" y="0"/>
                  </a:moveTo>
                  <a:lnTo>
                    <a:pt x="1" y="1286"/>
                  </a:lnTo>
                  <a:lnTo>
                    <a:pt x="1811" y="3108"/>
                  </a:lnTo>
                  <a:lnTo>
                    <a:pt x="3108" y="1822"/>
                  </a:lnTo>
                  <a:lnTo>
                    <a:pt x="128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41"/>
            <p:cNvSpPr/>
            <p:nvPr/>
          </p:nvSpPr>
          <p:spPr>
            <a:xfrm>
              <a:off x="2961843" y="1947599"/>
              <a:ext cx="85202" cy="85472"/>
            </a:xfrm>
            <a:custGeom>
              <a:avLst/>
              <a:gdLst/>
              <a:ahLst/>
              <a:cxnLst/>
              <a:rect l="l" t="t" r="r" b="b"/>
              <a:pathLst>
                <a:path w="1990" h="1989" extrusionOk="0">
                  <a:moveTo>
                    <a:pt x="1287" y="0"/>
                  </a:moveTo>
                  <a:lnTo>
                    <a:pt x="1" y="1286"/>
                  </a:lnTo>
                  <a:lnTo>
                    <a:pt x="703" y="1988"/>
                  </a:lnTo>
                  <a:cubicBezTo>
                    <a:pt x="1203" y="1631"/>
                    <a:pt x="1632" y="1191"/>
                    <a:pt x="1989" y="691"/>
                  </a:cubicBezTo>
                  <a:lnTo>
                    <a:pt x="1287" y="0"/>
                  </a:ln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41"/>
            <p:cNvSpPr/>
            <p:nvPr/>
          </p:nvSpPr>
          <p:spPr>
            <a:xfrm>
              <a:off x="3033730" y="2020609"/>
              <a:ext cx="251881" cy="250873"/>
            </a:xfrm>
            <a:custGeom>
              <a:avLst/>
              <a:gdLst/>
              <a:ahLst/>
              <a:cxnLst/>
              <a:rect l="l" t="t" r="r" b="b"/>
              <a:pathLst>
                <a:path w="5883" h="5838" extrusionOk="0">
                  <a:moveTo>
                    <a:pt x="1644" y="1"/>
                  </a:moveTo>
                  <a:cubicBezTo>
                    <a:pt x="1584" y="1"/>
                    <a:pt x="1525" y="22"/>
                    <a:pt x="1477" y="63"/>
                  </a:cubicBezTo>
                  <a:lnTo>
                    <a:pt x="84" y="1456"/>
                  </a:lnTo>
                  <a:cubicBezTo>
                    <a:pt x="1" y="1552"/>
                    <a:pt x="1" y="1706"/>
                    <a:pt x="84" y="1790"/>
                  </a:cubicBezTo>
                  <a:lnTo>
                    <a:pt x="4073" y="5766"/>
                  </a:lnTo>
                  <a:cubicBezTo>
                    <a:pt x="4114" y="5814"/>
                    <a:pt x="4174" y="5838"/>
                    <a:pt x="4233" y="5838"/>
                  </a:cubicBezTo>
                  <a:cubicBezTo>
                    <a:pt x="4293" y="5838"/>
                    <a:pt x="4352" y="5814"/>
                    <a:pt x="4394" y="5766"/>
                  </a:cubicBezTo>
                  <a:lnTo>
                    <a:pt x="5787" y="4373"/>
                  </a:lnTo>
                  <a:lnTo>
                    <a:pt x="5787" y="4385"/>
                  </a:lnTo>
                  <a:cubicBezTo>
                    <a:pt x="5882" y="4290"/>
                    <a:pt x="5882" y="4147"/>
                    <a:pt x="5787" y="4052"/>
                  </a:cubicBezTo>
                  <a:lnTo>
                    <a:pt x="1810" y="63"/>
                  </a:lnTo>
                  <a:cubicBezTo>
                    <a:pt x="1763" y="22"/>
                    <a:pt x="1703" y="1"/>
                    <a:pt x="1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41"/>
            <p:cNvSpPr/>
            <p:nvPr/>
          </p:nvSpPr>
          <p:spPr>
            <a:xfrm>
              <a:off x="3087762" y="2020738"/>
              <a:ext cx="197848" cy="251260"/>
            </a:xfrm>
            <a:custGeom>
              <a:avLst/>
              <a:gdLst/>
              <a:ahLst/>
              <a:cxnLst/>
              <a:rect l="l" t="t" r="r" b="b"/>
              <a:pathLst>
                <a:path w="4621" h="5847" extrusionOk="0">
                  <a:moveTo>
                    <a:pt x="382" y="1"/>
                  </a:moveTo>
                  <a:cubicBezTo>
                    <a:pt x="322" y="1"/>
                    <a:pt x="263" y="25"/>
                    <a:pt x="215" y="72"/>
                  </a:cubicBezTo>
                  <a:lnTo>
                    <a:pt x="215" y="60"/>
                  </a:lnTo>
                  <a:lnTo>
                    <a:pt x="1" y="286"/>
                  </a:lnTo>
                  <a:lnTo>
                    <a:pt x="3716" y="4001"/>
                  </a:lnTo>
                  <a:cubicBezTo>
                    <a:pt x="3835" y="4120"/>
                    <a:pt x="3835" y="4311"/>
                    <a:pt x="3716" y="4430"/>
                  </a:cubicBezTo>
                  <a:lnTo>
                    <a:pt x="2584" y="5561"/>
                  </a:lnTo>
                  <a:lnTo>
                    <a:pt x="2811" y="5775"/>
                  </a:lnTo>
                  <a:cubicBezTo>
                    <a:pt x="2852" y="5823"/>
                    <a:pt x="2912" y="5847"/>
                    <a:pt x="2971" y="5847"/>
                  </a:cubicBezTo>
                  <a:cubicBezTo>
                    <a:pt x="3031" y="5847"/>
                    <a:pt x="3090" y="5823"/>
                    <a:pt x="3132" y="5775"/>
                  </a:cubicBezTo>
                  <a:lnTo>
                    <a:pt x="4525" y="4382"/>
                  </a:lnTo>
                  <a:cubicBezTo>
                    <a:pt x="4620" y="4287"/>
                    <a:pt x="4620" y="4144"/>
                    <a:pt x="4525" y="4049"/>
                  </a:cubicBezTo>
                  <a:lnTo>
                    <a:pt x="548" y="72"/>
                  </a:lnTo>
                  <a:cubicBezTo>
                    <a:pt x="501" y="25"/>
                    <a:pt x="441" y="1"/>
                    <a:pt x="382" y="1"/>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41"/>
            <p:cNvSpPr/>
            <p:nvPr/>
          </p:nvSpPr>
          <p:spPr>
            <a:xfrm>
              <a:off x="2631012" y="1631923"/>
              <a:ext cx="433373" cy="418509"/>
            </a:xfrm>
            <a:custGeom>
              <a:avLst/>
              <a:gdLst/>
              <a:ahLst/>
              <a:cxnLst/>
              <a:rect l="l" t="t" r="r" b="b"/>
              <a:pathLst>
                <a:path w="10122" h="9739" extrusionOk="0">
                  <a:moveTo>
                    <a:pt x="5251" y="0"/>
                  </a:moveTo>
                  <a:cubicBezTo>
                    <a:pt x="3275" y="0"/>
                    <a:pt x="1501" y="1191"/>
                    <a:pt x="751" y="3012"/>
                  </a:cubicBezTo>
                  <a:cubicBezTo>
                    <a:pt x="1" y="4834"/>
                    <a:pt x="418" y="6929"/>
                    <a:pt x="1811" y="8322"/>
                  </a:cubicBezTo>
                  <a:cubicBezTo>
                    <a:pt x="2743" y="9247"/>
                    <a:pt x="3989" y="9739"/>
                    <a:pt x="5258" y="9739"/>
                  </a:cubicBezTo>
                  <a:cubicBezTo>
                    <a:pt x="5885" y="9739"/>
                    <a:pt x="6518" y="9618"/>
                    <a:pt x="7121" y="9370"/>
                  </a:cubicBezTo>
                  <a:cubicBezTo>
                    <a:pt x="8930" y="8620"/>
                    <a:pt x="10121" y="6846"/>
                    <a:pt x="10121" y="4870"/>
                  </a:cubicBezTo>
                  <a:cubicBezTo>
                    <a:pt x="10121" y="2179"/>
                    <a:pt x="7930" y="0"/>
                    <a:pt x="5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41"/>
            <p:cNvSpPr/>
            <p:nvPr/>
          </p:nvSpPr>
          <p:spPr>
            <a:xfrm>
              <a:off x="2688641" y="1673348"/>
              <a:ext cx="404259" cy="377342"/>
            </a:xfrm>
            <a:custGeom>
              <a:avLst/>
              <a:gdLst/>
              <a:ahLst/>
              <a:cxnLst/>
              <a:rect l="l" t="t" r="r" b="b"/>
              <a:pathLst>
                <a:path w="9442" h="8781" extrusionOk="0">
                  <a:moveTo>
                    <a:pt x="6822" y="0"/>
                  </a:moveTo>
                  <a:cubicBezTo>
                    <a:pt x="8263" y="1941"/>
                    <a:pt x="8073" y="4656"/>
                    <a:pt x="6358" y="6358"/>
                  </a:cubicBezTo>
                  <a:cubicBezTo>
                    <a:pt x="5417" y="7306"/>
                    <a:pt x="4168" y="7791"/>
                    <a:pt x="2910" y="7791"/>
                  </a:cubicBezTo>
                  <a:cubicBezTo>
                    <a:pt x="1892" y="7791"/>
                    <a:pt x="869" y="7473"/>
                    <a:pt x="0" y="6823"/>
                  </a:cubicBezTo>
                  <a:lnTo>
                    <a:pt x="0" y="6823"/>
                  </a:lnTo>
                  <a:cubicBezTo>
                    <a:pt x="964" y="8116"/>
                    <a:pt x="2429" y="8780"/>
                    <a:pt x="3902" y="8780"/>
                  </a:cubicBezTo>
                  <a:cubicBezTo>
                    <a:pt x="5143" y="8780"/>
                    <a:pt x="6389" y="8310"/>
                    <a:pt x="7346" y="7347"/>
                  </a:cubicBezTo>
                  <a:cubicBezTo>
                    <a:pt x="9442" y="5251"/>
                    <a:pt x="9192" y="1774"/>
                    <a:pt x="6822" y="0"/>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41"/>
            <p:cNvSpPr/>
            <p:nvPr/>
          </p:nvSpPr>
          <p:spPr>
            <a:xfrm>
              <a:off x="2629513" y="1671286"/>
              <a:ext cx="396124" cy="340213"/>
            </a:xfrm>
            <a:custGeom>
              <a:avLst/>
              <a:gdLst/>
              <a:ahLst/>
              <a:cxnLst/>
              <a:rect l="l" t="t" r="r" b="b"/>
              <a:pathLst>
                <a:path w="9252" h="7917" extrusionOk="0">
                  <a:moveTo>
                    <a:pt x="5286" y="1"/>
                  </a:moveTo>
                  <a:cubicBezTo>
                    <a:pt x="1750" y="1"/>
                    <a:pt x="0" y="4263"/>
                    <a:pt x="2488" y="6764"/>
                  </a:cubicBezTo>
                  <a:cubicBezTo>
                    <a:pt x="3242" y="7517"/>
                    <a:pt x="4248" y="7916"/>
                    <a:pt x="5273" y="7916"/>
                  </a:cubicBezTo>
                  <a:cubicBezTo>
                    <a:pt x="5787" y="7916"/>
                    <a:pt x="6305" y="7816"/>
                    <a:pt x="6799" y="7609"/>
                  </a:cubicBezTo>
                  <a:cubicBezTo>
                    <a:pt x="8287" y="7002"/>
                    <a:pt x="9251" y="5561"/>
                    <a:pt x="9251" y="3954"/>
                  </a:cubicBezTo>
                  <a:lnTo>
                    <a:pt x="9239" y="3954"/>
                  </a:lnTo>
                  <a:cubicBezTo>
                    <a:pt x="9239" y="1775"/>
                    <a:pt x="7465" y="1"/>
                    <a:pt x="5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41"/>
            <p:cNvSpPr/>
            <p:nvPr/>
          </p:nvSpPr>
          <p:spPr>
            <a:xfrm>
              <a:off x="2774785" y="1758778"/>
              <a:ext cx="161627" cy="164800"/>
            </a:xfrm>
            <a:custGeom>
              <a:avLst/>
              <a:gdLst/>
              <a:ahLst/>
              <a:cxnLst/>
              <a:rect l="l" t="t" r="r" b="b"/>
              <a:pathLst>
                <a:path w="3775" h="3835" extrusionOk="0">
                  <a:moveTo>
                    <a:pt x="310" y="1"/>
                  </a:moveTo>
                  <a:cubicBezTo>
                    <a:pt x="119" y="13"/>
                    <a:pt x="0" y="227"/>
                    <a:pt x="108" y="382"/>
                  </a:cubicBezTo>
                  <a:lnTo>
                    <a:pt x="1155" y="1918"/>
                  </a:lnTo>
                  <a:lnTo>
                    <a:pt x="108" y="3454"/>
                  </a:lnTo>
                  <a:cubicBezTo>
                    <a:pt x="0" y="3620"/>
                    <a:pt x="119" y="3835"/>
                    <a:pt x="310" y="3835"/>
                  </a:cubicBezTo>
                  <a:lnTo>
                    <a:pt x="1203" y="3835"/>
                  </a:lnTo>
                  <a:cubicBezTo>
                    <a:pt x="1286" y="3835"/>
                    <a:pt x="1358" y="3787"/>
                    <a:pt x="1405" y="3727"/>
                  </a:cubicBezTo>
                  <a:lnTo>
                    <a:pt x="1893" y="3001"/>
                  </a:lnTo>
                  <a:lnTo>
                    <a:pt x="2370" y="3715"/>
                  </a:lnTo>
                  <a:cubicBezTo>
                    <a:pt x="2417" y="3787"/>
                    <a:pt x="2489" y="3823"/>
                    <a:pt x="2572" y="3823"/>
                  </a:cubicBezTo>
                  <a:lnTo>
                    <a:pt x="3465" y="3823"/>
                  </a:lnTo>
                  <a:cubicBezTo>
                    <a:pt x="3656" y="3823"/>
                    <a:pt x="3775" y="3608"/>
                    <a:pt x="3667" y="3454"/>
                  </a:cubicBezTo>
                  <a:lnTo>
                    <a:pt x="2620" y="1918"/>
                  </a:lnTo>
                  <a:lnTo>
                    <a:pt x="3667" y="382"/>
                  </a:lnTo>
                  <a:cubicBezTo>
                    <a:pt x="3775" y="215"/>
                    <a:pt x="3656" y="1"/>
                    <a:pt x="3465" y="1"/>
                  </a:cubicBezTo>
                  <a:lnTo>
                    <a:pt x="2572" y="1"/>
                  </a:lnTo>
                  <a:cubicBezTo>
                    <a:pt x="2489" y="1"/>
                    <a:pt x="2417" y="36"/>
                    <a:pt x="2370" y="108"/>
                  </a:cubicBezTo>
                  <a:lnTo>
                    <a:pt x="1893" y="834"/>
                  </a:lnTo>
                  <a:lnTo>
                    <a:pt x="1405" y="108"/>
                  </a:lnTo>
                  <a:cubicBezTo>
                    <a:pt x="1358" y="48"/>
                    <a:pt x="1286" y="13"/>
                    <a:pt x="12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41"/>
            <p:cNvSpPr/>
            <p:nvPr/>
          </p:nvSpPr>
          <p:spPr>
            <a:xfrm>
              <a:off x="2863968" y="1759293"/>
              <a:ext cx="72443" cy="164284"/>
            </a:xfrm>
            <a:custGeom>
              <a:avLst/>
              <a:gdLst/>
              <a:ahLst/>
              <a:cxnLst/>
              <a:rect l="l" t="t" r="r" b="b"/>
              <a:pathLst>
                <a:path w="1692" h="3823" extrusionOk="0">
                  <a:moveTo>
                    <a:pt x="1251" y="1"/>
                  </a:moveTo>
                  <a:lnTo>
                    <a:pt x="84" y="1739"/>
                  </a:lnTo>
                  <a:cubicBezTo>
                    <a:pt x="1" y="1834"/>
                    <a:pt x="1" y="1977"/>
                    <a:pt x="84" y="2084"/>
                  </a:cubicBezTo>
                  <a:lnTo>
                    <a:pt x="1251" y="3823"/>
                  </a:lnTo>
                  <a:lnTo>
                    <a:pt x="1382" y="3823"/>
                  </a:lnTo>
                  <a:cubicBezTo>
                    <a:pt x="1573" y="3823"/>
                    <a:pt x="1692" y="3608"/>
                    <a:pt x="1584" y="3442"/>
                  </a:cubicBezTo>
                  <a:lnTo>
                    <a:pt x="537" y="1906"/>
                  </a:lnTo>
                  <a:lnTo>
                    <a:pt x="1584" y="370"/>
                  </a:lnTo>
                  <a:cubicBezTo>
                    <a:pt x="1692" y="215"/>
                    <a:pt x="1573" y="1"/>
                    <a:pt x="1382" y="1"/>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6" name="Google Shape;336;p41"/>
          <p:cNvGrpSpPr/>
          <p:nvPr/>
        </p:nvGrpSpPr>
        <p:grpSpPr>
          <a:xfrm rot="18778838">
            <a:off x="291440" y="15860"/>
            <a:ext cx="545044" cy="644353"/>
            <a:chOff x="713258" y="1316731"/>
            <a:chExt cx="545044" cy="644353"/>
          </a:xfrm>
        </p:grpSpPr>
        <p:sp>
          <p:nvSpPr>
            <p:cNvPr id="337" name="Google Shape;337;p41"/>
            <p:cNvSpPr/>
            <p:nvPr/>
          </p:nvSpPr>
          <p:spPr>
            <a:xfrm>
              <a:off x="1029701" y="173248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41"/>
            <p:cNvSpPr/>
            <p:nvPr/>
          </p:nvSpPr>
          <p:spPr>
            <a:xfrm>
              <a:off x="713258" y="13167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 name="Rectangle 1"/>
              <p:cNvSpPr/>
              <p:nvPr/>
            </p:nvSpPr>
            <p:spPr>
              <a:xfrm>
                <a:off x="433343" y="861337"/>
                <a:ext cx="8317665" cy="3992440"/>
              </a:xfrm>
              <a:prstGeom prst="rect">
                <a:avLst/>
              </a:prstGeom>
            </p:spPr>
            <p:txBody>
              <a:bodyPr wrap="square">
                <a:spAutoFit/>
              </a:bodyPr>
              <a:lstStyle/>
              <a:p>
                <a:pPr algn="just">
                  <a:lnSpc>
                    <a:spcPct val="150000"/>
                  </a:lnSpc>
                </a:pPr>
                <a:r>
                  <a:rPr lang="en-US" sz="1900" dirty="0" smtClean="0">
                    <a:effectLst/>
                    <a:latin typeface="+mn-lt"/>
                    <a:ea typeface="Dotum" panose="020B0600000101010101" pitchFamily="34" charset="-127"/>
                  </a:rPr>
                  <a:t>c) </a:t>
                </a:r>
                <a:r>
                  <a:rPr lang="en-US" sz="1900" dirty="0" err="1" smtClean="0">
                    <a:effectLst/>
                    <a:latin typeface="+mn-lt"/>
                    <a:ea typeface="Dotum" panose="020B0600000101010101" pitchFamily="34" charset="-127"/>
                  </a:rPr>
                  <a:t>Có</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thể</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tính</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gần</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đúng</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thời</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gian</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tự</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học</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trung</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bình</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của</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các</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học</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sinh</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trong</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lớp</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dựa</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trên</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mẫu</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số</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liệu</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ghép</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nhóm</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bằng</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cách</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chọn</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thời</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gian</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đại</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diện</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cho</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mỗi</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nhóm</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sau</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đó</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sử</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dụng</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tần</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số</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tương</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ứng</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để</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tính</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số</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trung</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bình</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cụ</a:t>
                </a:r>
                <a:r>
                  <a:rPr lang="en-US" sz="1900" dirty="0" smtClean="0">
                    <a:effectLst/>
                    <a:latin typeface="+mn-lt"/>
                    <a:ea typeface="Dotum" panose="020B0600000101010101" pitchFamily="34" charset="-127"/>
                  </a:rPr>
                  <a:t> </a:t>
                </a:r>
                <a:r>
                  <a:rPr lang="en-US" sz="1900" dirty="0" err="1" smtClean="0">
                    <a:effectLst/>
                    <a:latin typeface="+mn-lt"/>
                    <a:ea typeface="Dotum" panose="020B0600000101010101" pitchFamily="34" charset="-127"/>
                  </a:rPr>
                  <a:t>thể</a:t>
                </a:r>
                <a:r>
                  <a:rPr lang="en-US" sz="1900" dirty="0" smtClean="0">
                    <a:effectLst/>
                    <a:latin typeface="+mn-lt"/>
                    <a:ea typeface="Dotum" panose="020B0600000101010101" pitchFamily="34" charset="-127"/>
                  </a:rPr>
                  <a:t>:</a:t>
                </a:r>
                <a:endParaRPr lang="en-US" sz="1900" dirty="0">
                  <a:effectLst/>
                  <a:latin typeface="+mn-lt"/>
                  <a:ea typeface="Times New Roman" panose="02020603050405020304" pitchFamily="18" charset="0"/>
                </a:endParaRPr>
              </a:p>
              <a:p>
                <a:pPr marL="285750" indent="-285750" algn="just">
                  <a:lnSpc>
                    <a:spcPct val="150000"/>
                  </a:lnSpc>
                  <a:buFontTx/>
                  <a:buChar char="-"/>
                </a:pPr>
                <a:r>
                  <a:rPr lang="en-US" sz="1900" dirty="0" err="1" smtClean="0">
                    <a:effectLst/>
                    <a:latin typeface="+mn-lt"/>
                    <a:ea typeface="Dotum" panose="020B0600000101010101" pitchFamily="34" charset="-127"/>
                  </a:rPr>
                  <a:t>Thời</a:t>
                </a:r>
                <a:r>
                  <a:rPr lang="en-US" sz="1900" dirty="0" smtClean="0">
                    <a:effectLst/>
                    <a:latin typeface="+mn-lt"/>
                    <a:ea typeface="Dotum" panose="020B0600000101010101" pitchFamily="34" charset="-127"/>
                  </a:rPr>
                  <a:t> </a:t>
                </a:r>
                <a:r>
                  <a:rPr lang="en-US" sz="1900" dirty="0" err="1">
                    <a:effectLst/>
                    <a:latin typeface="+mn-lt"/>
                    <a:ea typeface="Dotum" panose="020B0600000101010101" pitchFamily="34" charset="-127"/>
                  </a:rPr>
                  <a:t>gian</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tự</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học</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dưới</a:t>
                </a:r>
                <a:r>
                  <a:rPr lang="en-US" sz="1900" dirty="0">
                    <a:effectLst/>
                    <a:latin typeface="+mn-lt"/>
                    <a:ea typeface="Dotum" panose="020B0600000101010101" pitchFamily="34" charset="-127"/>
                  </a:rPr>
                  <a:t> </a:t>
                </a:r>
                <a14:m>
                  <m:oMath xmlns:m="http://schemas.openxmlformats.org/officeDocument/2006/math">
                    <m:r>
                      <a:rPr lang="en-US" sz="1900" i="1">
                        <a:effectLst/>
                        <a:latin typeface="Cambria Math" panose="02040503050406030204" pitchFamily="18" charset="0"/>
                        <a:ea typeface="Dotum" panose="020B0600000101010101" pitchFamily="34" charset="-127"/>
                      </a:rPr>
                      <m:t>1,5</m:t>
                    </m:r>
                  </m:oMath>
                </a14:m>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giờ</a:t>
                </a:r>
                <a:r>
                  <a:rPr lang="en-US" sz="1900" dirty="0">
                    <a:effectLst/>
                    <a:latin typeface="+mn-lt"/>
                    <a:ea typeface="Dotum" panose="020B0600000101010101" pitchFamily="34" charset="-127"/>
                  </a:rPr>
                  <a:t>, ta </a:t>
                </a:r>
                <a:r>
                  <a:rPr lang="en-US" sz="1900" dirty="0" err="1">
                    <a:effectLst/>
                    <a:latin typeface="+mn-lt"/>
                    <a:ea typeface="Dotum" panose="020B0600000101010101" pitchFamily="34" charset="-127"/>
                  </a:rPr>
                  <a:t>chọn</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giá</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trị</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đại</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diện</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là</a:t>
                </a:r>
                <a:r>
                  <a:rPr lang="en-US" sz="1900" dirty="0">
                    <a:effectLst/>
                    <a:latin typeface="+mn-lt"/>
                    <a:ea typeface="Dotum" panose="020B0600000101010101" pitchFamily="34" charset="-127"/>
                  </a:rPr>
                  <a:t> </a:t>
                </a:r>
                <a14:m>
                  <m:oMath xmlns:m="http://schemas.openxmlformats.org/officeDocument/2006/math">
                    <m:r>
                      <a:rPr lang="en-US" sz="1900" i="1">
                        <a:effectLst/>
                        <a:latin typeface="Cambria Math" panose="02040503050406030204" pitchFamily="18" charset="0"/>
                        <a:ea typeface="Dotum" panose="020B0600000101010101" pitchFamily="34" charset="-127"/>
                      </a:rPr>
                      <m:t>0,75</m:t>
                    </m:r>
                  </m:oMath>
                </a14:m>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giờ</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tần</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số</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tương</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ứng</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là</a:t>
                </a:r>
                <a:r>
                  <a:rPr lang="en-US" sz="1900" dirty="0">
                    <a:effectLst/>
                    <a:latin typeface="+mn-lt"/>
                    <a:ea typeface="Dotum" panose="020B0600000101010101" pitchFamily="34" charset="-127"/>
                  </a:rPr>
                  <a:t> </a:t>
                </a:r>
                <a:r>
                  <a:rPr lang="en-US" sz="1900" dirty="0" smtClean="0">
                    <a:effectLst/>
                    <a:latin typeface="+mn-lt"/>
                    <a:ea typeface="Dotum" panose="020B0600000101010101" pitchFamily="34" charset="-127"/>
                  </a:rPr>
                  <a:t>8.</a:t>
                </a:r>
                <a:endParaRPr lang="en-US" sz="1900" dirty="0">
                  <a:effectLst/>
                  <a:latin typeface="+mn-lt"/>
                  <a:ea typeface="Times New Roman" panose="02020603050405020304" pitchFamily="18" charset="0"/>
                </a:endParaRPr>
              </a:p>
              <a:p>
                <a:pPr marL="285750" indent="-285750" algn="just">
                  <a:lnSpc>
                    <a:spcPct val="150000"/>
                  </a:lnSpc>
                  <a:buFontTx/>
                  <a:buChar char="-"/>
                </a:pPr>
                <a:r>
                  <a:rPr lang="en-US" sz="1900" dirty="0" err="1" smtClean="0">
                    <a:effectLst/>
                    <a:latin typeface="+mn-lt"/>
                    <a:ea typeface="Dotum" panose="020B0600000101010101" pitchFamily="34" charset="-127"/>
                  </a:rPr>
                  <a:t>Thời</a:t>
                </a:r>
                <a:r>
                  <a:rPr lang="en-US" sz="1900" dirty="0" smtClean="0">
                    <a:effectLst/>
                    <a:latin typeface="+mn-lt"/>
                    <a:ea typeface="Dotum" panose="020B0600000101010101" pitchFamily="34" charset="-127"/>
                  </a:rPr>
                  <a:t> </a:t>
                </a:r>
                <a:r>
                  <a:rPr lang="en-US" sz="1900" dirty="0" err="1">
                    <a:effectLst/>
                    <a:latin typeface="+mn-lt"/>
                    <a:ea typeface="Dotum" panose="020B0600000101010101" pitchFamily="34" charset="-127"/>
                  </a:rPr>
                  <a:t>gian</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tự</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học</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từ</a:t>
                </a:r>
                <a:r>
                  <a:rPr lang="en-US" sz="1900" dirty="0">
                    <a:effectLst/>
                    <a:latin typeface="+mn-lt"/>
                    <a:ea typeface="Dotum" panose="020B0600000101010101" pitchFamily="34" charset="-127"/>
                  </a:rPr>
                  <a:t> 1,5 </a:t>
                </a:r>
                <a:r>
                  <a:rPr lang="en-US" sz="1900" dirty="0" err="1">
                    <a:effectLst/>
                    <a:latin typeface="+mn-lt"/>
                    <a:ea typeface="Dotum" panose="020B0600000101010101" pitchFamily="34" charset="-127"/>
                  </a:rPr>
                  <a:t>đến</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dưới</a:t>
                </a:r>
                <a:r>
                  <a:rPr lang="en-US" sz="1900" dirty="0">
                    <a:effectLst/>
                    <a:latin typeface="+mn-lt"/>
                    <a:ea typeface="Dotum" panose="020B0600000101010101" pitchFamily="34" charset="-127"/>
                  </a:rPr>
                  <a:t> 3 </a:t>
                </a:r>
                <a:r>
                  <a:rPr lang="en-US" sz="1900" dirty="0" err="1">
                    <a:effectLst/>
                    <a:latin typeface="+mn-lt"/>
                    <a:ea typeface="Dotum" panose="020B0600000101010101" pitchFamily="34" charset="-127"/>
                  </a:rPr>
                  <a:t>giờ</a:t>
                </a:r>
                <a:r>
                  <a:rPr lang="en-US" sz="1900" dirty="0">
                    <a:effectLst/>
                    <a:latin typeface="+mn-lt"/>
                    <a:ea typeface="Dotum" panose="020B0600000101010101" pitchFamily="34" charset="-127"/>
                  </a:rPr>
                  <a:t>, ta </a:t>
                </a:r>
                <a:r>
                  <a:rPr lang="en-US" sz="1900" dirty="0" err="1">
                    <a:effectLst/>
                    <a:latin typeface="+mn-lt"/>
                    <a:ea typeface="Dotum" panose="020B0600000101010101" pitchFamily="34" charset="-127"/>
                  </a:rPr>
                  <a:t>chọn</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giá</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trị</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đại</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diện</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là</a:t>
                </a:r>
                <a:r>
                  <a:rPr lang="en-US" sz="1900" dirty="0">
                    <a:effectLst/>
                    <a:latin typeface="+mn-lt"/>
                    <a:ea typeface="Dotum" panose="020B0600000101010101" pitchFamily="34" charset="-127"/>
                  </a:rPr>
                  <a:t> </a:t>
                </a:r>
                <a:endParaRPr lang="en-US" sz="1900" dirty="0" smtClean="0">
                  <a:effectLst/>
                  <a:latin typeface="+mn-lt"/>
                  <a:ea typeface="Dotum" panose="020B0600000101010101" pitchFamily="34" charset="-127"/>
                </a:endParaRPr>
              </a:p>
              <a:p>
                <a:pPr algn="ctr">
                  <a:lnSpc>
                    <a:spcPct val="150000"/>
                  </a:lnSpc>
                </a:pPr>
                <a14:m>
                  <m:oMathPara xmlns:m="http://schemas.openxmlformats.org/officeDocument/2006/math">
                    <m:oMathParaPr>
                      <m:jc m:val="centerGroup"/>
                    </m:oMathParaPr>
                    <m:oMath xmlns:m="http://schemas.openxmlformats.org/officeDocument/2006/math">
                      <m:f>
                        <m:fPr>
                          <m:ctrlPr>
                            <a:rPr lang="en-US" sz="1900" i="1">
                              <a:effectLst/>
                              <a:latin typeface="Cambria Math" panose="02040503050406030204" pitchFamily="18" charset="0"/>
                              <a:ea typeface="Dotum" panose="020B0600000101010101" pitchFamily="34" charset="-127"/>
                            </a:rPr>
                          </m:ctrlPr>
                        </m:fPr>
                        <m:num>
                          <m:r>
                            <a:rPr lang="en-US" sz="1900">
                              <a:effectLst/>
                              <a:latin typeface="Cambria Math" panose="02040503050406030204" pitchFamily="18" charset="0"/>
                              <a:ea typeface="Dotum" panose="020B0600000101010101" pitchFamily="34" charset="-127"/>
                            </a:rPr>
                            <m:t>1,5+3</m:t>
                          </m:r>
                        </m:num>
                        <m:den>
                          <m:r>
                            <a:rPr lang="en-US" sz="1900">
                              <a:effectLst/>
                              <a:latin typeface="Cambria Math" panose="02040503050406030204" pitchFamily="18" charset="0"/>
                              <a:ea typeface="Dotum" panose="020B0600000101010101" pitchFamily="34" charset="-127"/>
                            </a:rPr>
                            <m:t>2</m:t>
                          </m:r>
                        </m:den>
                      </m:f>
                      <m:r>
                        <a:rPr lang="en-US" sz="1900">
                          <a:effectLst/>
                          <a:latin typeface="Cambria Math" panose="02040503050406030204" pitchFamily="18" charset="0"/>
                          <a:ea typeface="Dotum" panose="020B0600000101010101" pitchFamily="34" charset="-127"/>
                        </a:rPr>
                        <m:t>=2,25</m:t>
                      </m:r>
                    </m:oMath>
                  </m:oMathPara>
                </a14:m>
                <a:endParaRPr lang="en-US" sz="1900" dirty="0" smtClean="0">
                  <a:effectLst/>
                  <a:latin typeface="+mn-lt"/>
                  <a:ea typeface="Dotum" panose="020B0600000101010101" pitchFamily="34" charset="-127"/>
                </a:endParaRPr>
              </a:p>
              <a:p>
                <a:pPr>
                  <a:lnSpc>
                    <a:spcPct val="150000"/>
                  </a:lnSpc>
                </a:pPr>
                <a:r>
                  <a:rPr lang="en-US" sz="1900" dirty="0" err="1" smtClean="0">
                    <a:effectLst/>
                    <a:latin typeface="+mn-lt"/>
                    <a:ea typeface="Dotum" panose="020B0600000101010101" pitchFamily="34" charset="-127"/>
                  </a:rPr>
                  <a:t>tần</a:t>
                </a:r>
                <a:r>
                  <a:rPr lang="en-US" sz="1900" dirty="0" smtClean="0">
                    <a:effectLst/>
                    <a:latin typeface="+mn-lt"/>
                    <a:ea typeface="Dotum" panose="020B0600000101010101" pitchFamily="34" charset="-127"/>
                  </a:rPr>
                  <a:t> </a:t>
                </a:r>
                <a:r>
                  <a:rPr lang="en-US" sz="1900" dirty="0" err="1">
                    <a:effectLst/>
                    <a:latin typeface="+mn-lt"/>
                    <a:ea typeface="Dotum" panose="020B0600000101010101" pitchFamily="34" charset="-127"/>
                  </a:rPr>
                  <a:t>số</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tương</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ứng</a:t>
                </a:r>
                <a:r>
                  <a:rPr lang="en-US" sz="1900" dirty="0">
                    <a:effectLst/>
                    <a:latin typeface="+mn-lt"/>
                    <a:ea typeface="Dotum" panose="020B0600000101010101" pitchFamily="34" charset="-127"/>
                  </a:rPr>
                  <a:t> </a:t>
                </a:r>
                <a:r>
                  <a:rPr lang="en-US" sz="1900" dirty="0" err="1">
                    <a:effectLst/>
                    <a:latin typeface="+mn-lt"/>
                    <a:ea typeface="Dotum" panose="020B0600000101010101" pitchFamily="34" charset="-127"/>
                  </a:rPr>
                  <a:t>là</a:t>
                </a:r>
                <a:r>
                  <a:rPr lang="en-US" sz="1900" dirty="0">
                    <a:effectLst/>
                    <a:latin typeface="+mn-lt"/>
                    <a:ea typeface="Dotum" panose="020B0600000101010101" pitchFamily="34" charset="-127"/>
                  </a:rPr>
                  <a:t> </a:t>
                </a:r>
                <a:r>
                  <a:rPr lang="en-US" sz="1900" dirty="0" smtClean="0">
                    <a:latin typeface="+mn-lt"/>
                    <a:ea typeface="Dotum" panose="020B0600000101010101" pitchFamily="34" charset="-127"/>
                  </a:rPr>
                  <a:t>20</a:t>
                </a:r>
                <a:r>
                  <a:rPr lang="en-US" sz="1900" dirty="0" smtClean="0">
                    <a:effectLst/>
                    <a:latin typeface="+mn-lt"/>
                    <a:ea typeface="Dotum" panose="020B0600000101010101" pitchFamily="34" charset="-127"/>
                  </a:rPr>
                  <a:t>.</a:t>
                </a:r>
              </a:p>
            </p:txBody>
          </p:sp>
        </mc:Choice>
        <mc:Fallback xmlns="">
          <p:sp>
            <p:nvSpPr>
              <p:cNvPr id="2" name="Rectangle 1"/>
              <p:cNvSpPr>
                <a:spLocks noRot="1" noChangeAspect="1" noMove="1" noResize="1" noEditPoints="1" noAdjustHandles="1" noChangeArrowheads="1" noChangeShapeType="1" noTextEdit="1"/>
              </p:cNvSpPr>
              <p:nvPr/>
            </p:nvSpPr>
            <p:spPr>
              <a:xfrm>
                <a:off x="433343" y="861337"/>
                <a:ext cx="8317665" cy="3992440"/>
              </a:xfrm>
              <a:prstGeom prst="rect">
                <a:avLst/>
              </a:prstGeom>
              <a:blipFill>
                <a:blip r:embed="rId3"/>
                <a:stretch>
                  <a:fillRect l="-659" r="-659" b="-305"/>
                </a:stretch>
              </a:blipFill>
            </p:spPr>
            <p:txBody>
              <a:bodyPr/>
              <a:lstStyle/>
              <a:p>
                <a:r>
                  <a:rPr lang="en-US">
                    <a:noFill/>
                  </a:rPr>
                  <a:t> </a:t>
                </a:r>
              </a:p>
            </p:txBody>
          </p:sp>
        </mc:Fallback>
      </mc:AlternateContent>
      <p:sp>
        <p:nvSpPr>
          <p:cNvPr id="19" name="Rectangle 18"/>
          <p:cNvSpPr/>
          <p:nvPr/>
        </p:nvSpPr>
        <p:spPr>
          <a:xfrm>
            <a:off x="4066231" y="356054"/>
            <a:ext cx="105189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Trả lời:</a:t>
            </a:r>
            <a:endParaRPr kumimoji="0" lang="en-US" sz="2000" b="1" i="1" u="sng" strike="noStrike" kern="0" cap="none" spc="0" normalizeH="0" baseline="0" noProof="0">
              <a:ln>
                <a:noFill/>
              </a:ln>
              <a:solidFill>
                <a:srgbClr val="4C2E8C">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57969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323" name="Google Shape;323;p41"/>
          <p:cNvGrpSpPr/>
          <p:nvPr/>
        </p:nvGrpSpPr>
        <p:grpSpPr>
          <a:xfrm>
            <a:off x="8301235" y="247503"/>
            <a:ext cx="640088" cy="622281"/>
            <a:chOff x="2629513" y="1631923"/>
            <a:chExt cx="656097" cy="640075"/>
          </a:xfrm>
        </p:grpSpPr>
        <p:sp>
          <p:nvSpPr>
            <p:cNvPr id="324" name="Google Shape;324;p41"/>
            <p:cNvSpPr/>
            <p:nvPr/>
          </p:nvSpPr>
          <p:spPr>
            <a:xfrm>
              <a:off x="2961843" y="1947599"/>
              <a:ext cx="133112" cy="133559"/>
            </a:xfrm>
            <a:custGeom>
              <a:avLst/>
              <a:gdLst/>
              <a:ahLst/>
              <a:cxnLst/>
              <a:rect l="l" t="t" r="r" b="b"/>
              <a:pathLst>
                <a:path w="3109" h="3108" extrusionOk="0">
                  <a:moveTo>
                    <a:pt x="1287" y="0"/>
                  </a:moveTo>
                  <a:lnTo>
                    <a:pt x="1" y="1286"/>
                  </a:lnTo>
                  <a:lnTo>
                    <a:pt x="1811" y="3108"/>
                  </a:lnTo>
                  <a:lnTo>
                    <a:pt x="3108" y="1822"/>
                  </a:lnTo>
                  <a:lnTo>
                    <a:pt x="128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41"/>
            <p:cNvSpPr/>
            <p:nvPr/>
          </p:nvSpPr>
          <p:spPr>
            <a:xfrm>
              <a:off x="2961843" y="1947599"/>
              <a:ext cx="85202" cy="85472"/>
            </a:xfrm>
            <a:custGeom>
              <a:avLst/>
              <a:gdLst/>
              <a:ahLst/>
              <a:cxnLst/>
              <a:rect l="l" t="t" r="r" b="b"/>
              <a:pathLst>
                <a:path w="1990" h="1989" extrusionOk="0">
                  <a:moveTo>
                    <a:pt x="1287" y="0"/>
                  </a:moveTo>
                  <a:lnTo>
                    <a:pt x="1" y="1286"/>
                  </a:lnTo>
                  <a:lnTo>
                    <a:pt x="703" y="1988"/>
                  </a:lnTo>
                  <a:cubicBezTo>
                    <a:pt x="1203" y="1631"/>
                    <a:pt x="1632" y="1191"/>
                    <a:pt x="1989" y="691"/>
                  </a:cubicBezTo>
                  <a:lnTo>
                    <a:pt x="1287" y="0"/>
                  </a:ln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41"/>
            <p:cNvSpPr/>
            <p:nvPr/>
          </p:nvSpPr>
          <p:spPr>
            <a:xfrm>
              <a:off x="3033730" y="2020609"/>
              <a:ext cx="251881" cy="250873"/>
            </a:xfrm>
            <a:custGeom>
              <a:avLst/>
              <a:gdLst/>
              <a:ahLst/>
              <a:cxnLst/>
              <a:rect l="l" t="t" r="r" b="b"/>
              <a:pathLst>
                <a:path w="5883" h="5838" extrusionOk="0">
                  <a:moveTo>
                    <a:pt x="1644" y="1"/>
                  </a:moveTo>
                  <a:cubicBezTo>
                    <a:pt x="1584" y="1"/>
                    <a:pt x="1525" y="22"/>
                    <a:pt x="1477" y="63"/>
                  </a:cubicBezTo>
                  <a:lnTo>
                    <a:pt x="84" y="1456"/>
                  </a:lnTo>
                  <a:cubicBezTo>
                    <a:pt x="1" y="1552"/>
                    <a:pt x="1" y="1706"/>
                    <a:pt x="84" y="1790"/>
                  </a:cubicBezTo>
                  <a:lnTo>
                    <a:pt x="4073" y="5766"/>
                  </a:lnTo>
                  <a:cubicBezTo>
                    <a:pt x="4114" y="5814"/>
                    <a:pt x="4174" y="5838"/>
                    <a:pt x="4233" y="5838"/>
                  </a:cubicBezTo>
                  <a:cubicBezTo>
                    <a:pt x="4293" y="5838"/>
                    <a:pt x="4352" y="5814"/>
                    <a:pt x="4394" y="5766"/>
                  </a:cubicBezTo>
                  <a:lnTo>
                    <a:pt x="5787" y="4373"/>
                  </a:lnTo>
                  <a:lnTo>
                    <a:pt x="5787" y="4385"/>
                  </a:lnTo>
                  <a:cubicBezTo>
                    <a:pt x="5882" y="4290"/>
                    <a:pt x="5882" y="4147"/>
                    <a:pt x="5787" y="4052"/>
                  </a:cubicBezTo>
                  <a:lnTo>
                    <a:pt x="1810" y="63"/>
                  </a:lnTo>
                  <a:cubicBezTo>
                    <a:pt x="1763" y="22"/>
                    <a:pt x="1703" y="1"/>
                    <a:pt x="1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41"/>
            <p:cNvSpPr/>
            <p:nvPr/>
          </p:nvSpPr>
          <p:spPr>
            <a:xfrm>
              <a:off x="3087762" y="2020738"/>
              <a:ext cx="197848" cy="251260"/>
            </a:xfrm>
            <a:custGeom>
              <a:avLst/>
              <a:gdLst/>
              <a:ahLst/>
              <a:cxnLst/>
              <a:rect l="l" t="t" r="r" b="b"/>
              <a:pathLst>
                <a:path w="4621" h="5847" extrusionOk="0">
                  <a:moveTo>
                    <a:pt x="382" y="1"/>
                  </a:moveTo>
                  <a:cubicBezTo>
                    <a:pt x="322" y="1"/>
                    <a:pt x="263" y="25"/>
                    <a:pt x="215" y="72"/>
                  </a:cubicBezTo>
                  <a:lnTo>
                    <a:pt x="215" y="60"/>
                  </a:lnTo>
                  <a:lnTo>
                    <a:pt x="1" y="286"/>
                  </a:lnTo>
                  <a:lnTo>
                    <a:pt x="3716" y="4001"/>
                  </a:lnTo>
                  <a:cubicBezTo>
                    <a:pt x="3835" y="4120"/>
                    <a:pt x="3835" y="4311"/>
                    <a:pt x="3716" y="4430"/>
                  </a:cubicBezTo>
                  <a:lnTo>
                    <a:pt x="2584" y="5561"/>
                  </a:lnTo>
                  <a:lnTo>
                    <a:pt x="2811" y="5775"/>
                  </a:lnTo>
                  <a:cubicBezTo>
                    <a:pt x="2852" y="5823"/>
                    <a:pt x="2912" y="5847"/>
                    <a:pt x="2971" y="5847"/>
                  </a:cubicBezTo>
                  <a:cubicBezTo>
                    <a:pt x="3031" y="5847"/>
                    <a:pt x="3090" y="5823"/>
                    <a:pt x="3132" y="5775"/>
                  </a:cubicBezTo>
                  <a:lnTo>
                    <a:pt x="4525" y="4382"/>
                  </a:lnTo>
                  <a:cubicBezTo>
                    <a:pt x="4620" y="4287"/>
                    <a:pt x="4620" y="4144"/>
                    <a:pt x="4525" y="4049"/>
                  </a:cubicBezTo>
                  <a:lnTo>
                    <a:pt x="548" y="72"/>
                  </a:lnTo>
                  <a:cubicBezTo>
                    <a:pt x="501" y="25"/>
                    <a:pt x="441" y="1"/>
                    <a:pt x="382" y="1"/>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41"/>
            <p:cNvSpPr/>
            <p:nvPr/>
          </p:nvSpPr>
          <p:spPr>
            <a:xfrm>
              <a:off x="2631012" y="1631923"/>
              <a:ext cx="433373" cy="418509"/>
            </a:xfrm>
            <a:custGeom>
              <a:avLst/>
              <a:gdLst/>
              <a:ahLst/>
              <a:cxnLst/>
              <a:rect l="l" t="t" r="r" b="b"/>
              <a:pathLst>
                <a:path w="10122" h="9739" extrusionOk="0">
                  <a:moveTo>
                    <a:pt x="5251" y="0"/>
                  </a:moveTo>
                  <a:cubicBezTo>
                    <a:pt x="3275" y="0"/>
                    <a:pt x="1501" y="1191"/>
                    <a:pt x="751" y="3012"/>
                  </a:cubicBezTo>
                  <a:cubicBezTo>
                    <a:pt x="1" y="4834"/>
                    <a:pt x="418" y="6929"/>
                    <a:pt x="1811" y="8322"/>
                  </a:cubicBezTo>
                  <a:cubicBezTo>
                    <a:pt x="2743" y="9247"/>
                    <a:pt x="3989" y="9739"/>
                    <a:pt x="5258" y="9739"/>
                  </a:cubicBezTo>
                  <a:cubicBezTo>
                    <a:pt x="5885" y="9739"/>
                    <a:pt x="6518" y="9618"/>
                    <a:pt x="7121" y="9370"/>
                  </a:cubicBezTo>
                  <a:cubicBezTo>
                    <a:pt x="8930" y="8620"/>
                    <a:pt x="10121" y="6846"/>
                    <a:pt x="10121" y="4870"/>
                  </a:cubicBezTo>
                  <a:cubicBezTo>
                    <a:pt x="10121" y="2179"/>
                    <a:pt x="7930" y="0"/>
                    <a:pt x="5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41"/>
            <p:cNvSpPr/>
            <p:nvPr/>
          </p:nvSpPr>
          <p:spPr>
            <a:xfrm>
              <a:off x="2688641" y="1673348"/>
              <a:ext cx="404259" cy="377342"/>
            </a:xfrm>
            <a:custGeom>
              <a:avLst/>
              <a:gdLst/>
              <a:ahLst/>
              <a:cxnLst/>
              <a:rect l="l" t="t" r="r" b="b"/>
              <a:pathLst>
                <a:path w="9442" h="8781" extrusionOk="0">
                  <a:moveTo>
                    <a:pt x="6822" y="0"/>
                  </a:moveTo>
                  <a:cubicBezTo>
                    <a:pt x="8263" y="1941"/>
                    <a:pt x="8073" y="4656"/>
                    <a:pt x="6358" y="6358"/>
                  </a:cubicBezTo>
                  <a:cubicBezTo>
                    <a:pt x="5417" y="7306"/>
                    <a:pt x="4168" y="7791"/>
                    <a:pt x="2910" y="7791"/>
                  </a:cubicBezTo>
                  <a:cubicBezTo>
                    <a:pt x="1892" y="7791"/>
                    <a:pt x="869" y="7473"/>
                    <a:pt x="0" y="6823"/>
                  </a:cubicBezTo>
                  <a:lnTo>
                    <a:pt x="0" y="6823"/>
                  </a:lnTo>
                  <a:cubicBezTo>
                    <a:pt x="964" y="8116"/>
                    <a:pt x="2429" y="8780"/>
                    <a:pt x="3902" y="8780"/>
                  </a:cubicBezTo>
                  <a:cubicBezTo>
                    <a:pt x="5143" y="8780"/>
                    <a:pt x="6389" y="8310"/>
                    <a:pt x="7346" y="7347"/>
                  </a:cubicBezTo>
                  <a:cubicBezTo>
                    <a:pt x="9442" y="5251"/>
                    <a:pt x="9192" y="1774"/>
                    <a:pt x="6822" y="0"/>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41"/>
            <p:cNvSpPr/>
            <p:nvPr/>
          </p:nvSpPr>
          <p:spPr>
            <a:xfrm>
              <a:off x="2629513" y="1671286"/>
              <a:ext cx="396124" cy="340213"/>
            </a:xfrm>
            <a:custGeom>
              <a:avLst/>
              <a:gdLst/>
              <a:ahLst/>
              <a:cxnLst/>
              <a:rect l="l" t="t" r="r" b="b"/>
              <a:pathLst>
                <a:path w="9252" h="7917" extrusionOk="0">
                  <a:moveTo>
                    <a:pt x="5286" y="1"/>
                  </a:moveTo>
                  <a:cubicBezTo>
                    <a:pt x="1750" y="1"/>
                    <a:pt x="0" y="4263"/>
                    <a:pt x="2488" y="6764"/>
                  </a:cubicBezTo>
                  <a:cubicBezTo>
                    <a:pt x="3242" y="7517"/>
                    <a:pt x="4248" y="7916"/>
                    <a:pt x="5273" y="7916"/>
                  </a:cubicBezTo>
                  <a:cubicBezTo>
                    <a:pt x="5787" y="7916"/>
                    <a:pt x="6305" y="7816"/>
                    <a:pt x="6799" y="7609"/>
                  </a:cubicBezTo>
                  <a:cubicBezTo>
                    <a:pt x="8287" y="7002"/>
                    <a:pt x="9251" y="5561"/>
                    <a:pt x="9251" y="3954"/>
                  </a:cubicBezTo>
                  <a:lnTo>
                    <a:pt x="9239" y="3954"/>
                  </a:lnTo>
                  <a:cubicBezTo>
                    <a:pt x="9239" y="1775"/>
                    <a:pt x="7465" y="1"/>
                    <a:pt x="5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41"/>
            <p:cNvSpPr/>
            <p:nvPr/>
          </p:nvSpPr>
          <p:spPr>
            <a:xfrm>
              <a:off x="2774785" y="1758778"/>
              <a:ext cx="161627" cy="164800"/>
            </a:xfrm>
            <a:custGeom>
              <a:avLst/>
              <a:gdLst/>
              <a:ahLst/>
              <a:cxnLst/>
              <a:rect l="l" t="t" r="r" b="b"/>
              <a:pathLst>
                <a:path w="3775" h="3835" extrusionOk="0">
                  <a:moveTo>
                    <a:pt x="310" y="1"/>
                  </a:moveTo>
                  <a:cubicBezTo>
                    <a:pt x="119" y="13"/>
                    <a:pt x="0" y="227"/>
                    <a:pt x="108" y="382"/>
                  </a:cubicBezTo>
                  <a:lnTo>
                    <a:pt x="1155" y="1918"/>
                  </a:lnTo>
                  <a:lnTo>
                    <a:pt x="108" y="3454"/>
                  </a:lnTo>
                  <a:cubicBezTo>
                    <a:pt x="0" y="3620"/>
                    <a:pt x="119" y="3835"/>
                    <a:pt x="310" y="3835"/>
                  </a:cubicBezTo>
                  <a:lnTo>
                    <a:pt x="1203" y="3835"/>
                  </a:lnTo>
                  <a:cubicBezTo>
                    <a:pt x="1286" y="3835"/>
                    <a:pt x="1358" y="3787"/>
                    <a:pt x="1405" y="3727"/>
                  </a:cubicBezTo>
                  <a:lnTo>
                    <a:pt x="1893" y="3001"/>
                  </a:lnTo>
                  <a:lnTo>
                    <a:pt x="2370" y="3715"/>
                  </a:lnTo>
                  <a:cubicBezTo>
                    <a:pt x="2417" y="3787"/>
                    <a:pt x="2489" y="3823"/>
                    <a:pt x="2572" y="3823"/>
                  </a:cubicBezTo>
                  <a:lnTo>
                    <a:pt x="3465" y="3823"/>
                  </a:lnTo>
                  <a:cubicBezTo>
                    <a:pt x="3656" y="3823"/>
                    <a:pt x="3775" y="3608"/>
                    <a:pt x="3667" y="3454"/>
                  </a:cubicBezTo>
                  <a:lnTo>
                    <a:pt x="2620" y="1918"/>
                  </a:lnTo>
                  <a:lnTo>
                    <a:pt x="3667" y="382"/>
                  </a:lnTo>
                  <a:cubicBezTo>
                    <a:pt x="3775" y="215"/>
                    <a:pt x="3656" y="1"/>
                    <a:pt x="3465" y="1"/>
                  </a:cubicBezTo>
                  <a:lnTo>
                    <a:pt x="2572" y="1"/>
                  </a:lnTo>
                  <a:cubicBezTo>
                    <a:pt x="2489" y="1"/>
                    <a:pt x="2417" y="36"/>
                    <a:pt x="2370" y="108"/>
                  </a:cubicBezTo>
                  <a:lnTo>
                    <a:pt x="1893" y="834"/>
                  </a:lnTo>
                  <a:lnTo>
                    <a:pt x="1405" y="108"/>
                  </a:lnTo>
                  <a:cubicBezTo>
                    <a:pt x="1358" y="48"/>
                    <a:pt x="1286" y="13"/>
                    <a:pt x="12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41"/>
            <p:cNvSpPr/>
            <p:nvPr/>
          </p:nvSpPr>
          <p:spPr>
            <a:xfrm>
              <a:off x="2863968" y="1759293"/>
              <a:ext cx="72443" cy="164284"/>
            </a:xfrm>
            <a:custGeom>
              <a:avLst/>
              <a:gdLst/>
              <a:ahLst/>
              <a:cxnLst/>
              <a:rect l="l" t="t" r="r" b="b"/>
              <a:pathLst>
                <a:path w="1692" h="3823" extrusionOk="0">
                  <a:moveTo>
                    <a:pt x="1251" y="1"/>
                  </a:moveTo>
                  <a:lnTo>
                    <a:pt x="84" y="1739"/>
                  </a:lnTo>
                  <a:cubicBezTo>
                    <a:pt x="1" y="1834"/>
                    <a:pt x="1" y="1977"/>
                    <a:pt x="84" y="2084"/>
                  </a:cubicBezTo>
                  <a:lnTo>
                    <a:pt x="1251" y="3823"/>
                  </a:lnTo>
                  <a:lnTo>
                    <a:pt x="1382" y="3823"/>
                  </a:lnTo>
                  <a:cubicBezTo>
                    <a:pt x="1573" y="3823"/>
                    <a:pt x="1692" y="3608"/>
                    <a:pt x="1584" y="3442"/>
                  </a:cubicBezTo>
                  <a:lnTo>
                    <a:pt x="537" y="1906"/>
                  </a:lnTo>
                  <a:lnTo>
                    <a:pt x="1584" y="370"/>
                  </a:lnTo>
                  <a:cubicBezTo>
                    <a:pt x="1692" y="215"/>
                    <a:pt x="1573" y="1"/>
                    <a:pt x="1382" y="1"/>
                  </a:cubicBezTo>
                  <a:close/>
                </a:path>
              </a:pathLst>
            </a:custGeom>
            <a:solidFill>
              <a:srgbClr val="2D1549">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6" name="Google Shape;336;p41"/>
          <p:cNvGrpSpPr/>
          <p:nvPr/>
        </p:nvGrpSpPr>
        <p:grpSpPr>
          <a:xfrm rot="18778838">
            <a:off x="291440" y="15860"/>
            <a:ext cx="545044" cy="644353"/>
            <a:chOff x="713258" y="1316731"/>
            <a:chExt cx="545044" cy="644353"/>
          </a:xfrm>
        </p:grpSpPr>
        <p:sp>
          <p:nvSpPr>
            <p:cNvPr id="337" name="Google Shape;337;p41"/>
            <p:cNvSpPr/>
            <p:nvPr/>
          </p:nvSpPr>
          <p:spPr>
            <a:xfrm>
              <a:off x="1029701" y="1732484"/>
              <a:ext cx="228600" cy="228600"/>
            </a:xfrm>
            <a:prstGeom prst="mathPlus">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41"/>
            <p:cNvSpPr/>
            <p:nvPr/>
          </p:nvSpPr>
          <p:spPr>
            <a:xfrm>
              <a:off x="713258" y="1316731"/>
              <a:ext cx="228600" cy="228600"/>
            </a:xfrm>
            <a:prstGeom prst="mathNotEqual">
              <a:avLst>
                <a:gd name="adj1" fmla="val 23520"/>
                <a:gd name="adj2" fmla="val 6600000"/>
                <a:gd name="adj3" fmla="val 1176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Rectangle 22"/>
          <p:cNvSpPr/>
          <p:nvPr/>
        </p:nvSpPr>
        <p:spPr>
          <a:xfrm>
            <a:off x="4066231" y="356054"/>
            <a:ext cx="105189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Trả lời:</a:t>
            </a:r>
            <a:endParaRPr kumimoji="0" lang="en-US" sz="20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9" name="Rectangle 18"/>
              <p:cNvSpPr/>
              <p:nvPr/>
            </p:nvSpPr>
            <p:spPr>
              <a:xfrm>
                <a:off x="628238" y="802787"/>
                <a:ext cx="8214426" cy="4157933"/>
              </a:xfrm>
              <a:prstGeom prst="rect">
                <a:avLst/>
              </a:prstGeom>
            </p:spPr>
            <p:txBody>
              <a:bodyPr wrap="square">
                <a:spAutoFit/>
              </a:bodyPr>
              <a:lstStyle/>
              <a:p>
                <a:pPr marL="285750" marR="0" lvl="0" indent="-285750" algn="just" defTabSz="914400" rtl="0" eaLnBrk="1" fontAlgn="auto" latinLnBrk="0" hangingPunct="1">
                  <a:lnSpc>
                    <a:spcPct val="150000"/>
                  </a:lnSpc>
                  <a:buClr>
                    <a:srgbClr val="000000"/>
                  </a:buClr>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Dotum" panose="020B0600000101010101" pitchFamily="34" charset="-127"/>
                    <a:cs typeface="Arial"/>
                    <a:sym typeface="Arial"/>
                  </a:rPr>
                  <a:t>Thời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gian</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tự</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học</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từ</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3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đến</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dưới</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4,5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giờ</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ta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chọn</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giá</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trị</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đại</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diện</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là</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endParaRPr kumimoji="0" lang="en-US" sz="1800" b="0" i="0" u="none" strike="noStrike" kern="0" cap="none" spc="0" normalizeH="0" baseline="0" noProof="0" dirty="0" smtClean="0">
                  <a:ln>
                    <a:noFill/>
                  </a:ln>
                  <a:solidFill>
                    <a:srgbClr val="000000"/>
                  </a:solidFill>
                  <a:effectLst/>
                  <a:uLnTx/>
                  <a:uFillTx/>
                  <a:latin typeface="Arial"/>
                  <a:ea typeface="Dotum" panose="020B0600000101010101" pitchFamily="34" charset="-127"/>
                  <a:cs typeface="Arial"/>
                  <a:sym typeface="Arial"/>
                </a:endParaRPr>
              </a:p>
              <a:p>
                <a:pPr marR="0" lvl="0" algn="just" defTabSz="914400" rtl="0" eaLnBrk="1" fontAlgn="auto" latinLnBrk="0" hangingPunct="1">
                  <a:lnSpc>
                    <a:spcPct val="150000"/>
                  </a:lnSpc>
                  <a:buClr>
                    <a:srgbClr val="000000"/>
                  </a:buClr>
                  <a:buSzTx/>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3+4,5</m:t>
                          </m:r>
                        </m:num>
                        <m:den>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den>
                      </m:f>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=3,75</m:t>
                      </m:r>
                    </m:oMath>
                  </m:oMathPara>
                </a14:m>
                <a:endParaRPr kumimoji="0" lang="en-US" sz="1800" b="0" i="0" u="none" strike="noStrike" kern="0" cap="none" spc="0" normalizeH="0" baseline="0" noProof="0" dirty="0" smtClean="0">
                  <a:ln>
                    <a:noFill/>
                  </a:ln>
                  <a:solidFill>
                    <a:srgbClr val="000000"/>
                  </a:solidFill>
                  <a:effectLst/>
                  <a:uLnTx/>
                  <a:uFillTx/>
                  <a:latin typeface="Arial"/>
                  <a:ea typeface="Dotum" panose="020B0600000101010101" pitchFamily="34" charset="-127"/>
                  <a:cs typeface="Arial"/>
                  <a:sym typeface="Arial"/>
                </a:endParaRPr>
              </a:p>
              <a:p>
                <a:pPr marR="0" lvl="0" algn="just" defTabSz="914400" rtl="0" eaLnBrk="1" fontAlgn="auto" latinLnBrk="0" hangingPunct="1">
                  <a:lnSpc>
                    <a:spcPct val="150000"/>
                  </a:lnSpc>
                  <a:buClr>
                    <a:srgbClr val="000000"/>
                  </a:buClr>
                  <a:buSzTx/>
                  <a:tabLst/>
                  <a:defRPr/>
                </a:pPr>
                <a:r>
                  <a:rPr kumimoji="0" lang="en-US" sz="1800" b="0" i="0" u="none" strike="noStrike" kern="0" cap="none" spc="0" normalizeH="0" baseline="0" noProof="0" dirty="0" err="1" smtClean="0">
                    <a:ln>
                      <a:noFill/>
                    </a:ln>
                    <a:solidFill>
                      <a:srgbClr val="000000"/>
                    </a:solidFill>
                    <a:effectLst/>
                    <a:uLnTx/>
                    <a:uFillTx/>
                    <a:latin typeface="Arial"/>
                    <a:ea typeface="Dotum" panose="020B0600000101010101" pitchFamily="34" charset="-127"/>
                    <a:cs typeface="Arial"/>
                    <a:sym typeface="Arial"/>
                  </a:rPr>
                  <a:t>tần</a:t>
                </a:r>
                <a:r>
                  <a:rPr kumimoji="0" lang="en-US" sz="1800" b="0" i="0" u="none" strike="noStrike" kern="0" cap="none" spc="0" normalizeH="0" baseline="0" noProof="0" dirty="0" smtClean="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số</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tương</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ứng</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là</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smtClean="0">
                    <a:ln>
                      <a:noFill/>
                    </a:ln>
                    <a:solidFill>
                      <a:srgbClr val="000000"/>
                    </a:solidFill>
                    <a:effectLst/>
                    <a:uLnTx/>
                    <a:uFillTx/>
                    <a:latin typeface="Arial"/>
                    <a:ea typeface="Dotum" panose="020B0600000101010101" pitchFamily="34" charset="-127"/>
                    <a:cs typeface="Arial"/>
                    <a:sym typeface="Arial"/>
                  </a:rPr>
                  <a:t>10.</a:t>
                </a:r>
                <a:endPar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endParaRPr>
              </a:p>
              <a:p>
                <a:pPr marL="285750" marR="0" lvl="0" indent="-285750" algn="just" defTabSz="914400" rtl="0" eaLnBrk="1" fontAlgn="auto" latinLnBrk="0" hangingPunct="1">
                  <a:lnSpc>
                    <a:spcPct val="150000"/>
                  </a:lnSpc>
                  <a:buClr>
                    <a:srgbClr val="000000"/>
                  </a:buClr>
                  <a:buSzTx/>
                  <a:buFontTx/>
                  <a:buChar char="-"/>
                  <a:tabLst/>
                  <a:defRPr/>
                </a:pPr>
                <a:r>
                  <a:rPr kumimoji="0" lang="en-US" sz="1800" b="0" i="0" u="none" strike="noStrike" kern="0" cap="none" spc="0" normalizeH="0" baseline="0" noProof="0" dirty="0" err="1" smtClean="0">
                    <a:ln>
                      <a:noFill/>
                    </a:ln>
                    <a:solidFill>
                      <a:srgbClr val="000000"/>
                    </a:solidFill>
                    <a:effectLst/>
                    <a:uLnTx/>
                    <a:uFillTx/>
                    <a:latin typeface="Arial"/>
                    <a:ea typeface="Dotum" panose="020B0600000101010101" pitchFamily="34" charset="-127"/>
                    <a:cs typeface="Arial"/>
                    <a:sym typeface="Arial"/>
                  </a:rPr>
                  <a:t>Thời</a:t>
                </a:r>
                <a:r>
                  <a:rPr kumimoji="0" lang="en-US" sz="1800" b="0" i="0" u="none" strike="noStrike" kern="0" cap="none" spc="0" normalizeH="0" baseline="0" noProof="0" dirty="0" smtClean="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gian</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tự</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học</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là</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từ</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4,5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giờ</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trở</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lên</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ta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chọn</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giá</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trị</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đại</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diện</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là</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5,25</a:t>
                </a:r>
                <a:r>
                  <a:rPr kumimoji="0" lang="en-US" sz="1800" b="0" i="0" u="none" strike="noStrike" kern="0" cap="none" spc="0" normalizeH="0" baseline="0" noProof="0" dirty="0" smtClean="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tần</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số</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tương</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ứng</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là</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smtClean="0">
                    <a:ln>
                      <a:noFill/>
                    </a:ln>
                    <a:solidFill>
                      <a:srgbClr val="000000"/>
                    </a:solidFill>
                    <a:effectLst/>
                    <a:uLnTx/>
                    <a:uFillTx/>
                    <a:latin typeface="Arial"/>
                    <a:ea typeface="Dotum" panose="020B0600000101010101" pitchFamily="34" charset="-127"/>
                    <a:cs typeface="Arial"/>
                    <a:sym typeface="Arial"/>
                  </a:rPr>
                  <a:t>3.</a:t>
                </a:r>
                <a:endPar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endParaRPr>
              </a:p>
              <a:p>
                <a:pPr lvl="0" algn="just">
                  <a:lnSpc>
                    <a:spcPct val="150000"/>
                  </a:lnSpc>
                </a:pPr>
                <a14:m>
                  <m:oMath xmlns:m="http://schemas.openxmlformats.org/officeDocument/2006/math">
                    <m:r>
                      <a:rPr lang="en-US" sz="1800" i="1">
                        <a:latin typeface="Cambria Math" panose="02040503050406030204" pitchFamily="18" charset="0"/>
                        <a:ea typeface="Dotum" panose="020B0600000101010101" pitchFamily="34" charset="-127"/>
                      </a:rPr>
                      <m:t>⇒</m:t>
                    </m:r>
                  </m:oMath>
                </a14:m>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Số</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trung</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bình</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là</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a:t>
                </a:r>
                <a:endPar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endParaRPr>
              </a:p>
              <a:p>
                <a:pPr marL="0" marR="0" lvl="0" indent="0" algn="ctr"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8</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.0,75+</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20</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.2,25+</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10</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.3,75+</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3</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.5,25</m:t>
                          </m:r>
                        </m:num>
                        <m:den>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41</m:t>
                          </m:r>
                        </m:den>
                      </m:f>
                      <m:r>
                        <a:rPr lang="en-US" sz="1800">
                          <a:latin typeface="Cambria Math" panose="02040503050406030204" pitchFamily="18" charset="0"/>
                          <a:ea typeface="Dotum" panose="020B0600000101010101" pitchFamily="34" charset="-127"/>
                        </a:rPr>
                        <m:t>≈</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54</m:t>
                      </m:r>
                    </m:oMath>
                  </m:oMathPara>
                </a14:m>
                <a:endPar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endParaRPr>
              </a:p>
              <a:p>
                <a:pPr marL="0" marR="0" lvl="0" indent="0" algn="l" defTabSz="914400" rtl="0" eaLnBrk="1" fontAlgn="auto" latinLnBrk="0" hangingPunct="1">
                  <a:lnSpc>
                    <a:spcPct val="150000"/>
                  </a:lnSpc>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Vậy</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thời</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gian</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tự</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học</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trung</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bình</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học</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sinh</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lớp</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smtClean="0">
                    <a:ln>
                      <a:noFill/>
                    </a:ln>
                    <a:solidFill>
                      <a:srgbClr val="000000"/>
                    </a:solidFill>
                    <a:effectLst/>
                    <a:uLnTx/>
                    <a:uFillTx/>
                    <a:latin typeface="Arial"/>
                    <a:ea typeface="Dotum" panose="020B0600000101010101" pitchFamily="34" charset="-127"/>
                    <a:cs typeface="Arial"/>
                    <a:sym typeface="Arial"/>
                  </a:rPr>
                  <a:t>11A2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xấp</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xỉ</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khoảng</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 </a:t>
                </a:r>
                <a:r>
                  <a:rPr kumimoji="0" lang="en-US" sz="1800" b="0" i="0" u="none" strike="noStrike" kern="0" cap="none" spc="0" normalizeH="0" baseline="0" noProof="0" dirty="0" smtClean="0">
                    <a:ln>
                      <a:noFill/>
                    </a:ln>
                    <a:solidFill>
                      <a:srgbClr val="000000"/>
                    </a:solidFill>
                    <a:effectLst/>
                    <a:uLnTx/>
                    <a:uFillTx/>
                    <a:latin typeface="Arial"/>
                    <a:ea typeface="Dotum" panose="020B0600000101010101" pitchFamily="34" charset="-127"/>
                    <a:cs typeface="Arial"/>
                    <a:sym typeface="Arial"/>
                  </a:rPr>
                  <a:t>2,54 </a:t>
                </a:r>
                <a:r>
                  <a:rPr kumimoji="0" lang="en-US" sz="1800" b="0" i="0" u="none" strike="noStrike" kern="0" cap="none" spc="0" normalizeH="0" baseline="0" noProof="0" dirty="0" err="1">
                    <a:ln>
                      <a:noFill/>
                    </a:ln>
                    <a:solidFill>
                      <a:srgbClr val="000000"/>
                    </a:solidFill>
                    <a:effectLst/>
                    <a:uLnTx/>
                    <a:uFillTx/>
                    <a:latin typeface="Arial"/>
                    <a:ea typeface="Dotum" panose="020B0600000101010101" pitchFamily="34" charset="-127"/>
                    <a:cs typeface="Arial"/>
                    <a:sym typeface="Arial"/>
                  </a:rPr>
                  <a:t>giờ</a:t>
                </a:r>
                <a:r>
                  <a:rPr kumimoji="0" lang="en-US" sz="1800" b="0" i="0" u="none" strike="noStrike" kern="0" cap="none" spc="0" normalizeH="0" baseline="0" noProof="0" dirty="0">
                    <a:ln>
                      <a:noFill/>
                    </a:ln>
                    <a:solidFill>
                      <a:srgbClr val="000000"/>
                    </a:solidFill>
                    <a:effectLst/>
                    <a:uLnTx/>
                    <a:uFillTx/>
                    <a:latin typeface="Arial"/>
                    <a:ea typeface="Dotum" panose="020B0600000101010101" pitchFamily="34" charset="-127"/>
                    <a:cs typeface="Arial"/>
                    <a:sym typeface="Arial"/>
                  </a:rPr>
                  <a:t>.</a:t>
                </a:r>
                <a:endParaRPr kumimoji="0" lang="en-US" sz="1800" b="0" i="0" u="none" strike="noStrike" kern="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19" name="Rectangle 18"/>
              <p:cNvSpPr>
                <a:spLocks noRot="1" noChangeAspect="1" noMove="1" noResize="1" noEditPoints="1" noAdjustHandles="1" noChangeArrowheads="1" noChangeShapeType="1" noTextEdit="1"/>
              </p:cNvSpPr>
              <p:nvPr/>
            </p:nvSpPr>
            <p:spPr>
              <a:xfrm>
                <a:off x="628238" y="802787"/>
                <a:ext cx="8214426" cy="4157933"/>
              </a:xfrm>
              <a:prstGeom prst="rect">
                <a:avLst/>
              </a:prstGeom>
              <a:blipFill>
                <a:blip r:embed="rId3"/>
                <a:stretch>
                  <a:fillRect l="-593" r="-593" b="-293"/>
                </a:stretch>
              </a:blipFill>
            </p:spPr>
            <p:txBody>
              <a:bodyPr/>
              <a:lstStyle/>
              <a:p>
                <a:r>
                  <a:rPr lang="en-US">
                    <a:noFill/>
                  </a:rPr>
                  <a:t> </a:t>
                </a:r>
              </a:p>
            </p:txBody>
          </p:sp>
        </mc:Fallback>
      </mc:AlternateContent>
    </p:spTree>
    <p:extLst>
      <p:ext uri="{BB962C8B-B14F-4D97-AF65-F5344CB8AC3E}">
        <p14:creationId xmlns:p14="http://schemas.microsoft.com/office/powerpoint/2010/main" val="389766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xEl>
                                              <p:pRg st="5" end="5"/>
                                            </p:txEl>
                                          </p:spTgt>
                                        </p:tgtEl>
                                        <p:attrNameLst>
                                          <p:attrName>style.visibility</p:attrName>
                                        </p:attrNameLst>
                                      </p:cBhvr>
                                      <p:to>
                                        <p:strVal val="visible"/>
                                      </p:to>
                                    </p:set>
                                    <p:animEffect transition="in" filter="randombar(horizontal)">
                                      <p:cBhvr>
                                        <p:cTn id="32" dur="500"/>
                                        <p:tgtEl>
                                          <p:spTgt spid="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9">
                                            <p:txEl>
                                              <p:pRg st="6" end="6"/>
                                            </p:txEl>
                                          </p:spTgt>
                                        </p:tgtEl>
                                        <p:attrNameLst>
                                          <p:attrName>style.visibility</p:attrName>
                                        </p:attrNameLst>
                                      </p:cBhvr>
                                      <p:to>
                                        <p:strVal val="visible"/>
                                      </p:to>
                                    </p:set>
                                    <p:animEffect transition="in" filter="randombar(horizontal)">
                                      <p:cBhvr>
                                        <p:cTn id="37"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Calculus Lesson for High School: Algebra and equations by Slidesgo">
  <a:themeElements>
    <a:clrScheme name="Simple Light">
      <a:dk1>
        <a:srgbClr val="2D1549"/>
      </a:dk1>
      <a:lt1>
        <a:srgbClr val="D7DFF2"/>
      </a:lt1>
      <a:dk2>
        <a:srgbClr val="844EEA"/>
      </a:dk2>
      <a:lt2>
        <a:srgbClr val="4C2E8C"/>
      </a:lt2>
      <a:accent1>
        <a:srgbClr val="CE4D8E"/>
      </a:accent1>
      <a:accent2>
        <a:srgbClr val="D25A2C"/>
      </a:accent2>
      <a:accent3>
        <a:srgbClr val="D19670"/>
      </a:accent3>
      <a:accent4>
        <a:srgbClr val="FCDA23"/>
      </a:accent4>
      <a:accent5>
        <a:srgbClr val="FFFFFF"/>
      </a:accent5>
      <a:accent6>
        <a:srgbClr val="FFFFFF"/>
      </a:accent6>
      <a:hlink>
        <a:srgbClr val="2D1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2168</TotalTime>
  <Words>1608</Words>
  <Application>Microsoft Office PowerPoint</Application>
  <PresentationFormat>On-screen Show (16:9)</PresentationFormat>
  <Paragraphs>288</Paragraphs>
  <Slides>30</Slides>
  <Notes>30</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8" baseType="lpstr">
      <vt:lpstr>Poppins</vt:lpstr>
      <vt:lpstr>Anaheim</vt:lpstr>
      <vt:lpstr>Pangolin</vt:lpstr>
      <vt:lpstr>Times New Roman</vt:lpstr>
      <vt:lpstr>Wingdings</vt:lpstr>
      <vt:lpstr>Poppins SemiBold</vt:lpstr>
      <vt:lpstr>Calibri</vt:lpstr>
      <vt:lpstr>Cambria Math</vt:lpstr>
      <vt:lpstr>Lato</vt:lpstr>
      <vt:lpstr>Arial</vt:lpstr>
      <vt:lpstr>Lato Black</vt:lpstr>
      <vt:lpstr>PT Sans</vt:lpstr>
      <vt:lpstr>Nunito Light</vt:lpstr>
      <vt:lpstr>Dotum</vt:lpstr>
      <vt:lpstr>Mukta</vt:lpstr>
      <vt:lpstr>Open Sans</vt:lpstr>
      <vt:lpstr>Pre-Calculus Lesson for High School: Algebra and equations by Slidesgo</vt:lpstr>
      <vt:lpstr>Equation</vt:lpstr>
      <vt:lpstr>PowerPoint Presentation</vt:lpstr>
      <vt:lpstr>KHỞI ĐỘNG</vt:lpstr>
      <vt:lpstr>PowerPoint Presentation</vt:lpstr>
      <vt:lpstr>01</vt:lpstr>
      <vt:lpstr>SỐ TRUNG BÌNH CỦA MẪU SỐ LIỆU GHÉP NHÓM</vt:lpstr>
      <vt:lpstr>HĐ 1:</vt:lpstr>
      <vt:lpstr>PowerPoint Presentation</vt:lpstr>
      <vt:lpstr>PowerPoint Presentation</vt:lpstr>
      <vt:lpstr>PowerPoint Presentation</vt:lpstr>
      <vt:lpstr>PowerPoint Presentation</vt:lpstr>
      <vt:lpstr>Ví dụ 1:</vt:lpstr>
      <vt:lpstr>Ví dụ 1:</vt:lpstr>
      <vt:lpstr>PowerPoint Presentation</vt:lpstr>
      <vt:lpstr>PowerPoint Presentation</vt:lpstr>
      <vt:lpstr>PowerPoint Presentation</vt:lpstr>
      <vt:lpstr>TRUNG VỊ CỦA  MẪU SỐ LIỆU GHÉP NHÓM</vt:lpstr>
      <vt:lpstr>HĐ 2:</vt:lpstr>
      <vt:lpstr>PowerPoint Presentation</vt:lpstr>
      <vt:lpstr>Ví dụ 2:</vt:lpstr>
      <vt:lpstr>Ví dụ 2:</vt:lpstr>
      <vt:lpstr>PowerPoint Presentation</vt:lpstr>
      <vt:lpstr>LUYỆN TẬP</vt:lpstr>
      <vt:lpstr>PowerPoint Presentation</vt:lpstr>
      <vt:lpstr>PowerPoint Presentation</vt:lpstr>
      <vt:lpstr>PowerPoint Presentation</vt:lpstr>
      <vt:lpstr>PowerPoint Presentation</vt:lpstr>
      <vt:lpstr>VẬN DỤNG</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17</cp:revision>
  <dcterms:modified xsi:type="dcterms:W3CDTF">2024-12-30T10:36:46Z</dcterms:modified>
</cp:coreProperties>
</file>