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58" r:id="rId3"/>
    <p:sldId id="309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310" r:id="rId13"/>
    <p:sldId id="268" r:id="rId14"/>
    <p:sldId id="269" r:id="rId15"/>
    <p:sldId id="270" r:id="rId16"/>
    <p:sldId id="271" r:id="rId17"/>
    <p:sldId id="272" r:id="rId18"/>
    <p:sldId id="273" r:id="rId19"/>
    <p:sldId id="284" r:id="rId20"/>
    <p:sldId id="290" r:id="rId21"/>
    <p:sldId id="291" r:id="rId22"/>
    <p:sldId id="297" r:id="rId23"/>
    <p:sldId id="300" r:id="rId24"/>
    <p:sldId id="301" r:id="rId25"/>
    <p:sldId id="306" r:id="rId26"/>
    <p:sldId id="30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A40909-7D44-4995-BAF9-2EFB4EC0D801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12D0F7-3E34-4C83-8E0C-475079A4C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971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D58E2-74CE-4B2C-94EE-9ACFFEB0F33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797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D58E2-74CE-4B2C-94EE-9ACFFEB0F33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65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D58E2-74CE-4B2C-94EE-9ACFFEB0F33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60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D58E2-74CE-4B2C-94EE-9ACFFEB0F33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22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D58E2-74CE-4B2C-94EE-9ACFFEB0F33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456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CD58E2-74CE-4B2C-94EE-9ACFFEB0F3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2336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CD58E2-74CE-4B2C-94EE-9ACFFEB0F3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35440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CD58E2-74CE-4B2C-94EE-9ACFFEB0F3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91642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8" name="Google Shape;938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6586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FCE25-C9DF-4878-B150-AF0C26C7A313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6FE07-745D-44C9-AF46-910BA6525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387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FCE25-C9DF-4878-B150-AF0C26C7A313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6FE07-745D-44C9-AF46-910BA6525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472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FCE25-C9DF-4878-B150-AF0C26C7A313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6FE07-745D-44C9-AF46-910BA6525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220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FCE25-C9DF-4878-B150-AF0C26C7A313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6FE07-745D-44C9-AF46-910BA6525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198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FCE25-C9DF-4878-B150-AF0C26C7A313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6FE07-745D-44C9-AF46-910BA6525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575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FCE25-C9DF-4878-B150-AF0C26C7A313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6FE07-745D-44C9-AF46-910BA6525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013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FCE25-C9DF-4878-B150-AF0C26C7A313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6FE07-745D-44C9-AF46-910BA6525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500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FCE25-C9DF-4878-B150-AF0C26C7A313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6FE07-745D-44C9-AF46-910BA6525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606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FCE25-C9DF-4878-B150-AF0C26C7A313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6FE07-745D-44C9-AF46-910BA6525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213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FCE25-C9DF-4878-B150-AF0C26C7A313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6FE07-745D-44C9-AF46-910BA6525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015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FCE25-C9DF-4878-B150-AF0C26C7A313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6FE07-745D-44C9-AF46-910BA6525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93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FCE25-C9DF-4878-B150-AF0C26C7A313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6FE07-745D-44C9-AF46-910BA6525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71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7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8.svg"/><Relationship Id="rId10" Type="http://schemas.openxmlformats.org/officeDocument/2006/relationships/image" Target="../media/image29.pn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18.svg"/><Relationship Id="rId10" Type="http://schemas.openxmlformats.org/officeDocument/2006/relationships/image" Target="../media/image33.png"/><Relationship Id="rId9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7" Type="http://schemas.openxmlformats.org/officeDocument/2006/relationships/image" Target="../media/image3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8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6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7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18.svg"/><Relationship Id="rId9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18.svg"/><Relationship Id="rId9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16.sv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5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8.sv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6.svg"/><Relationship Id="rId7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8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6.png"/><Relationship Id="rId4" Type="http://schemas.openxmlformats.org/officeDocument/2006/relationships/image" Target="../media/image16.sv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6.svg"/><Relationship Id="rId7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8.sv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251200" y="784921"/>
            <a:ext cx="9739224" cy="5438079"/>
          </a:xfrm>
          <a:custGeom>
            <a:avLst/>
            <a:gdLst/>
            <a:ahLst/>
            <a:cxnLst/>
            <a:rect l="l" t="t" r="r" b="b"/>
            <a:pathLst>
              <a:path w="12673490" h="8157119">
                <a:moveTo>
                  <a:pt x="0" y="0"/>
                </a:moveTo>
                <a:lnTo>
                  <a:pt x="12673490" y="0"/>
                </a:lnTo>
                <a:lnTo>
                  <a:pt x="12673490" y="8157119"/>
                </a:lnTo>
                <a:lnTo>
                  <a:pt x="0" y="81571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2696936" cy="6858000"/>
            <a:chOff x="0" y="0"/>
            <a:chExt cx="1065456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65456" cy="2709333"/>
            </a:xfrm>
            <a:custGeom>
              <a:avLst/>
              <a:gdLst/>
              <a:ahLst/>
              <a:cxnLst/>
              <a:rect l="l" t="t" r="r" b="b"/>
              <a:pathLst>
                <a:path w="1065456" h="2709333">
                  <a:moveTo>
                    <a:pt x="0" y="0"/>
                  </a:moveTo>
                  <a:lnTo>
                    <a:pt x="1065456" y="0"/>
                  </a:lnTo>
                  <a:lnTo>
                    <a:pt x="106545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96C92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sp>
        <p:nvSpPr>
          <p:cNvPr id="6" name="Freeform 6"/>
          <p:cNvSpPr/>
          <p:nvPr/>
        </p:nvSpPr>
        <p:spPr>
          <a:xfrm>
            <a:off x="-2179864" y="5546611"/>
            <a:ext cx="4876800" cy="1392105"/>
          </a:xfrm>
          <a:custGeom>
            <a:avLst/>
            <a:gdLst/>
            <a:ahLst/>
            <a:cxnLst/>
            <a:rect l="l" t="t" r="r" b="b"/>
            <a:pathLst>
              <a:path w="7315200" h="2088157">
                <a:moveTo>
                  <a:pt x="0" y="0"/>
                </a:moveTo>
                <a:lnTo>
                  <a:pt x="7315200" y="0"/>
                </a:lnTo>
                <a:lnTo>
                  <a:pt x="7315200" y="2088157"/>
                </a:lnTo>
                <a:lnTo>
                  <a:pt x="0" y="20881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400000">
            <a:off x="-3455764" y="3293439"/>
            <a:ext cx="8102371" cy="530337"/>
          </a:xfrm>
          <a:custGeom>
            <a:avLst/>
            <a:gdLst/>
            <a:ahLst/>
            <a:cxnLst/>
            <a:rect l="l" t="t" r="r" b="b"/>
            <a:pathLst>
              <a:path w="12153557" h="795506">
                <a:moveTo>
                  <a:pt x="0" y="0"/>
                </a:moveTo>
                <a:lnTo>
                  <a:pt x="12153557" y="0"/>
                </a:lnTo>
                <a:lnTo>
                  <a:pt x="12153557" y="795505"/>
                </a:lnTo>
                <a:lnTo>
                  <a:pt x="0" y="79550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3606800" y="1659266"/>
            <a:ext cx="7670800" cy="3976007"/>
            <a:chOff x="0" y="0"/>
            <a:chExt cx="2108334" cy="157076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08334" cy="1570768"/>
            </a:xfrm>
            <a:custGeom>
              <a:avLst/>
              <a:gdLst/>
              <a:ahLst/>
              <a:cxnLst/>
              <a:rect l="l" t="t" r="r" b="b"/>
              <a:pathLst>
                <a:path w="2108334" h="1570768">
                  <a:moveTo>
                    <a:pt x="49323" y="0"/>
                  </a:moveTo>
                  <a:lnTo>
                    <a:pt x="2059011" y="0"/>
                  </a:lnTo>
                  <a:cubicBezTo>
                    <a:pt x="2086252" y="0"/>
                    <a:pt x="2108334" y="22083"/>
                    <a:pt x="2108334" y="49323"/>
                  </a:cubicBezTo>
                  <a:lnTo>
                    <a:pt x="2108334" y="1521445"/>
                  </a:lnTo>
                  <a:cubicBezTo>
                    <a:pt x="2108334" y="1548685"/>
                    <a:pt x="2086252" y="1570768"/>
                    <a:pt x="2059011" y="1570768"/>
                  </a:cubicBezTo>
                  <a:lnTo>
                    <a:pt x="49323" y="1570768"/>
                  </a:lnTo>
                  <a:cubicBezTo>
                    <a:pt x="36242" y="1570768"/>
                    <a:pt x="23696" y="1565572"/>
                    <a:pt x="14446" y="1556322"/>
                  </a:cubicBezTo>
                  <a:cubicBezTo>
                    <a:pt x="5197" y="1547072"/>
                    <a:pt x="0" y="1534526"/>
                    <a:pt x="0" y="1521445"/>
                  </a:cubicBezTo>
                  <a:lnTo>
                    <a:pt x="0" y="49323"/>
                  </a:lnTo>
                  <a:cubicBezTo>
                    <a:pt x="0" y="22083"/>
                    <a:pt x="22083" y="0"/>
                    <a:pt x="49323" y="0"/>
                  </a:cubicBezTo>
                  <a:close/>
                </a:path>
              </a:pathLst>
            </a:custGeom>
            <a:solidFill>
              <a:srgbClr val="F4F4F4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3606800" y="1501786"/>
            <a:ext cx="777240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buClr>
                <a:srgbClr val="04596F"/>
              </a:buClr>
              <a:buSzPts val="5200"/>
              <a:defRPr/>
            </a:pPr>
            <a:r>
              <a:rPr lang="en-US" sz="5000" b="1" kern="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CHÀO </a:t>
            </a:r>
            <a:r>
              <a:rPr lang="en-US" sz="5000" b="1" kern="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MỪNG QUÝ THẦY CÔ VÀ </a:t>
            </a:r>
            <a:r>
              <a:rPr lang="en-US" sz="5000" b="1" kern="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CÁC EM</a:t>
            </a:r>
          </a:p>
          <a:p>
            <a:pPr lvl="0" algn="ctr">
              <a:lnSpc>
                <a:spcPct val="150000"/>
              </a:lnSpc>
              <a:buClr>
                <a:srgbClr val="04596F"/>
              </a:buClr>
              <a:buSzPts val="5200"/>
              <a:defRPr/>
            </a:pPr>
            <a:r>
              <a:rPr lang="en-US" sz="5000" b="1" kern="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ĐÃ ĐẾN VỚI TIẾT HỌC</a:t>
            </a:r>
            <a:r>
              <a:rPr lang="vi-VN" sz="5000" b="1" kern="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!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93771" y="4899124"/>
            <a:ext cx="2496859" cy="137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79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711200" y="2921942"/>
            <a:ext cx="13442291" cy="879859"/>
          </a:xfrm>
          <a:custGeom>
            <a:avLst/>
            <a:gdLst/>
            <a:ahLst/>
            <a:cxnLst/>
            <a:rect l="l" t="t" r="r" b="b"/>
            <a:pathLst>
              <a:path w="20163437" h="1319789">
                <a:moveTo>
                  <a:pt x="0" y="0"/>
                </a:moveTo>
                <a:lnTo>
                  <a:pt x="20163437" y="0"/>
                </a:lnTo>
                <a:lnTo>
                  <a:pt x="20163437" y="1319789"/>
                </a:lnTo>
                <a:lnTo>
                  <a:pt x="0" y="13197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355600" y="247056"/>
            <a:ext cx="11480800" cy="6331544"/>
            <a:chOff x="0" y="0"/>
            <a:chExt cx="3919932" cy="22749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19932" cy="2274980"/>
            </a:xfrm>
            <a:custGeom>
              <a:avLst/>
              <a:gdLst/>
              <a:ahLst/>
              <a:cxnLst/>
              <a:rect l="l" t="t" r="r" b="b"/>
              <a:pathLst>
                <a:path w="3919932" h="2274980">
                  <a:moveTo>
                    <a:pt x="26529" y="0"/>
                  </a:moveTo>
                  <a:lnTo>
                    <a:pt x="3893404" y="0"/>
                  </a:lnTo>
                  <a:cubicBezTo>
                    <a:pt x="3908055" y="0"/>
                    <a:pt x="3919932" y="11877"/>
                    <a:pt x="3919932" y="26529"/>
                  </a:cubicBezTo>
                  <a:lnTo>
                    <a:pt x="3919932" y="2248451"/>
                  </a:lnTo>
                  <a:cubicBezTo>
                    <a:pt x="3919932" y="2263103"/>
                    <a:pt x="3908055" y="2274980"/>
                    <a:pt x="3893404" y="2274980"/>
                  </a:cubicBezTo>
                  <a:lnTo>
                    <a:pt x="26529" y="2274980"/>
                  </a:lnTo>
                  <a:cubicBezTo>
                    <a:pt x="19493" y="2274980"/>
                    <a:pt x="12745" y="2272185"/>
                    <a:pt x="7770" y="2267210"/>
                  </a:cubicBezTo>
                  <a:cubicBezTo>
                    <a:pt x="2795" y="2262235"/>
                    <a:pt x="0" y="2255487"/>
                    <a:pt x="0" y="2248451"/>
                  </a:cubicBezTo>
                  <a:lnTo>
                    <a:pt x="0" y="26529"/>
                  </a:lnTo>
                  <a:cubicBezTo>
                    <a:pt x="0" y="11877"/>
                    <a:pt x="11877" y="0"/>
                    <a:pt x="26529" y="0"/>
                  </a:cubicBezTo>
                  <a:close/>
                </a:path>
              </a:pathLst>
            </a:custGeom>
            <a:solidFill>
              <a:srgbClr val="F4F4F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818147" y="685568"/>
            <a:ext cx="1559181" cy="708014"/>
            <a:chOff x="609600" y="1498707"/>
            <a:chExt cx="2133600" cy="1062021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61" name="Rounded Rectangle 60"/>
            <p:cNvSpPr/>
            <p:nvPr/>
          </p:nvSpPr>
          <p:spPr>
            <a:xfrm>
              <a:off x="609600" y="1548063"/>
              <a:ext cx="2133600" cy="1004637"/>
            </a:xfrm>
            <a:prstGeom prst="roundRect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defRPr/>
              </a:pPr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68685" y="1498707"/>
              <a:ext cx="1939553" cy="1062021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defTabSz="609630">
                <a:lnSpc>
                  <a:spcPct val="150000"/>
                </a:lnSpc>
                <a:defRPr/>
              </a:pPr>
              <a:r>
                <a:rPr lang="nl-NL" sz="2667" b="1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Ví </a:t>
              </a:r>
              <a:r>
                <a:rPr lang="nl-NL" sz="2667" b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dụ 1:</a:t>
              </a:r>
              <a:endParaRPr lang="en-US" sz="2667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64" name="Oval Callout 63"/>
          <p:cNvSpPr/>
          <p:nvPr/>
        </p:nvSpPr>
        <p:spPr>
          <a:xfrm>
            <a:off x="5382684" y="3043260"/>
            <a:ext cx="1192785" cy="659487"/>
          </a:xfrm>
          <a:prstGeom prst="wedgeEllipse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r>
              <a:rPr lang="vi-VN" sz="2667" b="1" dirty="0">
                <a:solidFill>
                  <a:prstClr val="black"/>
                </a:solidFill>
                <a:latin typeface="Arial" panose="020B0604020202020204" pitchFamily="34" charset="0"/>
              </a:rPr>
              <a:t>Giải</a:t>
            </a:r>
            <a:endParaRPr lang="en-US" sz="2667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439982">
            <a:off x="11000782" y="133054"/>
            <a:ext cx="931957" cy="16532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>
              <a:xfrm>
                <a:off x="832732" y="1461215"/>
                <a:ext cx="9804400" cy="13236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defRPr/>
                </a:pP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cấp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cộng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67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667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667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hạng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đầu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sai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=3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năm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hạng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đầu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cấp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cộng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này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.  </a:t>
                </a:r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732" y="1461215"/>
                <a:ext cx="9804400" cy="1323696"/>
              </a:xfrm>
              <a:prstGeom prst="rect">
                <a:avLst/>
              </a:prstGeom>
              <a:blipFill>
                <a:blip r:embed="rId7"/>
                <a:stretch>
                  <a:fillRect l="-1182" r="-1182" b="-5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0" name="Picture 6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28400" y="5718289"/>
            <a:ext cx="713279" cy="106351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83532" y="4023876"/>
            <a:ext cx="7264401" cy="70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667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Năm số hạng đầu của cấp số cộng này là:</a:t>
            </a:r>
            <a:endParaRPr lang="en-US" sz="2667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86525" y="4887476"/>
                <a:ext cx="10007740" cy="5027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66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=2,  </m:t>
                      </m:r>
                      <m:sSub>
                        <m:sSubPr>
                          <m:ctrlP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66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66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66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𝑑</m:t>
                      </m:r>
                      <m:r>
                        <a:rPr lang="en-US" sz="266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=2+3=5,  </m:t>
                      </m:r>
                      <m:sSub>
                        <m:sSubPr>
                          <m:ctrlP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sz="266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66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66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𝑑</m:t>
                      </m:r>
                      <m:r>
                        <a:rPr lang="en-US" sz="266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=5+3=8</m:t>
                      </m:r>
                    </m:oMath>
                  </m:oMathPara>
                </a14:m>
                <a:endParaRPr lang="en-US" sz="120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525" y="4887476"/>
                <a:ext cx="10007740" cy="50276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985133" y="5649476"/>
                <a:ext cx="8848961" cy="5027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</m:sSub>
                      <m:r>
                        <a:rPr lang="en-US" sz="266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sz="266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66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𝑑</m:t>
                      </m:r>
                      <m:r>
                        <a:rPr lang="en-US" sz="266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=8+3=11,  </m:t>
                      </m:r>
                      <m:sSub>
                        <m:sSubPr>
                          <m:ctrlP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</m:sub>
                      </m:sSub>
                      <m:r>
                        <a:rPr lang="en-US" sz="266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</m:sSub>
                      <m:r>
                        <a:rPr lang="en-US" sz="266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66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𝑑</m:t>
                      </m:r>
                      <m:r>
                        <a:rPr lang="en-US" sz="266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=11+3=14</m:t>
                      </m:r>
                    </m:oMath>
                  </m:oMathPara>
                </a14:m>
                <a:endParaRPr lang="en-US" sz="120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133" y="5649476"/>
                <a:ext cx="8848961" cy="50276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505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9" grpId="0"/>
      <p:bldP spid="4" grpId="0"/>
      <p:bldP spid="2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711200" y="2921942"/>
            <a:ext cx="13442291" cy="879859"/>
          </a:xfrm>
          <a:custGeom>
            <a:avLst/>
            <a:gdLst/>
            <a:ahLst/>
            <a:cxnLst/>
            <a:rect l="l" t="t" r="r" b="b"/>
            <a:pathLst>
              <a:path w="20163437" h="1319789">
                <a:moveTo>
                  <a:pt x="0" y="0"/>
                </a:moveTo>
                <a:lnTo>
                  <a:pt x="20163437" y="0"/>
                </a:lnTo>
                <a:lnTo>
                  <a:pt x="20163437" y="1319789"/>
                </a:lnTo>
                <a:lnTo>
                  <a:pt x="0" y="13197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355600" y="247056"/>
            <a:ext cx="11480800" cy="6331544"/>
            <a:chOff x="0" y="0"/>
            <a:chExt cx="3919932" cy="22749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19932" cy="2274980"/>
            </a:xfrm>
            <a:custGeom>
              <a:avLst/>
              <a:gdLst/>
              <a:ahLst/>
              <a:cxnLst/>
              <a:rect l="l" t="t" r="r" b="b"/>
              <a:pathLst>
                <a:path w="3919932" h="2274980">
                  <a:moveTo>
                    <a:pt x="26529" y="0"/>
                  </a:moveTo>
                  <a:lnTo>
                    <a:pt x="3893404" y="0"/>
                  </a:lnTo>
                  <a:cubicBezTo>
                    <a:pt x="3908055" y="0"/>
                    <a:pt x="3919932" y="11877"/>
                    <a:pt x="3919932" y="26529"/>
                  </a:cubicBezTo>
                  <a:lnTo>
                    <a:pt x="3919932" y="2248451"/>
                  </a:lnTo>
                  <a:cubicBezTo>
                    <a:pt x="3919932" y="2263103"/>
                    <a:pt x="3908055" y="2274980"/>
                    <a:pt x="3893404" y="2274980"/>
                  </a:cubicBezTo>
                  <a:lnTo>
                    <a:pt x="26529" y="2274980"/>
                  </a:lnTo>
                  <a:cubicBezTo>
                    <a:pt x="19493" y="2274980"/>
                    <a:pt x="12745" y="2272185"/>
                    <a:pt x="7770" y="2267210"/>
                  </a:cubicBezTo>
                  <a:cubicBezTo>
                    <a:pt x="2795" y="2262235"/>
                    <a:pt x="0" y="2255487"/>
                    <a:pt x="0" y="2248451"/>
                  </a:cubicBezTo>
                  <a:lnTo>
                    <a:pt x="0" y="26529"/>
                  </a:lnTo>
                  <a:cubicBezTo>
                    <a:pt x="0" y="11877"/>
                    <a:pt x="11877" y="0"/>
                    <a:pt x="26529" y="0"/>
                  </a:cubicBezTo>
                  <a:close/>
                </a:path>
              </a:pathLst>
            </a:custGeom>
            <a:solidFill>
              <a:srgbClr val="F4F4F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953241" y="685800"/>
            <a:ext cx="1559181" cy="708014"/>
            <a:chOff x="609600" y="1498707"/>
            <a:chExt cx="2133600" cy="1062021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61" name="Rounded Rectangle 60"/>
            <p:cNvSpPr/>
            <p:nvPr/>
          </p:nvSpPr>
          <p:spPr>
            <a:xfrm>
              <a:off x="609600" y="1548063"/>
              <a:ext cx="2133600" cy="1004637"/>
            </a:xfrm>
            <a:prstGeom prst="roundRect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defRPr/>
              </a:pPr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68685" y="1498707"/>
              <a:ext cx="1939553" cy="1062021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defTabSz="609630">
                <a:lnSpc>
                  <a:spcPct val="150000"/>
                </a:lnSpc>
                <a:defRPr/>
              </a:pPr>
              <a:r>
                <a:rPr lang="nl-NL" sz="2667" b="1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Ví </a:t>
              </a:r>
              <a:r>
                <a:rPr lang="nl-NL" sz="2667" b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dụ 2:</a:t>
              </a:r>
              <a:endParaRPr lang="en-US" sz="2667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3" name="TextBox 62"/>
              <p:cNvSpPr txBox="1"/>
              <p:nvPr/>
            </p:nvSpPr>
            <p:spPr>
              <a:xfrm>
                <a:off x="953241" y="1600200"/>
                <a:ext cx="10629159" cy="13236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2667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2667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667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67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667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667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=5</m:t>
                    </m:r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−1.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minh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67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667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667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cấp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cộng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hạng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đầu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sai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d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nó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.  </a:t>
                </a:r>
              </a:p>
            </p:txBody>
          </p:sp>
        </mc:Choice>
        <mc:Fallback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241" y="1600200"/>
                <a:ext cx="10629159" cy="1323696"/>
              </a:xfrm>
              <a:prstGeom prst="rect">
                <a:avLst/>
              </a:prstGeom>
              <a:blipFill>
                <a:blip r:embed="rId6"/>
                <a:stretch>
                  <a:fillRect l="-1089" r="-1089" b="-5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Oval Callout 63"/>
          <p:cNvSpPr/>
          <p:nvPr/>
        </p:nvSpPr>
        <p:spPr>
          <a:xfrm>
            <a:off x="5413553" y="3190175"/>
            <a:ext cx="1192785" cy="659487"/>
          </a:xfrm>
          <a:prstGeom prst="wedgeEllipse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r>
              <a:rPr lang="vi-VN" sz="2667" b="1" dirty="0">
                <a:solidFill>
                  <a:prstClr val="black"/>
                </a:solidFill>
                <a:latin typeface="Arial" panose="020B0604020202020204" pitchFamily="34" charset="0"/>
              </a:rPr>
              <a:t>Giải</a:t>
            </a:r>
            <a:endParaRPr lang="en-US" sz="2667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072986">
            <a:off x="-204672" y="5561995"/>
            <a:ext cx="1159060" cy="8870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48440" y="5243696"/>
            <a:ext cx="1133654" cy="14306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368235">
            <a:off x="11223793" y="422233"/>
            <a:ext cx="738547" cy="11799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92212" y="4034239"/>
                <a:ext cx="9929789" cy="20419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en-US" sz="2667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Ta có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2667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−1</m:t>
                        </m:r>
                      </m:sub>
                    </m:sSub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−1</m:t>
                        </m:r>
                      </m:e>
                    </m:d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d>
                      <m:dPr>
                        <m:begChr m:val="["/>
                        <m:endChr m:val="]"/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  <m:d>
                          <m:dPr>
                            <m:ctrlPr>
                              <a:rPr lang="en-US" sz="2667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667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en-US" sz="2667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−1</m:t>
                            </m:r>
                          </m:e>
                        </m:d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−1</m:t>
                        </m:r>
                      </m:e>
                    </m:d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=5</m:t>
                    </m:r>
                  </m:oMath>
                </a14:m>
                <a:r>
                  <a:rPr lang="en-US" sz="2667">
                    <a:latin typeface="Arial" panose="020B0604020202020204" pitchFamily="34" charset="0"/>
                    <a:cs typeface="Arial" panose="020B0604020202020204" pitchFamily="34" charset="0"/>
                  </a:rPr>
                  <a:t>, với mọi </a:t>
                </a:r>
                <a14:m>
                  <m:oMath xmlns:m="http://schemas.openxmlformats.org/officeDocument/2006/math">
                    <m:r>
                      <a:rPr lang="en-US" sz="2667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2667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≥2</m:t>
                    </m:r>
                  </m:oMath>
                </a14:m>
                <a:r>
                  <a:rPr lang="en-US" sz="2667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en-US" sz="2667">
                    <a:latin typeface="Arial" panose="020B0604020202020204" pitchFamily="34" charset="0"/>
                    <a:cs typeface="Arial" panose="020B0604020202020204" pitchFamily="34" charset="0"/>
                  </a:rPr>
                  <a:t>Do đó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67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667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667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667">
                    <a:latin typeface="Arial" panose="020B0604020202020204" pitchFamily="34" charset="0"/>
                    <a:cs typeface="Arial" panose="020B0604020202020204" pitchFamily="34" charset="0"/>
                  </a:rPr>
                  <a:t> là cấp số cộng có số hạng đầu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=5.1−1=4</m:t>
                    </m:r>
                  </m:oMath>
                </a14:m>
                <a:r>
                  <a:rPr lang="en-US" sz="2667">
                    <a:latin typeface="Arial" panose="020B0604020202020204" pitchFamily="34" charset="0"/>
                    <a:cs typeface="Arial" panose="020B0604020202020204" pitchFamily="34" charset="0"/>
                  </a:rPr>
                  <a:t> và công sai </a:t>
                </a:r>
                <a14:m>
                  <m:oMath xmlns:m="http://schemas.openxmlformats.org/officeDocument/2006/math">
                    <m:r>
                      <a:rPr lang="en-US" sz="2667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sz="2667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</m:t>
                    </m:r>
                  </m:oMath>
                </a14:m>
                <a:r>
                  <a:rPr lang="en-US" sz="2667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212" y="4034239"/>
                <a:ext cx="9929789" cy="2041969"/>
              </a:xfrm>
              <a:prstGeom prst="rect">
                <a:avLst/>
              </a:prstGeom>
              <a:blipFill>
                <a:blip r:embed="rId10"/>
                <a:stretch>
                  <a:fillRect l="-1166" b="-3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295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711200" y="2921942"/>
            <a:ext cx="13442291" cy="879859"/>
          </a:xfrm>
          <a:custGeom>
            <a:avLst/>
            <a:gdLst/>
            <a:ahLst/>
            <a:cxnLst/>
            <a:rect l="l" t="t" r="r" b="b"/>
            <a:pathLst>
              <a:path w="20163437" h="1319789">
                <a:moveTo>
                  <a:pt x="0" y="0"/>
                </a:moveTo>
                <a:lnTo>
                  <a:pt x="20163437" y="0"/>
                </a:lnTo>
                <a:lnTo>
                  <a:pt x="20163437" y="1319789"/>
                </a:lnTo>
                <a:lnTo>
                  <a:pt x="0" y="13197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355600" y="247056"/>
            <a:ext cx="11480800" cy="6331544"/>
            <a:chOff x="0" y="0"/>
            <a:chExt cx="3919932" cy="22749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19932" cy="2274980"/>
            </a:xfrm>
            <a:custGeom>
              <a:avLst/>
              <a:gdLst/>
              <a:ahLst/>
              <a:cxnLst/>
              <a:rect l="l" t="t" r="r" b="b"/>
              <a:pathLst>
                <a:path w="3919932" h="2274980">
                  <a:moveTo>
                    <a:pt x="26529" y="0"/>
                  </a:moveTo>
                  <a:lnTo>
                    <a:pt x="3893404" y="0"/>
                  </a:lnTo>
                  <a:cubicBezTo>
                    <a:pt x="3908055" y="0"/>
                    <a:pt x="3919932" y="11877"/>
                    <a:pt x="3919932" y="26529"/>
                  </a:cubicBezTo>
                  <a:lnTo>
                    <a:pt x="3919932" y="2248451"/>
                  </a:lnTo>
                  <a:cubicBezTo>
                    <a:pt x="3919932" y="2263103"/>
                    <a:pt x="3908055" y="2274980"/>
                    <a:pt x="3893404" y="2274980"/>
                  </a:cubicBezTo>
                  <a:lnTo>
                    <a:pt x="26529" y="2274980"/>
                  </a:lnTo>
                  <a:cubicBezTo>
                    <a:pt x="19493" y="2274980"/>
                    <a:pt x="12745" y="2272185"/>
                    <a:pt x="7770" y="2267210"/>
                  </a:cubicBezTo>
                  <a:cubicBezTo>
                    <a:pt x="2795" y="2262235"/>
                    <a:pt x="0" y="2255487"/>
                    <a:pt x="0" y="2248451"/>
                  </a:cubicBezTo>
                  <a:lnTo>
                    <a:pt x="0" y="26529"/>
                  </a:lnTo>
                  <a:cubicBezTo>
                    <a:pt x="0" y="11877"/>
                    <a:pt x="11877" y="0"/>
                    <a:pt x="26529" y="0"/>
                  </a:cubicBezTo>
                  <a:close/>
                </a:path>
              </a:pathLst>
            </a:custGeom>
            <a:solidFill>
              <a:srgbClr val="F4F4F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953241" y="1600200"/>
            <a:ext cx="106291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năm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hạng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đầu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dãy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cấp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cộng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hạng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đầu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sai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cấp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cộng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072986">
            <a:off x="-204672" y="5561995"/>
            <a:ext cx="1159060" cy="8870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04292" y="3610083"/>
            <a:ext cx="1983415" cy="25029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339248">
            <a:off x="6355637" y="3537369"/>
            <a:ext cx="1292029" cy="206418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339248">
            <a:off x="10535936" y="306262"/>
            <a:ext cx="988074" cy="15785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339248">
            <a:off x="677853" y="426941"/>
            <a:ext cx="915334" cy="133722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339248">
            <a:off x="10446413" y="5086056"/>
            <a:ext cx="915334" cy="133722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339248">
            <a:off x="830252" y="5106706"/>
            <a:ext cx="915334" cy="133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356639" y="1075192"/>
            <a:ext cx="10450883" cy="1270000"/>
            <a:chOff x="2708710" y="3162300"/>
            <a:chExt cx="12481624" cy="1905000"/>
          </a:xfrm>
        </p:grpSpPr>
        <p:sp>
          <p:nvSpPr>
            <p:cNvPr id="12" name="Freeform 4"/>
            <p:cNvSpPr/>
            <p:nvPr/>
          </p:nvSpPr>
          <p:spPr>
            <a:xfrm>
              <a:off x="2977574" y="3162300"/>
              <a:ext cx="11943896" cy="1905000"/>
            </a:xfrm>
            <a:custGeom>
              <a:avLst/>
              <a:gdLst/>
              <a:ahLst/>
              <a:cxnLst/>
              <a:rect l="l" t="t" r="r" b="b"/>
              <a:pathLst>
                <a:path w="8541811" h="5591003">
                  <a:moveTo>
                    <a:pt x="0" y="0"/>
                  </a:moveTo>
                  <a:lnTo>
                    <a:pt x="8541811" y="0"/>
                  </a:lnTo>
                  <a:lnTo>
                    <a:pt x="8541811" y="5591003"/>
                  </a:lnTo>
                  <a:lnTo>
                    <a:pt x="0" y="55910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Rectangle 10"/>
            <p:cNvSpPr/>
            <p:nvPr/>
          </p:nvSpPr>
          <p:spPr>
            <a:xfrm>
              <a:off x="2708710" y="3318428"/>
              <a:ext cx="12481624" cy="1639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09630">
                <a:lnSpc>
                  <a:spcPct val="150000"/>
                </a:lnSpc>
                <a:tabLst>
                  <a:tab pos="240042" algn="l"/>
                  <a:tab pos="480084" algn="l"/>
                </a:tabLst>
                <a:defRPr/>
              </a:pPr>
              <a:r>
                <a:rPr lang="en-US" sz="4334" b="1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2. SỐ HẠNG TỔNG QUÁT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0666" y="3987800"/>
            <a:ext cx="4602828" cy="2505616"/>
          </a:xfrm>
          <a:prstGeom prst="rect">
            <a:avLst/>
          </a:prstGeom>
        </p:spPr>
      </p:pic>
      <p:grpSp>
        <p:nvGrpSpPr>
          <p:cNvPr id="15" name="Group 2"/>
          <p:cNvGrpSpPr/>
          <p:nvPr/>
        </p:nvGrpSpPr>
        <p:grpSpPr>
          <a:xfrm>
            <a:off x="452062" y="0"/>
            <a:ext cx="563938" cy="6858000"/>
            <a:chOff x="0" y="0"/>
            <a:chExt cx="570895" cy="2709333"/>
          </a:xfrm>
        </p:grpSpPr>
        <p:sp>
          <p:nvSpPr>
            <p:cNvPr id="16" name="Freeform 3"/>
            <p:cNvSpPr/>
            <p:nvPr/>
          </p:nvSpPr>
          <p:spPr>
            <a:xfrm>
              <a:off x="0" y="0"/>
              <a:ext cx="570895" cy="2709333"/>
            </a:xfrm>
            <a:custGeom>
              <a:avLst/>
              <a:gdLst/>
              <a:ahLst/>
              <a:cxnLst/>
              <a:rect l="l" t="t" r="r" b="b"/>
              <a:pathLst>
                <a:path w="570895" h="2709333">
                  <a:moveTo>
                    <a:pt x="0" y="0"/>
                  </a:moveTo>
                  <a:lnTo>
                    <a:pt x="570895" y="0"/>
                  </a:lnTo>
                  <a:lnTo>
                    <a:pt x="57089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96C92"/>
            </a:solidFill>
          </p:spPr>
        </p:sp>
        <p:sp>
          <p:nvSpPr>
            <p:cNvPr id="17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5180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"/>
          <p:cNvGrpSpPr/>
          <p:nvPr/>
        </p:nvGrpSpPr>
        <p:grpSpPr>
          <a:xfrm>
            <a:off x="452062" y="0"/>
            <a:ext cx="563938" cy="6858000"/>
            <a:chOff x="0" y="0"/>
            <a:chExt cx="570895" cy="2709333"/>
          </a:xfrm>
        </p:grpSpPr>
        <p:sp>
          <p:nvSpPr>
            <p:cNvPr id="25" name="Freeform 3"/>
            <p:cNvSpPr/>
            <p:nvPr/>
          </p:nvSpPr>
          <p:spPr>
            <a:xfrm>
              <a:off x="0" y="0"/>
              <a:ext cx="570895" cy="2709333"/>
            </a:xfrm>
            <a:custGeom>
              <a:avLst/>
              <a:gdLst/>
              <a:ahLst/>
              <a:cxnLst/>
              <a:rect l="l" t="t" r="r" b="b"/>
              <a:pathLst>
                <a:path w="570895" h="2709333">
                  <a:moveTo>
                    <a:pt x="0" y="0"/>
                  </a:moveTo>
                  <a:lnTo>
                    <a:pt x="570895" y="0"/>
                  </a:lnTo>
                  <a:lnTo>
                    <a:pt x="57089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96C92"/>
            </a:solidFill>
          </p:spPr>
        </p:sp>
        <p:sp>
          <p:nvSpPr>
            <p:cNvPr id="26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483227" y="386298"/>
            <a:ext cx="3190373" cy="523220"/>
            <a:chOff x="1735556" y="555458"/>
            <a:chExt cx="4785560" cy="784829"/>
          </a:xfrm>
        </p:grpSpPr>
        <p:sp>
          <p:nvSpPr>
            <p:cNvPr id="28" name="TextBox 27"/>
            <p:cNvSpPr txBox="1"/>
            <p:nvPr/>
          </p:nvSpPr>
          <p:spPr>
            <a:xfrm>
              <a:off x="2939716" y="555458"/>
              <a:ext cx="3581400" cy="784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630">
                <a:defRPr/>
              </a:pPr>
              <a:r>
                <a:rPr lang="nl-NL" sz="2800" b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HĐ 2:</a:t>
              </a:r>
              <a:endPara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35556" y="571501"/>
              <a:ext cx="1145200" cy="616646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1416385" y="1063586"/>
                <a:ext cx="10301705" cy="19393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667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 cấp số cộng 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67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667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667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667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với số hạng đầu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667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 công sai 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2667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67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Tính các số hạng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2667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theo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667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và 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2667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67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Dự đoán công thức tính số hạng tổng quát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667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theo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667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và 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2667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6385" y="1063586"/>
                <a:ext cx="10301705" cy="1939377"/>
              </a:xfrm>
              <a:prstGeom prst="rect">
                <a:avLst/>
              </a:prstGeom>
              <a:blipFill>
                <a:blip r:embed="rId3"/>
                <a:stretch>
                  <a:fillRect l="-1124"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8636" y="228601"/>
            <a:ext cx="1000398" cy="881551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5927959" y="3312676"/>
            <a:ext cx="1337482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667" b="1" i="1" u="sng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Trả lời:</a:t>
            </a:r>
            <a:endParaRPr lang="en-US" sz="2667" b="1" i="1" u="sng">
              <a:solidFill>
                <a:srgbClr val="1F497D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81300" y="3953232"/>
            <a:ext cx="8473900" cy="2555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67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Ta có: u</a:t>
            </a:r>
            <a:r>
              <a:rPr lang="en-US" sz="2667" baseline="-25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667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= u</a:t>
            </a:r>
            <a:r>
              <a:rPr lang="en-US" sz="2667" baseline="-25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sz="2667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+ d;</a:t>
            </a:r>
          </a:p>
          <a:p>
            <a:pPr>
              <a:lnSpc>
                <a:spcPct val="150000"/>
              </a:lnSpc>
            </a:pPr>
            <a:r>
              <a:rPr lang="nl-NL" sz="2667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nl-NL" sz="2667" baseline="-25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nl-NL" sz="2667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= u</a:t>
            </a:r>
            <a:r>
              <a:rPr lang="nl-NL" sz="2667" baseline="-25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nl-NL" sz="2667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+ d = (u</a:t>
            </a:r>
            <a:r>
              <a:rPr lang="nl-NL" sz="2667" baseline="-25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nl-NL" sz="2667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+ d) + d = u</a:t>
            </a:r>
            <a:r>
              <a:rPr lang="nl-NL" sz="2667" baseline="-25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nl-NL" sz="2667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+ 2d;</a:t>
            </a:r>
            <a:endParaRPr lang="en-US" sz="2667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nl-NL" sz="2667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nl-NL" sz="2667" baseline="-25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nl-NL" sz="2667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= u</a:t>
            </a:r>
            <a:r>
              <a:rPr lang="nl-NL" sz="2667" baseline="-25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nl-NL" sz="2667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+ d = (u</a:t>
            </a:r>
            <a:r>
              <a:rPr lang="nl-NL" sz="2667" baseline="-25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nl-NL" sz="2667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+ 2d) + d = u</a:t>
            </a:r>
            <a:r>
              <a:rPr lang="nl-NL" sz="2667" baseline="-25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nl-NL" sz="2667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+ 3d;</a:t>
            </a:r>
            <a:endParaRPr lang="en-US" sz="2667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nl-NL" sz="2667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nl-NL" sz="2667" baseline="-25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r>
              <a:rPr lang="nl-NL" sz="2667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= u</a:t>
            </a:r>
            <a:r>
              <a:rPr lang="nl-NL" sz="2667" baseline="-25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nl-NL" sz="2667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+ d = (u</a:t>
            </a:r>
            <a:r>
              <a:rPr lang="nl-NL" sz="2667" baseline="-25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nl-NL" sz="2667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+ 3d) + d = u</a:t>
            </a:r>
            <a:r>
              <a:rPr lang="nl-NL" sz="2667" baseline="-25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nl-NL" sz="2667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+ 4d.</a:t>
            </a:r>
            <a:endParaRPr lang="en-US" sz="2667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1179134" y="5079584"/>
            <a:ext cx="910257" cy="155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26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"/>
          <p:cNvGrpSpPr/>
          <p:nvPr/>
        </p:nvGrpSpPr>
        <p:grpSpPr>
          <a:xfrm>
            <a:off x="452062" y="0"/>
            <a:ext cx="563938" cy="6858000"/>
            <a:chOff x="0" y="0"/>
            <a:chExt cx="570895" cy="2709333"/>
          </a:xfrm>
        </p:grpSpPr>
        <p:sp>
          <p:nvSpPr>
            <p:cNvPr id="25" name="Freeform 3"/>
            <p:cNvSpPr/>
            <p:nvPr/>
          </p:nvSpPr>
          <p:spPr>
            <a:xfrm>
              <a:off x="0" y="0"/>
              <a:ext cx="570895" cy="2709333"/>
            </a:xfrm>
            <a:custGeom>
              <a:avLst/>
              <a:gdLst/>
              <a:ahLst/>
              <a:cxnLst/>
              <a:rect l="l" t="t" r="r" b="b"/>
              <a:pathLst>
                <a:path w="570895" h="2709333">
                  <a:moveTo>
                    <a:pt x="0" y="0"/>
                  </a:moveTo>
                  <a:lnTo>
                    <a:pt x="570895" y="0"/>
                  </a:lnTo>
                  <a:lnTo>
                    <a:pt x="57089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96C92"/>
            </a:solidFill>
          </p:spPr>
        </p:sp>
        <p:sp>
          <p:nvSpPr>
            <p:cNvPr id="26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483227" y="386298"/>
            <a:ext cx="3190373" cy="523220"/>
            <a:chOff x="1735556" y="555458"/>
            <a:chExt cx="4785560" cy="784829"/>
          </a:xfrm>
        </p:grpSpPr>
        <p:sp>
          <p:nvSpPr>
            <p:cNvPr id="28" name="TextBox 27"/>
            <p:cNvSpPr txBox="1"/>
            <p:nvPr/>
          </p:nvSpPr>
          <p:spPr>
            <a:xfrm>
              <a:off x="2939716" y="555458"/>
              <a:ext cx="3581400" cy="784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630">
                <a:defRPr/>
              </a:pPr>
              <a:r>
                <a:rPr lang="nl-NL" sz="2800" b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HĐ 2:</a:t>
              </a:r>
              <a:endPara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35556" y="571501"/>
              <a:ext cx="1145200" cy="616646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1416385" y="1063586"/>
                <a:ext cx="10301705" cy="19393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>
                  <a:lnSpc>
                    <a:spcPct val="150000"/>
                  </a:lnSpc>
                  <a:defRPr/>
                </a:pPr>
                <a:r>
                  <a:rPr lang="en-US" sz="2667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 cấp số cộng 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67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667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667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667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với số hạng đầu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667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 công sai 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2667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defTabSz="609630">
                  <a:lnSpc>
                    <a:spcPct val="150000"/>
                  </a:lnSpc>
                  <a:defRPr/>
                </a:pPr>
                <a:r>
                  <a:rPr lang="en-US" sz="2667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Tính các số hạng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2667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theo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667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và 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2667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defTabSz="609630">
                  <a:lnSpc>
                    <a:spcPct val="150000"/>
                  </a:lnSpc>
                  <a:defRPr/>
                </a:pPr>
                <a:r>
                  <a:rPr lang="en-US" sz="2667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Dự đoán công thức tính số hạng tổng quát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667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theo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667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và 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2667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6385" y="1063586"/>
                <a:ext cx="10301705" cy="1939377"/>
              </a:xfrm>
              <a:prstGeom prst="rect">
                <a:avLst/>
              </a:prstGeom>
              <a:blipFill>
                <a:blip r:embed="rId3"/>
                <a:stretch>
                  <a:fillRect l="-1124"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8636" y="228601"/>
            <a:ext cx="1000398" cy="881551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5927959" y="3312676"/>
            <a:ext cx="1337482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30">
              <a:defRPr/>
            </a:pPr>
            <a:r>
              <a:rPr lang="en-US" sz="2667" b="1" i="1" u="sng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Trả lời:</a:t>
            </a:r>
            <a:endParaRPr lang="en-US" sz="2667" b="1" i="1" u="sng">
              <a:solidFill>
                <a:srgbClr val="1F497D"/>
              </a:solidFill>
              <a:latin typeface="Calibri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1179134" y="5079584"/>
            <a:ext cx="910257" cy="155871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472532" y="4125476"/>
            <a:ext cx="9347868" cy="1939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630">
              <a:lnSpc>
                <a:spcPct val="150000"/>
              </a:lnSpc>
              <a:defRPr/>
            </a:pPr>
            <a:r>
              <a:rPr lang="nl-NL" sz="2667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Từ câu a, ta dự đoán công thức tính số hạng tổng quát u</a:t>
            </a:r>
            <a:r>
              <a:rPr lang="nl-NL" sz="2667" baseline="-250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nl-NL" sz="2667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defTabSz="609630">
              <a:lnSpc>
                <a:spcPct val="150000"/>
              </a:lnSpc>
              <a:defRPr/>
            </a:pPr>
            <a:r>
              <a:rPr lang="nl-NL" sz="2667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 u</a:t>
            </a:r>
            <a:r>
              <a:rPr lang="nl-NL" sz="2667" baseline="-250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nl-NL" sz="2667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và d là:</a:t>
            </a:r>
            <a:endParaRPr lang="en-US" sz="2667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defTabSz="609630">
              <a:lnSpc>
                <a:spcPct val="150000"/>
              </a:lnSpc>
              <a:defRPr/>
            </a:pPr>
            <a:r>
              <a:rPr lang="nl-NL" sz="2667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nl-NL" sz="2667" baseline="-250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nl-NL" sz="2667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= u</a:t>
            </a:r>
            <a:r>
              <a:rPr lang="nl-NL" sz="2667" baseline="-250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nl-NL" sz="2667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+ (n – 1)d.</a:t>
            </a:r>
            <a:endParaRPr lang="en-US" sz="2667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53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2"/>
          <p:cNvSpPr/>
          <p:nvPr/>
        </p:nvSpPr>
        <p:spPr>
          <a:xfrm>
            <a:off x="-1076717" y="4090737"/>
            <a:ext cx="6766317" cy="5831335"/>
          </a:xfrm>
          <a:custGeom>
            <a:avLst/>
            <a:gdLst/>
            <a:ahLst/>
            <a:cxnLst/>
            <a:rect l="l" t="t" r="r" b="b"/>
            <a:pathLst>
              <a:path w="10149475" h="8747002">
                <a:moveTo>
                  <a:pt x="0" y="0"/>
                </a:moveTo>
                <a:lnTo>
                  <a:pt x="10149475" y="0"/>
                </a:lnTo>
                <a:lnTo>
                  <a:pt x="10149475" y="8747002"/>
                </a:lnTo>
                <a:lnTo>
                  <a:pt x="0" y="87470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2"/>
          <p:cNvSpPr/>
          <p:nvPr/>
        </p:nvSpPr>
        <p:spPr>
          <a:xfrm>
            <a:off x="5689600" y="4089400"/>
            <a:ext cx="6766317" cy="5831335"/>
          </a:xfrm>
          <a:custGeom>
            <a:avLst/>
            <a:gdLst/>
            <a:ahLst/>
            <a:cxnLst/>
            <a:rect l="l" t="t" r="r" b="b"/>
            <a:pathLst>
              <a:path w="10149475" h="8747002">
                <a:moveTo>
                  <a:pt x="0" y="0"/>
                </a:moveTo>
                <a:lnTo>
                  <a:pt x="10149475" y="0"/>
                </a:lnTo>
                <a:lnTo>
                  <a:pt x="10149475" y="8747002"/>
                </a:lnTo>
                <a:lnTo>
                  <a:pt x="0" y="87470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Google Shape;136;p4"/>
              <p:cNvSpPr/>
              <p:nvPr/>
            </p:nvSpPr>
            <p:spPr>
              <a:xfrm>
                <a:off x="781501" y="1651000"/>
                <a:ext cx="10617200" cy="2760695"/>
              </a:xfrm>
              <a:prstGeom prst="wedgeRoundRectCallout">
                <a:avLst>
                  <a:gd name="adj1" fmla="val -52664"/>
                  <a:gd name="adj2" fmla="val -12919"/>
                  <a:gd name="adj3" fmla="val 16667"/>
                </a:avLst>
              </a:prstGeom>
              <a:solidFill>
                <a:srgbClr val="FFFF99"/>
              </a:solidFill>
              <a:ln w="38100" cap="flat" cmpd="sng">
                <a:solidFill>
                  <a:srgbClr val="395E89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nl-NL" sz="30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Nếu cấp số cộng </a:t>
                </a:r>
                <a14:m>
                  <m:oMath xmlns:m="http://schemas.openxmlformats.org/officeDocument/2006/math">
                    <m:r>
                      <a:rPr lang="nl-NL" sz="30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sub>
                    </m:sSub>
                    <m:r>
                      <a:rPr lang="nl-NL" sz="30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nl-NL" sz="30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 số hạng đầu và công sai d thì số hạng tổng quát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nl-NL" sz="30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của nó được xác định theo công thức:</a:t>
                </a:r>
                <a:endParaRPr lang="en-US" sz="300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533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sub>
                    </m:sSub>
                    <m:r>
                      <a:rPr lang="nl-NL" sz="30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  <m:sub>
                        <m:r>
                          <a:rPr lang="nl-NL" sz="3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nl-NL" sz="30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3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nl-NL" sz="3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d>
                    <m:r>
                      <m:rPr>
                        <m:sty m:val="p"/>
                      </m:rPr>
                      <a:rPr lang="en-US" sz="30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d</m:t>
                    </m:r>
                  </m:oMath>
                </a14:m>
                <a:r>
                  <a:rPr lang="nl-NL" sz="30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300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Google Shape;136;p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501" y="1651000"/>
                <a:ext cx="10617200" cy="2760695"/>
              </a:xfrm>
              <a:prstGeom prst="wedgeRoundRectCallout">
                <a:avLst>
                  <a:gd name="adj1" fmla="val -52664"/>
                  <a:gd name="adj2" fmla="val -12919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  <a:ln w="38100" cap="flat" cmpd="sng">
                <a:solidFill>
                  <a:srgbClr val="395E89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4759943" y="492861"/>
            <a:ext cx="2660316" cy="738664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09702" y="272041"/>
            <a:ext cx="1207403" cy="11249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2050" y="5062766"/>
            <a:ext cx="1616102" cy="166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65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698137" y="2921942"/>
            <a:ext cx="13442291" cy="879859"/>
          </a:xfrm>
          <a:custGeom>
            <a:avLst/>
            <a:gdLst/>
            <a:ahLst/>
            <a:cxnLst/>
            <a:rect l="l" t="t" r="r" b="b"/>
            <a:pathLst>
              <a:path w="20163437" h="1319789">
                <a:moveTo>
                  <a:pt x="0" y="0"/>
                </a:moveTo>
                <a:lnTo>
                  <a:pt x="20163437" y="0"/>
                </a:lnTo>
                <a:lnTo>
                  <a:pt x="20163437" y="1319789"/>
                </a:lnTo>
                <a:lnTo>
                  <a:pt x="0" y="13197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355600" y="247056"/>
            <a:ext cx="11480800" cy="6331544"/>
            <a:chOff x="0" y="0"/>
            <a:chExt cx="3919932" cy="22749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19932" cy="2274980"/>
            </a:xfrm>
            <a:custGeom>
              <a:avLst/>
              <a:gdLst/>
              <a:ahLst/>
              <a:cxnLst/>
              <a:rect l="l" t="t" r="r" b="b"/>
              <a:pathLst>
                <a:path w="3919932" h="2274980">
                  <a:moveTo>
                    <a:pt x="26529" y="0"/>
                  </a:moveTo>
                  <a:lnTo>
                    <a:pt x="3893404" y="0"/>
                  </a:lnTo>
                  <a:cubicBezTo>
                    <a:pt x="3908055" y="0"/>
                    <a:pt x="3919932" y="11877"/>
                    <a:pt x="3919932" y="26529"/>
                  </a:cubicBezTo>
                  <a:lnTo>
                    <a:pt x="3919932" y="2248451"/>
                  </a:lnTo>
                  <a:cubicBezTo>
                    <a:pt x="3919932" y="2263103"/>
                    <a:pt x="3908055" y="2274980"/>
                    <a:pt x="3893404" y="2274980"/>
                  </a:cubicBezTo>
                  <a:lnTo>
                    <a:pt x="26529" y="2274980"/>
                  </a:lnTo>
                  <a:cubicBezTo>
                    <a:pt x="19493" y="2274980"/>
                    <a:pt x="12745" y="2272185"/>
                    <a:pt x="7770" y="2267210"/>
                  </a:cubicBezTo>
                  <a:cubicBezTo>
                    <a:pt x="2795" y="2262235"/>
                    <a:pt x="0" y="2255487"/>
                    <a:pt x="0" y="2248451"/>
                  </a:cubicBezTo>
                  <a:lnTo>
                    <a:pt x="0" y="26529"/>
                  </a:lnTo>
                  <a:cubicBezTo>
                    <a:pt x="0" y="11877"/>
                    <a:pt x="11877" y="0"/>
                    <a:pt x="26529" y="0"/>
                  </a:cubicBezTo>
                  <a:close/>
                </a:path>
              </a:pathLst>
            </a:custGeom>
            <a:solidFill>
              <a:srgbClr val="F4F4F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316410" y="491138"/>
            <a:ext cx="1559181" cy="708014"/>
            <a:chOff x="609600" y="1498707"/>
            <a:chExt cx="2133600" cy="1062021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61" name="Rounded Rectangle 60"/>
            <p:cNvSpPr/>
            <p:nvPr/>
          </p:nvSpPr>
          <p:spPr>
            <a:xfrm>
              <a:off x="609600" y="1548063"/>
              <a:ext cx="2133600" cy="1004637"/>
            </a:xfrm>
            <a:prstGeom prst="roundRect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defRPr/>
              </a:pPr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68685" y="1498707"/>
              <a:ext cx="1939553" cy="1062021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defTabSz="609630">
                <a:lnSpc>
                  <a:spcPct val="150000"/>
                </a:lnSpc>
                <a:defRPr/>
              </a:pPr>
              <a:r>
                <a:rPr lang="nl-NL" sz="2667" b="1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Ví </a:t>
              </a:r>
              <a:r>
                <a:rPr lang="nl-NL" sz="2667" b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dụ 3:</a:t>
              </a:r>
              <a:endParaRPr lang="en-US" sz="2667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1371600" y="1397000"/>
                <a:ext cx="9347200" cy="13236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lnSpc>
                    <a:spcPct val="150000"/>
                  </a:lnSpc>
                  <a:defRPr/>
                </a:pP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năm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hạng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đầu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hạng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100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cấp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cộng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lvl="0" algn="just"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67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667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667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10, 5, … </m:t>
                    </m:r>
                  </m:oMath>
                </a14:m>
                <a:endParaRPr lang="en-US" sz="2667" i="1" dirty="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1397000"/>
                <a:ext cx="9347200" cy="1323696"/>
              </a:xfrm>
              <a:prstGeom prst="rect">
                <a:avLst/>
              </a:prstGeom>
              <a:blipFill>
                <a:blip r:embed="rId6"/>
                <a:stretch>
                  <a:fillRect l="-1239" b="-59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Oval Callout 63"/>
          <p:cNvSpPr/>
          <p:nvPr/>
        </p:nvSpPr>
        <p:spPr>
          <a:xfrm>
            <a:off x="5413550" y="2769513"/>
            <a:ext cx="1192785" cy="659487"/>
          </a:xfrm>
          <a:prstGeom prst="wedgeEllipse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r>
              <a:rPr lang="vi-VN" sz="2667" b="1" dirty="0">
                <a:solidFill>
                  <a:prstClr val="black"/>
                </a:solidFill>
                <a:latin typeface="Arial" panose="020B0604020202020204" pitchFamily="34" charset="0"/>
              </a:rPr>
              <a:t>Giải</a:t>
            </a:r>
            <a:endParaRPr lang="en-US" sz="2667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439982">
            <a:off x="10711797" y="989637"/>
            <a:ext cx="1131607" cy="20074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711200" y="3727455"/>
                <a:ext cx="10871200" cy="2247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800"/>
                  </a:spcBef>
                  <a:spcAft>
                    <a:spcPts val="400"/>
                  </a:spcAft>
                  <a:defRPr/>
                </a:pPr>
                <a:r>
                  <a:rPr lang="en-US" sz="2667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Cấp số cộng này có số hạng đầu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=10</m:t>
                    </m:r>
                  </m:oMath>
                </a14:m>
                <a:r>
                  <a:rPr lang="en-US" sz="2667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và công sai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=5−10=−5</m:t>
                    </m:r>
                  </m:oMath>
                </a14:m>
                <a:endParaRPr lang="en-US" sz="2667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800"/>
                  </a:spcBef>
                  <a:spcAft>
                    <a:spcPts val="400"/>
                  </a:spcAft>
                  <a:defRPr/>
                </a:pPr>
                <a:r>
                  <a:rPr lang="en-US" sz="2667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Do đó năm số hạng đầu là: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10, 5, 0, −5, −10 .</m:t>
                    </m:r>
                  </m:oMath>
                </a14:m>
                <a:endParaRPr lang="en-US" sz="2667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800"/>
                  </a:spcBef>
                  <a:spcAft>
                    <a:spcPts val="400"/>
                  </a:spcAft>
                  <a:defRPr/>
                </a:pPr>
                <a:r>
                  <a:rPr lang="en-US" sz="2667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Số hạng thứ 100 là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100</m:t>
                        </m:r>
                      </m:sub>
                    </m:sSub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100−1</m:t>
                        </m:r>
                      </m:e>
                    </m:d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=10+99.</m:t>
                    </m:r>
                    <m:d>
                      <m:d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−5</m:t>
                        </m:r>
                      </m:e>
                    </m:d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=−485</m:t>
                    </m:r>
                  </m:oMath>
                </a14:m>
                <a:r>
                  <a:rPr lang="en-US" sz="2667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200" y="3727455"/>
                <a:ext cx="10871200" cy="2247154"/>
              </a:xfrm>
              <a:prstGeom prst="rect">
                <a:avLst/>
              </a:prstGeom>
              <a:blipFill>
                <a:blip r:embed="rId8"/>
                <a:stretch>
                  <a:fillRect l="-1066" b="-2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0" name="Picture 6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367466" y="5613401"/>
            <a:ext cx="713279" cy="106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33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711200" y="2921942"/>
            <a:ext cx="13442291" cy="879859"/>
          </a:xfrm>
          <a:custGeom>
            <a:avLst/>
            <a:gdLst/>
            <a:ahLst/>
            <a:cxnLst/>
            <a:rect l="l" t="t" r="r" b="b"/>
            <a:pathLst>
              <a:path w="20163437" h="1319789">
                <a:moveTo>
                  <a:pt x="0" y="0"/>
                </a:moveTo>
                <a:lnTo>
                  <a:pt x="20163437" y="0"/>
                </a:lnTo>
                <a:lnTo>
                  <a:pt x="20163437" y="1319789"/>
                </a:lnTo>
                <a:lnTo>
                  <a:pt x="0" y="13197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355600" y="247056"/>
            <a:ext cx="11480800" cy="6331544"/>
            <a:chOff x="0" y="0"/>
            <a:chExt cx="3919932" cy="22749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19932" cy="2274980"/>
            </a:xfrm>
            <a:custGeom>
              <a:avLst/>
              <a:gdLst/>
              <a:ahLst/>
              <a:cxnLst/>
              <a:rect l="l" t="t" r="r" b="b"/>
              <a:pathLst>
                <a:path w="3919932" h="2274980">
                  <a:moveTo>
                    <a:pt x="26529" y="0"/>
                  </a:moveTo>
                  <a:lnTo>
                    <a:pt x="3893404" y="0"/>
                  </a:lnTo>
                  <a:cubicBezTo>
                    <a:pt x="3908055" y="0"/>
                    <a:pt x="3919932" y="11877"/>
                    <a:pt x="3919932" y="26529"/>
                  </a:cubicBezTo>
                  <a:lnTo>
                    <a:pt x="3919932" y="2248451"/>
                  </a:lnTo>
                  <a:cubicBezTo>
                    <a:pt x="3919932" y="2263103"/>
                    <a:pt x="3908055" y="2274980"/>
                    <a:pt x="3893404" y="2274980"/>
                  </a:cubicBezTo>
                  <a:lnTo>
                    <a:pt x="26529" y="2274980"/>
                  </a:lnTo>
                  <a:cubicBezTo>
                    <a:pt x="19493" y="2274980"/>
                    <a:pt x="12745" y="2272185"/>
                    <a:pt x="7770" y="2267210"/>
                  </a:cubicBezTo>
                  <a:cubicBezTo>
                    <a:pt x="2795" y="2262235"/>
                    <a:pt x="0" y="2255487"/>
                    <a:pt x="0" y="2248451"/>
                  </a:cubicBezTo>
                  <a:lnTo>
                    <a:pt x="0" y="26529"/>
                  </a:lnTo>
                  <a:cubicBezTo>
                    <a:pt x="0" y="11877"/>
                    <a:pt x="11877" y="0"/>
                    <a:pt x="26529" y="0"/>
                  </a:cubicBezTo>
                  <a:close/>
                </a:path>
              </a:pathLst>
            </a:custGeom>
            <a:solidFill>
              <a:srgbClr val="F4F4F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731324" y="451918"/>
            <a:ext cx="1559181" cy="708014"/>
            <a:chOff x="609600" y="1498707"/>
            <a:chExt cx="2133600" cy="1062021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61" name="Rounded Rectangle 60"/>
            <p:cNvSpPr/>
            <p:nvPr/>
          </p:nvSpPr>
          <p:spPr>
            <a:xfrm>
              <a:off x="609600" y="1548063"/>
              <a:ext cx="2133600" cy="1004637"/>
            </a:xfrm>
            <a:prstGeom prst="roundRect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defRPr/>
              </a:pPr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68685" y="1498707"/>
              <a:ext cx="1939553" cy="1062021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defTabSz="609630">
                <a:lnSpc>
                  <a:spcPct val="150000"/>
                </a:lnSpc>
                <a:defRPr/>
              </a:pPr>
              <a:r>
                <a:rPr lang="nl-NL" sz="2667" b="1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Ví </a:t>
              </a:r>
              <a:r>
                <a:rPr lang="nl-NL" sz="2667" b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dụ 4:</a:t>
              </a:r>
              <a:endParaRPr lang="en-US" sz="2667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699240" y="1323539"/>
                <a:ext cx="10324360" cy="13236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  <a:defRPr/>
                </a:pPr>
                <a:r>
                  <a:rPr lang="en-US" sz="2667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 hạng thứ 10 của một cấp số cộng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67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667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667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667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bằng 48 và số hạng thứ 18 bằng 88. Tìm số hạng thứ 100 của cấp số cộng đó. </a:t>
                </a: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240" y="1323539"/>
                <a:ext cx="10324360" cy="1323696"/>
              </a:xfrm>
              <a:prstGeom prst="rect">
                <a:avLst/>
              </a:prstGeom>
              <a:blipFill>
                <a:blip r:embed="rId6"/>
                <a:stretch>
                  <a:fillRect l="-1122" r="-1181" b="-59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Oval Callout 63"/>
          <p:cNvSpPr/>
          <p:nvPr/>
        </p:nvSpPr>
        <p:spPr>
          <a:xfrm>
            <a:off x="5499608" y="2717800"/>
            <a:ext cx="1192785" cy="659487"/>
          </a:xfrm>
          <a:prstGeom prst="wedgeEllipse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r>
              <a:rPr lang="vi-VN" sz="2667" b="1" dirty="0">
                <a:solidFill>
                  <a:prstClr val="black"/>
                </a:solidFill>
                <a:latin typeface="Arial" panose="020B0604020202020204" pitchFamily="34" charset="0"/>
              </a:rPr>
              <a:t>Giải</a:t>
            </a:r>
            <a:endParaRPr lang="en-US" sz="2667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072986">
            <a:off x="11288412" y="5561995"/>
            <a:ext cx="1159060" cy="8870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368235">
            <a:off x="11105443" y="328239"/>
            <a:ext cx="738547" cy="11799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15282" y="3581400"/>
                <a:ext cx="10655145" cy="28628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en-US" sz="2667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Giả sử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667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là số hạng đầu và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667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 công sai của cấp số cộng đó. Ta có:</a:t>
                </a:r>
              </a:p>
              <a:p>
                <a:pPr algn="ctr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10</m:t>
                        </m:r>
                      </m:sub>
                    </m:sSub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+9</m:t>
                    </m:r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=48;</m:t>
                    </m:r>
                  </m:oMath>
                </a14:m>
                <a:r>
                  <a:rPr lang="en-US" sz="2667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</m:t>
                        </m:r>
                      </m:sub>
                    </m:sSub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+17</m:t>
                    </m:r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=88</m:t>
                    </m:r>
                  </m:oMath>
                </a14:m>
                <a:endParaRPr lang="en-US" sz="2667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en-US" sz="2667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Giải hệ này ta được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=3</m:t>
                    </m:r>
                  </m:oMath>
                </a14:m>
                <a:r>
                  <a:rPr lang="en-US" sz="2667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</m:t>
                    </m:r>
                  </m:oMath>
                </a14:m>
                <a:r>
                  <a:rPr lang="en-US" sz="2667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en-US" sz="2667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Vậy số hạng thứ 100 của cấp số cộng này là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100</m:t>
                        </m:r>
                      </m:sub>
                    </m:sSub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+99</m:t>
                    </m:r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=498</m:t>
                    </m:r>
                  </m:oMath>
                </a14:m>
                <a:endParaRPr lang="en-US" sz="2667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282" y="3581400"/>
                <a:ext cx="10655145" cy="2862835"/>
              </a:xfrm>
              <a:prstGeom prst="rect">
                <a:avLst/>
              </a:prstGeom>
              <a:blipFill>
                <a:blip r:embed="rId9"/>
                <a:stretch>
                  <a:fillRect l="-1087" b="-2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536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 animBg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385517" y="1075192"/>
            <a:ext cx="10450883" cy="1270000"/>
            <a:chOff x="2743200" y="3162300"/>
            <a:chExt cx="12481624" cy="1905000"/>
          </a:xfrm>
        </p:grpSpPr>
        <p:sp>
          <p:nvSpPr>
            <p:cNvPr id="12" name="Freeform 4"/>
            <p:cNvSpPr/>
            <p:nvPr/>
          </p:nvSpPr>
          <p:spPr>
            <a:xfrm>
              <a:off x="2977574" y="3162300"/>
              <a:ext cx="11943896" cy="1905000"/>
            </a:xfrm>
            <a:custGeom>
              <a:avLst/>
              <a:gdLst/>
              <a:ahLst/>
              <a:cxnLst/>
              <a:rect l="l" t="t" r="r" b="b"/>
              <a:pathLst>
                <a:path w="8541811" h="5591003">
                  <a:moveTo>
                    <a:pt x="0" y="0"/>
                  </a:moveTo>
                  <a:lnTo>
                    <a:pt x="8541811" y="0"/>
                  </a:lnTo>
                  <a:lnTo>
                    <a:pt x="8541811" y="5591003"/>
                  </a:lnTo>
                  <a:lnTo>
                    <a:pt x="0" y="55910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Rectangle 10"/>
            <p:cNvSpPr/>
            <p:nvPr/>
          </p:nvSpPr>
          <p:spPr>
            <a:xfrm>
              <a:off x="2743200" y="3295058"/>
              <a:ext cx="12481624" cy="1639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09630">
                <a:lnSpc>
                  <a:spcPct val="150000"/>
                </a:lnSpc>
                <a:tabLst>
                  <a:tab pos="240042" algn="l"/>
                  <a:tab pos="480084" algn="l"/>
                </a:tabLst>
                <a:defRPr/>
              </a:pPr>
              <a:r>
                <a:rPr lang="en-US" sz="4334" b="1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LUYỆN TẬP</a:t>
              </a:r>
              <a:endParaRPr lang="vi-VN" sz="4334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0666" y="3987800"/>
            <a:ext cx="4602828" cy="2505616"/>
          </a:xfrm>
          <a:prstGeom prst="rect">
            <a:avLst/>
          </a:prstGeom>
        </p:spPr>
      </p:pic>
      <p:grpSp>
        <p:nvGrpSpPr>
          <p:cNvPr id="15" name="Group 2"/>
          <p:cNvGrpSpPr/>
          <p:nvPr/>
        </p:nvGrpSpPr>
        <p:grpSpPr>
          <a:xfrm>
            <a:off x="452062" y="0"/>
            <a:ext cx="563938" cy="6858000"/>
            <a:chOff x="0" y="0"/>
            <a:chExt cx="570895" cy="2709333"/>
          </a:xfrm>
        </p:grpSpPr>
        <p:sp>
          <p:nvSpPr>
            <p:cNvPr id="16" name="Freeform 3"/>
            <p:cNvSpPr/>
            <p:nvPr/>
          </p:nvSpPr>
          <p:spPr>
            <a:xfrm>
              <a:off x="0" y="0"/>
              <a:ext cx="570895" cy="2709333"/>
            </a:xfrm>
            <a:custGeom>
              <a:avLst/>
              <a:gdLst/>
              <a:ahLst/>
              <a:cxnLst/>
              <a:rect l="l" t="t" r="r" b="b"/>
              <a:pathLst>
                <a:path w="570895" h="2709333">
                  <a:moveTo>
                    <a:pt x="0" y="0"/>
                  </a:moveTo>
                  <a:lnTo>
                    <a:pt x="570895" y="0"/>
                  </a:lnTo>
                  <a:lnTo>
                    <a:pt x="57089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96C92"/>
            </a:solidFill>
          </p:spPr>
        </p:sp>
        <p:sp>
          <p:nvSpPr>
            <p:cNvPr id="17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23265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575362" y="-492579"/>
            <a:ext cx="6766317" cy="5831335"/>
          </a:xfrm>
          <a:custGeom>
            <a:avLst/>
            <a:gdLst/>
            <a:ahLst/>
            <a:cxnLst/>
            <a:rect l="l" t="t" r="r" b="b"/>
            <a:pathLst>
              <a:path w="10149475" h="8747002">
                <a:moveTo>
                  <a:pt x="0" y="0"/>
                </a:moveTo>
                <a:lnTo>
                  <a:pt x="10149475" y="0"/>
                </a:lnTo>
                <a:lnTo>
                  <a:pt x="10149475" y="8747002"/>
                </a:lnTo>
                <a:lnTo>
                  <a:pt x="0" y="87470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445292" y="5059489"/>
            <a:ext cx="13442291" cy="879859"/>
          </a:xfrm>
          <a:custGeom>
            <a:avLst/>
            <a:gdLst/>
            <a:ahLst/>
            <a:cxnLst/>
            <a:rect l="l" t="t" r="r" b="b"/>
            <a:pathLst>
              <a:path w="20163437" h="1319789">
                <a:moveTo>
                  <a:pt x="0" y="0"/>
                </a:moveTo>
                <a:lnTo>
                  <a:pt x="20163437" y="0"/>
                </a:lnTo>
                <a:lnTo>
                  <a:pt x="20163437" y="1319789"/>
                </a:lnTo>
                <a:lnTo>
                  <a:pt x="0" y="131978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5400000">
            <a:off x="-3588905" y="3293440"/>
            <a:ext cx="8102371" cy="530337"/>
          </a:xfrm>
          <a:custGeom>
            <a:avLst/>
            <a:gdLst/>
            <a:ahLst/>
            <a:cxnLst/>
            <a:rect l="l" t="t" r="r" b="b"/>
            <a:pathLst>
              <a:path w="12153557" h="795506">
                <a:moveTo>
                  <a:pt x="0" y="0"/>
                </a:moveTo>
                <a:lnTo>
                  <a:pt x="12153557" y="0"/>
                </a:lnTo>
                <a:lnTo>
                  <a:pt x="12153557" y="795505"/>
                </a:lnTo>
                <a:lnTo>
                  <a:pt x="0" y="79550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96212" y="308811"/>
            <a:ext cx="10972799" cy="6248400"/>
          </a:xfrm>
          <a:custGeom>
            <a:avLst/>
            <a:gdLst/>
            <a:ahLst/>
            <a:cxnLst/>
            <a:rect l="l" t="t" r="r" b="b"/>
            <a:pathLst>
              <a:path w="3919932" h="2274980">
                <a:moveTo>
                  <a:pt x="26529" y="0"/>
                </a:moveTo>
                <a:lnTo>
                  <a:pt x="3893404" y="0"/>
                </a:lnTo>
                <a:cubicBezTo>
                  <a:pt x="3908055" y="0"/>
                  <a:pt x="3919932" y="11877"/>
                  <a:pt x="3919932" y="26529"/>
                </a:cubicBezTo>
                <a:lnTo>
                  <a:pt x="3919932" y="2248451"/>
                </a:lnTo>
                <a:cubicBezTo>
                  <a:pt x="3919932" y="2263103"/>
                  <a:pt x="3908055" y="2274980"/>
                  <a:pt x="3893404" y="2274980"/>
                </a:cubicBezTo>
                <a:lnTo>
                  <a:pt x="26529" y="2274980"/>
                </a:lnTo>
                <a:cubicBezTo>
                  <a:pt x="19493" y="2274980"/>
                  <a:pt x="12745" y="2272185"/>
                  <a:pt x="7770" y="2267210"/>
                </a:cubicBezTo>
                <a:cubicBezTo>
                  <a:pt x="2795" y="2262235"/>
                  <a:pt x="0" y="2255487"/>
                  <a:pt x="0" y="2248451"/>
                </a:cubicBezTo>
                <a:lnTo>
                  <a:pt x="0" y="26529"/>
                </a:lnTo>
                <a:cubicBezTo>
                  <a:pt x="0" y="11877"/>
                  <a:pt x="11877" y="0"/>
                  <a:pt x="26529" y="0"/>
                </a:cubicBezTo>
                <a:close/>
              </a:path>
            </a:pathLst>
          </a:custGeom>
          <a:solidFill>
            <a:schemeClr val="bg1"/>
          </a:solidFill>
        </p:spPr>
      </p:sp>
      <p:sp>
        <p:nvSpPr>
          <p:cNvPr id="38" name="Rectangle 37"/>
          <p:cNvSpPr/>
          <p:nvPr/>
        </p:nvSpPr>
        <p:spPr>
          <a:xfrm>
            <a:off x="5069804" y="569961"/>
            <a:ext cx="3086101" cy="687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04596F"/>
              </a:buClr>
            </a:pPr>
            <a:r>
              <a:rPr lang="vi-VN" sz="3867" b="1" kern="0">
                <a:solidFill>
                  <a:srgbClr val="C00000"/>
                </a:solidFill>
              </a:rPr>
              <a:t>KHỞI ĐỘNG</a:t>
            </a:r>
            <a:endParaRPr lang="vi-VN" sz="3867" b="1" kern="0" dirty="0">
              <a:solidFill>
                <a:srgbClr val="C00000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104522">
            <a:off x="3534858" y="4802065"/>
            <a:ext cx="928198" cy="1394705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1428675" y="1294169"/>
            <a:ext cx="10356925" cy="2555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67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66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nhà</a:t>
            </a:r>
            <a:r>
              <a:rPr lang="en-US" sz="266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hát</a:t>
            </a:r>
            <a:r>
              <a:rPr lang="en-US" sz="266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66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25 </a:t>
            </a:r>
            <a:r>
              <a:rPr lang="en-US" sz="2667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hàng</a:t>
            </a:r>
            <a:r>
              <a:rPr lang="en-US" sz="266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ghế</a:t>
            </a:r>
            <a:r>
              <a:rPr lang="en-US" sz="266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266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16 </a:t>
            </a:r>
            <a:r>
              <a:rPr lang="en-US" sz="2667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ghế</a:t>
            </a:r>
            <a:r>
              <a:rPr lang="en-US" sz="266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en-US" sz="2667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hàng</a:t>
            </a:r>
            <a:r>
              <a:rPr lang="en-US" sz="266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lang="en-US" sz="266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nhất</a:t>
            </a:r>
            <a:r>
              <a:rPr lang="en-US" sz="266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18 </a:t>
            </a:r>
            <a:r>
              <a:rPr lang="en-US" sz="2667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ghế</a:t>
            </a:r>
            <a:r>
              <a:rPr lang="en-US" sz="266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en-US" sz="2667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hàng</a:t>
            </a:r>
            <a:r>
              <a:rPr lang="en-US" sz="266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lang="en-US" sz="266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266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20 </a:t>
            </a:r>
            <a:r>
              <a:rPr lang="en-US" sz="2667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ghế</a:t>
            </a:r>
            <a:r>
              <a:rPr lang="en-US" sz="266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en-US" sz="2667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hàng</a:t>
            </a:r>
            <a:r>
              <a:rPr lang="en-US" sz="266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lang="en-US" sz="266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 </a:t>
            </a:r>
            <a:r>
              <a:rPr lang="en-US" sz="2667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66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cứ</a:t>
            </a:r>
            <a:r>
              <a:rPr lang="en-US" sz="266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tiếp</a:t>
            </a:r>
            <a:r>
              <a:rPr lang="en-US" sz="266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tục</a:t>
            </a:r>
            <a:r>
              <a:rPr lang="en-US" sz="266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US" sz="266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quy</a:t>
            </a:r>
            <a:r>
              <a:rPr lang="en-US" sz="266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luật</a:t>
            </a:r>
            <a:r>
              <a:rPr lang="en-US" sz="266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266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667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tức</a:t>
            </a:r>
            <a:r>
              <a:rPr lang="en-US" sz="266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66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hàng</a:t>
            </a:r>
            <a:r>
              <a:rPr lang="en-US" sz="266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266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nhiều</a:t>
            </a:r>
            <a:r>
              <a:rPr lang="en-US" sz="266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hơn</a:t>
            </a:r>
            <a:r>
              <a:rPr lang="en-US" sz="266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hàng</a:t>
            </a:r>
            <a:r>
              <a:rPr lang="en-US" sz="266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liền</a:t>
            </a:r>
            <a:r>
              <a:rPr lang="en-US" sz="266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trước</a:t>
            </a:r>
            <a:r>
              <a:rPr lang="en-US" sz="266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nó</a:t>
            </a:r>
            <a:r>
              <a:rPr lang="en-US" sz="266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 </a:t>
            </a:r>
            <a:r>
              <a:rPr lang="en-US" sz="2667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ghế</a:t>
            </a:r>
            <a:r>
              <a:rPr lang="en-US" sz="266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667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266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tổng</a:t>
            </a:r>
            <a:r>
              <a:rPr lang="en-US" sz="266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66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ghế</a:t>
            </a:r>
            <a:r>
              <a:rPr lang="en-US" sz="266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66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nhà</a:t>
            </a:r>
            <a:r>
              <a:rPr lang="en-US" sz="266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hát</a:t>
            </a:r>
            <a:r>
              <a:rPr lang="en-US" sz="266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266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080775">
            <a:off x="902858" y="-49003"/>
            <a:ext cx="1296995" cy="12619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801" y="3317644"/>
            <a:ext cx="4775903" cy="300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81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-3455764" y="3293439"/>
            <a:ext cx="8102371" cy="530337"/>
          </a:xfrm>
          <a:custGeom>
            <a:avLst/>
            <a:gdLst/>
            <a:ahLst/>
            <a:cxnLst/>
            <a:rect l="l" t="t" r="r" b="b"/>
            <a:pathLst>
              <a:path w="12153557" h="795506">
                <a:moveTo>
                  <a:pt x="0" y="0"/>
                </a:moveTo>
                <a:lnTo>
                  <a:pt x="12153557" y="0"/>
                </a:lnTo>
                <a:lnTo>
                  <a:pt x="12153557" y="795505"/>
                </a:lnTo>
                <a:lnTo>
                  <a:pt x="0" y="7955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oogle Shape;1077;p62"/>
          <p:cNvGrpSpPr/>
          <p:nvPr/>
        </p:nvGrpSpPr>
        <p:grpSpPr>
          <a:xfrm>
            <a:off x="1219200" y="293309"/>
            <a:ext cx="3810000" cy="701083"/>
            <a:chOff x="2765950" y="3780516"/>
            <a:chExt cx="5715000" cy="1051625"/>
          </a:xfrm>
        </p:grpSpPr>
        <p:sp>
          <p:nvSpPr>
            <p:cNvPr id="11" name="Google Shape;1078;p62"/>
            <p:cNvSpPr/>
            <p:nvPr/>
          </p:nvSpPr>
          <p:spPr>
            <a:xfrm rot="10800000">
              <a:off x="2765950" y="3780516"/>
              <a:ext cx="5715000" cy="1051625"/>
            </a:xfrm>
            <a:custGeom>
              <a:avLst/>
              <a:gdLst/>
              <a:ahLst/>
              <a:cxnLst/>
              <a:rect l="l" t="t" r="r" b="b"/>
              <a:pathLst>
                <a:path w="24871669" h="3090220" extrusionOk="0">
                  <a:moveTo>
                    <a:pt x="23932770" y="3079033"/>
                  </a:moveTo>
                  <a:cubicBezTo>
                    <a:pt x="23932770" y="3079033"/>
                    <a:pt x="23513018" y="3090220"/>
                    <a:pt x="23050433" y="3087599"/>
                  </a:cubicBezTo>
                  <a:cubicBezTo>
                    <a:pt x="7356299" y="3085436"/>
                    <a:pt x="1057073" y="3077612"/>
                    <a:pt x="1057073" y="3077612"/>
                  </a:cubicBezTo>
                  <a:cubicBezTo>
                    <a:pt x="812931" y="3068778"/>
                    <a:pt x="565145" y="3051797"/>
                    <a:pt x="398404" y="2993619"/>
                  </a:cubicBezTo>
                  <a:cubicBezTo>
                    <a:pt x="120505" y="2896657"/>
                    <a:pt x="0" y="2719129"/>
                    <a:pt x="0" y="1132357"/>
                  </a:cubicBezTo>
                  <a:lnTo>
                    <a:pt x="0" y="1132340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8302351" y="7673"/>
                  </a:cubicBezTo>
                  <a:cubicBezTo>
                    <a:pt x="23294091" y="0"/>
                    <a:pt x="23758018" y="7673"/>
                    <a:pt x="23758018" y="7673"/>
                  </a:cubicBezTo>
                  <a:cubicBezTo>
                    <a:pt x="24126326" y="15152"/>
                    <a:pt x="24489639" y="84484"/>
                    <a:pt x="24687378" y="207066"/>
                  </a:cubicBezTo>
                  <a:cubicBezTo>
                    <a:pt x="24838396" y="300683"/>
                    <a:pt x="24871669" y="425358"/>
                    <a:pt x="24862529" y="1132357"/>
                  </a:cubicBezTo>
                  <a:lnTo>
                    <a:pt x="24862529" y="1132375"/>
                  </a:lnTo>
                  <a:cubicBezTo>
                    <a:pt x="24862529" y="2837094"/>
                    <a:pt x="24579532" y="3051192"/>
                    <a:pt x="23932770" y="3079033"/>
                  </a:cubicBezTo>
                  <a:close/>
                </a:path>
              </a:pathLst>
            </a:custGeom>
            <a:solidFill>
              <a:srgbClr val="FFCF7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15" name="Google Shape;1079;p62"/>
            <p:cNvSpPr txBox="1"/>
            <p:nvPr/>
          </p:nvSpPr>
          <p:spPr>
            <a:xfrm>
              <a:off x="2994552" y="4063076"/>
              <a:ext cx="5279270" cy="5945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92250"/>
                </a:lnSpc>
              </a:pPr>
              <a:r>
                <a:rPr lang="en-US" sz="2800" b="1" err="1">
                  <a:solidFill>
                    <a:srgbClr val="373E56"/>
                  </a:solidFill>
                  <a:latin typeface="Arial"/>
                  <a:ea typeface="Arial"/>
                  <a:cs typeface="Arial"/>
                  <a:sym typeface="Arial"/>
                </a:rPr>
                <a:t>Bài</a:t>
              </a:r>
              <a:r>
                <a:rPr lang="en-US" sz="2800" b="1">
                  <a:solidFill>
                    <a:srgbClr val="373E56"/>
                  </a:solidFill>
                  <a:latin typeface="Arial"/>
                  <a:ea typeface="Arial"/>
                  <a:cs typeface="Arial"/>
                  <a:sym typeface="Arial"/>
                </a:rPr>
                <a:t> 2.8 </a:t>
              </a:r>
              <a:r>
                <a:rPr lang="en-US" sz="2800" b="1" dirty="0">
                  <a:solidFill>
                    <a:srgbClr val="373E56"/>
                  </a:solidFill>
                  <a:latin typeface="Arial"/>
                  <a:ea typeface="Arial"/>
                  <a:cs typeface="Arial"/>
                  <a:sym typeface="Arial"/>
                </a:rPr>
                <a:t>(SGK </a:t>
              </a:r>
              <a:r>
                <a:rPr lang="en-US" sz="2800" b="1">
                  <a:solidFill>
                    <a:srgbClr val="373E56"/>
                  </a:solidFill>
                  <a:latin typeface="Arial"/>
                  <a:ea typeface="Arial"/>
                  <a:cs typeface="Arial"/>
                  <a:sym typeface="Arial"/>
                </a:rPr>
                <a:t>– tr51)</a:t>
              </a:r>
              <a:endParaRPr sz="2800" b="1" dirty="0">
                <a:solidFill>
                  <a:srgbClr val="373E5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" name="Oval Callout 17"/>
          <p:cNvSpPr/>
          <p:nvPr/>
        </p:nvSpPr>
        <p:spPr>
          <a:xfrm>
            <a:off x="5994400" y="2362200"/>
            <a:ext cx="1164046" cy="562212"/>
          </a:xfrm>
          <a:prstGeom prst="wedgeEllipseCallou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r>
              <a:rPr lang="vi-VN" sz="2533" b="1" dirty="0">
                <a:solidFill>
                  <a:prstClr val="black"/>
                </a:solidFill>
                <a:latin typeface="Arial" panose="020B0604020202020204" pitchFamily="34" charset="0"/>
              </a:rPr>
              <a:t>Giải</a:t>
            </a:r>
            <a:endParaRPr lang="en-US" sz="2533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28400" y="2478452"/>
            <a:ext cx="606589" cy="710765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95400" y="450648"/>
            <a:ext cx="10490200" cy="1708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609630">
              <a:lnSpc>
                <a:spcPct val="150000"/>
              </a:lnSpc>
            </a:pPr>
            <a:r>
              <a:rPr lang="en-US" altLang="en-US" sz="2467">
                <a:solidFill>
                  <a:srgbClr val="000000"/>
                </a:solidFill>
                <a:ea typeface="OpenSans"/>
              </a:rPr>
              <a:t>                                            Xác định công sai, số hạng thứ 5, số hạng tổng quát và số hạng thứ 100 của mỗi cấp số cộng sau:</a:t>
            </a:r>
            <a:endParaRPr lang="en-US" altLang="en-US" sz="2467"/>
          </a:p>
          <a:p>
            <a:pPr algn="ctr" defTabSz="609630">
              <a:lnSpc>
                <a:spcPct val="150000"/>
              </a:lnSpc>
            </a:pPr>
            <a:r>
              <a:rPr lang="en-US" altLang="en-US" sz="2467">
                <a:solidFill>
                  <a:srgbClr val="000000"/>
                </a:solidFill>
                <a:ea typeface="OpenSans"/>
              </a:rPr>
              <a:t>a) 4, 9,14, 19,...;                                 b) 1, -1, -3, -5,...</a:t>
            </a:r>
          </a:p>
        </p:txBody>
      </p:sp>
      <p:sp>
        <p:nvSpPr>
          <p:cNvPr id="5" name="Rectangle 4"/>
          <p:cNvSpPr/>
          <p:nvPr/>
        </p:nvSpPr>
        <p:spPr>
          <a:xfrm>
            <a:off x="1219200" y="3202325"/>
            <a:ext cx="10972800" cy="3509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467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Ta có: công sai của cấp số cộng đã cho là d = 9 – 4 = 5.</a:t>
            </a:r>
            <a:endParaRPr lang="en-US" sz="2467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2467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 hạng đầu của cấp số cộng là u</a:t>
            </a:r>
            <a:r>
              <a:rPr lang="fr-FR" sz="2467" baseline="-25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fr-FR" sz="2467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= 4.</a:t>
            </a:r>
            <a:endParaRPr lang="en-US" sz="2467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2467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 hạng thứ 5 của cấp số cộng là u</a:t>
            </a:r>
            <a:r>
              <a:rPr lang="fr-FR" sz="2467" baseline="-25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fr-FR" sz="2467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= u</a:t>
            </a:r>
            <a:r>
              <a:rPr lang="fr-FR" sz="2467" baseline="-25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fr-FR" sz="2467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+ (5 – 1)d = 4 + 4 . 5 = 24.</a:t>
            </a:r>
            <a:endParaRPr lang="en-US" sz="2467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2467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 hạng tổng quát của cấp số cộng là</a:t>
            </a:r>
            <a:endParaRPr lang="en-US" sz="2467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nl-NL" sz="2467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</a:t>
            </a:r>
            <a:r>
              <a:rPr lang="nl-NL" sz="2467" baseline="-25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nl-NL" sz="2467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= u</a:t>
            </a:r>
            <a:r>
              <a:rPr lang="nl-NL" sz="2467" baseline="-25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nl-NL" sz="2467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+ (n – 1)d = 4 + (n – 1) . 5 = 4 + 5n – 5 = 5n – 1 hay u</a:t>
            </a:r>
            <a:r>
              <a:rPr lang="nl-NL" sz="2467" baseline="-25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nl-NL" sz="2467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= 5n – 1.</a:t>
            </a:r>
            <a:endParaRPr lang="en-US" sz="2467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nl-NL" sz="2467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 hạng thứ 100 của cấp số cộng là u</a:t>
            </a:r>
            <a:r>
              <a:rPr lang="nl-NL" sz="2467" baseline="-25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100</a:t>
            </a:r>
            <a:r>
              <a:rPr lang="nl-NL" sz="2467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= 5 . 100 – 1 = 499.</a:t>
            </a:r>
            <a:endParaRPr lang="en-US" sz="2467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13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-3455764" y="3293439"/>
            <a:ext cx="8102371" cy="530337"/>
          </a:xfrm>
          <a:custGeom>
            <a:avLst/>
            <a:gdLst/>
            <a:ahLst/>
            <a:cxnLst/>
            <a:rect l="l" t="t" r="r" b="b"/>
            <a:pathLst>
              <a:path w="12153557" h="795506">
                <a:moveTo>
                  <a:pt x="0" y="0"/>
                </a:moveTo>
                <a:lnTo>
                  <a:pt x="12153557" y="0"/>
                </a:lnTo>
                <a:lnTo>
                  <a:pt x="12153557" y="795505"/>
                </a:lnTo>
                <a:lnTo>
                  <a:pt x="0" y="7955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oogle Shape;1077;p62"/>
          <p:cNvGrpSpPr/>
          <p:nvPr/>
        </p:nvGrpSpPr>
        <p:grpSpPr>
          <a:xfrm>
            <a:off x="1219200" y="293309"/>
            <a:ext cx="3810000" cy="701083"/>
            <a:chOff x="2765950" y="3780516"/>
            <a:chExt cx="5715000" cy="1051625"/>
          </a:xfrm>
        </p:grpSpPr>
        <p:sp>
          <p:nvSpPr>
            <p:cNvPr id="11" name="Google Shape;1078;p62"/>
            <p:cNvSpPr/>
            <p:nvPr/>
          </p:nvSpPr>
          <p:spPr>
            <a:xfrm rot="10800000">
              <a:off x="2765950" y="3780516"/>
              <a:ext cx="5715000" cy="1051625"/>
            </a:xfrm>
            <a:custGeom>
              <a:avLst/>
              <a:gdLst/>
              <a:ahLst/>
              <a:cxnLst/>
              <a:rect l="l" t="t" r="r" b="b"/>
              <a:pathLst>
                <a:path w="24871669" h="3090220" extrusionOk="0">
                  <a:moveTo>
                    <a:pt x="23932770" y="3079033"/>
                  </a:moveTo>
                  <a:cubicBezTo>
                    <a:pt x="23932770" y="3079033"/>
                    <a:pt x="23513018" y="3090220"/>
                    <a:pt x="23050433" y="3087599"/>
                  </a:cubicBezTo>
                  <a:cubicBezTo>
                    <a:pt x="7356299" y="3085436"/>
                    <a:pt x="1057073" y="3077612"/>
                    <a:pt x="1057073" y="3077612"/>
                  </a:cubicBezTo>
                  <a:cubicBezTo>
                    <a:pt x="812931" y="3068778"/>
                    <a:pt x="565145" y="3051797"/>
                    <a:pt x="398404" y="2993619"/>
                  </a:cubicBezTo>
                  <a:cubicBezTo>
                    <a:pt x="120505" y="2896657"/>
                    <a:pt x="0" y="2719129"/>
                    <a:pt x="0" y="1132357"/>
                  </a:cubicBezTo>
                  <a:lnTo>
                    <a:pt x="0" y="1132340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8302351" y="7673"/>
                  </a:cubicBezTo>
                  <a:cubicBezTo>
                    <a:pt x="23294091" y="0"/>
                    <a:pt x="23758018" y="7673"/>
                    <a:pt x="23758018" y="7673"/>
                  </a:cubicBezTo>
                  <a:cubicBezTo>
                    <a:pt x="24126326" y="15152"/>
                    <a:pt x="24489639" y="84484"/>
                    <a:pt x="24687378" y="207066"/>
                  </a:cubicBezTo>
                  <a:cubicBezTo>
                    <a:pt x="24838396" y="300683"/>
                    <a:pt x="24871669" y="425358"/>
                    <a:pt x="24862529" y="1132357"/>
                  </a:cubicBezTo>
                  <a:lnTo>
                    <a:pt x="24862529" y="1132375"/>
                  </a:lnTo>
                  <a:cubicBezTo>
                    <a:pt x="24862529" y="2837094"/>
                    <a:pt x="24579532" y="3051192"/>
                    <a:pt x="23932770" y="3079033"/>
                  </a:cubicBezTo>
                  <a:close/>
                </a:path>
              </a:pathLst>
            </a:custGeom>
            <a:solidFill>
              <a:srgbClr val="FFCF7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Google Shape;1079;p62"/>
            <p:cNvSpPr txBox="1"/>
            <p:nvPr/>
          </p:nvSpPr>
          <p:spPr>
            <a:xfrm>
              <a:off x="2994552" y="4063076"/>
              <a:ext cx="5279270" cy="5945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 defTabSz="609630">
                <a:lnSpc>
                  <a:spcPct val="92250"/>
                </a:lnSpc>
                <a:defRPr/>
              </a:pPr>
              <a:r>
                <a:rPr lang="en-US" sz="2800" b="1" err="1">
                  <a:solidFill>
                    <a:srgbClr val="373E56"/>
                  </a:solidFill>
                  <a:latin typeface="Arial"/>
                  <a:ea typeface="Arial"/>
                  <a:cs typeface="Arial"/>
                  <a:sym typeface="Arial"/>
                </a:rPr>
                <a:t>Bài</a:t>
              </a:r>
              <a:r>
                <a:rPr lang="en-US" sz="2800" b="1">
                  <a:solidFill>
                    <a:srgbClr val="373E56"/>
                  </a:solidFill>
                  <a:latin typeface="Arial"/>
                  <a:ea typeface="Arial"/>
                  <a:cs typeface="Arial"/>
                  <a:sym typeface="Arial"/>
                </a:rPr>
                <a:t> 2.8 </a:t>
              </a:r>
              <a:r>
                <a:rPr lang="en-US" sz="2800" b="1" dirty="0">
                  <a:solidFill>
                    <a:srgbClr val="373E56"/>
                  </a:solidFill>
                  <a:latin typeface="Arial"/>
                  <a:ea typeface="Arial"/>
                  <a:cs typeface="Arial"/>
                  <a:sym typeface="Arial"/>
                </a:rPr>
                <a:t>(SGK </a:t>
              </a:r>
              <a:r>
                <a:rPr lang="en-US" sz="2800" b="1">
                  <a:solidFill>
                    <a:srgbClr val="373E56"/>
                  </a:solidFill>
                  <a:latin typeface="Arial"/>
                  <a:ea typeface="Arial"/>
                  <a:cs typeface="Arial"/>
                  <a:sym typeface="Arial"/>
                </a:rPr>
                <a:t>– tr51)</a:t>
              </a:r>
              <a:endParaRPr sz="2800" b="1" dirty="0">
                <a:solidFill>
                  <a:srgbClr val="373E5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" name="Oval Callout 17"/>
          <p:cNvSpPr/>
          <p:nvPr/>
        </p:nvSpPr>
        <p:spPr>
          <a:xfrm>
            <a:off x="5994400" y="2362200"/>
            <a:ext cx="1137920" cy="562212"/>
          </a:xfrm>
          <a:prstGeom prst="wedgeEllipseCallou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r>
              <a:rPr lang="vi-VN" sz="2533" b="1" dirty="0">
                <a:solidFill>
                  <a:prstClr val="black"/>
                </a:solidFill>
                <a:latin typeface="Arial" panose="020B0604020202020204" pitchFamily="34" charset="0"/>
              </a:rPr>
              <a:t>Giải</a:t>
            </a:r>
            <a:endParaRPr lang="en-US" sz="2533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28400" y="2478452"/>
            <a:ext cx="606589" cy="710765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95400" y="450648"/>
            <a:ext cx="10490200" cy="1708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609630">
              <a:lnSpc>
                <a:spcPct val="150000"/>
              </a:lnSpc>
              <a:defRPr/>
            </a:pPr>
            <a:r>
              <a:rPr lang="en-US" altLang="en-US" sz="2467">
                <a:solidFill>
                  <a:srgbClr val="000000"/>
                </a:solidFill>
                <a:ea typeface="OpenSans"/>
              </a:rPr>
              <a:t>                                            Xác định công sai, số hạng thứ 5, số hạng tổng quát và số hạng thứ 100 của mỗi cấp số cộng sau:</a:t>
            </a:r>
            <a:endParaRPr lang="en-US" altLang="en-US" sz="2467">
              <a:solidFill>
                <a:prstClr val="black"/>
              </a:solidFill>
            </a:endParaRPr>
          </a:p>
          <a:p>
            <a:pPr algn="ctr" defTabSz="609630">
              <a:lnSpc>
                <a:spcPct val="150000"/>
              </a:lnSpc>
              <a:defRPr/>
            </a:pPr>
            <a:r>
              <a:rPr lang="en-US" altLang="en-US" sz="2467">
                <a:solidFill>
                  <a:srgbClr val="000000"/>
                </a:solidFill>
                <a:ea typeface="OpenSans"/>
              </a:rPr>
              <a:t>a) 4, 9,14, 19,...;                                 b) 1, -1, -3, -5,...</a:t>
            </a:r>
          </a:p>
        </p:txBody>
      </p:sp>
      <p:sp>
        <p:nvSpPr>
          <p:cNvPr id="5" name="Rectangle 4"/>
          <p:cNvSpPr/>
          <p:nvPr/>
        </p:nvSpPr>
        <p:spPr>
          <a:xfrm>
            <a:off x="1026695" y="3243864"/>
            <a:ext cx="11531600" cy="3509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nl-NL" sz="24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Ta có: công sai của cấp số cộng đã cho là d = – 1 – 1 = – 2.</a:t>
            </a:r>
            <a:endParaRPr lang="en-US" sz="2467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  <a:defRPr/>
            </a:pPr>
            <a:r>
              <a:rPr lang="nl-NL" sz="2467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 hạng đầu của cấp số cộng là u</a:t>
            </a:r>
            <a:r>
              <a:rPr lang="nl-NL" sz="2467" baseline="-2500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nl-NL" sz="2467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= 1.</a:t>
            </a:r>
            <a:endParaRPr lang="en-US" sz="2467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  <a:defRPr/>
            </a:pPr>
            <a:r>
              <a:rPr lang="nl-NL" sz="24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 hạng thứ 5 của cấp số cộng là u</a:t>
            </a:r>
            <a:r>
              <a:rPr lang="nl-NL" sz="2467" baseline="-25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nl-NL" sz="24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= u</a:t>
            </a:r>
            <a:r>
              <a:rPr lang="nl-NL" sz="2467" baseline="-25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nl-NL" sz="24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+ (5 – 1)d = 1 + 4 . (– 2) = – 7.</a:t>
            </a:r>
            <a:endParaRPr lang="en-US" sz="2467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  <a:defRPr/>
            </a:pPr>
            <a:r>
              <a:rPr lang="nl-NL" sz="24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 hạng tổng quát của cấp số cộng là</a:t>
            </a:r>
            <a:endParaRPr lang="en-US" sz="2467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  <a:defRPr/>
            </a:pPr>
            <a:r>
              <a:rPr lang="nl-NL" sz="24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</a:t>
            </a:r>
            <a:r>
              <a:rPr lang="nl-NL" sz="2467" baseline="-25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nl-NL" sz="24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= u</a:t>
            </a:r>
            <a:r>
              <a:rPr lang="nl-NL" sz="2467" baseline="-25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nl-NL" sz="24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+ (n – 1)d = 1 + (n – 1) . (– 2) = 1 – 2n + 2 = – 2n + 3 hay u</a:t>
            </a:r>
            <a:r>
              <a:rPr lang="nl-NL" sz="2467" baseline="-25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nl-NL" sz="24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= – 2n + 3.</a:t>
            </a:r>
            <a:endParaRPr lang="en-US" sz="2467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  <a:defRPr/>
            </a:pPr>
            <a:r>
              <a:rPr lang="nl-NL" sz="24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 hạng thứ 100 của cấp số cộng là u</a:t>
            </a:r>
            <a:r>
              <a:rPr lang="nl-NL" sz="2467" baseline="-25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100</a:t>
            </a:r>
            <a:r>
              <a:rPr lang="nl-NL" sz="24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= (– 2) . 100 + 3 = – 197.</a:t>
            </a:r>
            <a:endParaRPr lang="en-US" sz="2467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65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575362" y="-492579"/>
            <a:ext cx="6766317" cy="5831335"/>
          </a:xfrm>
          <a:custGeom>
            <a:avLst/>
            <a:gdLst/>
            <a:ahLst/>
            <a:cxnLst/>
            <a:rect l="l" t="t" r="r" b="b"/>
            <a:pathLst>
              <a:path w="10149475" h="8747002">
                <a:moveTo>
                  <a:pt x="0" y="0"/>
                </a:moveTo>
                <a:lnTo>
                  <a:pt x="10149475" y="0"/>
                </a:lnTo>
                <a:lnTo>
                  <a:pt x="10149475" y="8747002"/>
                </a:lnTo>
                <a:lnTo>
                  <a:pt x="0" y="87470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445292" y="5059489"/>
            <a:ext cx="13442291" cy="879859"/>
          </a:xfrm>
          <a:custGeom>
            <a:avLst/>
            <a:gdLst/>
            <a:ahLst/>
            <a:cxnLst/>
            <a:rect l="l" t="t" r="r" b="b"/>
            <a:pathLst>
              <a:path w="20163437" h="1319789">
                <a:moveTo>
                  <a:pt x="0" y="0"/>
                </a:moveTo>
                <a:lnTo>
                  <a:pt x="20163437" y="0"/>
                </a:lnTo>
                <a:lnTo>
                  <a:pt x="20163437" y="1319789"/>
                </a:lnTo>
                <a:lnTo>
                  <a:pt x="0" y="13197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463611" y="386033"/>
            <a:ext cx="11220389" cy="6090967"/>
            <a:chOff x="0" y="0"/>
            <a:chExt cx="3919932" cy="22749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19932" cy="2274980"/>
            </a:xfrm>
            <a:custGeom>
              <a:avLst/>
              <a:gdLst/>
              <a:ahLst/>
              <a:cxnLst/>
              <a:rect l="l" t="t" r="r" b="b"/>
              <a:pathLst>
                <a:path w="3919932" h="2274980">
                  <a:moveTo>
                    <a:pt x="26529" y="0"/>
                  </a:moveTo>
                  <a:lnTo>
                    <a:pt x="3893404" y="0"/>
                  </a:lnTo>
                  <a:cubicBezTo>
                    <a:pt x="3908055" y="0"/>
                    <a:pt x="3919932" y="11877"/>
                    <a:pt x="3919932" y="26529"/>
                  </a:cubicBezTo>
                  <a:lnTo>
                    <a:pt x="3919932" y="2248451"/>
                  </a:lnTo>
                  <a:cubicBezTo>
                    <a:pt x="3919932" y="2263103"/>
                    <a:pt x="3908055" y="2274980"/>
                    <a:pt x="3893404" y="2274980"/>
                  </a:cubicBezTo>
                  <a:lnTo>
                    <a:pt x="26529" y="2274980"/>
                  </a:lnTo>
                  <a:cubicBezTo>
                    <a:pt x="19493" y="2274980"/>
                    <a:pt x="12745" y="2272185"/>
                    <a:pt x="7770" y="2267210"/>
                  </a:cubicBezTo>
                  <a:cubicBezTo>
                    <a:pt x="2795" y="2262235"/>
                    <a:pt x="0" y="2255487"/>
                    <a:pt x="0" y="2248451"/>
                  </a:cubicBezTo>
                  <a:lnTo>
                    <a:pt x="0" y="26529"/>
                  </a:lnTo>
                  <a:cubicBezTo>
                    <a:pt x="0" y="11877"/>
                    <a:pt x="11877" y="0"/>
                    <a:pt x="26529" y="0"/>
                  </a:cubicBezTo>
                  <a:close/>
                </a:path>
              </a:pathLst>
            </a:custGeom>
            <a:solidFill>
              <a:srgbClr val="F4F4F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5" name="Google Shape;1077;p62"/>
          <p:cNvGrpSpPr/>
          <p:nvPr/>
        </p:nvGrpSpPr>
        <p:grpSpPr>
          <a:xfrm>
            <a:off x="762000" y="605613"/>
            <a:ext cx="3638884" cy="701083"/>
            <a:chOff x="2765950" y="3780516"/>
            <a:chExt cx="5715000" cy="1051625"/>
          </a:xfrm>
        </p:grpSpPr>
        <p:sp>
          <p:nvSpPr>
            <p:cNvPr id="16" name="Google Shape;1078;p62"/>
            <p:cNvSpPr/>
            <p:nvPr/>
          </p:nvSpPr>
          <p:spPr>
            <a:xfrm rot="10800000">
              <a:off x="2765950" y="3780516"/>
              <a:ext cx="5715000" cy="1051625"/>
            </a:xfrm>
            <a:custGeom>
              <a:avLst/>
              <a:gdLst/>
              <a:ahLst/>
              <a:cxnLst/>
              <a:rect l="l" t="t" r="r" b="b"/>
              <a:pathLst>
                <a:path w="24871669" h="3090220" extrusionOk="0">
                  <a:moveTo>
                    <a:pt x="23932770" y="3079033"/>
                  </a:moveTo>
                  <a:cubicBezTo>
                    <a:pt x="23932770" y="3079033"/>
                    <a:pt x="23513018" y="3090220"/>
                    <a:pt x="23050433" y="3087599"/>
                  </a:cubicBezTo>
                  <a:cubicBezTo>
                    <a:pt x="7356299" y="3085436"/>
                    <a:pt x="1057073" y="3077612"/>
                    <a:pt x="1057073" y="3077612"/>
                  </a:cubicBezTo>
                  <a:cubicBezTo>
                    <a:pt x="812931" y="3068778"/>
                    <a:pt x="565145" y="3051797"/>
                    <a:pt x="398404" y="2993619"/>
                  </a:cubicBezTo>
                  <a:cubicBezTo>
                    <a:pt x="120505" y="2896657"/>
                    <a:pt x="0" y="2719129"/>
                    <a:pt x="0" y="1132357"/>
                  </a:cubicBezTo>
                  <a:lnTo>
                    <a:pt x="0" y="1132340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8302351" y="7673"/>
                  </a:cubicBezTo>
                  <a:cubicBezTo>
                    <a:pt x="23294091" y="0"/>
                    <a:pt x="23758018" y="7673"/>
                    <a:pt x="23758018" y="7673"/>
                  </a:cubicBezTo>
                  <a:cubicBezTo>
                    <a:pt x="24126326" y="15152"/>
                    <a:pt x="24489639" y="84484"/>
                    <a:pt x="24687378" y="207066"/>
                  </a:cubicBezTo>
                  <a:cubicBezTo>
                    <a:pt x="24838396" y="300683"/>
                    <a:pt x="24871669" y="425358"/>
                    <a:pt x="24862529" y="1132357"/>
                  </a:cubicBezTo>
                  <a:lnTo>
                    <a:pt x="24862529" y="1132375"/>
                  </a:lnTo>
                  <a:cubicBezTo>
                    <a:pt x="24862529" y="2837094"/>
                    <a:pt x="24579532" y="3051192"/>
                    <a:pt x="23932770" y="3079033"/>
                  </a:cubicBezTo>
                  <a:close/>
                </a:path>
              </a:pathLst>
            </a:custGeom>
            <a:solidFill>
              <a:srgbClr val="FFCF7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7" name="Google Shape;1079;p62"/>
            <p:cNvSpPr txBox="1"/>
            <p:nvPr/>
          </p:nvSpPr>
          <p:spPr>
            <a:xfrm>
              <a:off x="2994551" y="4063076"/>
              <a:ext cx="5279269" cy="5379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92250"/>
                </a:lnSpc>
              </a:pPr>
              <a:r>
                <a:rPr lang="en-US" sz="2533" b="1" err="1">
                  <a:solidFill>
                    <a:srgbClr val="373E56"/>
                  </a:solidFill>
                  <a:latin typeface="Arial"/>
                  <a:ea typeface="Arial"/>
                  <a:cs typeface="Arial"/>
                  <a:sym typeface="Arial"/>
                </a:rPr>
                <a:t>Bài</a:t>
              </a:r>
              <a:r>
                <a:rPr lang="en-US" sz="2533" b="1">
                  <a:solidFill>
                    <a:srgbClr val="373E56"/>
                  </a:solidFill>
                  <a:latin typeface="Arial"/>
                  <a:ea typeface="Arial"/>
                  <a:cs typeface="Arial"/>
                  <a:sym typeface="Arial"/>
                </a:rPr>
                <a:t> 2.10 </a:t>
              </a:r>
              <a:r>
                <a:rPr lang="en-US" sz="2533" b="1" dirty="0">
                  <a:solidFill>
                    <a:srgbClr val="373E56"/>
                  </a:solidFill>
                  <a:latin typeface="Arial"/>
                  <a:ea typeface="Arial"/>
                  <a:cs typeface="Arial"/>
                  <a:sym typeface="Arial"/>
                </a:rPr>
                <a:t>(SGK </a:t>
              </a:r>
              <a:r>
                <a:rPr lang="en-US" sz="2533" b="1">
                  <a:solidFill>
                    <a:srgbClr val="373E56"/>
                  </a:solidFill>
                  <a:latin typeface="Arial"/>
                  <a:ea typeface="Arial"/>
                  <a:cs typeface="Arial"/>
                  <a:sym typeface="Arial"/>
                </a:rPr>
                <a:t>– tr51)</a:t>
              </a:r>
              <a:endParaRPr sz="2533" b="1" dirty="0">
                <a:solidFill>
                  <a:srgbClr val="373E5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711200" y="635000"/>
            <a:ext cx="11026274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0960" tIns="30480" rIns="60960" bIns="3048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lnSpc>
                <a:spcPct val="150000"/>
              </a:lnSpc>
            </a:pPr>
            <a:r>
              <a:rPr lang="en-US" altLang="en-US" sz="2400">
                <a:solidFill>
                  <a:srgbClr val="000000"/>
                </a:solidFill>
                <a:ea typeface="Open Sans"/>
              </a:rPr>
              <a:t>                                            Một cấp số cộng có số hạng thứ 5 bằng 18 và số hạng thứ 12 bằng 32. Tìm số hạng thứ 50 của cấp số cộng này.</a:t>
            </a:r>
          </a:p>
        </p:txBody>
      </p:sp>
      <p:sp>
        <p:nvSpPr>
          <p:cNvPr id="21" name="Oval Callout 20"/>
          <p:cNvSpPr/>
          <p:nvPr/>
        </p:nvSpPr>
        <p:spPr>
          <a:xfrm>
            <a:off x="5701551" y="1905000"/>
            <a:ext cx="1117260" cy="566377"/>
          </a:xfrm>
          <a:prstGeom prst="wedgeEllipseCallou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r>
              <a:rPr lang="vi-VN" sz="2400" b="1" dirty="0">
                <a:solidFill>
                  <a:prstClr val="black"/>
                </a:solidFill>
                <a:latin typeface="Arial" panose="020B0604020202020204" pitchFamily="34" charset="0"/>
              </a:rPr>
              <a:t>Giải</a:t>
            </a:r>
            <a:endParaRPr lang="en-US" sz="24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4737596">
            <a:off x="11058127" y="62132"/>
            <a:ext cx="1116647" cy="108646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37937" y="2616200"/>
            <a:ext cx="1064126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 biểu diễn số hạng thứ 5 và số hạng thứ 12 theo số hạng thứ nhất u</a:t>
            </a:r>
            <a:r>
              <a:rPr lang="nl-NL" sz="2400" baseline="-25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nl-NL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và công sai d.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nl-NL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 có: u</a:t>
            </a:r>
            <a:r>
              <a:rPr lang="nl-NL" sz="2400" baseline="-25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r>
              <a:rPr lang="nl-NL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= u</a:t>
            </a:r>
            <a:r>
              <a:rPr lang="nl-NL" sz="2400" baseline="-25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nl-NL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+ (5 – 1)d hay 18 = u</a:t>
            </a:r>
            <a:r>
              <a:rPr lang="nl-NL" sz="2400" baseline="-25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nl-NL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+ 4d.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nl-NL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u</a:t>
            </a:r>
            <a:r>
              <a:rPr lang="nl-NL" sz="2400" baseline="-25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12</a:t>
            </a:r>
            <a:r>
              <a:rPr lang="nl-NL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= u</a:t>
            </a:r>
            <a:r>
              <a:rPr lang="nl-NL" sz="2400" baseline="-25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nl-NL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+ (12 – 1)d hay 32 = u</a:t>
            </a:r>
            <a:r>
              <a:rPr lang="nl-NL" sz="2400" baseline="-25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nl-NL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+ 11d.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37938" y="4851400"/>
                <a:ext cx="8652934" cy="10515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240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Khi đó ta có hệ phương trình: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nl-NL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nl-NL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+4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𝑑</m:t>
                            </m:r>
                            <m:r>
                              <a:rPr lang="nl-NL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=18  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nl-NL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nl-NL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+11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𝑑</m:t>
                            </m:r>
                            <m:r>
                              <a:rPr lang="nl-NL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=32</m:t>
                            </m:r>
                          </m:e>
                        </m:eqAr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⟺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eqArrP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nl-NL" sz="24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nl-NL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=10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𝑑</m:t>
                                </m:r>
                                <m:r>
                                  <a:rPr lang="nl-NL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=2    </m:t>
                                </m:r>
                              </m:e>
                            </m:eqArr>
                          </m:e>
                        </m:d>
                      </m:e>
                    </m:d>
                  </m:oMath>
                </a14:m>
                <a:endParaRPr lang="en-US" sz="240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938" y="4851400"/>
                <a:ext cx="8652934" cy="1051570"/>
              </a:xfrm>
              <a:prstGeom prst="rect">
                <a:avLst/>
              </a:prstGeom>
              <a:blipFill>
                <a:blip r:embed="rId7"/>
                <a:stretch>
                  <a:fillRect l="-1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691067" y="5861447"/>
            <a:ext cx="105865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nl-NL" sz="24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 hạng thứ 50 của cấp số cộng là u</a:t>
            </a:r>
            <a:r>
              <a:rPr lang="nl-NL" sz="2400" baseline="-250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50</a:t>
            </a:r>
            <a:r>
              <a:rPr lang="nl-NL" sz="24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= u</a:t>
            </a:r>
            <a:r>
              <a:rPr lang="nl-NL" sz="2400" baseline="-250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nl-NL" sz="24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+ (50 – 1)d = 10 + 49 . 2 = 108.</a:t>
            </a:r>
            <a:endParaRPr lang="en-US" sz="240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65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1" grpId="0" animBg="1"/>
      <p:bldP spid="10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385517" y="1075192"/>
            <a:ext cx="10450883" cy="1270000"/>
            <a:chOff x="2743200" y="3162300"/>
            <a:chExt cx="12481624" cy="1905000"/>
          </a:xfrm>
        </p:grpSpPr>
        <p:sp>
          <p:nvSpPr>
            <p:cNvPr id="12" name="Freeform 4"/>
            <p:cNvSpPr/>
            <p:nvPr/>
          </p:nvSpPr>
          <p:spPr>
            <a:xfrm>
              <a:off x="2977574" y="3162300"/>
              <a:ext cx="11943896" cy="1905000"/>
            </a:xfrm>
            <a:custGeom>
              <a:avLst/>
              <a:gdLst/>
              <a:ahLst/>
              <a:cxnLst/>
              <a:rect l="l" t="t" r="r" b="b"/>
              <a:pathLst>
                <a:path w="8541811" h="5591003">
                  <a:moveTo>
                    <a:pt x="0" y="0"/>
                  </a:moveTo>
                  <a:lnTo>
                    <a:pt x="8541811" y="0"/>
                  </a:lnTo>
                  <a:lnTo>
                    <a:pt x="8541811" y="5591003"/>
                  </a:lnTo>
                  <a:lnTo>
                    <a:pt x="0" y="55910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Rectangle 10"/>
            <p:cNvSpPr/>
            <p:nvPr/>
          </p:nvSpPr>
          <p:spPr>
            <a:xfrm>
              <a:off x="2743200" y="3295058"/>
              <a:ext cx="12481624" cy="1639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09630">
                <a:lnSpc>
                  <a:spcPct val="150000"/>
                </a:lnSpc>
                <a:tabLst>
                  <a:tab pos="240042" algn="l"/>
                  <a:tab pos="480084" algn="l"/>
                </a:tabLst>
                <a:defRPr/>
              </a:pPr>
              <a:r>
                <a:rPr lang="en-US" sz="4334" b="1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VẬN DỤNG</a:t>
              </a:r>
              <a:endParaRPr lang="vi-VN" sz="4334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0666" y="3987800"/>
            <a:ext cx="4602828" cy="2505616"/>
          </a:xfrm>
          <a:prstGeom prst="rect">
            <a:avLst/>
          </a:prstGeom>
        </p:spPr>
      </p:pic>
      <p:grpSp>
        <p:nvGrpSpPr>
          <p:cNvPr id="15" name="Group 2"/>
          <p:cNvGrpSpPr/>
          <p:nvPr/>
        </p:nvGrpSpPr>
        <p:grpSpPr>
          <a:xfrm>
            <a:off x="452062" y="0"/>
            <a:ext cx="563938" cy="6858000"/>
            <a:chOff x="0" y="0"/>
            <a:chExt cx="570895" cy="2709333"/>
          </a:xfrm>
        </p:grpSpPr>
        <p:sp>
          <p:nvSpPr>
            <p:cNvPr id="16" name="Freeform 3"/>
            <p:cNvSpPr/>
            <p:nvPr/>
          </p:nvSpPr>
          <p:spPr>
            <a:xfrm>
              <a:off x="0" y="0"/>
              <a:ext cx="570895" cy="2709333"/>
            </a:xfrm>
            <a:custGeom>
              <a:avLst/>
              <a:gdLst/>
              <a:ahLst/>
              <a:cxnLst/>
              <a:rect l="l" t="t" r="r" b="b"/>
              <a:pathLst>
                <a:path w="570895" h="2709333">
                  <a:moveTo>
                    <a:pt x="0" y="0"/>
                  </a:moveTo>
                  <a:lnTo>
                    <a:pt x="570895" y="0"/>
                  </a:lnTo>
                  <a:lnTo>
                    <a:pt x="57089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96C92"/>
            </a:solidFill>
          </p:spPr>
        </p:sp>
        <p:sp>
          <p:nvSpPr>
            <p:cNvPr id="17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6554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-3633616" y="3293439"/>
            <a:ext cx="8102371" cy="530337"/>
          </a:xfrm>
          <a:custGeom>
            <a:avLst/>
            <a:gdLst/>
            <a:ahLst/>
            <a:cxnLst/>
            <a:rect l="l" t="t" r="r" b="b"/>
            <a:pathLst>
              <a:path w="12153557" h="795506">
                <a:moveTo>
                  <a:pt x="0" y="0"/>
                </a:moveTo>
                <a:lnTo>
                  <a:pt x="12153557" y="0"/>
                </a:lnTo>
                <a:lnTo>
                  <a:pt x="12153557" y="795505"/>
                </a:lnTo>
                <a:lnTo>
                  <a:pt x="0" y="7955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8" name="Oval Callout 17"/>
          <p:cNvSpPr/>
          <p:nvPr/>
        </p:nvSpPr>
        <p:spPr>
          <a:xfrm>
            <a:off x="5791200" y="3034179"/>
            <a:ext cx="1134556" cy="558800"/>
          </a:xfrm>
          <a:prstGeom prst="wedgeEllipseCallou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r>
              <a:rPr lang="vi-VN" sz="2533" b="1" dirty="0">
                <a:solidFill>
                  <a:prstClr val="black"/>
                </a:solidFill>
                <a:latin typeface="Arial" panose="020B0604020202020204" pitchFamily="34" charset="0"/>
              </a:rPr>
              <a:t>Giải</a:t>
            </a:r>
            <a:endParaRPr lang="en-US" sz="2533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6741" y="235360"/>
            <a:ext cx="694152" cy="8133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3934271">
            <a:off x="11363735" y="6266065"/>
            <a:ext cx="1076269" cy="823675"/>
          </a:xfrm>
          <a:prstGeom prst="rect">
            <a:avLst/>
          </a:prstGeom>
        </p:spPr>
      </p:pic>
      <p:grpSp>
        <p:nvGrpSpPr>
          <p:cNvPr id="14" name="Google Shape;1077;p62"/>
          <p:cNvGrpSpPr/>
          <p:nvPr/>
        </p:nvGrpSpPr>
        <p:grpSpPr>
          <a:xfrm>
            <a:off x="943811" y="324916"/>
            <a:ext cx="3810000" cy="701083"/>
            <a:chOff x="2765950" y="3780516"/>
            <a:chExt cx="5715000" cy="1051625"/>
          </a:xfrm>
        </p:grpSpPr>
        <p:sp>
          <p:nvSpPr>
            <p:cNvPr id="15" name="Google Shape;1078;p62"/>
            <p:cNvSpPr/>
            <p:nvPr/>
          </p:nvSpPr>
          <p:spPr>
            <a:xfrm rot="10800000">
              <a:off x="2765950" y="3780516"/>
              <a:ext cx="5715000" cy="1051625"/>
            </a:xfrm>
            <a:custGeom>
              <a:avLst/>
              <a:gdLst/>
              <a:ahLst/>
              <a:cxnLst/>
              <a:rect l="l" t="t" r="r" b="b"/>
              <a:pathLst>
                <a:path w="24871669" h="3090220" extrusionOk="0">
                  <a:moveTo>
                    <a:pt x="23932770" y="3079033"/>
                  </a:moveTo>
                  <a:cubicBezTo>
                    <a:pt x="23932770" y="3079033"/>
                    <a:pt x="23513018" y="3090220"/>
                    <a:pt x="23050433" y="3087599"/>
                  </a:cubicBezTo>
                  <a:cubicBezTo>
                    <a:pt x="7356299" y="3085436"/>
                    <a:pt x="1057073" y="3077612"/>
                    <a:pt x="1057073" y="3077612"/>
                  </a:cubicBezTo>
                  <a:cubicBezTo>
                    <a:pt x="812931" y="3068778"/>
                    <a:pt x="565145" y="3051797"/>
                    <a:pt x="398404" y="2993619"/>
                  </a:cubicBezTo>
                  <a:cubicBezTo>
                    <a:pt x="120505" y="2896657"/>
                    <a:pt x="0" y="2719129"/>
                    <a:pt x="0" y="1132357"/>
                  </a:cubicBezTo>
                  <a:lnTo>
                    <a:pt x="0" y="1132340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8302351" y="7673"/>
                  </a:cubicBezTo>
                  <a:cubicBezTo>
                    <a:pt x="23294091" y="0"/>
                    <a:pt x="23758018" y="7673"/>
                    <a:pt x="23758018" y="7673"/>
                  </a:cubicBezTo>
                  <a:cubicBezTo>
                    <a:pt x="24126326" y="15152"/>
                    <a:pt x="24489639" y="84484"/>
                    <a:pt x="24687378" y="207066"/>
                  </a:cubicBezTo>
                  <a:cubicBezTo>
                    <a:pt x="24838396" y="300683"/>
                    <a:pt x="24871669" y="425358"/>
                    <a:pt x="24862529" y="1132357"/>
                  </a:cubicBezTo>
                  <a:lnTo>
                    <a:pt x="24862529" y="1132375"/>
                  </a:lnTo>
                  <a:cubicBezTo>
                    <a:pt x="24862529" y="2837094"/>
                    <a:pt x="24579532" y="3051192"/>
                    <a:pt x="23932770" y="3079033"/>
                  </a:cubicBezTo>
                  <a:close/>
                </a:path>
              </a:pathLst>
            </a:custGeom>
            <a:solidFill>
              <a:srgbClr val="FFCF7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Google Shape;1079;p62"/>
            <p:cNvSpPr txBox="1"/>
            <p:nvPr/>
          </p:nvSpPr>
          <p:spPr>
            <a:xfrm>
              <a:off x="2994552" y="4063076"/>
              <a:ext cx="5279270" cy="5945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 defTabSz="609630">
                <a:lnSpc>
                  <a:spcPct val="92250"/>
                </a:lnSpc>
                <a:defRPr/>
              </a:pPr>
              <a:r>
                <a:rPr lang="en-US" sz="2800" b="1" err="1">
                  <a:solidFill>
                    <a:srgbClr val="373E56"/>
                  </a:solidFill>
                  <a:latin typeface="Arial"/>
                  <a:ea typeface="Arial"/>
                  <a:cs typeface="Arial"/>
                  <a:sym typeface="Arial"/>
                </a:rPr>
                <a:t>Bài</a:t>
              </a:r>
              <a:r>
                <a:rPr lang="en-US" sz="2800" b="1">
                  <a:solidFill>
                    <a:srgbClr val="373E56"/>
                  </a:solidFill>
                  <a:latin typeface="Arial"/>
                  <a:ea typeface="Arial"/>
                  <a:cs typeface="Arial"/>
                  <a:sym typeface="Arial"/>
                </a:rPr>
                <a:t> 2.12 </a:t>
              </a:r>
              <a:r>
                <a:rPr lang="en-US" sz="2800" b="1" dirty="0">
                  <a:solidFill>
                    <a:srgbClr val="373E56"/>
                  </a:solidFill>
                  <a:latin typeface="Arial"/>
                  <a:ea typeface="Arial"/>
                  <a:cs typeface="Arial"/>
                  <a:sym typeface="Arial"/>
                </a:rPr>
                <a:t>(SGK </a:t>
              </a:r>
              <a:r>
                <a:rPr lang="en-US" sz="2800" b="1">
                  <a:solidFill>
                    <a:srgbClr val="373E56"/>
                  </a:solidFill>
                  <a:latin typeface="Arial"/>
                  <a:ea typeface="Arial"/>
                  <a:cs typeface="Arial"/>
                  <a:sym typeface="Arial"/>
                </a:rPr>
                <a:t>– tr51)</a:t>
              </a:r>
              <a:endParaRPr sz="2800" b="1" dirty="0">
                <a:solidFill>
                  <a:srgbClr val="373E5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962526" y="1118806"/>
            <a:ext cx="10981041" cy="1846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533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 sử một chiếc xe ô tô lúc mới mua là 680 triệu đồng. Cứ sau mỗi năm sử dụng, giá của chiếc xe ô tô giảm 55 triệu đồng. Tính giá còn lại của chiếc xe sau 5 năm sử dụng.</a:t>
            </a:r>
            <a:endParaRPr lang="en-US" sz="2533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62526" y="3692470"/>
            <a:ext cx="11077074" cy="3015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533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</a:t>
            </a:r>
            <a:r>
              <a:rPr lang="en-US" sz="2533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533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chiếc</a:t>
            </a:r>
            <a:r>
              <a:rPr lang="en-US" sz="2533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xe</a:t>
            </a:r>
            <a:r>
              <a:rPr lang="en-US" sz="2533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ô </a:t>
            </a:r>
            <a:r>
              <a:rPr lang="en-US" sz="2533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tô</a:t>
            </a:r>
            <a:r>
              <a:rPr lang="en-US" sz="2533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2533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533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năm</a:t>
            </a:r>
            <a:r>
              <a:rPr lang="en-US" sz="2533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sử</a:t>
            </a:r>
            <a:r>
              <a:rPr lang="en-US" sz="2533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2533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533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680 – 55 = 625 (</a:t>
            </a:r>
            <a:r>
              <a:rPr lang="en-US" sz="2533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triệu</a:t>
            </a:r>
            <a:r>
              <a:rPr lang="en-US" sz="2533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đồng</a:t>
            </a:r>
            <a:r>
              <a:rPr lang="en-US" sz="2533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en-US" sz="2533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</a:t>
            </a:r>
            <a:r>
              <a:rPr lang="en-US" sz="2533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533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chiếc</a:t>
            </a:r>
            <a:r>
              <a:rPr lang="en-US" sz="2533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xe</a:t>
            </a:r>
            <a:r>
              <a:rPr lang="en-US" sz="2533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ô </a:t>
            </a:r>
            <a:r>
              <a:rPr lang="en-US" sz="2533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tô</a:t>
            </a:r>
            <a:r>
              <a:rPr lang="en-US" sz="2533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2533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mỗi</a:t>
            </a:r>
            <a:r>
              <a:rPr lang="en-US" sz="2533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năm</a:t>
            </a:r>
            <a:r>
              <a:rPr lang="en-US" sz="2533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sử</a:t>
            </a:r>
            <a:r>
              <a:rPr lang="en-US" sz="2533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2533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lập</a:t>
            </a:r>
            <a:r>
              <a:rPr lang="en-US" sz="2533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sz="2533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533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cấp</a:t>
            </a:r>
            <a:r>
              <a:rPr lang="en-US" sz="2533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533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cộng</a:t>
            </a:r>
            <a:r>
              <a:rPr lang="en-US" sz="2533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2533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533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hạng</a:t>
            </a:r>
            <a:r>
              <a:rPr lang="en-US" sz="2533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đầu</a:t>
            </a:r>
            <a:r>
              <a:rPr lang="en-US" sz="2533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533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</a:t>
            </a:r>
            <a:r>
              <a:rPr lang="en-US" sz="2533" baseline="-25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sz="2533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= 625 </a:t>
            </a:r>
            <a:r>
              <a:rPr lang="en-US" sz="2533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533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sz="2533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sai</a:t>
            </a:r>
            <a:r>
              <a:rPr lang="en-US" sz="2533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 = – 55 (do </a:t>
            </a:r>
            <a:r>
              <a:rPr lang="en-US" sz="2533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</a:t>
            </a:r>
            <a:r>
              <a:rPr lang="en-US" sz="2533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xe</a:t>
            </a:r>
            <a:r>
              <a:rPr lang="en-US" sz="2533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giảm</a:t>
            </a:r>
            <a:r>
              <a:rPr lang="en-US" sz="2533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</a:p>
          <a:p>
            <a:pPr algn="just">
              <a:lnSpc>
                <a:spcPct val="150000"/>
              </a:lnSpc>
            </a:pPr>
            <a:r>
              <a:rPr lang="en-US" sz="2533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 </a:t>
            </a:r>
            <a:r>
              <a:rPr lang="en-US" sz="2533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2533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533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</a:t>
            </a:r>
            <a:r>
              <a:rPr lang="en-US" sz="2533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533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chiếc</a:t>
            </a:r>
            <a:r>
              <a:rPr lang="en-US" sz="2533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ô </a:t>
            </a:r>
            <a:r>
              <a:rPr lang="en-US" sz="2533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tô</a:t>
            </a:r>
            <a:r>
              <a:rPr lang="en-US" sz="2533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2533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 </a:t>
            </a:r>
            <a:r>
              <a:rPr lang="en-US" sz="2533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năm</a:t>
            </a:r>
            <a:r>
              <a:rPr lang="en-US" sz="2533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sử</a:t>
            </a:r>
            <a:r>
              <a:rPr lang="en-US" sz="2533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2533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endParaRPr lang="en-US" sz="2533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nl-NL" sz="2533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nl-NL" sz="2533" baseline="-25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r>
              <a:rPr lang="nl-NL" sz="2533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= u</a:t>
            </a:r>
            <a:r>
              <a:rPr lang="nl-NL" sz="2533" baseline="-25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nl-NL" sz="2533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+ (5 – 1)d = 625 + </a:t>
            </a:r>
            <a:r>
              <a:rPr lang="nl-NL" sz="2533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4.(– </a:t>
            </a:r>
            <a:r>
              <a:rPr lang="nl-NL" sz="2533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55) = – 405 (triệu đồng).</a:t>
            </a:r>
            <a:endParaRPr lang="en-US" sz="2533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0" name="Google Shape;940;p55"/>
          <p:cNvPicPr preferRelativeResize="0"/>
          <p:nvPr/>
        </p:nvPicPr>
        <p:blipFill rotWithShape="1">
          <a:blip r:embed="rId3">
            <a:alphaModFix amt="75000"/>
            <a:duotone>
              <a:prstClr val="black"/>
              <a:schemeClr val="bg2">
                <a:lumMod val="20000"/>
                <a:lumOff val="8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-558800" y="-3321404"/>
            <a:ext cx="13306839" cy="1330683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roup 11"/>
          <p:cNvGrpSpPr/>
          <p:nvPr/>
        </p:nvGrpSpPr>
        <p:grpSpPr>
          <a:xfrm>
            <a:off x="2670619" y="425399"/>
            <a:ext cx="6848000" cy="2582659"/>
            <a:chOff x="4129800" y="287531"/>
            <a:chExt cx="10272000" cy="3873989"/>
          </a:xfrm>
        </p:grpSpPr>
        <p:grpSp>
          <p:nvGrpSpPr>
            <p:cNvPr id="13" name="Group 2"/>
            <p:cNvGrpSpPr/>
            <p:nvPr/>
          </p:nvGrpSpPr>
          <p:grpSpPr>
            <a:xfrm>
              <a:off x="4924472" y="287531"/>
              <a:ext cx="8610597" cy="3873989"/>
              <a:chOff x="-298267" y="-28575"/>
              <a:chExt cx="3248785" cy="841375"/>
            </a:xfrm>
          </p:grpSpPr>
          <p:sp>
            <p:nvSpPr>
              <p:cNvPr id="15" name="Freeform 3"/>
              <p:cNvSpPr/>
              <p:nvPr/>
            </p:nvSpPr>
            <p:spPr>
              <a:xfrm>
                <a:off x="-298267" y="29859"/>
                <a:ext cx="3248785" cy="272376"/>
              </a:xfrm>
              <a:custGeom>
                <a:avLst/>
                <a:gdLst/>
                <a:ahLst/>
                <a:cxnLst/>
                <a:rect l="l" t="t" r="r" b="b"/>
                <a:pathLst>
                  <a:path w="2645030" h="330991">
                    <a:moveTo>
                      <a:pt x="39315" y="0"/>
                    </a:moveTo>
                    <a:lnTo>
                      <a:pt x="2605715" y="0"/>
                    </a:lnTo>
                    <a:cubicBezTo>
                      <a:pt x="2616142" y="0"/>
                      <a:pt x="2626142" y="4142"/>
                      <a:pt x="2633515" y="11515"/>
                    </a:cubicBezTo>
                    <a:cubicBezTo>
                      <a:pt x="2640888" y="18888"/>
                      <a:pt x="2645030" y="28888"/>
                      <a:pt x="2645030" y="39315"/>
                    </a:cubicBezTo>
                    <a:lnTo>
                      <a:pt x="2645030" y="291676"/>
                    </a:lnTo>
                    <a:cubicBezTo>
                      <a:pt x="2645030" y="313389"/>
                      <a:pt x="2627428" y="330991"/>
                      <a:pt x="2605715" y="330991"/>
                    </a:cubicBezTo>
                    <a:lnTo>
                      <a:pt x="39315" y="330991"/>
                    </a:lnTo>
                    <a:cubicBezTo>
                      <a:pt x="28888" y="330991"/>
                      <a:pt x="18888" y="326849"/>
                      <a:pt x="11515" y="319476"/>
                    </a:cubicBezTo>
                    <a:cubicBezTo>
                      <a:pt x="4142" y="312103"/>
                      <a:pt x="0" y="302103"/>
                      <a:pt x="0" y="291676"/>
                    </a:cubicBezTo>
                    <a:lnTo>
                      <a:pt x="0" y="39315"/>
                    </a:lnTo>
                    <a:cubicBezTo>
                      <a:pt x="0" y="17602"/>
                      <a:pt x="17602" y="0"/>
                      <a:pt x="39315" y="0"/>
                    </a:cubicBezTo>
                    <a:close/>
                  </a:path>
                </a:pathLst>
              </a:custGeom>
              <a:solidFill>
                <a:srgbClr val="24536B"/>
              </a:solidFill>
            </p:spPr>
          </p:sp>
          <p:sp>
            <p:nvSpPr>
              <p:cNvPr id="19" name="TextBox 4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494"/>
                  </a:lnSpc>
                </a:pPr>
                <a:endParaRPr sz="1200"/>
              </a:p>
            </p:txBody>
          </p:sp>
        </p:grpSp>
        <p:sp>
          <p:nvSpPr>
            <p:cNvPr id="14" name="Google Shape;7771;p33"/>
            <p:cNvSpPr txBox="1">
              <a:spLocks/>
            </p:cNvSpPr>
            <p:nvPr/>
          </p:nvSpPr>
          <p:spPr>
            <a:xfrm>
              <a:off x="4129800" y="800100"/>
              <a:ext cx="10272000" cy="76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1267" tIns="81267" rIns="81267" bIns="81267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Kavoon"/>
                <a:buNone/>
                <a:defRPr sz="3500" b="0" i="0" u="none" strike="noStrike" cap="none">
                  <a:solidFill>
                    <a:schemeClr val="dk1"/>
                  </a:solidFill>
                  <a:latin typeface="Kavoon"/>
                  <a:ea typeface="Kavoon"/>
                  <a:cs typeface="Kavoon"/>
                  <a:sym typeface="Kavoon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9pPr>
            </a:lstStyle>
            <a:p>
              <a:pPr>
                <a:buClr>
                  <a:srgbClr val="04596F"/>
                </a:buClr>
              </a:pPr>
              <a:r>
                <a:rPr lang="vi-VN" sz="3867" b="1" kern="0">
                  <a:solidFill>
                    <a:srgbClr val="FFFF00"/>
                  </a:solidFill>
                  <a:latin typeface="Arial" panose="020B0604020202020204" pitchFamily="34" charset="0"/>
                </a:rPr>
                <a:t>HƯỚNG DẪN VỀ NHÀ</a:t>
              </a:r>
            </a:p>
          </p:txBody>
        </p:sp>
      </p:grpSp>
      <p:grpSp>
        <p:nvGrpSpPr>
          <p:cNvPr id="20" name="Google Shape;1097;p63"/>
          <p:cNvGrpSpPr/>
          <p:nvPr/>
        </p:nvGrpSpPr>
        <p:grpSpPr>
          <a:xfrm>
            <a:off x="660400" y="2297244"/>
            <a:ext cx="2964939" cy="2249357"/>
            <a:chOff x="1026411" y="3000040"/>
            <a:chExt cx="4447408" cy="4574994"/>
          </a:xfrm>
        </p:grpSpPr>
        <p:sp>
          <p:nvSpPr>
            <p:cNvPr id="21" name="Google Shape;1098;p63"/>
            <p:cNvSpPr/>
            <p:nvPr/>
          </p:nvSpPr>
          <p:spPr>
            <a:xfrm rot="10800000">
              <a:off x="1026411" y="3000040"/>
              <a:ext cx="4447408" cy="4574994"/>
            </a:xfrm>
            <a:custGeom>
              <a:avLst/>
              <a:gdLst/>
              <a:ahLst/>
              <a:cxnLst/>
              <a:rect l="l" t="t" r="r" b="b"/>
              <a:pathLst>
                <a:path w="15047908" h="15923210" extrusionOk="0">
                  <a:moveTo>
                    <a:pt x="14109009" y="15912021"/>
                  </a:moveTo>
                  <a:cubicBezTo>
                    <a:pt x="14109009" y="15912021"/>
                    <a:pt x="13689256" y="15923210"/>
                    <a:pt x="13226672" y="15920588"/>
                  </a:cubicBezTo>
                  <a:cubicBezTo>
                    <a:pt x="4710410" y="15918426"/>
                    <a:pt x="1057073" y="15910601"/>
                    <a:pt x="1057073" y="15910601"/>
                  </a:cubicBezTo>
                  <a:cubicBezTo>
                    <a:pt x="812931" y="15901766"/>
                    <a:pt x="565145" y="15884786"/>
                    <a:pt x="398404" y="15826608"/>
                  </a:cubicBezTo>
                  <a:cubicBezTo>
                    <a:pt x="120505" y="15729646"/>
                    <a:pt x="0" y="15552118"/>
                    <a:pt x="0" y="4794363"/>
                  </a:cubicBezTo>
                  <a:lnTo>
                    <a:pt x="0" y="4794241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0638329" y="7673"/>
                  </a:cubicBezTo>
                  <a:cubicBezTo>
                    <a:pt x="13470330" y="0"/>
                    <a:pt x="13934256" y="7673"/>
                    <a:pt x="13934256" y="7673"/>
                  </a:cubicBezTo>
                  <a:cubicBezTo>
                    <a:pt x="14302564" y="15152"/>
                    <a:pt x="14665877" y="84484"/>
                    <a:pt x="14863617" y="207066"/>
                  </a:cubicBezTo>
                  <a:cubicBezTo>
                    <a:pt x="15014634" y="300683"/>
                    <a:pt x="15047908" y="425358"/>
                    <a:pt x="15038769" y="4794364"/>
                  </a:cubicBezTo>
                  <a:lnTo>
                    <a:pt x="15038769" y="4794487"/>
                  </a:lnTo>
                  <a:cubicBezTo>
                    <a:pt x="15038769" y="15670083"/>
                    <a:pt x="14755772" y="15884181"/>
                    <a:pt x="14109009" y="15912021"/>
                  </a:cubicBezTo>
                  <a:close/>
                </a:path>
              </a:pathLst>
            </a:custGeom>
            <a:solidFill>
              <a:srgbClr val="FFCF7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Google Shape;1100;p63"/>
            <p:cNvSpPr txBox="1"/>
            <p:nvPr/>
          </p:nvSpPr>
          <p:spPr>
            <a:xfrm>
              <a:off x="1234645" y="4062061"/>
              <a:ext cx="4030938" cy="26296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30467" rIns="60950" bIns="30467" anchor="t" anchorCtr="0">
              <a:spAutoFit/>
            </a:bodyPr>
            <a:lstStyle/>
            <a:p>
              <a:pPr algn="ctr" defTabSz="609630">
                <a:lnSpc>
                  <a:spcPct val="150000"/>
                </a:lnSpc>
                <a:defRPr/>
              </a:pPr>
              <a:r>
                <a:rPr lang="en-US" sz="2667" dirty="0" err="1">
                  <a:solidFill>
                    <a:prstClr val="black"/>
                  </a:solidFill>
                  <a:latin typeface="Arial"/>
                  <a:ea typeface="Arial"/>
                  <a:cs typeface="Arial"/>
                  <a:sym typeface="Arial"/>
                </a:rPr>
                <a:t>Ôn</a:t>
              </a:r>
              <a:r>
                <a:rPr lang="en-US" sz="2667" dirty="0">
                  <a:solidFill>
                    <a:prstClr val="black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667" dirty="0" err="1">
                  <a:solidFill>
                    <a:prstClr val="black"/>
                  </a:solidFill>
                  <a:latin typeface="Arial"/>
                  <a:ea typeface="Arial"/>
                  <a:cs typeface="Arial"/>
                  <a:sym typeface="Arial"/>
                </a:rPr>
                <a:t>tập</a:t>
              </a:r>
              <a:r>
                <a:rPr lang="en-US" sz="2667" dirty="0">
                  <a:solidFill>
                    <a:prstClr val="black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667" dirty="0" err="1">
                  <a:solidFill>
                    <a:prstClr val="black"/>
                  </a:solidFill>
                  <a:latin typeface="Arial"/>
                  <a:ea typeface="Arial"/>
                  <a:cs typeface="Arial"/>
                  <a:sym typeface="Arial"/>
                </a:rPr>
                <a:t>kiến</a:t>
              </a:r>
              <a:r>
                <a:rPr lang="en-US" sz="2667" dirty="0">
                  <a:solidFill>
                    <a:prstClr val="black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667" dirty="0" err="1">
                  <a:solidFill>
                    <a:prstClr val="black"/>
                  </a:solidFill>
                  <a:latin typeface="Arial"/>
                  <a:ea typeface="Arial"/>
                  <a:cs typeface="Arial"/>
                  <a:sym typeface="Arial"/>
                </a:rPr>
                <a:t>thức</a:t>
              </a:r>
              <a:r>
                <a:rPr lang="en-US" sz="2667" dirty="0">
                  <a:solidFill>
                    <a:prstClr val="black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667" dirty="0" err="1">
                  <a:solidFill>
                    <a:prstClr val="black"/>
                  </a:solidFill>
                  <a:latin typeface="Arial"/>
                  <a:ea typeface="Arial"/>
                  <a:cs typeface="Arial"/>
                  <a:sym typeface="Arial"/>
                </a:rPr>
                <a:t>đã</a:t>
              </a:r>
              <a:r>
                <a:rPr lang="en-US" sz="2667" dirty="0">
                  <a:solidFill>
                    <a:prstClr val="black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667" dirty="0" err="1">
                  <a:solidFill>
                    <a:prstClr val="black"/>
                  </a:solidFill>
                  <a:latin typeface="Arial"/>
                  <a:ea typeface="Arial"/>
                  <a:cs typeface="Arial"/>
                  <a:sym typeface="Arial"/>
                </a:rPr>
                <a:t>học</a:t>
              </a:r>
              <a:endParaRPr sz="2667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101;p63"/>
          <p:cNvGrpSpPr/>
          <p:nvPr/>
        </p:nvGrpSpPr>
        <p:grpSpPr>
          <a:xfrm>
            <a:off x="4318000" y="2313924"/>
            <a:ext cx="3198505" cy="2249357"/>
            <a:chOff x="6899689" y="2868931"/>
            <a:chExt cx="4797758" cy="3798570"/>
          </a:xfrm>
        </p:grpSpPr>
        <p:sp>
          <p:nvSpPr>
            <p:cNvPr id="25" name="Google Shape;1102;p63"/>
            <p:cNvSpPr/>
            <p:nvPr/>
          </p:nvSpPr>
          <p:spPr>
            <a:xfrm rot="10800000">
              <a:off x="6899689" y="2868931"/>
              <a:ext cx="4797758" cy="3798570"/>
            </a:xfrm>
            <a:custGeom>
              <a:avLst/>
              <a:gdLst/>
              <a:ahLst/>
              <a:cxnLst/>
              <a:rect l="l" t="t" r="r" b="b"/>
              <a:pathLst>
                <a:path w="15047908" h="15923210" extrusionOk="0">
                  <a:moveTo>
                    <a:pt x="14109009" y="15912021"/>
                  </a:moveTo>
                  <a:cubicBezTo>
                    <a:pt x="14109009" y="15912021"/>
                    <a:pt x="13689256" y="15923210"/>
                    <a:pt x="13226672" y="15920588"/>
                  </a:cubicBezTo>
                  <a:cubicBezTo>
                    <a:pt x="4710410" y="15918426"/>
                    <a:pt x="1057073" y="15910601"/>
                    <a:pt x="1057073" y="15910601"/>
                  </a:cubicBezTo>
                  <a:cubicBezTo>
                    <a:pt x="812931" y="15901766"/>
                    <a:pt x="565145" y="15884786"/>
                    <a:pt x="398404" y="15826608"/>
                  </a:cubicBezTo>
                  <a:cubicBezTo>
                    <a:pt x="120505" y="15729646"/>
                    <a:pt x="0" y="15552118"/>
                    <a:pt x="0" y="4794363"/>
                  </a:cubicBezTo>
                  <a:lnTo>
                    <a:pt x="0" y="4794241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0638329" y="7673"/>
                  </a:cubicBezTo>
                  <a:cubicBezTo>
                    <a:pt x="13470330" y="0"/>
                    <a:pt x="13934256" y="7673"/>
                    <a:pt x="13934256" y="7673"/>
                  </a:cubicBezTo>
                  <a:cubicBezTo>
                    <a:pt x="14302564" y="15152"/>
                    <a:pt x="14665877" y="84484"/>
                    <a:pt x="14863617" y="207066"/>
                  </a:cubicBezTo>
                  <a:cubicBezTo>
                    <a:pt x="15014634" y="300683"/>
                    <a:pt x="15047908" y="425358"/>
                    <a:pt x="15038769" y="4794364"/>
                  </a:cubicBezTo>
                  <a:lnTo>
                    <a:pt x="15038769" y="4794487"/>
                  </a:lnTo>
                  <a:cubicBezTo>
                    <a:pt x="15038769" y="15670083"/>
                    <a:pt x="14755772" y="15884181"/>
                    <a:pt x="14109009" y="15912021"/>
                  </a:cubicBezTo>
                  <a:close/>
                </a:path>
              </a:pathLst>
            </a:custGeom>
            <a:solidFill>
              <a:srgbClr val="FFCF7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Google Shape;1104;p63"/>
            <p:cNvSpPr txBox="1"/>
            <p:nvPr/>
          </p:nvSpPr>
          <p:spPr>
            <a:xfrm>
              <a:off x="6982285" y="3780659"/>
              <a:ext cx="4632564" cy="21833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30467" rIns="60950" bIns="30467" anchor="t" anchorCtr="0">
              <a:spAutoFit/>
            </a:bodyPr>
            <a:lstStyle/>
            <a:p>
              <a:pPr algn="ctr" defTabSz="609630">
                <a:lnSpc>
                  <a:spcPct val="150000"/>
                </a:lnSpc>
                <a:defRPr/>
              </a:pPr>
              <a:r>
                <a:rPr lang="en-US" sz="2667" dirty="0" err="1">
                  <a:solidFill>
                    <a:prstClr val="black"/>
                  </a:solidFill>
                  <a:latin typeface="Arial"/>
                  <a:ea typeface="Arial"/>
                  <a:cs typeface="Arial"/>
                  <a:sym typeface="Arial"/>
                </a:rPr>
                <a:t>Hoàn</a:t>
              </a:r>
              <a:r>
                <a:rPr lang="en-US" sz="2667" dirty="0">
                  <a:solidFill>
                    <a:prstClr val="black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667" dirty="0" err="1">
                  <a:solidFill>
                    <a:prstClr val="black"/>
                  </a:solidFill>
                  <a:latin typeface="Arial"/>
                  <a:ea typeface="Arial"/>
                  <a:cs typeface="Arial"/>
                  <a:sym typeface="Arial"/>
                </a:rPr>
                <a:t>thành</a:t>
              </a:r>
              <a:r>
                <a:rPr lang="en-US" sz="2667" dirty="0">
                  <a:solidFill>
                    <a:prstClr val="black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667" dirty="0" err="1">
                  <a:solidFill>
                    <a:prstClr val="black"/>
                  </a:solidFill>
                  <a:latin typeface="Arial"/>
                  <a:ea typeface="Arial"/>
                  <a:cs typeface="Arial"/>
                  <a:sym typeface="Arial"/>
                </a:rPr>
                <a:t>bài</a:t>
              </a:r>
              <a:r>
                <a:rPr lang="en-US" sz="2667" dirty="0">
                  <a:solidFill>
                    <a:prstClr val="black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667" dirty="0" err="1">
                  <a:solidFill>
                    <a:prstClr val="black"/>
                  </a:solidFill>
                  <a:latin typeface="Arial"/>
                  <a:ea typeface="Arial"/>
                  <a:cs typeface="Arial"/>
                  <a:sym typeface="Arial"/>
                </a:rPr>
                <a:t>tập</a:t>
              </a:r>
              <a:r>
                <a:rPr lang="en-US" sz="2667" dirty="0">
                  <a:solidFill>
                    <a:prstClr val="black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667" dirty="0" err="1">
                  <a:solidFill>
                    <a:prstClr val="black"/>
                  </a:solidFill>
                  <a:latin typeface="Arial"/>
                  <a:ea typeface="Arial"/>
                  <a:cs typeface="Arial"/>
                  <a:sym typeface="Arial"/>
                </a:rPr>
                <a:t>trong</a:t>
              </a:r>
              <a:r>
                <a:rPr lang="en-US" sz="2667" dirty="0">
                  <a:solidFill>
                    <a:prstClr val="black"/>
                  </a:solidFill>
                  <a:latin typeface="Arial"/>
                  <a:ea typeface="Arial"/>
                  <a:cs typeface="Arial"/>
                  <a:sym typeface="Arial"/>
                </a:rPr>
                <a:t> SBT</a:t>
              </a:r>
              <a:endParaRPr sz="2667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" name="Google Shape;1105;p63"/>
          <p:cNvGrpSpPr/>
          <p:nvPr/>
        </p:nvGrpSpPr>
        <p:grpSpPr>
          <a:xfrm>
            <a:off x="8151658" y="2156421"/>
            <a:ext cx="3312133" cy="2524255"/>
            <a:chOff x="12263298" y="2730956"/>
            <a:chExt cx="4968200" cy="5123030"/>
          </a:xfrm>
        </p:grpSpPr>
        <p:sp>
          <p:nvSpPr>
            <p:cNvPr id="29" name="Google Shape;1106;p63"/>
            <p:cNvSpPr/>
            <p:nvPr/>
          </p:nvSpPr>
          <p:spPr>
            <a:xfrm rot="10800000">
              <a:off x="12263298" y="3009914"/>
              <a:ext cx="4957847" cy="4565119"/>
            </a:xfrm>
            <a:custGeom>
              <a:avLst/>
              <a:gdLst/>
              <a:ahLst/>
              <a:cxnLst/>
              <a:rect l="l" t="t" r="r" b="b"/>
              <a:pathLst>
                <a:path w="15047908" h="15923210" extrusionOk="0">
                  <a:moveTo>
                    <a:pt x="14109009" y="15912021"/>
                  </a:moveTo>
                  <a:cubicBezTo>
                    <a:pt x="14109009" y="15912021"/>
                    <a:pt x="13689256" y="15923210"/>
                    <a:pt x="13226672" y="15920588"/>
                  </a:cubicBezTo>
                  <a:cubicBezTo>
                    <a:pt x="4710410" y="15918426"/>
                    <a:pt x="1057073" y="15910601"/>
                    <a:pt x="1057073" y="15910601"/>
                  </a:cubicBezTo>
                  <a:cubicBezTo>
                    <a:pt x="812931" y="15901766"/>
                    <a:pt x="565145" y="15884786"/>
                    <a:pt x="398404" y="15826608"/>
                  </a:cubicBezTo>
                  <a:cubicBezTo>
                    <a:pt x="120505" y="15729646"/>
                    <a:pt x="0" y="15552118"/>
                    <a:pt x="0" y="4794363"/>
                  </a:cubicBezTo>
                  <a:lnTo>
                    <a:pt x="0" y="4794241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0638329" y="7673"/>
                  </a:cubicBezTo>
                  <a:cubicBezTo>
                    <a:pt x="13470330" y="0"/>
                    <a:pt x="13934256" y="7673"/>
                    <a:pt x="13934256" y="7673"/>
                  </a:cubicBezTo>
                  <a:cubicBezTo>
                    <a:pt x="14302564" y="15152"/>
                    <a:pt x="14665877" y="84484"/>
                    <a:pt x="14863617" y="207066"/>
                  </a:cubicBezTo>
                  <a:cubicBezTo>
                    <a:pt x="15014634" y="300683"/>
                    <a:pt x="15047908" y="425358"/>
                    <a:pt x="15038769" y="4794364"/>
                  </a:cubicBezTo>
                  <a:lnTo>
                    <a:pt x="15038769" y="4794487"/>
                  </a:lnTo>
                  <a:cubicBezTo>
                    <a:pt x="15038769" y="15670083"/>
                    <a:pt x="14755772" y="15884181"/>
                    <a:pt x="14109009" y="15912021"/>
                  </a:cubicBezTo>
                  <a:close/>
                </a:path>
              </a:pathLst>
            </a:custGeom>
            <a:solidFill>
              <a:srgbClr val="FFCF7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Google Shape;1108;p63"/>
            <p:cNvSpPr txBox="1"/>
            <p:nvPr/>
          </p:nvSpPr>
          <p:spPr>
            <a:xfrm>
              <a:off x="12273651" y="2730956"/>
              <a:ext cx="4957847" cy="51230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30467" rIns="60950" bIns="30467" anchor="t" anchorCtr="0">
              <a:spAutoFit/>
            </a:bodyPr>
            <a:lstStyle/>
            <a:p>
              <a:pPr algn="ctr" defTabSz="609630">
                <a:lnSpc>
                  <a:spcPct val="150000"/>
                </a:lnSpc>
                <a:defRPr/>
              </a:pPr>
              <a:r>
                <a:rPr lang="en-US" sz="2667" dirty="0" err="1">
                  <a:solidFill>
                    <a:prstClr val="black"/>
                  </a:solidFill>
                  <a:latin typeface="Arial"/>
                  <a:ea typeface="Arial"/>
                  <a:cs typeface="Arial"/>
                  <a:sym typeface="Arial"/>
                </a:rPr>
                <a:t>Đọc</a:t>
              </a:r>
              <a:r>
                <a:rPr lang="en-US" sz="2667" dirty="0">
                  <a:solidFill>
                    <a:prstClr val="black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667" dirty="0" err="1">
                  <a:solidFill>
                    <a:prstClr val="black"/>
                  </a:solidFill>
                  <a:latin typeface="Arial"/>
                  <a:ea typeface="Arial"/>
                  <a:cs typeface="Arial"/>
                  <a:sym typeface="Arial"/>
                </a:rPr>
                <a:t>trước</a:t>
              </a:r>
              <a:r>
                <a:rPr lang="en-US" sz="2667" dirty="0">
                  <a:solidFill>
                    <a:prstClr val="black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667" dirty="0" err="1" smtClean="0">
                  <a:solidFill>
                    <a:prstClr val="black"/>
                  </a:solidFill>
                  <a:latin typeface="Arial"/>
                  <a:ea typeface="Arial"/>
                  <a:cs typeface="Arial"/>
                  <a:sym typeface="Arial"/>
                </a:rPr>
                <a:t>phần</a:t>
              </a:r>
              <a:r>
                <a:rPr lang="en-US" sz="2667" dirty="0" smtClean="0">
                  <a:solidFill>
                    <a:prstClr val="black"/>
                  </a:solidFill>
                  <a:latin typeface="Arial"/>
                  <a:ea typeface="Arial"/>
                  <a:cs typeface="Arial"/>
                  <a:sym typeface="Arial"/>
                </a:rPr>
                <a:t> 3</a:t>
              </a:r>
              <a:endParaRPr sz="2667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lvl="0" algn="ctr">
                <a:lnSpc>
                  <a:spcPct val="150000"/>
                </a:lnSpc>
              </a:pPr>
              <a:r>
                <a:rPr lang="en-US" sz="2667" b="1" dirty="0" err="1" smtClean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Tổng</a:t>
              </a:r>
              <a:r>
                <a:rPr lang="en-US" sz="2667" b="1" dirty="0" smtClean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 n </a:t>
              </a:r>
              <a:r>
                <a:rPr lang="en-US" sz="2667" b="1" dirty="0" err="1" smtClean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số</a:t>
              </a:r>
              <a:r>
                <a:rPr lang="en-US" sz="2667" b="1" dirty="0" smtClean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667" b="1" dirty="0" err="1" smtClean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hạng</a:t>
              </a:r>
              <a:r>
                <a:rPr lang="en-US" sz="2667" b="1" dirty="0" smtClean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667" b="1" dirty="0" err="1" smtClean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đầu</a:t>
              </a:r>
              <a:r>
                <a:rPr lang="en-US" sz="2667" b="1" dirty="0" smtClean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667" b="1" dirty="0" err="1" smtClean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của</a:t>
              </a:r>
              <a:r>
                <a:rPr lang="en-US" sz="2667" b="1" dirty="0" smtClean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667" b="1" dirty="0" err="1" smtClean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cấp</a:t>
              </a:r>
              <a:r>
                <a:rPr lang="en-US" sz="2667" b="1" dirty="0" smtClean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667" b="1" dirty="0" err="1" smtClean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số</a:t>
              </a:r>
              <a:r>
                <a:rPr lang="en-US" sz="2667" b="1" dirty="0" smtClean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667" b="1" dirty="0" err="1" smtClean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cộng</a:t>
              </a:r>
              <a:endParaRPr sz="2667" b="1" i="1" dirty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6262" y="5443443"/>
            <a:ext cx="2288674" cy="1245873"/>
          </a:xfrm>
          <a:prstGeom prst="rect">
            <a:avLst/>
          </a:prstGeom>
        </p:spPr>
      </p:pic>
      <p:pic>
        <p:nvPicPr>
          <p:cNvPr id="32" name="Google Shape;921;p5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890780">
            <a:off x="8966023" y="-113476"/>
            <a:ext cx="4322735" cy="9352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241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575362" y="-492579"/>
            <a:ext cx="6766317" cy="5831335"/>
          </a:xfrm>
          <a:custGeom>
            <a:avLst/>
            <a:gdLst/>
            <a:ahLst/>
            <a:cxnLst/>
            <a:rect l="l" t="t" r="r" b="b"/>
            <a:pathLst>
              <a:path w="10149475" h="8747002">
                <a:moveTo>
                  <a:pt x="0" y="0"/>
                </a:moveTo>
                <a:lnTo>
                  <a:pt x="10149475" y="0"/>
                </a:lnTo>
                <a:lnTo>
                  <a:pt x="10149475" y="8747002"/>
                </a:lnTo>
                <a:lnTo>
                  <a:pt x="0" y="87470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445292" y="5059489"/>
            <a:ext cx="13442291" cy="879859"/>
          </a:xfrm>
          <a:custGeom>
            <a:avLst/>
            <a:gdLst/>
            <a:ahLst/>
            <a:cxnLst/>
            <a:rect l="l" t="t" r="r" b="b"/>
            <a:pathLst>
              <a:path w="20163437" h="1319789">
                <a:moveTo>
                  <a:pt x="0" y="0"/>
                </a:moveTo>
                <a:lnTo>
                  <a:pt x="20163437" y="0"/>
                </a:lnTo>
                <a:lnTo>
                  <a:pt x="20163437" y="1319789"/>
                </a:lnTo>
                <a:lnTo>
                  <a:pt x="0" y="13197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5400000">
            <a:off x="-3455764" y="3293439"/>
            <a:ext cx="8102371" cy="530337"/>
          </a:xfrm>
          <a:custGeom>
            <a:avLst/>
            <a:gdLst/>
            <a:ahLst/>
            <a:cxnLst/>
            <a:rect l="l" t="t" r="r" b="b"/>
            <a:pathLst>
              <a:path w="12153557" h="795506">
                <a:moveTo>
                  <a:pt x="0" y="0"/>
                </a:moveTo>
                <a:lnTo>
                  <a:pt x="12153557" y="0"/>
                </a:lnTo>
                <a:lnTo>
                  <a:pt x="12153557" y="795505"/>
                </a:lnTo>
                <a:lnTo>
                  <a:pt x="0" y="79550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583872" y="549729"/>
            <a:ext cx="9922329" cy="5758543"/>
            <a:chOff x="0" y="0"/>
            <a:chExt cx="3919932" cy="22749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19932" cy="2274980"/>
            </a:xfrm>
            <a:custGeom>
              <a:avLst/>
              <a:gdLst/>
              <a:ahLst/>
              <a:cxnLst/>
              <a:rect l="l" t="t" r="r" b="b"/>
              <a:pathLst>
                <a:path w="3919932" h="2274980">
                  <a:moveTo>
                    <a:pt x="26529" y="0"/>
                  </a:moveTo>
                  <a:lnTo>
                    <a:pt x="3893404" y="0"/>
                  </a:lnTo>
                  <a:cubicBezTo>
                    <a:pt x="3908055" y="0"/>
                    <a:pt x="3919932" y="11877"/>
                    <a:pt x="3919932" y="26529"/>
                  </a:cubicBezTo>
                  <a:lnTo>
                    <a:pt x="3919932" y="2248451"/>
                  </a:lnTo>
                  <a:cubicBezTo>
                    <a:pt x="3919932" y="2263103"/>
                    <a:pt x="3908055" y="2274980"/>
                    <a:pt x="3893404" y="2274980"/>
                  </a:cubicBezTo>
                  <a:lnTo>
                    <a:pt x="26529" y="2274980"/>
                  </a:lnTo>
                  <a:cubicBezTo>
                    <a:pt x="19493" y="2274980"/>
                    <a:pt x="12745" y="2272185"/>
                    <a:pt x="7770" y="2267210"/>
                  </a:cubicBezTo>
                  <a:cubicBezTo>
                    <a:pt x="2795" y="2262235"/>
                    <a:pt x="0" y="2255487"/>
                    <a:pt x="0" y="2248451"/>
                  </a:cubicBezTo>
                  <a:lnTo>
                    <a:pt x="0" y="26529"/>
                  </a:lnTo>
                  <a:cubicBezTo>
                    <a:pt x="0" y="11877"/>
                    <a:pt x="11877" y="0"/>
                    <a:pt x="26529" y="0"/>
                  </a:cubicBezTo>
                  <a:close/>
                </a:path>
              </a:pathLst>
            </a:custGeom>
            <a:solidFill>
              <a:srgbClr val="F4F4F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2286000" y="1363921"/>
            <a:ext cx="84582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buClr>
                <a:srgbClr val="04596F"/>
              </a:buClr>
              <a:buSzPts val="5200"/>
              <a:defRPr/>
            </a:pPr>
            <a:r>
              <a:rPr lang="vi-VN" sz="5000" b="1" kern="0">
                <a:ln w="0"/>
                <a:solidFill>
                  <a:srgbClr val="1F497D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cs typeface="Arial" panose="020B0604020202020204" pitchFamily="34" charset="0"/>
                <a:sym typeface="Kavoon"/>
              </a:rPr>
              <a:t>CẢM ƠN CÁC EM </a:t>
            </a:r>
          </a:p>
          <a:p>
            <a:pPr lvl="0" algn="ctr">
              <a:lnSpc>
                <a:spcPct val="150000"/>
              </a:lnSpc>
              <a:buClr>
                <a:srgbClr val="04596F"/>
              </a:buClr>
              <a:buSzPts val="5200"/>
              <a:defRPr/>
            </a:pPr>
            <a:r>
              <a:rPr lang="vi-VN" sz="5000" b="1" kern="0">
                <a:ln w="0"/>
                <a:solidFill>
                  <a:srgbClr val="1F497D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cs typeface="Arial" panose="020B0604020202020204" pitchFamily="34" charset="0"/>
                <a:sym typeface="Kavoon"/>
              </a:rPr>
              <a:t>ĐÃ LẮNG NGHE BÀI HỌC!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84700" y="4309662"/>
            <a:ext cx="3860800" cy="237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60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575362" y="-492579"/>
            <a:ext cx="6766317" cy="5831335"/>
          </a:xfrm>
          <a:custGeom>
            <a:avLst/>
            <a:gdLst/>
            <a:ahLst/>
            <a:cxnLst/>
            <a:rect l="l" t="t" r="r" b="b"/>
            <a:pathLst>
              <a:path w="10149475" h="8747002">
                <a:moveTo>
                  <a:pt x="0" y="0"/>
                </a:moveTo>
                <a:lnTo>
                  <a:pt x="10149475" y="0"/>
                </a:lnTo>
                <a:lnTo>
                  <a:pt x="10149475" y="8747002"/>
                </a:lnTo>
                <a:lnTo>
                  <a:pt x="0" y="87470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445292" y="5059489"/>
            <a:ext cx="13442291" cy="879859"/>
          </a:xfrm>
          <a:custGeom>
            <a:avLst/>
            <a:gdLst/>
            <a:ahLst/>
            <a:cxnLst/>
            <a:rect l="l" t="t" r="r" b="b"/>
            <a:pathLst>
              <a:path w="20163437" h="1319789">
                <a:moveTo>
                  <a:pt x="0" y="0"/>
                </a:moveTo>
                <a:lnTo>
                  <a:pt x="20163437" y="0"/>
                </a:lnTo>
                <a:lnTo>
                  <a:pt x="20163437" y="1319789"/>
                </a:lnTo>
                <a:lnTo>
                  <a:pt x="0" y="131978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5400000">
            <a:off x="-3588905" y="3293440"/>
            <a:ext cx="8102371" cy="530337"/>
          </a:xfrm>
          <a:custGeom>
            <a:avLst/>
            <a:gdLst/>
            <a:ahLst/>
            <a:cxnLst/>
            <a:rect l="l" t="t" r="r" b="b"/>
            <a:pathLst>
              <a:path w="12153557" h="795506">
                <a:moveTo>
                  <a:pt x="0" y="0"/>
                </a:moveTo>
                <a:lnTo>
                  <a:pt x="12153557" y="0"/>
                </a:lnTo>
                <a:lnTo>
                  <a:pt x="12153557" y="795505"/>
                </a:lnTo>
                <a:lnTo>
                  <a:pt x="0" y="79550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96212" y="308811"/>
            <a:ext cx="10972799" cy="6248400"/>
          </a:xfrm>
          <a:custGeom>
            <a:avLst/>
            <a:gdLst/>
            <a:ahLst/>
            <a:cxnLst/>
            <a:rect l="l" t="t" r="r" b="b"/>
            <a:pathLst>
              <a:path w="3919932" h="2274980">
                <a:moveTo>
                  <a:pt x="26529" y="0"/>
                </a:moveTo>
                <a:lnTo>
                  <a:pt x="3893404" y="0"/>
                </a:lnTo>
                <a:cubicBezTo>
                  <a:pt x="3908055" y="0"/>
                  <a:pt x="3919932" y="11877"/>
                  <a:pt x="3919932" y="26529"/>
                </a:cubicBezTo>
                <a:lnTo>
                  <a:pt x="3919932" y="2248451"/>
                </a:lnTo>
                <a:cubicBezTo>
                  <a:pt x="3919932" y="2263103"/>
                  <a:pt x="3908055" y="2274980"/>
                  <a:pt x="3893404" y="2274980"/>
                </a:cubicBezTo>
                <a:lnTo>
                  <a:pt x="26529" y="2274980"/>
                </a:lnTo>
                <a:cubicBezTo>
                  <a:pt x="19493" y="2274980"/>
                  <a:pt x="12745" y="2272185"/>
                  <a:pt x="7770" y="2267210"/>
                </a:cubicBezTo>
                <a:cubicBezTo>
                  <a:pt x="2795" y="2262235"/>
                  <a:pt x="0" y="2255487"/>
                  <a:pt x="0" y="2248451"/>
                </a:cubicBezTo>
                <a:lnTo>
                  <a:pt x="0" y="26529"/>
                </a:lnTo>
                <a:cubicBezTo>
                  <a:pt x="0" y="11877"/>
                  <a:pt x="11877" y="0"/>
                  <a:pt x="26529" y="0"/>
                </a:cubicBezTo>
                <a:close/>
              </a:path>
            </a:pathLst>
          </a:custGeom>
          <a:solidFill>
            <a:schemeClr val="bg1"/>
          </a:solidFill>
        </p:spPr>
      </p:sp>
      <p:sp>
        <p:nvSpPr>
          <p:cNvPr id="38" name="Rectangle 37"/>
          <p:cNvSpPr/>
          <p:nvPr/>
        </p:nvSpPr>
        <p:spPr>
          <a:xfrm>
            <a:off x="5069804" y="569961"/>
            <a:ext cx="3086101" cy="687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04596F"/>
              </a:buClr>
            </a:pPr>
            <a:r>
              <a:rPr lang="vi-VN" sz="3867" b="1" kern="0" dirty="0">
                <a:solidFill>
                  <a:srgbClr val="C00000"/>
                </a:solidFill>
              </a:rPr>
              <a:t>KHỞI ĐỘNG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080775">
            <a:off x="902858" y="-49003"/>
            <a:ext cx="1296995" cy="12619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38719" y="1392675"/>
            <a:ext cx="3487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CÂU HỎI GỢI Ý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369854" y="2272937"/>
            <a:ext cx="105307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ngay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68472" y="3383284"/>
            <a:ext cx="104111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ghế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ghế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4,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ghế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ghế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6.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68472" y="4532392"/>
            <a:ext cx="103170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ghế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ghế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dãy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dãy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4124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9" grpId="0"/>
      <p:bldP spid="10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445079" cy="6858000"/>
            <a:chOff x="0" y="0"/>
            <a:chExt cx="57089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70895" cy="2709333"/>
            </a:xfrm>
            <a:custGeom>
              <a:avLst/>
              <a:gdLst/>
              <a:ahLst/>
              <a:cxnLst/>
              <a:rect l="l" t="t" r="r" b="b"/>
              <a:pathLst>
                <a:path w="570895" h="2709333">
                  <a:moveTo>
                    <a:pt x="0" y="0"/>
                  </a:moveTo>
                  <a:lnTo>
                    <a:pt x="570895" y="0"/>
                  </a:lnTo>
                  <a:lnTo>
                    <a:pt x="57089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96C9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sp>
        <p:nvSpPr>
          <p:cNvPr id="5" name="Freeform 5"/>
          <p:cNvSpPr/>
          <p:nvPr/>
        </p:nvSpPr>
        <p:spPr>
          <a:xfrm rot="-5400000">
            <a:off x="-3455764" y="3293439"/>
            <a:ext cx="8102371" cy="530337"/>
          </a:xfrm>
          <a:custGeom>
            <a:avLst/>
            <a:gdLst/>
            <a:ahLst/>
            <a:cxnLst/>
            <a:rect l="l" t="t" r="r" b="b"/>
            <a:pathLst>
              <a:path w="12153557" h="795506">
                <a:moveTo>
                  <a:pt x="0" y="0"/>
                </a:moveTo>
                <a:lnTo>
                  <a:pt x="12153557" y="0"/>
                </a:lnTo>
                <a:lnTo>
                  <a:pt x="12153557" y="795505"/>
                </a:lnTo>
                <a:lnTo>
                  <a:pt x="0" y="7955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107757" y="330200"/>
            <a:ext cx="10998643" cy="6172200"/>
          </a:xfrm>
          <a:custGeom>
            <a:avLst/>
            <a:gdLst/>
            <a:ahLst/>
            <a:cxnLst/>
            <a:rect l="l" t="t" r="r" b="b"/>
            <a:pathLst>
              <a:path w="14384364" h="9258300">
                <a:moveTo>
                  <a:pt x="0" y="0"/>
                </a:moveTo>
                <a:lnTo>
                  <a:pt x="14384365" y="0"/>
                </a:lnTo>
                <a:lnTo>
                  <a:pt x="14384365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2438400" y="1046390"/>
            <a:ext cx="8686800" cy="4765221"/>
            <a:chOff x="0" y="0"/>
            <a:chExt cx="2828673" cy="188255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828673" cy="1882557"/>
            </a:xfrm>
            <a:custGeom>
              <a:avLst/>
              <a:gdLst/>
              <a:ahLst/>
              <a:cxnLst/>
              <a:rect l="l" t="t" r="r" b="b"/>
              <a:pathLst>
                <a:path w="2828673" h="1882557">
                  <a:moveTo>
                    <a:pt x="36763" y="0"/>
                  </a:moveTo>
                  <a:lnTo>
                    <a:pt x="2791910" y="0"/>
                  </a:lnTo>
                  <a:cubicBezTo>
                    <a:pt x="2812214" y="0"/>
                    <a:pt x="2828673" y="16459"/>
                    <a:pt x="2828673" y="36763"/>
                  </a:cubicBezTo>
                  <a:lnTo>
                    <a:pt x="2828673" y="1845794"/>
                  </a:lnTo>
                  <a:cubicBezTo>
                    <a:pt x="2828673" y="1866097"/>
                    <a:pt x="2812214" y="1882557"/>
                    <a:pt x="2791910" y="1882557"/>
                  </a:cubicBezTo>
                  <a:lnTo>
                    <a:pt x="36763" y="1882557"/>
                  </a:lnTo>
                  <a:cubicBezTo>
                    <a:pt x="16459" y="1882557"/>
                    <a:pt x="0" y="1866097"/>
                    <a:pt x="0" y="1845794"/>
                  </a:cubicBezTo>
                  <a:lnTo>
                    <a:pt x="0" y="36763"/>
                  </a:lnTo>
                  <a:cubicBezTo>
                    <a:pt x="0" y="16459"/>
                    <a:pt x="16459" y="0"/>
                    <a:pt x="36763" y="0"/>
                  </a:cubicBezTo>
                  <a:close/>
                </a:path>
              </a:pathLst>
            </a:custGeom>
            <a:solidFill>
              <a:srgbClr val="F4F4F4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1879600" y="1143001"/>
            <a:ext cx="98044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4600" b="1" kern="0">
                <a:solidFill>
                  <a:srgbClr val="0070C0"/>
                </a:solidFill>
                <a:cs typeface="Arial" panose="020B0604020202020204" pitchFamily="34" charset="0"/>
              </a:rPr>
              <a:t>CHƯƠNG II. DÃY SỐ. CẤP SỐ CỘNG VÀ CẤP SỐ NHÂN</a:t>
            </a:r>
            <a:endParaRPr lang="en-US" sz="4600" b="1" kern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40000" y="3449591"/>
            <a:ext cx="8483600" cy="1169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4667" b="1" kern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BÀI 6: CẤP SỐ CỘNG </a:t>
            </a:r>
            <a:endParaRPr lang="en-US" sz="4667" b="1" kern="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4136" y="4902200"/>
            <a:ext cx="2555328" cy="154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67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-3455764" y="3293439"/>
            <a:ext cx="8102371" cy="530337"/>
          </a:xfrm>
          <a:custGeom>
            <a:avLst/>
            <a:gdLst/>
            <a:ahLst/>
            <a:cxnLst/>
            <a:rect l="l" t="t" r="r" b="b"/>
            <a:pathLst>
              <a:path w="12153557" h="795506">
                <a:moveTo>
                  <a:pt x="0" y="0"/>
                </a:moveTo>
                <a:lnTo>
                  <a:pt x="12153557" y="0"/>
                </a:lnTo>
                <a:lnTo>
                  <a:pt x="12153557" y="795505"/>
                </a:lnTo>
                <a:lnTo>
                  <a:pt x="0" y="7955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26" name="Group 25"/>
          <p:cNvGrpSpPr/>
          <p:nvPr/>
        </p:nvGrpSpPr>
        <p:grpSpPr>
          <a:xfrm>
            <a:off x="2953328" y="592341"/>
            <a:ext cx="6848000" cy="2582659"/>
            <a:chOff x="4129800" y="287531"/>
            <a:chExt cx="10272000" cy="3873989"/>
          </a:xfrm>
        </p:grpSpPr>
        <p:grpSp>
          <p:nvGrpSpPr>
            <p:cNvPr id="27" name="Group 2"/>
            <p:cNvGrpSpPr/>
            <p:nvPr/>
          </p:nvGrpSpPr>
          <p:grpSpPr>
            <a:xfrm>
              <a:off x="5289364" y="287531"/>
              <a:ext cx="7772401" cy="3873989"/>
              <a:chOff x="-160593" y="-28575"/>
              <a:chExt cx="2932533" cy="841375"/>
            </a:xfrm>
          </p:grpSpPr>
          <p:sp>
            <p:nvSpPr>
              <p:cNvPr id="29" name="Freeform 3"/>
              <p:cNvSpPr/>
              <p:nvPr/>
            </p:nvSpPr>
            <p:spPr>
              <a:xfrm>
                <a:off x="-160593" y="29859"/>
                <a:ext cx="2932533" cy="272376"/>
              </a:xfrm>
              <a:custGeom>
                <a:avLst/>
                <a:gdLst/>
                <a:ahLst/>
                <a:cxnLst/>
                <a:rect l="l" t="t" r="r" b="b"/>
                <a:pathLst>
                  <a:path w="2645030" h="330991">
                    <a:moveTo>
                      <a:pt x="39315" y="0"/>
                    </a:moveTo>
                    <a:lnTo>
                      <a:pt x="2605715" y="0"/>
                    </a:lnTo>
                    <a:cubicBezTo>
                      <a:pt x="2616142" y="0"/>
                      <a:pt x="2626142" y="4142"/>
                      <a:pt x="2633515" y="11515"/>
                    </a:cubicBezTo>
                    <a:cubicBezTo>
                      <a:pt x="2640888" y="18888"/>
                      <a:pt x="2645030" y="28888"/>
                      <a:pt x="2645030" y="39315"/>
                    </a:cubicBezTo>
                    <a:lnTo>
                      <a:pt x="2645030" y="291676"/>
                    </a:lnTo>
                    <a:cubicBezTo>
                      <a:pt x="2645030" y="313389"/>
                      <a:pt x="2627428" y="330991"/>
                      <a:pt x="2605715" y="330991"/>
                    </a:cubicBezTo>
                    <a:lnTo>
                      <a:pt x="39315" y="330991"/>
                    </a:lnTo>
                    <a:cubicBezTo>
                      <a:pt x="28888" y="330991"/>
                      <a:pt x="18888" y="326849"/>
                      <a:pt x="11515" y="319476"/>
                    </a:cubicBezTo>
                    <a:cubicBezTo>
                      <a:pt x="4142" y="312103"/>
                      <a:pt x="0" y="302103"/>
                      <a:pt x="0" y="291676"/>
                    </a:cubicBezTo>
                    <a:lnTo>
                      <a:pt x="0" y="39315"/>
                    </a:lnTo>
                    <a:cubicBezTo>
                      <a:pt x="0" y="17602"/>
                      <a:pt x="17602" y="0"/>
                      <a:pt x="39315" y="0"/>
                    </a:cubicBezTo>
                    <a:close/>
                  </a:path>
                </a:pathLst>
              </a:custGeom>
              <a:solidFill>
                <a:srgbClr val="24536B"/>
              </a:solidFill>
            </p:spPr>
          </p:sp>
          <p:sp>
            <p:nvSpPr>
              <p:cNvPr id="30" name="TextBox 4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494"/>
                  </a:lnSpc>
                </a:pPr>
                <a:endParaRPr sz="1200"/>
              </a:p>
            </p:txBody>
          </p:sp>
        </p:grpSp>
        <p:sp>
          <p:nvSpPr>
            <p:cNvPr id="28" name="Google Shape;7771;p33"/>
            <p:cNvSpPr txBox="1">
              <a:spLocks/>
            </p:cNvSpPr>
            <p:nvPr/>
          </p:nvSpPr>
          <p:spPr>
            <a:xfrm>
              <a:off x="4129800" y="800100"/>
              <a:ext cx="10272000" cy="76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1267" tIns="81267" rIns="81267" bIns="81267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Kavoon"/>
                <a:buNone/>
                <a:defRPr sz="3500" b="0" i="0" u="none" strike="noStrike" cap="none">
                  <a:solidFill>
                    <a:schemeClr val="dk1"/>
                  </a:solidFill>
                  <a:latin typeface="Kavoon"/>
                  <a:ea typeface="Kavoon"/>
                  <a:cs typeface="Kavoon"/>
                  <a:sym typeface="Kavoon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9pPr>
            </a:lstStyle>
            <a:p>
              <a:pPr>
                <a:buClr>
                  <a:srgbClr val="04596F"/>
                </a:buClr>
              </a:pPr>
              <a:r>
                <a:rPr lang="en-US" sz="3867" b="1" kern="0" dirty="0">
                  <a:solidFill>
                    <a:srgbClr val="FFFF00"/>
                  </a:solidFill>
                  <a:latin typeface="Arial" panose="020B0604020202020204" pitchFamily="34" charset="0"/>
                </a:rPr>
                <a:t>NỘI DUNG BÀI HỌC</a:t>
              </a:r>
              <a:endParaRPr lang="vi-VN" sz="3867" b="1" kern="0" dirty="0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114634" y="2384631"/>
            <a:ext cx="824624" cy="770649"/>
            <a:chOff x="2315060" y="3149849"/>
            <a:chExt cx="1236936" cy="1155973"/>
          </a:xfrm>
        </p:grpSpPr>
        <p:pic>
          <p:nvPicPr>
            <p:cNvPr id="32" name="Picture 2"/>
            <p:cNvPicPr>
              <a:picLocks noChangeAspect="1"/>
            </p:cNvPicPr>
            <p:nvPr/>
          </p:nvPicPr>
          <p:blipFill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315060" y="3149849"/>
              <a:ext cx="1236936" cy="1155973"/>
            </a:xfrm>
            <a:prstGeom prst="rect">
              <a:avLst/>
            </a:prstGeom>
          </p:spPr>
        </p:pic>
        <p:sp>
          <p:nvSpPr>
            <p:cNvPr id="33" name="TextBox 15"/>
            <p:cNvSpPr txBox="1"/>
            <p:nvPr/>
          </p:nvSpPr>
          <p:spPr>
            <a:xfrm>
              <a:off x="2411833" y="3543300"/>
              <a:ext cx="1043391" cy="5935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912"/>
                </a:lnSpc>
                <a:defRPr/>
              </a:pP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34" name="Rectangle 33"/>
          <p:cNvSpPr/>
          <p:nvPr/>
        </p:nvSpPr>
        <p:spPr>
          <a:xfrm>
            <a:off x="3099973" y="2268071"/>
            <a:ext cx="6369329" cy="820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240042" algn="l"/>
                <a:tab pos="480084" algn="l"/>
              </a:tabLst>
            </a:pPr>
            <a:r>
              <a:rPr lang="vi-VN" sz="3600" b="1" dirty="0">
                <a:ea typeface="Calibri" panose="020F0502020204030204" pitchFamily="34" charset="0"/>
                <a:cs typeface="Arial" panose="020B0604020202020204" pitchFamily="34" charset="0"/>
              </a:rPr>
              <a:t>Định nghĩa</a:t>
            </a:r>
            <a:endParaRPr lang="vi-VN" sz="36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135645" y="3674352"/>
            <a:ext cx="824624" cy="770649"/>
            <a:chOff x="2315060" y="3149849"/>
            <a:chExt cx="1236936" cy="1155973"/>
          </a:xfrm>
        </p:grpSpPr>
        <p:pic>
          <p:nvPicPr>
            <p:cNvPr id="36" name="Picture 2"/>
            <p:cNvPicPr>
              <a:picLocks noChangeAspect="1"/>
            </p:cNvPicPr>
            <p:nvPr/>
          </p:nvPicPr>
          <p:blipFill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315060" y="3149849"/>
              <a:ext cx="1236936" cy="1155973"/>
            </a:xfrm>
            <a:prstGeom prst="rect">
              <a:avLst/>
            </a:prstGeom>
          </p:spPr>
        </p:pic>
        <p:sp>
          <p:nvSpPr>
            <p:cNvPr id="37" name="TextBox 15"/>
            <p:cNvSpPr txBox="1"/>
            <p:nvPr/>
          </p:nvSpPr>
          <p:spPr>
            <a:xfrm>
              <a:off x="2411833" y="3543300"/>
              <a:ext cx="1043391" cy="5760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912"/>
                </a:lnSpc>
                <a:defRPr/>
              </a:pP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38" name="Rectangle 37"/>
          <p:cNvSpPr/>
          <p:nvPr/>
        </p:nvSpPr>
        <p:spPr>
          <a:xfrm>
            <a:off x="3124752" y="3568107"/>
            <a:ext cx="6369329" cy="820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240042" algn="l"/>
                <a:tab pos="480084" algn="l"/>
              </a:tabLst>
            </a:pPr>
            <a:r>
              <a:rPr lang="vi-VN" sz="3600" b="1" dirty="0">
                <a:ea typeface="Calibri" panose="020F0502020204030204" pitchFamily="34" charset="0"/>
                <a:cs typeface="Arial" panose="020B0604020202020204" pitchFamily="34" charset="0"/>
              </a:rPr>
              <a:t>Số hạng tổng quát</a:t>
            </a:r>
            <a:endParaRPr lang="vi-VN" sz="36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99936">
            <a:off x="1216159" y="413923"/>
            <a:ext cx="1323841" cy="145838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831600">
            <a:off x="10302567" y="5921583"/>
            <a:ext cx="1273027" cy="974255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2154518" y="4944352"/>
            <a:ext cx="824624" cy="770649"/>
            <a:chOff x="2315060" y="3149849"/>
            <a:chExt cx="1236936" cy="1155973"/>
          </a:xfrm>
        </p:grpSpPr>
        <p:pic>
          <p:nvPicPr>
            <p:cNvPr id="20" name="Picture 2"/>
            <p:cNvPicPr>
              <a:picLocks noChangeAspect="1"/>
            </p:cNvPicPr>
            <p:nvPr/>
          </p:nvPicPr>
          <p:blipFill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315060" y="3149849"/>
              <a:ext cx="1236936" cy="1155973"/>
            </a:xfrm>
            <a:prstGeom prst="rect">
              <a:avLst/>
            </a:prstGeom>
          </p:spPr>
        </p:pic>
        <p:sp>
          <p:nvSpPr>
            <p:cNvPr id="21" name="TextBox 15"/>
            <p:cNvSpPr txBox="1"/>
            <p:nvPr/>
          </p:nvSpPr>
          <p:spPr>
            <a:xfrm>
              <a:off x="2411833" y="3543300"/>
              <a:ext cx="1043391" cy="5760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912"/>
                </a:lnSpc>
                <a:defRPr/>
              </a:pP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22" name="Rectangle 21"/>
          <p:cNvSpPr/>
          <p:nvPr/>
        </p:nvSpPr>
        <p:spPr>
          <a:xfrm>
            <a:off x="2995707" y="4824660"/>
            <a:ext cx="100210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240042" algn="l"/>
                <a:tab pos="480084" algn="l"/>
              </a:tabLst>
            </a:pPr>
            <a:r>
              <a:rPr lang="vi-VN" sz="3600" b="1" dirty="0">
                <a:ea typeface="Calibri" panose="020F0502020204030204" pitchFamily="34" charset="0"/>
                <a:cs typeface="Arial" panose="020B0604020202020204" pitchFamily="34" charset="0"/>
              </a:rPr>
              <a:t>Tổng n số hạng đầu của một cấp số cộng</a:t>
            </a:r>
            <a:endParaRPr lang="vi-VN" sz="36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65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8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356639" y="1075192"/>
            <a:ext cx="10450883" cy="1270000"/>
            <a:chOff x="2708710" y="3162300"/>
            <a:chExt cx="12481624" cy="1905000"/>
          </a:xfrm>
        </p:grpSpPr>
        <p:sp>
          <p:nvSpPr>
            <p:cNvPr id="12" name="Freeform 4"/>
            <p:cNvSpPr/>
            <p:nvPr/>
          </p:nvSpPr>
          <p:spPr>
            <a:xfrm>
              <a:off x="2977574" y="3162300"/>
              <a:ext cx="11943896" cy="1905000"/>
            </a:xfrm>
            <a:custGeom>
              <a:avLst/>
              <a:gdLst/>
              <a:ahLst/>
              <a:cxnLst/>
              <a:rect l="l" t="t" r="r" b="b"/>
              <a:pathLst>
                <a:path w="8541811" h="5591003">
                  <a:moveTo>
                    <a:pt x="0" y="0"/>
                  </a:moveTo>
                  <a:lnTo>
                    <a:pt x="8541811" y="0"/>
                  </a:lnTo>
                  <a:lnTo>
                    <a:pt x="8541811" y="5591003"/>
                  </a:lnTo>
                  <a:lnTo>
                    <a:pt x="0" y="55910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Rectangle 10"/>
            <p:cNvSpPr/>
            <p:nvPr/>
          </p:nvSpPr>
          <p:spPr>
            <a:xfrm>
              <a:off x="2708710" y="3318428"/>
              <a:ext cx="12481624" cy="1639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tabLst>
                  <a:tab pos="240042" algn="l"/>
                  <a:tab pos="480084" algn="l"/>
                </a:tabLst>
              </a:pPr>
              <a:r>
                <a:rPr lang="en-US" sz="4334" b="1" dirty="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1. ĐỊNH NGHĨA</a:t>
              </a:r>
              <a:endParaRPr lang="vi-VN" sz="4334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0666" y="3987800"/>
            <a:ext cx="4602828" cy="2505616"/>
          </a:xfrm>
          <a:prstGeom prst="rect">
            <a:avLst/>
          </a:prstGeom>
        </p:spPr>
      </p:pic>
      <p:grpSp>
        <p:nvGrpSpPr>
          <p:cNvPr id="15" name="Group 2"/>
          <p:cNvGrpSpPr/>
          <p:nvPr/>
        </p:nvGrpSpPr>
        <p:grpSpPr>
          <a:xfrm>
            <a:off x="452062" y="0"/>
            <a:ext cx="563938" cy="6858000"/>
            <a:chOff x="0" y="0"/>
            <a:chExt cx="570895" cy="2709333"/>
          </a:xfrm>
        </p:grpSpPr>
        <p:sp>
          <p:nvSpPr>
            <p:cNvPr id="16" name="Freeform 3"/>
            <p:cNvSpPr/>
            <p:nvPr/>
          </p:nvSpPr>
          <p:spPr>
            <a:xfrm>
              <a:off x="0" y="0"/>
              <a:ext cx="570895" cy="2709333"/>
            </a:xfrm>
            <a:custGeom>
              <a:avLst/>
              <a:gdLst/>
              <a:ahLst/>
              <a:cxnLst/>
              <a:rect l="l" t="t" r="r" b="b"/>
              <a:pathLst>
                <a:path w="570895" h="2709333">
                  <a:moveTo>
                    <a:pt x="0" y="0"/>
                  </a:moveTo>
                  <a:lnTo>
                    <a:pt x="570895" y="0"/>
                  </a:lnTo>
                  <a:lnTo>
                    <a:pt x="57089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96C92"/>
            </a:solidFill>
          </p:spPr>
        </p:sp>
        <p:sp>
          <p:nvSpPr>
            <p:cNvPr id="17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</p:spTree>
    <p:extLst>
      <p:ext uri="{BB962C8B-B14F-4D97-AF65-F5344CB8AC3E}">
        <p14:creationId xmlns:p14="http://schemas.microsoft.com/office/powerpoint/2010/main" val="1316116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-3455764" y="3293439"/>
            <a:ext cx="8102371" cy="530337"/>
          </a:xfrm>
          <a:custGeom>
            <a:avLst/>
            <a:gdLst/>
            <a:ahLst/>
            <a:cxnLst/>
            <a:rect l="l" t="t" r="r" b="b"/>
            <a:pathLst>
              <a:path w="12153557" h="795506">
                <a:moveTo>
                  <a:pt x="0" y="0"/>
                </a:moveTo>
                <a:lnTo>
                  <a:pt x="12153557" y="0"/>
                </a:lnTo>
                <a:lnTo>
                  <a:pt x="12153557" y="795505"/>
                </a:lnTo>
                <a:lnTo>
                  <a:pt x="0" y="7955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27" name="Group 26"/>
          <p:cNvGrpSpPr/>
          <p:nvPr/>
        </p:nvGrpSpPr>
        <p:grpSpPr>
          <a:xfrm>
            <a:off x="1340804" y="335498"/>
            <a:ext cx="3190373" cy="523220"/>
            <a:chOff x="1735556" y="555458"/>
            <a:chExt cx="4785560" cy="784829"/>
          </a:xfrm>
        </p:grpSpPr>
        <p:sp>
          <p:nvSpPr>
            <p:cNvPr id="25" name="TextBox 24"/>
            <p:cNvSpPr txBox="1"/>
            <p:nvPr/>
          </p:nvSpPr>
          <p:spPr>
            <a:xfrm>
              <a:off x="2939716" y="555458"/>
              <a:ext cx="3581400" cy="784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630">
                <a:defRPr/>
              </a:pPr>
              <a:r>
                <a:rPr lang="nl-NL" sz="28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HĐ 1:</a:t>
              </a:r>
              <a:endPara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35556" y="571501"/>
              <a:ext cx="1145200" cy="616646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1258637" y="923360"/>
                <a:ext cx="10933363" cy="1774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533" dirty="0">
                    <a:solidFill>
                      <a:srgbClr val="000000"/>
                    </a:solidFill>
                    <a:latin typeface="OpenSans"/>
                  </a:rPr>
                  <a:t>Cho </a:t>
                </a:r>
                <a:r>
                  <a:rPr lang="en-US" sz="2533" dirty="0" err="1">
                    <a:solidFill>
                      <a:srgbClr val="000000"/>
                    </a:solidFill>
                    <a:latin typeface="OpenSans"/>
                  </a:rPr>
                  <a:t>dãy</a:t>
                </a:r>
                <a:r>
                  <a:rPr lang="en-US" sz="2533" dirty="0">
                    <a:solidFill>
                      <a:srgbClr val="000000"/>
                    </a:solidFill>
                    <a:latin typeface="OpenSans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OpenSans"/>
                  </a:rPr>
                  <a:t>số</a:t>
                </a:r>
                <a:r>
                  <a:rPr lang="en-US" sz="2533" dirty="0">
                    <a:solidFill>
                      <a:srgbClr val="000000"/>
                    </a:solidFill>
                    <a:latin typeface="OpenSans"/>
                  </a:rPr>
                  <a:t> 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533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533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533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533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533" dirty="0">
                    <a:solidFill>
                      <a:srgbClr val="000000"/>
                    </a:solidFill>
                    <a:latin typeface="OpenSans"/>
                  </a:rPr>
                  <a:t> </a:t>
                </a:r>
                <a:r>
                  <a:rPr lang="en-US" sz="2533" dirty="0" err="1">
                    <a:solidFill>
                      <a:srgbClr val="000000"/>
                    </a:solidFill>
                    <a:latin typeface="OpenSans"/>
                  </a:rPr>
                  <a:t>gồm</a:t>
                </a:r>
                <a:r>
                  <a:rPr lang="en-US" sz="2533" dirty="0">
                    <a:solidFill>
                      <a:srgbClr val="000000"/>
                    </a:solidFill>
                    <a:latin typeface="OpenSans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OpenSans"/>
                  </a:rPr>
                  <a:t>tất</a:t>
                </a:r>
                <a:r>
                  <a:rPr lang="en-US" sz="2533" dirty="0">
                    <a:solidFill>
                      <a:srgbClr val="000000"/>
                    </a:solidFill>
                    <a:latin typeface="OpenSans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OpenSans"/>
                  </a:rPr>
                  <a:t>cả</a:t>
                </a:r>
                <a:r>
                  <a:rPr lang="en-US" sz="2533" dirty="0">
                    <a:solidFill>
                      <a:srgbClr val="000000"/>
                    </a:solidFill>
                    <a:latin typeface="OpenSans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OpenSans"/>
                  </a:rPr>
                  <a:t>các</a:t>
                </a:r>
                <a:r>
                  <a:rPr lang="en-US" sz="2533" dirty="0">
                    <a:solidFill>
                      <a:srgbClr val="000000"/>
                    </a:solidFill>
                    <a:latin typeface="OpenSans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OpenSans"/>
                  </a:rPr>
                  <a:t>số</a:t>
                </a:r>
                <a:r>
                  <a:rPr lang="en-US" sz="2533" dirty="0">
                    <a:solidFill>
                      <a:srgbClr val="000000"/>
                    </a:solidFill>
                    <a:latin typeface="OpenSans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OpenSans"/>
                  </a:rPr>
                  <a:t>tự</a:t>
                </a:r>
                <a:r>
                  <a:rPr lang="en-US" sz="2533" dirty="0">
                    <a:solidFill>
                      <a:srgbClr val="000000"/>
                    </a:solidFill>
                    <a:latin typeface="OpenSans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OpenSans"/>
                  </a:rPr>
                  <a:t>nhiên</a:t>
                </a:r>
                <a:r>
                  <a:rPr lang="en-US" sz="2533" dirty="0">
                    <a:solidFill>
                      <a:srgbClr val="000000"/>
                    </a:solidFill>
                    <a:latin typeface="OpenSans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OpenSans"/>
                  </a:rPr>
                  <a:t>lẻ</a:t>
                </a:r>
                <a:r>
                  <a:rPr lang="en-US" sz="2533" dirty="0">
                    <a:solidFill>
                      <a:srgbClr val="000000"/>
                    </a:solidFill>
                    <a:latin typeface="OpenSans"/>
                  </a:rPr>
                  <a:t>, </a:t>
                </a:r>
                <a:r>
                  <a:rPr lang="en-US" sz="2533" dirty="0" err="1">
                    <a:solidFill>
                      <a:srgbClr val="000000"/>
                    </a:solidFill>
                    <a:latin typeface="OpenSans"/>
                  </a:rPr>
                  <a:t>xếp</a:t>
                </a:r>
                <a:r>
                  <a:rPr lang="en-US" sz="2533" dirty="0">
                    <a:solidFill>
                      <a:srgbClr val="000000"/>
                    </a:solidFill>
                    <a:latin typeface="OpenSans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OpenSans"/>
                  </a:rPr>
                  <a:t>theo</a:t>
                </a:r>
                <a:r>
                  <a:rPr lang="en-US" sz="2533" dirty="0">
                    <a:solidFill>
                      <a:srgbClr val="000000"/>
                    </a:solidFill>
                    <a:latin typeface="OpenSans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OpenSans"/>
                  </a:rPr>
                  <a:t>thứ</a:t>
                </a:r>
                <a:r>
                  <a:rPr lang="en-US" sz="2533" dirty="0">
                    <a:solidFill>
                      <a:srgbClr val="000000"/>
                    </a:solidFill>
                    <a:latin typeface="OpenSans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OpenSans"/>
                  </a:rPr>
                  <a:t>tự</a:t>
                </a:r>
                <a:r>
                  <a:rPr lang="en-US" sz="2533" dirty="0">
                    <a:solidFill>
                      <a:srgbClr val="000000"/>
                    </a:solidFill>
                    <a:latin typeface="OpenSans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OpenSans"/>
                  </a:rPr>
                  <a:t>tăng</a:t>
                </a:r>
                <a:r>
                  <a:rPr lang="en-US" sz="2533" dirty="0">
                    <a:solidFill>
                      <a:srgbClr val="000000"/>
                    </a:solidFill>
                    <a:latin typeface="OpenSans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OpenSans"/>
                  </a:rPr>
                  <a:t>dần</a:t>
                </a:r>
                <a:endParaRPr lang="en-US" sz="2533" dirty="0">
                  <a:solidFill>
                    <a:srgbClr val="000000"/>
                  </a:solidFill>
                  <a:latin typeface="OpenSans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533" dirty="0">
                    <a:solidFill>
                      <a:srgbClr val="000000"/>
                    </a:solidFill>
                    <a:latin typeface="OpenSans"/>
                  </a:rPr>
                  <a:t>a) </a:t>
                </a:r>
                <a:r>
                  <a:rPr lang="en-US" sz="2533" dirty="0" err="1">
                    <a:solidFill>
                      <a:srgbClr val="000000"/>
                    </a:solidFill>
                    <a:latin typeface="OpenSans"/>
                  </a:rPr>
                  <a:t>Viết</a:t>
                </a:r>
                <a:r>
                  <a:rPr lang="en-US" sz="2533" dirty="0">
                    <a:solidFill>
                      <a:srgbClr val="000000"/>
                    </a:solidFill>
                    <a:latin typeface="OpenSans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OpenSans"/>
                  </a:rPr>
                  <a:t>năm</a:t>
                </a:r>
                <a:r>
                  <a:rPr lang="en-US" sz="2533" dirty="0">
                    <a:solidFill>
                      <a:srgbClr val="000000"/>
                    </a:solidFill>
                    <a:latin typeface="OpenSans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OpenSans"/>
                  </a:rPr>
                  <a:t>số</a:t>
                </a:r>
                <a:r>
                  <a:rPr lang="en-US" sz="2533" dirty="0">
                    <a:solidFill>
                      <a:srgbClr val="000000"/>
                    </a:solidFill>
                    <a:latin typeface="OpenSans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OpenSans"/>
                  </a:rPr>
                  <a:t>hạng</a:t>
                </a:r>
                <a:r>
                  <a:rPr lang="en-US" sz="2533" dirty="0">
                    <a:solidFill>
                      <a:srgbClr val="000000"/>
                    </a:solidFill>
                    <a:latin typeface="OpenSans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OpenSans"/>
                  </a:rPr>
                  <a:t>đầu</a:t>
                </a:r>
                <a:r>
                  <a:rPr lang="en-US" sz="2533" dirty="0">
                    <a:solidFill>
                      <a:srgbClr val="000000"/>
                    </a:solidFill>
                    <a:latin typeface="OpenSans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OpenSans"/>
                  </a:rPr>
                  <a:t>của</a:t>
                </a:r>
                <a:r>
                  <a:rPr lang="en-US" sz="2533" dirty="0">
                    <a:solidFill>
                      <a:srgbClr val="000000"/>
                    </a:solidFill>
                    <a:latin typeface="OpenSans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OpenSans"/>
                  </a:rPr>
                  <a:t>dãy</a:t>
                </a:r>
                <a:r>
                  <a:rPr lang="en-US" sz="2533" dirty="0">
                    <a:solidFill>
                      <a:srgbClr val="000000"/>
                    </a:solidFill>
                    <a:latin typeface="OpenSans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OpenSans"/>
                  </a:rPr>
                  <a:t>số</a:t>
                </a:r>
                <a:r>
                  <a:rPr lang="en-US" sz="2533" dirty="0">
                    <a:solidFill>
                      <a:srgbClr val="000000"/>
                    </a:solidFill>
                    <a:latin typeface="OpenSans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533" dirty="0">
                    <a:solidFill>
                      <a:srgbClr val="000000"/>
                    </a:solidFill>
                    <a:latin typeface="OpenSans"/>
                  </a:rPr>
                  <a:t>b) </a:t>
                </a:r>
                <a:r>
                  <a:rPr lang="en-US" sz="2533" dirty="0" err="1">
                    <a:solidFill>
                      <a:srgbClr val="000000"/>
                    </a:solidFill>
                    <a:latin typeface="OpenSans"/>
                  </a:rPr>
                  <a:t>Dự</a:t>
                </a:r>
                <a:r>
                  <a:rPr lang="en-US" sz="2533" dirty="0">
                    <a:solidFill>
                      <a:srgbClr val="000000"/>
                    </a:solidFill>
                    <a:latin typeface="OpenSans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OpenSans"/>
                  </a:rPr>
                  <a:t>đoán</a:t>
                </a:r>
                <a:r>
                  <a:rPr lang="en-US" sz="2533" dirty="0">
                    <a:solidFill>
                      <a:srgbClr val="000000"/>
                    </a:solidFill>
                    <a:latin typeface="OpenSans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OpenSans"/>
                  </a:rPr>
                  <a:t>công</a:t>
                </a:r>
                <a:r>
                  <a:rPr lang="en-US" sz="2533" dirty="0">
                    <a:solidFill>
                      <a:srgbClr val="000000"/>
                    </a:solidFill>
                    <a:latin typeface="OpenSans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OpenSans"/>
                  </a:rPr>
                  <a:t>thức</a:t>
                </a:r>
                <a:r>
                  <a:rPr lang="en-US" sz="2533" dirty="0">
                    <a:solidFill>
                      <a:srgbClr val="000000"/>
                    </a:solidFill>
                    <a:latin typeface="OpenSans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OpenSans"/>
                  </a:rPr>
                  <a:t>biểu</a:t>
                </a:r>
                <a:r>
                  <a:rPr lang="en-US" sz="2533" dirty="0">
                    <a:solidFill>
                      <a:srgbClr val="000000"/>
                    </a:solidFill>
                    <a:latin typeface="OpenSans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OpenSans"/>
                  </a:rPr>
                  <a:t>diễn</a:t>
                </a:r>
                <a:r>
                  <a:rPr lang="en-US" sz="2533" dirty="0">
                    <a:solidFill>
                      <a:srgbClr val="000000"/>
                    </a:solidFill>
                    <a:latin typeface="OpenSans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OpenSans"/>
                  </a:rPr>
                  <a:t>số</a:t>
                </a:r>
                <a:r>
                  <a:rPr lang="en-US" sz="2533" dirty="0">
                    <a:solidFill>
                      <a:srgbClr val="000000"/>
                    </a:solidFill>
                    <a:latin typeface="OpenSans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OpenSans"/>
                  </a:rPr>
                  <a:t>hạng</a:t>
                </a:r>
                <a:r>
                  <a:rPr lang="en-US" sz="2533" dirty="0">
                    <a:solidFill>
                      <a:srgbClr val="000000"/>
                    </a:solidFill>
                    <a:latin typeface="OpenSans"/>
                  </a:rPr>
                  <a:t>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33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533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533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533" dirty="0">
                    <a:solidFill>
                      <a:srgbClr val="000000"/>
                    </a:solidFill>
                    <a:latin typeface="OpenSans"/>
                  </a:rPr>
                  <a:t> </a:t>
                </a:r>
                <a:r>
                  <a:rPr lang="en-US" sz="2533" dirty="0" err="1">
                    <a:solidFill>
                      <a:srgbClr val="000000"/>
                    </a:solidFill>
                    <a:latin typeface="OpenSans"/>
                  </a:rPr>
                  <a:t>theo</a:t>
                </a:r>
                <a:r>
                  <a:rPr lang="en-US" sz="2533" dirty="0">
                    <a:solidFill>
                      <a:srgbClr val="000000"/>
                    </a:solidFill>
                    <a:latin typeface="OpenSans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OpenSans"/>
                  </a:rPr>
                  <a:t>số</a:t>
                </a:r>
                <a:r>
                  <a:rPr lang="en-US" sz="2533" dirty="0">
                    <a:solidFill>
                      <a:srgbClr val="000000"/>
                    </a:solidFill>
                    <a:latin typeface="OpenSans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OpenSans"/>
                  </a:rPr>
                  <a:t>hạng</a:t>
                </a:r>
                <a:r>
                  <a:rPr lang="en-US" sz="2533" dirty="0">
                    <a:solidFill>
                      <a:srgbClr val="000000"/>
                    </a:solidFill>
                    <a:latin typeface="OpenSans"/>
                  </a:rPr>
                  <a:t>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33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533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533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2533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sub>
                    </m:sSub>
                    <m:r>
                      <a:rPr lang="en-US" sz="2533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2533" dirty="0">
                  <a:solidFill>
                    <a:srgbClr val="000000"/>
                  </a:solidFill>
                  <a:latin typeface="OpenSans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637" y="923360"/>
                <a:ext cx="10933363" cy="1774332"/>
              </a:xfrm>
              <a:prstGeom prst="rect">
                <a:avLst/>
              </a:prstGeom>
              <a:blipFill>
                <a:blip r:embed="rId5"/>
                <a:stretch>
                  <a:fillRect l="-948" b="-7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20400" y="-17811"/>
            <a:ext cx="1187650" cy="116081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58637" y="2952417"/>
            <a:ext cx="10522468" cy="3672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533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Năm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hạng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đầu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dãy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(u</a:t>
            </a:r>
            <a:r>
              <a:rPr lang="en-US" sz="2400" baseline="-25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năm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nhiên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lẻ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đầu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tiên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</a:p>
          <a:p>
            <a:pPr algn="ctr">
              <a:lnSpc>
                <a:spcPct val="150000"/>
              </a:lnSpc>
              <a:spcAft>
                <a:spcPts val="533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1; 3; 5; 7; 9</a:t>
            </a:r>
          </a:p>
          <a:p>
            <a:pPr algn="just">
              <a:lnSpc>
                <a:spcPct val="150000"/>
              </a:lnSpc>
              <a:spcAft>
                <a:spcPts val="533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Nhận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thấy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dãy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(u</a:t>
            </a:r>
            <a:r>
              <a:rPr lang="en-US" sz="2400" baseline="-25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),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hạng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hơn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hạng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liền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trước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đơn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vị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533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ta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dự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đoán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biểu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diễn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hạng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</a:t>
            </a:r>
            <a:r>
              <a:rPr lang="en-US" sz="2400" baseline="-25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hạng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</a:t>
            </a:r>
            <a:r>
              <a:rPr lang="en-US" sz="2400" baseline="-25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 – 1 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  <a:spcAft>
                <a:spcPts val="533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en-US" sz="2400" baseline="-25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= u</a:t>
            </a:r>
            <a:r>
              <a:rPr lang="en-US" sz="2400" baseline="-25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 – 1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+ 2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880594" y="2659531"/>
            <a:ext cx="1316642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667" b="1" i="1" u="sng" dirty="0" err="1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Trả</a:t>
            </a:r>
            <a:r>
              <a:rPr lang="en-US" sz="2667" b="1" i="1" u="sng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33" b="1" i="1" u="sng" dirty="0" err="1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lời</a:t>
            </a:r>
            <a:r>
              <a:rPr lang="en-US" sz="2667" b="1" i="1" u="sng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2667" b="1" i="1" u="sng" dirty="0">
              <a:solidFill>
                <a:srgbClr val="1F497D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0850" y="5664201"/>
            <a:ext cx="449142" cy="76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73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r"/>
      </p:transition>
    </mc:Choice>
    <mc:Fallback xmlns="">
      <p:transition spd="med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575362" y="-492579"/>
            <a:ext cx="6766317" cy="5831335"/>
          </a:xfrm>
          <a:custGeom>
            <a:avLst/>
            <a:gdLst/>
            <a:ahLst/>
            <a:cxnLst/>
            <a:rect l="l" t="t" r="r" b="b"/>
            <a:pathLst>
              <a:path w="10149475" h="8747002">
                <a:moveTo>
                  <a:pt x="0" y="0"/>
                </a:moveTo>
                <a:lnTo>
                  <a:pt x="10149475" y="0"/>
                </a:lnTo>
                <a:lnTo>
                  <a:pt x="10149475" y="8747002"/>
                </a:lnTo>
                <a:lnTo>
                  <a:pt x="0" y="87470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445292" y="5059489"/>
            <a:ext cx="13442291" cy="879859"/>
          </a:xfrm>
          <a:custGeom>
            <a:avLst/>
            <a:gdLst/>
            <a:ahLst/>
            <a:cxnLst/>
            <a:rect l="l" t="t" r="r" b="b"/>
            <a:pathLst>
              <a:path w="20163437" h="1319789">
                <a:moveTo>
                  <a:pt x="0" y="0"/>
                </a:moveTo>
                <a:lnTo>
                  <a:pt x="20163437" y="0"/>
                </a:lnTo>
                <a:lnTo>
                  <a:pt x="20163437" y="1319789"/>
                </a:lnTo>
                <a:lnTo>
                  <a:pt x="0" y="13197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463611" y="386033"/>
            <a:ext cx="11220389" cy="5887767"/>
            <a:chOff x="0" y="0"/>
            <a:chExt cx="3919932" cy="22749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19932" cy="2274980"/>
            </a:xfrm>
            <a:custGeom>
              <a:avLst/>
              <a:gdLst/>
              <a:ahLst/>
              <a:cxnLst/>
              <a:rect l="l" t="t" r="r" b="b"/>
              <a:pathLst>
                <a:path w="3919932" h="2274980">
                  <a:moveTo>
                    <a:pt x="26529" y="0"/>
                  </a:moveTo>
                  <a:lnTo>
                    <a:pt x="3893404" y="0"/>
                  </a:lnTo>
                  <a:cubicBezTo>
                    <a:pt x="3908055" y="0"/>
                    <a:pt x="3919932" y="11877"/>
                    <a:pt x="3919932" y="26529"/>
                  </a:cubicBezTo>
                  <a:lnTo>
                    <a:pt x="3919932" y="2248451"/>
                  </a:lnTo>
                  <a:cubicBezTo>
                    <a:pt x="3919932" y="2263103"/>
                    <a:pt x="3908055" y="2274980"/>
                    <a:pt x="3893404" y="2274980"/>
                  </a:cubicBezTo>
                  <a:lnTo>
                    <a:pt x="26529" y="2274980"/>
                  </a:lnTo>
                  <a:cubicBezTo>
                    <a:pt x="19493" y="2274980"/>
                    <a:pt x="12745" y="2272185"/>
                    <a:pt x="7770" y="2267210"/>
                  </a:cubicBezTo>
                  <a:cubicBezTo>
                    <a:pt x="2795" y="2262235"/>
                    <a:pt x="0" y="2255487"/>
                    <a:pt x="0" y="2248451"/>
                  </a:cubicBezTo>
                  <a:lnTo>
                    <a:pt x="0" y="26529"/>
                  </a:lnTo>
                  <a:cubicBezTo>
                    <a:pt x="0" y="11877"/>
                    <a:pt x="11877" y="0"/>
                    <a:pt x="26529" y="0"/>
                  </a:cubicBezTo>
                  <a:close/>
                </a:path>
              </a:pathLst>
            </a:custGeom>
            <a:solidFill>
              <a:srgbClr val="F4F4F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556000" y="431800"/>
            <a:ext cx="4900279" cy="2209801"/>
            <a:chOff x="5013372" y="800100"/>
            <a:chExt cx="7350418" cy="3314701"/>
          </a:xfrm>
        </p:grpSpPr>
        <p:grpSp>
          <p:nvGrpSpPr>
            <p:cNvPr id="42" name="Group 5"/>
            <p:cNvGrpSpPr/>
            <p:nvPr/>
          </p:nvGrpSpPr>
          <p:grpSpPr>
            <a:xfrm>
              <a:off x="5013372" y="884039"/>
              <a:ext cx="6671815" cy="3230762"/>
              <a:chOff x="0" y="-38100"/>
              <a:chExt cx="1757186" cy="850900"/>
            </a:xfrm>
          </p:grpSpPr>
          <p:sp>
            <p:nvSpPr>
              <p:cNvPr id="43" name="Freeform 6"/>
              <p:cNvSpPr/>
              <p:nvPr/>
            </p:nvSpPr>
            <p:spPr>
              <a:xfrm>
                <a:off x="309864" y="0"/>
                <a:ext cx="1447322" cy="376692"/>
              </a:xfrm>
              <a:custGeom>
                <a:avLst/>
                <a:gdLst/>
                <a:ahLst/>
                <a:cxnLst/>
                <a:rect l="l" t="t" r="r" b="b"/>
                <a:pathLst>
                  <a:path w="2175804" h="376692">
                    <a:moveTo>
                      <a:pt x="47794" y="0"/>
                    </a:moveTo>
                    <a:lnTo>
                      <a:pt x="2128010" y="0"/>
                    </a:lnTo>
                    <a:cubicBezTo>
                      <a:pt x="2140686" y="0"/>
                      <a:pt x="2152842" y="5035"/>
                      <a:pt x="2161805" y="13999"/>
                    </a:cubicBezTo>
                    <a:cubicBezTo>
                      <a:pt x="2170768" y="22962"/>
                      <a:pt x="2175804" y="35118"/>
                      <a:pt x="2175804" y="47794"/>
                    </a:cubicBezTo>
                    <a:lnTo>
                      <a:pt x="2175804" y="328898"/>
                    </a:lnTo>
                    <a:cubicBezTo>
                      <a:pt x="2175804" y="341574"/>
                      <a:pt x="2170768" y="353730"/>
                      <a:pt x="2161805" y="362694"/>
                    </a:cubicBezTo>
                    <a:cubicBezTo>
                      <a:pt x="2152842" y="371657"/>
                      <a:pt x="2140686" y="376692"/>
                      <a:pt x="2128010" y="376692"/>
                    </a:cubicBezTo>
                    <a:lnTo>
                      <a:pt x="47794" y="376692"/>
                    </a:lnTo>
                    <a:cubicBezTo>
                      <a:pt x="35118" y="376692"/>
                      <a:pt x="22962" y="371657"/>
                      <a:pt x="13999" y="362694"/>
                    </a:cubicBezTo>
                    <a:cubicBezTo>
                      <a:pt x="5035" y="353730"/>
                      <a:pt x="0" y="341574"/>
                      <a:pt x="0" y="328898"/>
                    </a:cubicBezTo>
                    <a:lnTo>
                      <a:pt x="0" y="47794"/>
                    </a:lnTo>
                    <a:cubicBezTo>
                      <a:pt x="0" y="35118"/>
                      <a:pt x="5035" y="22962"/>
                      <a:pt x="13999" y="13999"/>
                    </a:cubicBezTo>
                    <a:cubicBezTo>
                      <a:pt x="22962" y="5035"/>
                      <a:pt x="35118" y="0"/>
                      <a:pt x="47794" y="0"/>
                    </a:cubicBezTo>
                    <a:close/>
                  </a:path>
                </a:pathLst>
              </a:custGeom>
              <a:solidFill>
                <a:srgbClr val="AD5545"/>
              </a:solidFill>
            </p:spPr>
          </p:sp>
          <p:sp>
            <p:nvSpPr>
              <p:cNvPr id="44" name="TextBox 7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defRPr/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45" name="TextBox 12"/>
            <p:cNvSpPr txBox="1"/>
            <p:nvPr/>
          </p:nvSpPr>
          <p:spPr>
            <a:xfrm>
              <a:off x="5512988" y="800100"/>
              <a:ext cx="6850802" cy="16542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587"/>
                </a:lnSpc>
              </a:pPr>
              <a:r>
                <a:rPr lang="en-US" sz="4000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 LUẬN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609600" y="1752600"/>
                <a:ext cx="10820400" cy="4191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81019" indent="-381019" algn="just">
                  <a:lnSpc>
                    <a:spcPct val="150000"/>
                  </a:lnSpc>
                  <a:spcAft>
                    <a:spcPts val="533"/>
                  </a:spcAft>
                  <a:buFont typeface="Arial" panose="020B0604020202020204" pitchFamily="34" charset="0"/>
                  <a:buChar char="•"/>
                </a:pPr>
                <a:r>
                  <a:rPr lang="en-US" sz="2867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Cấp</a:t>
                </a:r>
                <a:r>
                  <a:rPr lang="en-US" sz="2867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67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2867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67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cộng</a:t>
                </a:r>
                <a:r>
                  <a:rPr lang="en-US" sz="2867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67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2867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67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một</a:t>
                </a:r>
                <a:r>
                  <a:rPr lang="en-US" sz="2867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67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dãy</a:t>
                </a:r>
                <a:r>
                  <a:rPr lang="en-US" sz="2867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67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2867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2867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hữu</a:t>
                </a:r>
                <a:r>
                  <a:rPr lang="en-US" sz="2867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67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hạn</a:t>
                </a:r>
                <a:r>
                  <a:rPr lang="en-US" sz="2867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hay </a:t>
                </a:r>
                <a:r>
                  <a:rPr lang="en-US" sz="2867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vô</a:t>
                </a:r>
                <a:r>
                  <a:rPr lang="en-US" sz="2867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67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hạn</a:t>
                </a:r>
                <a:r>
                  <a:rPr lang="en-US" sz="2867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), </a:t>
                </a:r>
                <a:r>
                  <a:rPr lang="en-US" sz="2867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2867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67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2867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67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kể</a:t>
                </a:r>
                <a:r>
                  <a:rPr lang="en-US" sz="2867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67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2867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67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2867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67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hạng</a:t>
                </a:r>
                <a:r>
                  <a:rPr lang="en-US" sz="2867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67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thứ</a:t>
                </a:r>
                <a:r>
                  <a:rPr lang="en-US" sz="2867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67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2867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2867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mỗi</a:t>
                </a:r>
                <a:r>
                  <a:rPr lang="en-US" sz="2867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67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2867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67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hạng</a:t>
                </a:r>
                <a:r>
                  <a:rPr lang="en-US" sz="2867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67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đều</a:t>
                </a:r>
                <a:r>
                  <a:rPr lang="en-US" sz="2867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67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2867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67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2867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67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hạng</a:t>
                </a:r>
                <a:r>
                  <a:rPr lang="en-US" sz="2867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67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đứng</a:t>
                </a:r>
                <a:r>
                  <a:rPr lang="en-US" sz="2867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67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trước</a:t>
                </a:r>
                <a:r>
                  <a:rPr lang="en-US" sz="2867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67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nó</a:t>
                </a:r>
                <a:r>
                  <a:rPr lang="en-US" sz="2867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67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cộng</a:t>
                </a:r>
                <a:r>
                  <a:rPr lang="en-US" sz="2867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67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2867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67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một</a:t>
                </a:r>
                <a:r>
                  <a:rPr lang="en-US" sz="2867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67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2867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67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lang="en-US" sz="2867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67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đổi</a:t>
                </a:r>
                <a:r>
                  <a:rPr lang="en-US" sz="2867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d. </a:t>
                </a:r>
                <a:r>
                  <a:rPr lang="en-US" sz="2867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2867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 </a:t>
                </a:r>
                <a:r>
                  <a:rPr lang="en-US" sz="2867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được</a:t>
                </a:r>
                <a:r>
                  <a:rPr lang="en-US" sz="2867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67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gọi</a:t>
                </a:r>
                <a:r>
                  <a:rPr lang="en-US" sz="2867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67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2867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67" b="1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công</a:t>
                </a:r>
                <a:r>
                  <a:rPr lang="en-US" sz="2867" b="1" dirty="0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67" b="1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sai</a:t>
                </a:r>
                <a:r>
                  <a:rPr lang="en-US" sz="2867" b="1" dirty="0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67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2867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67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cấp</a:t>
                </a:r>
                <a:r>
                  <a:rPr lang="en-US" sz="2867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67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2867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67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cộng</a:t>
                </a:r>
                <a:r>
                  <a:rPr lang="en-US" sz="2867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</a:p>
              <a:p>
                <a:pPr marL="381019" indent="-381019" algn="just">
                  <a:lnSpc>
                    <a:spcPct val="150000"/>
                  </a:lnSpc>
                  <a:spcAft>
                    <a:spcPts val="533"/>
                  </a:spcAft>
                  <a:buFont typeface="Arial" panose="020B0604020202020204" pitchFamily="34" charset="0"/>
                  <a:buChar char="•"/>
                </a:pPr>
                <a:r>
                  <a:rPr lang="en-US" sz="2867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Cấp</a:t>
                </a:r>
                <a:r>
                  <a:rPr lang="en-US" sz="2867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67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2867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67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cộng</a:t>
                </a:r>
                <a:r>
                  <a:rPr lang="en-US" sz="2867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67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2867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67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67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sub>
                    </m:sSub>
                    <m:r>
                      <a:rPr lang="en-US" sz="2867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67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67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2867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67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công</a:t>
                </a:r>
                <a:r>
                  <a:rPr lang="en-US" sz="2867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67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sai</a:t>
                </a:r>
                <a:r>
                  <a:rPr lang="en-US" sz="2867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 </a:t>
                </a:r>
                <a:r>
                  <a:rPr lang="en-US" sz="2867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được</a:t>
                </a:r>
                <a:r>
                  <a:rPr lang="en-US" sz="2867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67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</a:t>
                </a:r>
                <a:r>
                  <a:rPr lang="en-US" sz="2867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67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bởi</a:t>
                </a:r>
                <a:r>
                  <a:rPr lang="en-US" sz="2867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67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hệ</a:t>
                </a:r>
                <a:r>
                  <a:rPr lang="en-US" sz="2867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67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thức</a:t>
                </a:r>
                <a:r>
                  <a:rPr lang="en-US" sz="2867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67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truy</a:t>
                </a:r>
                <a:r>
                  <a:rPr lang="en-US" sz="2867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67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hồi</a:t>
                </a:r>
                <a:r>
                  <a:rPr lang="en-US" sz="2867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  <a:spcAft>
                    <a:spcPts val="533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67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67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67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sub>
                    </m:sSub>
                    <m:r>
                      <a:rPr lang="en-US" sz="2867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867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67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67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en-US" sz="2867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</m:sSub>
                    <m:r>
                      <a:rPr lang="en-US" sz="2867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867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d</m:t>
                    </m:r>
                  </m:oMath>
                </a14:m>
                <a:r>
                  <a:rPr lang="en-US" sz="2867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67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2867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67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en-US" sz="2867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≥2</m:t>
                    </m:r>
                  </m:oMath>
                </a14:m>
                <a:r>
                  <a:rPr lang="en-US" sz="2867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752600"/>
                <a:ext cx="10820400" cy="4191660"/>
              </a:xfrm>
              <a:prstGeom prst="rect">
                <a:avLst/>
              </a:prstGeom>
              <a:blipFill>
                <a:blip r:embed="rId6"/>
                <a:stretch>
                  <a:fillRect l="-1070" r="-1183" b="-1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Picture 4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54132" y="5410200"/>
            <a:ext cx="1129868" cy="88606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V="1">
            <a:off x="405273" y="284025"/>
            <a:ext cx="1440835" cy="33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76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-3401954" y="3201818"/>
            <a:ext cx="8102371" cy="530337"/>
          </a:xfrm>
          <a:custGeom>
            <a:avLst/>
            <a:gdLst/>
            <a:ahLst/>
            <a:cxnLst/>
            <a:rect l="l" t="t" r="r" b="b"/>
            <a:pathLst>
              <a:path w="12153557" h="795506">
                <a:moveTo>
                  <a:pt x="0" y="0"/>
                </a:moveTo>
                <a:lnTo>
                  <a:pt x="12153557" y="0"/>
                </a:lnTo>
                <a:lnTo>
                  <a:pt x="12153557" y="795505"/>
                </a:lnTo>
                <a:lnTo>
                  <a:pt x="0" y="7955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0"/>
          <p:cNvSpPr txBox="1"/>
          <p:nvPr/>
        </p:nvSpPr>
        <p:spPr>
          <a:xfrm>
            <a:off x="1471518" y="541347"/>
            <a:ext cx="2444122" cy="78483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 defTabSz="609630">
              <a:lnSpc>
                <a:spcPct val="150000"/>
              </a:lnSpc>
              <a:defRPr/>
            </a:pPr>
            <a:r>
              <a:rPr lang="en-US" sz="3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51278" y="1603514"/>
            <a:ext cx="10769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09630">
              <a:lnSpc>
                <a:spcPct val="150000"/>
              </a:lnSpc>
              <a:spcBef>
                <a:spcPts val="800"/>
              </a:spcBef>
              <a:defRPr/>
            </a:pPr>
            <a:r>
              <a:rPr lang="es-ES" sz="2800">
                <a:solidFill>
                  <a:srgbClr val="000000"/>
                </a:solidFill>
                <a:latin typeface="Open Sans"/>
              </a:rPr>
              <a:t>Dãy số không đổi a, a, a, … Có phải là một cấp số cộng không?</a:t>
            </a:r>
            <a:endParaRPr lang="vi-VN" sz="2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5880982" y="2717801"/>
            <a:ext cx="1225212" cy="655867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r>
              <a:rPr lang="vi-VN" sz="2800" b="1" dirty="0">
                <a:solidFill>
                  <a:prstClr val="black"/>
                </a:solidFill>
                <a:latin typeface="Arial" panose="020B0604020202020204" pitchFamily="34" charset="0"/>
              </a:rPr>
              <a:t>Giải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9553" y="5410200"/>
            <a:ext cx="1332099" cy="12575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416592" y="3725909"/>
                <a:ext cx="9780681" cy="20954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en-US" sz="2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Dãy</a:t>
                </a:r>
                <a:r>
                  <a:rPr lang="en-US" sz="2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2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lang="en-US" sz="2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đổi</a:t>
                </a:r>
                <a:r>
                  <a:rPr lang="en-US" sz="2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a, a, a, ... </a:t>
                </a:r>
                <a:r>
                  <a:rPr lang="en-US" sz="2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2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một</a:t>
                </a:r>
                <a:r>
                  <a:rPr lang="en-US" sz="2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cấp</a:t>
                </a:r>
                <a:r>
                  <a:rPr lang="en-US" sz="2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2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cộng</a:t>
                </a:r>
                <a:r>
                  <a:rPr lang="en-US" sz="2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2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công</a:t>
                </a:r>
                <a:r>
                  <a:rPr lang="en-US" sz="2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sai</a:t>
                </a:r>
                <a:r>
                  <a:rPr lang="en-US" sz="2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 = 0.</a:t>
                </a:r>
              </a:p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Đây</a:t>
                </a:r>
                <a:r>
                  <a:rPr lang="en-US" sz="2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2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một</a:t>
                </a:r>
                <a:r>
                  <a:rPr lang="en-US" sz="2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dãy</a:t>
                </a:r>
                <a:r>
                  <a:rPr lang="en-US" sz="2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2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hằng</a:t>
                </a:r>
                <a:r>
                  <a:rPr lang="en-US" sz="2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6592" y="3725909"/>
                <a:ext cx="9780681" cy="2095445"/>
              </a:xfrm>
              <a:prstGeom prst="rect">
                <a:avLst/>
              </a:prstGeom>
              <a:blipFill>
                <a:blip r:embed="rId5"/>
                <a:stretch>
                  <a:fillRect l="-1246" r="-1246" b="-3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821712">
            <a:off x="11216576" y="157566"/>
            <a:ext cx="841779" cy="126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7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942</Words>
  <Application>Microsoft Office PowerPoint</Application>
  <PresentationFormat>Widescreen</PresentationFormat>
  <Paragraphs>137</Paragraphs>
  <Slides>26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Kavoon</vt:lpstr>
      <vt:lpstr>Open Sans</vt:lpstr>
      <vt:lpstr>OpenSans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14</cp:revision>
  <dcterms:created xsi:type="dcterms:W3CDTF">2024-09-23T02:55:33Z</dcterms:created>
  <dcterms:modified xsi:type="dcterms:W3CDTF">2024-12-30T10:37:14Z</dcterms:modified>
</cp:coreProperties>
</file>