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9"/>
  </p:notesMasterIdLst>
  <p:sldIdLst>
    <p:sldId id="256" r:id="rId2"/>
    <p:sldId id="270" r:id="rId3"/>
    <p:sldId id="281" r:id="rId4"/>
    <p:sldId id="257" r:id="rId5"/>
    <p:sldId id="418" r:id="rId6"/>
    <p:sldId id="287" r:id="rId7"/>
    <p:sldId id="408" r:id="rId8"/>
    <p:sldId id="409" r:id="rId9"/>
    <p:sldId id="410" r:id="rId10"/>
    <p:sldId id="278" r:id="rId11"/>
    <p:sldId id="290" r:id="rId12"/>
    <p:sldId id="411" r:id="rId13"/>
    <p:sldId id="412" r:id="rId14"/>
    <p:sldId id="372" r:id="rId15"/>
    <p:sldId id="413" r:id="rId16"/>
    <p:sldId id="414" r:id="rId17"/>
    <p:sldId id="316" r:id="rId18"/>
    <p:sldId id="271" r:id="rId19"/>
    <p:sldId id="415" r:id="rId20"/>
    <p:sldId id="416" r:id="rId21"/>
    <p:sldId id="284" r:id="rId22"/>
    <p:sldId id="297" r:id="rId23"/>
    <p:sldId id="280" r:id="rId24"/>
    <p:sldId id="460" r:id="rId25"/>
    <p:sldId id="394" r:id="rId26"/>
    <p:sldId id="391" r:id="rId27"/>
    <p:sldId id="392" r:id="rId28"/>
  </p:sldIdLst>
  <p:sldSz cx="18288000" cy="10287000"/>
  <p:notesSz cx="6858000" cy="9144000"/>
  <p:embeddedFontLs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6AB"/>
    <a:srgbClr val="FFFFB3"/>
    <a:srgbClr val="FFFFA7"/>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D796A-198F-4B98-9B98-878DC4C51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73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D796A-198F-4B98-9B98-878DC4C51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59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14</a:t>
            </a:fld>
            <a:endParaRPr lang="en-US"/>
          </a:p>
        </p:txBody>
      </p:sp>
    </p:spTree>
    <p:extLst>
      <p:ext uri="{BB962C8B-B14F-4D97-AF65-F5344CB8AC3E}">
        <p14:creationId xmlns:p14="http://schemas.microsoft.com/office/powerpoint/2010/main" val="366805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svg"/><Relationship Id="rId7" Type="http://schemas.openxmlformats.org/officeDocument/2006/relationships/image" Target="../media/image21.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1.svg"/><Relationship Id="rId4" Type="http://schemas.openxmlformats.org/officeDocument/2006/relationships/image" Target="../media/image40.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6.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8.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gi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gi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image" Target="../media/image15.png"/><Relationship Id="rId7" Type="http://schemas.microsoft.com/office/2007/relationships/hdphoto" Target="../media/hdphoto1.wdp"/><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txBody>
          <a:bodyPr/>
          <a:lstStyle/>
          <a:p>
            <a:endParaRPr lang="en-US"/>
          </a:p>
        </p:txBody>
      </p:sp>
      <p:sp>
        <p:nvSpPr>
          <p:cNvPr id="6" name="AutoShape 6"/>
          <p:cNvSpPr/>
          <p:nvPr/>
        </p:nvSpPr>
        <p:spPr>
          <a:xfrm>
            <a:off x="1591713" y="2194513"/>
            <a:ext cx="15179279" cy="5996987"/>
          </a:xfrm>
          <a:prstGeom prst="rect">
            <a:avLst/>
          </a:prstGeom>
          <a:solidFill>
            <a:srgbClr val="F6F6E9"/>
          </a:solidFill>
        </p:spPr>
        <p:txBody>
          <a:bodyPr/>
          <a:lstStyle/>
          <a:p>
            <a:endParaRPr lang="en-US"/>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CÁC EM ĐẾN VỚI BÀI HỌC MỚI!</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2195215" y="-16303"/>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905000" y="190500"/>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2"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48234" y="295142"/>
            <a:ext cx="1168236" cy="1145663"/>
          </a:xfrm>
          <a:prstGeom prst="rect">
            <a:avLst/>
          </a:prstGeom>
        </p:spPr>
      </p:pic>
      <p:sp>
        <p:nvSpPr>
          <p:cNvPr id="8" name="TextBox 7"/>
          <p:cNvSpPr txBox="1"/>
          <p:nvPr/>
        </p:nvSpPr>
        <p:spPr>
          <a:xfrm>
            <a:off x="1905001" y="1386315"/>
            <a:ext cx="15773400" cy="2862322"/>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Chấm phạt đền trên sân bóng đá cho ta hình ảnh về một điểm thuộc một mặt phẳng. Hãy tìm thêm các ví dụ khác cũng gợi cho ta hình ảnh đó.</a:t>
            </a:r>
          </a:p>
        </p:txBody>
      </p:sp>
      <p:sp>
        <p:nvSpPr>
          <p:cNvPr id="15" name="Rectangle 14"/>
          <p:cNvSpPr/>
          <p:nvPr/>
        </p:nvSpPr>
        <p:spPr>
          <a:xfrm>
            <a:off x="8691620" y="7999838"/>
            <a:ext cx="1905000" cy="861133"/>
          </a:xfrm>
          <a:prstGeom prst="rect">
            <a:avLst/>
          </a:prstGeom>
        </p:spPr>
        <p:txBody>
          <a:bodyPr wrap="square">
            <a:spAutoFit/>
          </a:bodyPr>
          <a:lstStyle/>
          <a:p>
            <a:pPr algn="ctr">
              <a:lnSpc>
                <a:spcPct val="150000"/>
              </a:lnSpc>
            </a:pPr>
            <a:r>
              <a:rPr lang="nl-NL" sz="3800" b="1" u="sng">
                <a:solidFill>
                  <a:schemeClr val="tx2"/>
                </a:solidFill>
                <a:latin typeface="Arial" panose="020B0604020202020204" pitchFamily="34" charset="0"/>
                <a:ea typeface="Calibri" panose="020F0502020204030204" pitchFamily="34" charset="0"/>
                <a:cs typeface="Arial" panose="020B0604020202020204" pitchFamily="34" charset="0"/>
              </a:rPr>
              <a:t>Ví dụ </a:t>
            </a:r>
            <a:endParaRPr lang="en-US" sz="3800" b="1" u="sng">
              <a:solidFill>
                <a:schemeClr val="tx2"/>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81670" y="4248637"/>
            <a:ext cx="8724900" cy="3425906"/>
          </a:xfrm>
          <a:prstGeom prst="rect">
            <a:avLst/>
          </a:prstGeom>
        </p:spPr>
      </p:pic>
      <p:sp>
        <p:nvSpPr>
          <p:cNvPr id="3" name="Rectangle 2"/>
          <p:cNvSpPr/>
          <p:nvPr/>
        </p:nvSpPr>
        <p:spPr>
          <a:xfrm>
            <a:off x="5964371" y="9083814"/>
            <a:ext cx="7654660" cy="707886"/>
          </a:xfrm>
          <a:prstGeom prst="rect">
            <a:avLst/>
          </a:prstGeom>
        </p:spPr>
        <p:txBody>
          <a:bodyPr wrap="none">
            <a:spAutoFit/>
          </a:bodyPr>
          <a:lstStyle/>
          <a:p>
            <a:r>
              <a:rPr lang="en-US" sz="4000">
                <a:latin typeface="Arial" panose="020B0604020202020204" pitchFamily="34" charset="0"/>
                <a:ea typeface="Times New Roman" panose="02020603050405020304" pitchFamily="18" charset="0"/>
                <a:cs typeface="Arial" panose="020B0604020202020204" pitchFamily="34" charset="0"/>
              </a:rPr>
              <a:t>Một chấm mực trên tờ giấy trắng</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ppt_h*1.125000"/>
                                          </p:val>
                                        </p:tav>
                                        <p:tav tm="100000">
                                          <p:val>
                                            <p:strVal val="#ppt_y"/>
                                          </p:val>
                                        </p:tav>
                                      </p:tavLst>
                                    </p:anim>
                                    <p:animEffect transition="in" filter="wipe(up)">
                                      <p:cBhvr>
                                        <p:cTn id="16" dur="500"/>
                                        <p:tgtEl>
                                          <p:spTgt spid="2"/>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1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2209799" y="-342900"/>
            <a:ext cx="3733533" cy="1089698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209800" y="3162300"/>
                <a:ext cx="15316200" cy="4478021"/>
              </a:xfrm>
              <a:prstGeom prst="rect">
                <a:avLst/>
              </a:prstGeom>
              <a:solidFill>
                <a:schemeClr val="accent6">
                  <a:lumMod val="40000"/>
                  <a:lumOff val="60000"/>
                </a:schemeClr>
              </a:solidFill>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en-US" sz="4500">
                    <a:latin typeface="Arial" panose="020B0604020202020204" pitchFamily="34" charset="0"/>
                    <a:ea typeface="Times New Roman" panose="02020603050405020304" pitchFamily="18" charset="0"/>
                    <a:cs typeface="Arial" panose="020B0604020202020204" pitchFamily="34" charset="0"/>
                  </a:rPr>
                  <a:t>Điểm A thuộc mặt phẳng (P), kí hiệu </a:t>
                </a:r>
                <a14:m>
                  <m:oMath xmlns:m="http://schemas.openxmlformats.org/officeDocument/2006/math">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A</m:t>
                    </m:r>
                    <m:r>
                      <a:rPr lang="en-US" sz="45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P</m:t>
                    </m:r>
                    <m:r>
                      <a:rPr lang="en-US" sz="45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800"/>
                  </a:spcAft>
                  <a:buFont typeface="Arial" panose="020B0604020202020204" pitchFamily="34" charset="0"/>
                  <a:buChar char="•"/>
                </a:pPr>
                <a:r>
                  <a:rPr lang="en-US" sz="4500">
                    <a:effectLst/>
                    <a:latin typeface="Arial" panose="020B0604020202020204" pitchFamily="34" charset="0"/>
                    <a:ea typeface="Times New Roman" panose="02020603050405020304" pitchFamily="18" charset="0"/>
                    <a:cs typeface="Arial" panose="020B0604020202020204" pitchFamily="34" charset="0"/>
                  </a:rPr>
                  <a:t>Điểm B không thuộc mặt phẳng (P), kí hiệu </a:t>
                </a:r>
                <a14:m>
                  <m:oMath xmlns:m="http://schemas.openxmlformats.org/officeDocument/2006/math">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A</m:t>
                    </m:r>
                    <m:r>
                      <a:rPr lang="en-US" sz="45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P</m:t>
                    </m:r>
                    <m:r>
                      <a:rPr lang="en-US" sz="45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800"/>
                  </a:spcAft>
                </a:pPr>
                <a:r>
                  <a:rPr lang="en-US" sz="4500">
                    <a:effectLst/>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A</m:t>
                    </m:r>
                    <m:r>
                      <a:rPr lang="en-US" sz="45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P</m:t>
                    </m:r>
                    <m:r>
                      <a:rPr lang="en-US" sz="45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a:effectLst/>
                    <a:latin typeface="Arial" panose="020B0604020202020204" pitchFamily="34" charset="0"/>
                    <a:ea typeface="Times New Roman" panose="02020603050405020304" pitchFamily="18" charset="0"/>
                    <a:cs typeface="Arial" panose="020B0604020202020204" pitchFamily="34" charset="0"/>
                  </a:rPr>
                  <a:t> ta còn nối A nằm trên (P), hoặc (P) chứa A, hoặc (P) đi qua A.</a:t>
                </a:r>
              </a:p>
            </p:txBody>
          </p:sp>
        </mc:Choice>
        <mc:Fallback xmlns="">
          <p:sp>
            <p:nvSpPr>
              <p:cNvPr id="4" name="Rectangle 3"/>
              <p:cNvSpPr>
                <a:spLocks noRot="1" noChangeAspect="1" noMove="1" noResize="1" noEditPoints="1" noAdjustHandles="1" noChangeArrowheads="1" noChangeShapeType="1" noTextEdit="1"/>
              </p:cNvSpPr>
              <p:nvPr/>
            </p:nvSpPr>
            <p:spPr>
              <a:xfrm>
                <a:off x="2209800" y="3162300"/>
                <a:ext cx="15316200" cy="4478021"/>
              </a:xfrm>
              <a:prstGeom prst="rect">
                <a:avLst/>
              </a:prstGeom>
              <a:blipFill>
                <a:blip r:embed="rId4"/>
                <a:stretch>
                  <a:fillRect l="-1672" r="-1632" b="-5858"/>
                </a:stretch>
              </a:blipFill>
            </p:spPr>
            <p:txBody>
              <a:bodyPr/>
              <a:lstStyle/>
              <a:p>
                <a:r>
                  <a:rPr lang="en-US">
                    <a:noFill/>
                  </a:rPr>
                  <a:t> </a:t>
                </a:r>
              </a:p>
            </p:txBody>
          </p:sp>
        </mc:Fallback>
      </mc:AlternateContent>
      <p:sp>
        <p:nvSpPr>
          <p:cNvPr id="9" name="TextBox 8"/>
          <p:cNvSpPr txBox="1"/>
          <p:nvPr/>
        </p:nvSpPr>
        <p:spPr>
          <a:xfrm>
            <a:off x="7696200" y="1485900"/>
            <a:ext cx="4343400" cy="861774"/>
          </a:xfrm>
          <a:prstGeom prst="rect">
            <a:avLst/>
          </a:prstGeom>
          <a:noFill/>
        </p:spPr>
        <p:txBody>
          <a:bodyPr wrap="square" rtlCol="0">
            <a:spAutoFit/>
          </a:bodyPr>
          <a:lstStyle/>
          <a:p>
            <a:pPr algn="ctr"/>
            <a:r>
              <a:rPr lang="en-US" sz="5000" b="1" u="sng" dirty="0">
                <a:solidFill>
                  <a:srgbClr val="C00000"/>
                </a:solidFill>
                <a:latin typeface="Arial" panose="020B0604020202020204" pitchFamily="34" charset="0"/>
                <a:cs typeface="Arial" panose="020B0604020202020204" pitchFamily="34" charset="0"/>
              </a:rPr>
              <a:t>KẾT LUẬN:</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43326">
            <a:off x="16056684" y="7569443"/>
            <a:ext cx="3700633" cy="370063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04105" y="281009"/>
            <a:ext cx="1066800" cy="1180088"/>
          </a:xfrm>
          <a:prstGeom prst="rect">
            <a:avLst/>
          </a:prstGeom>
        </p:spPr>
      </p:pic>
    </p:spTree>
    <p:extLst>
      <p:ext uri="{BB962C8B-B14F-4D97-AF65-F5344CB8AC3E}">
        <p14:creationId xmlns:p14="http://schemas.microsoft.com/office/powerpoint/2010/main" val="421441505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219155" y="8785934"/>
            <a:ext cx="1294758" cy="137209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15870" y="9109682"/>
            <a:ext cx="716305" cy="792372"/>
          </a:xfrm>
          <a:prstGeom prst="rect">
            <a:avLst/>
          </a:prstGeom>
        </p:spPr>
      </p:pic>
      <p:sp>
        <p:nvSpPr>
          <p:cNvPr id="10" name="Rectangle 9"/>
          <p:cNvSpPr/>
          <p:nvPr/>
        </p:nvSpPr>
        <p:spPr>
          <a:xfrm>
            <a:off x="762000" y="495300"/>
            <a:ext cx="3053743" cy="86113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800" b="1" i="0" u="sng"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Chú ý:</a:t>
            </a:r>
          </a:p>
        </p:txBody>
      </p:sp>
      <p:sp>
        <p:nvSpPr>
          <p:cNvPr id="3" name="Rectangle 2"/>
          <p:cNvSpPr/>
          <p:nvPr/>
        </p:nvSpPr>
        <p:spPr>
          <a:xfrm>
            <a:off x="743186" y="1403028"/>
            <a:ext cx="16782814" cy="2955746"/>
          </a:xfrm>
          <a:prstGeom prst="rect">
            <a:avLst/>
          </a:prstGeom>
        </p:spPr>
        <p:txBody>
          <a:bodyPr wrap="square">
            <a:spAutoFit/>
          </a:bodyPr>
          <a:lstStyle/>
          <a:p>
            <a:pPr marL="571500" lvl="0" indent="-571500" algn="just">
              <a:lnSpc>
                <a:spcPct val="150000"/>
              </a:lnSpc>
              <a:buFontTx/>
              <a:buChar char="-"/>
            </a:pPr>
            <a:r>
              <a:rPr lang="vi-VN" sz="3200">
                <a:solidFill>
                  <a:prstClr val="black"/>
                </a:solidFill>
                <a:ea typeface="Times New Roman" panose="02020603050405020304" pitchFamily="18" charset="0"/>
                <a:cs typeface="Arial" panose="020B0604020202020204" pitchFamily="34" charset="0"/>
              </a:rPr>
              <a:t>Để nghiên cứu hình học không gian, ta thường vẽ các hình đó lên bảng hoặc lên giấy. Hình vẽ đó được gọi là hình biểu diễn của một hình không gian. Hình biểu diễn của một hình không gian cần tuân thủ những quy tắc sau:</a:t>
            </a:r>
          </a:p>
          <a:p>
            <a:pPr marL="571500" lvl="0" indent="-571500" algn="just">
              <a:lnSpc>
                <a:spcPct val="150000"/>
              </a:lnSpc>
              <a:buFontTx/>
              <a:buChar char="-"/>
            </a:pPr>
            <a:r>
              <a:rPr lang="vi-VN" sz="3200">
                <a:solidFill>
                  <a:prstClr val="black"/>
                </a:solidFill>
                <a:ea typeface="Times New Roman" panose="02020603050405020304" pitchFamily="18" charset="0"/>
                <a:cs typeface="Arial" panose="020B0604020202020204" pitchFamily="34" charset="0"/>
              </a:rPr>
              <a:t>Hình biểu diễn của đường thẳng là đường thẳng, của đoạn thẳng là đoạn thẳng.</a:t>
            </a:r>
          </a:p>
        </p:txBody>
      </p:sp>
      <p:pic>
        <p:nvPicPr>
          <p:cNvPr id="8" name="Picture 7"/>
          <p:cNvPicPr>
            <a:picLocks noChangeAspect="1"/>
          </p:cNvPicPr>
          <p:nvPr/>
        </p:nvPicPr>
        <p:blipFill>
          <a:blip r:embed="rId6"/>
          <a:stretch>
            <a:fillRect/>
          </a:stretch>
        </p:blipFill>
        <p:spPr>
          <a:xfrm flipH="1">
            <a:off x="16531636" y="638007"/>
            <a:ext cx="838200" cy="729893"/>
          </a:xfrm>
          <a:prstGeom prst="rect">
            <a:avLst/>
          </a:prstGeom>
        </p:spPr>
      </p:pic>
      <p:pic>
        <p:nvPicPr>
          <p:cNvPr id="9" name="Picture 8"/>
          <p:cNvPicPr>
            <a:picLocks noChangeAspect="1"/>
          </p:cNvPicPr>
          <p:nvPr/>
        </p:nvPicPr>
        <p:blipFill>
          <a:blip r:embed="rId7"/>
          <a:stretch>
            <a:fillRect/>
          </a:stretch>
        </p:blipFill>
        <p:spPr>
          <a:xfrm>
            <a:off x="12435242" y="4610100"/>
            <a:ext cx="4938358" cy="3410733"/>
          </a:xfrm>
          <a:prstGeom prst="rect">
            <a:avLst/>
          </a:prstGeom>
        </p:spPr>
      </p:pic>
      <p:sp>
        <p:nvSpPr>
          <p:cNvPr id="11" name="Rectangle 10"/>
          <p:cNvSpPr/>
          <p:nvPr/>
        </p:nvSpPr>
        <p:spPr>
          <a:xfrm>
            <a:off x="752593" y="4427082"/>
            <a:ext cx="11301155" cy="3785652"/>
          </a:xfrm>
          <a:prstGeom prst="rect">
            <a:avLst/>
          </a:prstGeom>
        </p:spPr>
        <p:txBody>
          <a:bodyPr wrap="square">
            <a:spAutoFit/>
          </a:bodyPr>
          <a:lstStyle/>
          <a:p>
            <a:pPr marL="571500" lvl="0" indent="-571500" algn="just">
              <a:lnSpc>
                <a:spcPct val="150000"/>
              </a:lnSpc>
              <a:buFontTx/>
              <a:buChar char="-"/>
            </a:pPr>
            <a:r>
              <a:rPr lang="vi-VN" sz="3200">
                <a:solidFill>
                  <a:prstClr val="black"/>
                </a:solidFill>
                <a:ea typeface="Times New Roman" panose="02020603050405020304" pitchFamily="18" charset="0"/>
                <a:cs typeface="Arial" panose="020B0604020202020204" pitchFamily="34" charset="0"/>
              </a:rPr>
              <a:t>Hình biểu diễn của hai đường thẳng song song là hai đường thẳng song song, của hai đường thẳng cắt nhau là hai đường thẳng cắt nhau.</a:t>
            </a:r>
            <a:endParaRPr lang="en-US" sz="3200">
              <a:solidFill>
                <a:prstClr val="black"/>
              </a:solidFill>
              <a:ea typeface="Times New Roman" panose="02020603050405020304" pitchFamily="18" charset="0"/>
              <a:cs typeface="Arial" panose="020B0604020202020204" pitchFamily="34" charset="0"/>
            </a:endParaRPr>
          </a:p>
          <a:p>
            <a:pPr marL="571500" lvl="0" indent="-571500" algn="just">
              <a:lnSpc>
                <a:spcPct val="150000"/>
              </a:lnSpc>
              <a:buFontTx/>
              <a:buChar char="-"/>
              <a:defRPr/>
            </a:pPr>
            <a:r>
              <a:rPr lang="vi-VN" sz="3200">
                <a:solidFill>
                  <a:prstClr val="black"/>
                </a:solidFill>
                <a:ea typeface="Times New Roman" panose="02020603050405020304" pitchFamily="18" charset="0"/>
                <a:cs typeface="Arial" panose="020B0604020202020204" pitchFamily="34" charset="0"/>
              </a:rPr>
              <a:t>Hình biểu diễn giữ nguyên quan hệ liên thuộc giữa điểm và đường thẳng.</a:t>
            </a:r>
          </a:p>
        </p:txBody>
      </p:sp>
      <p:sp>
        <p:nvSpPr>
          <p:cNvPr id="12" name="Rectangle 11"/>
          <p:cNvSpPr/>
          <p:nvPr/>
        </p:nvSpPr>
        <p:spPr>
          <a:xfrm>
            <a:off x="717884" y="8160882"/>
            <a:ext cx="16465902" cy="1569660"/>
          </a:xfrm>
          <a:prstGeom prst="rect">
            <a:avLst/>
          </a:prstGeom>
        </p:spPr>
        <p:txBody>
          <a:bodyPr wrap="square">
            <a:spAutoFit/>
          </a:bodyPr>
          <a:lstStyle/>
          <a:p>
            <a:pPr marL="571500" lvl="0" indent="-571500" algn="just">
              <a:lnSpc>
                <a:spcPct val="150000"/>
              </a:lnSpc>
              <a:buFontTx/>
              <a:buChar char="-"/>
              <a:defRPr/>
            </a:pPr>
            <a:r>
              <a:rPr lang="vi-VN" sz="3200">
                <a:solidFill>
                  <a:prstClr val="black"/>
                </a:solidFill>
                <a:ea typeface="Times New Roman" panose="02020603050405020304" pitchFamily="18" charset="0"/>
                <a:cs typeface="Arial" panose="020B0604020202020204" pitchFamily="34" charset="0"/>
              </a:rPr>
              <a:t>Dùng nét vẽ liền để biểu diễn cho đường nhìn thấy và nét đứt đoạn để biểu diễn cho đường bị che khuất.</a:t>
            </a:r>
            <a:r>
              <a:rPr lang="en-US" sz="3200">
                <a:solidFill>
                  <a:prstClr val="black"/>
                </a:solidFill>
                <a:ea typeface="Times New Roman" panose="02020603050405020304" pitchFamily="18" charset="0"/>
                <a:cs typeface="Arial" panose="020B0604020202020204" pitchFamily="34" charset="0"/>
              </a:rPr>
              <a:t> </a:t>
            </a:r>
            <a:r>
              <a:rPr lang="vi-VN" sz="3200">
                <a:solidFill>
                  <a:prstClr val="black"/>
                </a:solidFill>
                <a:ea typeface="Times New Roman" panose="02020603050405020304" pitchFamily="18" charset="0"/>
                <a:cs typeface="Arial" panose="020B0604020202020204" pitchFamily="34" charset="0"/>
              </a:rPr>
              <a:t>Các quy tắc khác sẽ được học ở phần sau.</a:t>
            </a:r>
          </a:p>
        </p:txBody>
      </p:sp>
    </p:spTree>
    <p:extLst>
      <p:ext uri="{BB962C8B-B14F-4D97-AF65-F5344CB8AC3E}">
        <p14:creationId xmlns:p14="http://schemas.microsoft.com/office/powerpoint/2010/main" val="382156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txBody>
          <a:bodyPr/>
          <a:lstStyle/>
          <a:p>
            <a:endParaRPr lang="en-US"/>
          </a:p>
        </p:txBody>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60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TÍNH CHẤT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THỪA NHẬN</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591800" y="3695700"/>
            <a:ext cx="2971800" cy="28956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1315466"/>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36" r="60999"/>
          <a:stretch>
            <a:fillRect/>
          </a:stretch>
        </p:blipFill>
        <p:spPr>
          <a:xfrm rot="10800000" flipH="1">
            <a:off x="-2285734" y="-16303"/>
            <a:ext cx="3733533" cy="10896980"/>
          </a:xfrm>
          <a:prstGeom prst="rect">
            <a:avLst/>
          </a:prstGeom>
        </p:spPr>
      </p:pic>
      <p:sp>
        <p:nvSpPr>
          <p:cNvPr id="10" name="Rounded Rectangle 9"/>
          <p:cNvSpPr/>
          <p:nvPr/>
        </p:nvSpPr>
        <p:spPr>
          <a:xfrm>
            <a:off x="1905000" y="442485"/>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p:sp>
        <p:nvSpPr>
          <p:cNvPr id="2" name="Rectangle 1"/>
          <p:cNvSpPr/>
          <p:nvPr/>
        </p:nvSpPr>
        <p:spPr>
          <a:xfrm>
            <a:off x="1905000" y="1714500"/>
            <a:ext cx="10896600" cy="3600986"/>
          </a:xfrm>
          <a:prstGeom prst="rect">
            <a:avLst/>
          </a:prstGeom>
        </p:spPr>
        <p:txBody>
          <a:bodyPr wrap="square">
            <a:spAutoFit/>
          </a:bodyPr>
          <a:lstStyle/>
          <a:p>
            <a:pPr algn="just">
              <a:lnSpc>
                <a:spcPct val="150000"/>
              </a:lnSpc>
            </a:pPr>
            <a:r>
              <a:rPr lang="vi-VN" sz="3800">
                <a:solidFill>
                  <a:srgbClr val="000000"/>
                </a:solidFill>
              </a:rPr>
              <a:t>Chiếc xà ngang đặt tựa lên hai điểm </a:t>
            </a:r>
            <a:r>
              <a:rPr lang="vi-VN" sz="3800" i="1">
                <a:solidFill>
                  <a:srgbClr val="000000"/>
                </a:solidFill>
              </a:rPr>
              <a:t>A, B</a:t>
            </a:r>
            <a:r>
              <a:rPr lang="vi-VN" sz="3800">
                <a:solidFill>
                  <a:srgbClr val="000000"/>
                </a:solidFill>
              </a:rPr>
              <a:t> của trụ nhảy thể hiện hình ảnh của một đường thẳng đi qua hai điểm đó. Có thể tìm được một đường thẳng khác cũng đi qua hai điểm </a:t>
            </a:r>
            <a:r>
              <a:rPr lang="vi-VN" sz="3800" i="1">
                <a:solidFill>
                  <a:srgbClr val="000000"/>
                </a:solidFill>
              </a:rPr>
              <a:t>A,B</a:t>
            </a:r>
            <a:r>
              <a:rPr lang="vi-VN" sz="3800">
                <a:solidFill>
                  <a:srgbClr val="000000"/>
                </a:solidFill>
              </a:rPr>
              <a:t> hay không?</a:t>
            </a:r>
            <a:endParaRPr lang="en-US" sz="3800"/>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3018169" y="1257761"/>
            <a:ext cx="5041231" cy="4266739"/>
          </a:xfrm>
          <a:prstGeom prst="rect">
            <a:avLst/>
          </a:prstGeom>
        </p:spPr>
      </p:pic>
      <p:grpSp>
        <p:nvGrpSpPr>
          <p:cNvPr id="11" name="Group 10"/>
          <p:cNvGrpSpPr/>
          <p:nvPr/>
        </p:nvGrpSpPr>
        <p:grpSpPr>
          <a:xfrm>
            <a:off x="2743200" y="5780655"/>
            <a:ext cx="1657263" cy="1191645"/>
            <a:chOff x="1325197" y="904240"/>
            <a:chExt cx="1999951" cy="1607460"/>
          </a:xfrm>
        </p:grpSpPr>
        <p:pic>
          <p:nvPicPr>
            <p:cNvPr id="14"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7" name="TextBox 16"/>
            <p:cNvSpPr txBox="1"/>
            <p:nvPr/>
          </p:nvSpPr>
          <p:spPr>
            <a:xfrm>
              <a:off x="1669929" y="1235894"/>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p:sp>
        <p:nvSpPr>
          <p:cNvPr id="4" name="Rectangle 3"/>
          <p:cNvSpPr/>
          <p:nvPr/>
        </p:nvSpPr>
        <p:spPr>
          <a:xfrm>
            <a:off x="1905000" y="7335441"/>
            <a:ext cx="15925800" cy="1846659"/>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Không thể tìm được đường thẳng nào khác đi qua hai điểm A, B đã cho ngoài đường thẳng tạo bởi xà ngang.</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72256"/>
          <a:stretch>
            <a:fillRect/>
          </a:stretch>
        </p:blipFill>
        <p:spPr>
          <a:xfrm rot="10156601">
            <a:off x="13855452" y="9414099"/>
            <a:ext cx="5963171" cy="2058609"/>
          </a:xfrm>
          <a:prstGeom prst="rect">
            <a:avLst/>
          </a:prstGeom>
        </p:spPr>
      </p:pic>
    </p:spTree>
    <p:extLst>
      <p:ext uri="{BB962C8B-B14F-4D97-AF65-F5344CB8AC3E}">
        <p14:creationId xmlns:p14="http://schemas.microsoft.com/office/powerpoint/2010/main" val="341243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2209799" y="-342900"/>
            <a:ext cx="3733533" cy="10896980"/>
          </a:xfrm>
          <a:prstGeom prst="rect">
            <a:avLst/>
          </a:prstGeom>
        </p:spPr>
      </p:pic>
      <p:sp>
        <p:nvSpPr>
          <p:cNvPr id="4" name="Rectangle 3"/>
          <p:cNvSpPr/>
          <p:nvPr/>
        </p:nvSpPr>
        <p:spPr>
          <a:xfrm>
            <a:off x="3124200" y="3390900"/>
            <a:ext cx="13487400" cy="2169825"/>
          </a:xfrm>
          <a:prstGeom prst="rect">
            <a:avLst/>
          </a:prstGeom>
          <a:solidFill>
            <a:schemeClr val="accent6">
              <a:lumMod val="40000"/>
              <a:lumOff val="60000"/>
            </a:schemeClr>
          </a:solidFill>
        </p:spPr>
        <p:txBody>
          <a:bodyPr wrap="square">
            <a:spAutoFit/>
          </a:bodyPr>
          <a:lstStyle/>
          <a:p>
            <a:pPr lvl="0" algn="just">
              <a:lnSpc>
                <a:spcPct val="150000"/>
              </a:lnSpc>
              <a:spcBef>
                <a:spcPts val="600"/>
              </a:spcBef>
              <a:spcAft>
                <a:spcPts val="800"/>
              </a:spcAft>
            </a:pPr>
            <a:r>
              <a:rPr lang="vi-VN" sz="4500">
                <a:solidFill>
                  <a:prstClr val="black"/>
                </a:solidFill>
                <a:ea typeface="Times New Roman" panose="02020603050405020304" pitchFamily="18" charset="0"/>
                <a:cs typeface="Arial" panose="020B0604020202020204" pitchFamily="34" charset="0"/>
              </a:rPr>
              <a:t>Có một và chỉ một đường thẳng đi qua hai điểm phân biệt.</a:t>
            </a:r>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p:cNvSpPr txBox="1"/>
          <p:nvPr/>
        </p:nvSpPr>
        <p:spPr>
          <a:xfrm>
            <a:off x="7696200" y="1614726"/>
            <a:ext cx="43434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4105" y="281009"/>
            <a:ext cx="1066800" cy="1180088"/>
          </a:xfrm>
          <a:prstGeom prst="rect">
            <a:avLst/>
          </a:prstGeom>
        </p:spPr>
      </p:pic>
      <p:pic>
        <p:nvPicPr>
          <p:cNvPr id="2" name="Picture 1"/>
          <p:cNvPicPr>
            <a:picLocks noChangeAspect="1"/>
          </p:cNvPicPr>
          <p:nvPr/>
        </p:nvPicPr>
        <p:blipFill>
          <a:blip r:embed="rId5"/>
          <a:stretch>
            <a:fillRect/>
          </a:stretch>
        </p:blipFill>
        <p:spPr>
          <a:xfrm>
            <a:off x="8022119" y="7734300"/>
            <a:ext cx="3691562" cy="2286000"/>
          </a:xfrm>
          <a:prstGeom prst="rect">
            <a:avLst/>
          </a:prstGeom>
        </p:spPr>
      </p:pic>
    </p:spTree>
    <p:extLst>
      <p:ext uri="{BB962C8B-B14F-4D97-AF65-F5344CB8AC3E}">
        <p14:creationId xmlns:p14="http://schemas.microsoft.com/office/powerpoint/2010/main" val="196003326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22" name="TextBox 21"/>
          <p:cNvSpPr txBox="1"/>
          <p:nvPr/>
        </p:nvSpPr>
        <p:spPr>
          <a:xfrm>
            <a:off x="1394409" y="1129854"/>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a:t>
            </a:r>
            <a:endParaRPr kumimoji="0" lang="en-US" sz="45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1447800" y="1985308"/>
            <a:ext cx="15468600" cy="1938992"/>
          </a:xfrm>
          <a:prstGeom prst="rect">
            <a:avLst/>
          </a:prstGeom>
          <a:noFill/>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40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bao nhiêu đường thẳng đi qua hai điểm trong số ba điểm không thẳng hàng?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685800" y="764180"/>
            <a:ext cx="708609" cy="1132097"/>
          </a:xfrm>
          <a:prstGeom prst="rect">
            <a:avLst/>
          </a:prstGeom>
        </p:spPr>
      </p:pic>
      <p:sp>
        <p:nvSpPr>
          <p:cNvPr id="4" name="Rectangle 3"/>
          <p:cNvSpPr/>
          <p:nvPr/>
        </p:nvSpPr>
        <p:spPr>
          <a:xfrm>
            <a:off x="8564955" y="3771900"/>
            <a:ext cx="169148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Gợi ý:</a:t>
            </a:r>
            <a:endParaRPr kumimoji="0" lang="en-US" sz="4000" b="0" i="1" u="none" strike="noStrike" kern="1200" cap="none" spc="0" normalizeH="0" baseline="0" noProof="0">
              <a:ln>
                <a:noFill/>
              </a:ln>
              <a:solidFill>
                <a:srgbClr val="1F497D"/>
              </a:solidFill>
              <a:effectLst/>
              <a:uLnTx/>
              <a:uFillTx/>
              <a:latin typeface="Calibri"/>
              <a:ea typeface="+mn-ea"/>
              <a:cs typeface="+mn-cs"/>
            </a:endParaRPr>
          </a:p>
        </p:txBody>
      </p:sp>
      <p:sp>
        <p:nvSpPr>
          <p:cNvPr id="10" name="Rectangle 9"/>
          <p:cNvSpPr/>
          <p:nvPr/>
        </p:nvSpPr>
        <p:spPr>
          <a:xfrm>
            <a:off x="1447800" y="4701719"/>
            <a:ext cx="9847691" cy="4708981"/>
          </a:xfrm>
          <a:prstGeom prst="rect">
            <a:avLst/>
          </a:prstGeom>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Cho 3 điểm không thẳng hàng, để tạo được 1 đường thẳng từ 2 trong 3 điểm đó, ta lấy 2 điểm bất kì và xác định đường thẳng đi qua 2 điểm đó. Khi đó số đường thẳng tạo thành 3 đường thẳng.</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11835527" y="5067300"/>
            <a:ext cx="5080873" cy="4023181"/>
          </a:xfrm>
          <a:prstGeom prst="rect">
            <a:avLst/>
          </a:prstGeom>
        </p:spPr>
      </p:pic>
    </p:spTree>
    <p:extLst>
      <p:ext uri="{BB962C8B-B14F-4D97-AF65-F5344CB8AC3E}">
        <p14:creationId xmlns:p14="http://schemas.microsoft.com/office/powerpoint/2010/main" val="18975769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2201997">
            <a:off x="-2445811" y="8477151"/>
            <a:ext cx="8057164" cy="278149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8200" y="785613"/>
            <a:ext cx="1359858" cy="1245961"/>
          </a:xfrm>
          <a:prstGeom prst="rect">
            <a:avLst/>
          </a:prstGeom>
        </p:spPr>
      </p:pic>
      <p:sp>
        <p:nvSpPr>
          <p:cNvPr id="16" name="Rounded Rectangle 15"/>
          <p:cNvSpPr/>
          <p:nvPr/>
        </p:nvSpPr>
        <p:spPr>
          <a:xfrm>
            <a:off x="1066800" y="975885"/>
            <a:ext cx="2343913"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HĐ3</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1066800" y="2094974"/>
            <a:ext cx="11198656" cy="6232475"/>
          </a:xfrm>
          <a:prstGeom prst="rect">
            <a:avLst/>
          </a:prstGeom>
        </p:spPr>
        <p:txBody>
          <a:bodyPr wrap="square">
            <a:spAutoFit/>
          </a:bodyPr>
          <a:lstStyle/>
          <a:p>
            <a:pPr algn="just">
              <a:lnSpc>
                <a:spcPct val="150000"/>
              </a:lnSpc>
            </a:pPr>
            <a:r>
              <a:rPr lang="en-US" sz="3800">
                <a:latin typeface="Arial" panose="020B0604020202020204" pitchFamily="34" charset="0"/>
                <a:ea typeface="Calibri" panose="020F0502020204030204" pitchFamily="34" charset="0"/>
                <a:cs typeface="Times New Roman" panose="02020603050405020304" pitchFamily="18" charset="0"/>
              </a:rPr>
              <a:t>- Trong Hình 4.4 là một khối rubik có bốn đỉnh và bốn mặt, mỗi mặt là một tam giác.</a:t>
            </a:r>
          </a:p>
          <a:p>
            <a:pPr algn="just">
              <a:lnSpc>
                <a:spcPct val="150000"/>
              </a:lnSpc>
            </a:pPr>
            <a:r>
              <a:rPr lang="en-US" sz="3800">
                <a:latin typeface="Arial" panose="020B0604020202020204" pitchFamily="34" charset="0"/>
                <a:ea typeface="Calibri" panose="020F0502020204030204" pitchFamily="34" charset="0"/>
                <a:cs typeface="Times New Roman" panose="02020603050405020304" pitchFamily="18" charset="0"/>
              </a:rPr>
              <a:t>a) Đặt khối rubik sao cho ba đỉnh của mặt màu đỏ đều nằm trên mặt bàn. Khi đó, mặt màu đỏ của khối rubik có nằm trên mặt bàn hay không?</a:t>
            </a:r>
          </a:p>
          <a:p>
            <a:pPr algn="just">
              <a:lnSpc>
                <a:spcPct val="150000"/>
              </a:lnSpc>
            </a:pPr>
            <a:r>
              <a:rPr lang="en-US" sz="3800">
                <a:latin typeface="Arial" panose="020B0604020202020204" pitchFamily="34" charset="0"/>
                <a:ea typeface="Calibri" panose="020F0502020204030204" pitchFamily="34" charset="0"/>
                <a:cs typeface="Times New Roman" panose="02020603050405020304" pitchFamily="18" charset="0"/>
              </a:rPr>
              <a:t>b) Có thể đặt khối rubik sao cho bốn đỉnh của nó đều nằm trên mặt bàn hay không?</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1622" y="9208247"/>
            <a:ext cx="1291978" cy="69635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66851" y="8478411"/>
            <a:ext cx="646634" cy="1459673"/>
          </a:xfrm>
          <a:prstGeom prst="rect">
            <a:avLst/>
          </a:prstGeom>
        </p:spPr>
      </p:pic>
      <p:pic>
        <p:nvPicPr>
          <p:cNvPr id="4" name="Picture 3"/>
          <p:cNvPicPr>
            <a:picLocks noChangeAspect="1"/>
          </p:cNvPicPr>
          <p:nvPr/>
        </p:nvPicPr>
        <p:blipFill>
          <a:blip r:embed="rId7"/>
          <a:stretch>
            <a:fillRect/>
          </a:stretch>
        </p:blipFill>
        <p:spPr>
          <a:xfrm>
            <a:off x="12966121" y="3036918"/>
            <a:ext cx="4328535" cy="4773582"/>
          </a:xfrm>
          <a:prstGeom prst="rect">
            <a:avLst/>
          </a:prstGeom>
        </p:spPr>
      </p:pic>
    </p:spTree>
    <p:extLst>
      <p:ext uri="{BB962C8B-B14F-4D97-AF65-F5344CB8AC3E}">
        <p14:creationId xmlns:p14="http://schemas.microsoft.com/office/powerpoint/2010/main" val="123865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1756725" y="-1125339"/>
            <a:ext cx="8057164" cy="2781499"/>
          </a:xfrm>
          <a:prstGeom prst="rect">
            <a:avLst/>
          </a:prstGeom>
        </p:spPr>
      </p:pic>
      <p:pic>
        <p:nvPicPr>
          <p:cNvPr id="26"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01790" y="7739448"/>
            <a:ext cx="2083992" cy="2318766"/>
          </a:xfrm>
          <a:prstGeom prst="rect">
            <a:avLst/>
          </a:prstGeom>
        </p:spPr>
      </p:pic>
      <p:grpSp>
        <p:nvGrpSpPr>
          <p:cNvPr id="9" name="Group 8"/>
          <p:cNvGrpSpPr/>
          <p:nvPr/>
        </p:nvGrpSpPr>
        <p:grpSpPr>
          <a:xfrm>
            <a:off x="1390737" y="1132455"/>
            <a:ext cx="1657263" cy="1191645"/>
            <a:chOff x="1325197" y="904240"/>
            <a:chExt cx="1999951" cy="1607460"/>
          </a:xfrm>
        </p:grpSpPr>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1" name="TextBox 10"/>
            <p:cNvSpPr txBox="1"/>
            <p:nvPr/>
          </p:nvSpPr>
          <p:spPr>
            <a:xfrm>
              <a:off x="1669929" y="1235894"/>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p:sp>
        <p:nvSpPr>
          <p:cNvPr id="3" name="Rectangle 2"/>
          <p:cNvSpPr/>
          <p:nvPr/>
        </p:nvSpPr>
        <p:spPr>
          <a:xfrm>
            <a:off x="1371600" y="2617926"/>
            <a:ext cx="11154354" cy="4811574"/>
          </a:xfrm>
          <a:prstGeom prst="rect">
            <a:avLst/>
          </a:prstGeom>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a) Khi đặt khối rubik sao cho ba đỉnh của mặt màu đỏ đều nằm trên mặt bàn, mặt màu đỏ của khối rubik nằm trên mặt bàn.</a:t>
            </a:r>
          </a:p>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b) Không thể đặt khối rubik sao cho 4 đỉnh của nó đều nằm trên mặt bàn.</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3487400" y="3031230"/>
            <a:ext cx="3642735" cy="4017270"/>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2209799" y="-342900"/>
            <a:ext cx="3733533" cy="10896980"/>
          </a:xfrm>
          <a:prstGeom prst="rect">
            <a:avLst/>
          </a:prstGeom>
        </p:spPr>
      </p:pic>
      <p:sp>
        <p:nvSpPr>
          <p:cNvPr id="4" name="Rectangle 3"/>
          <p:cNvSpPr/>
          <p:nvPr/>
        </p:nvSpPr>
        <p:spPr>
          <a:xfrm>
            <a:off x="2057400" y="1866900"/>
            <a:ext cx="15621000" cy="1938992"/>
          </a:xfrm>
          <a:prstGeom prst="rect">
            <a:avLst/>
          </a:prstGeom>
          <a:solidFill>
            <a:schemeClr val="accent6">
              <a:lumMod val="40000"/>
              <a:lumOff val="60000"/>
            </a:schemeClr>
          </a:solidFill>
        </p:spPr>
        <p:txBody>
          <a:bodyPr wrap="square">
            <a:spAutoFit/>
          </a:bodyPr>
          <a:lstStyle/>
          <a:p>
            <a:pPr marL="685800" lvl="0" indent="-6858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Có một và chỉ một mặt phẳng đi qua ba điểm không thẳng hàng.</a:t>
            </a:r>
          </a:p>
          <a:p>
            <a:pPr marL="685800" lvl="0" indent="-6858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Tồn tại bốn điểm không cùng thuộc một mặt phẳng.</a:t>
            </a:r>
          </a:p>
        </p:txBody>
      </p:sp>
      <p:sp>
        <p:nvSpPr>
          <p:cNvPr id="9" name="TextBox 8"/>
          <p:cNvSpPr txBox="1"/>
          <p:nvPr/>
        </p:nvSpPr>
        <p:spPr>
          <a:xfrm>
            <a:off x="7772400" y="624126"/>
            <a:ext cx="43434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8800" y="281009"/>
            <a:ext cx="903878" cy="999865"/>
          </a:xfrm>
          <a:prstGeom prst="rect">
            <a:avLst/>
          </a:prstGeom>
        </p:spPr>
      </p:pic>
      <p:sp>
        <p:nvSpPr>
          <p:cNvPr id="3" name="Rectangle 2"/>
          <p:cNvSpPr/>
          <p:nvPr/>
        </p:nvSpPr>
        <p:spPr>
          <a:xfrm>
            <a:off x="2057400" y="5313551"/>
            <a:ext cx="15621000" cy="4478149"/>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Một mặt phẳng hoàn toàn xác định nếu biết ba điểm không thẳng hàng thuộc mặt phẳng đó. Ta kí hiệu mặt phẳng đi qua ba điểm không thẳng hàng A, B, C là (ABC). Nếu có nhiều điểm cùng thuộc một mặt phẳng thì ta nói những điểm đó đồng phẳng. Nếu không có mặt phẳng nào chứa các điểm đó thì ta nói những điểm đó không đồng phẳng.</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057400" y="4457700"/>
            <a:ext cx="2638864" cy="738664"/>
          </a:xfrm>
          <a:prstGeom prst="rect">
            <a:avLst/>
          </a:prstGeom>
        </p:spPr>
        <p:txBody>
          <a:bodyPr wrap="none">
            <a:spAutoFit/>
          </a:bodyPr>
          <a:lstStyle/>
          <a:p>
            <a:pPr lvl="0">
              <a:defRPr/>
            </a:pPr>
            <a:r>
              <a:rPr lang="en-US" sz="4200" b="1" i="1">
                <a:solidFill>
                  <a:schemeClr val="tx2"/>
                </a:solidFill>
                <a:latin typeface="Arial" panose="020B0604020202020204" pitchFamily="34" charset="0"/>
                <a:cs typeface="Arial" panose="020B0604020202020204" pitchFamily="34" charset="0"/>
              </a:rPr>
              <a:t>Nhận xét:</a:t>
            </a:r>
            <a:endParaRPr lang="en-US" sz="4200" b="1" i="1"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17602200" y="9393776"/>
            <a:ext cx="928564" cy="931324"/>
          </a:xfrm>
          <a:prstGeom prst="rect">
            <a:avLst/>
          </a:prstGeom>
        </p:spPr>
      </p:pic>
    </p:spTree>
    <p:extLst>
      <p:ext uri="{BB962C8B-B14F-4D97-AF65-F5344CB8AC3E}">
        <p14:creationId xmlns:p14="http://schemas.microsoft.com/office/powerpoint/2010/main" val="16838703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grpSp>
        <p:nvGrpSpPr>
          <p:cNvPr id="13" name="Group 12"/>
          <p:cNvGrpSpPr/>
          <p:nvPr/>
        </p:nvGrpSpPr>
        <p:grpSpPr>
          <a:xfrm>
            <a:off x="6019800" y="427809"/>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35251" y="513248"/>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16"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2153835" y="-1445708"/>
            <a:ext cx="8057164" cy="2781499"/>
          </a:xfrm>
          <a:prstGeom prst="rect">
            <a:avLst/>
          </a:prstGeom>
        </p:spPr>
      </p:pic>
      <p:sp>
        <p:nvSpPr>
          <p:cNvPr id="2" name="Rectangle 1"/>
          <p:cNvSpPr/>
          <p:nvPr/>
        </p:nvSpPr>
        <p:spPr>
          <a:xfrm>
            <a:off x="742550" y="1714500"/>
            <a:ext cx="16859650" cy="8171468"/>
          </a:xfrm>
          <a:prstGeom prst="rect">
            <a:avLst/>
          </a:prstGeom>
        </p:spPr>
        <p:txBody>
          <a:bodyPr wrap="square">
            <a:spAutoFit/>
          </a:bodyPr>
          <a:lstStyle/>
          <a:p>
            <a:pPr algn="just">
              <a:lnSpc>
                <a:spcPct val="150000"/>
              </a:lnSpc>
            </a:pPr>
            <a:r>
              <a:rPr lang="vi-VN" sz="3500">
                <a:ea typeface="Calibri" panose="020F0502020204030204" pitchFamily="34" charset="0"/>
                <a:cs typeface="Times New Roman" panose="02020603050405020304" pitchFamily="18" charset="0"/>
              </a:rPr>
              <a:t>“Hãy tưởng tượng rằng chúng ta là một nhóm kiến trúc sư và có nhiệm vụ thiết kế một căn nhà. Để bắt đầu, chúng ta cần xác định đường thẳng để xây móng và vẽ mặt phẳng để biểu diễn các phòng trong căn nhà. Sử dụng các khái niệm hình học trong toán học, chúng ta có thể tính toán và vẽ các đường thẳng và mặt phẳng này.</a:t>
            </a:r>
          </a:p>
          <a:p>
            <a:pPr algn="just">
              <a:lnSpc>
                <a:spcPct val="150000"/>
              </a:lnSpc>
            </a:pPr>
            <a:r>
              <a:rPr lang="vi-VN" sz="3500">
                <a:ea typeface="Calibri" panose="020F0502020204030204" pitchFamily="34" charset="0"/>
                <a:cs typeface="Times New Roman" panose="02020603050405020304" pitchFamily="18" charset="0"/>
              </a:rPr>
              <a:t>Nếu các em là một kiến trúc sư trong nhóm, cùng nhau áp dụng kiến thức hình học không gian giữa đường thẳng và mặt phẳng trong toán học để xác định và vẽ các đường thẳng và mặt phẳng này. Chúng ta sẽ tạo ra một bản thiết kế chính xác và hợp lý cho căn nhà của mình.</a:t>
            </a:r>
          </a:p>
          <a:p>
            <a:pPr algn="just">
              <a:lnSpc>
                <a:spcPct val="150000"/>
              </a:lnSpc>
            </a:pPr>
            <a:r>
              <a:rPr lang="vi-VN" sz="3500">
                <a:ea typeface="Calibri" panose="020F0502020204030204" pitchFamily="34" charset="0"/>
                <a:cs typeface="Times New Roman" panose="02020603050405020304" pitchFamily="18" charset="0"/>
              </a:rPr>
              <a:t>Vậy cách vẽ, cách xác định mặt phẳng và đường thẳng trong không gian như thế nào? Mối quan hệ giữa chúng là gì để ta có thể vẽ được bản thiết kế?”.</a:t>
            </a:r>
          </a:p>
        </p:txBody>
      </p:sp>
      <p:pic>
        <p:nvPicPr>
          <p:cNvPr id="11"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9200" y="9182100"/>
            <a:ext cx="1564810" cy="84108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22" name="TextBox 21"/>
          <p:cNvSpPr txBox="1"/>
          <p:nvPr/>
        </p:nvSpPr>
        <p:spPr>
          <a:xfrm>
            <a:off x="1998910" y="1203997"/>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a:t>
            </a:r>
            <a:endParaRPr kumimoji="0" lang="en-US" sz="45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3237187" y="2070437"/>
            <a:ext cx="13603013" cy="1015663"/>
          </a:xfrm>
          <a:prstGeom prst="rect">
            <a:avLst/>
          </a:prstGeom>
          <a:noFill/>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40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bao nhiêu mặt phẳng đi qua ba điểm thẳng hàng?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1290301" y="838323"/>
            <a:ext cx="708609" cy="1132097"/>
          </a:xfrm>
          <a:prstGeom prst="rect">
            <a:avLst/>
          </a:prstGeom>
        </p:spPr>
      </p:pic>
      <p:sp>
        <p:nvSpPr>
          <p:cNvPr id="4" name="Rectangle 3"/>
          <p:cNvSpPr/>
          <p:nvPr/>
        </p:nvSpPr>
        <p:spPr>
          <a:xfrm>
            <a:off x="8185083" y="3619500"/>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Trả</a:t>
            </a:r>
            <a:r>
              <a:rPr kumimoji="0" lang="en-US" sz="4000" b="1" i="1" u="none" strike="noStrike" kern="1200" cap="none" spc="0" normalizeH="0" noProof="0">
                <a:ln>
                  <a:noFill/>
                </a:ln>
                <a:solidFill>
                  <a:srgbClr val="1F497D"/>
                </a:solidFill>
                <a:effectLst/>
                <a:uLnTx/>
                <a:uFillTx/>
                <a:latin typeface="Arial" panose="020B0604020202020204" pitchFamily="34" charset="0"/>
                <a:ea typeface="+mn-ea"/>
                <a:cs typeface="Arial" panose="020B0604020202020204" pitchFamily="34" charset="0"/>
              </a:rPr>
              <a:t> lời:</a:t>
            </a:r>
            <a:endParaRPr kumimoji="0" lang="en-US" sz="4000" b="0" i="1" u="none" strike="noStrike" kern="1200" cap="none" spc="0" normalizeH="0" baseline="0" noProof="0">
              <a:ln>
                <a:noFill/>
              </a:ln>
              <a:solidFill>
                <a:srgbClr val="1F497D"/>
              </a:solidFill>
              <a:effectLst/>
              <a:uLnTx/>
              <a:uFillTx/>
              <a:latin typeface="Calibri"/>
              <a:ea typeface="+mn-ea"/>
              <a:cs typeface="+mn-cs"/>
            </a:endParaRPr>
          </a:p>
        </p:txBody>
      </p:sp>
      <p:sp>
        <p:nvSpPr>
          <p:cNvPr id="10" name="Rectangle 9"/>
          <p:cNvSpPr/>
          <p:nvPr/>
        </p:nvSpPr>
        <p:spPr>
          <a:xfrm>
            <a:off x="1447800" y="4610100"/>
            <a:ext cx="15392400" cy="2862322"/>
          </a:xfrm>
          <a:prstGeom prst="rect">
            <a:avLst/>
          </a:prstGeom>
        </p:spPr>
        <p:txBody>
          <a:bodyPr wrap="square">
            <a:spAutoFit/>
          </a:bodyPr>
          <a:lstStyle/>
          <a:p>
            <a:pPr lvl="0" algn="just">
              <a:lnSpc>
                <a:spcPct val="150000"/>
              </a:lnSpc>
              <a:spcAft>
                <a:spcPts val="800"/>
              </a:spcAft>
            </a:pPr>
            <a:r>
              <a:rPr lang="vi-VN" sz="4000">
                <a:solidFill>
                  <a:prstClr val="black"/>
                </a:solidFill>
                <a:ea typeface="Times New Roman" panose="02020603050405020304" pitchFamily="18" charset="0"/>
                <a:cs typeface="Arial" panose="020B0604020202020204" pitchFamily="34" charset="0"/>
              </a:rPr>
              <a:t>Qua ba điểm thẳng hàng, ta xác định được duy nhất một đường thẳng. Có vô số mặt phẳng đi qua đường thẳng này nên có vô số mặt phẳng đi qua ba điểm thẳng hàng.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16198173" y="7203785"/>
            <a:ext cx="1660701" cy="2816515"/>
          </a:xfrm>
          <a:prstGeom prst="rect">
            <a:avLst/>
          </a:prstGeom>
        </p:spPr>
      </p:pic>
    </p:spTree>
    <p:extLst>
      <p:ext uri="{BB962C8B-B14F-4D97-AF65-F5344CB8AC3E}">
        <p14:creationId xmlns:p14="http://schemas.microsoft.com/office/powerpoint/2010/main" val="10950496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sp>
        <p:nvSpPr>
          <p:cNvPr id="2" name="Rounded Rectangle 1"/>
          <p:cNvSpPr/>
          <p:nvPr/>
        </p:nvSpPr>
        <p:spPr>
          <a:xfrm>
            <a:off x="838200" y="876614"/>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pic>
        <p:nvPicPr>
          <p:cNvPr id="12" name="Picture 6"/>
          <p:cNvPicPr>
            <a:picLocks noChangeAspect="1"/>
          </p:cNvPicPr>
          <p:nvPr/>
        </p:nvPicPr>
        <p:blipFill>
          <a:blip r:embed="rId4"/>
          <a:srcRect/>
          <a:stretch>
            <a:fillRect/>
          </a:stretch>
        </p:blipFill>
        <p:spPr>
          <a:xfrm>
            <a:off x="15733198" y="7831454"/>
            <a:ext cx="2209306" cy="2197678"/>
          </a:xfrm>
          <a:prstGeom prst="rect">
            <a:avLst/>
          </a:prstGeom>
        </p:spPr>
      </p:pic>
      <p:sp>
        <p:nvSpPr>
          <p:cNvPr id="14" name="Rectangle 13"/>
          <p:cNvSpPr/>
          <p:nvPr/>
        </p:nvSpPr>
        <p:spPr>
          <a:xfrm>
            <a:off x="3505200" y="667077"/>
            <a:ext cx="13411200" cy="1846659"/>
          </a:xfrm>
          <a:prstGeom prst="rect">
            <a:avLst/>
          </a:prstGeom>
        </p:spPr>
        <p:txBody>
          <a:bodyPr wrap="square">
            <a:spAutoFit/>
          </a:bodyPr>
          <a:lstStyle/>
          <a:p>
            <a:pPr algn="just">
              <a:lnSpc>
                <a:spcPct val="150000"/>
              </a:lnSpc>
            </a:pPr>
            <a:r>
              <a:rPr lang="en-US" sz="3800">
                <a:effectLst/>
                <a:latin typeface="Arial" panose="020B0604020202020204" pitchFamily="34" charset="0"/>
                <a:ea typeface="Calibri" panose="020F0502020204030204" pitchFamily="34" charset="0"/>
              </a:rPr>
              <a:t>Cho bốn điểm A, B, C, D không đồng phẳng (H.4.5). Có bao nhiêu mặt phẳng đi qua ba trong số bốn điểm đã cho?</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p:cNvGrpSpPr/>
          <p:nvPr/>
        </p:nvGrpSpPr>
        <p:grpSpPr>
          <a:xfrm>
            <a:off x="8767322" y="3009900"/>
            <a:ext cx="1657263" cy="1344045"/>
            <a:chOff x="1325197" y="904240"/>
            <a:chExt cx="1999951" cy="1607460"/>
          </a:xfrm>
        </p:grpSpPr>
        <p:pic>
          <p:nvPicPr>
            <p:cNvPr id="17"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8" name="TextBox 17"/>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p:sp>
        <p:nvSpPr>
          <p:cNvPr id="10" name="Rectangle 9"/>
          <p:cNvSpPr/>
          <p:nvPr/>
        </p:nvSpPr>
        <p:spPr>
          <a:xfrm>
            <a:off x="6826754" y="4705677"/>
            <a:ext cx="10578339" cy="2723823"/>
          </a:xfrm>
          <a:prstGeom prst="rect">
            <a:avLst/>
          </a:prstGeom>
        </p:spPr>
        <p:txBody>
          <a:bodyPr wrap="square">
            <a:spAutoFit/>
          </a:bodyPr>
          <a:lstStyle/>
          <a:p>
            <a:pPr lvl="0">
              <a:lnSpc>
                <a:spcPct val="150000"/>
              </a:lnSpc>
            </a:pPr>
            <a: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a:t>Có 4 mặt phẳng đi qua ba trong số bốn điểm đã cho, đó là các mặt phẳng (DAB), (DAC), (DBC) và (ABC).</a:t>
            </a:r>
          </a:p>
        </p:txBody>
      </p:sp>
      <p:pic>
        <p:nvPicPr>
          <p:cNvPr id="19"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27232" y="8899346"/>
            <a:ext cx="1036223" cy="1098117"/>
          </a:xfrm>
          <a:prstGeom prst="rect">
            <a:avLst/>
          </a:prstGeom>
        </p:spPr>
      </p:pic>
      <p:pic>
        <p:nvPicPr>
          <p:cNvPr id="5" name="Picture 4"/>
          <p:cNvPicPr>
            <a:picLocks noChangeAspect="1"/>
          </p:cNvPicPr>
          <p:nvPr/>
        </p:nvPicPr>
        <p:blipFill>
          <a:blip r:embed="rId5"/>
          <a:stretch>
            <a:fillRect/>
          </a:stretch>
        </p:blipFill>
        <p:spPr>
          <a:xfrm>
            <a:off x="838200" y="3543300"/>
            <a:ext cx="5562847" cy="5713194"/>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ppt_y</p:attrName>
                                        </p:attrNameLst>
                                      </p:cBhvr>
                                      <p:tavLst>
                                        <p:tav tm="0">
                                          <p:val>
                                            <p:strVal val="#ppt_y+#ppt_h*1.125000"/>
                                          </p:val>
                                        </p:tav>
                                        <p:tav tm="100000">
                                          <p:val>
                                            <p:strVal val="#ppt_y"/>
                                          </p:val>
                                        </p:tav>
                                      </p:tavLst>
                                    </p:anim>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848478">
            <a:off x="13697566" y="-556985"/>
            <a:ext cx="6908783" cy="2385054"/>
          </a:xfrm>
          <a:prstGeom prst="rect">
            <a:avLst/>
          </a:prstGeom>
        </p:spPr>
      </p:pic>
      <p:sp>
        <p:nvSpPr>
          <p:cNvPr id="10" name="Rounded Rectangle 9"/>
          <p:cNvSpPr/>
          <p:nvPr/>
        </p:nvSpPr>
        <p:spPr>
          <a:xfrm>
            <a:off x="838200" y="723900"/>
            <a:ext cx="365760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a:latin typeface="Arial" panose="020B0604020202020204" pitchFamily="34" charset="0"/>
                <a:cs typeface="Arial" panose="020B0604020202020204" pitchFamily="34" charset="0"/>
              </a:rPr>
              <a:t>Luyện tập 1</a:t>
            </a:r>
            <a:endParaRPr lang="en-US" sz="4200" b="1" dirty="0">
              <a:latin typeface="Arial" panose="020B0604020202020204" pitchFamily="34" charset="0"/>
              <a:cs typeface="Arial" panose="020B0604020202020204" pitchFamily="34" charset="0"/>
            </a:endParaRPr>
          </a:p>
        </p:txBody>
      </p:sp>
      <p:sp>
        <p:nvSpPr>
          <p:cNvPr id="5" name="Rectangle 4"/>
          <p:cNvSpPr/>
          <p:nvPr/>
        </p:nvSpPr>
        <p:spPr>
          <a:xfrm>
            <a:off x="868019" y="2153841"/>
            <a:ext cx="16581781" cy="1846659"/>
          </a:xfrm>
          <a:prstGeom prst="rect">
            <a:avLst/>
          </a:prstGeom>
        </p:spPr>
        <p:txBody>
          <a:bodyPr wrap="square">
            <a:spAutoFit/>
          </a:bodyPr>
          <a:lstStyle/>
          <a:p>
            <a:pPr algn="just">
              <a:lnSpc>
                <a:spcPct val="150000"/>
              </a:lnSpc>
            </a:pPr>
            <a:r>
              <a:rPr lang="en-US" sz="3800">
                <a:latin typeface="Arial" panose="020B0604020202020204" pitchFamily="34" charset="0"/>
                <a:ea typeface="Calibri" panose="020F0502020204030204" pitchFamily="34" charset="0"/>
                <a:cs typeface="Arial" panose="020B0604020202020204" pitchFamily="34" charset="0"/>
              </a:rPr>
              <a:t>Cho tứ giác ABCD. Có bao nhiêu mặt phẳng đi qua ba trong số bốn đỉnh của tứ giác đó?</a:t>
            </a:r>
          </a:p>
        </p:txBody>
      </p:sp>
      <p:grpSp>
        <p:nvGrpSpPr>
          <p:cNvPr id="13" name="Group 12"/>
          <p:cNvGrpSpPr/>
          <p:nvPr/>
        </p:nvGrpSpPr>
        <p:grpSpPr>
          <a:xfrm>
            <a:off x="8291925" y="3944794"/>
            <a:ext cx="1704149" cy="1082427"/>
            <a:chOff x="1449847" y="1146787"/>
            <a:chExt cx="1704149" cy="1082427"/>
          </a:xfrm>
        </p:grpSpPr>
        <p:pic>
          <p:nvPicPr>
            <p:cNvPr id="14"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449847" y="1146787"/>
              <a:ext cx="1704149" cy="1082427"/>
            </a:xfrm>
            <a:prstGeom prst="rect">
              <a:avLst/>
            </a:prstGeom>
          </p:spPr>
        </p:pic>
        <p:sp>
          <p:nvSpPr>
            <p:cNvPr id="18" name="TextBox 17"/>
            <p:cNvSpPr txBox="1"/>
            <p:nvPr/>
          </p:nvSpPr>
          <p:spPr>
            <a:xfrm>
              <a:off x="1552581" y="1296329"/>
              <a:ext cx="1571619" cy="677108"/>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p:sp>
        <p:nvSpPr>
          <p:cNvPr id="19" name="Rectangle 18"/>
          <p:cNvSpPr/>
          <p:nvPr/>
        </p:nvSpPr>
        <p:spPr>
          <a:xfrm>
            <a:off x="5943600" y="5372100"/>
            <a:ext cx="11049000" cy="3600986"/>
          </a:xfrm>
          <a:prstGeom prst="rect">
            <a:avLst/>
          </a:prstGeom>
        </p:spPr>
        <p:txBody>
          <a:bodyPr wrap="square">
            <a:spAutoFit/>
          </a:bodyPr>
          <a:lstStyle/>
          <a:p>
            <a:pPr algn="just">
              <a:lnSpc>
                <a:spcPct val="150000"/>
              </a:lnSpc>
            </a:pPr>
            <a:r>
              <a:rPr lang="vi-VN" sz="3800">
                <a:solidFill>
                  <a:srgbClr val="333333"/>
                </a:solidFill>
                <a:ea typeface="Times New Roman" panose="02020603050405020304" pitchFamily="18" charset="0"/>
                <a:cs typeface="Arial" panose="020B0604020202020204" pitchFamily="34" charset="0"/>
              </a:rPr>
              <a:t>Vì 4 điểm A, B, C, D tạo thành 1 tứ giác, khi đó 4 điểm A, B, C, D đã đồng phẳng và tạo thành 1 mặt phẳng duy nhất là mặt phẳng (ABCD).</a:t>
            </a:r>
          </a:p>
          <a:p>
            <a:pPr algn="just">
              <a:lnSpc>
                <a:spcPct val="150000"/>
              </a:lnSpc>
            </a:pPr>
            <a:r>
              <a:rPr lang="vi-VN" sz="3800">
                <a:solidFill>
                  <a:srgbClr val="333333"/>
                </a:solidFill>
                <a:ea typeface="Times New Roman" panose="02020603050405020304" pitchFamily="18" charset="0"/>
                <a:cs typeface="Arial" panose="020B0604020202020204" pitchFamily="34" charset="0"/>
              </a:rPr>
              <a:t>Vậy có 1 mặt phẳng thỏa mãn yêu cầu bài toán</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6384" y="8391793"/>
            <a:ext cx="2205899" cy="1933307"/>
          </a:xfrm>
          <a:prstGeom prst="rect">
            <a:avLst/>
          </a:prstGeom>
        </p:spPr>
      </p:pic>
      <p:pic>
        <p:nvPicPr>
          <p:cNvPr id="15" name="Picture 14"/>
          <p:cNvPicPr>
            <a:picLocks noChangeAspect="1"/>
          </p:cNvPicPr>
          <p:nvPr/>
        </p:nvPicPr>
        <p:blipFill>
          <a:blip r:embed="rId5"/>
          <a:stretch>
            <a:fillRect/>
          </a:stretch>
        </p:blipFill>
        <p:spPr>
          <a:xfrm>
            <a:off x="762000" y="4822423"/>
            <a:ext cx="4690117" cy="4816877"/>
          </a:xfrm>
          <a:prstGeom prst="rect">
            <a:avLst/>
          </a:prstGeom>
        </p:spPr>
      </p:pic>
    </p:spTree>
    <p:extLst>
      <p:ext uri="{BB962C8B-B14F-4D97-AF65-F5344CB8AC3E}">
        <p14:creationId xmlns:p14="http://schemas.microsoft.com/office/powerpoint/2010/main" val="27236628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animEffect transition="in" filter="fade">
                                      <p:cBhvr>
                                        <p:cTn id="3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grpSp>
        <p:nvGrpSpPr>
          <p:cNvPr id="13" name="Group 12"/>
          <p:cNvGrpSpPr/>
          <p:nvPr/>
        </p:nvGrpSpPr>
        <p:grpSpPr>
          <a:xfrm>
            <a:off x="-609600" y="419100"/>
            <a:ext cx="5895897" cy="1219200"/>
            <a:chOff x="5179832" y="411480"/>
            <a:chExt cx="4724400" cy="1219200"/>
          </a:xfrm>
        </p:grpSpPr>
        <p:sp>
          <p:nvSpPr>
            <p:cNvPr id="4" name="Round Same Side Corner Rectangle 3"/>
            <p:cNvSpPr/>
            <p:nvPr/>
          </p:nvSpPr>
          <p:spPr>
            <a:xfrm flipH="1" flipV="1">
              <a:off x="6019801" y="411480"/>
              <a:ext cx="3052963"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79832" y="664914"/>
              <a:ext cx="4724400" cy="738664"/>
            </a:xfrm>
            <a:prstGeom prst="rect">
              <a:avLst/>
            </a:prstGeom>
            <a:noFill/>
          </p:spPr>
          <p:txBody>
            <a:bodyPr wrap="square" rtlCol="0">
              <a:spAutoFit/>
            </a:bodyPr>
            <a:lstStyle/>
            <a:p>
              <a:pPr algn="ctr"/>
              <a:r>
                <a:rPr lang="en-US" sz="4200" b="1">
                  <a:solidFill>
                    <a:schemeClr val="bg1"/>
                  </a:solidFill>
                  <a:latin typeface="Arial" panose="020B0604020202020204" pitchFamily="34" charset="0"/>
                  <a:cs typeface="Arial" panose="020B0604020202020204" pitchFamily="34" charset="0"/>
                </a:rPr>
                <a:t>Vận dụng 1</a:t>
              </a:r>
              <a:endParaRPr lang="en-US" sz="4200" b="1" dirty="0">
                <a:solidFill>
                  <a:schemeClr val="bg1"/>
                </a:solidFill>
                <a:latin typeface="Arial" panose="020B0604020202020204" pitchFamily="34" charset="0"/>
                <a:cs typeface="Arial" panose="020B0604020202020204" pitchFamily="34" charset="0"/>
              </a:endParaRPr>
            </a:p>
          </p:txBody>
        </p:sp>
      </p:grpSp>
      <p:pic>
        <p:nvPicPr>
          <p:cNvPr id="16"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252268">
            <a:off x="13085911" y="9431273"/>
            <a:ext cx="6265777" cy="2163075"/>
          </a:xfrm>
          <a:prstGeom prst="rect">
            <a:avLst/>
          </a:prstGeom>
        </p:spPr>
      </p:pic>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5400" y="104000"/>
            <a:ext cx="1435999" cy="1526119"/>
          </a:xfrm>
          <a:prstGeom prst="rect">
            <a:avLst/>
          </a:prstGeom>
        </p:spPr>
      </p:pic>
      <p:sp>
        <p:nvSpPr>
          <p:cNvPr id="2" name="Rectangle 1"/>
          <p:cNvSpPr/>
          <p:nvPr/>
        </p:nvSpPr>
        <p:spPr>
          <a:xfrm>
            <a:off x="685801" y="2290108"/>
            <a:ext cx="16687800" cy="1938992"/>
          </a:xfrm>
          <a:prstGeom prst="rect">
            <a:avLst/>
          </a:prstGeom>
        </p:spPr>
        <p:txBody>
          <a:bodyPr wrap="square">
            <a:spAutoFit/>
          </a:bodyPr>
          <a:lstStyle/>
          <a:p>
            <a:pPr algn="just">
              <a:lnSpc>
                <a:spcPct val="150000"/>
              </a:lnSpc>
            </a:pPr>
            <a:r>
              <a:rPr lang="vi-VN" sz="4000">
                <a:solidFill>
                  <a:srgbClr val="000000"/>
                </a:solidFill>
                <a:ea typeface="Calibri" panose="020F0502020204030204" pitchFamily="34" charset="0"/>
                <a:cs typeface="Arial" panose="020B0604020202020204" pitchFamily="34" charset="0"/>
              </a:rPr>
              <a:t>Hãy giải thích tại sao trong thực tiễn có nhiều đồ vật được thiết kế gồm ba chân như chân đỡ máy ảnh, giá treo tranh, kiềng ba chân treo nồi,…</a:t>
            </a:r>
          </a:p>
        </p:txBody>
      </p: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590800" y="4825948"/>
            <a:ext cx="12696141" cy="4127552"/>
          </a:xfrm>
          <a:prstGeom prst="rect">
            <a:avLst/>
          </a:prstGeom>
        </p:spPr>
      </p:pic>
    </p:spTree>
    <p:extLst>
      <p:ext uri="{BB962C8B-B14F-4D97-AF65-F5344CB8AC3E}">
        <p14:creationId xmlns:p14="http://schemas.microsoft.com/office/powerpoint/2010/main" val="218366195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22" name="Rectangle 21"/>
          <p:cNvSpPr/>
          <p:nvPr/>
        </p:nvSpPr>
        <p:spPr>
          <a:xfrm>
            <a:off x="228600" y="190500"/>
            <a:ext cx="178308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943982">
            <a:off x="16832108" y="48683"/>
            <a:ext cx="1294758" cy="1372094"/>
          </a:xfrm>
          <a:prstGeom prst="rect">
            <a:avLst/>
          </a:prstGeom>
        </p:spPr>
      </p:pic>
      <p:pic>
        <p:nvPicPr>
          <p:cNvPr id="2" name="Picture 1"/>
          <p:cNvPicPr>
            <a:picLocks noChangeAspect="1"/>
          </p:cNvPicPr>
          <p:nvPr/>
        </p:nvPicPr>
        <p:blipFill>
          <a:blip r:embed="rId4"/>
          <a:stretch>
            <a:fillRect/>
          </a:stretch>
        </p:blipFill>
        <p:spPr>
          <a:xfrm>
            <a:off x="12046628" y="8417275"/>
            <a:ext cx="1669372" cy="1335102"/>
          </a:xfrm>
          <a:prstGeom prst="rect">
            <a:avLst/>
          </a:prstGeom>
        </p:spPr>
      </p:pic>
      <p:grpSp>
        <p:nvGrpSpPr>
          <p:cNvPr id="7" name="Group 6"/>
          <p:cNvGrpSpPr/>
          <p:nvPr/>
        </p:nvGrpSpPr>
        <p:grpSpPr>
          <a:xfrm>
            <a:off x="838200" y="503286"/>
            <a:ext cx="1572835" cy="995855"/>
            <a:chOff x="1552581" y="1205790"/>
            <a:chExt cx="1572835" cy="995855"/>
          </a:xfrm>
        </p:grpSpPr>
        <p:pic>
          <p:nvPicPr>
            <p:cNvPr id="8"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553797" y="1205790"/>
              <a:ext cx="1571619" cy="995855"/>
            </a:xfrm>
            <a:prstGeom prst="rect">
              <a:avLst/>
            </a:prstGeom>
          </p:spPr>
        </p:pic>
        <p:sp>
          <p:nvSpPr>
            <p:cNvPr id="11" name="TextBox 10"/>
            <p:cNvSpPr txBox="1"/>
            <p:nvPr/>
          </p:nvSpPr>
          <p:spPr>
            <a:xfrm>
              <a:off x="1552581" y="1296329"/>
              <a:ext cx="15716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57200" y="1721813"/>
            <a:ext cx="6226291" cy="6164887"/>
          </a:xfrm>
          <a:prstGeom prst="rect">
            <a:avLst/>
          </a:prstGeom>
        </p:spPr>
      </p:pic>
      <p:sp>
        <p:nvSpPr>
          <p:cNvPr id="5" name="Rectangle 4"/>
          <p:cNvSpPr/>
          <p:nvPr/>
        </p:nvSpPr>
        <p:spPr>
          <a:xfrm>
            <a:off x="7227945" y="2760226"/>
            <a:ext cx="10287000" cy="375487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Lại có N thuộc d nên N thuộc mp(E, d) và I thuộc mp(E, d) nên IN nằm trong mp(E, d). </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IN là giao tuyến của hai mặt phẳng (SCD) và mp(E, d).</a:t>
            </a:r>
          </a:p>
        </p:txBody>
      </p:sp>
    </p:spTree>
    <p:extLst>
      <p:ext uri="{BB962C8B-B14F-4D97-AF65-F5344CB8AC3E}">
        <p14:creationId xmlns:p14="http://schemas.microsoft.com/office/powerpoint/2010/main" val="27526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anim calcmode="lin" valueType="num">
                                      <p:cBhvr>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txBody>
          <a:bodyPr/>
          <a:lstStyle/>
          <a:p>
            <a:endParaRPr lang="en-US"/>
          </a:p>
        </p:txBody>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65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TẬP</a:t>
            </a:r>
            <a:endParaRPr kumimoji="0" lang="en-US" sz="6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591800" y="3695700"/>
            <a:ext cx="2971800" cy="28956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441907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1916791"/>
            <a:ext cx="16080660" cy="1702709"/>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Câu 1:</a:t>
            </a: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Trong các khẳng định sau, khẳng định nào đúng?</a:t>
            </a:r>
            <a:endParaRPr kumimoji="0" lang="en-US" sz="4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296400" y="4192436"/>
            <a:ext cx="7948257" cy="20004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4000" b="1">
                <a:solidFill>
                  <a:prstClr val="black"/>
                </a:solidFill>
                <a:latin typeface="Arial" panose="020B0604020202020204" pitchFamily="34" charset="0"/>
                <a:ea typeface="Calibri" panose="020F0502020204030204" pitchFamily="34" charset="0"/>
              </a:rPr>
              <a:t>C. </a:t>
            </a:r>
            <a:r>
              <a:rPr lang="en-US" sz="4000">
                <a:solidFill>
                  <a:prstClr val="black"/>
                </a:solidFill>
                <a:latin typeface="Arial" panose="020B0604020202020204" pitchFamily="34" charset="0"/>
                <a:ea typeface="Calibri" panose="020F0502020204030204" pitchFamily="34" charset="0"/>
              </a:rPr>
              <a:t>Qua 3 điểm không thẳng hàng có duy nhất một mặt phẳng</a:t>
            </a:r>
            <a:endParaRPr kumimoji="0" lang="vi-VN"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22472" y="4192436"/>
            <a:ext cx="7564328" cy="20004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b="1">
                <a:solidFill>
                  <a:prstClr val="black"/>
                </a:solidFill>
                <a:latin typeface="Arial" panose="020B0604020202020204" pitchFamily="34" charset="0"/>
                <a:ea typeface="Calibri" panose="020F0502020204030204" pitchFamily="34" charset="0"/>
              </a:rPr>
              <a:t>A. </a:t>
            </a:r>
            <a:r>
              <a:rPr lang="en-US" sz="4000">
                <a:solidFill>
                  <a:prstClr val="black"/>
                </a:solidFill>
                <a:latin typeface="Arial" panose="020B0604020202020204" pitchFamily="34" charset="0"/>
                <a:ea typeface="Calibri" panose="020F0502020204030204" pitchFamily="34" charset="0"/>
              </a:rPr>
              <a:t>Qua 2 điểm phân biệt có duy nhất một mặt phẳng</a:t>
            </a:r>
            <a:endParaRPr kumimoji="0" lang="vi-VN"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296400" y="6795939"/>
            <a:ext cx="7948256" cy="2123776"/>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Qua 4 điểm phân biệt bất kì có duy nhất một mặt phẳng</a:t>
            </a:r>
            <a:endParaRPr kumimoji="0" lang="en-US" sz="40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122471" y="6795939"/>
            <a:ext cx="7564329" cy="2123776"/>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b="1">
                <a:solidFill>
                  <a:prstClr val="black"/>
                </a:solidFill>
                <a:latin typeface="Arial" panose="020B0604020202020204" pitchFamily="34" charset="0"/>
                <a:ea typeface="Calibri" panose="020F0502020204030204" pitchFamily="34" charset="0"/>
              </a:rPr>
              <a:t>B. </a:t>
            </a:r>
            <a:r>
              <a:rPr lang="en-US" sz="4000">
                <a:solidFill>
                  <a:prstClr val="black"/>
                </a:solidFill>
                <a:latin typeface="Arial" panose="020B0604020202020204" pitchFamily="34" charset="0"/>
                <a:ea typeface="Calibri" panose="020F0502020204030204" pitchFamily="34" charset="0"/>
              </a:rPr>
              <a:t>Qua 3 điểm phân biệt bất kì có duy nhất một mặt phẳng</a:t>
            </a:r>
            <a:endParaRPr kumimoji="0" lang="vi-VN"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226674" y="5016311"/>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456099" y="7849475"/>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597986" y="7313348"/>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171270" y="5005609"/>
            <a:ext cx="1222301" cy="1088958"/>
          </a:xfrm>
          <a:prstGeom prst="rect">
            <a:avLst/>
          </a:prstGeom>
        </p:spPr>
      </p:pic>
      <p:sp>
        <p:nvSpPr>
          <p:cNvPr id="13" name="TextBox 12"/>
          <p:cNvSpPr txBox="1"/>
          <p:nvPr/>
        </p:nvSpPr>
        <p:spPr>
          <a:xfrm>
            <a:off x="4191000" y="546437"/>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TRÒ CHƠI TRẮC NGHIỆM</a:t>
            </a:r>
          </a:p>
        </p:txBody>
      </p:sp>
      <p:pic>
        <p:nvPicPr>
          <p:cNvPr id="17" name="Picture 2"/>
          <p:cNvPicPr>
            <a:picLocks noChangeAspect="1"/>
          </p:cNvPicPr>
          <p:nvPr/>
        </p:nvPicPr>
        <p:blipFill>
          <a:blip r:embed="rId2">
            <a:biLevel thresh="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2">
            <a:biLevel thresh="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2">
            <a:biLevel thresh="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2">
            <a:biLevel thresh="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9"/>
                                        </p:tgtEl>
                                        <p:attrNameLst>
                                          <p:attrName>fillcolor</p:attrName>
                                        </p:attrNameLst>
                                      </p:cBhvr>
                                      <p:to>
                                        <a:srgbClr val="92D050"/>
                                      </p:to>
                                    </p:animClr>
                                    <p:set>
                                      <p:cBhvr>
                                        <p:cTn id="33" dur="500" fill="hold"/>
                                        <p:tgtEl>
                                          <p:spTgt spid="19"/>
                                        </p:tgtEl>
                                        <p:attrNameLst>
                                          <p:attrName>fill.type</p:attrName>
                                        </p:attrNameLst>
                                      </p:cBhvr>
                                      <p:to>
                                        <p:strVal val="solid"/>
                                      </p:to>
                                    </p:set>
                                    <p:set>
                                      <p:cBhvr>
                                        <p:cTn id="34" dur="500" fill="hold"/>
                                        <p:tgtEl>
                                          <p:spTgt spid="19"/>
                                        </p:tgtEl>
                                        <p:attrNameLst>
                                          <p:attrName>fill.on</p:attrName>
                                        </p:attrNameLst>
                                      </p:cBhvr>
                                      <p:to>
                                        <p:strVal val="true"/>
                                      </p:to>
                                    </p:set>
                                  </p:childTnLst>
                                </p:cTn>
                              </p:par>
                              <p:par>
                                <p:cTn id="35" presetID="1" presetClass="entr" presetSubtype="0" fill="hold" nodeType="withEffect">
                                  <p:stCondLst>
                                    <p:cond delay="0"/>
                                  </p:stCondLst>
                                  <p:childTnLst>
                                    <p:set>
                                      <p:cBhvr>
                                        <p:cTn id="36"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20"/>
                                        </p:tgtEl>
                                        <p:attrNameLst>
                                          <p:attrName>fillcolor</p:attrName>
                                        </p:attrNameLst>
                                      </p:cBhvr>
                                      <p:to>
                                        <a:srgbClr val="D99694"/>
                                      </p:to>
                                    </p:animClr>
                                    <p:set>
                                      <p:cBhvr>
                                        <p:cTn id="42" dur="500" fill="hold"/>
                                        <p:tgtEl>
                                          <p:spTgt spid="20"/>
                                        </p:tgtEl>
                                        <p:attrNameLst>
                                          <p:attrName>fill.type</p:attrName>
                                        </p:attrNameLst>
                                      </p:cBhvr>
                                      <p:to>
                                        <p:strVal val="solid"/>
                                      </p:to>
                                    </p:set>
                                    <p:set>
                                      <p:cBhvr>
                                        <p:cTn id="43" dur="500" fill="hold"/>
                                        <p:tgtEl>
                                          <p:spTgt spid="20"/>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5" restart="whenNotActive" fill="hold" evtFilter="cancelBubble" nodeType="interactiveSeq">
                <p:stCondLst>
                  <p:cond evt="onClick" delay="0">
                    <p:tgtEl>
                      <p:spTgt spid="2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22"/>
                                        </p:tgtEl>
                                        <p:attrNameLst>
                                          <p:attrName>fillcolor</p:attrName>
                                        </p:attrNameLst>
                                      </p:cBhvr>
                                      <p:to>
                                        <a:srgbClr val="D99694"/>
                                      </p:to>
                                    </p:animClr>
                                    <p:set>
                                      <p:cBhvr>
                                        <p:cTn id="60" dur="500" fill="hold"/>
                                        <p:tgtEl>
                                          <p:spTgt spid="22"/>
                                        </p:tgtEl>
                                        <p:attrNameLst>
                                          <p:attrName>fill.type</p:attrName>
                                        </p:attrNameLst>
                                      </p:cBhvr>
                                      <p:to>
                                        <p:strVal val="solid"/>
                                      </p:to>
                                    </p:set>
                                    <p:set>
                                      <p:cBhvr>
                                        <p:cTn id="61" dur="500" fill="hold"/>
                                        <p:tgtEl>
                                          <p:spTgt spid="22"/>
                                        </p:tgtEl>
                                        <p:attrNameLst>
                                          <p:attrName>fill.on</p:attrName>
                                        </p:attrNameLst>
                                      </p:cBhvr>
                                      <p:to>
                                        <p:strVal val="true"/>
                                      </p:to>
                                    </p:set>
                                  </p:childTnLst>
                                </p:cTn>
                              </p:par>
                              <p:par>
                                <p:cTn id="62" presetID="1" presetClass="entr" presetSubtype="0" fill="hold" nodeType="withEffect">
                                  <p:stCondLst>
                                    <p:cond delay="0"/>
                                  </p:stCondLst>
                                  <p:childTnLst>
                                    <p:set>
                                      <p:cBhvr>
                                        <p:cTn id="63"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0" grpId="0" animBg="1"/>
      <p:bldP spid="21" grpId="0" animBg="1"/>
      <p:bldP spid="2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42224" y="557554"/>
            <a:ext cx="16102431" cy="380581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a:t>
            </a:r>
            <a:r>
              <a:rPr lang="en-US" sz="4300" b="1">
                <a:solidFill>
                  <a:prstClr val="black"/>
                </a:solidFill>
                <a:ea typeface="Calibri" panose="020F0502020204030204" pitchFamily="34" charset="0"/>
                <a:cs typeface="Times New Roman" panose="02020603050405020304" pitchFamily="18" charset="0"/>
              </a:rPr>
              <a:t>:</a:t>
            </a:r>
            <a:r>
              <a:rPr lang="vi-VN" sz="4300" b="1">
                <a:solidFill>
                  <a:prstClr val="black"/>
                </a:solidFill>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Trong không gian, cho 4 điểm không đồng phẳng. Có thể xác định được bao nhiêu mặt phẳng phân biệt từ các điểm đã cho?</a:t>
            </a:r>
          </a:p>
        </p:txBody>
      </p:sp>
      <p:sp>
        <p:nvSpPr>
          <p:cNvPr id="19" name="Đáp án đúng">
            <a:extLst>
              <a:ext uri="{FF2B5EF4-FFF2-40B4-BE49-F238E27FC236}">
                <a16:creationId xmlns:a16="http://schemas.microsoft.com/office/drawing/2014/main" id="{8B66CBE4-2DB9-BCF7-D1C4-281B894BFE17}"/>
              </a:ext>
            </a:extLst>
          </p:cNvPr>
          <p:cNvSpPr/>
          <p:nvPr/>
        </p:nvSpPr>
        <p:spPr>
          <a:xfrm>
            <a:off x="1163996" y="7462332"/>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200" b="1">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4</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63996"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4200" b="1">
                <a:solidFill>
                  <a:prstClr val="black"/>
                </a:solidFill>
                <a:latin typeface="Arial" panose="020B0604020202020204" pitchFamily="34" charset="0"/>
                <a:ea typeface="Calibri" panose="020F0502020204030204" pitchFamily="34" charset="0"/>
              </a:rPr>
              <a:t> A. </a:t>
            </a:r>
            <a:r>
              <a:rPr lang="fi-FI" sz="4200">
                <a:solidFill>
                  <a:prstClr val="black"/>
                </a:solidFill>
                <a:latin typeface="Arial" panose="020B0604020202020204" pitchFamily="34" charset="0"/>
                <a:ea typeface="Calibri" panose="020F0502020204030204" pitchFamily="34" charset="0"/>
              </a:rPr>
              <a:t>6</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812200" y="7378339"/>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200" b="1">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2</a:t>
            </a:r>
            <a:endParaRPr lang="en-US" sz="4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18618"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4200" b="1">
                <a:solidFill>
                  <a:prstClr val="black"/>
                </a:solidFill>
                <a:latin typeface="Arial" panose="020B0604020202020204" pitchFamily="34" charset="0"/>
                <a:ea typeface="Calibri" panose="020F0502020204030204" pitchFamily="34" charset="0"/>
              </a:rPr>
              <a:t> C. </a:t>
            </a:r>
            <a:r>
              <a:rPr lang="fi-FI" sz="4200">
                <a:solidFill>
                  <a:prstClr val="black"/>
                </a:solidFill>
                <a:latin typeface="Arial" panose="020B0604020202020204" pitchFamily="34" charset="0"/>
                <a:ea typeface="Calibri" panose="020F0502020204030204" pitchFamily="34" charset="0"/>
              </a:rPr>
              <a:t>3</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367733" y="7862813"/>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46417" y="7848432"/>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367733" y="5387182"/>
            <a:ext cx="1222301" cy="1088958"/>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0"/>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20"/>
                                        </p:tgtEl>
                                        <p:attrNameLst>
                                          <p:attrName>fillcolor</p:attrName>
                                        </p:attrNameLst>
                                      </p:cBhvr>
                                      <p:to>
                                        <a:srgbClr val="D99694"/>
                                      </p:to>
                                    </p:animClr>
                                    <p:set>
                                      <p:cBhvr>
                                        <p:cTn id="38" dur="500" fill="hold"/>
                                        <p:tgtEl>
                                          <p:spTgt spid="20"/>
                                        </p:tgtEl>
                                        <p:attrNameLst>
                                          <p:attrName>fill.type</p:attrName>
                                        </p:attrNameLst>
                                      </p:cBhvr>
                                      <p:to>
                                        <p:strVal val="solid"/>
                                      </p:to>
                                    </p:set>
                                    <p:set>
                                      <p:cBhvr>
                                        <p:cTn id="39" dur="500" fill="hold"/>
                                        <p:tgtEl>
                                          <p:spTgt spid="20"/>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21"/>
                                        </p:tgtEl>
                                        <p:attrNameLst>
                                          <p:attrName>fillcolor</p:attrName>
                                        </p:attrNameLst>
                                      </p:cBhvr>
                                      <p:to>
                                        <a:srgbClr val="D99694"/>
                                      </p:to>
                                    </p:animClr>
                                    <p:set>
                                      <p:cBhvr>
                                        <p:cTn id="47" dur="500" fill="hold"/>
                                        <p:tgtEl>
                                          <p:spTgt spid="21"/>
                                        </p:tgtEl>
                                        <p:attrNameLst>
                                          <p:attrName>fill.type</p:attrName>
                                        </p:attrNameLst>
                                      </p:cBhvr>
                                      <p:to>
                                        <p:strVal val="solid"/>
                                      </p:to>
                                    </p:set>
                                    <p:set>
                                      <p:cBhvr>
                                        <p:cTn id="48" dur="500" fill="hold"/>
                                        <p:tgtEl>
                                          <p:spTgt spid="21"/>
                                        </p:tgtEl>
                                        <p:attrNameLst>
                                          <p:attrName>fill.on</p:attrName>
                                        </p:attrNameLst>
                                      </p:cBhvr>
                                      <p:to>
                                        <p:strVal val="true"/>
                                      </p:to>
                                    </p:set>
                                  </p:childTnLst>
                                </p:cTn>
                              </p:par>
                              <p:par>
                                <p:cTn id="49" presetID="1" presetClass="entr" presetSubtype="0" fill="hold" nodeType="withEffect">
                                  <p:stCondLst>
                                    <p:cond delay="0"/>
                                  </p:stCondLst>
                                  <p:childTnLst>
                                    <p:set>
                                      <p:cBhvr>
                                        <p:cTn id="50"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22"/>
                                        </p:tgtEl>
                                        <p:attrNameLst>
                                          <p:attrName>fillcolor</p:attrName>
                                        </p:attrNameLst>
                                      </p:cBhvr>
                                      <p:to>
                                        <a:srgbClr val="D99694"/>
                                      </p:to>
                                    </p:animClr>
                                    <p:set>
                                      <p:cBhvr>
                                        <p:cTn id="56" dur="500" fill="hold"/>
                                        <p:tgtEl>
                                          <p:spTgt spid="22"/>
                                        </p:tgtEl>
                                        <p:attrNameLst>
                                          <p:attrName>fill.type</p:attrName>
                                        </p:attrNameLst>
                                      </p:cBhvr>
                                      <p:to>
                                        <p:strVal val="solid"/>
                                      </p:to>
                                    </p:set>
                                    <p:set>
                                      <p:cBhvr>
                                        <p:cTn id="57" dur="500" fill="hold"/>
                                        <p:tgtEl>
                                          <p:spTgt spid="22"/>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371600" y="1208963"/>
            <a:ext cx="15316200" cy="8004490"/>
          </a:xfrm>
          <a:prstGeom prst="rect">
            <a:avLst/>
          </a:prstGeom>
          <a:solidFill>
            <a:srgbClr val="F6F6E9"/>
          </a:solidFill>
        </p:spPr>
        <p:txBody>
          <a:bodyPr/>
          <a:lstStyle/>
          <a:p>
            <a:endParaRPr lang="en-US"/>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143000" y="1115726"/>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61544" y="7986232"/>
            <a:ext cx="1294758" cy="1372094"/>
          </a:xfrm>
          <a:prstGeom prst="rect">
            <a:avLst/>
          </a:prstGeom>
        </p:spPr>
      </p:pic>
      <p:sp>
        <p:nvSpPr>
          <p:cNvPr id="18" name="TextBox 17"/>
          <p:cNvSpPr txBox="1"/>
          <p:nvPr/>
        </p:nvSpPr>
        <p:spPr>
          <a:xfrm>
            <a:off x="1524000" y="1946646"/>
            <a:ext cx="14895667" cy="3093154"/>
          </a:xfrm>
          <a:prstGeom prst="rect">
            <a:avLst/>
          </a:prstGeom>
          <a:noFill/>
        </p:spPr>
        <p:txBody>
          <a:bodyPr wrap="square" rtlCol="0">
            <a:spAutoFit/>
          </a:bodyPr>
          <a:lstStyle/>
          <a:p>
            <a:pPr algn="ctr">
              <a:lnSpc>
                <a:spcPct val="150000"/>
              </a:lnSpc>
            </a:pPr>
            <a:r>
              <a:rPr lang="vi-VN" sz="6500" b="1">
                <a:solidFill>
                  <a:schemeClr val="accent2">
                    <a:lumMod val="75000"/>
                  </a:schemeClr>
                </a:solidFill>
                <a:cs typeface="Arial" panose="020B0604020202020204" pitchFamily="34" charset="0"/>
              </a:rPr>
              <a:t>CHƯƠNG IV. QUAN HỆ SONG SONG TRONG KHÔNG GIAN</a:t>
            </a:r>
            <a:endParaRPr lang="vi-VN" sz="6500" b="1" dirty="0">
              <a:solidFill>
                <a:schemeClr val="accent2">
                  <a:lumMod val="75000"/>
                </a:schemeClr>
              </a:solidFill>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2219504" y="5219700"/>
            <a:ext cx="13780811" cy="2844305"/>
          </a:xfrm>
          <a:prstGeom prst="rect">
            <a:avLst/>
          </a:prstGeom>
        </p:spPr>
        <p:txBody>
          <a:bodyPr wrap="square">
            <a:spAutoFit/>
          </a:bodyPr>
          <a:lstStyle/>
          <a:p>
            <a:pPr algn="ctr">
              <a:lnSpc>
                <a:spcPct val="150000"/>
              </a:lnSpc>
              <a:spcBef>
                <a:spcPts val="1200"/>
              </a:spcBef>
              <a:spcAft>
                <a:spcPts val="0"/>
              </a:spcAft>
            </a:pPr>
            <a:r>
              <a:rPr lang="vi-VN" sz="6300" b="1" kern="0">
                <a:solidFill>
                  <a:schemeClr val="tx2">
                    <a:lumMod val="60000"/>
                    <a:lumOff val="40000"/>
                  </a:schemeClr>
                </a:solidFill>
                <a:ea typeface="Times New Roman" panose="02020603050405020304" pitchFamily="18" charset="0"/>
                <a:cs typeface="Times New Roman" panose="02020603050405020304" pitchFamily="18" charset="0"/>
              </a:rPr>
              <a:t>BÀI 10: ĐƯỜNG THẲNG VÀ MẶT PHẲNG TRONG KHÔNG GIAN </a:t>
            </a:r>
            <a:endParaRPr lang="en-US" sz="6300" b="1" kern="0" dirty="0">
              <a:solidFill>
                <a:schemeClr val="tx2">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2004248"/>
            <a:ext cx="7050775" cy="649094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338087">
            <a:off x="927899" y="8254247"/>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txBody>
            <a:bodyPr/>
            <a:lstStyle/>
            <a:p>
              <a:endParaRPr lang="en-US"/>
            </a:p>
          </p:txBody>
        </p:sp>
      </p:grpSp>
      <p:sp>
        <p:nvSpPr>
          <p:cNvPr id="16" name="TextBox 15"/>
          <p:cNvSpPr txBox="1"/>
          <p:nvPr/>
        </p:nvSpPr>
        <p:spPr>
          <a:xfrm>
            <a:off x="1752600" y="3618391"/>
            <a:ext cx="5791200"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grpSp>
        <p:nvGrpSpPr>
          <p:cNvPr id="6" name="Group 5"/>
          <p:cNvGrpSpPr/>
          <p:nvPr/>
        </p:nvGrpSpPr>
        <p:grpSpPr>
          <a:xfrm>
            <a:off x="9144000" y="2129948"/>
            <a:ext cx="8077200" cy="3054047"/>
            <a:chOff x="9144000" y="1901348"/>
            <a:chExt cx="8077200" cy="3054047"/>
          </a:xfrm>
        </p:grpSpPr>
        <p:sp>
          <p:nvSpPr>
            <p:cNvPr id="3" name="AutoShape 3"/>
            <p:cNvSpPr/>
            <p:nvPr/>
          </p:nvSpPr>
          <p:spPr>
            <a:xfrm>
              <a:off x="9144000" y="1901348"/>
              <a:ext cx="7752726" cy="3054047"/>
            </a:xfrm>
            <a:prstGeom prst="rect">
              <a:avLst/>
            </a:prstGeom>
            <a:solidFill>
              <a:srgbClr val="61A6AB"/>
            </a:solidFill>
          </p:spPr>
          <p:txBody>
            <a:bodyPr/>
            <a:lstStyle/>
            <a:p>
              <a:endParaRPr lang="en-US"/>
            </a:p>
          </p:txBody>
        </p:sp>
        <p:sp>
          <p:nvSpPr>
            <p:cNvPr id="7" name="AutoShape 7"/>
            <p:cNvSpPr/>
            <p:nvPr/>
          </p:nvSpPr>
          <p:spPr>
            <a:xfrm>
              <a:off x="9144000" y="1901348"/>
              <a:ext cx="7752726" cy="951331"/>
            </a:xfrm>
            <a:prstGeom prst="rect">
              <a:avLst/>
            </a:prstGeom>
            <a:solidFill>
              <a:srgbClr val="FFCE6D"/>
            </a:solidFill>
          </p:spPr>
          <p:txBody>
            <a:bodyPr/>
            <a:lstStyle/>
            <a:p>
              <a:endParaRPr lang="en-US"/>
            </a:p>
          </p:txBody>
        </p:sp>
        <p:sp>
          <p:nvSpPr>
            <p:cNvPr id="8" name="TextBox 8"/>
            <p:cNvSpPr txBox="1"/>
            <p:nvPr/>
          </p:nvSpPr>
          <p:spPr>
            <a:xfrm>
              <a:off x="9626054" y="2213466"/>
              <a:ext cx="6788617" cy="515206"/>
            </a:xfrm>
            <a:prstGeom prst="rect">
              <a:avLst/>
            </a:prstGeom>
          </p:spPr>
          <p:txBody>
            <a:bodyPr lIns="0" tIns="0" rIns="0" bIns="0" rtlCol="0" anchor="t">
              <a:spAutoFit/>
            </a:bodyPr>
            <a:lstStyle/>
            <a:p>
              <a:pPr algn="ctr">
                <a:lnSpc>
                  <a:spcPts val="3919"/>
                </a:lnSpc>
              </a:pPr>
              <a:r>
                <a:rPr lang="en-US" sz="4800" b="1">
                  <a:solidFill>
                    <a:srgbClr val="291B25"/>
                  </a:solidFill>
                  <a:latin typeface="Arial" panose="020B0604020202020204" pitchFamily="34" charset="0"/>
                  <a:cs typeface="Arial" panose="020B0604020202020204" pitchFamily="34" charset="0"/>
                </a:rPr>
                <a:t>1</a:t>
              </a:r>
              <a:endParaRPr lang="en-US" sz="4800" b="1" dirty="0">
                <a:solidFill>
                  <a:srgbClr val="291B25"/>
                </a:solidFill>
                <a:latin typeface="Arial" panose="020B0604020202020204" pitchFamily="34" charset="0"/>
                <a:cs typeface="Arial" panose="020B0604020202020204" pitchFamily="34" charset="0"/>
              </a:endParaRPr>
            </a:p>
          </p:txBody>
        </p:sp>
        <p:sp>
          <p:nvSpPr>
            <p:cNvPr id="17" name="Rectangle 16"/>
            <p:cNvSpPr/>
            <p:nvPr/>
          </p:nvSpPr>
          <p:spPr>
            <a:xfrm>
              <a:off x="10331529" y="3271850"/>
              <a:ext cx="6889671" cy="1002710"/>
            </a:xfrm>
            <a:prstGeom prst="rect">
              <a:avLst/>
            </a:prstGeom>
          </p:spPr>
          <p:txBody>
            <a:bodyPr wrap="square">
              <a:spAutoFit/>
            </a:bodyPr>
            <a:lstStyle/>
            <a:p>
              <a:pPr>
                <a:lnSpc>
                  <a:spcPct val="150000"/>
                </a:lnSpc>
              </a:pPr>
              <a:r>
                <a:rPr lang="vi-VN" sz="4500" b="1">
                  <a:solidFill>
                    <a:schemeClr val="bg1"/>
                  </a:solidFill>
                  <a:cs typeface="Arial" panose="020B0604020202020204" pitchFamily="34" charset="0"/>
                </a:rPr>
                <a:t>Khái niệm mở đầu</a:t>
              </a:r>
              <a:endParaRPr lang="vi-VN" sz="4500" b="1" dirty="0">
                <a:solidFill>
                  <a:schemeClr val="bg1"/>
                </a:solidFill>
                <a:cs typeface="Arial" panose="020B0604020202020204" pitchFamily="34" charset="0"/>
              </a:endParaRPr>
            </a:p>
          </p:txBody>
        </p:sp>
      </p:grpSp>
      <p:grpSp>
        <p:nvGrpSpPr>
          <p:cNvPr id="12" name="Group 11"/>
          <p:cNvGrpSpPr/>
          <p:nvPr/>
        </p:nvGrpSpPr>
        <p:grpSpPr>
          <a:xfrm>
            <a:off x="9084791" y="5569730"/>
            <a:ext cx="7831609" cy="3054047"/>
            <a:chOff x="9084791" y="5341130"/>
            <a:chExt cx="7831609" cy="3054047"/>
          </a:xfrm>
        </p:grpSpPr>
        <p:sp>
          <p:nvSpPr>
            <p:cNvPr id="4" name="AutoShape 4"/>
            <p:cNvSpPr/>
            <p:nvPr/>
          </p:nvSpPr>
          <p:spPr>
            <a:xfrm>
              <a:off x="9144000" y="5341130"/>
              <a:ext cx="7752726" cy="3054047"/>
            </a:xfrm>
            <a:prstGeom prst="rect">
              <a:avLst/>
            </a:prstGeom>
            <a:solidFill>
              <a:srgbClr val="61A6AB"/>
            </a:solidFill>
          </p:spPr>
          <p:txBody>
            <a:bodyPr/>
            <a:lstStyle/>
            <a:p>
              <a:endParaRPr lang="en-US"/>
            </a:p>
          </p:txBody>
        </p:sp>
        <p:sp>
          <p:nvSpPr>
            <p:cNvPr id="9" name="AutoShape 9"/>
            <p:cNvSpPr/>
            <p:nvPr/>
          </p:nvSpPr>
          <p:spPr>
            <a:xfrm>
              <a:off x="9144000" y="5341130"/>
              <a:ext cx="7752726" cy="951331"/>
            </a:xfrm>
            <a:prstGeom prst="rect">
              <a:avLst/>
            </a:prstGeom>
            <a:solidFill>
              <a:srgbClr val="FFCE6D"/>
            </a:solidFill>
          </p:spPr>
          <p:txBody>
            <a:bodyPr/>
            <a:lstStyle/>
            <a:p>
              <a:endParaRPr lang="en-US"/>
            </a:p>
          </p:txBody>
        </p:sp>
        <p:sp>
          <p:nvSpPr>
            <p:cNvPr id="10" name="TextBox 10"/>
            <p:cNvSpPr txBox="1"/>
            <p:nvPr/>
          </p:nvSpPr>
          <p:spPr>
            <a:xfrm>
              <a:off x="9626054" y="5653248"/>
              <a:ext cx="6788617" cy="515206"/>
            </a:xfrm>
            <a:prstGeom prst="rect">
              <a:avLst/>
            </a:prstGeom>
          </p:spPr>
          <p:txBody>
            <a:bodyPr lIns="0" tIns="0" rIns="0" bIns="0" rtlCol="0" anchor="t">
              <a:spAutoFit/>
            </a:bodyPr>
            <a:lstStyle/>
            <a:p>
              <a:pPr algn="ctr">
                <a:lnSpc>
                  <a:spcPts val="3919"/>
                </a:lnSpc>
              </a:pPr>
              <a:r>
                <a:rPr lang="en-US" sz="4800" b="1">
                  <a:solidFill>
                    <a:srgbClr val="291B25"/>
                  </a:solidFill>
                  <a:latin typeface="Arial" panose="020B0604020202020204" pitchFamily="34" charset="0"/>
                  <a:cs typeface="Arial" panose="020B0604020202020204" pitchFamily="34" charset="0"/>
                </a:rPr>
                <a:t>2</a:t>
              </a:r>
              <a:endParaRPr lang="en-US" sz="4800" b="1" dirty="0">
                <a:solidFill>
                  <a:srgbClr val="291B25"/>
                </a:solidFill>
                <a:latin typeface="Arial" panose="020B0604020202020204" pitchFamily="34" charset="0"/>
                <a:cs typeface="Arial" panose="020B0604020202020204" pitchFamily="34" charset="0"/>
              </a:endParaRPr>
            </a:p>
          </p:txBody>
        </p:sp>
        <p:sp>
          <p:nvSpPr>
            <p:cNvPr id="18" name="Rectangle 17"/>
            <p:cNvSpPr/>
            <p:nvPr/>
          </p:nvSpPr>
          <p:spPr>
            <a:xfrm>
              <a:off x="9084791" y="6645819"/>
              <a:ext cx="7831609" cy="1002710"/>
            </a:xfrm>
            <a:prstGeom prst="rect">
              <a:avLst/>
            </a:prstGeom>
          </p:spPr>
          <p:txBody>
            <a:bodyPr wrap="square">
              <a:spAutoFit/>
            </a:bodyPr>
            <a:lstStyle/>
            <a:p>
              <a:pPr algn="ctr">
                <a:lnSpc>
                  <a:spcPct val="150000"/>
                </a:lnSpc>
              </a:pPr>
              <a:r>
                <a:rPr lang="vi-VN" sz="4500" b="1">
                  <a:solidFill>
                    <a:schemeClr val="bg1"/>
                  </a:solidFill>
                  <a:cs typeface="Arial" panose="020B0604020202020204" pitchFamily="34" charset="0"/>
                </a:rPr>
                <a:t>Các tính chất thừa nhận</a:t>
              </a:r>
              <a:endParaRPr lang="en-US" sz="4500" b="1" dirty="0">
                <a:solidFill>
                  <a:schemeClr val="bg1"/>
                </a:solidFill>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9923" y="7293590"/>
            <a:ext cx="2446888" cy="2486100"/>
          </a:xfrm>
          <a:prstGeom prst="rect">
            <a:avLst/>
          </a:prstGeom>
        </p:spPr>
      </p:pic>
      <p:pic>
        <p:nvPicPr>
          <p:cNvPr id="20" name="Picture 4"/>
          <p:cNvPicPr>
            <a:picLocks noChangeAspect="1"/>
          </p:cNvPicPr>
          <p:nvPr/>
        </p:nvPicPr>
        <p:blipFill>
          <a:blip r:embed="rId7"/>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2004248"/>
            <a:ext cx="7050775" cy="649094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338087">
            <a:off x="927899" y="8254247"/>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txBody>
            <a:bodyPr/>
            <a:lstStyle/>
            <a:p>
              <a:endParaRPr lang="en-US"/>
            </a:p>
          </p:txBody>
        </p:sp>
      </p:grpSp>
      <p:sp>
        <p:nvSpPr>
          <p:cNvPr id="16" name="TextBox 15"/>
          <p:cNvSpPr txBox="1"/>
          <p:nvPr/>
        </p:nvSpPr>
        <p:spPr>
          <a:xfrm>
            <a:off x="1752600" y="3618391"/>
            <a:ext cx="5791200" cy="29510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NỘI DUNG BÀI HỌC</a:t>
            </a:r>
          </a:p>
        </p:txBody>
      </p:sp>
      <p:grpSp>
        <p:nvGrpSpPr>
          <p:cNvPr id="6" name="Group 5"/>
          <p:cNvGrpSpPr/>
          <p:nvPr/>
        </p:nvGrpSpPr>
        <p:grpSpPr>
          <a:xfrm>
            <a:off x="9144000" y="2129947"/>
            <a:ext cx="7752726" cy="3293845"/>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txBody>
            <a:bodyPr/>
            <a:lstStyle/>
            <a:p>
              <a:endParaRPr lang="en-US"/>
            </a:p>
          </p:txBody>
        </p:sp>
        <p:sp>
          <p:nvSpPr>
            <p:cNvPr id="7" name="AutoShape 7"/>
            <p:cNvSpPr/>
            <p:nvPr/>
          </p:nvSpPr>
          <p:spPr>
            <a:xfrm>
              <a:off x="9144000" y="1901348"/>
              <a:ext cx="7752726" cy="951331"/>
            </a:xfrm>
            <a:prstGeom prst="rect">
              <a:avLst/>
            </a:prstGeom>
            <a:solidFill>
              <a:srgbClr val="FFCE6D"/>
            </a:solidFill>
          </p:spPr>
          <p:txBody>
            <a:bodyPr/>
            <a:lstStyle/>
            <a:p>
              <a:endParaRPr lang="en-US"/>
            </a:p>
          </p:txBody>
        </p:sp>
        <p:sp>
          <p:nvSpPr>
            <p:cNvPr id="8" name="TextBox 8"/>
            <p:cNvSpPr txBox="1"/>
            <p:nvPr/>
          </p:nvSpPr>
          <p:spPr>
            <a:xfrm>
              <a:off x="9626054" y="2213466"/>
              <a:ext cx="6788617" cy="477698"/>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4800" b="1" i="0" u="none" strike="noStrike" kern="1200" cap="none" spc="0" normalizeH="0" baseline="0" noProof="0">
                  <a:ln>
                    <a:noFill/>
                  </a:ln>
                  <a:solidFill>
                    <a:srgbClr val="291B25"/>
                  </a:solidFill>
                  <a:effectLst/>
                  <a:uLnTx/>
                  <a:uFillTx/>
                  <a:latin typeface="Arial" panose="020B0604020202020204" pitchFamily="34" charset="0"/>
                  <a:ea typeface="+mn-ea"/>
                  <a:cs typeface="Arial" panose="020B0604020202020204" pitchFamily="34" charset="0"/>
                </a:rPr>
                <a:t>3</a:t>
              </a:r>
              <a:endParaRPr kumimoji="0" lang="en-US" sz="48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10007836" y="2824956"/>
              <a:ext cx="5994164" cy="2011858"/>
            </a:xfrm>
            <a:prstGeom prst="rect">
              <a:avLst/>
            </a:prstGeom>
          </p:spPr>
          <p:txBody>
            <a:bodyPr wrap="square">
              <a:spAutoFit/>
            </a:bodyPr>
            <a:lstStyle/>
            <a:p>
              <a:pPr lvl="0" algn="ctr">
                <a:lnSpc>
                  <a:spcPct val="150000"/>
                </a:lnSpc>
              </a:pPr>
              <a:r>
                <a:rPr lang="vi-VN" sz="4500" b="1">
                  <a:solidFill>
                    <a:prstClr val="white"/>
                  </a:solidFill>
                  <a:cs typeface="Arial" panose="020B0604020202020204" pitchFamily="34" charset="0"/>
                </a:rPr>
                <a:t>Cách xác định một mặt phẳng</a:t>
              </a:r>
            </a:p>
          </p:txBody>
        </p:sp>
      </p:grpSp>
      <p:grpSp>
        <p:nvGrpSpPr>
          <p:cNvPr id="12" name="Group 11"/>
          <p:cNvGrpSpPr/>
          <p:nvPr/>
        </p:nvGrpSpPr>
        <p:grpSpPr>
          <a:xfrm>
            <a:off x="9067800" y="5569730"/>
            <a:ext cx="7831609" cy="3054047"/>
            <a:chOff x="9067800" y="5341130"/>
            <a:chExt cx="7831609" cy="3054047"/>
          </a:xfrm>
        </p:grpSpPr>
        <p:sp>
          <p:nvSpPr>
            <p:cNvPr id="4" name="AutoShape 4"/>
            <p:cNvSpPr/>
            <p:nvPr/>
          </p:nvSpPr>
          <p:spPr>
            <a:xfrm>
              <a:off x="9144000" y="5341130"/>
              <a:ext cx="7752726" cy="3054047"/>
            </a:xfrm>
            <a:prstGeom prst="rect">
              <a:avLst/>
            </a:prstGeom>
            <a:solidFill>
              <a:srgbClr val="61A6AB"/>
            </a:solidFill>
          </p:spPr>
          <p:txBody>
            <a:bodyPr/>
            <a:lstStyle/>
            <a:p>
              <a:endParaRPr lang="en-US"/>
            </a:p>
          </p:txBody>
        </p:sp>
        <p:sp>
          <p:nvSpPr>
            <p:cNvPr id="9" name="AutoShape 9"/>
            <p:cNvSpPr/>
            <p:nvPr/>
          </p:nvSpPr>
          <p:spPr>
            <a:xfrm>
              <a:off x="9144000" y="5341130"/>
              <a:ext cx="7752726" cy="951331"/>
            </a:xfrm>
            <a:prstGeom prst="rect">
              <a:avLst/>
            </a:prstGeom>
            <a:solidFill>
              <a:srgbClr val="FFCE6D"/>
            </a:solidFill>
          </p:spPr>
          <p:txBody>
            <a:bodyPr/>
            <a:lstStyle/>
            <a:p>
              <a:endParaRPr lang="en-US"/>
            </a:p>
          </p:txBody>
        </p:sp>
        <p:sp>
          <p:nvSpPr>
            <p:cNvPr id="10" name="TextBox 10"/>
            <p:cNvSpPr txBox="1"/>
            <p:nvPr/>
          </p:nvSpPr>
          <p:spPr>
            <a:xfrm>
              <a:off x="9626054" y="5653248"/>
              <a:ext cx="6788617" cy="515206"/>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4800" b="1" i="0" u="none" strike="noStrike" kern="1200" cap="none" spc="0" normalizeH="0" baseline="0" noProof="0">
                  <a:ln>
                    <a:noFill/>
                  </a:ln>
                  <a:solidFill>
                    <a:srgbClr val="291B25"/>
                  </a:solidFill>
                  <a:effectLst/>
                  <a:uLnTx/>
                  <a:uFillTx/>
                  <a:latin typeface="Arial" panose="020B0604020202020204" pitchFamily="34" charset="0"/>
                  <a:ea typeface="+mn-ea"/>
                  <a:cs typeface="Arial" panose="020B0604020202020204" pitchFamily="34" charset="0"/>
                </a:rPr>
                <a:t>4</a:t>
              </a:r>
              <a:endParaRPr kumimoji="0" lang="en-US" sz="48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9067800" y="6645819"/>
              <a:ext cx="7831609" cy="1002710"/>
            </a:xfrm>
            <a:prstGeom prst="rect">
              <a:avLst/>
            </a:prstGeom>
          </p:spPr>
          <p:txBody>
            <a:bodyPr wrap="square">
              <a:spAutoFit/>
            </a:bodyPr>
            <a:lstStyle/>
            <a:p>
              <a:pPr lvl="0" algn="ctr">
                <a:lnSpc>
                  <a:spcPct val="150000"/>
                </a:lnSpc>
              </a:pPr>
              <a:r>
                <a:rPr lang="vi-VN" sz="4500" b="1">
                  <a:solidFill>
                    <a:prstClr val="white"/>
                  </a:solidFill>
                  <a:cs typeface="Arial" panose="020B0604020202020204" pitchFamily="34" charset="0"/>
                </a:rPr>
                <a:t>Hình chóp và hình tứ diện</a:t>
              </a:r>
            </a:p>
          </p:txBody>
        </p:sp>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9923" y="7293590"/>
            <a:ext cx="2446888" cy="2486100"/>
          </a:xfrm>
          <a:prstGeom prst="rect">
            <a:avLst/>
          </a:prstGeom>
        </p:spPr>
      </p:pic>
      <p:pic>
        <p:nvPicPr>
          <p:cNvPr id="20" name="Picture 4"/>
          <p:cNvPicPr>
            <a:picLocks noChangeAspect="1"/>
          </p:cNvPicPr>
          <p:nvPr/>
        </p:nvPicPr>
        <p:blipFill>
          <a:blip r:embed="rId7"/>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32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txBody>
          <a:bodyPr/>
          <a:lstStyle/>
          <a:p>
            <a:endParaRPr lang="en-US"/>
          </a:p>
        </p:txBody>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6000" b="1">
                <a:solidFill>
                  <a:schemeClr val="tx1"/>
                </a:solidFill>
                <a:latin typeface="Arial" panose="020B0604020202020204" pitchFamily="34" charset="0"/>
                <a:cs typeface="Arial" panose="020B0604020202020204" pitchFamily="34" charset="0"/>
              </a:rPr>
              <a:t>KHÁI NIỆM MỞ ĐẦU</a:t>
            </a:r>
            <a:endParaRPr lang="en-US" sz="6000" b="1" dirty="0">
              <a:solidFill>
                <a:schemeClr val="tx1"/>
              </a:solidFill>
              <a:latin typeface="Arial" panose="020B0604020202020204" pitchFamily="34" charset="0"/>
              <a:cs typeface="Arial" panose="020B0604020202020204" pitchFamily="34" charset="0"/>
            </a:endParaRPr>
          </a:p>
        </p:txBody>
      </p:sp>
      <p:sp>
        <p:nvSpPr>
          <p:cNvPr id="4" name="Oval 3"/>
          <p:cNvSpPr/>
          <p:nvPr/>
        </p:nvSpPr>
        <p:spPr>
          <a:xfrm>
            <a:off x="10591800" y="3695700"/>
            <a:ext cx="2971800" cy="28956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500" b="1">
                <a:latin typeface="Arial" panose="020B0604020202020204" pitchFamily="34" charset="0"/>
                <a:cs typeface="Arial" panose="020B0604020202020204" pitchFamily="34" charset="0"/>
              </a:rPr>
              <a:t>1</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3347247" y="-936889"/>
            <a:ext cx="6357396" cy="2194704"/>
          </a:xfrm>
          <a:prstGeom prst="rect">
            <a:avLst/>
          </a:prstGeom>
        </p:spPr>
      </p:pic>
      <p:sp>
        <p:nvSpPr>
          <p:cNvPr id="24" name="Rectangle 23"/>
          <p:cNvSpPr/>
          <p:nvPr/>
        </p:nvSpPr>
        <p:spPr>
          <a:xfrm>
            <a:off x="838200" y="1466164"/>
            <a:ext cx="16535400" cy="2762936"/>
          </a:xfrm>
          <a:prstGeom prst="rect">
            <a:avLst/>
          </a:prstGeom>
          <a:noFill/>
        </p:spPr>
        <p:txBody>
          <a:bodyPr wrap="square" anchor="ctr">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Mặt</a:t>
            </a:r>
            <a:r>
              <a:rPr kumimoji="0" lang="en-US" sz="40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bảng, màn hình máy tính hay mặt nước lúc tĩnh lặng là một số hình ảnh về một phần của mặt phẳng. Mặt phẳng không có bề dày và không có giới hạn.</a:t>
            </a:r>
            <a:endParaRPr kumimoji="0" lang="en-US" sz="4000" b="0" i="0" u="none" strike="noStrike" kern="1200" cap="none" spc="0" normalizeH="0" baseline="0" noProof="0" dirty="0">
              <a:ln>
                <a:noFill/>
              </a:ln>
              <a:solidFill>
                <a:prstClr val="black"/>
              </a:solidFill>
              <a:effectLst/>
              <a:uLnTx/>
              <a:uFillTx/>
              <a:latin typeface="Calibri"/>
            </a:endParaRPr>
          </a:p>
        </p:txBody>
      </p:sp>
      <p:pic>
        <p:nvPicPr>
          <p:cNvPr id="26"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53230" y="8039099"/>
            <a:ext cx="1829970" cy="2036127"/>
          </a:xfrm>
          <a:prstGeom prst="rect">
            <a:avLst/>
          </a:prstGeom>
        </p:spPr>
      </p:pic>
      <p:pic>
        <p:nvPicPr>
          <p:cNvPr id="9" name="Picture 8"/>
          <p:cNvPicPr>
            <a:picLocks noChangeAspect="1"/>
          </p:cNvPicPr>
          <p:nvPr/>
        </p:nvPicPr>
        <p:blipFill>
          <a:blip r:embed="rId6"/>
          <a:stretch>
            <a:fillRect/>
          </a:stretch>
        </p:blipFill>
        <p:spPr>
          <a:xfrm>
            <a:off x="1752600" y="4524432"/>
            <a:ext cx="14814564" cy="3743268"/>
          </a:xfrm>
          <a:prstGeom prst="rect">
            <a:avLst/>
          </a:prstGeom>
        </p:spPr>
      </p:pic>
    </p:spTree>
    <p:extLst>
      <p:ext uri="{BB962C8B-B14F-4D97-AF65-F5344CB8AC3E}">
        <p14:creationId xmlns:p14="http://schemas.microsoft.com/office/powerpoint/2010/main" val="23964438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219155" y="8785934"/>
            <a:ext cx="1294758" cy="137209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0414" y="8356425"/>
            <a:ext cx="1066800" cy="1180088"/>
          </a:xfrm>
          <a:prstGeom prst="rect">
            <a:avLst/>
          </a:prstGeom>
        </p:spPr>
      </p:pic>
      <p:sp>
        <p:nvSpPr>
          <p:cNvPr id="10" name="Rectangle 9"/>
          <p:cNvSpPr/>
          <p:nvPr/>
        </p:nvSpPr>
        <p:spPr>
          <a:xfrm>
            <a:off x="906380" y="864190"/>
            <a:ext cx="3053743" cy="1002710"/>
          </a:xfrm>
          <a:prstGeom prst="rect">
            <a:avLst/>
          </a:prstGeom>
        </p:spPr>
        <p:txBody>
          <a:bodyPr wrap="square">
            <a:spAutoFit/>
          </a:bodyPr>
          <a:lstStyle/>
          <a:p>
            <a:pPr lvl="0">
              <a:lnSpc>
                <a:spcPct val="150000"/>
              </a:lnSpc>
            </a:pPr>
            <a:r>
              <a:rPr lang="nl-NL" sz="4500" b="1" u="sng">
                <a:solidFill>
                  <a:srgbClr val="1F497D"/>
                </a:solidFill>
                <a:latin typeface="Arial" panose="020B0604020202020204" pitchFamily="34" charset="0"/>
                <a:ea typeface="Calibri" panose="020F0502020204030204" pitchFamily="34" charset="0"/>
                <a:cs typeface="Arial" panose="020B0604020202020204" pitchFamily="34" charset="0"/>
              </a:rPr>
              <a:t>Chú ý:</a:t>
            </a:r>
          </a:p>
        </p:txBody>
      </p:sp>
      <p:sp>
        <p:nvSpPr>
          <p:cNvPr id="3" name="Rectangle 2"/>
          <p:cNvSpPr/>
          <p:nvPr/>
        </p:nvSpPr>
        <p:spPr>
          <a:xfrm>
            <a:off x="914400" y="2049204"/>
            <a:ext cx="16383000" cy="2748253"/>
          </a:xfrm>
          <a:prstGeom prst="rect">
            <a:avLst/>
          </a:prstGeom>
        </p:spPr>
        <p:txBody>
          <a:bodyPr wrap="square">
            <a:spAutoFit/>
          </a:bodyPr>
          <a:lstStyle/>
          <a:p>
            <a:pPr marL="571500" indent="-571500" algn="just">
              <a:lnSpc>
                <a:spcPct val="150000"/>
              </a:lnSpc>
              <a:spcAft>
                <a:spcPts val="800"/>
              </a:spcAft>
              <a:buFontTx/>
              <a:buChar char="-"/>
            </a:pPr>
            <a:r>
              <a:rPr lang="en-US" sz="4000">
                <a:latin typeface="Arial" panose="020B0604020202020204" pitchFamily="34" charset="0"/>
                <a:ea typeface="Times New Roman" panose="02020603050405020304" pitchFamily="18" charset="0"/>
                <a:cs typeface="Arial" panose="020B0604020202020204" pitchFamily="34" charset="0"/>
              </a:rPr>
              <a:t>Để biểu diễn mặt phẳng ta thường dùng một hình bình hành và viết tên của mặt phẳng vào một góc của hình. Ta cũng có thể sử dụng một góc và viết tên của mặt phẳng ở bên trong góc đó.</a:t>
            </a: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820400" y="5304829"/>
            <a:ext cx="6781800" cy="275663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914400" y="5091648"/>
                <a:ext cx="9524506" cy="3785652"/>
              </a:xfrm>
              <a:prstGeom prst="rect">
                <a:avLst/>
              </a:prstGeom>
            </p:spPr>
            <p:txBody>
              <a:bodyPr wrap="square">
                <a:spAutoFit/>
              </a:bodyPr>
              <a:lstStyle/>
              <a:p>
                <a:pPr marL="571500" lvl="0" indent="-571500" algn="just">
                  <a:lnSpc>
                    <a:spcPct val="150000"/>
                  </a:lnSpc>
                  <a:spcAft>
                    <a:spcPts val="800"/>
                  </a:spcAft>
                  <a:buFontTx/>
                  <a:buChar char="-"/>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Để kí hiệu mặt phẳng ta dùng chữ cái in hoa hoặc chữ cái Hy Lạp đặt trong dấu ngoặc ( ). Trong hình 4.1 ta có mặt phẳng (P) và mặt phẳng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914400" y="5091648"/>
                <a:ext cx="9524506" cy="3785652"/>
              </a:xfrm>
              <a:prstGeom prst="rect">
                <a:avLst/>
              </a:prstGeom>
              <a:blipFill>
                <a:blip r:embed="rId12"/>
                <a:stretch>
                  <a:fillRect l="-2049" r="-2241" b="-3060"/>
                </a:stretch>
              </a:blipFill>
            </p:spPr>
            <p:txBody>
              <a:bodyPr/>
              <a:lstStyle/>
              <a:p>
                <a:r>
                  <a:rPr lang="en-US">
                    <a:noFill/>
                  </a:rPr>
                  <a:t> </a:t>
                </a:r>
              </a:p>
            </p:txBody>
          </p:sp>
        </mc:Fallback>
      </mc:AlternateContent>
      <p:pic>
        <p:nvPicPr>
          <p:cNvPr id="8" name="Picture 7"/>
          <p:cNvPicPr>
            <a:picLocks noChangeAspect="1"/>
          </p:cNvPicPr>
          <p:nvPr/>
        </p:nvPicPr>
        <p:blipFill>
          <a:blip r:embed="rId13"/>
          <a:stretch>
            <a:fillRect/>
          </a:stretch>
        </p:blipFill>
        <p:spPr>
          <a:xfrm flipH="1">
            <a:off x="15849600" y="799289"/>
            <a:ext cx="1191488" cy="1037532"/>
          </a:xfrm>
          <a:prstGeom prst="rect">
            <a:avLst/>
          </a:prstGeom>
        </p:spPr>
      </p:pic>
    </p:spTree>
    <p:extLst>
      <p:ext uri="{BB962C8B-B14F-4D97-AF65-F5344CB8AC3E}">
        <p14:creationId xmlns:p14="http://schemas.microsoft.com/office/powerpoint/2010/main" val="14333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22" name="TextBox 21"/>
          <p:cNvSpPr txBox="1"/>
          <p:nvPr/>
        </p:nvSpPr>
        <p:spPr>
          <a:xfrm>
            <a:off x="1676400" y="1206054"/>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4500" b="1" i="0" u="sng"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hỏi:</a:t>
            </a:r>
            <a:endParaRPr kumimoji="0" lang="en-US" sz="45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1676400" y="2222837"/>
            <a:ext cx="12801600" cy="1015663"/>
          </a:xfrm>
          <a:prstGeom prst="rect">
            <a:avLst/>
          </a:prstGeom>
          <a:noFill/>
        </p:spPr>
        <p:txBody>
          <a:bodyPr wrap="square" anchor="ctr">
            <a:spAutoFit/>
          </a:bodyPr>
          <a:lstStyle/>
          <a:p>
            <a:pPr marR="0" lvl="0" algn="just" defTabSz="914400" rtl="0" eaLnBrk="1" fontAlgn="auto" latinLnBrk="0" hangingPunct="1">
              <a:lnSpc>
                <a:spcPct val="15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Hãy</a:t>
            </a:r>
            <a:r>
              <a:rPr kumimoji="0" lang="en-US" sz="40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tìm một số hình ảnh của mặt phẳng trong thực tế</a:t>
            </a:r>
            <a:endParaRPr kumimoji="0" lang="en-US" sz="4000" b="0" i="0" u="none" strike="noStrike" kern="1200" cap="none" spc="0" normalizeH="0" baseline="0" noProof="0" dirty="0">
              <a:ln>
                <a:noFill/>
              </a:ln>
              <a:solidFill>
                <a:prstClr val="black"/>
              </a:solidFill>
              <a:effectLst/>
              <a:uLnTx/>
              <a:uFillTx/>
              <a:latin typeface="Calibri"/>
            </a:endParaRPr>
          </a:p>
        </p:txBody>
      </p:sp>
      <p:pic>
        <p:nvPicPr>
          <p:cNvPr id="3" name="Picture 2"/>
          <p:cNvPicPr>
            <a:picLocks noChangeAspect="1"/>
          </p:cNvPicPr>
          <p:nvPr/>
        </p:nvPicPr>
        <p:blipFill>
          <a:blip r:embed="rId4"/>
          <a:stretch>
            <a:fillRect/>
          </a:stretch>
        </p:blipFill>
        <p:spPr>
          <a:xfrm>
            <a:off x="967791" y="840380"/>
            <a:ext cx="708609" cy="1132097"/>
          </a:xfrm>
          <a:prstGeom prst="rect">
            <a:avLst/>
          </a:prstGeom>
        </p:spPr>
      </p:pic>
      <p:sp>
        <p:nvSpPr>
          <p:cNvPr id="4" name="Rectangle 3"/>
          <p:cNvSpPr/>
          <p:nvPr/>
        </p:nvSpPr>
        <p:spPr>
          <a:xfrm>
            <a:off x="8298255" y="3597414"/>
            <a:ext cx="1691489" cy="707886"/>
          </a:xfrm>
          <a:prstGeom prst="rect">
            <a:avLst/>
          </a:prstGeom>
        </p:spPr>
        <p:txBody>
          <a:bodyPr wrap="none">
            <a:spAutoFit/>
          </a:bodyPr>
          <a:lstStyle/>
          <a:p>
            <a:r>
              <a:rPr lang="en-US" sz="4000" b="1" i="1">
                <a:solidFill>
                  <a:schemeClr val="tx2"/>
                </a:solidFill>
                <a:latin typeface="Arial" panose="020B0604020202020204" pitchFamily="34" charset="0"/>
                <a:cs typeface="Arial" panose="020B0604020202020204" pitchFamily="34" charset="0"/>
              </a:rPr>
              <a:t>Gợi ý:</a:t>
            </a:r>
            <a:endParaRPr lang="en-US" sz="4000" i="1">
              <a:solidFill>
                <a:schemeClr val="tx2"/>
              </a:solidFill>
            </a:endParaRPr>
          </a:p>
        </p:txBody>
      </p:sp>
      <p:sp>
        <p:nvSpPr>
          <p:cNvPr id="5" name="Rectangle 4"/>
          <p:cNvSpPr/>
          <p:nvPr/>
        </p:nvSpPr>
        <p:spPr>
          <a:xfrm>
            <a:off x="1747157" y="4457700"/>
            <a:ext cx="15245443" cy="1938992"/>
          </a:xfrm>
          <a:prstGeom prst="rect">
            <a:avLst/>
          </a:prstGeom>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số hình ảnh của mặt phẳng trong thực tế: mặt bàn, mặt gương phẳng, mặt sàn phẳng, trần nhà phẳng,...</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726428" y="6804906"/>
            <a:ext cx="4835142" cy="2834394"/>
          </a:xfrm>
          <a:prstGeom prst="rect">
            <a:avLst/>
          </a:prstGeom>
        </p:spPr>
      </p:pic>
      <p:pic>
        <p:nvPicPr>
          <p:cNvPr id="9" name="Picture 8"/>
          <p:cNvPicPr>
            <a:picLocks noChangeAspect="1"/>
          </p:cNvPicPr>
          <p:nvPr/>
        </p:nvPicPr>
        <p:blipFill>
          <a:blip r:embed="rId6"/>
          <a:stretch>
            <a:fillRect/>
          </a:stretch>
        </p:blipFill>
        <p:spPr>
          <a:xfrm flipH="1">
            <a:off x="15031059" y="7124700"/>
            <a:ext cx="2810625" cy="2810625"/>
          </a:xfrm>
          <a:prstGeom prst="rect">
            <a:avLst/>
          </a:prstGeom>
        </p:spPr>
      </p:pic>
    </p:spTree>
    <p:extLst>
      <p:ext uri="{BB962C8B-B14F-4D97-AF65-F5344CB8AC3E}">
        <p14:creationId xmlns:p14="http://schemas.microsoft.com/office/powerpoint/2010/main" val="7224161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1504</Words>
  <Application>Microsoft Office PowerPoint</Application>
  <PresentationFormat>Custom</PresentationFormat>
  <Paragraphs>100</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Cambria Math</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2023-09-04T06:24:14Z</dcterms:created>
  <dcterms:modified xsi:type="dcterms:W3CDTF">2024-11-12T02:22:29Z</dcterms:modified>
  <dc:identifier/>
</cp:coreProperties>
</file>