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44" r:id="rId3"/>
    <p:sldId id="348" r:id="rId4"/>
    <p:sldId id="263" r:id="rId5"/>
    <p:sldId id="356" r:id="rId6"/>
    <p:sldId id="379" r:id="rId7"/>
    <p:sldId id="354" r:id="rId8"/>
    <p:sldId id="381" r:id="rId9"/>
    <p:sldId id="347" r:id="rId10"/>
    <p:sldId id="382" r:id="rId11"/>
    <p:sldId id="337" r:id="rId12"/>
    <p:sldId id="317" r:id="rId13"/>
    <p:sldId id="318" r:id="rId14"/>
    <p:sldId id="319" r:id="rId15"/>
    <p:sldId id="351" r:id="rId16"/>
    <p:sldId id="352" r:id="rId17"/>
    <p:sldId id="340" r:id="rId18"/>
    <p:sldId id="339" r:id="rId19"/>
    <p:sldId id="341" r:id="rId20"/>
    <p:sldId id="350" r:id="rId21"/>
    <p:sldId id="353" r:id="rId22"/>
    <p:sldId id="360" r:id="rId23"/>
    <p:sldId id="357" r:id="rId24"/>
    <p:sldId id="327" r:id="rId25"/>
    <p:sldId id="343" r:id="rId26"/>
    <p:sldId id="331" r:id="rId27"/>
    <p:sldId id="335" r:id="rId28"/>
    <p:sldId id="336" r:id="rId29"/>
    <p:sldId id="3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519B-905D-4422-9FFC-A33DCC7B181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1681-5F4A-4E39-B136-13AF69AA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EF1FB-FFBF-0792-5EBB-9D4572446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C9B83-3C65-88A3-904E-D23750AD3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52809-1200-354D-ED37-381CCC9EB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87EC9-99BD-8BCB-C76B-16CD4F3A9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6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E22FB-8E5B-3CB1-3A00-A7E60D170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A54B8-57DD-550C-48B7-A50536BBA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C8DC6-61E7-AC3E-60BD-3EC8C0933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AA98D-E9B1-5EB1-B1EE-A90F17846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3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CB4B9-2709-B1BE-828A-10BA87B87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F58094-C008-E6CA-7957-AD592331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60BD2-BB55-EFDB-0BED-161F62AA1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6CD16-5617-AAAA-527B-D33B498F3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01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1982-32B2-4B30-A9AD-7E346788C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95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E1681-5F4A-4E39-B136-13AF69AA31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8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E1681-5F4A-4E39-B136-13AF69AA31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9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40211-0E48-322F-A107-A6928619D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B4D642-81B1-731D-872F-685C34675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5C786-1A00-DB9C-81CE-110C3ED0D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FEF3-48E5-5E38-DE78-52ED5DBC6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E1681-5F4A-4E39-B136-13AF69AA31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E1681-5F4A-4E39-B136-13AF69AA31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2F85-8E89-E29F-4327-2BD384EEF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9CADE-5270-D62B-C7F6-F2CDAC836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CEA3-DF92-61EB-C99E-1AF8ADEF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0F94-A8BA-A8D5-CCFD-DF4878DF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58517-2D11-D1D8-A06D-A37ABDEC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A6ED-B7AF-599F-8B79-9E9F1A27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2014A-5400-B11A-8CBE-6EC08C78B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F944E-F2B8-0544-E775-EA8FEF19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5EF56-3653-2174-C2BB-2DC3144F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150E3-5F2A-37EB-9BC3-1F6E970A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4D152-D9EB-40FC-DE0B-5B7B9904C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C3260-F6DB-D51D-3F18-01AC43C4F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CA5B3-515D-CE44-D91C-A1A3F9A3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3CEA4-4A45-A941-5A8C-89A29DDB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34962-19A6-E5A3-9AA9-D02BB2D2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0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8E70-D5F8-9172-9327-5AD608FF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085B9-7497-ED85-D591-5533B3D7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F7870-0FA9-1E12-5318-B195E40C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EC09-8214-7098-4C3D-818B37B6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E2671-DF23-46EF-7976-28ACFCC3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6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2DAD-ED6A-ACD8-587B-90C456CC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AA22C-98EE-C223-4FCF-CEEBD3C5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51F97-B3A6-F98E-4B45-CDD6E87D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87A9-BB66-D6ED-89C6-47964DC7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445C-1E47-27B2-778E-1A31C769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F6D2-1B31-6A0F-46E8-E2276F2E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3ED7E-B66E-CF58-4E56-CF7F8462D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DA022-2BC1-FC6A-498C-75F25368B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171B5-AA9A-751D-F10A-5252AC60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EBF15-6481-20A8-20E4-B335E83B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23B00-8E86-9C4B-3C02-73A66A07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CB10-C0AA-457E-2636-EE7B43CA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365F1-B1F8-E39C-76A1-3062B809B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97C6-2650-C22A-0B49-3CED03E3A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7DCAE-9DE0-61EE-1ABA-4EEF89C56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95E0E-FF6E-8CCD-09EB-911005F00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1FC3E-94BF-DDA4-77B2-EB72A74C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15B7E-2A45-D9AB-D7AA-002C0B95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14D75-2A1F-9690-9DEB-210FFCAD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4AF1-0A3A-984A-E352-D18C9142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7BD2D-42D7-8DC5-E0EE-505222D2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A965D-623A-3CDB-2FE3-9341BD43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870C4-97AE-6A73-F604-6E94CBDD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9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FCDD4-A2AD-C5A1-743A-24271430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F46F5-4839-E5A5-4A5F-AC301ACD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500D2-5E86-EB73-7B05-D1BAAF9F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4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E118-0882-1256-17B9-D47B2B56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B688-BF4C-4BDC-DF32-0641997CA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342CE-B330-2B38-2023-085517D0C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C14A9-A751-FA5F-E700-0F0E547A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01F12-EAC8-4F12-A262-3035B409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2B908-0A9B-B277-80FD-5AE1CE2C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5B19-6D49-86BD-EAA3-2841CA1F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1CCE9-6AC1-EE21-8867-BF7E71947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E1AFA-FBD7-7BC0-2049-E693502CB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7A0DA-2EBF-3932-8D9F-2E83701A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D2AB6-28DC-CD8C-DBF7-F62CD6E9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DF843-A38F-AEF3-8F9A-EE6A5494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4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79230-9EA3-BCF6-FFF9-21972691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CAF7-D7B2-23A2-8787-4D9F0E31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3D086-D882-DC9A-E170-5112D5012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2214-6AE3-4368-88CC-B8711DA0B0C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32EA8-337B-0D62-85D1-78289E8BC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2920-F6D2-0183-57EF-A4B814A04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E0E5-4CCE-43A2-AE0D-267B8840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17.jf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229B-B786-0BB2-6DD3-1E275B663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72" y="1167218"/>
            <a:ext cx="10992256" cy="295731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3D77E-8A7A-C505-6E5B-41CFC27A1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594258"/>
            <a:ext cx="6705600" cy="1655762"/>
          </a:xfrm>
        </p:spPr>
        <p:txBody>
          <a:bodyPr>
            <a:normAutofit fontScale="25000" lnSpcReduction="20000"/>
          </a:bodyPr>
          <a:lstStyle/>
          <a:p>
            <a:pPr algn="r"/>
            <a:endParaRPr lang="en-US" sz="5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MỸ KHÁNH</a:t>
            </a:r>
          </a:p>
          <a:p>
            <a:pPr algn="l"/>
            <a:r>
              <a:rPr kumimoji="0" lang="en-US" sz="1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6</a:t>
            </a:r>
          </a:p>
          <a:p>
            <a:pPr algn="l"/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4888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A4A6F-265E-DB8E-1F4E-F1A7067B2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A704A5-8FF8-DA47-C49A-DBB5CDBC6E80}"/>
              </a:ext>
            </a:extLst>
          </p:cNvPr>
          <p:cNvSpPr/>
          <p:nvPr/>
        </p:nvSpPr>
        <p:spPr>
          <a:xfrm>
            <a:off x="2765016" y="132738"/>
            <a:ext cx="6069547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 QUÀ MAY MẮN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4DE9D-8EDE-91E5-1649-A97299383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41" y="2320841"/>
            <a:ext cx="1969179" cy="174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8B721-E873-FA8E-C18A-527D7D856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16" y="1808732"/>
            <a:ext cx="2060627" cy="13839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881512FA-02CA-4780-B76E-73E7C8D8867A}"/>
              </a:ext>
            </a:extLst>
          </p:cNvPr>
          <p:cNvSpPr/>
          <p:nvPr/>
        </p:nvSpPr>
        <p:spPr>
          <a:xfrm>
            <a:off x="4133754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F785A7-F554-C372-8CD0-9AE64E7FD719}"/>
              </a:ext>
            </a:extLst>
          </p:cNvPr>
          <p:cNvSpPr/>
          <p:nvPr/>
        </p:nvSpPr>
        <p:spPr>
          <a:xfrm>
            <a:off x="4937035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8CD441-38EF-9E55-AB85-B0495FAD3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16" y="2320841"/>
            <a:ext cx="1969179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54DA7-FDAB-176C-49ED-241CBCE72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91" y="1808732"/>
            <a:ext cx="2060627" cy="1383912"/>
          </a:xfrm>
          <a:prstGeom prst="rect">
            <a:avLst/>
          </a:prstGeom>
        </p:spPr>
      </p:pic>
      <p:sp>
        <p:nvSpPr>
          <p:cNvPr id="11" name="Rectangle: Folded Corner 8">
            <a:extLst>
              <a:ext uri="{FF2B5EF4-FFF2-40B4-BE49-F238E27FC236}">
                <a16:creationId xmlns:a16="http://schemas.microsoft.com/office/drawing/2014/main" id="{BE497F0C-1453-BE55-5445-C6C018AEC5F3}"/>
              </a:ext>
            </a:extLst>
          </p:cNvPr>
          <p:cNvSpPr/>
          <p:nvPr/>
        </p:nvSpPr>
        <p:spPr>
          <a:xfrm>
            <a:off x="7601029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8FD7C2-76B3-19E0-2190-EC1693D915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81" y="1282034"/>
            <a:ext cx="714375" cy="11906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5F6162-9340-324F-2679-11079AA06A05}"/>
              </a:ext>
            </a:extLst>
          </p:cNvPr>
          <p:cNvSpPr/>
          <p:nvPr/>
        </p:nvSpPr>
        <p:spPr>
          <a:xfrm>
            <a:off x="8404310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056097-7C71-9D62-FB6A-93138C45C2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14" y="4815686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EBBD79-AFC0-66FA-01B2-39D95C96DB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89" y="4303577"/>
            <a:ext cx="2060627" cy="1383912"/>
          </a:xfrm>
          <a:prstGeom prst="rect">
            <a:avLst/>
          </a:prstGeom>
        </p:spPr>
      </p:pic>
      <p:sp>
        <p:nvSpPr>
          <p:cNvPr id="16" name="Rectangle: Folded Corner 8">
            <a:extLst>
              <a:ext uri="{FF2B5EF4-FFF2-40B4-BE49-F238E27FC236}">
                <a16:creationId xmlns:a16="http://schemas.microsoft.com/office/drawing/2014/main" id="{F4289343-91CD-F27F-2A60-59B9AA025742}"/>
              </a:ext>
            </a:extLst>
          </p:cNvPr>
          <p:cNvSpPr/>
          <p:nvPr/>
        </p:nvSpPr>
        <p:spPr>
          <a:xfrm>
            <a:off x="3947658" y="4358005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A04247-258D-C235-8156-6AAA8CCEE894}"/>
              </a:ext>
            </a:extLst>
          </p:cNvPr>
          <p:cNvSpPr/>
          <p:nvPr/>
        </p:nvSpPr>
        <p:spPr>
          <a:xfrm>
            <a:off x="4721908" y="584144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D09921-01CA-FCB8-F499-1FCEA8B4F1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91" y="4789936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3D2602-FDE7-DFF7-A9FB-BF011F0273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66" y="4277827"/>
            <a:ext cx="2060627" cy="1383912"/>
          </a:xfrm>
          <a:prstGeom prst="rect">
            <a:avLst/>
          </a:prstGeom>
        </p:spPr>
      </p:pic>
      <p:sp>
        <p:nvSpPr>
          <p:cNvPr id="20" name="Rectangle: Folded Corner 8">
            <a:extLst>
              <a:ext uri="{FF2B5EF4-FFF2-40B4-BE49-F238E27FC236}">
                <a16:creationId xmlns:a16="http://schemas.microsoft.com/office/drawing/2014/main" id="{A5432DB8-AE80-BC05-65AA-BEA17394641B}"/>
              </a:ext>
            </a:extLst>
          </p:cNvPr>
          <p:cNvSpPr/>
          <p:nvPr/>
        </p:nvSpPr>
        <p:spPr>
          <a:xfrm>
            <a:off x="7385904" y="3849329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A4886D-9B23-428B-F6A1-8CC4864EED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4" y="3848131"/>
            <a:ext cx="606873" cy="5368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B20584-4A46-2E4E-FEBA-5D2B71DD2E3A}"/>
              </a:ext>
            </a:extLst>
          </p:cNvPr>
          <p:cNvSpPr/>
          <p:nvPr/>
        </p:nvSpPr>
        <p:spPr>
          <a:xfrm>
            <a:off x="8189185" y="581569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4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38B6E-C439-FCED-45D6-9A612E474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8B50-3E99-7F73-DC4B-580516BB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95" y="754232"/>
            <a:ext cx="1065340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964C-02BF-F214-A564-F8D34A79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23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ĐƠN VÀ TỪ PHỨC </a:t>
            </a:r>
          </a:p>
          <a:p>
            <a:pPr marL="0" indent="0" algn="ctr">
              <a:buNone/>
            </a:pPr>
            <a:r>
              <a:rPr lang="en-US" sz="5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LÁY, TỪ GHÉP)</a:t>
            </a:r>
          </a:p>
          <a:p>
            <a:pPr marL="0" indent="0" algn="ctr">
              <a:buNone/>
            </a:pPr>
            <a:r>
              <a:rPr lang="en-US" sz="5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MỘT SỐ THÀNH NGỮ THÔNG DỤNG</a:t>
            </a:r>
          </a:p>
        </p:txBody>
      </p:sp>
    </p:spTree>
    <p:extLst>
      <p:ext uri="{BB962C8B-B14F-4D97-AF65-F5344CB8AC3E}">
        <p14:creationId xmlns:p14="http://schemas.microsoft.com/office/powerpoint/2010/main" val="406397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082" y="1310335"/>
            <a:ext cx="2910114" cy="24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1544740" y="1546092"/>
            <a:ext cx="6355941" cy="343988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740" y="139203"/>
            <a:ext cx="113813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TRI THỨC TIẾNG VIỆT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4710" y="1834874"/>
            <a:ext cx="60960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Dựa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Việt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niệm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753" y="198735"/>
            <a:ext cx="108560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 THỨC TIẾNG VIỆT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5888" y="3524225"/>
            <a:ext cx="5074087" cy="2699627"/>
            <a:chOff x="1051169" y="1727146"/>
            <a:chExt cx="5074087" cy="2699627"/>
          </a:xfrm>
        </p:grpSpPr>
        <p:sp>
          <p:nvSpPr>
            <p:cNvPr id="3" name="Freeform 2"/>
            <p:cNvSpPr/>
            <p:nvPr/>
          </p:nvSpPr>
          <p:spPr>
            <a:xfrm>
              <a:off x="2248759" y="1727146"/>
              <a:ext cx="2678906" cy="869331"/>
            </a:xfrm>
            <a:custGeom>
              <a:avLst/>
              <a:gdLst>
                <a:gd name="connsiteX0" fmla="*/ 0 w 2678906"/>
                <a:gd name="connsiteY0" fmla="*/ 86933 h 869331"/>
                <a:gd name="connsiteX1" fmla="*/ 86933 w 2678906"/>
                <a:gd name="connsiteY1" fmla="*/ 0 h 869331"/>
                <a:gd name="connsiteX2" fmla="*/ 2591973 w 2678906"/>
                <a:gd name="connsiteY2" fmla="*/ 0 h 869331"/>
                <a:gd name="connsiteX3" fmla="*/ 2678906 w 2678906"/>
                <a:gd name="connsiteY3" fmla="*/ 86933 h 869331"/>
                <a:gd name="connsiteX4" fmla="*/ 2678906 w 2678906"/>
                <a:gd name="connsiteY4" fmla="*/ 782398 h 869331"/>
                <a:gd name="connsiteX5" fmla="*/ 2591973 w 2678906"/>
                <a:gd name="connsiteY5" fmla="*/ 869331 h 869331"/>
                <a:gd name="connsiteX6" fmla="*/ 86933 w 2678906"/>
                <a:gd name="connsiteY6" fmla="*/ 869331 h 869331"/>
                <a:gd name="connsiteX7" fmla="*/ 0 w 2678906"/>
                <a:gd name="connsiteY7" fmla="*/ 782398 h 869331"/>
                <a:gd name="connsiteX8" fmla="*/ 0 w 2678906"/>
                <a:gd name="connsiteY8" fmla="*/ 86933 h 86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906" h="869331">
                  <a:moveTo>
                    <a:pt x="0" y="86933"/>
                  </a:moveTo>
                  <a:cubicBezTo>
                    <a:pt x="0" y="38921"/>
                    <a:pt x="38921" y="0"/>
                    <a:pt x="86933" y="0"/>
                  </a:cubicBezTo>
                  <a:lnTo>
                    <a:pt x="2591973" y="0"/>
                  </a:lnTo>
                  <a:cubicBezTo>
                    <a:pt x="2639985" y="0"/>
                    <a:pt x="2678906" y="38921"/>
                    <a:pt x="2678906" y="86933"/>
                  </a:cubicBezTo>
                  <a:lnTo>
                    <a:pt x="2678906" y="782398"/>
                  </a:lnTo>
                  <a:cubicBezTo>
                    <a:pt x="2678906" y="830410"/>
                    <a:pt x="2639985" y="869331"/>
                    <a:pt x="2591973" y="869331"/>
                  </a:cubicBezTo>
                  <a:lnTo>
                    <a:pt x="86933" y="869331"/>
                  </a:lnTo>
                  <a:cubicBezTo>
                    <a:pt x="38921" y="869331"/>
                    <a:pt x="0" y="830410"/>
                    <a:pt x="0" y="782398"/>
                  </a:cubicBezTo>
                  <a:lnTo>
                    <a:pt x="0" y="86933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 w="285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377" tIns="80072" rIns="107377" bIns="80072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3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3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3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051169" y="3087320"/>
              <a:ext cx="5074087" cy="1339453"/>
            </a:xfrm>
            <a:custGeom>
              <a:avLst/>
              <a:gdLst>
                <a:gd name="connsiteX0" fmla="*/ 0 w 4486739"/>
                <a:gd name="connsiteY0" fmla="*/ 133945 h 1339453"/>
                <a:gd name="connsiteX1" fmla="*/ 133945 w 4486739"/>
                <a:gd name="connsiteY1" fmla="*/ 0 h 1339453"/>
                <a:gd name="connsiteX2" fmla="*/ 4352794 w 4486739"/>
                <a:gd name="connsiteY2" fmla="*/ 0 h 1339453"/>
                <a:gd name="connsiteX3" fmla="*/ 4486739 w 4486739"/>
                <a:gd name="connsiteY3" fmla="*/ 133945 h 1339453"/>
                <a:gd name="connsiteX4" fmla="*/ 4486739 w 4486739"/>
                <a:gd name="connsiteY4" fmla="*/ 1205508 h 1339453"/>
                <a:gd name="connsiteX5" fmla="*/ 4352794 w 4486739"/>
                <a:gd name="connsiteY5" fmla="*/ 1339453 h 1339453"/>
                <a:gd name="connsiteX6" fmla="*/ 133945 w 4486739"/>
                <a:gd name="connsiteY6" fmla="*/ 1339453 h 1339453"/>
                <a:gd name="connsiteX7" fmla="*/ 0 w 4486739"/>
                <a:gd name="connsiteY7" fmla="*/ 1205508 h 1339453"/>
                <a:gd name="connsiteX8" fmla="*/ 0 w 4486739"/>
                <a:gd name="connsiteY8" fmla="*/ 133945 h 13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739" h="1339453">
                  <a:moveTo>
                    <a:pt x="0" y="133945"/>
                  </a:moveTo>
                  <a:cubicBezTo>
                    <a:pt x="0" y="59969"/>
                    <a:pt x="59969" y="0"/>
                    <a:pt x="133945" y="0"/>
                  </a:cubicBezTo>
                  <a:lnTo>
                    <a:pt x="4352794" y="0"/>
                  </a:lnTo>
                  <a:cubicBezTo>
                    <a:pt x="4426770" y="0"/>
                    <a:pt x="4486739" y="59969"/>
                    <a:pt x="4486739" y="133945"/>
                  </a:cubicBezTo>
                  <a:lnTo>
                    <a:pt x="4486739" y="1205508"/>
                  </a:lnTo>
                  <a:cubicBezTo>
                    <a:pt x="4486739" y="1279484"/>
                    <a:pt x="4426770" y="1339453"/>
                    <a:pt x="4352794" y="1339453"/>
                  </a:cubicBezTo>
                  <a:lnTo>
                    <a:pt x="133945" y="1339453"/>
                  </a:lnTo>
                  <a:cubicBezTo>
                    <a:pt x="59969" y="1339453"/>
                    <a:pt x="0" y="1279484"/>
                    <a:pt x="0" y="1205508"/>
                  </a:cubicBezTo>
                  <a:lnTo>
                    <a:pt x="0" y="13394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621" tIns="87491" rIns="111621" bIns="87491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12998" y="3524225"/>
            <a:ext cx="5712141" cy="2747487"/>
            <a:chOff x="5902759" y="1877110"/>
            <a:chExt cx="5712141" cy="2747487"/>
          </a:xfrm>
        </p:grpSpPr>
        <p:sp>
          <p:nvSpPr>
            <p:cNvPr id="11" name="Freeform 10"/>
            <p:cNvSpPr/>
            <p:nvPr/>
          </p:nvSpPr>
          <p:spPr>
            <a:xfrm>
              <a:off x="7419376" y="1877110"/>
              <a:ext cx="2678906" cy="905296"/>
            </a:xfrm>
            <a:custGeom>
              <a:avLst/>
              <a:gdLst>
                <a:gd name="connsiteX0" fmla="*/ 0 w 2678906"/>
                <a:gd name="connsiteY0" fmla="*/ 90530 h 905296"/>
                <a:gd name="connsiteX1" fmla="*/ 90530 w 2678906"/>
                <a:gd name="connsiteY1" fmla="*/ 0 h 905296"/>
                <a:gd name="connsiteX2" fmla="*/ 2588376 w 2678906"/>
                <a:gd name="connsiteY2" fmla="*/ 0 h 905296"/>
                <a:gd name="connsiteX3" fmla="*/ 2678906 w 2678906"/>
                <a:gd name="connsiteY3" fmla="*/ 90530 h 905296"/>
                <a:gd name="connsiteX4" fmla="*/ 2678906 w 2678906"/>
                <a:gd name="connsiteY4" fmla="*/ 814766 h 905296"/>
                <a:gd name="connsiteX5" fmla="*/ 2588376 w 2678906"/>
                <a:gd name="connsiteY5" fmla="*/ 905296 h 905296"/>
                <a:gd name="connsiteX6" fmla="*/ 90530 w 2678906"/>
                <a:gd name="connsiteY6" fmla="*/ 905296 h 905296"/>
                <a:gd name="connsiteX7" fmla="*/ 0 w 2678906"/>
                <a:gd name="connsiteY7" fmla="*/ 814766 h 905296"/>
                <a:gd name="connsiteX8" fmla="*/ 0 w 2678906"/>
                <a:gd name="connsiteY8" fmla="*/ 90530 h 90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906" h="905296">
                  <a:moveTo>
                    <a:pt x="0" y="90530"/>
                  </a:moveTo>
                  <a:cubicBezTo>
                    <a:pt x="0" y="40532"/>
                    <a:pt x="40532" y="0"/>
                    <a:pt x="90530" y="0"/>
                  </a:cubicBezTo>
                  <a:lnTo>
                    <a:pt x="2588376" y="0"/>
                  </a:lnTo>
                  <a:cubicBezTo>
                    <a:pt x="2638374" y="0"/>
                    <a:pt x="2678906" y="40532"/>
                    <a:pt x="2678906" y="90530"/>
                  </a:cubicBezTo>
                  <a:lnTo>
                    <a:pt x="2678906" y="814766"/>
                  </a:lnTo>
                  <a:cubicBezTo>
                    <a:pt x="2678906" y="864764"/>
                    <a:pt x="2638374" y="905296"/>
                    <a:pt x="2588376" y="905296"/>
                  </a:cubicBezTo>
                  <a:lnTo>
                    <a:pt x="90530" y="905296"/>
                  </a:lnTo>
                  <a:cubicBezTo>
                    <a:pt x="40532" y="905296"/>
                    <a:pt x="0" y="864764"/>
                    <a:pt x="0" y="814766"/>
                  </a:cubicBezTo>
                  <a:lnTo>
                    <a:pt x="0" y="9053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85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30" tIns="81125" rIns="108430" bIns="8112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3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3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43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02759" y="3285144"/>
              <a:ext cx="5712141" cy="1339453"/>
            </a:xfrm>
            <a:custGeom>
              <a:avLst/>
              <a:gdLst>
                <a:gd name="connsiteX0" fmla="*/ 0 w 5373564"/>
                <a:gd name="connsiteY0" fmla="*/ 133945 h 1339453"/>
                <a:gd name="connsiteX1" fmla="*/ 133945 w 5373564"/>
                <a:gd name="connsiteY1" fmla="*/ 0 h 1339453"/>
                <a:gd name="connsiteX2" fmla="*/ 5239619 w 5373564"/>
                <a:gd name="connsiteY2" fmla="*/ 0 h 1339453"/>
                <a:gd name="connsiteX3" fmla="*/ 5373564 w 5373564"/>
                <a:gd name="connsiteY3" fmla="*/ 133945 h 1339453"/>
                <a:gd name="connsiteX4" fmla="*/ 5373564 w 5373564"/>
                <a:gd name="connsiteY4" fmla="*/ 1205508 h 1339453"/>
                <a:gd name="connsiteX5" fmla="*/ 5239619 w 5373564"/>
                <a:gd name="connsiteY5" fmla="*/ 1339453 h 1339453"/>
                <a:gd name="connsiteX6" fmla="*/ 133945 w 5373564"/>
                <a:gd name="connsiteY6" fmla="*/ 1339453 h 1339453"/>
                <a:gd name="connsiteX7" fmla="*/ 0 w 5373564"/>
                <a:gd name="connsiteY7" fmla="*/ 1205508 h 1339453"/>
                <a:gd name="connsiteX8" fmla="*/ 0 w 5373564"/>
                <a:gd name="connsiteY8" fmla="*/ 133945 h 13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3564" h="1339453">
                  <a:moveTo>
                    <a:pt x="0" y="133945"/>
                  </a:moveTo>
                  <a:cubicBezTo>
                    <a:pt x="0" y="59969"/>
                    <a:pt x="59969" y="0"/>
                    <a:pt x="133945" y="0"/>
                  </a:cubicBezTo>
                  <a:lnTo>
                    <a:pt x="5239619" y="0"/>
                  </a:lnTo>
                  <a:cubicBezTo>
                    <a:pt x="5313595" y="0"/>
                    <a:pt x="5373564" y="59969"/>
                    <a:pt x="5373564" y="133945"/>
                  </a:cubicBezTo>
                  <a:lnTo>
                    <a:pt x="5373564" y="1205508"/>
                  </a:lnTo>
                  <a:cubicBezTo>
                    <a:pt x="5373564" y="1279484"/>
                    <a:pt x="5313595" y="1339453"/>
                    <a:pt x="5239619" y="1339453"/>
                  </a:cubicBezTo>
                  <a:lnTo>
                    <a:pt x="133945" y="1339453"/>
                  </a:lnTo>
                  <a:cubicBezTo>
                    <a:pt x="59969" y="1339453"/>
                    <a:pt x="0" y="1279484"/>
                    <a:pt x="0" y="1205508"/>
                  </a:cubicBezTo>
                  <a:lnTo>
                    <a:pt x="0" y="13394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621" tIns="87491" rIns="111621" bIns="87491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0A878-E07A-F33D-893A-B643C4253C04}"/>
              </a:ext>
            </a:extLst>
          </p:cNvPr>
          <p:cNvCxnSpPr/>
          <p:nvPr/>
        </p:nvCxnSpPr>
        <p:spPr>
          <a:xfrm>
            <a:off x="3022931" y="4381661"/>
            <a:ext cx="0" cy="5027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CB3BEC-22AD-3A0C-12BF-37B80AA68F12}"/>
              </a:ext>
            </a:extLst>
          </p:cNvPr>
          <p:cNvCxnSpPr/>
          <p:nvPr/>
        </p:nvCxnSpPr>
        <p:spPr>
          <a:xfrm>
            <a:off x="9285875" y="4429521"/>
            <a:ext cx="0" cy="5027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9A39A46-090B-756D-B8ED-D8ED9980FB84}"/>
              </a:ext>
            </a:extLst>
          </p:cNvPr>
          <p:cNvSpPr/>
          <p:nvPr/>
        </p:nvSpPr>
        <p:spPr>
          <a:xfrm>
            <a:off x="629055" y="1037277"/>
            <a:ext cx="10933889" cy="79524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0FD424-6986-E3E3-BABC-4FD30D5B4B3A}"/>
              </a:ext>
            </a:extLst>
          </p:cNvPr>
          <p:cNvSpPr/>
          <p:nvPr/>
        </p:nvSpPr>
        <p:spPr>
          <a:xfrm>
            <a:off x="629055" y="1973540"/>
            <a:ext cx="3784060" cy="6996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0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24076" y="108175"/>
            <a:ext cx="11358665" cy="768598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đơn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phức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ừ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ghép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láy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4383" y="3342359"/>
            <a:ext cx="6572533" cy="3228677"/>
            <a:chOff x="337704" y="2038799"/>
            <a:chExt cx="6572533" cy="3228677"/>
          </a:xfrm>
        </p:grpSpPr>
        <p:sp>
          <p:nvSpPr>
            <p:cNvPr id="4" name="Freeform 3"/>
            <p:cNvSpPr/>
            <p:nvPr/>
          </p:nvSpPr>
          <p:spPr>
            <a:xfrm>
              <a:off x="1997768" y="2038799"/>
              <a:ext cx="2792015" cy="768598"/>
            </a:xfrm>
            <a:custGeom>
              <a:avLst/>
              <a:gdLst>
                <a:gd name="connsiteX0" fmla="*/ 0 w 2792015"/>
                <a:gd name="connsiteY0" fmla="*/ 90604 h 906036"/>
                <a:gd name="connsiteX1" fmla="*/ 90604 w 2792015"/>
                <a:gd name="connsiteY1" fmla="*/ 0 h 906036"/>
                <a:gd name="connsiteX2" fmla="*/ 2701411 w 2792015"/>
                <a:gd name="connsiteY2" fmla="*/ 0 h 906036"/>
                <a:gd name="connsiteX3" fmla="*/ 2792015 w 2792015"/>
                <a:gd name="connsiteY3" fmla="*/ 90604 h 906036"/>
                <a:gd name="connsiteX4" fmla="*/ 2792015 w 2792015"/>
                <a:gd name="connsiteY4" fmla="*/ 815432 h 906036"/>
                <a:gd name="connsiteX5" fmla="*/ 2701411 w 2792015"/>
                <a:gd name="connsiteY5" fmla="*/ 906036 h 906036"/>
                <a:gd name="connsiteX6" fmla="*/ 90604 w 2792015"/>
                <a:gd name="connsiteY6" fmla="*/ 906036 h 906036"/>
                <a:gd name="connsiteX7" fmla="*/ 0 w 2792015"/>
                <a:gd name="connsiteY7" fmla="*/ 815432 h 906036"/>
                <a:gd name="connsiteX8" fmla="*/ 0 w 2792015"/>
                <a:gd name="connsiteY8" fmla="*/ 90604 h 90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2015" h="906036">
                  <a:moveTo>
                    <a:pt x="0" y="90604"/>
                  </a:moveTo>
                  <a:cubicBezTo>
                    <a:pt x="0" y="40565"/>
                    <a:pt x="40565" y="0"/>
                    <a:pt x="90604" y="0"/>
                  </a:cubicBezTo>
                  <a:lnTo>
                    <a:pt x="2701411" y="0"/>
                  </a:lnTo>
                  <a:cubicBezTo>
                    <a:pt x="2751450" y="0"/>
                    <a:pt x="2792015" y="40565"/>
                    <a:pt x="2792015" y="90604"/>
                  </a:cubicBezTo>
                  <a:lnTo>
                    <a:pt x="2792015" y="815432"/>
                  </a:lnTo>
                  <a:cubicBezTo>
                    <a:pt x="2792015" y="865471"/>
                    <a:pt x="2751450" y="906036"/>
                    <a:pt x="2701411" y="906036"/>
                  </a:cubicBezTo>
                  <a:lnTo>
                    <a:pt x="90604" y="906036"/>
                  </a:lnTo>
                  <a:cubicBezTo>
                    <a:pt x="40565" y="906036"/>
                    <a:pt x="0" y="865471"/>
                    <a:pt x="0" y="815432"/>
                  </a:cubicBezTo>
                  <a:lnTo>
                    <a:pt x="0" y="9060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52" tIns="81147" rIns="108452" bIns="8114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37704" y="3397267"/>
              <a:ext cx="6572533" cy="1870209"/>
            </a:xfrm>
            <a:custGeom>
              <a:avLst/>
              <a:gdLst>
                <a:gd name="connsiteX0" fmla="*/ 0 w 4676179"/>
                <a:gd name="connsiteY0" fmla="*/ 139601 h 1396007"/>
                <a:gd name="connsiteX1" fmla="*/ 139601 w 4676179"/>
                <a:gd name="connsiteY1" fmla="*/ 0 h 1396007"/>
                <a:gd name="connsiteX2" fmla="*/ 4536578 w 4676179"/>
                <a:gd name="connsiteY2" fmla="*/ 0 h 1396007"/>
                <a:gd name="connsiteX3" fmla="*/ 4676179 w 4676179"/>
                <a:gd name="connsiteY3" fmla="*/ 139601 h 1396007"/>
                <a:gd name="connsiteX4" fmla="*/ 4676179 w 4676179"/>
                <a:gd name="connsiteY4" fmla="*/ 1256406 h 1396007"/>
                <a:gd name="connsiteX5" fmla="*/ 4536578 w 4676179"/>
                <a:gd name="connsiteY5" fmla="*/ 1396007 h 1396007"/>
                <a:gd name="connsiteX6" fmla="*/ 139601 w 4676179"/>
                <a:gd name="connsiteY6" fmla="*/ 1396007 h 1396007"/>
                <a:gd name="connsiteX7" fmla="*/ 0 w 4676179"/>
                <a:gd name="connsiteY7" fmla="*/ 1256406 h 1396007"/>
                <a:gd name="connsiteX8" fmla="*/ 0 w 4676179"/>
                <a:gd name="connsiteY8" fmla="*/ 139601 h 139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6179" h="1396007">
                  <a:moveTo>
                    <a:pt x="0" y="139601"/>
                  </a:moveTo>
                  <a:cubicBezTo>
                    <a:pt x="0" y="62501"/>
                    <a:pt x="62501" y="0"/>
                    <a:pt x="139601" y="0"/>
                  </a:cubicBezTo>
                  <a:lnTo>
                    <a:pt x="4536578" y="0"/>
                  </a:lnTo>
                  <a:cubicBezTo>
                    <a:pt x="4613678" y="0"/>
                    <a:pt x="4676179" y="62501"/>
                    <a:pt x="4676179" y="139601"/>
                  </a:cubicBezTo>
                  <a:lnTo>
                    <a:pt x="4676179" y="1256406"/>
                  </a:lnTo>
                  <a:cubicBezTo>
                    <a:pt x="4676179" y="1333506"/>
                    <a:pt x="4613678" y="1396007"/>
                    <a:pt x="4536578" y="1396007"/>
                  </a:cubicBezTo>
                  <a:lnTo>
                    <a:pt x="139601" y="1396007"/>
                  </a:lnTo>
                  <a:cubicBezTo>
                    <a:pt x="62501" y="1396007"/>
                    <a:pt x="0" y="1333506"/>
                    <a:pt x="0" y="1256406"/>
                  </a:cubicBezTo>
                  <a:lnTo>
                    <a:pt x="0" y="139601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608" tIns="71368" rIns="86608" bIns="7136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b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45550" y="3341814"/>
            <a:ext cx="5058028" cy="3230545"/>
            <a:chOff x="5560726" y="2292802"/>
            <a:chExt cx="5058028" cy="3228262"/>
          </a:xfrm>
        </p:grpSpPr>
        <p:sp>
          <p:nvSpPr>
            <p:cNvPr id="11" name="Freeform 10"/>
            <p:cNvSpPr/>
            <p:nvPr/>
          </p:nvSpPr>
          <p:spPr>
            <a:xfrm>
              <a:off x="6688959" y="2292802"/>
              <a:ext cx="2792015" cy="768598"/>
            </a:xfrm>
            <a:custGeom>
              <a:avLst/>
              <a:gdLst>
                <a:gd name="connsiteX0" fmla="*/ 0 w 2792015"/>
                <a:gd name="connsiteY0" fmla="*/ 94352 h 943519"/>
                <a:gd name="connsiteX1" fmla="*/ 94352 w 2792015"/>
                <a:gd name="connsiteY1" fmla="*/ 0 h 943519"/>
                <a:gd name="connsiteX2" fmla="*/ 2697663 w 2792015"/>
                <a:gd name="connsiteY2" fmla="*/ 0 h 943519"/>
                <a:gd name="connsiteX3" fmla="*/ 2792015 w 2792015"/>
                <a:gd name="connsiteY3" fmla="*/ 94352 h 943519"/>
                <a:gd name="connsiteX4" fmla="*/ 2792015 w 2792015"/>
                <a:gd name="connsiteY4" fmla="*/ 849167 h 943519"/>
                <a:gd name="connsiteX5" fmla="*/ 2697663 w 2792015"/>
                <a:gd name="connsiteY5" fmla="*/ 943519 h 943519"/>
                <a:gd name="connsiteX6" fmla="*/ 94352 w 2792015"/>
                <a:gd name="connsiteY6" fmla="*/ 943519 h 943519"/>
                <a:gd name="connsiteX7" fmla="*/ 0 w 2792015"/>
                <a:gd name="connsiteY7" fmla="*/ 849167 h 943519"/>
                <a:gd name="connsiteX8" fmla="*/ 0 w 2792015"/>
                <a:gd name="connsiteY8" fmla="*/ 94352 h 94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2015" h="943519">
                  <a:moveTo>
                    <a:pt x="0" y="94352"/>
                  </a:moveTo>
                  <a:cubicBezTo>
                    <a:pt x="0" y="42243"/>
                    <a:pt x="42243" y="0"/>
                    <a:pt x="94352" y="0"/>
                  </a:cubicBezTo>
                  <a:lnTo>
                    <a:pt x="2697663" y="0"/>
                  </a:lnTo>
                  <a:cubicBezTo>
                    <a:pt x="2749772" y="0"/>
                    <a:pt x="2792015" y="42243"/>
                    <a:pt x="2792015" y="94352"/>
                  </a:cubicBezTo>
                  <a:lnTo>
                    <a:pt x="2792015" y="849167"/>
                  </a:lnTo>
                  <a:cubicBezTo>
                    <a:pt x="2792015" y="901276"/>
                    <a:pt x="2749772" y="943519"/>
                    <a:pt x="2697663" y="943519"/>
                  </a:cubicBezTo>
                  <a:lnTo>
                    <a:pt x="94352" y="943519"/>
                  </a:lnTo>
                  <a:cubicBezTo>
                    <a:pt x="42243" y="943519"/>
                    <a:pt x="0" y="901276"/>
                    <a:pt x="0" y="849167"/>
                  </a:cubicBezTo>
                  <a:lnTo>
                    <a:pt x="0" y="9435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550" tIns="82245" rIns="109550" bIns="8224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láy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60726" y="3638414"/>
              <a:ext cx="5058028" cy="1882650"/>
            </a:xfrm>
            <a:custGeom>
              <a:avLst/>
              <a:gdLst>
                <a:gd name="connsiteX0" fmla="*/ 0 w 5600448"/>
                <a:gd name="connsiteY0" fmla="*/ 139601 h 1396007"/>
                <a:gd name="connsiteX1" fmla="*/ 139601 w 5600448"/>
                <a:gd name="connsiteY1" fmla="*/ 0 h 1396007"/>
                <a:gd name="connsiteX2" fmla="*/ 5460847 w 5600448"/>
                <a:gd name="connsiteY2" fmla="*/ 0 h 1396007"/>
                <a:gd name="connsiteX3" fmla="*/ 5600448 w 5600448"/>
                <a:gd name="connsiteY3" fmla="*/ 139601 h 1396007"/>
                <a:gd name="connsiteX4" fmla="*/ 5600448 w 5600448"/>
                <a:gd name="connsiteY4" fmla="*/ 1256406 h 1396007"/>
                <a:gd name="connsiteX5" fmla="*/ 5460847 w 5600448"/>
                <a:gd name="connsiteY5" fmla="*/ 1396007 h 1396007"/>
                <a:gd name="connsiteX6" fmla="*/ 139601 w 5600448"/>
                <a:gd name="connsiteY6" fmla="*/ 1396007 h 1396007"/>
                <a:gd name="connsiteX7" fmla="*/ 0 w 5600448"/>
                <a:gd name="connsiteY7" fmla="*/ 1256406 h 1396007"/>
                <a:gd name="connsiteX8" fmla="*/ 0 w 5600448"/>
                <a:gd name="connsiteY8" fmla="*/ 139601 h 139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0448" h="1396007">
                  <a:moveTo>
                    <a:pt x="0" y="139601"/>
                  </a:moveTo>
                  <a:cubicBezTo>
                    <a:pt x="0" y="62501"/>
                    <a:pt x="62501" y="0"/>
                    <a:pt x="139601" y="0"/>
                  </a:cubicBezTo>
                  <a:lnTo>
                    <a:pt x="5460847" y="0"/>
                  </a:lnTo>
                  <a:cubicBezTo>
                    <a:pt x="5537947" y="0"/>
                    <a:pt x="5600448" y="62501"/>
                    <a:pt x="5600448" y="139601"/>
                  </a:cubicBezTo>
                  <a:lnTo>
                    <a:pt x="5600448" y="1256406"/>
                  </a:lnTo>
                  <a:cubicBezTo>
                    <a:pt x="5600448" y="1333506"/>
                    <a:pt x="5537947" y="1396007"/>
                    <a:pt x="5460847" y="1396007"/>
                  </a:cubicBezTo>
                  <a:lnTo>
                    <a:pt x="139601" y="1396007"/>
                  </a:lnTo>
                  <a:cubicBezTo>
                    <a:pt x="62501" y="1396007"/>
                    <a:pt x="0" y="1333506"/>
                    <a:pt x="0" y="1256406"/>
                  </a:cubicBezTo>
                  <a:lnTo>
                    <a:pt x="0" y="139601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798" tIns="68828" rIns="82798" bIns="68828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br>
                <a:rPr lang="en-US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9BB30E-373A-4A31-E4A5-3AD5D4635503}"/>
              </a:ext>
            </a:extLst>
          </p:cNvPr>
          <p:cNvSpPr/>
          <p:nvPr/>
        </p:nvSpPr>
        <p:spPr>
          <a:xfrm>
            <a:off x="4834647" y="1948031"/>
            <a:ext cx="2879387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14F2C7-5F21-587B-1DF5-08BA1F9CCF06}"/>
              </a:ext>
            </a:extLst>
          </p:cNvPr>
          <p:cNvCxnSpPr>
            <a:cxnSpLocks/>
          </p:cNvCxnSpPr>
          <p:nvPr/>
        </p:nvCxnSpPr>
        <p:spPr>
          <a:xfrm flipH="1">
            <a:off x="3350650" y="2814942"/>
            <a:ext cx="1525561" cy="4519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6BFA96-A015-1944-0876-7366FFF2614C}"/>
              </a:ext>
            </a:extLst>
          </p:cNvPr>
          <p:cNvCxnSpPr>
            <a:cxnSpLocks/>
          </p:cNvCxnSpPr>
          <p:nvPr/>
        </p:nvCxnSpPr>
        <p:spPr>
          <a:xfrm>
            <a:off x="7714034" y="2790689"/>
            <a:ext cx="1695973" cy="476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F0EB9F-4657-753F-EF6B-A2118687773E}"/>
              </a:ext>
            </a:extLst>
          </p:cNvPr>
          <p:cNvCxnSpPr>
            <a:cxnSpLocks/>
          </p:cNvCxnSpPr>
          <p:nvPr/>
        </p:nvCxnSpPr>
        <p:spPr>
          <a:xfrm>
            <a:off x="3029014" y="4181302"/>
            <a:ext cx="0" cy="5070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1F3A43-352B-4350-C0F8-86B80A4788F7}"/>
              </a:ext>
            </a:extLst>
          </p:cNvPr>
          <p:cNvCxnSpPr>
            <a:cxnSpLocks/>
          </p:cNvCxnSpPr>
          <p:nvPr/>
        </p:nvCxnSpPr>
        <p:spPr>
          <a:xfrm>
            <a:off x="9568774" y="4181302"/>
            <a:ext cx="0" cy="5070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2DB523-7E0D-F802-21F6-B2E286CA330E}"/>
              </a:ext>
            </a:extLst>
          </p:cNvPr>
          <p:cNvSpPr/>
          <p:nvPr/>
        </p:nvSpPr>
        <p:spPr>
          <a:xfrm>
            <a:off x="324076" y="1036315"/>
            <a:ext cx="5835655" cy="6394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CD973-ECF9-9E92-6E58-230097F2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0" y="219209"/>
            <a:ext cx="10625848" cy="811923"/>
          </a:xfrm>
          <a:noFill/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1CEE8-B362-BB5E-EAF6-509500313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32" y="1108953"/>
            <a:ext cx="10916055" cy="57490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, “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250F9-B101-523E-5E57-CEDF98B03AE0}"/>
              </a:ext>
            </a:extLst>
          </p:cNvPr>
          <p:cNvSpPr/>
          <p:nvPr/>
        </p:nvSpPr>
        <p:spPr>
          <a:xfrm>
            <a:off x="637972" y="1206229"/>
            <a:ext cx="10916055" cy="1468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</a:t>
            </a:r>
            <a:r>
              <a:rPr kumimoji="0" lang="en-US" sz="4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b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Chàng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hăng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gan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51E0C5-DD48-DA56-EC8A-279E75B24A8E}"/>
              </a:ext>
            </a:extLst>
          </p:cNvPr>
          <p:cNvSpPr/>
          <p:nvPr/>
        </p:nvSpPr>
        <p:spPr>
          <a:xfrm>
            <a:off x="637972" y="204281"/>
            <a:ext cx="4471481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89EF-DAF2-501D-748D-C9797582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32" y="74814"/>
            <a:ext cx="11177081" cy="177892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b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39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Thảo </a:t>
            </a:r>
            <a:r>
              <a:rPr lang="en-US" sz="39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39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9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đôi</a:t>
            </a:r>
            <a:r>
              <a:rPr lang="en-US" sz="39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9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i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5 </a:t>
            </a:r>
            <a:r>
              <a:rPr lang="en-US" sz="3900" i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phút</a:t>
            </a:r>
            <a:r>
              <a:rPr lang="en-US" sz="3900" i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i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3900" i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en-US" sz="39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39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PHT. </a:t>
            </a:r>
            <a:br>
              <a:rPr lang="en-US" sz="39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Dãy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1, 2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ghép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kumimoji="0" lang="en-US" sz="3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PHT </a:t>
            </a:r>
            <a:r>
              <a:rPr kumimoji="0" lang="en-US" sz="39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số</a:t>
            </a:r>
            <a:r>
              <a:rPr kumimoji="0" lang="en-US" sz="3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1)</a:t>
            </a:r>
            <a:r>
              <a:rPr lang="en-US" sz="39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br>
              <a:rPr lang="en-US" sz="3900" kern="10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39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ãy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3, 4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9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láy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kumimoji="0" lang="en-US" sz="3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PHT </a:t>
            </a:r>
            <a:r>
              <a:rPr kumimoji="0" lang="en-US" sz="39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số</a:t>
            </a:r>
            <a:r>
              <a:rPr kumimoji="0" lang="en-US" sz="3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2)</a:t>
            </a:r>
            <a:r>
              <a:rPr lang="en-US" sz="39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39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D72AB2-7BC1-D7C9-E089-9FA016452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264967"/>
              </p:ext>
            </p:extLst>
          </p:nvPr>
        </p:nvGraphicFramePr>
        <p:xfrm>
          <a:off x="483140" y="2011299"/>
          <a:ext cx="11225719" cy="484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540">
                  <a:extLst>
                    <a:ext uri="{9D8B030D-6E8A-4147-A177-3AD203B41FA5}">
                      <a16:colId xmlns:a16="http://schemas.microsoft.com/office/drawing/2014/main" val="1047432269"/>
                    </a:ext>
                  </a:extLst>
                </a:gridCol>
                <a:gridCol w="5637179">
                  <a:extLst>
                    <a:ext uri="{9D8B030D-6E8A-4147-A177-3AD203B41FA5}">
                      <a16:colId xmlns:a16="http://schemas.microsoft.com/office/drawing/2014/main" val="1722380802"/>
                    </a:ext>
                  </a:extLst>
                </a:gridCol>
              </a:tblGrid>
              <a:tr h="420975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PHT SỐ 1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1/ </a:t>
                      </a:r>
                      <a:r>
                        <a:rPr lang="de-DE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Giải nghĩa từ "áo"; " áo dài".  So sánh nghĩa của từ "áo dài" với nghĩa của từ "áo" em thấy có gì khác nhau? 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2/ </a:t>
                      </a:r>
                      <a:r>
                        <a:rPr lang="de-DE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Giải nghĩa các từ "quần"; "áo quần". So sánh nghĩa của từ "áo quần" với nghĩa của mỗi tiếng "quần"; "áo" em thấy có gì khác nhau? 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3/ </a:t>
                      </a:r>
                      <a:r>
                        <a:rPr lang="de-DE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 2 ví dụ, em thấy nghĩa của từ ghép có đặc điểm gì? 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PHT SỐ 2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1/ </a:t>
                      </a:r>
                      <a:r>
                        <a:rPr lang="pt-BR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 sánh nghĩa của các từ láy " nhàn nhạt" với nghĩa của các tiếng gốc làm cơ sở cho chúng “nhạt”.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2/ </a:t>
                      </a:r>
                      <a:r>
                        <a:rPr lang="pt-BR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 sánh nghĩa của các từ láy " nhanh nhẹn" với nghĩa của các tiếng gốc làm cơ sở cho chúng: “nhanh” 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3/ </a:t>
                      </a:r>
                      <a:r>
                        <a:rPr lang="de-DE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 2 ví dụ, em thấy nghĩa của từ láy có đặc điểm gì?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64434"/>
                  </a:ext>
                </a:extLst>
              </a:tr>
            </a:tbl>
          </a:graphicData>
        </a:graphic>
      </p:graphicFrame>
      <p:pic>
        <p:nvPicPr>
          <p:cNvPr id="3" name="tieng_chuong_truong_hoc_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BE1FE671-80AD-E874-C081-5DC061C94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51013" y="5454575"/>
            <a:ext cx="388150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D2DC-A27D-9AC1-83A5-6CD06F3B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01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Nghĩa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78799-3FC3-CD19-0920-A11D2C396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2" y="1507786"/>
            <a:ext cx="12075268" cy="535021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Nghĩa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Nghĩa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Nghĩa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Nghĩa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196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E03B-4DD6-C74C-40D3-907C9766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FF930-E430-1D21-0494-3380FD93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40" y="1167420"/>
            <a:ext cx="11099260" cy="18082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en-US" sz="3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55737F-18EC-3BF1-3FBB-F9D8998D4831}"/>
              </a:ext>
            </a:extLst>
          </p:cNvPr>
          <p:cNvSpPr/>
          <p:nvPr/>
        </p:nvSpPr>
        <p:spPr>
          <a:xfrm>
            <a:off x="936287" y="103491"/>
            <a:ext cx="10319425" cy="8022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Nghĩa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013C5-8787-20E0-CF9F-F95501CD2EA3}"/>
              </a:ext>
            </a:extLst>
          </p:cNvPr>
          <p:cNvSpPr/>
          <p:nvPr/>
        </p:nvSpPr>
        <p:spPr>
          <a:xfrm>
            <a:off x="254541" y="3044758"/>
            <a:ext cx="11798914" cy="3813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54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745D-4049-41A2-8870-B47FD8C4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5" y="1318436"/>
            <a:ext cx="11587941" cy="2280798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4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4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4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4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4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4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47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sz="47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lang="en-US" sz="47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sz="47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lang="en-US" sz="47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lang="en-US" sz="47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en-US" sz="4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0143-254A-979A-BC77-9AB91AB6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26" y="3531140"/>
            <a:ext cx="11141412" cy="296173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”,“</a:t>
            </a:r>
            <a:r>
              <a:rPr lang="en-US" sz="4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E498A-DD89-72F3-6A9B-B7D66426B1BD}"/>
              </a:ext>
            </a:extLst>
          </p:cNvPr>
          <p:cNvSpPr/>
          <p:nvPr/>
        </p:nvSpPr>
        <p:spPr>
          <a:xfrm>
            <a:off x="1159213" y="219208"/>
            <a:ext cx="9873574" cy="10992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Nghĩa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DDC9-9DA5-25B3-35AE-4BA5ECA8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76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HÌNH ĐOÁN TỪ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14596-C107-04EC-59F9-80AA0FBFB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9" y="1514340"/>
            <a:ext cx="11546732" cy="5114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Học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3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5603-301B-B69B-50F6-F71D290B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68"/>
            <a:ext cx="10515600" cy="3047932"/>
          </a:xfrm>
          <a:noFill/>
        </p:spPr>
        <p:txBody>
          <a:bodyPr>
            <a:no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Nghĩa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200" b="0" i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200" b="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4200" b="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4200" b="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4200" b="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vồn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vã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phấn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lộ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Nghĩa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sz="4200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sz="4200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4200" b="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FDBF9-B187-78DE-0DBD-991E6854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3498784"/>
            <a:ext cx="11612880" cy="304793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Nghĩa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28467-9E95-A0FA-AAA2-7843DEFE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1372-0B5F-055A-B689-C6908964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2" y="1138473"/>
            <a:ext cx="11673191" cy="5395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D6C307-B015-44B6-BCDA-7623CD9D1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482592"/>
              </p:ext>
            </p:extLst>
          </p:nvPr>
        </p:nvGraphicFramePr>
        <p:xfrm>
          <a:off x="578795" y="4341414"/>
          <a:ext cx="11313268" cy="1667404"/>
        </p:xfrm>
        <a:graphic>
          <a:graphicData uri="http://schemas.openxmlformats.org/drawingml/2006/table">
            <a:tbl>
              <a:tblPr firstRow="1" firstCol="1" bandRow="1"/>
              <a:tblGrid>
                <a:gridCol w="5506663">
                  <a:extLst>
                    <a:ext uri="{9D8B030D-6E8A-4147-A177-3AD203B41FA5}">
                      <a16:colId xmlns:a16="http://schemas.microsoft.com/office/drawing/2014/main" val="2022218724"/>
                    </a:ext>
                  </a:extLst>
                </a:gridCol>
                <a:gridCol w="5806605">
                  <a:extLst>
                    <a:ext uri="{9D8B030D-6E8A-4147-A177-3AD203B41FA5}">
                      <a16:colId xmlns:a16="http://schemas.microsoft.com/office/drawing/2014/main" val="4168738434"/>
                    </a:ext>
                  </a:extLst>
                </a:gridCol>
              </a:tblGrid>
              <a:tr h="5642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7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7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37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7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7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37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8768"/>
                  </a:ext>
                </a:extLst>
              </a:tr>
              <a:tr h="1103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US" sz="37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3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174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B61EDC-E5A8-4F9D-9040-2CB5B15F1E55}"/>
              </a:ext>
            </a:extLst>
          </p:cNvPr>
          <p:cNvSpPr/>
          <p:nvPr/>
        </p:nvSpPr>
        <p:spPr>
          <a:xfrm>
            <a:off x="381000" y="2062264"/>
            <a:ext cx="11430000" cy="1605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ghép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chứa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giần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sàng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nhỏ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khéo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léo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bắt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2E9FD-3D34-1EBE-5AA3-D1F5B18E0BD6}"/>
              </a:ext>
            </a:extLst>
          </p:cNvPr>
          <p:cNvSpPr/>
          <p:nvPr/>
        </p:nvSpPr>
        <p:spPr>
          <a:xfrm>
            <a:off x="585281" y="5094418"/>
            <a:ext cx="551071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giần</a:t>
            </a:r>
            <a:r>
              <a:rPr lang="en-US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95955-F974-D230-BB7E-47C0CED4E861}"/>
              </a:ext>
            </a:extLst>
          </p:cNvPr>
          <p:cNvSpPr/>
          <p:nvPr/>
        </p:nvSpPr>
        <p:spPr>
          <a:xfrm>
            <a:off x="6086273" y="5094418"/>
            <a:ext cx="58025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endParaRPr lang="en-US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FD49B7-CCAA-5CE7-187E-4F589CDDAA5E}"/>
              </a:ext>
            </a:extLst>
          </p:cNvPr>
          <p:cNvSpPr txBox="1">
            <a:spLocks/>
          </p:cNvSpPr>
          <p:nvPr/>
        </p:nvSpPr>
        <p:spPr>
          <a:xfrm>
            <a:off x="692285" y="77602"/>
            <a:ext cx="8587902" cy="6757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</a:t>
            </a:r>
          </a:p>
        </p:txBody>
      </p:sp>
    </p:spTree>
    <p:extLst>
      <p:ext uri="{BB962C8B-B14F-4D97-AF65-F5344CB8AC3E}">
        <p14:creationId xmlns:p14="http://schemas.microsoft.com/office/powerpoint/2010/main" val="27747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A2F71-391F-464C-44ED-418C85FE0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82C4-3444-C39A-A27D-BB224BAA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035"/>
            <a:ext cx="8587902" cy="67573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9FFB0B-5870-BE9E-9D48-8623657C4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812" y="1352009"/>
            <a:ext cx="7892374" cy="1024579"/>
          </a:xfrm>
          <a:custGeom>
            <a:avLst/>
            <a:gdLst>
              <a:gd name="connsiteX0" fmla="*/ 0 w 6698693"/>
              <a:gd name="connsiteY0" fmla="*/ 93871 h 938713"/>
              <a:gd name="connsiteX1" fmla="*/ 93871 w 6698693"/>
              <a:gd name="connsiteY1" fmla="*/ 0 h 938713"/>
              <a:gd name="connsiteX2" fmla="*/ 6604822 w 6698693"/>
              <a:gd name="connsiteY2" fmla="*/ 0 h 938713"/>
              <a:gd name="connsiteX3" fmla="*/ 6698693 w 6698693"/>
              <a:gd name="connsiteY3" fmla="*/ 93871 h 938713"/>
              <a:gd name="connsiteX4" fmla="*/ 6698693 w 6698693"/>
              <a:gd name="connsiteY4" fmla="*/ 844842 h 938713"/>
              <a:gd name="connsiteX5" fmla="*/ 6604822 w 6698693"/>
              <a:gd name="connsiteY5" fmla="*/ 938713 h 938713"/>
              <a:gd name="connsiteX6" fmla="*/ 93871 w 6698693"/>
              <a:gd name="connsiteY6" fmla="*/ 938713 h 938713"/>
              <a:gd name="connsiteX7" fmla="*/ 0 w 6698693"/>
              <a:gd name="connsiteY7" fmla="*/ 844842 h 938713"/>
              <a:gd name="connsiteX8" fmla="*/ 0 w 6698693"/>
              <a:gd name="connsiteY8" fmla="*/ 93871 h 93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8693" h="938713">
                <a:moveTo>
                  <a:pt x="0" y="93871"/>
                </a:moveTo>
                <a:cubicBezTo>
                  <a:pt x="0" y="42027"/>
                  <a:pt x="42027" y="0"/>
                  <a:pt x="93871" y="0"/>
                </a:cubicBezTo>
                <a:lnTo>
                  <a:pt x="6604822" y="0"/>
                </a:lnTo>
                <a:cubicBezTo>
                  <a:pt x="6656666" y="0"/>
                  <a:pt x="6698693" y="42027"/>
                  <a:pt x="6698693" y="93871"/>
                </a:cubicBezTo>
                <a:lnTo>
                  <a:pt x="6698693" y="844842"/>
                </a:lnTo>
                <a:cubicBezTo>
                  <a:pt x="6698693" y="896686"/>
                  <a:pt x="6656666" y="938713"/>
                  <a:pt x="6604822" y="938713"/>
                </a:cubicBezTo>
                <a:lnTo>
                  <a:pt x="93871" y="938713"/>
                </a:lnTo>
                <a:cubicBezTo>
                  <a:pt x="42027" y="938713"/>
                  <a:pt x="0" y="896686"/>
                  <a:pt x="0" y="844842"/>
                </a:cubicBezTo>
                <a:lnTo>
                  <a:pt x="0" y="9387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74" tIns="73214" rIns="96074" bIns="7321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406C5-B977-639B-4FC4-739BD44E9FD7}"/>
              </a:ext>
            </a:extLst>
          </p:cNvPr>
          <p:cNvGrpSpPr/>
          <p:nvPr/>
        </p:nvGrpSpPr>
        <p:grpSpPr>
          <a:xfrm>
            <a:off x="2149812" y="2648826"/>
            <a:ext cx="7892374" cy="3806423"/>
            <a:chOff x="2014106" y="2311550"/>
            <a:chExt cx="8540904" cy="18220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2EB60C3-E12F-C3C9-91A4-FF12563BBEBF}"/>
                </a:ext>
              </a:extLst>
            </p:cNvPr>
            <p:cNvSpPr/>
            <p:nvPr/>
          </p:nvSpPr>
          <p:spPr>
            <a:xfrm>
              <a:off x="2437050" y="2311550"/>
              <a:ext cx="8117960" cy="845889"/>
            </a:xfrm>
            <a:custGeom>
              <a:avLst/>
              <a:gdLst>
                <a:gd name="connsiteX0" fmla="*/ 0 w 7524940"/>
                <a:gd name="connsiteY0" fmla="*/ 0 h 845887"/>
                <a:gd name="connsiteX1" fmla="*/ 7101997 w 7524940"/>
                <a:gd name="connsiteY1" fmla="*/ 0 h 845887"/>
                <a:gd name="connsiteX2" fmla="*/ 7524940 w 7524940"/>
                <a:gd name="connsiteY2" fmla="*/ 422944 h 845887"/>
                <a:gd name="connsiteX3" fmla="*/ 7101997 w 7524940"/>
                <a:gd name="connsiteY3" fmla="*/ 845887 h 845887"/>
                <a:gd name="connsiteX4" fmla="*/ 0 w 7524940"/>
                <a:gd name="connsiteY4" fmla="*/ 845887 h 845887"/>
                <a:gd name="connsiteX5" fmla="*/ 0 w 7524940"/>
                <a:gd name="connsiteY5" fmla="*/ 0 h 84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4940" h="845887">
                  <a:moveTo>
                    <a:pt x="7524940" y="845886"/>
                  </a:moveTo>
                  <a:lnTo>
                    <a:pt x="422943" y="845886"/>
                  </a:lnTo>
                  <a:lnTo>
                    <a:pt x="0" y="422943"/>
                  </a:lnTo>
                  <a:lnTo>
                    <a:pt x="422943" y="1"/>
                  </a:lnTo>
                  <a:lnTo>
                    <a:pt x="7524940" y="1"/>
                  </a:lnTo>
                  <a:lnTo>
                    <a:pt x="7524940" y="84588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485" tIns="148591" rIns="277368" bIns="148591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</a:t>
              </a:r>
              <a:r>
                <a:rPr lang="en-US" sz="3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9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39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50FCDE-3264-E590-4A9C-85333DB4E3A3}"/>
                </a:ext>
              </a:extLst>
            </p:cNvPr>
            <p:cNvSpPr/>
            <p:nvPr/>
          </p:nvSpPr>
          <p:spPr>
            <a:xfrm>
              <a:off x="2014107" y="2311551"/>
              <a:ext cx="845887" cy="845887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65D5A1B-2826-26F0-87B1-98203E432DB4}"/>
                </a:ext>
              </a:extLst>
            </p:cNvPr>
            <p:cNvSpPr/>
            <p:nvPr/>
          </p:nvSpPr>
          <p:spPr>
            <a:xfrm>
              <a:off x="2437050" y="3287757"/>
              <a:ext cx="8117959" cy="845889"/>
            </a:xfrm>
            <a:custGeom>
              <a:avLst/>
              <a:gdLst>
                <a:gd name="connsiteX0" fmla="*/ 0 w 7524940"/>
                <a:gd name="connsiteY0" fmla="*/ 0 h 845887"/>
                <a:gd name="connsiteX1" fmla="*/ 7101997 w 7524940"/>
                <a:gd name="connsiteY1" fmla="*/ 0 h 845887"/>
                <a:gd name="connsiteX2" fmla="*/ 7524940 w 7524940"/>
                <a:gd name="connsiteY2" fmla="*/ 422944 h 845887"/>
                <a:gd name="connsiteX3" fmla="*/ 7101997 w 7524940"/>
                <a:gd name="connsiteY3" fmla="*/ 845887 h 845887"/>
                <a:gd name="connsiteX4" fmla="*/ 0 w 7524940"/>
                <a:gd name="connsiteY4" fmla="*/ 845887 h 845887"/>
                <a:gd name="connsiteX5" fmla="*/ 0 w 7524940"/>
                <a:gd name="connsiteY5" fmla="*/ 0 h 84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4940" h="845887">
                  <a:moveTo>
                    <a:pt x="7524940" y="845886"/>
                  </a:moveTo>
                  <a:lnTo>
                    <a:pt x="422943" y="845886"/>
                  </a:lnTo>
                  <a:lnTo>
                    <a:pt x="0" y="422943"/>
                  </a:lnTo>
                  <a:lnTo>
                    <a:pt x="422943" y="1"/>
                  </a:lnTo>
                  <a:lnTo>
                    <a:pt x="7524940" y="1"/>
                  </a:lnTo>
                  <a:lnTo>
                    <a:pt x="7524940" y="84588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485" tIns="148591" rIns="277368" bIns="148591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2, </a:t>
              </a:r>
              <a:r>
                <a:rPr lang="en-US" sz="3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9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r>
                <a:rPr lang="en-US" sz="3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9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28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019CFDF-F2A4-B0E1-B91A-06D6DD66BBD3}"/>
                </a:ext>
              </a:extLst>
            </p:cNvPr>
            <p:cNvSpPr/>
            <p:nvPr/>
          </p:nvSpPr>
          <p:spPr>
            <a:xfrm>
              <a:off x="2014106" y="3256302"/>
              <a:ext cx="845887" cy="845887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" name="tieng_chuong_truong_hoc_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4EC31B52-7945-B57F-CAA5-B6A69760A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2665" y="62115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15F64-D03F-37C2-F834-0E42539C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64932" cy="899471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ight Arrow 1">
            <a:extLst>
              <a:ext uri="{FF2B5EF4-FFF2-40B4-BE49-F238E27FC236}">
                <a16:creationId xmlns:a16="http://schemas.microsoft.com/office/drawing/2014/main" id="{6A8559FE-2E34-1227-DAF2-A60B6601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34" y="1932628"/>
            <a:ext cx="1846634" cy="2532368"/>
          </a:xfrm>
          <a:prstGeom prst="rightArrow">
            <a:avLst>
              <a:gd name="adj1" fmla="val 50000"/>
              <a:gd name="adj2" fmla="val 48946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EC91C0-C7CA-9719-7CE0-D6519C850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12774"/>
              </p:ext>
            </p:extLst>
          </p:nvPr>
        </p:nvGraphicFramePr>
        <p:xfrm>
          <a:off x="2354094" y="1712720"/>
          <a:ext cx="9309370" cy="4619986"/>
        </p:xfrm>
        <a:graphic>
          <a:graphicData uri="http://schemas.openxmlformats.org/drawingml/2006/table">
            <a:tbl>
              <a:tblPr firstRow="1" firstCol="1" bandRow="1"/>
              <a:tblGrid>
                <a:gridCol w="1734973">
                  <a:extLst>
                    <a:ext uri="{9D8B030D-6E8A-4147-A177-3AD203B41FA5}">
                      <a16:colId xmlns:a16="http://schemas.microsoft.com/office/drawing/2014/main" val="3337469196"/>
                    </a:ext>
                  </a:extLst>
                </a:gridCol>
                <a:gridCol w="7574397">
                  <a:extLst>
                    <a:ext uri="{9D8B030D-6E8A-4147-A177-3AD203B41FA5}">
                      <a16:colId xmlns:a16="http://schemas.microsoft.com/office/drawing/2014/main" val="40740149"/>
                    </a:ext>
                  </a:extLst>
                </a:gridCol>
              </a:tblGrid>
              <a:tr h="692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0153"/>
                  </a:ext>
                </a:extLst>
              </a:tr>
              <a:tr h="3927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ô.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đua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16465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AD0D6E1-AF92-45E4-C5F2-53582D99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313" y="195798"/>
            <a:ext cx="1462604" cy="1462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 Single Corner Rectangle 12">
            <a:extLst>
              <a:ext uri="{FF2B5EF4-FFF2-40B4-BE49-F238E27FC236}">
                <a16:creationId xmlns:a16="http://schemas.microsoft.com/office/drawing/2014/main" id="{055C806C-C357-69C9-A8DC-16D6D0F5C5ED}"/>
              </a:ext>
            </a:extLst>
          </p:cNvPr>
          <p:cNvSpPr/>
          <p:nvPr/>
        </p:nvSpPr>
        <p:spPr>
          <a:xfrm>
            <a:off x="9637918" y="625021"/>
            <a:ext cx="2146926" cy="75565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1, 3</a:t>
            </a:r>
          </a:p>
        </p:txBody>
      </p:sp>
    </p:spTree>
    <p:extLst>
      <p:ext uri="{BB962C8B-B14F-4D97-AF65-F5344CB8AC3E}">
        <p14:creationId xmlns:p14="http://schemas.microsoft.com/office/powerpoint/2010/main" val="34434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292100" y="330200"/>
            <a:ext cx="4816929" cy="5969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313" y="195798"/>
            <a:ext cx="1462604" cy="1462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 Single Corner Rectangle 12"/>
          <p:cNvSpPr/>
          <p:nvPr/>
        </p:nvSpPr>
        <p:spPr>
          <a:xfrm>
            <a:off x="9637918" y="625021"/>
            <a:ext cx="2146926" cy="75565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92100" y="2341586"/>
            <a:ext cx="1724298" cy="2612571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95990"/>
              </p:ext>
            </p:extLst>
          </p:nvPr>
        </p:nvGraphicFramePr>
        <p:xfrm>
          <a:off x="2209917" y="1472220"/>
          <a:ext cx="9533106" cy="4911796"/>
        </p:xfrm>
        <a:graphic>
          <a:graphicData uri="http://schemas.openxmlformats.org/drawingml/2006/table">
            <a:tbl>
              <a:tblPr firstRow="1" firstCol="1" bandRow="1"/>
              <a:tblGrid>
                <a:gridCol w="1965434">
                  <a:extLst>
                    <a:ext uri="{9D8B030D-6E8A-4147-A177-3AD203B41FA5}">
                      <a16:colId xmlns:a16="http://schemas.microsoft.com/office/drawing/2014/main" val="3337469196"/>
                    </a:ext>
                  </a:extLst>
                </a:gridCol>
                <a:gridCol w="7567672">
                  <a:extLst>
                    <a:ext uri="{9D8B030D-6E8A-4147-A177-3AD203B41FA5}">
                      <a16:colId xmlns:a16="http://schemas.microsoft.com/office/drawing/2014/main" val="40740149"/>
                    </a:ext>
                  </a:extLst>
                </a:gridCol>
              </a:tblGrid>
              <a:tr h="63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4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0153"/>
                  </a:ext>
                </a:extLst>
              </a:tr>
              <a:tr h="423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óng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en-US" sz="4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en-US" sz="4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4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khoắn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 </a:t>
                      </a:r>
                      <a:r>
                        <a:rPr lang="en-US" sz="4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óng</a:t>
                      </a:r>
                      <a:r>
                        <a:rPr lang="en-US" sz="4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óng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óng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ả (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d. </a:t>
                      </a:r>
                      <a:r>
                        <a:rPr lang="en-US" sz="4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4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deo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164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AC88-22F6-1EE9-6137-95BF8A52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ac_tinh_gio_rung_chuong_vang-www_tiengdong_com">
            <a:hlinkClick r:id="" action="ppaction://media"/>
            <a:extLst>
              <a:ext uri="{FF2B5EF4-FFF2-40B4-BE49-F238E27FC236}">
                <a16:creationId xmlns:a16="http://schemas.microsoft.com/office/drawing/2014/main" id="{0D7C0C33-2E60-CAD2-DDA9-19F18625797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71E1BA-8510-53C0-93F0-665604559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nhac_tinh_gio_rung_chuong_va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D7D3F3-6CAE-BEEB-4F5B-063FC7A0E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22853" y="60919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7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292100" y="330200"/>
            <a:ext cx="4715329" cy="5969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612" y="1205252"/>
            <a:ext cx="1221809" cy="613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9421" y="1020739"/>
            <a:ext cx="104475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A)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B)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62526"/>
              </p:ext>
            </p:extLst>
          </p:nvPr>
        </p:nvGraphicFramePr>
        <p:xfrm>
          <a:off x="506115" y="2376262"/>
          <a:ext cx="11390812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3866607">
                  <a:extLst>
                    <a:ext uri="{9D8B030D-6E8A-4147-A177-3AD203B41FA5}">
                      <a16:colId xmlns:a16="http://schemas.microsoft.com/office/drawing/2014/main" val="1446870977"/>
                    </a:ext>
                  </a:extLst>
                </a:gridCol>
                <a:gridCol w="7524205">
                  <a:extLst>
                    <a:ext uri="{9D8B030D-6E8A-4147-A177-3AD203B41FA5}">
                      <a16:colId xmlns:a16="http://schemas.microsoft.com/office/drawing/2014/main" val="3760112356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89155"/>
                  </a:ext>
                </a:extLst>
              </a:tr>
              <a:tr h="238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Chết như rạ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43395"/>
                  </a:ext>
                </a:extLst>
              </a:tr>
              <a:tr h="238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673374"/>
                  </a:ext>
                </a:extLst>
              </a:tr>
              <a:tr h="238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Cầu được ước thấy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47342"/>
                  </a:ext>
                </a:extLst>
              </a:tr>
              <a:tr h="238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Oán nặng thù sâu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643709"/>
                  </a:ext>
                </a:extLst>
              </a:tr>
              <a:tr h="238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Nhanh như cắt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906138"/>
                  </a:ext>
                </a:extLst>
              </a:tr>
              <a:tr h="477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82428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2239" y="5883661"/>
            <a:ext cx="11178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1 - c, 2 - đ, 3 - d, 4 - b, 5 - a.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7694" y="235131"/>
            <a:ext cx="4226350" cy="692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 NGẮN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4" y="1060315"/>
            <a:ext cx="11157625" cy="55625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43391" y="1896060"/>
            <a:ext cx="8521430" cy="38910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khoảng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150 – 200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chữ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nêu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lịch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đất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nước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sau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hai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Thánh </a:t>
            </a:r>
            <a:r>
              <a:rPr lang="en-US" sz="3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Gióng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3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3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Hồ</a:t>
            </a:r>
            <a:r>
              <a:rPr lang="en-US" sz="3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Gươm</a:t>
            </a:r>
            <a:r>
              <a:rPr lang="en-US" sz="3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.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3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3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82825" y="235131"/>
            <a:ext cx="4226350" cy="692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NGẮN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685" y="1050837"/>
            <a:ext cx="39808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98407"/>
              </p:ext>
            </p:extLst>
          </p:nvPr>
        </p:nvGraphicFramePr>
        <p:xfrm>
          <a:off x="1592730" y="2001110"/>
          <a:ext cx="900654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6586743">
                  <a:extLst>
                    <a:ext uri="{9D8B030D-6E8A-4147-A177-3AD203B41FA5}">
                      <a16:colId xmlns:a16="http://schemas.microsoft.com/office/drawing/2014/main" val="1622217517"/>
                    </a:ext>
                  </a:extLst>
                </a:gridCol>
                <a:gridCol w="2419797">
                  <a:extLst>
                    <a:ext uri="{9D8B030D-6E8A-4147-A177-3AD203B41FA5}">
                      <a16:colId xmlns:a16="http://schemas.microsoft.com/office/drawing/2014/main" val="4155701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3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02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150 - 200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8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20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47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11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C678-A929-DDF8-D112-A3F95AD7E4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GIAO VỀ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7AEE4-8A31-5003-5202-F1298FA6F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“Bánh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72891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B043-0EE8-23B9-DF52-36D99FBC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8D1E7-EA21-6C1D-2E93-7D7C7267B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E22BCE-42D2-B515-239B-C73192776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80" y="2159540"/>
            <a:ext cx="3278221" cy="25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5016" y="132738"/>
            <a:ext cx="6069547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 QUÀ MAY MẮN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41" y="2320841"/>
            <a:ext cx="1969179" cy="174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16" y="1808732"/>
            <a:ext cx="2060627" cy="13839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4133754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7035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16" y="2320841"/>
            <a:ext cx="1969179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91" y="1808732"/>
            <a:ext cx="2060627" cy="1383912"/>
          </a:xfrm>
          <a:prstGeom prst="rect">
            <a:avLst/>
          </a:prstGeom>
        </p:spPr>
      </p:pic>
      <p:sp>
        <p:nvSpPr>
          <p:cNvPr id="11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601029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81" y="1282034"/>
            <a:ext cx="714375" cy="11906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04310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14" y="4815686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89" y="4303577"/>
            <a:ext cx="2060627" cy="1383912"/>
          </a:xfrm>
          <a:prstGeom prst="rect">
            <a:avLst/>
          </a:prstGeom>
        </p:spPr>
      </p:pic>
      <p:sp>
        <p:nvSpPr>
          <p:cNvPr id="16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3947658" y="4358005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kern="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1908" y="584144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91" y="4789936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66" y="4277827"/>
            <a:ext cx="2060627" cy="1383912"/>
          </a:xfrm>
          <a:prstGeom prst="rect">
            <a:avLst/>
          </a:prstGeom>
        </p:spPr>
      </p:pic>
      <p:sp>
        <p:nvSpPr>
          <p:cNvPr id="20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385904" y="3849329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4" y="3848131"/>
            <a:ext cx="606873" cy="5368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189185" y="581569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ECB3-75D1-8DC9-9452-DEE53ACCF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BF0-0CF7-E41B-0E0E-DE09DA35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4029-8304-7DEC-A6F0-B48B3275F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LOA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D8F74-6F11-1C4D-FC71-433B74621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71" y="1746115"/>
            <a:ext cx="4387174" cy="33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107C5-02DE-DBA1-2756-60C042DE7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C908A3-7A3A-4C1F-F19A-1FCD5466636B}"/>
              </a:ext>
            </a:extLst>
          </p:cNvPr>
          <p:cNvSpPr/>
          <p:nvPr/>
        </p:nvSpPr>
        <p:spPr>
          <a:xfrm>
            <a:off x="2765016" y="132738"/>
            <a:ext cx="6069547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 QUÀ MAY MẮN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96F87-F9EA-FC94-D3C6-358D872DF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41" y="2320841"/>
            <a:ext cx="1969179" cy="174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D3DD0-FB6F-036A-21BF-376A2D6A1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16" y="1808732"/>
            <a:ext cx="2060627" cy="13839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0F660B09-ABAB-CD7F-4137-ADCF253CCC95}"/>
              </a:ext>
            </a:extLst>
          </p:cNvPr>
          <p:cNvSpPr/>
          <p:nvPr/>
        </p:nvSpPr>
        <p:spPr>
          <a:xfrm>
            <a:off x="4133754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96B30-0C1F-50E0-FF7E-DD4746211066}"/>
              </a:ext>
            </a:extLst>
          </p:cNvPr>
          <p:cNvSpPr/>
          <p:nvPr/>
        </p:nvSpPr>
        <p:spPr>
          <a:xfrm>
            <a:off x="4937035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003E8-ADEB-54EC-43C3-8E6D8741F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16" y="2320841"/>
            <a:ext cx="1969179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9A06B-A8EC-4EB8-21BB-947934F761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91" y="1808732"/>
            <a:ext cx="2060627" cy="1383912"/>
          </a:xfrm>
          <a:prstGeom prst="rect">
            <a:avLst/>
          </a:prstGeom>
        </p:spPr>
      </p:pic>
      <p:sp>
        <p:nvSpPr>
          <p:cNvPr id="11" name="Rectangle: Folded Corner 8">
            <a:extLst>
              <a:ext uri="{FF2B5EF4-FFF2-40B4-BE49-F238E27FC236}">
                <a16:creationId xmlns:a16="http://schemas.microsoft.com/office/drawing/2014/main" id="{9B5F0464-6A61-7D32-8869-37AE36A8133B}"/>
              </a:ext>
            </a:extLst>
          </p:cNvPr>
          <p:cNvSpPr/>
          <p:nvPr/>
        </p:nvSpPr>
        <p:spPr>
          <a:xfrm>
            <a:off x="7601029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19EC51-F39D-CFF0-866B-7F7C22E7D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81" y="1282034"/>
            <a:ext cx="714375" cy="11906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B67DC9-7FC7-D921-BB3E-F031125EE8C6}"/>
              </a:ext>
            </a:extLst>
          </p:cNvPr>
          <p:cNvSpPr/>
          <p:nvPr/>
        </p:nvSpPr>
        <p:spPr>
          <a:xfrm>
            <a:off x="8404310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E328DD-03BD-21E8-AA3C-B4494E74D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14" y="4815686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70FABD-6501-BF81-FB69-9D9F60E464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89" y="4303577"/>
            <a:ext cx="2060627" cy="1383912"/>
          </a:xfrm>
          <a:prstGeom prst="rect">
            <a:avLst/>
          </a:prstGeom>
        </p:spPr>
      </p:pic>
      <p:sp>
        <p:nvSpPr>
          <p:cNvPr id="16" name="Rectangle: Folded Corner 8">
            <a:extLst>
              <a:ext uri="{FF2B5EF4-FFF2-40B4-BE49-F238E27FC236}">
                <a16:creationId xmlns:a16="http://schemas.microsoft.com/office/drawing/2014/main" id="{919585C3-0078-981D-D0B3-66B3E94153E3}"/>
              </a:ext>
            </a:extLst>
          </p:cNvPr>
          <p:cNvSpPr/>
          <p:nvPr/>
        </p:nvSpPr>
        <p:spPr>
          <a:xfrm>
            <a:off x="3947658" y="4358005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07C989-C85C-BC76-CCA2-CBBD9A269169}"/>
              </a:ext>
            </a:extLst>
          </p:cNvPr>
          <p:cNvSpPr/>
          <p:nvPr/>
        </p:nvSpPr>
        <p:spPr>
          <a:xfrm>
            <a:off x="4721908" y="584144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D3848B-E9C3-562E-105A-E14620D0AF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91" y="4789936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A0D423-A15A-DC1C-9E34-2E15B15EC6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66" y="4277827"/>
            <a:ext cx="2060627" cy="1383912"/>
          </a:xfrm>
          <a:prstGeom prst="rect">
            <a:avLst/>
          </a:prstGeom>
        </p:spPr>
      </p:pic>
      <p:sp>
        <p:nvSpPr>
          <p:cNvPr id="20" name="Rectangle: Folded Corner 8">
            <a:extLst>
              <a:ext uri="{FF2B5EF4-FFF2-40B4-BE49-F238E27FC236}">
                <a16:creationId xmlns:a16="http://schemas.microsoft.com/office/drawing/2014/main" id="{516ACE9D-5EA2-E7AD-7E67-3D48411E5CC8}"/>
              </a:ext>
            </a:extLst>
          </p:cNvPr>
          <p:cNvSpPr/>
          <p:nvPr/>
        </p:nvSpPr>
        <p:spPr>
          <a:xfrm>
            <a:off x="7385904" y="3849329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CC7AD0-1FA5-A846-DCCE-5C6D544003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4" y="3848131"/>
            <a:ext cx="606873" cy="5368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47D833-9EFF-18C9-1970-A1E3753BF6F4}"/>
              </a:ext>
            </a:extLst>
          </p:cNvPr>
          <p:cNvSpPr/>
          <p:nvPr/>
        </p:nvSpPr>
        <p:spPr>
          <a:xfrm>
            <a:off x="8189185" y="581569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50BF-AD1B-AD0D-30B3-DFA36DA9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98F51-46FC-3D57-4AFE-179F3D7A7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6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D6783-1202-3ACE-A6CB-BAFBFE3D0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825625"/>
            <a:ext cx="4305993" cy="2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50ADF-AEAB-8697-4F81-A105C86C1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419B9F-05B5-C434-09FF-8CDEBF1E97A2}"/>
              </a:ext>
            </a:extLst>
          </p:cNvPr>
          <p:cNvSpPr/>
          <p:nvPr/>
        </p:nvSpPr>
        <p:spPr>
          <a:xfrm>
            <a:off x="2765016" y="132738"/>
            <a:ext cx="6069547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 QUÀ MAY MẮN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F068E-C0BC-1A9B-BC7E-1E4161A38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41" y="2320841"/>
            <a:ext cx="1969179" cy="174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19B84-46F6-03CA-0829-59F157516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16" y="1808732"/>
            <a:ext cx="2060627" cy="13839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3C31F375-9841-67D8-8129-E59B17A2A120}"/>
              </a:ext>
            </a:extLst>
          </p:cNvPr>
          <p:cNvSpPr/>
          <p:nvPr/>
        </p:nvSpPr>
        <p:spPr>
          <a:xfrm>
            <a:off x="4133754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9226F-D821-87EC-4715-612B72F0B3D6}"/>
              </a:ext>
            </a:extLst>
          </p:cNvPr>
          <p:cNvSpPr/>
          <p:nvPr/>
        </p:nvSpPr>
        <p:spPr>
          <a:xfrm>
            <a:off x="4937035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D9965-635E-A50E-DFA1-DA1E728FA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16" y="2320841"/>
            <a:ext cx="1969179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1D8E16-8623-FF68-779F-56E9D8046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91" y="1808732"/>
            <a:ext cx="2060627" cy="1383912"/>
          </a:xfrm>
          <a:prstGeom prst="rect">
            <a:avLst/>
          </a:prstGeom>
        </p:spPr>
      </p:pic>
      <p:sp>
        <p:nvSpPr>
          <p:cNvPr id="11" name="Rectangle: Folded Corner 8">
            <a:extLst>
              <a:ext uri="{FF2B5EF4-FFF2-40B4-BE49-F238E27FC236}">
                <a16:creationId xmlns:a16="http://schemas.microsoft.com/office/drawing/2014/main" id="{2BB3F1AB-3257-4C6B-3E0F-F5E24FCD75F1}"/>
              </a:ext>
            </a:extLst>
          </p:cNvPr>
          <p:cNvSpPr/>
          <p:nvPr/>
        </p:nvSpPr>
        <p:spPr>
          <a:xfrm>
            <a:off x="7601029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97055A-73C5-4D26-5C9E-EA820F2A7C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81" y="1282034"/>
            <a:ext cx="714375" cy="11906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CCD5B8-1FE7-291A-39A6-98343318B847}"/>
              </a:ext>
            </a:extLst>
          </p:cNvPr>
          <p:cNvSpPr/>
          <p:nvPr/>
        </p:nvSpPr>
        <p:spPr>
          <a:xfrm>
            <a:off x="8404310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B116FD-1159-7ADE-F411-3A9298A92A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14" y="4815686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953D7B-2020-8BBB-3599-B66EA2D8AF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89" y="4303577"/>
            <a:ext cx="2060627" cy="1383912"/>
          </a:xfrm>
          <a:prstGeom prst="rect">
            <a:avLst/>
          </a:prstGeom>
        </p:spPr>
      </p:pic>
      <p:sp>
        <p:nvSpPr>
          <p:cNvPr id="16" name="Rectangle: Folded Corner 8">
            <a:extLst>
              <a:ext uri="{FF2B5EF4-FFF2-40B4-BE49-F238E27FC236}">
                <a16:creationId xmlns:a16="http://schemas.microsoft.com/office/drawing/2014/main" id="{F925ED8E-C004-6385-1F8A-15BE98D2C1C3}"/>
              </a:ext>
            </a:extLst>
          </p:cNvPr>
          <p:cNvSpPr/>
          <p:nvPr/>
        </p:nvSpPr>
        <p:spPr>
          <a:xfrm>
            <a:off x="3947658" y="4358005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498B65-A6ED-6196-998B-F282C6232135}"/>
              </a:ext>
            </a:extLst>
          </p:cNvPr>
          <p:cNvSpPr/>
          <p:nvPr/>
        </p:nvSpPr>
        <p:spPr>
          <a:xfrm>
            <a:off x="4721908" y="584144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EEC4C5-4072-FC32-B6F1-46C2D1B62B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91" y="4789936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9F6678-13AF-3E74-2117-D500CC9B2F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66" y="4277827"/>
            <a:ext cx="2060627" cy="1383912"/>
          </a:xfrm>
          <a:prstGeom prst="rect">
            <a:avLst/>
          </a:prstGeom>
        </p:spPr>
      </p:pic>
      <p:sp>
        <p:nvSpPr>
          <p:cNvPr id="20" name="Rectangle: Folded Corner 8">
            <a:extLst>
              <a:ext uri="{FF2B5EF4-FFF2-40B4-BE49-F238E27FC236}">
                <a16:creationId xmlns:a16="http://schemas.microsoft.com/office/drawing/2014/main" id="{3830A920-4F36-EC24-ED0E-286C10920041}"/>
              </a:ext>
            </a:extLst>
          </p:cNvPr>
          <p:cNvSpPr/>
          <p:nvPr/>
        </p:nvSpPr>
        <p:spPr>
          <a:xfrm>
            <a:off x="7385904" y="3849329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1899AB-904D-5330-D6A0-01A9179A75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4" y="3848131"/>
            <a:ext cx="606873" cy="5368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C9B504-5DAC-16A1-1E53-91A5FC6F1F22}"/>
              </a:ext>
            </a:extLst>
          </p:cNvPr>
          <p:cNvSpPr/>
          <p:nvPr/>
        </p:nvSpPr>
        <p:spPr>
          <a:xfrm>
            <a:off x="8189185" y="581569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6D12C-C931-7741-7801-DD0D434D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58B8-8405-CB46-91A1-2E3DCB43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204"/>
            <a:ext cx="10515600" cy="1170493"/>
          </a:xfrm>
        </p:spPr>
        <p:txBody>
          <a:bodyPr>
            <a:normAutofit/>
          </a:bodyPr>
          <a:lstStyle/>
          <a:p>
            <a:pPr algn="ctr"/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C7366-F64C-31D7-8BA8-599FC483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HOA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E3D74-9EAA-594E-4101-7A446470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4" y="1825625"/>
            <a:ext cx="5301573" cy="35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1003</TotalTime>
  <Words>1605</Words>
  <Application>Microsoft Office PowerPoint</Application>
  <PresentationFormat>Widescreen</PresentationFormat>
  <Paragraphs>212</Paragraphs>
  <Slides>29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</vt:lpstr>
      <vt:lpstr>Times New Roman</vt:lpstr>
      <vt:lpstr>Office Theme</vt:lpstr>
      <vt:lpstr>  CHÀO MỪNG CÁC EM ĐẾN VỚI TIẾT HỌC </vt:lpstr>
      <vt:lpstr>NHÌN HÌNH ĐOÁN TỪ</vt:lpstr>
      <vt:lpstr>Đây là từ gì?</vt:lpstr>
      <vt:lpstr>PowerPoint Presentation</vt:lpstr>
      <vt:lpstr>Đây là từ gì?</vt:lpstr>
      <vt:lpstr>PowerPoint Presentation</vt:lpstr>
      <vt:lpstr>Đây là từ gì?</vt:lpstr>
      <vt:lpstr>PowerPoint Presentation</vt:lpstr>
      <vt:lpstr>Đây là từ gì?</vt:lpstr>
      <vt:lpstr>PowerPoint Presentation</vt:lpstr>
      <vt:lpstr>Thực hành tiếng Việt</vt:lpstr>
      <vt:lpstr>PowerPoint Presentation</vt:lpstr>
      <vt:lpstr>PowerPoint Presentation</vt:lpstr>
      <vt:lpstr>PowerPoint Presentation</vt:lpstr>
      <vt:lpstr>  </vt:lpstr>
      <vt:lpstr> Thảo luận nhóm đôi trong 5 phút để hoàn thành PHT.  Dãy 1, 2 tìm hiểu về nghĩa của từ ghép (PHT số 1).  Dãy 3, 4 tìm hiểu về nghĩa của từ láy (PHT số 2).  </vt:lpstr>
      <vt:lpstr>2. Nghĩa của từ ghép, từ láy</vt:lpstr>
      <vt:lpstr>     </vt:lpstr>
      <vt:lpstr> - Về hình thức: + Ví dụ 1 gồm bốn từ “tay/ bắt/ mặt/ mừng” tạo nên. + Ví dụ 2 gồm ba từ “nhanh/ như/ cắt” tạo nên. </vt:lpstr>
      <vt:lpstr>  - Nghĩa của thành ngữ “tay bắt mặt mừng” thể hiện sự vồn vã, phấn khởi lộ ra bên ngoài của những người gặp nhau. - Nghĩa của thành ngữ “nhanh như cắt” thể hiện sự rất nhanh. </vt:lpstr>
      <vt:lpstr>Trò chơi “Mảnh ghép phù hợp”</vt:lpstr>
      <vt:lpstr>II. Thực hành tiếng Việt</vt:lpstr>
      <vt:lpstr>II. Thực hành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GIAO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56</cp:revision>
  <dcterms:created xsi:type="dcterms:W3CDTF">2025-09-18T14:07:45Z</dcterms:created>
  <dcterms:modified xsi:type="dcterms:W3CDTF">2025-10-07T14:03:22Z</dcterms:modified>
</cp:coreProperties>
</file>