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06" r:id="rId3"/>
    <p:sldId id="308" r:id="rId4"/>
    <p:sldId id="310" r:id="rId5"/>
    <p:sldId id="312" r:id="rId6"/>
    <p:sldId id="263" r:id="rId7"/>
    <p:sldId id="258" r:id="rId8"/>
    <p:sldId id="272" r:id="rId9"/>
    <p:sldId id="273" r:id="rId10"/>
    <p:sldId id="259" r:id="rId11"/>
    <p:sldId id="260" r:id="rId12"/>
    <p:sldId id="276" r:id="rId13"/>
    <p:sldId id="261" r:id="rId14"/>
    <p:sldId id="290" r:id="rId15"/>
    <p:sldId id="275" r:id="rId16"/>
    <p:sldId id="277" r:id="rId17"/>
    <p:sldId id="278" r:id="rId18"/>
    <p:sldId id="279" r:id="rId19"/>
    <p:sldId id="280" r:id="rId20"/>
    <p:sldId id="281" r:id="rId21"/>
    <p:sldId id="282" r:id="rId22"/>
    <p:sldId id="283" r:id="rId23"/>
    <p:sldId id="284" r:id="rId24"/>
    <p:sldId id="285" r:id="rId25"/>
    <p:sldId id="286" r:id="rId26"/>
    <p:sldId id="287" r:id="rId27"/>
    <p:sldId id="291" r:id="rId28"/>
    <p:sldId id="288" r:id="rId29"/>
    <p:sldId id="28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94660"/>
  </p:normalViewPr>
  <p:slideViewPr>
    <p:cSldViewPr>
      <p:cViewPr varScale="1">
        <p:scale>
          <a:sx n="70" d="100"/>
          <a:sy n="70" d="100"/>
        </p:scale>
        <p:origin x="1072"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B32C19-A139-45AD-BE73-77CF8075569F}" type="datetimeFigureOut">
              <a:rPr lang="en-US" smtClean="0"/>
              <a:t>8/29/2025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A8645-D652-49EB-BDB5-C23C75AB598B}" type="slidenum">
              <a:rPr lang="en-US" smtClean="0"/>
              <a:t>‹#›</a:t>
            </a:fld>
            <a:endParaRPr lang="en-US"/>
          </a:p>
        </p:txBody>
      </p:sp>
    </p:spTree>
    <p:extLst>
      <p:ext uri="{BB962C8B-B14F-4D97-AF65-F5344CB8AC3E}">
        <p14:creationId xmlns:p14="http://schemas.microsoft.com/office/powerpoint/2010/main" val="385602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538E9C9-DFEC-72D0-AD88-2D7FD44FBD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209D7E3-D757-1304-CCE1-488FE74F70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5C5CC712-EF10-2325-0C66-6F06ACC9B6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D2898-8411-4FA6-9053-48C8DA997B94}" type="slidenum">
              <a:rPr lang="en-US" altLang="en-US">
                <a:latin typeface="Times New Roman" panose="02020603050405020304" pitchFamily="18" charset="0"/>
              </a:rPr>
              <a:pPr>
                <a:spcBef>
                  <a:spcPct val="0"/>
                </a:spcBef>
              </a:pPr>
              <a:t>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67656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20</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22</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23</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3C00B4-E937-4EB9-B333-DB61D62A79EB}"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031989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00B4-E937-4EB9-B333-DB61D62A79EB}"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3383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00B4-E937-4EB9-B333-DB61D62A79EB}"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12684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52108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9424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80673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66457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49881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8405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07478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22232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00B4-E937-4EB9-B333-DB61D62A79EB}"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60139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55662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76856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6589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C00B4-E937-4EB9-B333-DB61D62A79EB}"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555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C00B4-E937-4EB9-B333-DB61D62A79EB}"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9840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C00B4-E937-4EB9-B333-DB61D62A79EB}" type="datetimeFigureOut">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0904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C00B4-E937-4EB9-B333-DB61D62A79EB}" type="datetimeFigureOut">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55542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C00B4-E937-4EB9-B333-DB61D62A79EB}" type="datetimeFigureOut">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187679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27873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3326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C00B4-E937-4EB9-B333-DB61D62A79EB}" type="datetimeFigureOut">
              <a:rPr lang="en-US" smtClean="0"/>
              <a:t>8/29/2025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D20C-E17D-45F7-9385-696B6E264C5B}" type="slidenum">
              <a:rPr lang="en-US" smtClean="0"/>
              <a:t>‹#›</a:t>
            </a:fld>
            <a:endParaRPr lang="en-US"/>
          </a:p>
        </p:txBody>
      </p:sp>
    </p:spTree>
    <p:extLst>
      <p:ext uri="{BB962C8B-B14F-4D97-AF65-F5344CB8AC3E}">
        <p14:creationId xmlns:p14="http://schemas.microsoft.com/office/powerpoint/2010/main" val="26902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7FBAC54D-9949-44C8-95C1-F0F4AF37D8CC}" type="datetimeFigureOut">
              <a:rPr lang="en-US" smtClean="0">
                <a:solidFill>
                  <a:prstClr val="black">
                    <a:tint val="75000"/>
                  </a:prstClr>
                </a:solidFill>
              </a:rPr>
              <a:pPr defTabSz="685800">
                <a:defRPr/>
              </a:pPr>
              <a:t>8/29/2025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66268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2.xml"/><Relationship Id="rId4" Type="http://schemas.openxmlformats.org/officeDocument/2006/relationships/image" Target="../media/image120.emf"/></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4.xml"/><Relationship Id="rId4" Type="http://schemas.openxmlformats.org/officeDocument/2006/relationships/image" Target="../media/image120.emf"/></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customXml" Target="../ink/ink6.xml"/><Relationship Id="rId4" Type="http://schemas.openxmlformats.org/officeDocument/2006/relationships/image" Target="../media/image120.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customXml" Target="../ink/ink8.xml"/><Relationship Id="rId4" Type="http://schemas.openxmlformats.org/officeDocument/2006/relationships/image" Target="../media/image120.emf"/></Relationships>
</file>

<file path=ppt/slides/_rels/slide15.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10.xml"/><Relationship Id="rId4" Type="http://schemas.openxmlformats.org/officeDocument/2006/relationships/image" Target="../media/image120.emf"/></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12.xml"/><Relationship Id="rId4" Type="http://schemas.openxmlformats.org/officeDocument/2006/relationships/image" Target="../media/image120.emf"/></Relationships>
</file>

<file path=ppt/slides/_rels/slide17.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14.xml"/><Relationship Id="rId4" Type="http://schemas.openxmlformats.org/officeDocument/2006/relationships/image" Target="../media/image120.emf"/></Relationships>
</file>

<file path=ppt/slides/_rels/slide18.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16.xml"/><Relationship Id="rId4" Type="http://schemas.openxmlformats.org/officeDocument/2006/relationships/image" Target="../media/image120.emf"/></Relationships>
</file>

<file path=ppt/slides/_rels/slide1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customXml" Target="../ink/ink18.xml"/><Relationship Id="rId4" Type="http://schemas.openxmlformats.org/officeDocument/2006/relationships/image" Target="../media/image1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customXml" Target="../ink/ink20.xml"/><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customXml" Target="../ink/ink22.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WordArt 2">
            <a:extLst>
              <a:ext uri="{FF2B5EF4-FFF2-40B4-BE49-F238E27FC236}">
                <a16:creationId xmlns:a16="http://schemas.microsoft.com/office/drawing/2014/main" id="{BDD999FC-E223-D364-51A7-FB696FDB1754}"/>
              </a:ext>
            </a:extLst>
          </p:cNvPr>
          <p:cNvSpPr>
            <a:spLocks noChangeArrowheads="1" noChangeShapeType="1" noTextEdit="1"/>
          </p:cNvSpPr>
          <p:nvPr/>
        </p:nvSpPr>
        <p:spPr bwMode="auto">
          <a:xfrm>
            <a:off x="1219200" y="685800"/>
            <a:ext cx="6781800" cy="5257800"/>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CC"/>
                  </a:solidFill>
                  <a:round/>
                  <a:headEnd/>
                  <a:tailEnd/>
                </a:ln>
                <a:solidFill>
                  <a:srgbClr val="FF3300"/>
                </a:solidFill>
                <a:cs typeface="Times New Roman" panose="02020603050405020304" pitchFamily="18" charset="0"/>
              </a:rPr>
              <a:t>ỦY BAN NHÂN DÂN PHƯỜNG AN NHƠN NAM</a:t>
            </a:r>
          </a:p>
        </p:txBody>
      </p:sp>
      <p:sp>
        <p:nvSpPr>
          <p:cNvPr id="122883" name="WordArt 3">
            <a:extLst>
              <a:ext uri="{FF2B5EF4-FFF2-40B4-BE49-F238E27FC236}">
                <a16:creationId xmlns:a16="http://schemas.microsoft.com/office/drawing/2014/main" id="{E24DF561-C692-F8AB-A2FA-30BCCC5ABD8E}"/>
              </a:ext>
            </a:extLst>
          </p:cNvPr>
          <p:cNvSpPr>
            <a:spLocks noChangeArrowheads="1" noChangeShapeType="1" noTextEdit="1"/>
          </p:cNvSpPr>
          <p:nvPr/>
        </p:nvSpPr>
        <p:spPr bwMode="auto">
          <a:xfrm>
            <a:off x="1524000" y="3200400"/>
            <a:ext cx="6248400" cy="523875"/>
          </a:xfrm>
          <a:prstGeom prst="rect">
            <a:avLst/>
          </a:prstGeom>
        </p:spPr>
        <p:txBody>
          <a:bodyPr wrap="none" fromWordArt="1">
            <a:prstTxWarp prst="textPlain">
              <a:avLst>
                <a:gd name="adj" fmla="val 50000"/>
              </a:avLst>
            </a:prstTxWarp>
          </a:bodyPr>
          <a:lstStyle/>
          <a:p>
            <a:pPr algn="ctr"/>
            <a:r>
              <a:rPr lang="vi-VN" sz="3200" b="1" kern="10">
                <a:ln w="9525">
                  <a:solidFill>
                    <a:srgbClr val="FF0000"/>
                  </a:solidFill>
                  <a:round/>
                  <a:headEnd/>
                  <a:tailEnd/>
                </a:ln>
                <a:solidFill>
                  <a:srgbClr val="FF0000"/>
                </a:solidFill>
                <a:cs typeface="Times New Roman" panose="02020603050405020304" pitchFamily="18" charset="0"/>
              </a:rPr>
              <a:t>TRƯỜNG THCS NHƠN HÒA</a:t>
            </a:r>
            <a:endParaRPr lang="en-US" sz="3200" b="1" kern="10">
              <a:ln w="9525">
                <a:solidFill>
                  <a:srgbClr val="FF0000"/>
                </a:solidFill>
                <a:round/>
                <a:headEnd/>
                <a:tailEnd/>
              </a:ln>
              <a:solidFill>
                <a:srgbClr val="FF0000"/>
              </a:solidFill>
              <a:cs typeface="Times New Roman" panose="02020603050405020304" pitchFamily="18" charset="0"/>
            </a:endParaRPr>
          </a:p>
        </p:txBody>
      </p:sp>
      <p:sp>
        <p:nvSpPr>
          <p:cNvPr id="122884" name="WordArt 4">
            <a:extLst>
              <a:ext uri="{FF2B5EF4-FFF2-40B4-BE49-F238E27FC236}">
                <a16:creationId xmlns:a16="http://schemas.microsoft.com/office/drawing/2014/main" id="{881B3FE2-70E0-541E-83B8-7DD8F924ABA1}"/>
              </a:ext>
            </a:extLst>
          </p:cNvPr>
          <p:cNvSpPr>
            <a:spLocks noChangeArrowheads="1" noChangeShapeType="1" noTextEdit="1"/>
          </p:cNvSpPr>
          <p:nvPr/>
        </p:nvSpPr>
        <p:spPr bwMode="auto">
          <a:xfrm>
            <a:off x="1752600" y="4267200"/>
            <a:ext cx="5727700" cy="8382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6699FF"/>
              </a:extrusionClr>
              <a:contourClr>
                <a:srgbClr val="FF0000"/>
              </a:contourClr>
            </a:sp3d>
          </a:bodyPr>
          <a:lstStyle/>
          <a:p>
            <a:pPr algn="ctr"/>
            <a:r>
              <a:rPr lang="en-US" sz="3600" kern="10">
                <a:ln w="9525">
                  <a:round/>
                  <a:headEnd/>
                  <a:tailEnd/>
                </a:ln>
                <a:solidFill>
                  <a:srgbClr val="FF0000"/>
                </a:solidFill>
                <a:cs typeface="Times New Roman" panose="02020603050405020304" pitchFamily="18" charset="0"/>
              </a:rPr>
              <a:t>NGỮ VĂN 6</a:t>
            </a:r>
          </a:p>
        </p:txBody>
      </p:sp>
      <p:pic>
        <p:nvPicPr>
          <p:cNvPr id="122885" name="VoTa1180.wav">
            <a:hlinkClick r:id="" action="ppaction://media"/>
            <a:extLst>
              <a:ext uri="{FF2B5EF4-FFF2-40B4-BE49-F238E27FC236}">
                <a16:creationId xmlns:a16="http://schemas.microsoft.com/office/drawing/2014/main" id="{3F0C7735-DD65-3ED7-F43A-CDA44F0E759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 y="65913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BAR">
            <a:extLst>
              <a:ext uri="{FF2B5EF4-FFF2-40B4-BE49-F238E27FC236}">
                <a16:creationId xmlns:a16="http://schemas.microsoft.com/office/drawing/2014/main" id="{7989998F-9CDE-65A7-1D2A-069CC77D82A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50800"/>
            <a:ext cx="16764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BAR">
            <a:extLst>
              <a:ext uri="{FF2B5EF4-FFF2-40B4-BE49-F238E27FC236}">
                <a16:creationId xmlns:a16="http://schemas.microsoft.com/office/drawing/2014/main" id="{08CBAF96-1B83-3745-2873-3D76AF01435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10381" y="645319"/>
            <a:ext cx="12954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BAR">
            <a:extLst>
              <a:ext uri="{FF2B5EF4-FFF2-40B4-BE49-F238E27FC236}">
                <a16:creationId xmlns:a16="http://schemas.microsoft.com/office/drawing/2014/main" id="{0344E3B1-5CDB-E775-1829-4BF2D0D5FCB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267493" y="610393"/>
            <a:ext cx="9906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BAR">
            <a:extLst>
              <a:ext uri="{FF2B5EF4-FFF2-40B4-BE49-F238E27FC236}">
                <a16:creationId xmlns:a16="http://schemas.microsoft.com/office/drawing/2014/main" id="{0EC1E57C-7429-33F1-95CB-0011F9BE8DE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139700"/>
            <a:ext cx="129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BAR">
            <a:extLst>
              <a:ext uri="{FF2B5EF4-FFF2-40B4-BE49-F238E27FC236}">
                <a16:creationId xmlns:a16="http://schemas.microsoft.com/office/drawing/2014/main" id="{5481F3EE-A39F-1BDA-D796-063F0CC4140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0394" y="5980906"/>
            <a:ext cx="16764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BAR">
            <a:extLst>
              <a:ext uri="{FF2B5EF4-FFF2-40B4-BE49-F238E27FC236}">
                <a16:creationId xmlns:a16="http://schemas.microsoft.com/office/drawing/2014/main" id="{CF949507-2797-6A84-3282-653BA03B154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7772400" y="6738938"/>
            <a:ext cx="12954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BAR">
            <a:extLst>
              <a:ext uri="{FF2B5EF4-FFF2-40B4-BE49-F238E27FC236}">
                <a16:creationId xmlns:a16="http://schemas.microsoft.com/office/drawing/2014/main" id="{4C0BCFDF-142E-A315-BF64-9A6DA872183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8077200" y="6654800"/>
            <a:ext cx="9906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descr="BAR">
            <a:extLst>
              <a:ext uri="{FF2B5EF4-FFF2-40B4-BE49-F238E27FC236}">
                <a16:creationId xmlns:a16="http://schemas.microsoft.com/office/drawing/2014/main" id="{DE23FA25-3876-CE0A-7974-E4BC8BF5783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331200" y="6172200"/>
            <a:ext cx="129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4" name="Picture 14" descr="008">
            <a:extLst>
              <a:ext uri="{FF2B5EF4-FFF2-40B4-BE49-F238E27FC236}">
                <a16:creationId xmlns:a16="http://schemas.microsoft.com/office/drawing/2014/main" id="{15F50FE0-62D2-5194-FBFC-AE3B59F147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3716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5" name="Text Box 15">
            <a:extLst>
              <a:ext uri="{FF2B5EF4-FFF2-40B4-BE49-F238E27FC236}">
                <a16:creationId xmlns:a16="http://schemas.microsoft.com/office/drawing/2014/main" id="{2746837A-60A0-20F3-747B-6BF1466D88A9}"/>
              </a:ext>
            </a:extLst>
          </p:cNvPr>
          <p:cNvSpPr txBox="1">
            <a:spLocks noChangeArrowheads="1"/>
          </p:cNvSpPr>
          <p:nvPr/>
        </p:nvSpPr>
        <p:spPr bwMode="auto">
          <a:xfrm>
            <a:off x="2098675" y="5810250"/>
            <a:ext cx="51546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a:solidFill>
                  <a:srgbClr val="0000FF"/>
                </a:solidFill>
                <a:sym typeface="Wingdings 2" panose="05020102010507070707" pitchFamily="18" charset="2"/>
              </a:rPr>
              <a:t>Giáo viên: Nguyễn Thị An</a:t>
            </a:r>
            <a:endParaRPr lang="en-US" altLang="en-US" sz="2800">
              <a:solidFill>
                <a:srgbClr val="0000FF"/>
              </a:solidFill>
            </a:endParaRPr>
          </a:p>
        </p:txBody>
      </p:sp>
    </p:spTree>
    <p:extLst>
      <p:ext uri="{BB962C8B-B14F-4D97-AF65-F5344CB8AC3E}">
        <p14:creationId xmlns:p14="http://schemas.microsoft.com/office/powerpoint/2010/main" val="2388286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barn(inHorizontal)">
                                      <p:cBhvr>
                                        <p:cTn id="7" dur="500"/>
                                        <p:tgtEl>
                                          <p:spTgt spid="122882"/>
                                        </p:tgtEl>
                                      </p:cBhvr>
                                    </p:animEffect>
                                  </p:childTnLst>
                                </p:cTn>
                              </p:par>
                              <p:par>
                                <p:cTn id="8" presetID="8" presetClass="entr" presetSubtype="16" fill="hold" nodeType="withEffect">
                                  <p:stCondLst>
                                    <p:cond delay="0"/>
                                  </p:stCondLst>
                                  <p:childTnLst>
                                    <p:set>
                                      <p:cBhvr>
                                        <p:cTn id="9" dur="1" fill="hold">
                                          <p:stCondLst>
                                            <p:cond delay="0"/>
                                          </p:stCondLst>
                                        </p:cTn>
                                        <p:tgtEl>
                                          <p:spTgt spid="122883"/>
                                        </p:tgtEl>
                                        <p:attrNameLst>
                                          <p:attrName>style.visibility</p:attrName>
                                        </p:attrNameLst>
                                      </p:cBhvr>
                                      <p:to>
                                        <p:strVal val="visible"/>
                                      </p:to>
                                    </p:set>
                                    <p:animEffect transition="in" filter="diamond(in)">
                                      <p:cBhvr>
                                        <p:cTn id="10" dur="2000"/>
                                        <p:tgtEl>
                                          <p:spTgt spid="122883"/>
                                        </p:tgtEl>
                                      </p:cBhvr>
                                    </p:animEffect>
                                  </p:childTnLst>
                                </p:cTn>
                              </p:par>
                              <p:par>
                                <p:cTn id="11" presetID="6" presetClass="entr" presetSubtype="16" fill="hold" nodeType="withEffect">
                                  <p:stCondLst>
                                    <p:cond delay="0"/>
                                  </p:stCondLst>
                                  <p:childTnLst>
                                    <p:set>
                                      <p:cBhvr>
                                        <p:cTn id="12" dur="1" fill="hold">
                                          <p:stCondLst>
                                            <p:cond delay="0"/>
                                          </p:stCondLst>
                                        </p:cTn>
                                        <p:tgtEl>
                                          <p:spTgt spid="122884"/>
                                        </p:tgtEl>
                                        <p:attrNameLst>
                                          <p:attrName>style.visibility</p:attrName>
                                        </p:attrNameLst>
                                      </p:cBhvr>
                                      <p:to>
                                        <p:strVal val="visible"/>
                                      </p:to>
                                    </p:set>
                                    <p:animEffect transition="in" filter="circle(in)">
                                      <p:cBhvr>
                                        <p:cTn id="13" dur="2000"/>
                                        <p:tgtEl>
                                          <p:spTgt spid="122884"/>
                                        </p:tgtEl>
                                      </p:cBhvr>
                                    </p:animEffect>
                                  </p:childTnLst>
                                </p:cTn>
                              </p:par>
                              <p:par>
                                <p:cTn id="14" presetID="53" presetClass="entr" presetSubtype="0" fill="hold" nodeType="withEffect">
                                  <p:stCondLst>
                                    <p:cond delay="0"/>
                                  </p:stCondLst>
                                  <p:childTnLst>
                                    <p:set>
                                      <p:cBhvr>
                                        <p:cTn id="15" dur="1" fill="hold">
                                          <p:stCondLst>
                                            <p:cond delay="0"/>
                                          </p:stCondLst>
                                        </p:cTn>
                                        <p:tgtEl>
                                          <p:spTgt spid="122894"/>
                                        </p:tgtEl>
                                        <p:attrNameLst>
                                          <p:attrName>style.visibility</p:attrName>
                                        </p:attrNameLst>
                                      </p:cBhvr>
                                      <p:to>
                                        <p:strVal val="visible"/>
                                      </p:to>
                                    </p:set>
                                    <p:anim calcmode="lin" valueType="num">
                                      <p:cBhvr>
                                        <p:cTn id="16" dur="500" fill="hold"/>
                                        <p:tgtEl>
                                          <p:spTgt spid="122894"/>
                                        </p:tgtEl>
                                        <p:attrNameLst>
                                          <p:attrName>ppt_w</p:attrName>
                                        </p:attrNameLst>
                                      </p:cBhvr>
                                      <p:tavLst>
                                        <p:tav tm="0">
                                          <p:val>
                                            <p:fltVal val="0"/>
                                          </p:val>
                                        </p:tav>
                                        <p:tav tm="100000">
                                          <p:val>
                                            <p:strVal val="#ppt_w"/>
                                          </p:val>
                                        </p:tav>
                                      </p:tavLst>
                                    </p:anim>
                                    <p:anim calcmode="lin" valueType="num">
                                      <p:cBhvr>
                                        <p:cTn id="17" dur="500" fill="hold"/>
                                        <p:tgtEl>
                                          <p:spTgt spid="122894"/>
                                        </p:tgtEl>
                                        <p:attrNameLst>
                                          <p:attrName>ppt_h</p:attrName>
                                        </p:attrNameLst>
                                      </p:cBhvr>
                                      <p:tavLst>
                                        <p:tav tm="0">
                                          <p:val>
                                            <p:fltVal val="0"/>
                                          </p:val>
                                        </p:tav>
                                        <p:tav tm="100000">
                                          <p:val>
                                            <p:strVal val="#ppt_h"/>
                                          </p:val>
                                        </p:tav>
                                      </p:tavLst>
                                    </p:anim>
                                    <p:animEffect transition="in" filter="fade">
                                      <p:cBhvr>
                                        <p:cTn id="18" dur="500"/>
                                        <p:tgtEl>
                                          <p:spTgt spid="122894"/>
                                        </p:tgtEl>
                                      </p:cBhvr>
                                    </p:animEffect>
                                  </p:childTnLst>
                                </p:cTn>
                              </p:par>
                            </p:childTnLst>
                          </p:cTn>
                        </p:par>
                        <p:par>
                          <p:cTn id="19" fill="hold" nodeType="afterGroup">
                            <p:stCondLst>
                              <p:cond delay="2000"/>
                            </p:stCondLst>
                            <p:childTnLst>
                              <p:par>
                                <p:cTn id="20" presetID="5" presetClass="entr" presetSubtype="10" fill="hold" nodeType="afterEffect">
                                  <p:stCondLst>
                                    <p:cond delay="0"/>
                                  </p:stCondLst>
                                  <p:childTnLst>
                                    <p:set>
                                      <p:cBhvr>
                                        <p:cTn id="21" dur="1" fill="hold">
                                          <p:stCondLst>
                                            <p:cond delay="0"/>
                                          </p:stCondLst>
                                        </p:cTn>
                                        <p:tgtEl>
                                          <p:spTgt spid="122895">
                                            <p:txEl>
                                              <p:pRg st="0" end="0"/>
                                            </p:txEl>
                                          </p:spTgt>
                                        </p:tgtEl>
                                        <p:attrNameLst>
                                          <p:attrName>style.visibility</p:attrName>
                                        </p:attrNameLst>
                                      </p:cBhvr>
                                      <p:to>
                                        <p:strVal val="visible"/>
                                      </p:to>
                                    </p:set>
                                    <p:animEffect transition="in" filter="checkerboard(across)">
                                      <p:cBhvr>
                                        <p:cTn id="22" dur="500"/>
                                        <p:tgtEl>
                                          <p:spTgt spid="12289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mediacall" presetSubtype="0" fill="hold" nodeType="clickEffect">
                                  <p:stCondLst>
                                    <p:cond delay="0"/>
                                  </p:stCondLst>
                                  <p:childTnLst>
                                    <p:cmd type="call" cmd="playFrom(0.0)">
                                      <p:cBhvr>
                                        <p:cTn id="26" dur="3760" fill="hold"/>
                                        <p:tgtEl>
                                          <p:spTgt spid="1228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408480"/>
            <a:ext cx="3581400" cy="4763719"/>
          </a:xfrm>
          <a:prstGeom prst="rect">
            <a:avLst/>
          </a:prstGeom>
          <a:noFill/>
          <a:ln>
            <a:noFill/>
          </a:ln>
        </p:spPr>
      </p:pic>
      <p:sp>
        <p:nvSpPr>
          <p:cNvPr id="11" name="TextBox 10"/>
          <p:cNvSpPr txBox="1"/>
          <p:nvPr/>
        </p:nvSpPr>
        <p:spPr>
          <a:xfrm>
            <a:off x="50799" y="1728272"/>
            <a:ext cx="5130801" cy="1200329"/>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Hùng Vương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7" name="TextBox 6"/>
          <p:cNvSpPr txBox="1"/>
          <p:nvPr/>
        </p:nvSpPr>
        <p:spPr>
          <a:xfrm>
            <a:off x="84304" y="2898832"/>
            <a:ext cx="4953000" cy="1200329"/>
          </a:xfrm>
          <a:prstGeom prst="rect">
            <a:avLst/>
          </a:prstGeom>
          <a:noFill/>
        </p:spPr>
        <p:txBody>
          <a:bodyPr wrap="square" rtlCol="0">
            <a:spAutoFit/>
          </a:bodyPr>
          <a:lstStyle/>
          <a:p>
            <a:r>
              <a:rPr lang="en-US" sz="2400" dirty="0">
                <a:latin typeface="+mj-lt"/>
              </a:rPr>
              <a:t>    </a:t>
            </a:r>
            <a:r>
              <a:rPr lang="vi-VN" sz="2400" dirty="0">
                <a:latin typeface="+mj-lt"/>
              </a:rPr>
              <a:t>- Thường có yếu tố tưởng tượng kỳ ảo.</a:t>
            </a:r>
            <a:endParaRPr lang="en-US" sz="2400" dirty="0">
              <a:latin typeface="+mj-lt"/>
            </a:endParaRPr>
          </a:p>
          <a:p>
            <a:endParaRPr lang="en-US" sz="2400" dirty="0">
              <a:latin typeface="+mj-lt"/>
            </a:endParaRPr>
          </a:p>
        </p:txBody>
      </p:sp>
      <p:sp>
        <p:nvSpPr>
          <p:cNvPr id="9" name="TextBox 8"/>
          <p:cNvSpPr txBox="1"/>
          <p:nvPr/>
        </p:nvSpPr>
        <p:spPr>
          <a:xfrm>
            <a:off x="84304" y="3430403"/>
            <a:ext cx="5097296" cy="1938992"/>
          </a:xfrm>
          <a:prstGeom prst="rect">
            <a:avLst/>
          </a:prstGeom>
          <a:noFill/>
        </p:spPr>
        <p:txBody>
          <a:bodyPr wrap="square" rtlCol="0">
            <a:spAutoFit/>
          </a:bodyPr>
          <a:lstStyle/>
          <a:p>
            <a:pPr algn="just"/>
            <a:r>
              <a:rPr lang="en-US" sz="2400" dirty="0">
                <a:latin typeface="+mj-lt"/>
              </a:rPr>
              <a:t>    </a:t>
            </a:r>
          </a:p>
          <a:p>
            <a:pPr algn="just"/>
            <a:r>
              <a:rPr lang="en-US" sz="2400" dirty="0">
                <a:latin typeface="+mj-lt"/>
              </a:rPr>
              <a:t>    </a:t>
            </a:r>
            <a:r>
              <a:rPr lang="vi-VN" sz="2400" dirty="0">
                <a:latin typeface="+mj-lt"/>
              </a:rPr>
              <a:t>- Thể hiện thái độ và cách đánh giá của nhân dân đối với các sự kiện và nhân vật lịch sử đó.</a:t>
            </a:r>
            <a:endParaRPr lang="en-US" sz="2400" dirty="0">
              <a:latin typeface="+mj-lt"/>
            </a:endParaRPr>
          </a:p>
          <a:p>
            <a:pPr algn="just"/>
            <a:endParaRPr lang="en-US" sz="2400" dirty="0">
              <a:latin typeface="+mj-lt"/>
            </a:endParaRPr>
          </a:p>
        </p:txBody>
      </p:sp>
    </p:spTree>
    <p:extLst>
      <p:ext uri="{BB962C8B-B14F-4D97-AF65-F5344CB8AC3E}">
        <p14:creationId xmlns:p14="http://schemas.microsoft.com/office/powerpoint/2010/main" val="10142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5910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TextBox 5"/>
          <p:cNvSpPr txBox="1"/>
          <p:nvPr/>
        </p:nvSpPr>
        <p:spPr>
          <a:xfrm>
            <a:off x="2501899" y="255231"/>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2" name="TextBox 1"/>
          <p:cNvSpPr txBox="1"/>
          <p:nvPr/>
        </p:nvSpPr>
        <p:spPr>
          <a:xfrm>
            <a:off x="152400" y="762000"/>
            <a:ext cx="8763000" cy="563231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latin typeface="Times New Roman" pitchFamily="18" charset="0"/>
                <a:cs typeface="Times New Roman" pitchFamily="18" charset="0"/>
              </a:rPr>
              <a:t>PHIẾU HỌC TẬP</a:t>
            </a:r>
            <a:r>
              <a:rPr lang="vi-VN" sz="2400" b="1" dirty="0">
                <a:latin typeface="Times New Roman" pitchFamily="18" charset="0"/>
                <a:cs typeface="Times New Roman" pitchFamily="18" charset="0"/>
              </a:rPr>
              <a:t> SỐ 1</a:t>
            </a:r>
            <a:endParaRPr lang="en-US" sz="2400" dirty="0">
              <a:latin typeface="Times New Roman" pitchFamily="18" charset="0"/>
              <a:cs typeface="Times New Roman" pitchFamily="18" charset="0"/>
            </a:endParaRPr>
          </a:p>
          <a:p>
            <a:pPr algn="just"/>
            <a:br>
              <a:rPr lang="en-US" sz="2400" dirty="0">
                <a:latin typeface="Times New Roman" pitchFamily="18" charset="0"/>
                <a:cs typeface="Times New Roman" pitchFamily="18" charset="0"/>
              </a:rPr>
            </a:b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con</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to </a:t>
            </a:r>
            <a:r>
              <a:rPr lang="en-US" sz="2400" dirty="0" err="1">
                <a:latin typeface="Times New Roman" pitchFamily="18" charset="0"/>
                <a:cs typeface="Times New Roman" pitchFamily="18" charset="0"/>
              </a:rPr>
              <a:t>ướm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thử</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trượng</a:t>
            </a:r>
            <a:r>
              <a:rPr lang="en-US" sz="2400" dirty="0">
                <a:latin typeface="Times New Roman" pitchFamily="18" charset="0"/>
                <a:cs typeface="Times New Roman" pitchFamily="18" charset="0"/>
              </a:rPr>
              <a:t>, phi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tan.</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77176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77779"/>
            <a:ext cx="7086600" cy="4800600"/>
          </a:xfrm>
          <a:prstGeom prst="rect">
            <a:avLst/>
          </a:prstGeom>
        </p:spPr>
      </p:pic>
    </p:spTree>
    <p:extLst>
      <p:ext uri="{BB962C8B-B14F-4D97-AF65-F5344CB8AC3E}">
        <p14:creationId xmlns:p14="http://schemas.microsoft.com/office/powerpoint/2010/main" val="9790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TextBox 5"/>
          <p:cNvSpPr txBox="1"/>
          <p:nvPr/>
        </p:nvSpPr>
        <p:spPr>
          <a:xfrm>
            <a:off x="2501899" y="255231"/>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2" name="TextBox 1"/>
          <p:cNvSpPr txBox="1"/>
          <p:nvPr/>
        </p:nvSpPr>
        <p:spPr>
          <a:xfrm>
            <a:off x="152400" y="762000"/>
            <a:ext cx="8763000" cy="60016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latin typeface="Times New Roman" pitchFamily="18" charset="0"/>
                <a:cs typeface="Times New Roman" pitchFamily="18" charset="0"/>
              </a:rPr>
              <a:t>PHIẾU HỌC TẬP</a:t>
            </a:r>
            <a:r>
              <a:rPr lang="vi-VN" sz="2400" b="1" dirty="0">
                <a:latin typeface="Times New Roman" pitchFamily="18" charset="0"/>
                <a:cs typeface="Times New Roman" pitchFamily="18" charset="0"/>
              </a:rPr>
              <a:t> SỐ 1</a:t>
            </a:r>
            <a:endParaRPr lang="en-US" sz="2400" dirty="0">
              <a:latin typeface="Times New Roman" pitchFamily="18" charset="0"/>
              <a:cs typeface="Times New Roman" pitchFamily="18" charset="0"/>
            </a:endParaRPr>
          </a:p>
          <a:p>
            <a:pPr algn="just"/>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Thánh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t>(</a:t>
            </a: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con</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to </a:t>
            </a:r>
            <a:r>
              <a:rPr lang="en-US" sz="2400" dirty="0" err="1">
                <a:latin typeface="Times New Roman" pitchFamily="18" charset="0"/>
                <a:cs typeface="Times New Roman" pitchFamily="18" charset="0"/>
              </a:rPr>
              <a:t>ướm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thử</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(6)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(5)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(8)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(7)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trượng</a:t>
            </a:r>
            <a:r>
              <a:rPr lang="en-US" sz="2400" dirty="0">
                <a:latin typeface="Times New Roman" pitchFamily="18" charset="0"/>
                <a:cs typeface="Times New Roman" pitchFamily="18" charset="0"/>
              </a:rPr>
              <a:t>, phi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tan.</a:t>
            </a:r>
          </a:p>
          <a:p>
            <a:pPr algn="just"/>
            <a:r>
              <a:rPr lang="en-US" sz="2400" dirty="0">
                <a:latin typeface="Times New Roman" pitchFamily="18" charset="0"/>
                <a:cs typeface="Times New Roman" pitchFamily="18" charset="0"/>
              </a:rPr>
              <a:t> (9)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0200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7" name="TextBox 6"/>
          <p:cNvSpPr txBox="1"/>
          <p:nvPr/>
        </p:nvSpPr>
        <p:spPr>
          <a:xfrm>
            <a:off x="76200" y="2240340"/>
            <a:ext cx="5257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Ai là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vật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Truyện sử dụng ngôi kể nào? Dựa vào đâu em nhận ra ngôi kể đó? Lời kể của ai?</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898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228600" y="2209800"/>
            <a:ext cx="5257800" cy="1569660"/>
          </a:xfrm>
          <a:prstGeom prst="rect">
            <a:avLst/>
          </a:prstGeom>
          <a:noFill/>
        </p:spPr>
        <p:txBody>
          <a:bodyPr wrap="square" rtlCol="0">
            <a:spAutoFit/>
          </a:bodyPr>
          <a:lstStyle/>
          <a:p>
            <a:pPr lvl="0"/>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Thánh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a:p>
            <a:pPr lvl="0"/>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endParaRPr lang="en-US" sz="2400" dirty="0">
              <a:latin typeface="Times New Roman" pitchFamily="18" charset="0"/>
              <a:cs typeface="Times New Roman" pitchFamily="18" charset="0"/>
            </a:endParaRPr>
          </a:p>
          <a:p>
            <a:pPr lvl="0"/>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PTBĐ: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0221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7" name="TextBox 6"/>
          <p:cNvSpPr txBox="1"/>
          <p:nvPr/>
        </p:nvSpPr>
        <p:spPr>
          <a:xfrm>
            <a:off x="76200" y="2240340"/>
            <a:ext cx="5257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Times New Roman" pitchFamily="18" charset="0"/>
                <a:cs typeface="Times New Roman" pitchFamily="18" charset="0"/>
              </a:rPr>
              <a:t>? Văn bản chia làm mấy phần? Nêu nội dung của từng phần?</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5897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533400" y="2226153"/>
            <a:ext cx="4953000" cy="3416320"/>
          </a:xfrm>
          <a:prstGeom prst="rect">
            <a:avLst/>
          </a:prstGeom>
          <a:noFill/>
        </p:spPr>
        <p:txBody>
          <a:bodyPr wrap="square" rtlCol="0">
            <a:spAutoFit/>
          </a:bodyPr>
          <a:lstStyle/>
          <a:p>
            <a:r>
              <a:rPr lang="en-US" sz="2400" b="1" dirty="0" err="1">
                <a:latin typeface="Times New Roman" pitchFamily="18" charset="0"/>
                <a:cs typeface="Times New Roman" pitchFamily="18" charset="0"/>
              </a:rPr>
              <a:t>Bố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cục</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phần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P1: </a:t>
            </a:r>
            <a:r>
              <a:rPr lang="vi-VN" sz="2400" dirty="0" err="1">
                <a:latin typeface="Times New Roman" pitchFamily="18" charset="0"/>
                <a:cs typeface="Times New Roman" pitchFamily="18" charset="0"/>
              </a:rPr>
              <a:t>T</a:t>
            </a:r>
            <a:r>
              <a:rPr lang="en-US" sz="2400" dirty="0">
                <a:latin typeface="Times New Roman" pitchFamily="18" charset="0"/>
                <a:cs typeface="Times New Roman" pitchFamily="18" charset="0"/>
              </a:rPr>
              <a:t>ừ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nằm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đấy</a:t>
            </a:r>
            <a:r>
              <a:rPr lang="en-US" sz="2400" i="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P2: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cứu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P3: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tan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P4: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971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9" name="TextBox 8"/>
          <p:cNvSpPr txBox="1"/>
          <p:nvPr/>
        </p:nvSpPr>
        <p:spPr>
          <a:xfrm>
            <a:off x="63224" y="1301472"/>
            <a:ext cx="48768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vi-VN" sz="2400" b="1" dirty="0">
                <a:latin typeface="Times New Roman" pitchFamily="18" charset="0"/>
                <a:cs typeface="Times New Roman" pitchFamily="18" charset="0"/>
              </a:rPr>
              <a:t>TÌM HIỂU CHI TIẾT</a:t>
            </a:r>
            <a:endParaRPr lang="en-US" sz="2400" dirty="0">
              <a:latin typeface="Times New Roman" pitchFamily="18" charset="0"/>
              <a:cs typeface="Times New Roman" pitchFamily="18" charset="0"/>
            </a:endParaRPr>
          </a:p>
        </p:txBody>
      </p:sp>
      <p:sp>
        <p:nvSpPr>
          <p:cNvPr id="11" name="TextBox 10"/>
          <p:cNvSpPr txBox="1"/>
          <p:nvPr/>
        </p:nvSpPr>
        <p:spPr>
          <a:xfrm>
            <a:off x="152400" y="1676400"/>
            <a:ext cx="48768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1. Sự ra đời của Gióng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181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1574442" y="1021456"/>
            <a:ext cx="6104586" cy="656822"/>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15000"/>
              </a:lnSpc>
              <a:spcAft>
                <a:spcPts val="600"/>
              </a:spcAft>
              <a:tabLst>
                <a:tab pos="0" algn="l"/>
                <a:tab pos="42863" algn="l"/>
              </a:tabLst>
              <a:defRPr/>
            </a:pPr>
            <a:r>
              <a:rPr lang="fr-FR" sz="2700" b="1" dirty="0">
                <a:solidFill>
                  <a:srgbClr val="0D0D0D"/>
                </a:solidFill>
                <a:latin typeface="Times New Roman" panose="02020603050405020304" pitchFamily="18" charset="0"/>
                <a:ea typeface="Calibri" panose="020F0502020204030204" pitchFamily="34" charset="0"/>
              </a:rPr>
              <a:t>HOẠT ĐỘNG KHỞI ĐỘNG</a:t>
            </a:r>
            <a:endParaRPr lang="en-US" sz="2700" dirty="0">
              <a:solidFill>
                <a:prstClr val="white"/>
              </a:solidFill>
              <a:latin typeface="Times New Roman" panose="02020603050405020304" pitchFamily="18" charset="0"/>
              <a:ea typeface="Times New Roman" panose="02020603050405020304" pitchFamily="18" charset="0"/>
            </a:endParaRPr>
          </a:p>
        </p:txBody>
      </p:sp>
      <p:sp>
        <p:nvSpPr>
          <p:cNvPr id="9" name="Rectangle 8"/>
          <p:cNvSpPr/>
          <p:nvPr/>
        </p:nvSpPr>
        <p:spPr>
          <a:xfrm>
            <a:off x="1988473" y="1833530"/>
            <a:ext cx="5167056" cy="692497"/>
          </a:xfrm>
          <a:prstGeom prst="rect">
            <a:avLst/>
          </a:prstGeom>
          <a:solidFill>
            <a:schemeClr val="bg2">
              <a:lumMod val="90000"/>
            </a:schemeClr>
          </a:solidFill>
          <a:ln w="190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68580" tIns="34290" rIns="68580" bIns="34290">
            <a:spAutoFit/>
          </a:bodyPr>
          <a:lstStyle/>
          <a:p>
            <a:pPr algn="ctr" defTabSz="685800">
              <a:defRPr/>
            </a:pPr>
            <a:r>
              <a:rPr lang="en-US" sz="405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Trò</a:t>
            </a:r>
            <a:r>
              <a:rPr lang="en-US" sz="405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405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chơi</a:t>
            </a:r>
            <a:r>
              <a:rPr lang="en-US" sz="405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4050" b="1" i="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Ai </a:t>
            </a:r>
            <a:r>
              <a:rPr lang="en-US" sz="4050" b="1" i="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nhanh</a:t>
            </a:r>
            <a:r>
              <a:rPr lang="en-US" sz="4050" b="1" i="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4050" b="1" i="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hơn</a:t>
            </a:r>
            <a:endParaRPr lang="en-US" sz="405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
        <p:nvSpPr>
          <p:cNvPr id="11" name="Right Arrow Callout 10"/>
          <p:cNvSpPr/>
          <p:nvPr/>
        </p:nvSpPr>
        <p:spPr>
          <a:xfrm>
            <a:off x="511935" y="2924310"/>
            <a:ext cx="2453426" cy="2463085"/>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Rectangle 11"/>
          <p:cNvSpPr/>
          <p:nvPr/>
        </p:nvSpPr>
        <p:spPr>
          <a:xfrm>
            <a:off x="810823" y="3614054"/>
            <a:ext cx="1024961" cy="992579"/>
          </a:xfrm>
          <a:prstGeom prst="rect">
            <a:avLst/>
          </a:prstGeom>
          <a:solidFill>
            <a:schemeClr val="accent2">
              <a:lumMod val="20000"/>
              <a:lumOff val="80000"/>
            </a:schemeClr>
          </a:solidFill>
        </p:spPr>
        <p:txBody>
          <a:bodyPr wrap="none" lIns="68580" tIns="34290" rIns="68580" bIns="34290">
            <a:spAutoFit/>
          </a:bodyPr>
          <a:lstStyle/>
          <a:p>
            <a:pPr algn="ctr" defTabSz="685800">
              <a:defRPr/>
            </a:pPr>
            <a:r>
              <a:rPr lang="en-US" sz="30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Luật</a:t>
            </a:r>
            <a:r>
              <a:rPr lang="en-US" sz="30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p>
          <a:p>
            <a:pPr algn="ctr" defTabSz="685800">
              <a:defRPr/>
            </a:pPr>
            <a:r>
              <a:rPr lang="en-US" sz="30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chơi</a:t>
            </a:r>
            <a:endParaRPr lang="en-US" sz="30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endParaRPr>
          </a:p>
        </p:txBody>
      </p:sp>
      <p:sp>
        <p:nvSpPr>
          <p:cNvPr id="13" name="Pentagon 12"/>
          <p:cNvSpPr/>
          <p:nvPr/>
        </p:nvSpPr>
        <p:spPr>
          <a:xfrm>
            <a:off x="3071612" y="2779422"/>
            <a:ext cx="5988676" cy="74375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5000"/>
              </a:lnSpc>
              <a:defRPr/>
            </a:pPr>
            <a:r>
              <a:rPr lang="en-US" sz="2100" dirty="0">
                <a:solidFill>
                  <a:prstClr val="black"/>
                </a:solidFill>
                <a:latin typeface="Times New Roman" panose="02020603050405020304" pitchFamily="18" charset="0"/>
                <a:ea typeface="Times New Roman" panose="02020603050405020304" pitchFamily="18" charset="0"/>
              </a:rPr>
              <a:t>+ Chia </a:t>
            </a:r>
            <a:r>
              <a:rPr lang="en-US" sz="2100" dirty="0" err="1">
                <a:solidFill>
                  <a:prstClr val="black"/>
                </a:solidFill>
                <a:latin typeface="Times New Roman" panose="02020603050405020304" pitchFamily="18" charset="0"/>
                <a:ea typeface="Times New Roman" panose="02020603050405020304" pitchFamily="18" charset="0"/>
              </a:rPr>
              <a:t>lớp</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thành</a:t>
            </a:r>
            <a:r>
              <a:rPr lang="en-US" sz="2100" dirty="0">
                <a:solidFill>
                  <a:prstClr val="black"/>
                </a:solidFill>
                <a:latin typeface="Times New Roman" panose="02020603050405020304" pitchFamily="18" charset="0"/>
                <a:ea typeface="Times New Roman" panose="02020603050405020304" pitchFamily="18" charset="0"/>
              </a:rPr>
              <a:t> 2 </a:t>
            </a:r>
            <a:r>
              <a:rPr lang="en-US" sz="2100" dirty="0" err="1">
                <a:solidFill>
                  <a:prstClr val="black"/>
                </a:solidFill>
                <a:latin typeface="Times New Roman" panose="02020603050405020304" pitchFamily="18" charset="0"/>
                <a:ea typeface="Times New Roman" panose="02020603050405020304" pitchFamily="18" charset="0"/>
              </a:rPr>
              <a:t>đội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đương</a:t>
            </a:r>
            <a:r>
              <a:rPr lang="en-US" sz="2100" dirty="0">
                <a:solidFill>
                  <a:prstClr val="black"/>
                </a:solidFill>
                <a:latin typeface="Times New Roman" panose="02020603050405020304" pitchFamily="18" charset="0"/>
                <a:ea typeface="Times New Roman" panose="02020603050405020304" pitchFamily="18" charset="0"/>
              </a:rPr>
              <a:t> 2 </a:t>
            </a:r>
            <a:r>
              <a:rPr lang="en-US" sz="2100" dirty="0" err="1">
                <a:solidFill>
                  <a:prstClr val="black"/>
                </a:solidFill>
                <a:latin typeface="Times New Roman" panose="02020603050405020304" pitchFamily="18" charset="0"/>
                <a:ea typeface="Times New Roman" panose="02020603050405020304" pitchFamily="18" charset="0"/>
              </a:rPr>
              <a:t>dãy</a:t>
            </a:r>
            <a:r>
              <a:rPr lang="en-US" sz="2100" dirty="0">
                <a:solidFill>
                  <a:prstClr val="black"/>
                </a:solidFill>
                <a:latin typeface="Times New Roman" panose="02020603050405020304" pitchFamily="18" charset="0"/>
                <a:ea typeface="Times New Roman" panose="02020603050405020304" pitchFamily="18" charset="0"/>
              </a:rPr>
              <a:t>)</a:t>
            </a:r>
            <a:endParaRPr lang="en-US" dirty="0">
              <a:solidFill>
                <a:prstClr val="black"/>
              </a:solidFill>
              <a:latin typeface="Times New Roman" panose="02020603050405020304" pitchFamily="18" charset="0"/>
              <a:ea typeface="Times New Roman" panose="02020603050405020304" pitchFamily="18" charset="0"/>
            </a:endParaRPr>
          </a:p>
        </p:txBody>
      </p:sp>
      <p:sp>
        <p:nvSpPr>
          <p:cNvPr id="16" name="Pentagon 15"/>
          <p:cNvSpPr/>
          <p:nvPr/>
        </p:nvSpPr>
        <p:spPr>
          <a:xfrm>
            <a:off x="3071610" y="4798183"/>
            <a:ext cx="5988676" cy="74375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5000"/>
              </a:lnSpc>
              <a:defRPr/>
            </a:pPr>
            <a:r>
              <a:rPr lang="en-US" sz="2100" dirty="0" err="1">
                <a:solidFill>
                  <a:prstClr val="black"/>
                </a:solidFill>
                <a:latin typeface="Times New Roman" panose="02020603050405020304" pitchFamily="18" charset="0"/>
                <a:ea typeface="Times New Roman" panose="02020603050405020304" pitchFamily="18" charset="0"/>
              </a:rPr>
              <a:t>Trong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thời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gian</a:t>
            </a:r>
            <a:r>
              <a:rPr lang="en-US" sz="2100" dirty="0">
                <a:solidFill>
                  <a:prstClr val="black"/>
                </a:solidFill>
                <a:latin typeface="Times New Roman" panose="02020603050405020304" pitchFamily="18" charset="0"/>
                <a:ea typeface="Times New Roman" panose="02020603050405020304" pitchFamily="18" charset="0"/>
              </a:rPr>
              <a:t> 3 </a:t>
            </a:r>
            <a:r>
              <a:rPr lang="en-US" sz="2100" dirty="0" err="1">
                <a:solidFill>
                  <a:prstClr val="black"/>
                </a:solidFill>
                <a:latin typeface="Times New Roman" panose="02020603050405020304" pitchFamily="18" charset="0"/>
                <a:ea typeface="Times New Roman" panose="02020603050405020304" pitchFamily="18" charset="0"/>
              </a:rPr>
              <a:t>phút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dãy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nào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viết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được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nhiều</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đáp</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án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đúng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lên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bảng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nhất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sẽ</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thắng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cuộc</a:t>
            </a:r>
            <a:r>
              <a:rPr lang="en-US" sz="2100" dirty="0">
                <a:solidFill>
                  <a:prstClr val="black"/>
                </a:solidFill>
                <a:latin typeface="Times New Roman" panose="02020603050405020304" pitchFamily="18" charset="0"/>
                <a:ea typeface="Times New Roman" panose="02020603050405020304" pitchFamily="18" charset="0"/>
              </a:rPr>
              <a:t>.</a:t>
            </a:r>
          </a:p>
        </p:txBody>
      </p:sp>
      <p:sp>
        <p:nvSpPr>
          <p:cNvPr id="17" name="Pentagon 16"/>
          <p:cNvSpPr/>
          <p:nvPr/>
        </p:nvSpPr>
        <p:spPr>
          <a:xfrm>
            <a:off x="3071610" y="3627244"/>
            <a:ext cx="5988676" cy="1066871"/>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5000"/>
              </a:lnSpc>
              <a:defRPr/>
            </a:pP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Học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sinh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mỗi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đội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sẽ</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lần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lượt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viết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tên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những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truyện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truyền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thuyết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mà</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mình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đã</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được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nghe</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được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đọc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lên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bảng</a:t>
            </a:r>
            <a:r>
              <a:rPr lang="en-US" sz="2100" dirty="0">
                <a:solidFill>
                  <a:prstClr val="black"/>
                </a:solidFill>
                <a:latin typeface="Times New Roman" panose="02020603050405020304" pitchFamily="18" charset="0"/>
                <a:ea typeface="Times New Roman" panose="02020603050405020304" pitchFamily="18" charset="0"/>
              </a:rPr>
              <a:t>.</a:t>
            </a:r>
            <a:endParaRPr lang="en-US"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30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t>1. Sự ra đời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183300733"/>
              </p:ext>
            </p:extLst>
          </p:nvPr>
        </p:nvGraphicFramePr>
        <p:xfrm>
          <a:off x="1109663" y="2514600"/>
          <a:ext cx="6911975" cy="3520426"/>
        </p:xfrm>
        <a:graphic>
          <a:graphicData uri="http://schemas.openxmlformats.org/drawingml/2006/table">
            <a:tbl>
              <a:tblPr firstRow="1" bandRow="1">
                <a:tableStyleId>{5940675A-B579-460E-94D1-54222C63F5DA}</a:tableStyleId>
              </a:tblPr>
              <a:tblGrid>
                <a:gridCol w="1023937">
                  <a:extLst>
                    <a:ext uri="{9D8B030D-6E8A-4147-A177-3AD203B41FA5}">
                      <a16:colId xmlns:a16="http://schemas.microsoft.com/office/drawing/2014/main" val="20000"/>
                    </a:ext>
                  </a:extLst>
                </a:gridCol>
                <a:gridCol w="5888038">
                  <a:extLst>
                    <a:ext uri="{9D8B030D-6E8A-4147-A177-3AD203B41FA5}">
                      <a16:colId xmlns:a16="http://schemas.microsoft.com/office/drawing/2014/main" val="20001"/>
                    </a:ext>
                  </a:extLst>
                </a:gridCol>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2000" b="1" kern="1200" dirty="0" err="1">
                          <a:solidFill>
                            <a:schemeClr val="tx1"/>
                          </a:solidFill>
                          <a:effectLst/>
                          <a:latin typeface="Times New Roman" pitchFamily="18" charset="0"/>
                          <a:ea typeface="+mn-ea"/>
                          <a:cs typeface="Times New Roman" pitchFamily="18" charset="0"/>
                        </a:rPr>
                        <a:t>Sư</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ra</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đời</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của</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extLst>
                  <a:ext uri="{0D108BD9-81ED-4DB2-BD59-A6C34878D82A}">
                    <a16:rowId xmlns:a16="http://schemas.microsoft.com/office/drawing/2014/main" val="10000"/>
                  </a:ext>
                </a:extLst>
              </a:tr>
              <a:tr h="1348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61883">
                <a:tc>
                  <a:txBody>
                    <a:bodyPr/>
                    <a:lstStyle/>
                    <a:p>
                      <a:r>
                        <a:rPr lang="en-US" sz="2000" kern="1200" dirty="0" err="1">
                          <a:solidFill>
                            <a:schemeClr val="tx1"/>
                          </a:solidFill>
                          <a:effectLst/>
                          <a:latin typeface="Times New Roman" pitchFamily="18" charset="0"/>
                          <a:ea typeface="+mn-ea"/>
                          <a:cs typeface="Times New Roman" pitchFamily="18" charset="0"/>
                        </a:rPr>
                        <a:t>Dư</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đoán</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sư</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việc</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sắp</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xảy</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ra</a:t>
                      </a:r>
                      <a:endParaRPr lang="vi-VN" sz="2000" kern="1200" dirty="0">
                        <a:solidFill>
                          <a:schemeClr val="tx1"/>
                        </a:solidFill>
                        <a:effectLst/>
                        <a:latin typeface="Times New Roman" pitchFamily="18" charset="0"/>
                        <a:ea typeface="+mn-ea"/>
                        <a:cs typeface="Times New Roman" pitchFamily="18" charset="0"/>
                      </a:endParaRPr>
                    </a:p>
                    <a:p>
                      <a:endParaRPr lang="vi-VN" sz="2000" kern="1200" dirty="0">
                        <a:solidFill>
                          <a:schemeClr val="tx1"/>
                        </a:solidFill>
                        <a:effectLst/>
                        <a:latin typeface="Times New Roman" pitchFamily="18" charset="0"/>
                        <a:ea typeface="+mn-ea"/>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0" name="TextBox 9"/>
          <p:cNvSpPr txBox="1"/>
          <p:nvPr/>
        </p:nvSpPr>
        <p:spPr>
          <a:xfrm>
            <a:off x="2133600" y="3048000"/>
            <a:ext cx="5791200" cy="1323439"/>
          </a:xfrm>
          <a:prstGeom prst="rect">
            <a:avLst/>
          </a:prstGeom>
          <a:noFill/>
        </p:spPr>
        <p:txBody>
          <a:bodyPr wrap="square"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Người</a:t>
            </a:r>
            <a:r>
              <a:rPr lang="en-US" sz="2000" dirty="0">
                <a:latin typeface="Times New Roman" pitchFamily="18" charset="0"/>
                <a:cs typeface="Times New Roman" pitchFamily="18" charset="0"/>
              </a:rPr>
              <a:t> mẹ </a:t>
            </a:r>
            <a:r>
              <a:rPr lang="en-US" sz="2000" dirty="0" err="1">
                <a:latin typeface="Times New Roman" pitchFamily="18" charset="0"/>
                <a:cs typeface="Times New Roman" pitchFamily="18" charset="0"/>
              </a:rPr>
              <a:t>ướm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lạ </a:t>
            </a:r>
            <a:r>
              <a:rPr lang="en-US" sz="2000" dirty="0" err="1">
                <a:latin typeface="Times New Roman" pitchFamily="18" charset="0"/>
                <a:cs typeface="Times New Roman" pitchFamily="18" charset="0"/>
              </a:rPr>
              <a:t>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thai.</a:t>
            </a:r>
            <a:endParaRPr lang="en-US" sz="2000" dirty="0">
              <a:latin typeface="Times New Roman" pitchFamily="18" charset="0"/>
              <a:cs typeface="Times New Roman" pitchFamily="18" charset="0"/>
            </a:endParaRPr>
          </a:p>
          <a:p>
            <a:pPr lvl="0"/>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bé.</a:t>
            </a:r>
          </a:p>
          <a:p>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nói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a:t>
            </a:r>
          </a:p>
        </p:txBody>
      </p:sp>
      <p:sp>
        <p:nvSpPr>
          <p:cNvPr id="11" name="TextBox 10"/>
          <p:cNvSpPr txBox="1"/>
          <p:nvPr/>
        </p:nvSpPr>
        <p:spPr>
          <a:xfrm>
            <a:off x="2133600" y="4724400"/>
            <a:ext cx="5791200" cy="707886"/>
          </a:xfrm>
          <a:prstGeom prst="rect">
            <a:avLst/>
          </a:prstGeom>
          <a:noFill/>
        </p:spPr>
        <p:txBody>
          <a:bodyPr wrap="square" rtlCol="0">
            <a:spAutoFit/>
          </a:bodyPr>
          <a:lstStyle/>
          <a:p>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phi </a:t>
            </a: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a:t>
            </a:r>
          </a:p>
        </p:txBody>
      </p:sp>
    </p:spTree>
    <p:extLst>
      <p:ext uri="{BB962C8B-B14F-4D97-AF65-F5344CB8AC3E}">
        <p14:creationId xmlns:p14="http://schemas.microsoft.com/office/powerpoint/2010/main" val="2755518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t>2. Sự trưởng thành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93964495"/>
              </p:ext>
            </p:extLst>
          </p:nvPr>
        </p:nvGraphicFramePr>
        <p:xfrm>
          <a:off x="1109663" y="2514600"/>
          <a:ext cx="6911975" cy="3977626"/>
        </p:xfrm>
        <a:graphic>
          <a:graphicData uri="http://schemas.openxmlformats.org/drawingml/2006/table">
            <a:tbl>
              <a:tblPr firstRow="1" bandRow="1">
                <a:tableStyleId>{5940675A-B579-460E-94D1-54222C63F5DA}</a:tableStyleId>
              </a:tblPr>
              <a:tblGrid>
                <a:gridCol w="1023937">
                  <a:extLst>
                    <a:ext uri="{9D8B030D-6E8A-4147-A177-3AD203B41FA5}">
                      <a16:colId xmlns:a16="http://schemas.microsoft.com/office/drawing/2014/main" val="20000"/>
                    </a:ext>
                  </a:extLst>
                </a:gridCol>
                <a:gridCol w="5888038">
                  <a:extLst>
                    <a:ext uri="{9D8B030D-6E8A-4147-A177-3AD203B41FA5}">
                      <a16:colId xmlns:a16="http://schemas.microsoft.com/office/drawing/2014/main" val="20001"/>
                    </a:ext>
                  </a:extLst>
                </a:gridCol>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a:solidFill>
                            <a:schemeClr val="tx1"/>
                          </a:solidFill>
                          <a:effectLst/>
                          <a:latin typeface="Times New Roman" pitchFamily="18" charset="0"/>
                          <a:ea typeface="+mn-ea"/>
                          <a:cs typeface="Times New Roman" pitchFamily="18" charset="0"/>
                        </a:rPr>
                        <a:t>Sư</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trưởng</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thành</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của</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extLst>
                  <a:ext uri="{0D108BD9-81ED-4DB2-BD59-A6C34878D82A}">
                    <a16:rowId xmlns:a16="http://schemas.microsoft.com/office/drawing/2014/main" val="10000"/>
                  </a:ext>
                </a:extLst>
              </a:tr>
              <a:tr h="2110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61883">
                <a:tc>
                  <a:txBody>
                    <a:bodyPr/>
                    <a:lstStyle/>
                    <a:p>
                      <a:endParaRPr lang="vi-VN" sz="2000" kern="1200" dirty="0">
                        <a:solidFill>
                          <a:schemeClr val="tx1"/>
                        </a:solidFill>
                        <a:effectLst/>
                        <a:latin typeface="Times New Roman" pitchFamily="18" charset="0"/>
                        <a:ea typeface="+mn-ea"/>
                        <a:cs typeface="Times New Roman" pitchFamily="18" charset="0"/>
                      </a:endParaRPr>
                    </a:p>
                    <a:p>
                      <a:endParaRPr lang="vi-VN" sz="2000" kern="1200" dirty="0">
                        <a:solidFill>
                          <a:schemeClr val="tx1"/>
                        </a:solidFill>
                        <a:effectLst/>
                        <a:latin typeface="Times New Roman" pitchFamily="18" charset="0"/>
                        <a:ea typeface="+mn-ea"/>
                        <a:cs typeface="Times New Roman" pitchFamily="18" charset="0"/>
                      </a:endParaRPr>
                    </a:p>
                    <a:p>
                      <a:endParaRPr lang="vi-VN" sz="2000" kern="1200" dirty="0">
                        <a:solidFill>
                          <a:schemeClr val="tx1"/>
                        </a:solidFill>
                        <a:effectLst/>
                        <a:latin typeface="Times New Roman" pitchFamily="18" charset="0"/>
                        <a:ea typeface="+mn-ea"/>
                        <a:cs typeface="Times New Roman" pitchFamily="18" charset="0"/>
                      </a:endParaRPr>
                    </a:p>
                    <a:p>
                      <a:endParaRPr lang="x-none" sz="2000" dirty="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2" name="TextBox 1"/>
          <p:cNvSpPr txBox="1"/>
          <p:nvPr/>
        </p:nvSpPr>
        <p:spPr>
          <a:xfrm>
            <a:off x="2133600" y="3048000"/>
            <a:ext cx="5867400" cy="2031325"/>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Mẹ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biết</a:t>
            </a:r>
            <a:r>
              <a:rPr lang="en-US" dirty="0">
                <a:latin typeface="Times New Roman" pitchFamily="18" charset="0"/>
                <a:cs typeface="Times New Roman" pitchFamily="18" charset="0"/>
              </a:rPr>
              <a:t> no</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đứt</a:t>
            </a:r>
            <a:r>
              <a:rPr lang="en-US" dirty="0">
                <a:latin typeface="Times New Roman" pitchFamily="18" charset="0"/>
                <a:cs typeface="Times New Roman" pitchFamily="18" charset="0"/>
              </a:rPr>
              <a:t> chỉ</a:t>
            </a:r>
          </a:p>
          <a:p>
            <a:r>
              <a:rPr lang="en-US" dirty="0">
                <a:latin typeface="Times New Roman" pitchFamily="18" charset="0"/>
                <a:cs typeface="Times New Roman" pitchFamily="18" charset="0"/>
              </a:rPr>
              <a:t>+ Bà con </a:t>
            </a:r>
            <a:r>
              <a:rPr lang="en-US" dirty="0" err="1">
                <a:latin typeface="Times New Roman" pitchFamily="18" charset="0"/>
                <a:cs typeface="Times New Roman" pitchFamily="18" charset="0"/>
              </a:rPr>
              <a:t>làng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góp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endParaRPr lang="en-US" dirty="0">
              <a:latin typeface="Times New Roman" pitchFamily="18" charset="0"/>
              <a:cs typeface="Times New Roman" pitchFamily="18" charset="0"/>
            </a:endParaRPr>
          </a:p>
        </p:txBody>
      </p:sp>
      <p:sp>
        <p:nvSpPr>
          <p:cNvPr id="3" name="TextBox 2"/>
          <p:cNvSpPr txBox="1"/>
          <p:nvPr/>
        </p:nvSpPr>
        <p:spPr>
          <a:xfrm>
            <a:off x="1066800" y="5178352"/>
            <a:ext cx="1066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latin typeface="Times New Roman" pitchFamily="18" charset="0"/>
                <a:cs typeface="Times New Roman" pitchFamily="18" charset="0"/>
              </a:rPr>
              <a:t>Chi </a:t>
            </a:r>
            <a:r>
              <a:rPr lang="en-US" dirty="0" err="1">
                <a:latin typeface="Times New Roman" pitchFamily="18" charset="0"/>
                <a:cs typeface="Times New Roman" pitchFamily="18" charset="0"/>
              </a:rPr>
              <a:t>tiết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a:t>
            </a:r>
            <a:r>
              <a:rPr lang="en-US" dirty="0">
                <a:latin typeface="Times New Roman" pitchFamily="18" charset="0"/>
                <a:cs typeface="Times New Roman" pitchFamily="18" charset="0"/>
              </a:rPr>
              <a:t>́ có ý </a:t>
            </a:r>
            <a:r>
              <a:rPr lang="en-US" dirty="0" err="1">
                <a:latin typeface="Times New Roman" pitchFamily="18" charset="0"/>
                <a:cs typeface="Times New Roman" pitchFamily="18" charset="0"/>
              </a:rPr>
              <a:t>nghĩa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t>
            </a:r>
            <a:r>
              <a:rPr lang="en-US" dirty="0">
                <a:latin typeface="Times New Roman" pitchFamily="18" charset="0"/>
                <a:cs typeface="Times New Roman" pitchFamily="18" charset="0"/>
              </a:rPr>
              <a:t>̀?</a:t>
            </a:r>
          </a:p>
        </p:txBody>
      </p:sp>
      <p:sp>
        <p:nvSpPr>
          <p:cNvPr id="5" name="TextBox 4"/>
          <p:cNvSpPr txBox="1"/>
          <p:nvPr/>
        </p:nvSpPr>
        <p:spPr>
          <a:xfrm>
            <a:off x="2133600" y="5172670"/>
            <a:ext cx="5943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Tx/>
              <a:buChar char="-"/>
            </a:pPr>
            <a:r>
              <a:rPr lang="en-US" dirty="0" err="1"/>
              <a:t>Gióng</a:t>
            </a:r>
            <a:r>
              <a:rPr lang="en-US" dirty="0"/>
              <a:t> là </a:t>
            </a:r>
            <a:r>
              <a:rPr lang="en-US" dirty="0" err="1"/>
              <a:t>hình</a:t>
            </a:r>
            <a:r>
              <a:rPr lang="en-US" dirty="0"/>
              <a:t> </a:t>
            </a:r>
            <a:r>
              <a:rPr lang="en-US" dirty="0" err="1"/>
              <a:t>ảnh</a:t>
            </a:r>
            <a:r>
              <a:rPr lang="en-US" dirty="0"/>
              <a:t> </a:t>
            </a:r>
            <a:r>
              <a:rPr lang="en-US" dirty="0" err="1"/>
              <a:t>của</a:t>
            </a:r>
            <a:r>
              <a:rPr lang="en-US" dirty="0"/>
              <a:t> </a:t>
            </a:r>
            <a:r>
              <a:rPr lang="en-US" dirty="0" err="1"/>
              <a:t>nhân</a:t>
            </a:r>
            <a:r>
              <a:rPr lang="en-US" dirty="0"/>
              <a:t> </a:t>
            </a:r>
            <a:r>
              <a:rPr lang="en-US" dirty="0" err="1"/>
              <a:t>dân</a:t>
            </a:r>
            <a:r>
              <a:rPr lang="en-US" dirty="0"/>
              <a:t>, </a:t>
            </a:r>
            <a:r>
              <a:rPr lang="en-US" dirty="0" err="1"/>
              <a:t>lúc</a:t>
            </a:r>
            <a:r>
              <a:rPr lang="en-US" dirty="0"/>
              <a:t> </a:t>
            </a:r>
            <a:r>
              <a:rPr lang="en-US" dirty="0" err="1"/>
              <a:t>bình</a:t>
            </a:r>
            <a:r>
              <a:rPr lang="en-US" dirty="0"/>
              <a:t> </a:t>
            </a:r>
            <a:r>
              <a:rPr lang="en-US" dirty="0" err="1"/>
              <a:t>thường</a:t>
            </a:r>
            <a:r>
              <a:rPr lang="en-US" dirty="0"/>
              <a:t> </a:t>
            </a:r>
            <a:r>
              <a:rPr lang="en-US" dirty="0" err="1"/>
              <a:t>thi</a:t>
            </a:r>
            <a:r>
              <a:rPr lang="en-US" dirty="0"/>
              <a:t>̀ </a:t>
            </a:r>
            <a:r>
              <a:rPr lang="en-US" dirty="0" err="1"/>
              <a:t>âm</a:t>
            </a:r>
            <a:r>
              <a:rPr lang="en-US" dirty="0"/>
              <a:t> </a:t>
            </a:r>
            <a:r>
              <a:rPr lang="en-US" dirty="0" err="1"/>
              <a:t>thầm</a:t>
            </a:r>
            <a:r>
              <a:rPr lang="en-US" dirty="0"/>
              <a:t> </a:t>
            </a:r>
            <a:r>
              <a:rPr lang="en-US" dirty="0" err="1"/>
              <a:t>lặng</a:t>
            </a:r>
            <a:r>
              <a:rPr lang="en-US" dirty="0"/>
              <a:t> lẽ </a:t>
            </a:r>
            <a:r>
              <a:rPr lang="en-US" dirty="0" err="1"/>
              <a:t>nhưng</a:t>
            </a:r>
            <a:r>
              <a:rPr lang="en-US" dirty="0"/>
              <a:t> </a:t>
            </a:r>
            <a:r>
              <a:rPr lang="en-US" dirty="0" err="1"/>
              <a:t>khi</a:t>
            </a:r>
            <a:r>
              <a:rPr lang="en-US" dirty="0"/>
              <a:t> </a:t>
            </a:r>
            <a:r>
              <a:rPr lang="en-US" dirty="0" err="1"/>
              <a:t>đất</a:t>
            </a:r>
            <a:r>
              <a:rPr lang="en-US" dirty="0"/>
              <a:t> </a:t>
            </a:r>
            <a:r>
              <a:rPr lang="en-US" dirty="0" err="1"/>
              <a:t>nước</a:t>
            </a:r>
            <a:r>
              <a:rPr lang="en-US" dirty="0"/>
              <a:t> </a:t>
            </a:r>
            <a:r>
              <a:rPr lang="en-US" dirty="0" err="1"/>
              <a:t>gặp</a:t>
            </a:r>
            <a:r>
              <a:rPr lang="en-US" dirty="0"/>
              <a:t> </a:t>
            </a:r>
            <a:r>
              <a:rPr lang="en-US" dirty="0" err="1">
                <a:latin typeface="Times New Roman" pitchFamily="18" charset="0"/>
                <a:cs typeface="Times New Roman" pitchFamily="18" charset="0"/>
              </a:rPr>
              <a:t>nguy</a:t>
            </a:r>
            <a:r>
              <a:rPr lang="en-US" dirty="0"/>
              <a:t> </a:t>
            </a:r>
            <a:r>
              <a:rPr lang="en-US" dirty="0" err="1"/>
              <a:t>biến</a:t>
            </a:r>
            <a:r>
              <a:rPr lang="en-US" dirty="0"/>
              <a:t> </a:t>
            </a:r>
            <a:r>
              <a:rPr lang="en-US" dirty="0" err="1"/>
              <a:t>thi</a:t>
            </a:r>
            <a:r>
              <a:rPr lang="en-US" dirty="0"/>
              <a:t>̀ họ </a:t>
            </a:r>
            <a:r>
              <a:rPr lang="en-US" dirty="0" err="1"/>
              <a:t>sẵn</a:t>
            </a:r>
            <a:r>
              <a:rPr lang="en-US" dirty="0"/>
              <a:t> </a:t>
            </a:r>
            <a:r>
              <a:rPr lang="en-US" dirty="0" err="1"/>
              <a:t>sàng</a:t>
            </a:r>
            <a:r>
              <a:rPr lang="en-US" dirty="0"/>
              <a:t> </a:t>
            </a:r>
            <a:r>
              <a:rPr lang="en-US" dirty="0" err="1">
                <a:latin typeface="Times New Roman" pitchFamily="18" charset="0"/>
                <a:cs typeface="Times New Roman" pitchFamily="18" charset="0"/>
              </a:rPr>
              <a:t>đứng</a:t>
            </a:r>
            <a:r>
              <a:rPr lang="en-US" dirty="0"/>
              <a:t> </a:t>
            </a:r>
            <a:r>
              <a:rPr lang="en-US" dirty="0" err="1"/>
              <a:t>ra</a:t>
            </a:r>
            <a:r>
              <a:rPr lang="en-US" dirty="0"/>
              <a:t> </a:t>
            </a:r>
            <a:r>
              <a:rPr lang="en-US" dirty="0" err="1"/>
              <a:t>cứu</a:t>
            </a:r>
            <a:r>
              <a:rPr lang="en-US" dirty="0"/>
              <a:t> </a:t>
            </a:r>
            <a:r>
              <a:rPr lang="en-US" dirty="0" err="1"/>
              <a:t>nước</a:t>
            </a:r>
            <a:r>
              <a:rPr lang="en-US" dirty="0"/>
              <a:t>.</a:t>
            </a:r>
            <a:endParaRPr lang="vi-VN" dirty="0"/>
          </a:p>
          <a:p>
            <a:pPr marL="285750" indent="-285750">
              <a:buFontTx/>
              <a:buChar char="-"/>
            </a:pPr>
            <a:r>
              <a:rPr lang="en-US" dirty="0" err="1"/>
              <a:t>Sức</a:t>
            </a:r>
            <a:r>
              <a:rPr lang="en-US" dirty="0"/>
              <a:t> </a:t>
            </a:r>
            <a:r>
              <a:rPr lang="en-US" dirty="0" err="1"/>
              <a:t>mạnh</a:t>
            </a:r>
            <a:r>
              <a:rPr lang="en-US" dirty="0"/>
              <a:t> </a:t>
            </a:r>
            <a:r>
              <a:rPr lang="en-US" dirty="0" err="1"/>
              <a:t>của</a:t>
            </a:r>
            <a:r>
              <a:rPr lang="en-US" dirty="0"/>
              <a:t> </a:t>
            </a:r>
            <a:r>
              <a:rPr lang="en-US" dirty="0" err="1"/>
              <a:t>Gióng</a:t>
            </a:r>
            <a:r>
              <a:rPr lang="en-US" dirty="0"/>
              <a:t> là </a:t>
            </a:r>
            <a:r>
              <a:rPr lang="en-US" dirty="0" err="1"/>
              <a:t>sức</a:t>
            </a:r>
            <a:r>
              <a:rPr lang="en-US" dirty="0"/>
              <a:t> </a:t>
            </a:r>
            <a:r>
              <a:rPr lang="en-US" dirty="0" err="1"/>
              <a:t>mạnh</a:t>
            </a:r>
            <a:r>
              <a:rPr lang="en-US" dirty="0"/>
              <a:t> </a:t>
            </a:r>
            <a:r>
              <a:rPr lang="en-US" dirty="0" err="1"/>
              <a:t>của</a:t>
            </a:r>
            <a:r>
              <a:rPr lang="en-US" dirty="0"/>
              <a:t> </a:t>
            </a:r>
            <a:r>
              <a:rPr lang="en-US" dirty="0" err="1"/>
              <a:t>toàn</a:t>
            </a:r>
            <a:r>
              <a:rPr lang="en-US" dirty="0"/>
              <a:t> </a:t>
            </a:r>
            <a:r>
              <a:rPr lang="en-US" dirty="0" err="1"/>
              <a:t>dân</a:t>
            </a:r>
            <a:r>
              <a:rPr lang="en-US" dirty="0"/>
              <a:t>. </a:t>
            </a: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19300" y="76200"/>
            <a:ext cx="5105400" cy="46166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400" b="1" dirty="0"/>
              <a:t>3</a:t>
            </a:r>
            <a:r>
              <a:rPr lang="vi-VN" sz="2400" b="1" dirty="0"/>
              <a:t>. Gióng</a:t>
            </a:r>
            <a:r>
              <a:rPr lang="en-US" sz="2400" b="1" dirty="0"/>
              <a:t> </a:t>
            </a:r>
            <a:r>
              <a:rPr lang="en-US" sz="2400" b="1" dirty="0" err="1"/>
              <a:t>đánh</a:t>
            </a:r>
            <a:r>
              <a:rPr lang="en-US" sz="2400" b="1" dirty="0"/>
              <a:t> tan </a:t>
            </a:r>
            <a:r>
              <a:rPr lang="en-US" sz="2400" b="1" dirty="0" err="1"/>
              <a:t>giặc</a:t>
            </a:r>
            <a:r>
              <a:rPr lang="en-US" sz="2400" b="1" dirty="0"/>
              <a:t> </a:t>
            </a:r>
            <a:r>
              <a:rPr lang="en-US" sz="2400" b="1" dirty="0" err="1"/>
              <a:t>va</a:t>
            </a:r>
            <a:r>
              <a:rPr lang="en-US" sz="2400" b="1" dirty="0"/>
              <a:t>̀ bay </a:t>
            </a:r>
            <a:r>
              <a:rPr lang="en-US" sz="2400" b="1" dirty="0" err="1"/>
              <a:t>vê</a:t>
            </a:r>
            <a:r>
              <a:rPr lang="en-US" sz="2400" b="1" dirty="0"/>
              <a:t>̀ </a:t>
            </a:r>
            <a:r>
              <a:rPr lang="en-US" sz="2400" b="1" dirty="0" err="1"/>
              <a:t>trời</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2078166259"/>
              </p:ext>
            </p:extLst>
          </p:nvPr>
        </p:nvGraphicFramePr>
        <p:xfrm>
          <a:off x="533400" y="685800"/>
          <a:ext cx="8382000" cy="5836893"/>
        </p:xfrm>
        <a:graphic>
          <a:graphicData uri="http://schemas.openxmlformats.org/drawingml/2006/table">
            <a:tbl>
              <a:tblPr firstRow="1" bandRow="1">
                <a:tableStyleId>{5940675A-B579-460E-94D1-54222C63F5DA}</a:tableStyleId>
              </a:tblPr>
              <a:tblGrid>
                <a:gridCol w="1328737">
                  <a:extLst>
                    <a:ext uri="{9D8B030D-6E8A-4147-A177-3AD203B41FA5}">
                      <a16:colId xmlns:a16="http://schemas.microsoft.com/office/drawing/2014/main" val="20000"/>
                    </a:ext>
                  </a:extLst>
                </a:gridCol>
                <a:gridCol w="7053263">
                  <a:extLst>
                    <a:ext uri="{9D8B030D-6E8A-4147-A177-3AD203B41FA5}">
                      <a16:colId xmlns:a16="http://schemas.microsoft.com/office/drawing/2014/main" val="20001"/>
                    </a:ext>
                  </a:extLst>
                </a:gridCol>
              </a:tblGrid>
              <a:tr h="425431">
                <a:tc>
                  <a:txBody>
                    <a:bodyPr/>
                    <a:lstStyle/>
                    <a:p>
                      <a:pPr algn="ctr"/>
                      <a:endParaRPr lang="x-none" sz="18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a:solidFill>
                            <a:schemeClr val="tx1"/>
                          </a:solidFill>
                          <a:effectLst/>
                          <a:latin typeface="Times New Roman" pitchFamily="18" charset="0"/>
                          <a:ea typeface="+mn-ea"/>
                          <a:cs typeface="Times New Roman" pitchFamily="18" charset="0"/>
                        </a:rPr>
                        <a:t>Gióng</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đánh</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thắng</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giặc</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va</a:t>
                      </a:r>
                      <a:r>
                        <a:rPr lang="en-US" sz="1800" b="1" kern="1200" dirty="0">
                          <a:solidFill>
                            <a:schemeClr val="tx1"/>
                          </a:solidFill>
                          <a:effectLst/>
                          <a:latin typeface="Times New Roman" pitchFamily="18" charset="0"/>
                          <a:ea typeface="+mn-ea"/>
                          <a:cs typeface="Times New Roman" pitchFamily="18" charset="0"/>
                        </a:rPr>
                        <a:t>̀ bay </a:t>
                      </a:r>
                      <a:r>
                        <a:rPr lang="en-US" sz="1800" b="1" kern="1200" dirty="0" err="1">
                          <a:solidFill>
                            <a:schemeClr val="tx1"/>
                          </a:solidFill>
                          <a:effectLst/>
                          <a:latin typeface="Times New Roman" pitchFamily="18" charset="0"/>
                          <a:ea typeface="+mn-ea"/>
                          <a:cs typeface="Times New Roman" pitchFamily="18" charset="0"/>
                        </a:rPr>
                        <a:t>vê</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trời</a:t>
                      </a:r>
                      <a:endParaRPr lang="x-none" sz="1800" dirty="0">
                        <a:latin typeface="Times New Roman" pitchFamily="18" charset="0"/>
                        <a:cs typeface="Times New Roman" pitchFamily="18" charset="0"/>
                      </a:endParaRPr>
                    </a:p>
                  </a:txBody>
                  <a:tcPr marL="91434" marR="91434" marT="45713" marB="45713"/>
                </a:tc>
                <a:extLst>
                  <a:ext uri="{0D108BD9-81ED-4DB2-BD59-A6C34878D82A}">
                    <a16:rowId xmlns:a16="http://schemas.microsoft.com/office/drawing/2014/main" val="10000"/>
                  </a:ext>
                </a:extLst>
              </a:tr>
              <a:tr h="1633643">
                <a:tc>
                  <a:txBody>
                    <a:bodyPr/>
                    <a:lstStyle/>
                    <a:p>
                      <a:pPr marL="0" marR="0">
                        <a:spcBef>
                          <a:spcPts val="0"/>
                        </a:spcBef>
                        <a:spcAft>
                          <a:spcPts val="0"/>
                        </a:spcAft>
                      </a:pPr>
                      <a:endParaRPr lang="vi-VN" sz="1800" dirty="0">
                        <a:effectLst/>
                        <a:latin typeface="Times New Roman" pitchFamily="18" charset="0"/>
                        <a:ea typeface="Times New Roman"/>
                        <a:cs typeface="Times New Roman" pitchFamily="18" charset="0"/>
                      </a:endParaRPr>
                    </a:p>
                    <a:p>
                      <a:pPr marL="0" marR="0">
                        <a:spcBef>
                          <a:spcPts val="0"/>
                        </a:spcBef>
                        <a:spcAft>
                          <a:spcPts val="0"/>
                        </a:spcAft>
                      </a:pPr>
                      <a:endParaRPr lang="vi-VN" sz="1800" dirty="0">
                        <a:effectLst/>
                        <a:latin typeface="Times New Roman" pitchFamily="18" charset="0"/>
                        <a:ea typeface="Times New Roman"/>
                        <a:cs typeface="Times New Roman" pitchFamily="18" charset="0"/>
                      </a:endParaRPr>
                    </a:p>
                    <a:p>
                      <a:pPr marL="0" marR="0">
                        <a:spcBef>
                          <a:spcPts val="0"/>
                        </a:spcBef>
                        <a:spcAft>
                          <a:spcPts val="0"/>
                        </a:spcAft>
                      </a:pPr>
                      <a:r>
                        <a:rPr lang="en-US" sz="1800" dirty="0">
                          <a:effectLst/>
                          <a:latin typeface="Times New Roman" pitchFamily="18" charset="0"/>
                          <a:ea typeface="Times New Roman"/>
                          <a:cs typeface="Times New Roman" pitchFamily="18" charset="0"/>
                        </a:rPr>
                        <a:t>Chi </a:t>
                      </a:r>
                      <a:r>
                        <a:rPr lang="en-US" sz="1800" dirty="0" err="1">
                          <a:effectLst/>
                          <a:latin typeface="Times New Roman" pitchFamily="18" charset="0"/>
                          <a:ea typeface="Times New Roman"/>
                          <a:cs typeface="Times New Roman" pitchFamily="18" charset="0"/>
                        </a:rPr>
                        <a:t>tiết</a:t>
                      </a:r>
                      <a:r>
                        <a:rPr lang="en-US" sz="1800" dirty="0">
                          <a:effectLst/>
                          <a:latin typeface="Times New Roman" pitchFamily="18" charset="0"/>
                          <a:ea typeface="Times New Roman"/>
                          <a:cs typeface="Times New Roman" pitchFamily="18" charset="0"/>
                        </a:rPr>
                        <a:t> </a:t>
                      </a:r>
                      <a:r>
                        <a:rPr lang="en-US" sz="1800" dirty="0" err="1">
                          <a:effectLst/>
                          <a:latin typeface="Times New Roman" pitchFamily="18" charset="0"/>
                          <a:ea typeface="Times New Roman"/>
                          <a:cs typeface="Times New Roman" pitchFamily="18" charset="0"/>
                        </a:rPr>
                        <a:t>ki</a:t>
                      </a:r>
                      <a:r>
                        <a:rPr lang="en-US" sz="18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77819">
                <a:tc>
                  <a:txBody>
                    <a:bodyPr/>
                    <a:lstStyle/>
                    <a:p>
                      <a:r>
                        <a:rPr lang="en-US" sz="1800" kern="1200" dirty="0" err="1">
                          <a:solidFill>
                            <a:schemeClr val="tx1"/>
                          </a:solidFill>
                          <a:effectLst/>
                          <a:latin typeface="Times New Roman" pitchFamily="18" charset="0"/>
                          <a:ea typeface="+mn-ea"/>
                          <a:cs typeface="Times New Roman" pitchFamily="18" charset="0"/>
                        </a:rPr>
                        <a:t>Từ</a:t>
                      </a:r>
                      <a:r>
                        <a:rPr lang="en-US" sz="1800" kern="1200" dirty="0">
                          <a:solidFill>
                            <a:schemeClr val="tx1"/>
                          </a:solidFill>
                          <a:effectLst/>
                          <a:latin typeface="Times New Roman" pitchFamily="18" charset="0"/>
                          <a:ea typeface="+mn-ea"/>
                          <a:cs typeface="Times New Roman" pitchFamily="18" charset="0"/>
                        </a:rPr>
                        <a:t>̀ “</a:t>
                      </a:r>
                      <a:r>
                        <a:rPr lang="en-US" sz="1800" kern="1200" dirty="0" err="1">
                          <a:solidFill>
                            <a:schemeClr val="tx1"/>
                          </a:solidFill>
                          <a:effectLst/>
                          <a:latin typeface="Times New Roman" pitchFamily="18" charset="0"/>
                          <a:ea typeface="+mn-ea"/>
                          <a:cs typeface="Times New Roman" pitchFamily="18" charset="0"/>
                        </a:rPr>
                        <a:t>chú</a:t>
                      </a:r>
                      <a:r>
                        <a:rPr lang="en-US" sz="1800" kern="1200" dirty="0">
                          <a:solidFill>
                            <a:schemeClr val="tx1"/>
                          </a:solidFill>
                          <a:effectLst/>
                          <a:latin typeface="Times New Roman" pitchFamily="18" charset="0"/>
                          <a:ea typeface="+mn-ea"/>
                          <a:cs typeface="Times New Roman" pitchFamily="18" charset="0"/>
                        </a:rPr>
                        <a:t> bé” </a:t>
                      </a:r>
                      <a:r>
                        <a:rPr lang="en-US" sz="1800" kern="1200" dirty="0" err="1">
                          <a:solidFill>
                            <a:schemeClr val="tx1"/>
                          </a:solidFill>
                          <a:effectLst/>
                          <a:latin typeface="Times New Roman" pitchFamily="18" charset="0"/>
                          <a:ea typeface="+mn-ea"/>
                          <a:cs typeface="Times New Roman" pitchFamily="18" charset="0"/>
                        </a:rPr>
                        <a:t>được</a:t>
                      </a:r>
                      <a:r>
                        <a:rPr lang="en-US" sz="1800" kern="1200" dirty="0">
                          <a:solidFill>
                            <a:schemeClr val="tx1"/>
                          </a:solidFill>
                          <a:effectLst/>
                          <a:latin typeface="Times New Roman" pitchFamily="18" charset="0"/>
                          <a:ea typeface="+mn-ea"/>
                          <a:cs typeface="Times New Roman" pitchFamily="18" charset="0"/>
                        </a:rPr>
                        <a:t> </a:t>
                      </a:r>
                      <a:r>
                        <a:rPr lang="en-US" sz="1800" kern="1200" dirty="0" err="1">
                          <a:solidFill>
                            <a:schemeClr val="tx1"/>
                          </a:solidFill>
                          <a:effectLst/>
                          <a:latin typeface="Times New Roman" pitchFamily="18" charset="0"/>
                          <a:ea typeface="+mn-ea"/>
                          <a:cs typeface="Times New Roman" pitchFamily="18" charset="0"/>
                        </a:rPr>
                        <a:t>thay</a:t>
                      </a:r>
                      <a:r>
                        <a:rPr lang="en-US" sz="1800" kern="1200" dirty="0">
                          <a:solidFill>
                            <a:schemeClr val="tx1"/>
                          </a:solidFill>
                          <a:effectLst/>
                          <a:latin typeface="Times New Roman" pitchFamily="18" charset="0"/>
                          <a:ea typeface="+mn-ea"/>
                          <a:cs typeface="Times New Roman" pitchFamily="18" charset="0"/>
                        </a:rPr>
                        <a:t> </a:t>
                      </a:r>
                      <a:r>
                        <a:rPr lang="en-US" sz="1800" kern="1200" dirty="0" err="1">
                          <a:solidFill>
                            <a:schemeClr val="tx1"/>
                          </a:solidFill>
                          <a:effectLst/>
                          <a:latin typeface="Times New Roman" pitchFamily="18" charset="0"/>
                          <a:ea typeface="+mn-ea"/>
                          <a:cs typeface="Times New Roman" pitchFamily="18" charset="0"/>
                        </a:rPr>
                        <a:t>bằng</a:t>
                      </a:r>
                      <a:r>
                        <a:rPr lang="en-US" sz="1800" kern="1200" dirty="0">
                          <a:solidFill>
                            <a:schemeClr val="tx1"/>
                          </a:solidFill>
                          <a:effectLst/>
                          <a:latin typeface="Times New Roman" pitchFamily="18" charset="0"/>
                          <a:ea typeface="+mn-ea"/>
                          <a:cs typeface="Times New Roman" pitchFamily="18" charset="0"/>
                        </a:rPr>
                        <a:t> “</a:t>
                      </a:r>
                      <a:r>
                        <a:rPr lang="en-US" sz="1800" kern="1200" dirty="0" err="1">
                          <a:solidFill>
                            <a:schemeClr val="tx1"/>
                          </a:solidFill>
                          <a:effectLst/>
                          <a:latin typeface="Times New Roman" pitchFamily="18" charset="0"/>
                          <a:ea typeface="+mn-ea"/>
                          <a:cs typeface="Times New Roman" pitchFamily="18" charset="0"/>
                        </a:rPr>
                        <a:t>tráng</a:t>
                      </a:r>
                      <a:r>
                        <a:rPr lang="en-US" sz="1800" kern="1200" dirty="0">
                          <a:solidFill>
                            <a:schemeClr val="tx1"/>
                          </a:solidFill>
                          <a:effectLst/>
                          <a:latin typeface="Times New Roman" pitchFamily="18" charset="0"/>
                          <a:ea typeface="+mn-ea"/>
                          <a:cs typeface="Times New Roman" pitchFamily="18" charset="0"/>
                        </a:rPr>
                        <a:t> </a:t>
                      </a:r>
                      <a:r>
                        <a:rPr lang="en-US" sz="1800" kern="1200" dirty="0" err="1">
                          <a:solidFill>
                            <a:schemeClr val="tx1"/>
                          </a:solidFill>
                          <a:effectLst/>
                          <a:latin typeface="Times New Roman" pitchFamily="18" charset="0"/>
                          <a:ea typeface="+mn-ea"/>
                          <a:cs typeface="Times New Roman" pitchFamily="18" charset="0"/>
                        </a:rPr>
                        <a:t>si</a:t>
                      </a:r>
                      <a:r>
                        <a:rPr lang="en-US" sz="1800" kern="1200" dirty="0">
                          <a:solidFill>
                            <a:schemeClr val="tx1"/>
                          </a:solidFill>
                          <a:effectLst/>
                          <a:latin typeface="Times New Roman" pitchFamily="18" charset="0"/>
                          <a:ea typeface="+mn-ea"/>
                          <a:cs typeface="Times New Roman" pitchFamily="18" charset="0"/>
                        </a:rPr>
                        <a:t>̃” có ý </a:t>
                      </a:r>
                      <a:r>
                        <a:rPr lang="en-US" sz="1800" kern="1200" dirty="0" err="1">
                          <a:solidFill>
                            <a:schemeClr val="tx1"/>
                          </a:solidFill>
                          <a:effectLst/>
                          <a:latin typeface="Times New Roman" pitchFamily="18" charset="0"/>
                          <a:ea typeface="+mn-ea"/>
                          <a:cs typeface="Times New Roman" pitchFamily="18" charset="0"/>
                        </a:rPr>
                        <a:t>nghĩa</a:t>
                      </a:r>
                      <a:r>
                        <a:rPr lang="en-US" sz="1800" kern="1200" dirty="0">
                          <a:solidFill>
                            <a:schemeClr val="tx1"/>
                          </a:solidFill>
                          <a:effectLst/>
                          <a:latin typeface="Times New Roman" pitchFamily="18" charset="0"/>
                          <a:ea typeface="+mn-ea"/>
                          <a:cs typeface="Times New Roman" pitchFamily="18" charset="0"/>
                        </a:rPr>
                        <a:t> </a:t>
                      </a:r>
                      <a:r>
                        <a:rPr lang="en-US" sz="1800" kern="1200" dirty="0" err="1">
                          <a:solidFill>
                            <a:schemeClr val="tx1"/>
                          </a:solidFill>
                          <a:effectLst/>
                          <a:latin typeface="Times New Roman" pitchFamily="18" charset="0"/>
                          <a:ea typeface="+mn-ea"/>
                          <a:cs typeface="Times New Roman" pitchFamily="18" charset="0"/>
                        </a:rPr>
                        <a:t>gi</a:t>
                      </a:r>
                      <a:r>
                        <a:rPr lang="en-US" sz="1800" kern="1200" dirty="0">
                          <a:solidFill>
                            <a:schemeClr val="tx1"/>
                          </a:solidFill>
                          <a:effectLst/>
                          <a:latin typeface="Times New Roman" pitchFamily="18" charset="0"/>
                          <a:ea typeface="+mn-ea"/>
                          <a:cs typeface="Times New Roman" pitchFamily="18" charset="0"/>
                        </a:rPr>
                        <a:t>̀?</a:t>
                      </a: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itchFamily="18" charset="0"/>
                          <a:ea typeface="+mn-ea"/>
                          <a:cs typeface="Times New Roman" pitchFamily="18" charset="0"/>
                        </a:rPr>
                        <a:t>Ý </a:t>
                      </a:r>
                      <a:r>
                        <a:rPr lang="en-US" sz="1800" kern="1200" dirty="0" err="1">
                          <a:solidFill>
                            <a:schemeClr val="tx1"/>
                          </a:solidFill>
                          <a:effectLst/>
                          <a:latin typeface="Times New Roman" pitchFamily="18" charset="0"/>
                          <a:ea typeface="+mn-ea"/>
                          <a:cs typeface="Times New Roman" pitchFamily="18" charset="0"/>
                        </a:rPr>
                        <a:t>nghĩa</a:t>
                      </a:r>
                      <a:r>
                        <a:rPr lang="en-US" sz="1800" kern="1200" dirty="0">
                          <a:solidFill>
                            <a:schemeClr val="tx1"/>
                          </a:solidFill>
                          <a:effectLst/>
                          <a:latin typeface="Times New Roman" pitchFamily="18" charset="0"/>
                          <a:ea typeface="+mn-ea"/>
                          <a:cs typeface="Times New Roman" pitchFamily="18" charset="0"/>
                        </a:rPr>
                        <a:t> </a:t>
                      </a:r>
                    </a:p>
                    <a:p>
                      <a:endParaRPr lang="vi-VN" sz="1800" kern="1200" dirty="0">
                        <a:solidFill>
                          <a:schemeClr val="tx1"/>
                        </a:solidFill>
                        <a:effectLst/>
                        <a:latin typeface="Times New Roman" pitchFamily="18" charset="0"/>
                        <a:ea typeface="+mn-ea"/>
                        <a:cs typeface="Times New Roman" pitchFamily="18" charset="0"/>
                      </a:endParaRPr>
                    </a:p>
                    <a:p>
                      <a:endParaRPr lang="vi-VN" sz="1800" dirty="0">
                        <a:latin typeface="Times New Roman" pitchFamily="18" charset="0"/>
                        <a:cs typeface="Times New Roman" pitchFamily="18" charset="0"/>
                      </a:endParaRPr>
                    </a:p>
                    <a:p>
                      <a:endParaRPr lang="vi-VN" sz="1800" dirty="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cxnSp>
        <p:nvCxnSpPr>
          <p:cNvPr id="3" name="Straight Connector 2"/>
          <p:cNvCxnSpPr/>
          <p:nvPr/>
        </p:nvCxnSpPr>
        <p:spPr>
          <a:xfrm>
            <a:off x="533400" y="4724400"/>
            <a:ext cx="807720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875817" y="4706566"/>
            <a:ext cx="6629400" cy="2031325"/>
          </a:xfrm>
          <a:prstGeom prst="rect">
            <a:avLst/>
          </a:prstGeom>
          <a:noFill/>
        </p:spPr>
        <p:txBody>
          <a:bodyPr wrap="square" rtlCol="0">
            <a:spAutoFit/>
          </a:bodyPr>
          <a:lstStyle/>
          <a:p>
            <a:pPr lvl="0"/>
            <a:r>
              <a:rPr lang="vi-VN" dirty="0">
                <a:latin typeface="Times New Roman" pitchFamily="18" charset="0"/>
                <a:cs typeface="Times New Roman" pitchFamily="18" charset="0"/>
              </a:rPr>
              <a:t>- </a:t>
            </a:r>
            <a:r>
              <a:rPr lang="en-US" dirty="0">
                <a:latin typeface="Times New Roman" pitchFamily="18" charset="0"/>
                <a:cs typeface="Times New Roman" pitchFamily="18" charset="0"/>
              </a:rPr>
              <a:t>Roi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giặc</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a:t>
            </a:r>
          </a:p>
          <a:p>
            <a:pPr lvl="0"/>
            <a:r>
              <a:rPr lang="vi-VN"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tan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vê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trời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yêu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hùng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là </a:t>
            </a:r>
            <a:r>
              <a:rPr lang="en-US" dirty="0" err="1">
                <a:latin typeface="Times New Roman" pitchFamily="18" charset="0"/>
                <a:cs typeface="Times New Roman" pitchFamily="18" charset="0"/>
              </a:rPr>
              <a:t>biểu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Văn Lang.</a:t>
            </a:r>
          </a:p>
        </p:txBody>
      </p:sp>
      <p:sp>
        <p:nvSpPr>
          <p:cNvPr id="11" name="TextBox 10"/>
          <p:cNvSpPr txBox="1"/>
          <p:nvPr/>
        </p:nvSpPr>
        <p:spPr>
          <a:xfrm>
            <a:off x="1875817" y="1066800"/>
            <a:ext cx="6591300" cy="1477328"/>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lửa</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tan,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vê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trời</a:t>
            </a:r>
            <a:r>
              <a:rPr lang="en-US" dirty="0">
                <a:latin typeface="Times New Roman" pitchFamily="18" charset="0"/>
                <a:cs typeface="Times New Roman" pitchFamily="18" charset="0"/>
              </a:rPr>
              <a:t>.</a:t>
            </a:r>
            <a:endParaRPr lang="x-none" dirty="0">
              <a:latin typeface="Times New Roman" pitchFamily="18" charset="0"/>
              <a:cs typeface="Times New Roman" pitchFamily="18" charset="0"/>
            </a:endParaRPr>
          </a:p>
        </p:txBody>
      </p:sp>
      <p:sp>
        <p:nvSpPr>
          <p:cNvPr id="12" name="TextBox 11"/>
          <p:cNvSpPr txBox="1"/>
          <p:nvPr/>
        </p:nvSpPr>
        <p:spPr>
          <a:xfrm>
            <a:off x="1875817" y="2720876"/>
            <a:ext cx="6734783" cy="2031325"/>
          </a:xfrm>
          <a:prstGeom prst="rect">
            <a:avLst/>
          </a:prstGeom>
          <a:noFill/>
        </p:spPr>
        <p:txBody>
          <a:bodyPr wrap="square" rtlCol="0">
            <a:spAutoFit/>
          </a:bodyPr>
          <a:lstStyle/>
          <a:p>
            <a:r>
              <a:rPr lang="vi-VN"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ta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fr-FR" dirty="0" err="1">
                <a:latin typeface="Times New Roman" pitchFamily="18" charset="0"/>
                <a:cs typeface="Times New Roman" pitchFamily="18" charset="0"/>
              </a:rPr>
              <a:t>Sự</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lớn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lên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Gióng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đã</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đáp</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ứng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được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yêu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cầu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và</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nhiệm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vụ</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cứu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nước</a:t>
            </a:r>
            <a:r>
              <a:rPr lang="fr-FR" dirty="0">
                <a:latin typeface="Times New Roman" pitchFamily="18" charset="0"/>
                <a:cs typeface="Times New Roman" pitchFamily="18" charset="0"/>
              </a:rPr>
              <a:t>. </a:t>
            </a:r>
            <a:endParaRPr lang="vi-VN" dirty="0">
              <a:latin typeface="Times New Roman" pitchFamily="18" charset="0"/>
              <a:cs typeface="Times New Roman" pitchFamily="18" charset="0"/>
            </a:endParaRPr>
          </a:p>
          <a:p>
            <a:r>
              <a:rPr lang="vi-VN" dirty="0">
                <a:latin typeface="Times New Roman" pitchFamily="18" charset="0"/>
                <a:cs typeface="Times New Roman" pitchFamily="18" charset="0"/>
              </a:rPr>
              <a:t>- </a:t>
            </a:r>
            <a:r>
              <a:rPr lang="fr-FR" dirty="0">
                <a:latin typeface="Times New Roman" pitchFamily="18" charset="0"/>
                <a:cs typeface="Times New Roman" pitchFamily="18" charset="0"/>
              </a:rPr>
              <a:t>Khi </a:t>
            </a:r>
            <a:r>
              <a:rPr lang="fr-FR" dirty="0" err="1">
                <a:latin typeface="Times New Roman" pitchFamily="18" charset="0"/>
                <a:cs typeface="Times New Roman" pitchFamily="18" charset="0"/>
              </a:rPr>
              <a:t>lịch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sử</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đặt</a:t>
            </a:r>
            <a:r>
              <a:rPr lang="fr-FR" dirty="0">
                <a:latin typeface="Times New Roman" pitchFamily="18" charset="0"/>
                <a:cs typeface="Times New Roman" pitchFamily="18" charset="0"/>
              </a:rPr>
              <a:t> ra </a:t>
            </a:r>
            <a:r>
              <a:rPr lang="fr-FR" dirty="0" err="1">
                <a:latin typeface="Times New Roman" pitchFamily="18" charset="0"/>
                <a:cs typeface="Times New Roman" pitchFamily="18" charset="0"/>
              </a:rPr>
              <a:t>vấn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đề</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sống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còn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cấp</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bách</a:t>
            </a:r>
            <a:r>
              <a:rPr lang="fr-FR" dirty="0">
                <a:latin typeface="Times New Roman" pitchFamily="18" charset="0"/>
                <a:cs typeface="Times New Roman" pitchFamily="18" charset="0"/>
              </a:rPr>
              <a:t>, khi </a:t>
            </a:r>
            <a:r>
              <a:rPr lang="fr-FR" dirty="0" err="1">
                <a:latin typeface="Times New Roman" pitchFamily="18" charset="0"/>
                <a:cs typeface="Times New Roman" pitchFamily="18" charset="0"/>
              </a:rPr>
              <a:t>tình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thế</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đòi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hỏi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dân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tộc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vươn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lên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một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tầm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vóc</a:t>
            </a:r>
            <a:r>
              <a:rPr lang="fr-FR" dirty="0">
                <a:latin typeface="Times New Roman" pitchFamily="18" charset="0"/>
                <a:cs typeface="Times New Roman" pitchFamily="18" charset="0"/>
              </a:rPr>
              <a:t> phi </a:t>
            </a:r>
            <a:r>
              <a:rPr lang="fr-FR" dirty="0" err="1">
                <a:latin typeface="Times New Roman" pitchFamily="18" charset="0"/>
                <a:cs typeface="Times New Roman" pitchFamily="18" charset="0"/>
              </a:rPr>
              <a:t>thường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thì</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dân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tộc</a:t>
            </a:r>
            <a:r>
              <a:rPr lang="fr-FR" dirty="0">
                <a:latin typeface="Times New Roman" pitchFamily="18" charset="0"/>
                <a:cs typeface="Times New Roman" pitchFamily="18" charset="0"/>
              </a:rPr>
              <a:t> ta </a:t>
            </a:r>
            <a:r>
              <a:rPr lang="fr-FR" dirty="0" err="1">
                <a:latin typeface="Times New Roman" pitchFamily="18" charset="0"/>
                <a:cs typeface="Times New Roman" pitchFamily="18" charset="0"/>
              </a:rPr>
              <a:t>vụt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lớn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dậy</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như</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Thánh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Gióng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tự</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thay</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đổi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tư</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thế</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tầm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vóc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mình</a:t>
            </a:r>
            <a:r>
              <a:rPr lang="fr-FR" dirty="0">
                <a:latin typeface="Times New Roman" pitchFamily="18" charset="0"/>
                <a:cs typeface="Times New Roman" pitchFamily="18" charset="0"/>
              </a:rPr>
              <a:t>.</a:t>
            </a:r>
            <a:endParaRPr lang="x-none">
              <a:latin typeface="Times New Roman" pitchFamily="18" charset="0"/>
              <a:cs typeface="Times New Roman" pitchFamily="18" charset="0"/>
            </a:endParaRP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vết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còn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990600" y="2514600"/>
            <a:ext cx="7086600"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mj-lt"/>
              </a:rPr>
              <a:t>? Liệt kê những dấu tích đánh giặc của Thánh Gióng?</a:t>
            </a:r>
            <a:endParaRPr lang="en-US" sz="2000" dirty="0">
              <a:latin typeface="+mj-lt"/>
            </a:endParaRPr>
          </a:p>
          <a:p>
            <a:r>
              <a:rPr lang="vi-VN" sz="2000" dirty="0">
                <a:latin typeface="+mj-lt"/>
              </a:rPr>
              <a:t>........................................................................................................................................................................................................................</a:t>
            </a:r>
            <a:endParaRPr lang="en-US" sz="2000" dirty="0">
              <a:latin typeface="+mj-lt"/>
            </a:endParaRPr>
          </a:p>
          <a:p>
            <a:r>
              <a:rPr lang="vi-VN" sz="2000" dirty="0">
                <a:latin typeface="+mj-lt"/>
              </a:rPr>
              <a:t> </a:t>
            </a:r>
            <a:endParaRPr lang="en-US" sz="2000" dirty="0">
              <a:latin typeface="+mj-lt"/>
            </a:endParaRPr>
          </a:p>
          <a:p>
            <a:r>
              <a:rPr lang="vi-VN" sz="2000" dirty="0">
                <a:latin typeface="+mj-lt"/>
              </a:rPr>
              <a:t>? </a:t>
            </a:r>
            <a:r>
              <a:rPr lang="en-US" sz="2000" dirty="0" err="1">
                <a:latin typeface="+mj-lt"/>
              </a:rPr>
              <a:t>Việc</a:t>
            </a:r>
            <a:r>
              <a:rPr lang="en-US" sz="2000" dirty="0">
                <a:latin typeface="+mj-lt"/>
              </a:rPr>
              <a:t> </a:t>
            </a:r>
            <a:r>
              <a:rPr lang="en-US" sz="2000" dirty="0" err="1">
                <a:latin typeface="+mj-lt"/>
              </a:rPr>
              <a:t>kể</a:t>
            </a:r>
            <a:r>
              <a:rPr lang="en-US" sz="2000" dirty="0">
                <a:latin typeface="+mj-lt"/>
              </a:rPr>
              <a:t> </a:t>
            </a:r>
            <a:r>
              <a:rPr lang="en-US" sz="2000" dirty="0" err="1">
                <a:latin typeface="+mj-lt"/>
              </a:rPr>
              <a:t>về</a:t>
            </a:r>
            <a:r>
              <a:rPr lang="en-US" sz="2000" dirty="0">
                <a:latin typeface="+mj-lt"/>
              </a:rPr>
              <a:t> </a:t>
            </a:r>
            <a:r>
              <a:rPr lang="en-US" sz="2000" dirty="0" err="1">
                <a:latin typeface="+mj-lt"/>
              </a:rPr>
              <a:t>những</a:t>
            </a:r>
            <a:r>
              <a:rPr lang="en-US" sz="2000" dirty="0">
                <a:latin typeface="+mj-lt"/>
              </a:rPr>
              <a:t> </a:t>
            </a:r>
            <a:r>
              <a:rPr lang="en-US" sz="2000" dirty="0" err="1">
                <a:latin typeface="+mj-lt"/>
              </a:rPr>
              <a:t>dấu</a:t>
            </a:r>
            <a:r>
              <a:rPr lang="en-US" sz="2000" dirty="0">
                <a:latin typeface="+mj-lt"/>
              </a:rPr>
              <a:t> </a:t>
            </a:r>
            <a:r>
              <a:rPr lang="en-US" sz="2000" dirty="0" err="1">
                <a:latin typeface="+mj-lt"/>
              </a:rPr>
              <a:t>tích</a:t>
            </a:r>
            <a:r>
              <a:rPr lang="en-US" sz="2000" dirty="0">
                <a:latin typeface="+mj-lt"/>
              </a:rPr>
              <a:t> </a:t>
            </a:r>
            <a:r>
              <a:rPr lang="en-US" sz="2000" dirty="0" err="1">
                <a:latin typeface="+mj-lt"/>
              </a:rPr>
              <a:t>đánh</a:t>
            </a:r>
            <a:r>
              <a:rPr lang="en-US" sz="2000" dirty="0">
                <a:latin typeface="+mj-lt"/>
              </a:rPr>
              <a:t> </a:t>
            </a:r>
            <a:r>
              <a:rPr lang="en-US" sz="2000" dirty="0" err="1">
                <a:latin typeface="+mj-lt"/>
              </a:rPr>
              <a:t>giặc</a:t>
            </a:r>
            <a:r>
              <a:rPr lang="en-US" sz="2000" dirty="0">
                <a:latin typeface="+mj-lt"/>
              </a:rPr>
              <a:t> </a:t>
            </a:r>
            <a:r>
              <a:rPr lang="en-US" sz="2000" dirty="0" err="1">
                <a:latin typeface="+mj-lt"/>
              </a:rPr>
              <a:t>của</a:t>
            </a:r>
            <a:r>
              <a:rPr lang="en-US" sz="2000" dirty="0">
                <a:latin typeface="+mj-lt"/>
              </a:rPr>
              <a:t> </a:t>
            </a:r>
            <a:r>
              <a:rPr lang="en-US" sz="2000" dirty="0" err="1">
                <a:latin typeface="+mj-lt"/>
              </a:rPr>
              <a:t>Thánh</a:t>
            </a:r>
            <a:r>
              <a:rPr lang="en-US" sz="2000" dirty="0">
                <a:latin typeface="+mj-lt"/>
              </a:rPr>
              <a:t> </a:t>
            </a:r>
            <a:r>
              <a:rPr lang="en-US" sz="2000" dirty="0" err="1">
                <a:latin typeface="+mj-lt"/>
              </a:rPr>
              <a:t>Gióng</a:t>
            </a:r>
            <a:r>
              <a:rPr lang="en-US" sz="2000" dirty="0">
                <a:latin typeface="+mj-lt"/>
              </a:rPr>
              <a:t> </a:t>
            </a:r>
            <a:r>
              <a:rPr lang="en-US" sz="2000" dirty="0" err="1">
                <a:latin typeface="+mj-lt"/>
              </a:rPr>
              <a:t>trong</a:t>
            </a:r>
            <a:r>
              <a:rPr lang="en-US" sz="2000" dirty="0">
                <a:latin typeface="+mj-lt"/>
              </a:rPr>
              <a:t> </a:t>
            </a:r>
            <a:r>
              <a:rPr lang="en-US" sz="2000" dirty="0" err="1">
                <a:latin typeface="+mj-lt"/>
              </a:rPr>
              <a:t>đoạn</a:t>
            </a:r>
            <a:r>
              <a:rPr lang="en-US" sz="2000" dirty="0">
                <a:latin typeface="+mj-lt"/>
              </a:rPr>
              <a:t> </a:t>
            </a:r>
            <a:r>
              <a:rPr lang="en-US" sz="2000" dirty="0" err="1">
                <a:latin typeface="+mj-lt"/>
              </a:rPr>
              <a:t>kết</a:t>
            </a:r>
            <a:r>
              <a:rPr lang="en-US" sz="2000" dirty="0">
                <a:latin typeface="+mj-lt"/>
              </a:rPr>
              <a:t> </a:t>
            </a:r>
            <a:r>
              <a:rPr lang="en-US" sz="2000" dirty="0" err="1">
                <a:latin typeface="+mj-lt"/>
              </a:rPr>
              <a:t>có</a:t>
            </a:r>
            <a:r>
              <a:rPr lang="en-US" sz="2000" dirty="0">
                <a:latin typeface="+mj-lt"/>
              </a:rPr>
              <a:t> ý </a:t>
            </a:r>
            <a:r>
              <a:rPr lang="en-US" sz="2000" dirty="0" err="1">
                <a:latin typeface="+mj-lt"/>
              </a:rPr>
              <a:t>nghĩa</a:t>
            </a:r>
            <a:r>
              <a:rPr lang="en-US" sz="2000" dirty="0">
                <a:latin typeface="+mj-lt"/>
              </a:rPr>
              <a:t> </a:t>
            </a:r>
            <a:r>
              <a:rPr lang="en-US" sz="2000" dirty="0" err="1">
                <a:latin typeface="+mj-lt"/>
              </a:rPr>
              <a:t>gì</a:t>
            </a:r>
            <a:r>
              <a:rPr lang="en-US" sz="2000" dirty="0">
                <a:latin typeface="+mj-lt"/>
              </a:rPr>
              <a:t>?</a:t>
            </a:r>
          </a:p>
          <a:p>
            <a:r>
              <a:rPr lang="vi-VN" sz="2000" dirty="0">
                <a:latin typeface="+mj-lt"/>
              </a:rPr>
              <a:t>........................................................................................................................................................................................................................</a:t>
            </a:r>
            <a:endParaRPr lang="en-US" sz="2000" dirty="0">
              <a:latin typeface="+mj-lt"/>
            </a:endParaRPr>
          </a:p>
          <a:p>
            <a:r>
              <a:rPr lang="vi-VN" sz="2000" dirty="0">
                <a:latin typeface="+mj-lt"/>
              </a:rPr>
              <a:t> </a:t>
            </a:r>
            <a:endParaRPr lang="en-US" sz="2000" dirty="0">
              <a:latin typeface="+mj-lt"/>
            </a:endParaRPr>
          </a:p>
          <a:p>
            <a:r>
              <a:rPr lang="vi-VN" sz="2000" dirty="0">
                <a:latin typeface="+mj-lt"/>
              </a:rPr>
              <a:t>?</a:t>
            </a:r>
            <a:r>
              <a:rPr lang="en-US" sz="2000" dirty="0" err="1">
                <a:latin typeface="+mj-lt"/>
              </a:rPr>
              <a:t>Sau</a:t>
            </a:r>
            <a:r>
              <a:rPr lang="en-US" sz="2000" dirty="0">
                <a:latin typeface="+mj-lt"/>
              </a:rPr>
              <a:t> </a:t>
            </a:r>
            <a:r>
              <a:rPr lang="en-US" sz="2000" dirty="0" err="1">
                <a:latin typeface="+mj-lt"/>
              </a:rPr>
              <a:t>khi</a:t>
            </a:r>
            <a:r>
              <a:rPr lang="en-US" sz="2000" dirty="0">
                <a:latin typeface="+mj-lt"/>
              </a:rPr>
              <a:t> </a:t>
            </a:r>
            <a:r>
              <a:rPr lang="en-US" sz="2000" dirty="0" err="1">
                <a:latin typeface="+mj-lt"/>
              </a:rPr>
              <a:t>đọc</a:t>
            </a:r>
            <a:r>
              <a:rPr lang="en-US" sz="2000" dirty="0">
                <a:latin typeface="+mj-lt"/>
              </a:rPr>
              <a:t> </a:t>
            </a:r>
            <a:r>
              <a:rPr lang="en-US" sz="2000" dirty="0" err="1">
                <a:latin typeface="+mj-lt"/>
              </a:rPr>
              <a:t>truyện</a:t>
            </a:r>
            <a:r>
              <a:rPr lang="en-US" sz="2000" dirty="0">
                <a:latin typeface="+mj-lt"/>
              </a:rPr>
              <a:t> </a:t>
            </a:r>
            <a:r>
              <a:rPr lang="en-US" sz="2000" dirty="0" err="1">
                <a:latin typeface="+mj-lt"/>
              </a:rPr>
              <a:t>Thánh</a:t>
            </a:r>
            <a:r>
              <a:rPr lang="en-US" sz="2000" dirty="0">
                <a:latin typeface="+mj-lt"/>
              </a:rPr>
              <a:t> </a:t>
            </a:r>
            <a:r>
              <a:rPr lang="en-US" sz="2000" dirty="0" err="1">
                <a:latin typeface="+mj-lt"/>
              </a:rPr>
              <a:t>Gióng</a:t>
            </a:r>
            <a:r>
              <a:rPr lang="en-US" sz="2000" dirty="0">
                <a:latin typeface="+mj-lt"/>
              </a:rPr>
              <a:t>, </a:t>
            </a:r>
            <a:r>
              <a:rPr lang="en-US" sz="2000" dirty="0" err="1">
                <a:latin typeface="+mj-lt"/>
              </a:rPr>
              <a:t>em</a:t>
            </a:r>
            <a:r>
              <a:rPr lang="en-US" sz="2000" dirty="0">
                <a:latin typeface="+mj-lt"/>
              </a:rPr>
              <a:t> </a:t>
            </a:r>
            <a:r>
              <a:rPr lang="en-US" sz="2000" dirty="0" err="1">
                <a:latin typeface="+mj-lt"/>
              </a:rPr>
              <a:t>có</a:t>
            </a:r>
            <a:r>
              <a:rPr lang="en-US" sz="2000" dirty="0">
                <a:latin typeface="+mj-lt"/>
              </a:rPr>
              <a:t> </a:t>
            </a:r>
            <a:r>
              <a:rPr lang="en-US" sz="2000" dirty="0" err="1">
                <a:latin typeface="+mj-lt"/>
              </a:rPr>
              <a:t>suy</a:t>
            </a:r>
            <a:r>
              <a:rPr lang="en-US" sz="2000" dirty="0">
                <a:latin typeface="+mj-lt"/>
              </a:rPr>
              <a:t> </a:t>
            </a:r>
            <a:r>
              <a:rPr lang="en-US" sz="2000" dirty="0" err="1">
                <a:latin typeface="+mj-lt"/>
              </a:rPr>
              <a:t>nghĩ</a:t>
            </a:r>
            <a:r>
              <a:rPr lang="en-US" sz="2000" dirty="0">
                <a:latin typeface="+mj-lt"/>
              </a:rPr>
              <a:t> </a:t>
            </a:r>
            <a:r>
              <a:rPr lang="en-US" sz="2000" dirty="0" err="1">
                <a:latin typeface="+mj-lt"/>
              </a:rPr>
              <a:t>gì</a:t>
            </a:r>
            <a:r>
              <a:rPr lang="en-US" sz="2000" dirty="0">
                <a:latin typeface="+mj-lt"/>
              </a:rPr>
              <a:t> </a:t>
            </a:r>
            <a:r>
              <a:rPr lang="en-US" sz="2000" dirty="0" err="1">
                <a:latin typeface="+mj-lt"/>
              </a:rPr>
              <a:t>về</a:t>
            </a:r>
            <a:r>
              <a:rPr lang="en-US" sz="2000" dirty="0">
                <a:latin typeface="+mj-lt"/>
              </a:rPr>
              <a:t> </a:t>
            </a:r>
            <a:r>
              <a:rPr lang="en-US" sz="2000" dirty="0" err="1">
                <a:latin typeface="+mj-lt"/>
              </a:rPr>
              <a:t>truyền</a:t>
            </a:r>
            <a:r>
              <a:rPr lang="en-US" sz="2000" dirty="0">
                <a:latin typeface="+mj-lt"/>
              </a:rPr>
              <a:t> </a:t>
            </a:r>
            <a:r>
              <a:rPr lang="en-US" sz="2000" dirty="0" err="1">
                <a:latin typeface="+mj-lt"/>
              </a:rPr>
              <a:t>thống</a:t>
            </a:r>
            <a:r>
              <a:rPr lang="en-US" sz="2000" dirty="0">
                <a:latin typeface="+mj-lt"/>
              </a:rPr>
              <a:t> </a:t>
            </a:r>
            <a:r>
              <a:rPr lang="en-US" sz="2000" dirty="0" err="1">
                <a:latin typeface="+mj-lt"/>
              </a:rPr>
              <a:t>yêu</a:t>
            </a:r>
            <a:r>
              <a:rPr lang="en-US" sz="2000" dirty="0">
                <a:latin typeface="+mj-lt"/>
              </a:rPr>
              <a:t> </a:t>
            </a:r>
            <a:r>
              <a:rPr lang="en-US" sz="2000" dirty="0" err="1">
                <a:latin typeface="+mj-lt"/>
              </a:rPr>
              <a:t>nước</a:t>
            </a:r>
            <a:r>
              <a:rPr lang="en-US" sz="2000" dirty="0">
                <a:latin typeface="+mj-lt"/>
              </a:rPr>
              <a:t>, </a:t>
            </a:r>
            <a:r>
              <a:rPr lang="en-US" sz="2000" dirty="0" err="1">
                <a:latin typeface="+mj-lt"/>
              </a:rPr>
              <a:t>chống</a:t>
            </a:r>
            <a:r>
              <a:rPr lang="en-US" sz="2000" dirty="0">
                <a:latin typeface="+mj-lt"/>
              </a:rPr>
              <a:t> </a:t>
            </a:r>
            <a:r>
              <a:rPr lang="en-US" sz="2000" dirty="0" err="1">
                <a:latin typeface="+mj-lt"/>
              </a:rPr>
              <a:t>giặc</a:t>
            </a:r>
            <a:r>
              <a:rPr lang="en-US" sz="2000" dirty="0">
                <a:latin typeface="+mj-lt"/>
              </a:rPr>
              <a:t> </a:t>
            </a:r>
            <a:r>
              <a:rPr lang="en-US" sz="2000" dirty="0" err="1">
                <a:latin typeface="+mj-lt"/>
              </a:rPr>
              <a:t>ngoại</a:t>
            </a:r>
            <a:r>
              <a:rPr lang="en-US" sz="2000" dirty="0">
                <a:latin typeface="+mj-lt"/>
              </a:rPr>
              <a:t> </a:t>
            </a:r>
            <a:r>
              <a:rPr lang="en-US" sz="2000" dirty="0" err="1">
                <a:latin typeface="+mj-lt"/>
              </a:rPr>
              <a:t>xâm</a:t>
            </a:r>
            <a:r>
              <a:rPr lang="en-US" sz="2000" dirty="0">
                <a:latin typeface="+mj-lt"/>
              </a:rPr>
              <a:t> </a:t>
            </a:r>
            <a:r>
              <a:rPr lang="en-US" sz="2000" dirty="0" err="1">
                <a:latin typeface="+mj-lt"/>
              </a:rPr>
              <a:t>của</a:t>
            </a:r>
            <a:r>
              <a:rPr lang="en-US" sz="2000" dirty="0">
                <a:latin typeface="+mj-lt"/>
              </a:rPr>
              <a:t> </a:t>
            </a:r>
            <a:r>
              <a:rPr lang="en-US" sz="2000" dirty="0" err="1">
                <a:latin typeface="+mj-lt"/>
              </a:rPr>
              <a:t>dân</a:t>
            </a:r>
            <a:r>
              <a:rPr lang="en-US" sz="2000" dirty="0">
                <a:latin typeface="+mj-lt"/>
              </a:rPr>
              <a:t> </a:t>
            </a:r>
            <a:r>
              <a:rPr lang="en-US" sz="2000" dirty="0" err="1">
                <a:latin typeface="+mj-lt"/>
              </a:rPr>
              <a:t>tộc</a:t>
            </a:r>
            <a:r>
              <a:rPr lang="en-US" sz="2000" dirty="0">
                <a:latin typeface="+mj-lt"/>
              </a:rPr>
              <a:t> ta?</a:t>
            </a:r>
          </a:p>
          <a:p>
            <a:r>
              <a:rPr lang="vi-VN" sz="2000" dirty="0">
                <a:latin typeface="+mj-lt"/>
              </a:rPr>
              <a:t>........................................................................................................................................................................................................................</a:t>
            </a:r>
            <a:endParaRPr lang="en-US" sz="2000" dirty="0">
              <a:latin typeface="+mj-lt"/>
            </a:endParaRP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09600"/>
            <a:ext cx="9144000" cy="7239000"/>
          </a:xfrm>
        </p:spPr>
      </p:pic>
      <p:sp>
        <p:nvSpPr>
          <p:cNvPr id="8" name="TextBox 7"/>
          <p:cNvSpPr txBox="1"/>
          <p:nvPr/>
        </p:nvSpPr>
        <p:spPr>
          <a:xfrm>
            <a:off x="2133600" y="304800"/>
            <a:ext cx="5105400" cy="461665"/>
          </a:xfrm>
          <a:prstGeom prst="rect">
            <a:avLst/>
          </a:prstGeom>
          <a:solidFill>
            <a:schemeClr val="accent1">
              <a:tint val="20000"/>
            </a:schemeClr>
          </a:solidFill>
        </p:spPr>
        <p:txBody>
          <a:bodyPr>
            <a:spAutoFit/>
          </a:bodyPr>
          <a:lstStyle/>
          <a:p>
            <a:pPr algn="ctr">
              <a:defRPr/>
            </a:pPr>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vết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còn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838200"/>
            <a:ext cx="9134272" cy="60763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200" b="1" i="1" dirty="0">
                <a:latin typeface="Times New Roman" pitchFamily="18" charset="0"/>
                <a:cs typeface="Times New Roman" pitchFamily="18" charset="0"/>
              </a:rPr>
              <a:t>? Liệt kê những dấu tích đánh giặc của Thánh Gióng?</a:t>
            </a:r>
            <a:endParaRPr lang="en-US" sz="2200" b="1" i="1" dirty="0">
              <a:latin typeface="Times New Roman" pitchFamily="18" charset="0"/>
              <a:cs typeface="Times New Roman" pitchFamily="18" charset="0"/>
            </a:endParaRPr>
          </a:p>
          <a:p>
            <a:r>
              <a:rPr lang="en-US" sz="2200" dirty="0">
                <a:latin typeface="Times New Roman" pitchFamily="18" charset="0"/>
                <a:cs typeface="Times New Roman" pitchFamily="18" charset="0"/>
              </a:rPr>
              <a:t>-</a:t>
            </a:r>
            <a:r>
              <a:rPr lang="vi-VN" sz="2200" dirty="0">
                <a:latin typeface="Times New Roman" pitchFamily="18" charset="0"/>
                <a:cs typeface="Times New Roman" pitchFamily="18" charset="0"/>
              </a:rPr>
              <a:t> Tre đằng ngà vì ngựa phun bị cháy ngả màu vàng</a:t>
            </a:r>
            <a:endParaRPr lang="en-US"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a:t>
            </a:r>
            <a:r>
              <a:rPr lang="vi-VN" sz="2200" dirty="0">
                <a:latin typeface="Times New Roman" pitchFamily="18" charset="0"/>
                <a:cs typeface="Times New Roman" pitchFamily="18" charset="0"/>
              </a:rPr>
              <a:t> Vết chân ngựa thành những hồ ao liên tiếp</a:t>
            </a:r>
            <a:endParaRPr lang="en-US"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a:t>
            </a:r>
            <a:r>
              <a:rPr lang="vi-VN" sz="2200">
                <a:latin typeface="Times New Roman" pitchFamily="18" charset="0"/>
                <a:cs typeface="Times New Roman" pitchFamily="18" charset="0"/>
              </a:rPr>
              <a:t> </a:t>
            </a:r>
            <a:r>
              <a:rPr lang="vi-VN" sz="2200" dirty="0">
                <a:latin typeface="Times New Roman" pitchFamily="18" charset="0"/>
                <a:cs typeface="Times New Roman" pitchFamily="18" charset="0"/>
              </a:rPr>
              <a:t>Khi ngựa hét lửa, lửa cháy một làng-&gt; làng cháy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Việc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kể</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những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dấu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tích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trong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đoạn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kết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ý </a:t>
            </a:r>
            <a:r>
              <a:rPr lang="en-US" sz="2200" b="1" i="1" dirty="0" err="1">
                <a:latin typeface="Times New Roman" pitchFamily="18" charset="0"/>
                <a:cs typeface="Times New Roman" pitchFamily="18" charset="0"/>
              </a:rPr>
              <a:t>nghĩa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niềm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Cháy</a:t>
            </a:r>
            <a:r>
              <a:rPr lang="en-US" sz="2200" dirty="0">
                <a:latin typeface="Times New Roman" pitchFamily="18" charset="0"/>
                <a:cs typeface="Times New Roman" pitchFamily="18" charset="0"/>
              </a:rPr>
              <a:t>).</a:t>
            </a:r>
            <a:r>
              <a:rPr lang="vi-VN" sz="2200"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a:t>
            </a:r>
            <a:r>
              <a:rPr lang="en-US" sz="2200" b="1" i="1" dirty="0">
                <a:latin typeface="Times New Roman" pitchFamily="18" charset="0"/>
                <a:cs typeface="Times New Roman" pitchFamily="18" charset="0"/>
              </a:rPr>
              <a:t> Sau </a:t>
            </a:r>
            <a:r>
              <a:rPr lang="en-US" sz="2200" b="1" i="1" dirty="0" err="1">
                <a:latin typeface="Times New Roman" pitchFamily="18" charset="0"/>
                <a:cs typeface="Times New Roman" pitchFamily="18" charset="0"/>
              </a:rPr>
              <a:t>khi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đọc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truyện</a:t>
            </a:r>
            <a:r>
              <a:rPr lang="en-US" sz="2200" b="1" i="1" dirty="0">
                <a:latin typeface="Times New Roman" pitchFamily="18" charset="0"/>
                <a:cs typeface="Times New Roman" pitchFamily="18" charset="0"/>
              </a:rPr>
              <a:t> Thánh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em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suy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nghĩ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truyền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yêu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ngoại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xâm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dân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tộc</a:t>
            </a:r>
            <a:r>
              <a:rPr lang="en-US" sz="2200" b="1" i="1" dirty="0">
                <a:latin typeface="Times New Roman" pitchFamily="18" charset="0"/>
                <a:cs typeface="Times New Roman" pitchFamily="18" charset="0"/>
              </a:rPr>
              <a:t> ta?</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ta,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gặp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sẵn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gọi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Gióng</a:t>
            </a:r>
            <a:r>
              <a:rPr lang="fr-FR" sz="2200" dirty="0">
                <a:latin typeface="Times New Roman" pitchFamily="18" charset="0"/>
                <a:cs typeface="Times New Roman" pitchFamily="18" charset="0"/>
              </a:rPr>
              <a:t> là </a:t>
            </a:r>
            <a:r>
              <a:rPr lang="fr-FR" sz="2200" dirty="0" err="1">
                <a:latin typeface="Times New Roman" pitchFamily="18" charset="0"/>
                <a:cs typeface="Times New Roman" pitchFamily="18" charset="0"/>
              </a:rPr>
              <a:t>hình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tượng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người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anh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hùng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đầu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biểu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lòng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yêu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ý </a:t>
            </a:r>
            <a:r>
              <a:rPr lang="fr-FR" sz="2200" dirty="0" err="1">
                <a:latin typeface="Times New Roman" pitchFamily="18" charset="0"/>
                <a:cs typeface="Times New Roman" pitchFamily="18" charset="0"/>
              </a:rPr>
              <a:t>thức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đánh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giặc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cứu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của</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nhân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dân</a:t>
            </a:r>
            <a:r>
              <a:rPr lang="fr-FR" sz="2200" dirty="0">
                <a:latin typeface="Times New Roman" pitchFamily="18" charset="0"/>
                <a:cs typeface="Times New Roman" pitchFamily="18" charset="0"/>
              </a:rPr>
              <a:t> ta.</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94272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barn(inVertical)">
                                      <p:cBhvr>
                                        <p:cTn id="2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31750"/>
            <a:ext cx="9093201"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58373"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a:solidFill>
                  <a:srgbClr val="FFFF00"/>
                </a:solidFill>
                <a:latin typeface="Times New Roman" pitchFamily="18" charset="0"/>
                <a:cs typeface="Times New Roman" pitchFamily="18" charset="0"/>
              </a:rPr>
              <a:t>TỔNG KẾT</a:t>
            </a:r>
          </a:p>
        </p:txBody>
      </p:sp>
      <p:sp>
        <p:nvSpPr>
          <p:cNvPr id="7" name="Text Box 4"/>
          <p:cNvSpPr txBox="1">
            <a:spLocks noChangeArrowheads="1"/>
          </p:cNvSpPr>
          <p:nvPr/>
        </p:nvSpPr>
        <p:spPr bwMode="auto">
          <a:xfrm>
            <a:off x="228600" y="792163"/>
            <a:ext cx="8843963" cy="5189113"/>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1. </a:t>
            </a:r>
            <a:r>
              <a:rPr lang="en-US" altLang="en-US" sz="2400" b="1" i="1" dirty="0" err="1">
                <a:solidFill>
                  <a:srgbClr val="FFFF00"/>
                </a:solidFill>
                <a:latin typeface="Times New Roman" panose="02020603050405020304" pitchFamily="18" charset="0"/>
                <a:cs typeface="Times New Roman" panose="02020603050405020304" pitchFamily="18" charset="0"/>
              </a:rPr>
              <a:t>Nghệ</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thuật</a:t>
            </a:r>
            <a:r>
              <a:rPr lang="en-US" altLang="en-US" sz="2400" b="1" i="1" dirty="0">
                <a:solidFill>
                  <a:srgbClr val="FFFF00"/>
                </a:solidFill>
                <a:latin typeface="Times New Roman" panose="02020603050405020304" pitchFamily="18" charset="0"/>
                <a:cs typeface="Times New Roman" panose="02020603050405020304" pitchFamily="18" charset="0"/>
              </a:rPr>
              <a:t>:</a:t>
            </a:r>
          </a:p>
          <a:p>
            <a:pPr marL="0" indent="0">
              <a:buNone/>
            </a:pPr>
            <a:r>
              <a:rPr lang="vi-VN" sz="2400" dirty="0"/>
              <a:t>- </a:t>
            </a:r>
            <a:r>
              <a:rPr lang="en-US" sz="2400" dirty="0"/>
              <a:t>Chi </a:t>
            </a:r>
            <a:r>
              <a:rPr lang="en-US" sz="2400" dirty="0" err="1"/>
              <a:t>tiết</a:t>
            </a:r>
            <a:r>
              <a:rPr lang="en-US" sz="2400" dirty="0"/>
              <a:t> </a:t>
            </a:r>
            <a:r>
              <a:rPr lang="en-US" sz="2400" dirty="0" err="1"/>
              <a:t>tượng</a:t>
            </a:r>
            <a:r>
              <a:rPr lang="en-US" sz="2400" dirty="0"/>
              <a:t> </a:t>
            </a:r>
            <a:r>
              <a:rPr lang="en-US" sz="2400" dirty="0" err="1"/>
              <a:t>tượng</a:t>
            </a:r>
            <a:r>
              <a:rPr lang="en-US" sz="2400" dirty="0"/>
              <a:t> </a:t>
            </a:r>
            <a:r>
              <a:rPr lang="en-US" sz="2400" dirty="0" err="1"/>
              <a:t>kì</a:t>
            </a:r>
            <a:r>
              <a:rPr lang="en-US" sz="2400" dirty="0"/>
              <a:t> </a:t>
            </a:r>
            <a:r>
              <a:rPr lang="en-US" sz="2400" dirty="0" err="1"/>
              <a:t>ảo</a:t>
            </a:r>
            <a:r>
              <a:rPr lang="vi-VN" sz="2400" dirty="0"/>
              <a:t>.</a:t>
            </a:r>
            <a:endParaRPr lang="en-US" sz="2400" dirty="0"/>
          </a:p>
          <a:p>
            <a:pPr marL="0" indent="0">
              <a:buNone/>
            </a:pPr>
            <a:r>
              <a:rPr lang="vi-VN" sz="2400" dirty="0"/>
              <a:t>- </a:t>
            </a:r>
            <a:r>
              <a:rPr lang="en-US" sz="2400" dirty="0" err="1"/>
              <a:t>Khéo</a:t>
            </a:r>
            <a:r>
              <a:rPr lang="en-US" sz="2400" dirty="0"/>
              <a:t> </a:t>
            </a:r>
            <a:r>
              <a:rPr lang="en-US" sz="2400" dirty="0" err="1"/>
              <a:t>kết</a:t>
            </a:r>
            <a:r>
              <a:rPr lang="en-US" sz="2400" dirty="0"/>
              <a:t> </a:t>
            </a:r>
            <a:r>
              <a:rPr lang="en-US" sz="2400" dirty="0" err="1"/>
              <a:t>hợp</a:t>
            </a:r>
            <a:r>
              <a:rPr lang="en-US" sz="2400" dirty="0"/>
              <a:t> </a:t>
            </a:r>
            <a:r>
              <a:rPr lang="en-US" sz="2400" dirty="0" err="1"/>
              <a:t>huyền</a:t>
            </a:r>
            <a:r>
              <a:rPr lang="en-US" sz="2400" dirty="0"/>
              <a:t> </a:t>
            </a:r>
            <a:r>
              <a:rPr lang="en-US" sz="2400" dirty="0" err="1"/>
              <a:t>thoại</a:t>
            </a:r>
            <a:r>
              <a:rPr lang="en-US" sz="2400" dirty="0"/>
              <a:t> </a:t>
            </a:r>
            <a:r>
              <a:rPr lang="en-US" sz="2400" dirty="0" err="1"/>
              <a:t>và</a:t>
            </a:r>
            <a:r>
              <a:rPr lang="en-US" sz="2400" dirty="0"/>
              <a:t> </a:t>
            </a:r>
            <a:r>
              <a:rPr lang="en-US" sz="2400" dirty="0" err="1"/>
              <a:t>thực</a:t>
            </a:r>
            <a:r>
              <a:rPr lang="en-US" sz="2400" dirty="0"/>
              <a:t> </a:t>
            </a:r>
            <a:r>
              <a:rPr lang="en-US" sz="2400" dirty="0" err="1"/>
              <a:t>tế</a:t>
            </a:r>
            <a:r>
              <a:rPr lang="en-US" sz="2400" dirty="0"/>
              <a:t> (</a:t>
            </a:r>
            <a:r>
              <a:rPr lang="en-US" sz="2400" dirty="0" err="1"/>
              <a:t>cốt</a:t>
            </a:r>
            <a:r>
              <a:rPr lang="en-US" sz="2400" dirty="0"/>
              <a:t> </a:t>
            </a:r>
            <a:r>
              <a:rPr lang="en-US" sz="2400" dirty="0" err="1"/>
              <a:t>lõi</a:t>
            </a:r>
            <a:r>
              <a:rPr lang="en-US" sz="2400" dirty="0"/>
              <a:t> </a:t>
            </a:r>
            <a:r>
              <a:rPr lang="en-US" sz="2400" dirty="0" err="1"/>
              <a:t>sự</a:t>
            </a:r>
            <a:r>
              <a:rPr lang="en-US" sz="2400" dirty="0"/>
              <a:t> </a:t>
            </a:r>
            <a:r>
              <a:rPr lang="en-US" sz="2400" dirty="0" err="1"/>
              <a:t>thực</a:t>
            </a:r>
            <a:r>
              <a:rPr lang="en-US" sz="2400" dirty="0"/>
              <a:t> </a:t>
            </a:r>
            <a:r>
              <a:rPr lang="en-US" sz="2400" dirty="0" err="1"/>
              <a:t>lịch</a:t>
            </a:r>
            <a:r>
              <a:rPr lang="en-US" sz="2400" dirty="0"/>
              <a:t> </a:t>
            </a:r>
            <a:r>
              <a:rPr lang="en-US" sz="2400" dirty="0" err="1"/>
              <a:t>sử</a:t>
            </a:r>
            <a:r>
              <a:rPr lang="en-US" sz="2400" dirty="0"/>
              <a:t> </a:t>
            </a:r>
            <a:r>
              <a:rPr lang="en-US" sz="2400" dirty="0" err="1"/>
              <a:t>với</a:t>
            </a:r>
            <a:r>
              <a:rPr lang="en-US" sz="2400" dirty="0"/>
              <a:t> </a:t>
            </a:r>
            <a:r>
              <a:rPr lang="en-US" sz="2400" dirty="0" err="1"/>
              <a:t>những</a:t>
            </a:r>
            <a:r>
              <a:rPr lang="en-US" sz="2400" dirty="0"/>
              <a:t> </a:t>
            </a:r>
            <a:r>
              <a:rPr lang="en-US" sz="2400" dirty="0" err="1"/>
              <a:t>yếu</a:t>
            </a:r>
            <a:r>
              <a:rPr lang="en-US" sz="2400" dirty="0"/>
              <a:t> </a:t>
            </a:r>
            <a:r>
              <a:rPr lang="en-US" sz="2400" dirty="0" err="1"/>
              <a:t>tố</a:t>
            </a:r>
            <a:r>
              <a:rPr lang="en-US" sz="2400" dirty="0"/>
              <a:t> </a:t>
            </a:r>
            <a:r>
              <a:rPr lang="en-US" sz="2400" dirty="0" err="1"/>
              <a:t>hoang</a:t>
            </a:r>
            <a:r>
              <a:rPr lang="en-US" sz="2400" dirty="0"/>
              <a:t> </a:t>
            </a:r>
            <a:r>
              <a:rPr lang="en-US" sz="2400" dirty="0" err="1"/>
              <a:t>đường</a:t>
            </a:r>
            <a:r>
              <a:rPr lang="en-US" sz="2400" dirty="0"/>
              <a:t>)</a:t>
            </a:r>
            <a:r>
              <a:rPr lang="vi-VN" sz="2400" dirty="0"/>
              <a:t>.</a:t>
            </a:r>
            <a:endParaRPr lang="en-US" sz="2400" dirty="0"/>
          </a:p>
          <a:p>
            <a:pPr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2. </a:t>
            </a:r>
            <a:r>
              <a:rPr lang="en-US" altLang="en-US" sz="2400" b="1" i="1" dirty="0" err="1">
                <a:solidFill>
                  <a:srgbClr val="FFFF00"/>
                </a:solidFill>
                <a:latin typeface="Times New Roman" panose="02020603050405020304" pitchFamily="18" charset="0"/>
                <a:cs typeface="Times New Roman" panose="02020603050405020304" pitchFamily="18" charset="0"/>
              </a:rPr>
              <a:t>Nội</a:t>
            </a:r>
            <a:r>
              <a:rPr lang="en-US" altLang="en-US" sz="2400" b="1" i="1" dirty="0">
                <a:solidFill>
                  <a:srgbClr val="FFFF00"/>
                </a:solidFill>
                <a:latin typeface="Times New Roman" panose="02020603050405020304" pitchFamily="18" charset="0"/>
                <a:cs typeface="Times New Roman" panose="02020603050405020304" pitchFamily="18" charset="0"/>
              </a:rPr>
              <a:t> dung:</a:t>
            </a:r>
          </a:p>
          <a:p>
            <a:pPr marL="0" indent="0">
              <a:buNone/>
            </a:pPr>
            <a:r>
              <a:rPr lang="vi-VN" sz="2400" b="1" i="1" dirty="0"/>
              <a:t>-</a:t>
            </a:r>
            <a:r>
              <a:rPr lang="en-US" sz="2400" dirty="0" err="1"/>
              <a:t>Truyện</a:t>
            </a:r>
            <a:r>
              <a:rPr lang="en-US" sz="2400" dirty="0"/>
              <a:t> </a:t>
            </a:r>
            <a:r>
              <a:rPr lang="en-US" sz="2400" dirty="0" err="1"/>
              <a:t>kể</a:t>
            </a:r>
            <a:r>
              <a:rPr lang="en-US" sz="2400" dirty="0"/>
              <a:t> </a:t>
            </a:r>
            <a:r>
              <a:rPr lang="en-US" sz="2400" dirty="0" err="1"/>
              <a:t>về</a:t>
            </a:r>
            <a:r>
              <a:rPr lang="en-US" sz="2400" dirty="0"/>
              <a:t> </a:t>
            </a:r>
            <a:r>
              <a:rPr lang="en-US" sz="2400" dirty="0" err="1"/>
              <a:t>công</a:t>
            </a:r>
            <a:r>
              <a:rPr lang="en-US" sz="2400" dirty="0"/>
              <a:t> </a:t>
            </a:r>
            <a:r>
              <a:rPr lang="en-US" sz="2400" dirty="0" err="1"/>
              <a:t>lao</a:t>
            </a:r>
            <a:r>
              <a:rPr lang="en-US" sz="2400" dirty="0"/>
              <a:t> </a:t>
            </a:r>
            <a:r>
              <a:rPr lang="en-US" sz="2400" dirty="0" err="1"/>
              <a:t>đánh</a:t>
            </a:r>
            <a:r>
              <a:rPr lang="en-US" sz="2400" dirty="0"/>
              <a:t> </a:t>
            </a:r>
            <a:r>
              <a:rPr lang="en-US" sz="2400" dirty="0" err="1"/>
              <a:t>đuổi</a:t>
            </a:r>
            <a:r>
              <a:rPr lang="en-US" sz="2400" dirty="0"/>
              <a:t> </a:t>
            </a:r>
            <a:r>
              <a:rPr lang="en-US" sz="2400" dirty="0" err="1"/>
              <a:t>giặc</a:t>
            </a:r>
            <a:r>
              <a:rPr lang="en-US" sz="2400" dirty="0"/>
              <a:t> </a:t>
            </a:r>
            <a:r>
              <a:rPr lang="en-US" sz="2400" dirty="0" err="1"/>
              <a:t>ngoại</a:t>
            </a:r>
            <a:r>
              <a:rPr lang="en-US" sz="2400" dirty="0"/>
              <a:t> </a:t>
            </a:r>
            <a:r>
              <a:rPr lang="en-US" sz="2400" dirty="0" err="1"/>
              <a:t>xâm</a:t>
            </a:r>
            <a:r>
              <a:rPr lang="en-US" sz="2400" dirty="0"/>
              <a:t> </a:t>
            </a:r>
            <a:r>
              <a:rPr lang="en-US" sz="2400" dirty="0" err="1"/>
              <a:t>của</a:t>
            </a:r>
            <a:r>
              <a:rPr lang="en-US" sz="2400" dirty="0"/>
              <a:t> </a:t>
            </a:r>
            <a:r>
              <a:rPr lang="en-US" sz="2400" dirty="0" err="1"/>
              <a:t>người</a:t>
            </a:r>
            <a:r>
              <a:rPr lang="en-US" sz="2400" dirty="0"/>
              <a:t> </a:t>
            </a:r>
            <a:r>
              <a:rPr lang="en-US" sz="2400" dirty="0" err="1"/>
              <a:t>anh</a:t>
            </a:r>
            <a:r>
              <a:rPr lang="en-US" sz="2400" dirty="0"/>
              <a:t> </a:t>
            </a:r>
            <a:r>
              <a:rPr lang="en-US" sz="2400" dirty="0" err="1"/>
              <a:t>hùng</a:t>
            </a:r>
            <a:r>
              <a:rPr lang="en-US" sz="2400" dirty="0"/>
              <a:t> </a:t>
            </a:r>
            <a:r>
              <a:rPr lang="en-US" sz="2400" dirty="0" err="1"/>
              <a:t>Thánh</a:t>
            </a:r>
            <a:r>
              <a:rPr lang="en-US" sz="2400" dirty="0"/>
              <a:t> </a:t>
            </a:r>
            <a:r>
              <a:rPr lang="en-US" sz="2400" dirty="0" err="1"/>
              <a:t>Gióng</a:t>
            </a:r>
            <a:r>
              <a:rPr lang="en-US" sz="2400" dirty="0"/>
              <a:t>, qua </a:t>
            </a:r>
            <a:r>
              <a:rPr lang="en-US" sz="2400" dirty="0" err="1"/>
              <a:t>đó</a:t>
            </a:r>
            <a:r>
              <a:rPr lang="en-US" sz="2400" dirty="0"/>
              <a:t> </a:t>
            </a:r>
            <a:r>
              <a:rPr lang="en-US" sz="2400" dirty="0" err="1"/>
              <a:t>thể</a:t>
            </a:r>
            <a:r>
              <a:rPr lang="en-US" sz="2400" dirty="0"/>
              <a:t> </a:t>
            </a:r>
            <a:r>
              <a:rPr lang="en-US" sz="2400" dirty="0" err="1"/>
              <a:t>hiện</a:t>
            </a:r>
            <a:r>
              <a:rPr lang="en-US" sz="2400" dirty="0"/>
              <a:t> ý </a:t>
            </a:r>
            <a:r>
              <a:rPr lang="en-US" sz="2400" dirty="0" err="1"/>
              <a:t>thức</a:t>
            </a:r>
            <a:r>
              <a:rPr lang="en-US" sz="2400" dirty="0"/>
              <a:t> </a:t>
            </a:r>
            <a:r>
              <a:rPr lang="en-US" sz="2400" dirty="0" err="1"/>
              <a:t>tự</a:t>
            </a:r>
            <a:r>
              <a:rPr lang="en-US" sz="2400" dirty="0"/>
              <a:t> </a:t>
            </a:r>
            <a:r>
              <a:rPr lang="en-US" sz="2400" dirty="0" err="1"/>
              <a:t>cường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ta.</a:t>
            </a:r>
          </a:p>
          <a:p>
            <a:pPr marL="0" indent="0"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3. Ý </a:t>
            </a:r>
            <a:r>
              <a:rPr lang="en-US" altLang="en-US" sz="2400" b="1" i="1" dirty="0" err="1">
                <a:solidFill>
                  <a:srgbClr val="FFFF00"/>
                </a:solidFill>
                <a:latin typeface="Times New Roman" panose="02020603050405020304" pitchFamily="18" charset="0"/>
                <a:cs typeface="Times New Roman" panose="02020603050405020304" pitchFamily="18" charset="0"/>
              </a:rPr>
              <a:t>nghĩa</a:t>
            </a:r>
            <a:r>
              <a:rPr lang="en-US" altLang="en-US" sz="2400" b="1" i="1" dirty="0">
                <a:solidFill>
                  <a:srgbClr val="FFFF00"/>
                </a:solidFill>
                <a:latin typeface="Times New Roman" panose="02020603050405020304" pitchFamily="18" charset="0"/>
                <a:cs typeface="Times New Roman" panose="02020603050405020304" pitchFamily="18" charset="0"/>
              </a:rPr>
              <a:t>:</a:t>
            </a:r>
          </a:p>
          <a:p>
            <a:pPr marL="0" indent="0">
              <a:buNone/>
            </a:pPr>
            <a:r>
              <a:rPr lang="vi-VN" sz="2400" dirty="0"/>
              <a:t>- </a:t>
            </a:r>
            <a:r>
              <a:rPr lang="en-US" sz="2400" dirty="0" err="1"/>
              <a:t>Truyện</a:t>
            </a:r>
            <a:r>
              <a:rPr lang="en-US" sz="2400" dirty="0"/>
              <a:t> </a:t>
            </a:r>
            <a:r>
              <a:rPr lang="en-US" sz="2400" dirty="0" err="1"/>
              <a:t>ca</a:t>
            </a:r>
            <a:r>
              <a:rPr lang="en-US" sz="2400" dirty="0"/>
              <a:t> </a:t>
            </a:r>
            <a:r>
              <a:rPr lang="en-US" sz="2400" dirty="0" err="1"/>
              <a:t>ngợi</a:t>
            </a:r>
            <a:r>
              <a:rPr lang="en-US" sz="2400" dirty="0"/>
              <a:t> </a:t>
            </a:r>
            <a:r>
              <a:rPr lang="en-US" sz="2400" dirty="0" err="1"/>
              <a:t>người</a:t>
            </a:r>
            <a:r>
              <a:rPr lang="en-US" sz="2400" dirty="0"/>
              <a:t> </a:t>
            </a:r>
            <a:r>
              <a:rPr lang="en-US" sz="2400" dirty="0" err="1"/>
              <a:t>anh</a:t>
            </a:r>
            <a:r>
              <a:rPr lang="en-US" sz="2400" dirty="0"/>
              <a:t> </a:t>
            </a:r>
            <a:r>
              <a:rPr lang="en-US" sz="2400" dirty="0" err="1"/>
              <a:t>hùng</a:t>
            </a:r>
            <a:r>
              <a:rPr lang="en-US" sz="2400" dirty="0"/>
              <a:t> </a:t>
            </a:r>
            <a:r>
              <a:rPr lang="en-US" sz="2400" dirty="0" err="1"/>
              <a:t>đánh</a:t>
            </a:r>
            <a:r>
              <a:rPr lang="en-US" sz="2400" dirty="0"/>
              <a:t> </a:t>
            </a:r>
            <a:r>
              <a:rPr lang="en-US" sz="2400" dirty="0" err="1"/>
              <a:t>giặc</a:t>
            </a:r>
            <a:r>
              <a:rPr lang="en-US" sz="2400" dirty="0"/>
              <a:t> </a:t>
            </a:r>
            <a:r>
              <a:rPr lang="en-US" sz="2400" dirty="0" err="1"/>
              <a:t>tiêu</a:t>
            </a:r>
            <a:r>
              <a:rPr lang="en-US" sz="2400" dirty="0"/>
              <a:t> </a:t>
            </a:r>
            <a:r>
              <a:rPr lang="en-US" sz="2400" dirty="0" err="1"/>
              <a:t>biểu</a:t>
            </a:r>
            <a:r>
              <a:rPr lang="en-US" sz="2400" dirty="0"/>
              <a:t> </a:t>
            </a:r>
            <a:r>
              <a:rPr lang="en-US" sz="2400" dirty="0" err="1"/>
              <a:t>cho</a:t>
            </a:r>
            <a:r>
              <a:rPr lang="en-US" sz="2400" dirty="0"/>
              <a:t> </a:t>
            </a:r>
            <a:r>
              <a:rPr lang="en-US" sz="2400" dirty="0" err="1"/>
              <a:t>sự</a:t>
            </a:r>
            <a:r>
              <a:rPr lang="en-US" sz="2400" dirty="0"/>
              <a:t> </a:t>
            </a:r>
            <a:r>
              <a:rPr lang="en-US" sz="2400" dirty="0" err="1"/>
              <a:t>trỗi</a:t>
            </a:r>
            <a:r>
              <a:rPr lang="en-US" sz="2400" dirty="0"/>
              <a:t> </a:t>
            </a:r>
            <a:r>
              <a:rPr lang="en-US" sz="2400" dirty="0" err="1"/>
              <a:t>dậy</a:t>
            </a:r>
            <a:r>
              <a:rPr lang="en-US" sz="2400" dirty="0"/>
              <a:t> </a:t>
            </a:r>
            <a:r>
              <a:rPr lang="en-US" sz="2400" dirty="0" err="1"/>
              <a:t>của</a:t>
            </a:r>
            <a:r>
              <a:rPr lang="en-US" sz="2400" dirty="0"/>
              <a:t> </a:t>
            </a:r>
            <a:r>
              <a:rPr lang="en-US" sz="2400" dirty="0" err="1"/>
              <a:t>truyền</a:t>
            </a:r>
            <a:r>
              <a:rPr lang="en-US" sz="2400" dirty="0"/>
              <a:t> </a:t>
            </a:r>
            <a:r>
              <a:rPr lang="en-US" sz="2400" dirty="0" err="1"/>
              <a:t>thống</a:t>
            </a:r>
            <a:r>
              <a:rPr lang="en-US" sz="2400" dirty="0"/>
              <a:t> </a:t>
            </a:r>
            <a:r>
              <a:rPr lang="en-US" sz="2400" dirty="0" err="1"/>
              <a:t>yêu</a:t>
            </a:r>
            <a:r>
              <a:rPr lang="en-US" sz="2400" dirty="0"/>
              <a:t> </a:t>
            </a:r>
            <a:r>
              <a:rPr lang="en-US" sz="2400" dirty="0" err="1"/>
              <a:t>nước</a:t>
            </a:r>
            <a:r>
              <a:rPr lang="en-US" sz="2400" dirty="0"/>
              <a:t>, </a:t>
            </a:r>
            <a:r>
              <a:rPr lang="en-US" sz="2400" dirty="0" err="1"/>
              <a:t>tinh</a:t>
            </a:r>
            <a:r>
              <a:rPr lang="en-US" sz="2400" dirty="0"/>
              <a:t> </a:t>
            </a:r>
            <a:r>
              <a:rPr lang="en-US" sz="2400" dirty="0" err="1"/>
              <a:t>thần</a:t>
            </a:r>
            <a:r>
              <a:rPr lang="en-US" sz="2400" dirty="0"/>
              <a:t> </a:t>
            </a:r>
            <a:r>
              <a:rPr lang="en-US" sz="2400" dirty="0" err="1"/>
              <a:t>đoàn</a:t>
            </a:r>
            <a:r>
              <a:rPr lang="en-US" sz="2400" dirty="0"/>
              <a:t> </a:t>
            </a:r>
            <a:r>
              <a:rPr lang="en-US" sz="2400" dirty="0" err="1"/>
              <a:t>kết</a:t>
            </a:r>
            <a:r>
              <a:rPr lang="en-US" sz="2400" dirty="0"/>
              <a:t>, </a:t>
            </a:r>
            <a:r>
              <a:rPr lang="en-US" sz="2400" dirty="0" err="1"/>
              <a:t>anh</a:t>
            </a:r>
            <a:r>
              <a:rPr lang="en-US" sz="2400" dirty="0"/>
              <a:t> </a:t>
            </a:r>
            <a:r>
              <a:rPr lang="en-US" sz="2400" dirty="0" err="1"/>
              <a:t>dũng</a:t>
            </a:r>
            <a:r>
              <a:rPr lang="en-US" sz="2400" dirty="0"/>
              <a:t> </a:t>
            </a:r>
            <a:r>
              <a:rPr lang="en-US" sz="2400" dirty="0" err="1"/>
              <a:t>kiên</a:t>
            </a:r>
            <a:r>
              <a:rPr lang="en-US" sz="2400" dirty="0"/>
              <a:t> </a:t>
            </a:r>
            <a:r>
              <a:rPr lang="en-US" sz="2400" dirty="0" err="1"/>
              <a:t>cường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ta.</a:t>
            </a:r>
          </a:p>
        </p:txBody>
      </p:sp>
    </p:spTree>
    <p:extLst>
      <p:ext uri="{BB962C8B-B14F-4D97-AF65-F5344CB8AC3E}">
        <p14:creationId xmlns:p14="http://schemas.microsoft.com/office/powerpoint/2010/main" val="125365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609600"/>
            <a:ext cx="7543800" cy="5410200"/>
          </a:xfrm>
          <a:prstGeom prst="rect">
            <a:avLst/>
          </a:prstGeom>
        </p:spPr>
      </p:pic>
    </p:spTree>
    <p:extLst>
      <p:ext uri="{BB962C8B-B14F-4D97-AF65-F5344CB8AC3E}">
        <p14:creationId xmlns:p14="http://schemas.microsoft.com/office/powerpoint/2010/main" val="40891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31750"/>
            <a:ext cx="9093200"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Rectangle 20"/>
          <p:cNvSpPr>
            <a:spLocks noChangeArrowheads="1"/>
          </p:cNvSpPr>
          <p:nvPr/>
        </p:nvSpPr>
        <p:spPr bwMode="auto">
          <a:xfrm>
            <a:off x="263525" y="1219200"/>
            <a:ext cx="8763000" cy="1754326"/>
          </a:xfrm>
          <a:prstGeom prst="rect">
            <a:avLst/>
          </a:prstGeom>
          <a:noFill/>
          <a:ln w="12700" algn="ctr">
            <a:solidFill>
              <a:srgbClr val="FF3300"/>
            </a:solidFill>
            <a:miter lim="800000"/>
            <a:headEnd/>
            <a:tailEnd/>
          </a:ln>
          <a:effectLst>
            <a:outerShdw dist="35921" dir="2700000" sy="50000" kx="2115830" algn="bl" rotWithShape="0">
              <a:srgbClr val="C0C0C0">
                <a:alpha val="79999"/>
              </a:srgbClr>
            </a:outerShdw>
          </a:effectLst>
        </p:spPr>
        <p:txBody>
          <a:bodyPr>
            <a:spAutoFit/>
          </a:bodyPr>
          <a:lstStyle/>
          <a:p>
            <a:r>
              <a:rPr lang="en-US" sz="3600" dirty="0"/>
              <a:t>  </a:t>
            </a:r>
            <a:r>
              <a:rPr lang="vi-VN" sz="3600" dirty="0"/>
              <a:t>Viết đoạn văn (từ 5 – 7 câu) kể lại một sự việc trong </a:t>
            </a:r>
            <a:r>
              <a:rPr lang="en-US" sz="3600" dirty="0" err="1"/>
              <a:t>văn</a:t>
            </a:r>
            <a:r>
              <a:rPr lang="en-US" sz="3600" dirty="0"/>
              <a:t> </a:t>
            </a:r>
            <a:r>
              <a:rPr lang="en-US" sz="3600" dirty="0" err="1"/>
              <a:t>bản</a:t>
            </a:r>
            <a:r>
              <a:rPr lang="vi-VN" sz="3600" dirty="0"/>
              <a:t> “</a:t>
            </a:r>
            <a:r>
              <a:rPr lang="en-US" sz="3600" dirty="0" err="1"/>
              <a:t>Thánh</a:t>
            </a:r>
            <a:r>
              <a:rPr lang="en-US" sz="3600" dirty="0"/>
              <a:t> </a:t>
            </a:r>
            <a:r>
              <a:rPr lang="en-US" sz="3600" dirty="0" err="1"/>
              <a:t>Gióng</a:t>
            </a:r>
            <a:r>
              <a:rPr lang="vi-VN" sz="3600" dirty="0"/>
              <a:t>” bằng lời của một nhân vật do em tự chọn.</a:t>
            </a:r>
            <a:endParaRPr lang="en-US" sz="3600" dirty="0"/>
          </a:p>
        </p:txBody>
      </p:sp>
      <p:sp>
        <p:nvSpPr>
          <p:cNvPr id="59398"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a:solidFill>
                  <a:srgbClr val="FFFF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427184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noChangeArrowheads="1"/>
          </p:cNvSpPr>
          <p:nvPr>
            <p:ph type="title"/>
          </p:nvPr>
        </p:nvSpPr>
        <p:spPr/>
        <p:txBody>
          <a:bodyPr/>
          <a:lstStyle/>
          <a:p>
            <a:endParaRPr lang="en-US" altLang="en-US"/>
          </a:p>
        </p:txBody>
      </p:sp>
      <p:pic>
        <p:nvPicPr>
          <p:cNvPr id="83970" name="Picture 4" descr="Tổng hợp hình ảnh cảm ơn đẹp nhất - Kho ản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39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633978" y="1002137"/>
            <a:ext cx="7876045" cy="907961"/>
          </a:xfrm>
          <a:prstGeom prst="downArrowCallout">
            <a:avLst>
              <a:gd name="adj1" fmla="val 50000"/>
              <a:gd name="adj2" fmla="val 76554"/>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prstClr val="white"/>
                </a:solidFill>
                <a:latin typeface="Times New Roman" panose="02020603050405020304" pitchFamily="18" charset="0"/>
                <a:cs typeface="Times New Roman" panose="02020603050405020304" pitchFamily="18" charset="0"/>
              </a:rPr>
              <a:t>MỘT SỐ HÌNH ẢNH VỀ TRUYỆN TRUYỀN THUYẾT VIỆT NAM </a:t>
            </a:r>
          </a:p>
        </p:txBody>
      </p:sp>
      <p:pic>
        <p:nvPicPr>
          <p:cNvPr id="8" name="Picture 7"/>
          <p:cNvPicPr>
            <a:picLocks noChangeAspect="1"/>
          </p:cNvPicPr>
          <p:nvPr/>
        </p:nvPicPr>
        <p:blipFill>
          <a:blip r:embed="rId2"/>
          <a:stretch>
            <a:fillRect/>
          </a:stretch>
        </p:blipFill>
        <p:spPr>
          <a:xfrm>
            <a:off x="650877" y="2312202"/>
            <a:ext cx="3380704" cy="2472743"/>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3"/>
          <a:stretch>
            <a:fillRect/>
          </a:stretch>
        </p:blipFill>
        <p:spPr>
          <a:xfrm>
            <a:off x="5132725" y="2312202"/>
            <a:ext cx="3360399" cy="2472743"/>
          </a:xfrm>
          <a:prstGeom prst="rect">
            <a:avLst/>
          </a:prstGeom>
          <a:ln w="228600" cap="sq" cmpd="thickThin">
            <a:solidFill>
              <a:srgbClr val="000000"/>
            </a:solidFill>
            <a:prstDash val="solid"/>
            <a:miter lim="800000"/>
          </a:ln>
          <a:effectLst>
            <a:innerShdw blurRad="76200">
              <a:srgbClr val="000000"/>
            </a:innerShdw>
          </a:effectLst>
        </p:spPr>
      </p:pic>
      <p:sp>
        <p:nvSpPr>
          <p:cNvPr id="11" name="Rectangle 10"/>
          <p:cNvSpPr/>
          <p:nvPr/>
        </p:nvSpPr>
        <p:spPr>
          <a:xfrm>
            <a:off x="1156249" y="5136089"/>
            <a:ext cx="2500621" cy="415498"/>
          </a:xfrm>
          <a:prstGeom prst="rect">
            <a:avLst/>
          </a:prstGeom>
        </p:spPr>
        <p:txBody>
          <a:bodyPr wrap="none">
            <a:spAutoFit/>
          </a:bodyPr>
          <a:lstStyle/>
          <a:p>
            <a:pPr defTabSz="685800">
              <a:defRPr/>
            </a:pPr>
            <a:r>
              <a:rPr lang="en-US" sz="2100" b="1" i="1" dirty="0">
                <a:solidFill>
                  <a:srgbClr val="C00000"/>
                </a:solidFill>
                <a:latin typeface="Times New Roman" panose="02020603050405020304" pitchFamily="18" charset="0"/>
                <a:ea typeface="Times New Roman" panose="02020603050405020304" pitchFamily="18" charset="0"/>
              </a:rPr>
              <a:t>Con </a:t>
            </a:r>
            <a:r>
              <a:rPr lang="en-US" sz="2100" b="1" i="1" dirty="0" err="1">
                <a:solidFill>
                  <a:srgbClr val="C00000"/>
                </a:solidFill>
                <a:latin typeface="Times New Roman" panose="02020603050405020304" pitchFamily="18" charset="0"/>
                <a:ea typeface="Times New Roman" panose="02020603050405020304" pitchFamily="18" charset="0"/>
              </a:rPr>
              <a:t>Rồng</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cháu</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Tiên</a:t>
            </a:r>
            <a:endParaRPr lang="en-US" sz="2100" dirty="0">
              <a:solidFill>
                <a:srgbClr val="C00000"/>
              </a:solidFill>
              <a:latin typeface="Calibri" panose="020F0502020204030204"/>
            </a:endParaRPr>
          </a:p>
        </p:txBody>
      </p:sp>
      <p:sp>
        <p:nvSpPr>
          <p:cNvPr id="12" name="Rectangle 11"/>
          <p:cNvSpPr/>
          <p:nvPr/>
        </p:nvSpPr>
        <p:spPr>
          <a:xfrm>
            <a:off x="5662794" y="5126221"/>
            <a:ext cx="2626873" cy="415498"/>
          </a:xfrm>
          <a:prstGeom prst="rect">
            <a:avLst/>
          </a:prstGeom>
        </p:spPr>
        <p:txBody>
          <a:bodyPr wrap="none">
            <a:spAutoFit/>
          </a:bodyPr>
          <a:lstStyle/>
          <a:p>
            <a:pPr defTabSz="685800">
              <a:defRPr/>
            </a:pPr>
            <a:r>
              <a:rPr lang="en-US" sz="2100" b="1" i="1" dirty="0" err="1">
                <a:solidFill>
                  <a:srgbClr val="C00000"/>
                </a:solidFill>
                <a:latin typeface="Times New Roman" panose="02020603050405020304" pitchFamily="18" charset="0"/>
                <a:ea typeface="Times New Roman" panose="02020603050405020304" pitchFamily="18" charset="0"/>
              </a:rPr>
              <a:t>Sơn</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Tinh</a:t>
            </a:r>
            <a:r>
              <a:rPr lang="en-US" sz="2100" b="1" i="1" dirty="0">
                <a:solidFill>
                  <a:srgbClr val="C00000"/>
                </a:solidFill>
                <a:latin typeface="Times New Roman" panose="02020603050405020304" pitchFamily="18" charset="0"/>
                <a:ea typeface="Times New Roman" panose="02020603050405020304" pitchFamily="18" charset="0"/>
              </a:rPr>
              <a:t> - </a:t>
            </a:r>
            <a:r>
              <a:rPr lang="en-US" sz="2100" b="1" i="1" dirty="0" err="1">
                <a:solidFill>
                  <a:srgbClr val="C00000"/>
                </a:solidFill>
                <a:latin typeface="Times New Roman" panose="02020603050405020304" pitchFamily="18" charset="0"/>
                <a:ea typeface="Times New Roman" panose="02020603050405020304" pitchFamily="18" charset="0"/>
              </a:rPr>
              <a:t>Thuỷ</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Tinh</a:t>
            </a:r>
            <a:endParaRPr lang="en-US" sz="2100" dirty="0">
              <a:solidFill>
                <a:srgbClr val="C00000"/>
              </a:solidFill>
              <a:latin typeface="Calibri" panose="020F0502020204030204"/>
            </a:endParaRPr>
          </a:p>
        </p:txBody>
      </p:sp>
    </p:spTree>
    <p:extLst>
      <p:ext uri="{BB962C8B-B14F-4D97-AF65-F5344CB8AC3E}">
        <p14:creationId xmlns:p14="http://schemas.microsoft.com/office/powerpoint/2010/main" val="22716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852689" y="1002137"/>
            <a:ext cx="7438623" cy="907961"/>
          </a:xfrm>
          <a:prstGeom prst="downArrowCallout">
            <a:avLst>
              <a:gd name="adj1" fmla="val 72957"/>
              <a:gd name="adj2" fmla="val 82548"/>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prstClr val="white"/>
                </a:solidFill>
                <a:latin typeface="Times New Roman" panose="02020603050405020304" pitchFamily="18" charset="0"/>
                <a:cs typeface="Times New Roman" panose="02020603050405020304" pitchFamily="18" charset="0"/>
              </a:rPr>
              <a:t>MỘT SỐ HÌNH ẢNH VỀ TRUYỆN TRUYỀN THUYẾT VIỆT NAM</a:t>
            </a:r>
          </a:p>
        </p:txBody>
      </p:sp>
      <p:pic>
        <p:nvPicPr>
          <p:cNvPr id="2" name="Picture 1"/>
          <p:cNvPicPr>
            <a:picLocks noChangeAspect="1"/>
          </p:cNvPicPr>
          <p:nvPr/>
        </p:nvPicPr>
        <p:blipFill>
          <a:blip r:embed="rId2"/>
          <a:stretch>
            <a:fillRect/>
          </a:stretch>
        </p:blipFill>
        <p:spPr>
          <a:xfrm>
            <a:off x="661540" y="2249533"/>
            <a:ext cx="3431069" cy="2488060"/>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640205" y="5180211"/>
            <a:ext cx="3849131" cy="323165"/>
          </a:xfrm>
          <a:prstGeom prst="rect">
            <a:avLst/>
          </a:prstGeom>
        </p:spPr>
        <p:txBody>
          <a:bodyPr wrap="none">
            <a:spAutoFit/>
          </a:bodyPr>
          <a:lstStyle/>
          <a:p>
            <a:pPr defTabSz="685800">
              <a:defRPr/>
            </a:pP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chưng</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dày</a:t>
            </a:r>
            <a:r>
              <a:rPr lang="en-US" sz="1500" b="1" i="1" dirty="0">
                <a:solidFill>
                  <a:srgbClr val="FF0000"/>
                </a:solidFill>
                <a:latin typeface="Times New Roman" panose="02020603050405020304" pitchFamily="18" charset="0"/>
                <a:ea typeface="Times New Roman" panose="02020603050405020304" pitchFamily="18" charset="0"/>
              </a:rPr>
              <a:t>/</a:t>
            </a: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chưng</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giầy</a:t>
            </a:r>
            <a:endParaRPr lang="en-US" sz="1500" dirty="0">
              <a:solidFill>
                <a:srgbClr val="FF0000"/>
              </a:solidFill>
              <a:latin typeface="Calibri" panose="020F0502020204030204"/>
            </a:endParaRPr>
          </a:p>
        </p:txBody>
      </p:sp>
      <p:pic>
        <p:nvPicPr>
          <p:cNvPr id="4" name="Picture 3"/>
          <p:cNvPicPr>
            <a:picLocks noChangeAspect="1"/>
          </p:cNvPicPr>
          <p:nvPr/>
        </p:nvPicPr>
        <p:blipFill>
          <a:blip r:embed="rId3"/>
          <a:stretch>
            <a:fillRect/>
          </a:stretch>
        </p:blipFill>
        <p:spPr>
          <a:xfrm>
            <a:off x="5131292" y="2249534"/>
            <a:ext cx="3372504" cy="2488059"/>
          </a:xfrm>
          <a:prstGeom prst="rect">
            <a:avLst/>
          </a:prstGeom>
          <a:ln w="228600" cap="sq" cmpd="thickThin">
            <a:solidFill>
              <a:srgbClr val="000000"/>
            </a:solidFill>
            <a:prstDash val="solid"/>
            <a:miter lim="800000"/>
          </a:ln>
          <a:effectLst>
            <a:innerShdw blurRad="76200">
              <a:srgbClr val="000000"/>
            </a:innerShdw>
          </a:effectLst>
        </p:spPr>
      </p:pic>
      <p:sp>
        <p:nvSpPr>
          <p:cNvPr id="10" name="Rectangle 9"/>
          <p:cNvSpPr/>
          <p:nvPr/>
        </p:nvSpPr>
        <p:spPr>
          <a:xfrm>
            <a:off x="6264723" y="5077028"/>
            <a:ext cx="1473480" cy="369332"/>
          </a:xfrm>
          <a:prstGeom prst="rect">
            <a:avLst/>
          </a:prstGeom>
        </p:spPr>
        <p:txBody>
          <a:bodyPr wrap="none">
            <a:spAutoFit/>
          </a:bodyPr>
          <a:lstStyle/>
          <a:p>
            <a:pPr defTabSz="685800">
              <a:defRPr/>
            </a:pPr>
            <a:r>
              <a:rPr lang="en-US" b="1" i="1" dirty="0" err="1">
                <a:solidFill>
                  <a:srgbClr val="FF0000"/>
                </a:solidFill>
                <a:latin typeface="Times New Roman" panose="02020603050405020304" pitchFamily="18" charset="0"/>
                <a:ea typeface="Times New Roman" panose="02020603050405020304" pitchFamily="18" charset="0"/>
              </a:rPr>
              <a:t>Thánh</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Gióng</a:t>
            </a:r>
            <a:endParaRPr lang="en-US" dirty="0">
              <a:solidFill>
                <a:srgbClr val="FF0000"/>
              </a:solidFill>
              <a:latin typeface="Calibri" panose="020F0502020204030204"/>
            </a:endParaRPr>
          </a:p>
        </p:txBody>
      </p:sp>
    </p:spTree>
    <p:extLst>
      <p:ext uri="{BB962C8B-B14F-4D97-AF65-F5344CB8AC3E}">
        <p14:creationId xmlns:p14="http://schemas.microsoft.com/office/powerpoint/2010/main" val="61349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89774" y="1562368"/>
            <a:ext cx="2076719" cy="3651161"/>
          </a:xfrm>
          <a:prstGeom prst="rightArrow">
            <a:avLst>
              <a:gd name="adj1" fmla="val 50000"/>
              <a:gd name="adj2" fmla="val 49471"/>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dirty="0">
                <a:solidFill>
                  <a:prstClr val="white"/>
                </a:solidFill>
                <a:latin typeface="Times New Roman" panose="02020603050405020304" pitchFamily="18" charset="0"/>
                <a:cs typeface="Times New Roman" panose="02020603050405020304" pitchFamily="18" charset="0"/>
              </a:rPr>
              <a:t>PHẦN THƯỞNG</a:t>
            </a:r>
          </a:p>
          <a:p>
            <a:pPr algn="ctr" defTabSz="685800">
              <a:defRPr/>
            </a:pPr>
            <a:r>
              <a:rPr lang="en-US" sz="2100" dirty="0">
                <a:solidFill>
                  <a:prstClr val="white"/>
                </a:solidFill>
                <a:latin typeface="Times New Roman" panose="02020603050405020304" pitchFamily="18" charset="0"/>
                <a:cs typeface="Times New Roman" panose="02020603050405020304" pitchFamily="18" charset="0"/>
              </a:rPr>
              <a:t>CHO ĐỘI </a:t>
            </a:r>
          </a:p>
          <a:p>
            <a:pPr algn="ctr" defTabSz="685800">
              <a:defRPr/>
            </a:pPr>
            <a:r>
              <a:rPr lang="en-US" sz="2100" dirty="0">
                <a:solidFill>
                  <a:prstClr val="white"/>
                </a:solidFill>
                <a:latin typeface="Times New Roman" panose="02020603050405020304" pitchFamily="18" charset="0"/>
                <a:cs typeface="Times New Roman" panose="02020603050405020304" pitchFamily="18" charset="0"/>
              </a:rPr>
              <a:t>CHIẾN THẮNG</a:t>
            </a:r>
          </a:p>
        </p:txBody>
      </p:sp>
      <p:sp>
        <p:nvSpPr>
          <p:cNvPr id="4" name="Rectangle 3"/>
          <p:cNvSpPr/>
          <p:nvPr/>
        </p:nvSpPr>
        <p:spPr>
          <a:xfrm>
            <a:off x="2078163" y="956804"/>
            <a:ext cx="4543360" cy="69249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68580" tIns="34290" rIns="68580" bIns="34290">
            <a:spAutoFit/>
          </a:bodyPr>
          <a:lstStyle/>
          <a:p>
            <a:pPr algn="ctr" defTabSz="685800">
              <a:defRPr/>
            </a:pPr>
            <a:r>
              <a:rPr lang="en-US" sz="4050" b="1" dirty="0">
                <a:ln w="22225">
                  <a:solidFill>
                    <a:srgbClr val="ED7D31"/>
                  </a:solidFill>
                  <a:prstDash val="solid"/>
                </a:ln>
                <a:solidFill>
                  <a:srgbClr val="ED7D31">
                    <a:lumMod val="40000"/>
                    <a:lumOff val="60000"/>
                  </a:srgbClr>
                </a:solidFill>
                <a:latin typeface="Calibri" panose="020F0502020204030204"/>
              </a:rPr>
              <a:t>HỘP QUÀ MAY MẮN</a:t>
            </a:r>
          </a:p>
        </p:txBody>
      </p:sp>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031" y="2597881"/>
            <a:ext cx="1476884" cy="1307705"/>
          </a:xfrm>
          <a:prstGeom prst="rect">
            <a:avLst/>
          </a:prstGeom>
        </p:spPr>
      </p:pic>
      <p:pic>
        <p:nvPicPr>
          <p:cNvPr id="6" name="Picture 5">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0738" y="2213799"/>
            <a:ext cx="1545470" cy="1037934"/>
          </a:xfrm>
          <a:prstGeom prst="rect">
            <a:avLst/>
          </a:prstGeom>
        </p:spPr>
      </p:pic>
      <p:sp>
        <p:nvSpPr>
          <p:cNvPr id="7" name="Rectangle: Folded Corner 8">
            <a:extLst>
              <a:ext uri="{FF2B5EF4-FFF2-40B4-BE49-F238E27FC236}">
                <a16:creationId xmlns:a16="http://schemas.microsoft.com/office/drawing/2014/main" id="{6FCD71A2-4BFE-4953-931C-BECE5B4A1D66}"/>
              </a:ext>
            </a:extLst>
          </p:cNvPr>
          <p:cNvSpPr/>
          <p:nvPr/>
        </p:nvSpPr>
        <p:spPr>
          <a:xfrm>
            <a:off x="3100316" y="1892426"/>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Tràng</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pháo</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tay</a:t>
            </a:r>
            <a:endPar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702776" y="3367203"/>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pic>
        <p:nvPicPr>
          <p:cNvPr id="9" name="Picture 8">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488" y="2597881"/>
            <a:ext cx="1476884" cy="1307705"/>
          </a:xfrm>
          <a:prstGeom prst="rect">
            <a:avLst/>
          </a:prstGeom>
        </p:spPr>
      </p:pic>
      <p:pic>
        <p:nvPicPr>
          <p:cNvPr id="10" name="Picture 9">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1194" y="2213799"/>
            <a:ext cx="1545470" cy="1037934"/>
          </a:xfrm>
          <a:prstGeom prst="rect">
            <a:avLst/>
          </a:prstGeom>
        </p:spPr>
      </p:pic>
      <p:sp>
        <p:nvSpPr>
          <p:cNvPr id="11" name="Rectangle: Folded Corner 8">
            <a:extLst>
              <a:ext uri="{FF2B5EF4-FFF2-40B4-BE49-F238E27FC236}">
                <a16:creationId xmlns:a16="http://schemas.microsoft.com/office/drawing/2014/main" id="{6FCD71A2-4BFE-4953-931C-BECE5B4A1D66}"/>
              </a:ext>
            </a:extLst>
          </p:cNvPr>
          <p:cNvSpPr/>
          <p:nvPr/>
        </p:nvSpPr>
        <p:spPr>
          <a:xfrm>
            <a:off x="5700772" y="1892426"/>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a:solidFill>
                  <a:srgbClr val="FF0000"/>
                </a:solidFill>
                <a:latin typeface="Tahoma" panose="020B0604030504040204" pitchFamily="34" charset="0"/>
                <a:ea typeface="Tahoma" panose="020B0604030504040204" pitchFamily="34" charset="0"/>
                <a:cs typeface="Tahoma" panose="020B0604030504040204" pitchFamily="34" charset="0"/>
              </a:rPr>
              <a:t>Em giỏi quá</a:t>
            </a:r>
            <a:endPar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3736" y="1818776"/>
            <a:ext cx="535781" cy="892969"/>
          </a:xfrm>
          <a:prstGeom prst="rect">
            <a:avLst/>
          </a:prstGeom>
        </p:spPr>
      </p:pic>
      <p:sp>
        <p:nvSpPr>
          <p:cNvPr id="13" name="Rectangle 12"/>
          <p:cNvSpPr/>
          <p:nvPr/>
        </p:nvSpPr>
        <p:spPr>
          <a:xfrm>
            <a:off x="6303233" y="3367203"/>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pic>
        <p:nvPicPr>
          <p:cNvPr id="14" name="Picture 1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3686" y="4469015"/>
            <a:ext cx="1476884" cy="1307705"/>
          </a:xfrm>
          <a:prstGeom prst="rect">
            <a:avLst/>
          </a:prstGeom>
        </p:spPr>
      </p:pic>
      <p:pic>
        <p:nvPicPr>
          <p:cNvPr id="15" name="Picture 1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9392" y="4084933"/>
            <a:ext cx="1545470" cy="1037934"/>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2960744" y="4125754"/>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a:solidFill>
                  <a:srgbClr val="FF0000"/>
                </a:solidFill>
                <a:latin typeface="Tahoma" panose="020B0604030504040204" pitchFamily="34" charset="0"/>
                <a:ea typeface="Tahoma" panose="020B0604030504040204" pitchFamily="34" charset="0"/>
                <a:cs typeface="Tahoma" panose="020B0604030504040204" pitchFamily="34" charset="0"/>
              </a:rPr>
              <a:t>Chúc em may mắn lần sau</a:t>
            </a:r>
            <a:endPar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3541431" y="5238337"/>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pic>
        <p:nvPicPr>
          <p:cNvPr id="18" name="Picture 17">
            <a:extLst>
              <a:ext uri="{FF2B5EF4-FFF2-40B4-BE49-F238E27FC236}">
                <a16:creationId xmlns:a16="http://schemas.microsoft.com/office/drawing/2014/main" id="{123805F6-EA77-4D51-9744-9F37A57F2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4144" y="4449703"/>
            <a:ext cx="1476884" cy="1307705"/>
          </a:xfrm>
          <a:prstGeom prst="rect">
            <a:avLst/>
          </a:prstGeom>
        </p:spPr>
      </p:pic>
      <p:pic>
        <p:nvPicPr>
          <p:cNvPr id="19" name="Picture 18">
            <a:extLst>
              <a:ext uri="{FF2B5EF4-FFF2-40B4-BE49-F238E27FC236}">
                <a16:creationId xmlns:a16="http://schemas.microsoft.com/office/drawing/2014/main" id="{18B3DB36-0CAB-4CD0-BE48-595E0CADE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9850" y="4065620"/>
            <a:ext cx="1545470" cy="1037934"/>
          </a:xfrm>
          <a:prstGeom prst="rect">
            <a:avLst/>
          </a:prstGeom>
        </p:spPr>
      </p:pic>
      <p:sp>
        <p:nvSpPr>
          <p:cNvPr id="20" name="Rectangle: Folded Corner 8">
            <a:extLst>
              <a:ext uri="{FF2B5EF4-FFF2-40B4-BE49-F238E27FC236}">
                <a16:creationId xmlns:a16="http://schemas.microsoft.com/office/drawing/2014/main" id="{6FCD71A2-4BFE-4953-931C-BECE5B4A1D66}"/>
              </a:ext>
            </a:extLst>
          </p:cNvPr>
          <p:cNvSpPr/>
          <p:nvPr/>
        </p:nvSpPr>
        <p:spPr>
          <a:xfrm>
            <a:off x="5539428" y="3744247"/>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10</a:t>
            </a:r>
          </a:p>
        </p:txBody>
      </p:sp>
      <p:pic>
        <p:nvPicPr>
          <p:cNvPr id="21" name="Picture 20">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7013" y="3743349"/>
            <a:ext cx="455155" cy="402637"/>
          </a:xfrm>
          <a:prstGeom prst="rect">
            <a:avLst/>
          </a:prstGeom>
        </p:spPr>
      </p:pic>
      <p:sp>
        <p:nvSpPr>
          <p:cNvPr id="22" name="Rectangle 21"/>
          <p:cNvSpPr/>
          <p:nvPr/>
        </p:nvSpPr>
        <p:spPr>
          <a:xfrm>
            <a:off x="6141889" y="5219024"/>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spTree>
    <p:extLst>
      <p:ext uri="{BB962C8B-B14F-4D97-AF65-F5344CB8AC3E}">
        <p14:creationId xmlns:p14="http://schemas.microsoft.com/office/powerpoint/2010/main" val="139201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32" presetClass="emph" presetSubtype="0" repeatCount="indefinite" fill="hold" grpId="1"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66667E-6 -3.7037E-6 L -1.66667E-6 -0.22476 " pathEditMode="relative" rAng="0" ptsTypes="AA">
                                      <p:cBhvr>
                                        <p:cTn id="19" dur="2000" fill="hold"/>
                                        <p:tgtEl>
                                          <p:spTgt spid="10"/>
                                        </p:tgtEl>
                                        <p:attrNameLst>
                                          <p:attrName>ppt_x</p:attrName>
                                          <p:attrName>ppt_y</p:attrName>
                                        </p:attrNameLst>
                                      </p:cBhvr>
                                      <p:rCtr x="0" y="-11250"/>
                                    </p:animMotion>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32" presetClass="emph" presetSubtype="0" repeatCount="indefinite" fill="hold" grpId="1" nodeType="after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66667E-6 -3.7037E-6 L -1.66667E-6 -0.22476 " pathEditMode="relative" rAng="0" ptsTypes="AA">
                                      <p:cBhvr>
                                        <p:cTn id="38" dur="2000" fill="hold"/>
                                        <p:tgtEl>
                                          <p:spTgt spid="15"/>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2500"/>
                            </p:stCondLst>
                            <p:childTnLst>
                              <p:par>
                                <p:cTn id="44" presetID="32" presetClass="emph" presetSubtype="0" repeatCount="indefinite" fill="hold" grpId="1" nodeType="afterEffect">
                                  <p:stCondLst>
                                    <p:cond delay="0"/>
                                  </p:stCondLst>
                                  <p:childTnLst>
                                    <p:animRot by="120000">
                                      <p:cBhvr>
                                        <p:cTn id="45" dur="100" fill="hold">
                                          <p:stCondLst>
                                            <p:cond delay="0"/>
                                          </p:stCondLst>
                                        </p:cTn>
                                        <p:tgtEl>
                                          <p:spTgt spid="16"/>
                                        </p:tgtEl>
                                        <p:attrNameLst>
                                          <p:attrName>r</p:attrName>
                                        </p:attrNameLst>
                                      </p:cBhvr>
                                    </p:animRot>
                                    <p:animRot by="-240000">
                                      <p:cBhvr>
                                        <p:cTn id="46" dur="200" fill="hold">
                                          <p:stCondLst>
                                            <p:cond delay="200"/>
                                          </p:stCondLst>
                                        </p:cTn>
                                        <p:tgtEl>
                                          <p:spTgt spid="16"/>
                                        </p:tgtEl>
                                        <p:attrNameLst>
                                          <p:attrName>r</p:attrName>
                                        </p:attrNameLst>
                                      </p:cBhvr>
                                    </p:animRot>
                                    <p:animRot by="240000">
                                      <p:cBhvr>
                                        <p:cTn id="47" dur="200" fill="hold">
                                          <p:stCondLst>
                                            <p:cond delay="400"/>
                                          </p:stCondLst>
                                        </p:cTn>
                                        <p:tgtEl>
                                          <p:spTgt spid="16"/>
                                        </p:tgtEl>
                                        <p:attrNameLst>
                                          <p:attrName>r</p:attrName>
                                        </p:attrNameLst>
                                      </p:cBhvr>
                                    </p:animRot>
                                    <p:animRot by="-240000">
                                      <p:cBhvr>
                                        <p:cTn id="48" dur="200" fill="hold">
                                          <p:stCondLst>
                                            <p:cond delay="600"/>
                                          </p:stCondLst>
                                        </p:cTn>
                                        <p:tgtEl>
                                          <p:spTgt spid="16"/>
                                        </p:tgtEl>
                                        <p:attrNameLst>
                                          <p:attrName>r</p:attrName>
                                        </p:attrNameLst>
                                      </p:cBhvr>
                                    </p:animRot>
                                    <p:animRot by="120000">
                                      <p:cBhvr>
                                        <p:cTn id="49"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1.66667E-6 -3.7037E-6 L -1.66667E-6 -0.22476 " pathEditMode="relative" rAng="0" ptsTypes="AA">
                                      <p:cBhvr>
                                        <p:cTn id="54" dur="2000" fill="hold"/>
                                        <p:tgtEl>
                                          <p:spTgt spid="19"/>
                                        </p:tgtEl>
                                        <p:attrNameLst>
                                          <p:attrName>ppt_x</p:attrName>
                                          <p:attrName>ppt_y</p:attrName>
                                        </p:attrNameLst>
                                      </p:cBhvr>
                                      <p:rCtr x="0" y="-11250"/>
                                    </p:animMotion>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2500"/>
                            </p:stCondLst>
                            <p:childTnLst>
                              <p:par>
                                <p:cTn id="63" presetID="32" presetClass="emph" presetSubtype="0" repeatCount="indefinite" fill="hold" grpId="1" nodeType="after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7" grpId="0" animBg="1"/>
      <p:bldP spid="7" grpId="1" animBg="1"/>
      <p:bldP spid="11" grpId="0" animBg="1"/>
      <p:bldP spid="11" grpId="1" animBg="1"/>
      <p:bldP spid="16" grpId="0" animBg="1"/>
      <p:bldP spid="16"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1600" y="79432"/>
            <a:ext cx="6629400" cy="830997"/>
          </a:xfrm>
          <a:prstGeom prst="rect">
            <a:avLst/>
          </a:prstGeom>
          <a:noFill/>
        </p:spPr>
        <p:txBody>
          <a:bodyPr wrap="square" rtlCol="0">
            <a:spAutoFit/>
          </a:bodyPr>
          <a:lstStyle/>
          <a:p>
            <a:pPr algn="ctr"/>
            <a:r>
              <a:rPr lang="vi-VN" sz="2400" b="1" dirty="0">
                <a:solidFill>
                  <a:srgbClr val="C00000"/>
                </a:solidFill>
                <a:latin typeface="+mj-lt"/>
              </a:rPr>
              <a:t>BÀI 1</a:t>
            </a:r>
            <a:r>
              <a:rPr lang="en-US" sz="2400" dirty="0">
                <a:solidFill>
                  <a:srgbClr val="C00000"/>
                </a:solidFill>
                <a:latin typeface="+mj-lt"/>
              </a:rPr>
              <a:t>: </a:t>
            </a:r>
            <a:r>
              <a:rPr lang="vi-VN" sz="2400" b="1" dirty="0">
                <a:solidFill>
                  <a:srgbClr val="C00000"/>
                </a:solidFill>
                <a:latin typeface="+mj-lt"/>
              </a:rPr>
              <a:t>LẮNG NGHE LỊCH SỬ NƯỚC MÌNH </a:t>
            </a:r>
            <a:endParaRPr lang="en-US" sz="2400" dirty="0">
              <a:solidFill>
                <a:srgbClr val="C00000"/>
              </a:solidFill>
              <a:latin typeface="+mj-lt"/>
            </a:endParaRPr>
          </a:p>
          <a:p>
            <a:pPr algn="ctr"/>
            <a:endParaRPr lang="en-US" sz="2400" dirty="0">
              <a:solidFill>
                <a:srgbClr val="C00000"/>
              </a:solidFill>
              <a:latin typeface="+mj-lt"/>
            </a:endParaRPr>
          </a:p>
        </p:txBody>
      </p:sp>
      <p:sp>
        <p:nvSpPr>
          <p:cNvPr id="6" name="TextBox 5"/>
          <p:cNvSpPr txBox="1"/>
          <p:nvPr/>
        </p:nvSpPr>
        <p:spPr>
          <a:xfrm>
            <a:off x="4909216" y="520424"/>
            <a:ext cx="4267200" cy="923330"/>
          </a:xfrm>
          <a:prstGeom prst="rect">
            <a:avLst/>
          </a:prstGeom>
          <a:noFill/>
        </p:spPr>
        <p:txBody>
          <a:bodyPr wrap="square" rtlCol="0">
            <a:spAutoFit/>
          </a:bodyPr>
          <a:lstStyle/>
          <a:p>
            <a:pPr algn="ctr"/>
            <a:r>
              <a:rPr lang="en-US" b="1" i="1" dirty="0">
                <a:latin typeface="Times New Roman" pitchFamily="18" charset="0"/>
                <a:cs typeface="Times New Roman" pitchFamily="18" charset="0"/>
              </a:rPr>
              <a:t>“</a:t>
            </a:r>
            <a:r>
              <a:rPr lang="en-US" b="1" i="1" dirty="0" err="1">
                <a:latin typeface="Times New Roman" pitchFamily="18" charset="0"/>
                <a:cs typeface="Times New Roman" pitchFamily="18" charset="0"/>
              </a:rPr>
              <a:t>Dân</a:t>
            </a:r>
            <a:r>
              <a:rPr lang="en-US" b="1" i="1" dirty="0">
                <a:latin typeface="Times New Roman" pitchFamily="18" charset="0"/>
                <a:cs typeface="Times New Roman" pitchFamily="18" charset="0"/>
              </a:rPr>
              <a:t> ta </a:t>
            </a:r>
            <a:r>
              <a:rPr lang="en-US" b="1" i="1" dirty="0" err="1">
                <a:latin typeface="Times New Roman" pitchFamily="18" charset="0"/>
                <a:cs typeface="Times New Roman" pitchFamily="18" charset="0"/>
              </a:rPr>
              <a:t>phải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biết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sư</a:t>
            </a:r>
            <a:r>
              <a:rPr lang="en-US" b="1" i="1" dirty="0">
                <a:latin typeface="Times New Roman" pitchFamily="18" charset="0"/>
                <a:cs typeface="Times New Roman" pitchFamily="18" charset="0"/>
              </a:rPr>
              <a:t>̉ ta</a:t>
            </a:r>
          </a:p>
          <a:p>
            <a:pPr algn="ctr"/>
            <a:r>
              <a:rPr lang="en-US" b="1" i="1" dirty="0">
                <a:latin typeface="Times New Roman" pitchFamily="18" charset="0"/>
                <a:cs typeface="Times New Roman" pitchFamily="18" charset="0"/>
              </a:rPr>
              <a:t>Cho </a:t>
            </a:r>
            <a:r>
              <a:rPr lang="en-US" b="1" i="1" dirty="0" err="1">
                <a:latin typeface="Times New Roman" pitchFamily="18" charset="0"/>
                <a:cs typeface="Times New Roman" pitchFamily="18" charset="0"/>
              </a:rPr>
              <a:t>tường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gốc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tích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nước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Việt</a:t>
            </a:r>
            <a:r>
              <a:rPr lang="en-US" b="1" i="1" dirty="0">
                <a:latin typeface="Times New Roman" pitchFamily="18" charset="0"/>
                <a:cs typeface="Times New Roman" pitchFamily="18" charset="0"/>
              </a:rPr>
              <a:t> Nam”</a:t>
            </a:r>
          </a:p>
          <a:p>
            <a:pPr algn="ctr"/>
            <a:r>
              <a:rPr lang="en-US" b="1" dirty="0">
                <a:latin typeface="Times New Roman" pitchFamily="18" charset="0"/>
                <a:cs typeface="Times New Roman" pitchFamily="18" charset="0"/>
              </a:rPr>
              <a:t>                          - Chủ </a:t>
            </a:r>
            <a:r>
              <a:rPr lang="en-US" b="1" dirty="0" err="1">
                <a:latin typeface="Times New Roman" pitchFamily="18" charset="0"/>
                <a:cs typeface="Times New Roman" pitchFamily="18" charset="0"/>
              </a:rPr>
              <a:t>tịch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Hô</a:t>
            </a:r>
            <a:r>
              <a:rPr lang="en-US" b="1" dirty="0">
                <a:latin typeface="Times New Roman" pitchFamily="18" charset="0"/>
                <a:cs typeface="Times New Roman" pitchFamily="18" charset="0"/>
              </a:rPr>
              <a:t>̀ Chí Minh -</a:t>
            </a:r>
          </a:p>
        </p:txBody>
      </p:sp>
    </p:spTree>
    <p:extLst>
      <p:ext uri="{BB962C8B-B14F-4D97-AF65-F5344CB8AC3E}">
        <p14:creationId xmlns:p14="http://schemas.microsoft.com/office/powerpoint/2010/main" val="162228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 y="-713582"/>
            <a:ext cx="9220200" cy="757158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 y="2803391"/>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80626" y="3428329"/>
            <a:ext cx="3301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dirty="0">
                <a:solidFill>
                  <a:srgbClr val="0070C0"/>
                </a:solidFill>
                <a:latin typeface="Cambria Math" pitchFamily="18" charset="0"/>
                <a:ea typeface="Cambria Math" pitchFamily="18" charset="0"/>
                <a:cs typeface="Cambria Math" pitchFamily="18" charset="0"/>
              </a:rPr>
              <a:t> TRI THỨC NGỮ VĂN</a:t>
            </a:r>
          </a:p>
        </p:txBody>
      </p:sp>
      <p:sp>
        <p:nvSpPr>
          <p:cNvPr id="4" name="TextBox 3"/>
          <p:cNvSpPr txBox="1"/>
          <p:nvPr/>
        </p:nvSpPr>
        <p:spPr>
          <a:xfrm>
            <a:off x="0" y="4246994"/>
            <a:ext cx="26670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x-none" altLang="x-none" sz="2400" b="1" dirty="0">
                <a:ln>
                  <a:solidFill>
                    <a:srgbClr val="7030A0"/>
                  </a:solidFill>
                </a:ln>
                <a:latin typeface="Times New Roman" panose="02020603050405020304" pitchFamily="18" charset="0"/>
                <a:cs typeface="Times New Roman" panose="02020603050405020304" pitchFamily="18" charset="0"/>
              </a:rPr>
              <a:t>a) T</a:t>
            </a:r>
            <a:r>
              <a:rPr lang="en-US" altLang="x-none" sz="2400" b="1" dirty="0" err="1">
                <a:ln>
                  <a:solidFill>
                    <a:srgbClr val="7030A0"/>
                  </a:solidFill>
                </a:ln>
                <a:latin typeface="Times New Roman" panose="02020603050405020304" pitchFamily="18" charset="0"/>
                <a:cs typeface="Times New Roman" panose="02020603050405020304" pitchFamily="18" charset="0"/>
              </a:rPr>
              <a:t>ruyền</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thuyết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27432" y="4909863"/>
            <a:ext cx="9170638" cy="1938992"/>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Truyền thuyết</a:t>
            </a:r>
            <a:r>
              <a:rPr lang="vi-VN" sz="2400" dirty="0">
                <a:latin typeface="Times New Roman" pitchFamily="18" charset="0"/>
                <a:cs typeface="Times New Roman" pitchFamily="18" charset="0"/>
              </a:rPr>
              <a:t> là những truyện kể truyền miệng kể lại truyện tích các nhân vật lịch sử hoặc giải thích nguồn gốc các phong vật địa phương theo quan điểm của nhân dân, biện pháp nghệ thuật phổ biến của nó là khoa trương, phóng đại, đồng thời nó cũng sử dụng yếu tố hư ảo, thần kỳ như cổ tích và thần thoại.</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7057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bg/>
                                          </p:spTgt>
                                        </p:tgtEl>
                                        <p:attrNameLst>
                                          <p:attrName>style.visibility</p:attrName>
                                        </p:attrNameLst>
                                      </p:cBhvr>
                                      <p:to>
                                        <p:strVal val="visible"/>
                                      </p:to>
                                    </p:set>
                                    <p:animEffect transition="in" filter="fade">
                                      <p:cBhvr>
                                        <p:cTn id="23" dur="1000"/>
                                        <p:tgtEl>
                                          <p:spTgt spid="19">
                                            <p:bg/>
                                          </p:spTgt>
                                        </p:tgtEl>
                                      </p:cBhvr>
                                    </p:animEffect>
                                    <p:anim calcmode="lin" valueType="num">
                                      <p:cBhvr>
                                        <p:cTn id="24" dur="1000" fill="hold"/>
                                        <p:tgtEl>
                                          <p:spTgt spid="19">
                                            <p:bg/>
                                          </p:spTgt>
                                        </p:tgtEl>
                                        <p:attrNameLst>
                                          <p:attrName>ppt_x</p:attrName>
                                        </p:attrNameLst>
                                      </p:cBhvr>
                                      <p:tavLst>
                                        <p:tav tm="0">
                                          <p:val>
                                            <p:strVal val="#ppt_x"/>
                                          </p:val>
                                        </p:tav>
                                        <p:tav tm="100000">
                                          <p:val>
                                            <p:strVal val="#ppt_x"/>
                                          </p:val>
                                        </p:tav>
                                      </p:tavLst>
                                    </p:anim>
                                    <p:anim calcmode="lin" valueType="num">
                                      <p:cBhvr>
                                        <p:cTn id="25" dur="1000" fill="hold"/>
                                        <p:tgtEl>
                                          <p:spTgt spid="19">
                                            <p:bg/>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1000"/>
                                        <p:tgtEl>
                                          <p:spTgt spid="19">
                                            <p:txEl>
                                              <p:pRg st="0" end="0"/>
                                            </p:txEl>
                                          </p:spTgt>
                                        </p:tgtEl>
                                      </p:cBhvr>
                                    </p:animEffect>
                                    <p:anim calcmode="lin" valueType="num">
                                      <p:cBhvr>
                                        <p:cTn id="2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 y="-713582"/>
            <a:ext cx="9220200" cy="757158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2" y="2056080"/>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41731" y="2689647"/>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dirty="0">
                <a:solidFill>
                  <a:srgbClr val="0070C0"/>
                </a:solidFill>
                <a:latin typeface="Cambria Math" pitchFamily="18" charset="0"/>
                <a:ea typeface="Cambria Math" pitchFamily="18" charset="0"/>
                <a:cs typeface="Cambria Math" pitchFamily="18" charset="0"/>
              </a:rPr>
              <a:t> TRI THỨC NGỮ VĂN</a:t>
            </a:r>
          </a:p>
        </p:txBody>
      </p:sp>
      <p:sp>
        <p:nvSpPr>
          <p:cNvPr id="4" name="TextBox 3"/>
          <p:cNvSpPr txBox="1"/>
          <p:nvPr/>
        </p:nvSpPr>
        <p:spPr>
          <a:xfrm>
            <a:off x="0" y="3435744"/>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a:ln>
                  <a:solidFill>
                    <a:srgbClr val="7030A0"/>
                  </a:solidFill>
                </a:ln>
                <a:latin typeface="Times New Roman" panose="02020603050405020304" pitchFamily="18" charset="0"/>
                <a:cs typeface="Times New Roman" panose="02020603050405020304" pitchFamily="18" charset="0"/>
              </a:rPr>
              <a:t>b) </a:t>
            </a:r>
            <a:r>
              <a:rPr lang="en-US" altLang="x-none" sz="2400" b="1" dirty="0" err="1">
                <a:ln>
                  <a:solidFill>
                    <a:srgbClr val="7030A0"/>
                  </a:solidFill>
                </a:ln>
                <a:latin typeface="Times New Roman" panose="02020603050405020304" pitchFamily="18" charset="0"/>
                <a:cs typeface="Times New Roman" panose="02020603050405020304" pitchFamily="18" charset="0"/>
              </a:rPr>
              <a:t>Cốt</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truyện</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và</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nhân</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vật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76994" y="4004608"/>
            <a:ext cx="9208294" cy="90486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dirty="0">
                <a:latin typeface="+mj-lt"/>
              </a:rPr>
              <a:t>- </a:t>
            </a:r>
            <a:r>
              <a:rPr lang="vi-VN" sz="2400" dirty="0">
                <a:latin typeface="+mj-lt"/>
              </a:rPr>
              <a:t>Cốt truyện và nhân vật truyền thuyết có xu hướng bám sát lịch sử.</a:t>
            </a:r>
            <a:endParaRPr lang="en-US" sz="2400" dirty="0">
              <a:latin typeface="+mj-lt"/>
              <a:cs typeface="Times New Roman" pitchFamily="18" charset="0"/>
            </a:endParaRPr>
          </a:p>
          <a:p>
            <a:pPr algn="just">
              <a:spcBef>
                <a:spcPct val="20000"/>
              </a:spcBef>
            </a:pPr>
            <a:endParaRPr lang="en-US" sz="2400" dirty="0">
              <a:latin typeface="+mj-lt"/>
              <a:cs typeface="Times New Roman" pitchFamily="18" charset="0"/>
            </a:endParaRPr>
          </a:p>
        </p:txBody>
      </p:sp>
      <p:sp>
        <p:nvSpPr>
          <p:cNvPr id="7" name="TextBox 6"/>
          <p:cNvSpPr txBox="1"/>
          <p:nvPr/>
        </p:nvSpPr>
        <p:spPr>
          <a:xfrm>
            <a:off x="6096" y="5016670"/>
            <a:ext cx="189890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a:ln>
                  <a:solidFill>
                    <a:srgbClr val="7030A0"/>
                  </a:solidFill>
                </a:ln>
                <a:latin typeface="Times New Roman" panose="02020603050405020304" pitchFamily="18" charset="0"/>
                <a:cs typeface="Times New Roman" panose="02020603050405020304" pitchFamily="18" charset="0"/>
              </a:rPr>
              <a:t>c) </a:t>
            </a:r>
            <a:r>
              <a:rPr lang="en-US" altLang="x-none" sz="2400" b="1" dirty="0" err="1">
                <a:ln>
                  <a:solidFill>
                    <a:srgbClr val="7030A0"/>
                  </a:solidFill>
                </a:ln>
                <a:latin typeface="Times New Roman" panose="02020603050405020304" pitchFamily="18" charset="0"/>
                <a:cs typeface="Times New Roman" panose="02020603050405020304" pitchFamily="18" charset="0"/>
              </a:rPr>
              <a:t>Nội</a:t>
            </a:r>
            <a:r>
              <a:rPr lang="en-US" altLang="x-none" sz="2400" b="1" dirty="0">
                <a:ln>
                  <a:solidFill>
                    <a:srgbClr val="7030A0"/>
                  </a:solidFill>
                </a:ln>
                <a:latin typeface="Times New Roman" panose="02020603050405020304" pitchFamily="18" charset="0"/>
                <a:cs typeface="Times New Roman" panose="02020603050405020304" pitchFamily="18" charset="0"/>
              </a:rPr>
              <a:t> dung</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64294" y="5791200"/>
            <a:ext cx="9208294" cy="46166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Truyền thuyết hướng về đề tài lịch sử, nhân vật lịch sử.</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088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TG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80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TotalTime>
  <Words>2026</Words>
  <Application>Microsoft Office PowerPoint</Application>
  <PresentationFormat>On-screen Show (4:3)</PresentationFormat>
  <Paragraphs>189</Paragraphs>
  <Slides>28</Slides>
  <Notes>6</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Cambria Math</vt:lpstr>
      <vt:lpstr>Tahoma</vt:lpstr>
      <vt:lpstr>Times New Roman</vt:lpstr>
      <vt:lpstr>Wingdings 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cp:lastModifiedBy>
  <cp:revision>43</cp:revision>
  <dcterms:created xsi:type="dcterms:W3CDTF">2021-06-13T02:15:06Z</dcterms:created>
  <dcterms:modified xsi:type="dcterms:W3CDTF">2025-08-29T05:40:09Z</dcterms:modified>
</cp:coreProperties>
</file>