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8" r:id="rId2"/>
    <p:sldId id="256" r:id="rId3"/>
    <p:sldId id="269" r:id="rId4"/>
    <p:sldId id="262" r:id="rId5"/>
    <p:sldId id="260" r:id="rId6"/>
    <p:sldId id="263" r:id="rId7"/>
    <p:sldId id="265" r:id="rId8"/>
    <p:sldId id="279" r:id="rId9"/>
    <p:sldId id="280" r:id="rId10"/>
    <p:sldId id="281" r:id="rId11"/>
    <p:sldId id="272" r:id="rId12"/>
    <p:sldId id="282" r:id="rId13"/>
    <p:sldId id="273" r:id="rId14"/>
    <p:sldId id="275" r:id="rId15"/>
    <p:sldId id="283" r:id="rId16"/>
    <p:sldId id="284" r:id="rId17"/>
    <p:sldId id="278" r:id="rId18"/>
    <p:sldId id="271" r:id="rId19"/>
    <p:sldId id="285" r:id="rId20"/>
    <p:sldId id="286" r:id="rId21"/>
    <p:sldId id="289" r:id="rId22"/>
    <p:sldId id="266" r:id="rId23"/>
    <p:sldId id="267" r:id="rId24"/>
    <p:sldId id="28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94660" autoAdjust="0"/>
  </p:normalViewPr>
  <p:slideViewPr>
    <p:cSldViewPr snapToGrid="0" showGuides="1">
      <p:cViewPr varScale="1">
        <p:scale>
          <a:sx n="72" d="100"/>
          <a:sy n="72" d="100"/>
        </p:scale>
        <p:origin x="-96"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B0213E-5CDF-43DD-8F56-2854BB7AB283}" type="datetimeFigureOut">
              <a:rPr lang="en-US" smtClean="0"/>
              <a:t>6/27/2023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790569-179E-406F-81F4-EEA25B2A43EE}" type="slidenum">
              <a:rPr lang="en-US" smtClean="0"/>
              <a:t>‹#›</a:t>
            </a:fld>
            <a:endParaRPr lang="en-US"/>
          </a:p>
        </p:txBody>
      </p:sp>
    </p:spTree>
    <p:extLst>
      <p:ext uri="{BB962C8B-B14F-4D97-AF65-F5344CB8AC3E}">
        <p14:creationId xmlns:p14="http://schemas.microsoft.com/office/powerpoint/2010/main" val="4200941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dirty="0">
              <a:ln>
                <a:noFill/>
              </a:ln>
              <a:solidFill>
                <a:prstClr val="black"/>
              </a:solidFill>
              <a:effectLst/>
              <a:uLnTx/>
              <a:uFillTx/>
              <a:ea typeface="字魂107号-萌趣欢乐体" panose="00000500000000000000" pitchFamily="2" charset="-122"/>
              <a:cs typeface="+mn-cs"/>
            </a:endParaRPr>
          </a:p>
        </p:txBody>
      </p:sp>
    </p:spTree>
    <p:extLst>
      <p:ext uri="{BB962C8B-B14F-4D97-AF65-F5344CB8AC3E}">
        <p14:creationId xmlns:p14="http://schemas.microsoft.com/office/powerpoint/2010/main" val="310888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53C29E54-23A1-4066-8A4A-B6411328F44C}"/>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5" name="Footer Placeholder 4">
            <a:extLst>
              <a:ext uri="{FF2B5EF4-FFF2-40B4-BE49-F238E27FC236}">
                <a16:creationId xmlns:a16="http://schemas.microsoft.com/office/drawing/2014/main" xmlns="" id="{BB12AF1F-8223-4C33-B1BD-86845575B2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FAE154-636E-4FAF-BD1C-3E182D46677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22459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77B75-8362-48F4-820D-260BECAC9B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44E4F40-D4B1-4B44-8BC3-B527EF48B9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761FAD-C74A-40A7-839C-858C6CBEBBB5}"/>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5" name="Footer Placeholder 4">
            <a:extLst>
              <a:ext uri="{FF2B5EF4-FFF2-40B4-BE49-F238E27FC236}">
                <a16:creationId xmlns:a16="http://schemas.microsoft.com/office/drawing/2014/main" xmlns="" id="{2B42D47D-F4B4-4A73-8D1E-11C3AE683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70A524-F2AE-479B-BA44-0EB1BBB2874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33097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25ABDF9-A0F0-471B-8EA6-3BD2ADD3695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9CA493F0-C4F9-4651-B6BD-47E1CF70A4D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3775F62-E237-4CBD-8D98-9D88D2B60458}"/>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5" name="Footer Placeholder 4">
            <a:extLst>
              <a:ext uri="{FF2B5EF4-FFF2-40B4-BE49-F238E27FC236}">
                <a16:creationId xmlns:a16="http://schemas.microsoft.com/office/drawing/2014/main" xmlns="" id="{BC81D538-CA7B-4084-9B47-5147AF13E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18B1E5-B393-4EA0-95F0-C1E6A1618F28}"/>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46377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DB90F6A5-6B71-4069-8526-03003AC40513}"/>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5" name="Footer Placeholder 4">
            <a:extLst>
              <a:ext uri="{FF2B5EF4-FFF2-40B4-BE49-F238E27FC236}">
                <a16:creationId xmlns:a16="http://schemas.microsoft.com/office/drawing/2014/main" xmlns="" id="{A855F6D3-5025-4906-ACBE-23FA4E0F6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C2DEA1-0785-4CEA-B6F1-F45BC0D3CDD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146275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82F88B-C46F-4693-A058-B990FD37056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6F837C8-F726-40D4-AF85-FCF4F9D5C65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E14E5EA-62A0-4409-A9F6-2AE617825857}"/>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5" name="Footer Placeholder 4">
            <a:extLst>
              <a:ext uri="{FF2B5EF4-FFF2-40B4-BE49-F238E27FC236}">
                <a16:creationId xmlns:a16="http://schemas.microsoft.com/office/drawing/2014/main" xmlns="" id="{FE8C50A6-1057-477F-A7D9-0329315867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AC533B-F312-449B-9249-2A6736BC736C}"/>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16224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6B4945-920E-4FAE-A7C5-60FB5043D0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0013838-FA0C-44D2-A7F9-88BAC3B586C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CA7557F-8320-40FB-8F6D-355CFE249164}"/>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E2A8C85-57A6-48D1-B6E9-E26B70628025}"/>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6" name="Footer Placeholder 5">
            <a:extLst>
              <a:ext uri="{FF2B5EF4-FFF2-40B4-BE49-F238E27FC236}">
                <a16:creationId xmlns:a16="http://schemas.microsoft.com/office/drawing/2014/main" xmlns="" id="{7DC64122-7BA5-4D55-A7F9-FBBCC61BB7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224003-7925-4D44-AE3C-68490A059D76}"/>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256795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76261B-94D9-4047-96C3-803CF5DFE81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D2376C9-2DC8-4E60-BD0F-0B4E72CD1A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8EF8428-4686-4ED1-B35D-82C1177EBD3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95C6E8D-DA32-4678-8B11-751E8ECC25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F268B37-A591-4B33-BA5E-391D406FA363}"/>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8305596-1EDA-40D9-A39C-C0021E9A2209}"/>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8" name="Footer Placeholder 7">
            <a:extLst>
              <a:ext uri="{FF2B5EF4-FFF2-40B4-BE49-F238E27FC236}">
                <a16:creationId xmlns:a16="http://schemas.microsoft.com/office/drawing/2014/main" xmlns="" id="{C1316889-E045-4E98-8FD9-42C5F75548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E3BFE02-376D-4B6E-82B8-DB731B0C1C6D}"/>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386929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BFEDF-A59D-452B-B9B9-754D99894A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7A5BBE30-76CD-44A2-B558-AF6D3AFAE503}"/>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4" name="Footer Placeholder 3">
            <a:extLst>
              <a:ext uri="{FF2B5EF4-FFF2-40B4-BE49-F238E27FC236}">
                <a16:creationId xmlns:a16="http://schemas.microsoft.com/office/drawing/2014/main" xmlns="" id="{28E4F902-14EE-4F36-ADE5-7727206E51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7CD33E7-0EF7-46DD-852F-0692BD73A2E7}"/>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256560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D29A391-EF3B-403C-98DA-F99AEE074144}"/>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3" name="Footer Placeholder 2">
            <a:extLst>
              <a:ext uri="{FF2B5EF4-FFF2-40B4-BE49-F238E27FC236}">
                <a16:creationId xmlns:a16="http://schemas.microsoft.com/office/drawing/2014/main" xmlns="" id="{1A4A3B7B-0254-46B3-BAA9-FA7B56E4B5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6C43648-59D8-4DBE-B0ED-807179BC8CF0}"/>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1014127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04986-0698-4AA0-B388-6411B950168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F28EC8A-EADD-4B17-B436-1F90412B52F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FFC98A0-BF37-486A-886E-BE28A27CBD0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293373E-140D-45AC-A90F-174740989885}"/>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6" name="Footer Placeholder 5">
            <a:extLst>
              <a:ext uri="{FF2B5EF4-FFF2-40B4-BE49-F238E27FC236}">
                <a16:creationId xmlns:a16="http://schemas.microsoft.com/office/drawing/2014/main" xmlns="" id="{C9F3FDD5-F27E-4E0A-926A-E7A9F4F67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AF6D273-BCCC-41AB-A5BE-5CDC0EEAB662}"/>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3747611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9409C6-5A3F-4862-8280-A797A0137B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102E21C-B24D-4DFC-8773-3780125EE3C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A87EFB3-20D4-4D98-A607-308DE37213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1E2EE6F-9AAB-4E79-8622-27E18A6FD1BD}"/>
              </a:ext>
            </a:extLst>
          </p:cNvPr>
          <p:cNvSpPr>
            <a:spLocks noGrp="1"/>
          </p:cNvSpPr>
          <p:nvPr>
            <p:ph type="dt" sz="half" idx="10"/>
          </p:nvPr>
        </p:nvSpPr>
        <p:spPr/>
        <p:txBody>
          <a:bodyPr/>
          <a:lstStyle/>
          <a:p>
            <a:fld id="{4A8F1692-9F8D-411A-9C16-425555511FE8}" type="datetimeFigureOut">
              <a:rPr lang="en-US" smtClean="0"/>
              <a:t>6/27/2023</a:t>
            </a:fld>
            <a:endParaRPr lang="en-US"/>
          </a:p>
        </p:txBody>
      </p:sp>
      <p:sp>
        <p:nvSpPr>
          <p:cNvPr id="6" name="Footer Placeholder 5">
            <a:extLst>
              <a:ext uri="{FF2B5EF4-FFF2-40B4-BE49-F238E27FC236}">
                <a16:creationId xmlns:a16="http://schemas.microsoft.com/office/drawing/2014/main" xmlns="" id="{A71284BD-6CCB-4CAD-B3D3-9FA3B01D0B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5C7652-FAAD-4379-BD84-DB4662A1D829}"/>
              </a:ext>
            </a:extLst>
          </p:cNvPr>
          <p:cNvSpPr>
            <a:spLocks noGrp="1"/>
          </p:cNvSpPr>
          <p:nvPr>
            <p:ph type="sldNum" sz="quarter" idx="12"/>
          </p:nvPr>
        </p:nvSpPr>
        <p:spPr/>
        <p:txBody>
          <a:bodyPr/>
          <a:lstStyle/>
          <a:p>
            <a:fld id="{65C251A6-B550-4BE8-B3BA-DA9D45F97ABA}" type="slidenum">
              <a:rPr lang="en-US" smtClean="0"/>
              <a:t>‹#›</a:t>
            </a:fld>
            <a:endParaRPr lang="en-US"/>
          </a:p>
        </p:txBody>
      </p:sp>
    </p:spTree>
    <p:extLst>
      <p:ext uri="{BB962C8B-B14F-4D97-AF65-F5344CB8AC3E}">
        <p14:creationId xmlns:p14="http://schemas.microsoft.com/office/powerpoint/2010/main" val="49322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tile tx="0" ty="0" sx="100000" sy="100000" flip="none" algn="tl"/>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xmlns="" id="{A82B293A-E929-45EC-B172-A52F9F0FD8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F1692-9F8D-411A-9C16-425555511FE8}" type="datetimeFigureOut">
              <a:rPr lang="en-US" smtClean="0"/>
              <a:t>6/27/2023</a:t>
            </a:fld>
            <a:endParaRPr lang="en-US"/>
          </a:p>
        </p:txBody>
      </p:sp>
      <p:sp>
        <p:nvSpPr>
          <p:cNvPr id="5" name="Footer Placeholder 4">
            <a:extLst>
              <a:ext uri="{FF2B5EF4-FFF2-40B4-BE49-F238E27FC236}">
                <a16:creationId xmlns:a16="http://schemas.microsoft.com/office/drawing/2014/main" xmlns="" id="{3575E5DC-538A-47F7-A859-B3EC7F3C5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5307D87-B1F1-48B7-87DE-C6DFF3739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251A6-B550-4BE8-B3BA-DA9D45F97ABA}" type="slidenum">
              <a:rPr lang="en-US" smtClean="0"/>
              <a:t>‹#›</a:t>
            </a:fld>
            <a:endParaRPr lang="en-US"/>
          </a:p>
        </p:txBody>
      </p:sp>
      <p:cxnSp>
        <p:nvCxnSpPr>
          <p:cNvPr id="12" name="Straight Connector 11">
            <a:extLst>
              <a:ext uri="{FF2B5EF4-FFF2-40B4-BE49-F238E27FC236}">
                <a16:creationId xmlns:a16="http://schemas.microsoft.com/office/drawing/2014/main" xmlns="" id="{A9F950BE-4E64-4452-AC0B-9810ED614D97}"/>
              </a:ext>
            </a:extLst>
          </p:cNvPr>
          <p:cNvCxnSpPr/>
          <p:nvPr userDrawn="1"/>
        </p:nvCxnSpPr>
        <p:spPr>
          <a:xfrm>
            <a:off x="0" y="0"/>
            <a:ext cx="12192000" cy="0"/>
          </a:xfrm>
          <a:prstGeom prst="line">
            <a:avLst/>
          </a:prstGeom>
          <a:ln w="66675" cmpd="thickThi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7A5E837-23AE-46BA-9089-2A740991D032}"/>
              </a:ext>
            </a:extLst>
          </p:cNvPr>
          <p:cNvCxnSpPr/>
          <p:nvPr userDrawn="1"/>
        </p:nvCxnSpPr>
        <p:spPr>
          <a:xfrm>
            <a:off x="0" y="6858000"/>
            <a:ext cx="12192000" cy="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16860469-0E52-49D0-B73F-73ABCDA2F281}"/>
              </a:ext>
            </a:extLst>
          </p:cNvPr>
          <p:cNvCxnSpPr/>
          <p:nvPr userDrawn="1"/>
        </p:nvCxnSpPr>
        <p:spPr>
          <a:xfrm>
            <a:off x="0"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7DC1A378-A5AC-42CE-B712-1B04FCAB40FB}"/>
              </a:ext>
            </a:extLst>
          </p:cNvPr>
          <p:cNvCxnSpPr/>
          <p:nvPr userDrawn="1"/>
        </p:nvCxnSpPr>
        <p:spPr>
          <a:xfrm>
            <a:off x="0" y="0"/>
            <a:ext cx="0" cy="6858000"/>
          </a:xfrm>
          <a:prstGeom prst="line">
            <a:avLst/>
          </a:prstGeom>
          <a:ln w="66675" cmpd="thinThick"/>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AC6CBE7-8EBE-47A5-B0FA-121905B3B785}"/>
              </a:ext>
            </a:extLst>
          </p:cNvPr>
          <p:cNvCxnSpPr/>
          <p:nvPr userDrawn="1"/>
        </p:nvCxnSpPr>
        <p:spPr>
          <a:xfrm>
            <a:off x="12192000" y="0"/>
            <a:ext cx="0" cy="6858000"/>
          </a:xfrm>
          <a:prstGeom prst="line">
            <a:avLst/>
          </a:prstGeom>
          <a:ln w="66675" cmpd="thickThi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0330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8F11DBE-D7E8-420A-A853-43C452BD1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6" name="TextBox 5">
            <a:extLst>
              <a:ext uri="{FF2B5EF4-FFF2-40B4-BE49-F238E27FC236}">
                <a16:creationId xmlns:a16="http://schemas.microsoft.com/office/drawing/2014/main" xmlns="" id="{C65CFE94-99FC-4697-A83B-4CE42C598F1F}"/>
              </a:ext>
            </a:extLst>
          </p:cNvPr>
          <p:cNvSpPr txBox="1"/>
          <p:nvPr/>
        </p:nvSpPr>
        <p:spPr>
          <a:xfrm>
            <a:off x="4154613" y="5453077"/>
            <a:ext cx="627298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Giáo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p>
        </p:txBody>
      </p:sp>
      <p:sp>
        <p:nvSpPr>
          <p:cNvPr id="7" name="TextBox 6">
            <a:extLst>
              <a:ext uri="{FF2B5EF4-FFF2-40B4-BE49-F238E27FC236}">
                <a16:creationId xmlns:a16="http://schemas.microsoft.com/office/drawing/2014/main" xmlns="" id="{B5060D0C-5F3E-4FE5-8034-952AE9C48E65}"/>
              </a:ext>
            </a:extLst>
          </p:cNvPr>
          <p:cNvSpPr txBox="1"/>
          <p:nvPr/>
        </p:nvSpPr>
        <p:spPr>
          <a:xfrm>
            <a:off x="4154612" y="5831930"/>
            <a:ext cx="6272981"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THCS….</a:t>
            </a:r>
          </a:p>
        </p:txBody>
      </p:sp>
      <p:sp>
        <p:nvSpPr>
          <p:cNvPr id="2" name="Rectangle 1"/>
          <p:cNvSpPr/>
          <p:nvPr/>
        </p:nvSpPr>
        <p:spPr>
          <a:xfrm>
            <a:off x="1876022" y="1325421"/>
            <a:ext cx="9663447" cy="2308324"/>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BÀI 4: </a:t>
            </a:r>
            <a:r>
              <a:rPr lang="vi-VN" sz="3600" b="1" dirty="0">
                <a:solidFill>
                  <a:srgbClr val="FF0000"/>
                </a:solidFill>
                <a:latin typeface="+mj-lt"/>
              </a:rPr>
              <a:t>SẮC THÁI CỦA TIẾNG CƯỜI</a:t>
            </a:r>
            <a:endParaRPr lang="vi-VN" sz="3600" dirty="0">
              <a:solidFill>
                <a:srgbClr val="FF0000"/>
              </a:solidFill>
              <a:latin typeface="+mj-lt"/>
            </a:endParaRPr>
          </a:p>
          <a:p>
            <a:r>
              <a:rPr lang="en-US" sz="3600" dirty="0" smtClean="0">
                <a:solidFill>
                  <a:srgbClr val="FF0000"/>
                </a:solidFill>
                <a:latin typeface="Times New Roman" pitchFamily="18" charset="0"/>
                <a:cs typeface="Times New Roman" pitchFamily="18" charset="0"/>
              </a:rPr>
              <a:t>    </a:t>
            </a:r>
            <a:r>
              <a:rPr lang="en-US" sz="3600" u="sng" dirty="0" err="1" smtClean="0">
                <a:solidFill>
                  <a:srgbClr val="FF0000"/>
                </a:solidFill>
                <a:latin typeface="Times New Roman" pitchFamily="18" charset="0"/>
                <a:cs typeface="Times New Roman" pitchFamily="18" charset="0"/>
              </a:rPr>
              <a:t>Đọc</a:t>
            </a:r>
            <a:r>
              <a:rPr lang="en-US" sz="3600" u="sng" dirty="0" smtClean="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kết</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nối</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chủ</a:t>
            </a:r>
            <a:r>
              <a:rPr lang="en-US" sz="3600" u="sng" dirty="0">
                <a:solidFill>
                  <a:srgbClr val="FF0000"/>
                </a:solidFill>
                <a:latin typeface="Times New Roman" pitchFamily="18" charset="0"/>
                <a:cs typeface="Times New Roman" pitchFamily="18" charset="0"/>
              </a:rPr>
              <a:t> </a:t>
            </a:r>
            <a:r>
              <a:rPr lang="en-US" sz="3600" u="sng" dirty="0" err="1">
                <a:solidFill>
                  <a:srgbClr val="FF0000"/>
                </a:solidFill>
                <a:latin typeface="Times New Roman" pitchFamily="18" charset="0"/>
                <a:cs typeface="Times New Roman" pitchFamily="18" charset="0"/>
              </a:rPr>
              <a:t>điểm</a:t>
            </a:r>
            <a:r>
              <a:rPr lang="en-US" sz="3600" dirty="0">
                <a:solidFill>
                  <a:srgbClr val="FF0000"/>
                </a:solidFill>
                <a:latin typeface="Times New Roman" pitchFamily="18" charset="0"/>
                <a:cs typeface="Times New Roman" pitchFamily="18" charset="0"/>
              </a:rPr>
              <a:t>:</a:t>
            </a:r>
            <a:endParaRPr lang="vi-VN" sz="3600" dirty="0">
              <a:solidFill>
                <a:srgbClr val="FF0000"/>
              </a:solidFill>
              <a:latin typeface="Times New Roman" pitchFamily="18" charset="0"/>
              <a:cs typeface="Times New Roman" pitchFamily="18" charset="0"/>
            </a:endParaRPr>
          </a:p>
          <a:p>
            <a:r>
              <a:rPr lang="en-US" sz="3600" b="1" dirty="0" smtClean="0">
                <a:solidFill>
                  <a:srgbClr val="FF0000"/>
                </a:solidFill>
                <a:latin typeface="Times New Roman" pitchFamily="18" charset="0"/>
                <a:cs typeface="Times New Roman" pitchFamily="18" charset="0"/>
              </a:rPr>
              <a:t>     TIẾNG </a:t>
            </a:r>
            <a:r>
              <a:rPr lang="en-US" sz="3600" b="1" dirty="0">
                <a:solidFill>
                  <a:srgbClr val="FF0000"/>
                </a:solidFill>
                <a:latin typeface="Times New Roman" pitchFamily="18" charset="0"/>
                <a:cs typeface="Times New Roman" pitchFamily="18" charset="0"/>
              </a:rPr>
              <a:t>CƯỜI CÓ LỢI ÍCH GÌ?</a:t>
            </a:r>
            <a:endParaRPr lang="vi-VN" sz="3600" dirty="0">
              <a:solidFill>
                <a:srgbClr val="FF0000"/>
              </a:solidFill>
              <a:latin typeface="Times New Roman" pitchFamily="18" charset="0"/>
              <a:cs typeface="Times New Roman" pitchFamily="18" charset="0"/>
            </a:endParaRPr>
          </a:p>
          <a:p>
            <a:r>
              <a:rPr lang="en-US" sz="3600" i="1" dirty="0">
                <a:latin typeface="Times New Roman" pitchFamily="18" charset="0"/>
                <a:cs typeface="Times New Roman" pitchFamily="18" charset="0"/>
              </a:rPr>
              <a:t>                  </a:t>
            </a:r>
            <a:r>
              <a:rPr lang="fr-FR" sz="3600" i="1" dirty="0">
                <a:latin typeface="Times New Roman" pitchFamily="18" charset="0"/>
                <a:cs typeface="Times New Roman" pitchFamily="18" charset="0"/>
              </a:rPr>
              <a:t>(O-ri-</a:t>
            </a:r>
            <a:r>
              <a:rPr lang="fr-FR" sz="3600" i="1" dirty="0" err="1">
                <a:latin typeface="Times New Roman" pitchFamily="18" charset="0"/>
                <a:cs typeface="Times New Roman" pitchFamily="18" charset="0"/>
              </a:rPr>
              <a:t>sơn</a:t>
            </a:r>
            <a:r>
              <a:rPr lang="fr-FR" sz="3600" i="1" dirty="0">
                <a:latin typeface="Times New Roman" pitchFamily="18" charset="0"/>
                <a:cs typeface="Times New Roman" pitchFamily="18" charset="0"/>
              </a:rPr>
              <a:t> </a:t>
            </a:r>
            <a:r>
              <a:rPr lang="fr-FR" sz="3600" i="1" dirty="0" err="1">
                <a:latin typeface="Times New Roman" pitchFamily="18" charset="0"/>
                <a:cs typeface="Times New Roman" pitchFamily="18" charset="0"/>
              </a:rPr>
              <a:t>Xơ-goét</a:t>
            </a:r>
            <a:r>
              <a:rPr lang="fr-FR" sz="3600" i="1" dirty="0">
                <a:latin typeface="Times New Roman" pitchFamily="18" charset="0"/>
                <a:cs typeface="Times New Roman" pitchFamily="18" charset="0"/>
              </a:rPr>
              <a:t> Ma-</a:t>
            </a:r>
            <a:r>
              <a:rPr lang="fr-FR" sz="3600" i="1" dirty="0" err="1">
                <a:latin typeface="Times New Roman" pitchFamily="18" charset="0"/>
                <a:cs typeface="Times New Roman" pitchFamily="18" charset="0"/>
              </a:rPr>
              <a:t>đơn</a:t>
            </a:r>
            <a:r>
              <a:rPr lang="fr-FR" sz="3600" i="1" dirty="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27078668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59" y="256435"/>
            <a:ext cx="5193473"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II. </a:t>
            </a:r>
            <a:r>
              <a:rPr lang="vi-VN" sz="2800" b="1" dirty="0" smtClean="0">
                <a:solidFill>
                  <a:srgbClr val="FF0000"/>
                </a:solidFill>
                <a:latin typeface="Times New Roman" pitchFamily="18" charset="0"/>
                <a:cs typeface="Times New Roman" pitchFamily="18" charset="0"/>
              </a:rPr>
              <a:t>SUY NGẪM VÀ PHẢN HỒI:</a:t>
            </a:r>
            <a:endParaRPr lang="vi-VN" sz="2800" dirty="0">
              <a:solidFill>
                <a:srgbClr val="FF0000"/>
              </a:solidFill>
              <a:latin typeface="Times New Roman" pitchFamily="18" charset="0"/>
              <a:cs typeface="Times New Roman" pitchFamily="18" charset="0"/>
            </a:endParaRPr>
          </a:p>
        </p:txBody>
      </p:sp>
      <p:sp>
        <p:nvSpPr>
          <p:cNvPr id="4" name="Rectangle 3"/>
          <p:cNvSpPr/>
          <p:nvPr/>
        </p:nvSpPr>
        <p:spPr>
          <a:xfrm>
            <a:off x="346663" y="786674"/>
            <a:ext cx="398698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1. </a:t>
            </a:r>
            <a:r>
              <a:rPr lang="en-US" sz="2800" b="1" u="sng" dirty="0" err="1">
                <a:solidFill>
                  <a:srgbClr val="FF0000"/>
                </a:solidFill>
                <a:latin typeface="Times New Roman" pitchFamily="18" charset="0"/>
                <a:cs typeface="Times New Roman" pitchFamily="18" charset="0"/>
              </a:rPr>
              <a:t>Lợi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tiếng</a:t>
            </a:r>
            <a:r>
              <a:rPr lang="en-US" sz="2800" b="1" u="sng" dirty="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cười</a:t>
            </a:r>
            <a:r>
              <a:rPr lang="en-US" sz="2800" b="1" u="sng"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 name="Rectangle 6"/>
          <p:cNvSpPr/>
          <p:nvPr/>
        </p:nvSpPr>
        <p:spPr>
          <a:xfrm>
            <a:off x="346663" y="1309894"/>
            <a:ext cx="398698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a</a:t>
            </a:r>
            <a:r>
              <a:rPr lang="en-US" sz="2800" b="1" dirty="0" smtClean="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Lợi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tiếng</a:t>
            </a:r>
            <a:r>
              <a:rPr lang="en-US" sz="2800" b="1" u="sng" dirty="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cười</a:t>
            </a:r>
            <a:r>
              <a:rPr lang="en-US" sz="2800" b="1" u="sng"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 name="Rounded Rectangular Callout 7"/>
          <p:cNvSpPr/>
          <p:nvPr/>
        </p:nvSpPr>
        <p:spPr>
          <a:xfrm>
            <a:off x="6755363" y="347730"/>
            <a:ext cx="4814623" cy="1658352"/>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6895727" y="469543"/>
            <a:ext cx="4709879" cy="1384995"/>
          </a:xfrm>
          <a:prstGeom prst="rect">
            <a:avLst/>
          </a:prstGeom>
        </p:spPr>
        <p:txBody>
          <a:bodyPr wrap="none">
            <a:spAutoFit/>
          </a:bodyPr>
          <a:lstStyle/>
          <a:p>
            <a:pPr algn="just"/>
            <a:r>
              <a:rPr lang="en-US" sz="2800" b="1" dirty="0" smtClean="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Vẽ</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sơ</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đồ</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thể</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mối</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endParaRPr lang="en-US" sz="2800" b="1" dirty="0" smtClean="0">
              <a:solidFill>
                <a:srgbClr val="FF0000"/>
              </a:solidFill>
              <a:latin typeface="Times New Roman" pitchFamily="18" charset="0"/>
              <a:cs typeface="Times New Roman" pitchFamily="18" charset="0"/>
            </a:endParaRPr>
          </a:p>
          <a:p>
            <a:pPr algn="just"/>
            <a:r>
              <a:rPr lang="en-US" sz="2800" b="1" dirty="0" err="1" smtClean="0">
                <a:solidFill>
                  <a:srgbClr val="FF0000"/>
                </a:solidFill>
                <a:latin typeface="Times New Roman" pitchFamily="18" charset="0"/>
                <a:cs typeface="Times New Roman" pitchFamily="18" charset="0"/>
              </a:rPr>
              <a:t>hệ</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giữa</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kiến</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lí</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lẽ</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bằng</a:t>
            </a:r>
            <a:r>
              <a:rPr lang="en-US" sz="2800" b="1" dirty="0">
                <a:solidFill>
                  <a:srgbClr val="FF0000"/>
                </a:solidFill>
                <a:latin typeface="Times New Roman" pitchFamily="18" charset="0"/>
                <a:cs typeface="Times New Roman" pitchFamily="18" charset="0"/>
              </a:rPr>
              <a:t> </a:t>
            </a:r>
            <a:endParaRPr lang="en-US" sz="2800" b="1" dirty="0" smtClean="0">
              <a:solidFill>
                <a:srgbClr val="FF0000"/>
              </a:solidFill>
              <a:latin typeface="Times New Roman" pitchFamily="18" charset="0"/>
              <a:cs typeface="Times New Roman" pitchFamily="18" charset="0"/>
            </a:endParaRPr>
          </a:p>
          <a:p>
            <a:pPr algn="just"/>
            <a:r>
              <a:rPr lang="en-US" sz="2800" b="1" dirty="0" err="1" smtClean="0">
                <a:solidFill>
                  <a:srgbClr val="FF0000"/>
                </a:solidFill>
                <a:latin typeface="Times New Roman" pitchFamily="18" charset="0"/>
                <a:cs typeface="Times New Roman" pitchFamily="18" charset="0"/>
              </a:rPr>
              <a:t>chứng</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văn</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ea typeface="Calibri"/>
              <a:cs typeface="Times New Roman" pitchFamily="18" charset="0"/>
            </a:endParaRPr>
          </a:p>
        </p:txBody>
      </p:sp>
      <p:sp>
        <p:nvSpPr>
          <p:cNvPr id="10" name="Rectangle 9"/>
          <p:cNvSpPr/>
          <p:nvPr/>
        </p:nvSpPr>
        <p:spPr>
          <a:xfrm>
            <a:off x="441240" y="2021425"/>
            <a:ext cx="3883051" cy="523220"/>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t>.</a:t>
            </a:r>
            <a:endParaRPr lang="vi-VN" sz="2800" b="1" dirty="0">
              <a:latin typeface="+mj-lt"/>
              <a:cs typeface="Times New Roman" pitchFamily="18" charset="0"/>
            </a:endParaRPr>
          </a:p>
        </p:txBody>
      </p:sp>
      <p:sp>
        <p:nvSpPr>
          <p:cNvPr id="11" name="Rectangle 10"/>
          <p:cNvSpPr/>
          <p:nvPr/>
        </p:nvSpPr>
        <p:spPr>
          <a:xfrm>
            <a:off x="441238" y="2544645"/>
            <a:ext cx="5398081" cy="523220"/>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t>.</a:t>
            </a:r>
            <a:endParaRPr lang="vi-VN" sz="2800" b="1" dirty="0">
              <a:latin typeface="+mj-lt"/>
              <a:cs typeface="Times New Roman" pitchFamily="18" charset="0"/>
            </a:endParaRPr>
          </a:p>
        </p:txBody>
      </p:sp>
      <p:sp>
        <p:nvSpPr>
          <p:cNvPr id="12" name="Rectangle 11"/>
          <p:cNvSpPr/>
          <p:nvPr/>
        </p:nvSpPr>
        <p:spPr>
          <a:xfrm>
            <a:off x="441239" y="3032947"/>
            <a:ext cx="7445243" cy="523220"/>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48297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37" y="476214"/>
            <a:ext cx="4600940"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phiếu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grpSp>
        <p:nvGrpSpPr>
          <p:cNvPr id="3" name="Group 2"/>
          <p:cNvGrpSpPr/>
          <p:nvPr/>
        </p:nvGrpSpPr>
        <p:grpSpPr>
          <a:xfrm>
            <a:off x="591742" y="977471"/>
            <a:ext cx="11196734" cy="5309118"/>
            <a:chOff x="0" y="0"/>
            <a:chExt cx="2762885" cy="1516766"/>
          </a:xfrm>
        </p:grpSpPr>
        <p:sp>
          <p:nvSpPr>
            <p:cNvPr id="4" name="Text Box 2"/>
            <p:cNvSpPr txBox="1">
              <a:spLocks noChangeArrowheads="1"/>
            </p:cNvSpPr>
            <p:nvPr/>
          </p:nvSpPr>
          <p:spPr bwMode="auto">
            <a:xfrm>
              <a:off x="596900" y="0"/>
              <a:ext cx="1478280"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Vấn đề bàn luận </a:t>
              </a:r>
            </a:p>
          </p:txBody>
        </p:sp>
        <p:sp>
          <p:nvSpPr>
            <p:cNvPr id="5" name="Text Box 2"/>
            <p:cNvSpPr txBox="1">
              <a:spLocks noChangeArrowheads="1"/>
            </p:cNvSpPr>
            <p:nvPr/>
          </p:nvSpPr>
          <p:spPr bwMode="auto">
            <a:xfrm>
              <a:off x="203200" y="565150"/>
              <a:ext cx="683812"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6" name="Text Box 2"/>
            <p:cNvSpPr txBox="1">
              <a:spLocks noChangeArrowheads="1"/>
            </p:cNvSpPr>
            <p:nvPr/>
          </p:nvSpPr>
          <p:spPr bwMode="auto">
            <a:xfrm>
              <a:off x="0" y="1111250"/>
              <a:ext cx="889773" cy="40551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cxnSp>
          <p:nvCxnSpPr>
            <p:cNvPr id="7" name="Straight Arrow Connector 6"/>
            <p:cNvCxnSpPr>
              <a:stCxn id="4" idx="2"/>
            </p:cNvCxnSpPr>
            <p:nvPr/>
          </p:nvCxnSpPr>
          <p:spPr>
            <a:xfrm flipH="1">
              <a:off x="762000" y="349250"/>
              <a:ext cx="574040" cy="2190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327150" y="914400"/>
              <a:ext cx="0" cy="189230"/>
            </a:xfrm>
            <a:prstGeom prst="straightConnector1">
              <a:avLst/>
            </a:prstGeom>
            <a:noFill/>
            <a:ln w="6350" cap="flat" cmpd="sng" algn="ctr">
              <a:solidFill>
                <a:sysClr val="windowText" lastClr="000000"/>
              </a:solidFill>
              <a:prstDash val="solid"/>
              <a:miter lim="800000"/>
              <a:tailEnd type="arrow"/>
            </a:ln>
            <a:effectLst/>
          </p:spPr>
        </p:cxnSp>
        <p:sp>
          <p:nvSpPr>
            <p:cNvPr id="9" name="Text Box 2"/>
            <p:cNvSpPr txBox="1">
              <a:spLocks noChangeArrowheads="1"/>
            </p:cNvSpPr>
            <p:nvPr/>
          </p:nvSpPr>
          <p:spPr bwMode="auto">
            <a:xfrm>
              <a:off x="1022350" y="565150"/>
              <a:ext cx="683260"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10" name="Text Box 2"/>
            <p:cNvSpPr txBox="1">
              <a:spLocks noChangeArrowheads="1"/>
            </p:cNvSpPr>
            <p:nvPr/>
          </p:nvSpPr>
          <p:spPr bwMode="auto">
            <a:xfrm>
              <a:off x="1879600" y="565150"/>
              <a:ext cx="683260"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11" name="Text Box 2"/>
            <p:cNvSpPr txBox="1">
              <a:spLocks noChangeArrowheads="1"/>
            </p:cNvSpPr>
            <p:nvPr/>
          </p:nvSpPr>
          <p:spPr bwMode="auto">
            <a:xfrm>
              <a:off x="1873250" y="1098550"/>
              <a:ext cx="889635" cy="4051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cxnSp>
          <p:nvCxnSpPr>
            <p:cNvPr id="12" name="Straight Arrow Connector 11"/>
            <p:cNvCxnSpPr>
              <a:stCxn id="4" idx="2"/>
            </p:cNvCxnSpPr>
            <p:nvPr/>
          </p:nvCxnSpPr>
          <p:spPr>
            <a:xfrm flipH="1">
              <a:off x="1327150" y="349250"/>
              <a:ext cx="8890" cy="21907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a:off x="1336040" y="349250"/>
              <a:ext cx="737235" cy="21907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2450" y="914400"/>
              <a:ext cx="0" cy="196850"/>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16150" y="914400"/>
              <a:ext cx="7620" cy="182880"/>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 Box 2"/>
            <p:cNvSpPr txBox="1">
              <a:spLocks noChangeArrowheads="1"/>
            </p:cNvSpPr>
            <p:nvPr/>
          </p:nvSpPr>
          <p:spPr bwMode="auto">
            <a:xfrm>
              <a:off x="958850" y="1098550"/>
              <a:ext cx="889635" cy="4051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grpSp>
      <p:sp>
        <p:nvSpPr>
          <p:cNvPr id="18" name="TextBox 17"/>
          <p:cNvSpPr txBox="1"/>
          <p:nvPr/>
        </p:nvSpPr>
        <p:spPr>
          <a:xfrm>
            <a:off x="47048" y="106882"/>
            <a:ext cx="7779139" cy="523220"/>
          </a:xfrm>
          <a:prstGeom prst="rect">
            <a:avLst/>
          </a:prstGeom>
          <a:noFill/>
        </p:spPr>
        <p:txBody>
          <a:bodyPr wrap="square" rtlCol="0">
            <a:spAutoFit/>
          </a:bodyPr>
          <a:lstStyle/>
          <a:p>
            <a:r>
              <a:rPr lang="en-US" sz="2800" b="1" dirty="0" smtClean="0">
                <a:solidFill>
                  <a:srgbClr val="FF0000"/>
                </a:solidFill>
                <a:latin typeface="Times New Roman" pitchFamily="18" charset="0"/>
                <a:cs typeface="Times New Roman" pitchFamily="18" charset="0"/>
              </a:rPr>
              <a:t>b. </a:t>
            </a:r>
            <a:r>
              <a:rPr lang="en-US" sz="2800" b="1" dirty="0" err="1" smtClean="0">
                <a:solidFill>
                  <a:srgbClr val="FF0000"/>
                </a:solidFill>
                <a:latin typeface="Times New Roman" pitchFamily="18" charset="0"/>
                <a:cs typeface="Times New Roman" pitchFamily="18" charset="0"/>
              </a:rPr>
              <a:t>Mối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quan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hệ</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giữa</a:t>
            </a:r>
            <a:r>
              <a:rPr lang="en-US" sz="2800" b="1" dirty="0" smtClean="0">
                <a:solidFill>
                  <a:srgbClr val="FF0000"/>
                </a:solidFill>
                <a:latin typeface="Times New Roman" pitchFamily="18" charset="0"/>
                <a:cs typeface="Times New Roman" pitchFamily="18" charset="0"/>
              </a:rPr>
              <a:t> ý </a:t>
            </a:r>
            <a:r>
              <a:rPr lang="en-US" sz="2800" b="1" dirty="0" err="1" smtClean="0">
                <a:solidFill>
                  <a:srgbClr val="FF0000"/>
                </a:solidFill>
                <a:latin typeface="Times New Roman" pitchFamily="18" charset="0"/>
                <a:cs typeface="Times New Roman" pitchFamily="18" charset="0"/>
              </a:rPr>
              <a:t>kiến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lí</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lẽ</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chứng</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4782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15" y="34005"/>
            <a:ext cx="4600940" cy="523220"/>
          </a:xfrm>
          <a:prstGeom prst="rect">
            <a:avLst/>
          </a:prstGeom>
        </p:spPr>
        <p:txBody>
          <a:bodyPr wrap="none">
            <a:spAutoFit/>
          </a:bodyPr>
          <a:lstStyle/>
          <a:p>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Hoàn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phiếu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tập</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grpSp>
        <p:nvGrpSpPr>
          <p:cNvPr id="3" name="Group 2"/>
          <p:cNvGrpSpPr/>
          <p:nvPr/>
        </p:nvGrpSpPr>
        <p:grpSpPr>
          <a:xfrm>
            <a:off x="134684" y="557225"/>
            <a:ext cx="11734345" cy="5208484"/>
            <a:chOff x="-128850" y="0"/>
            <a:chExt cx="2895545" cy="1488016"/>
          </a:xfrm>
        </p:grpSpPr>
        <p:sp>
          <p:nvSpPr>
            <p:cNvPr id="4" name="Text Box 2"/>
            <p:cNvSpPr txBox="1">
              <a:spLocks noChangeArrowheads="1"/>
            </p:cNvSpPr>
            <p:nvPr/>
          </p:nvSpPr>
          <p:spPr bwMode="auto">
            <a:xfrm>
              <a:off x="596900" y="0"/>
              <a:ext cx="1478280" cy="1746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b="1" dirty="0" err="1" smtClean="0">
                  <a:solidFill>
                    <a:srgbClr val="FF0000"/>
                  </a:solidFill>
                  <a:latin typeface="Times New Roman" pitchFamily="18" charset="0"/>
                  <a:cs typeface="Times New Roman" pitchFamily="18" charset="0"/>
                </a:rPr>
                <a:t>Lợi</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cười</a:t>
              </a:r>
              <a:endParaRPr lang="en-US" sz="2800" dirty="0">
                <a:solidFill>
                  <a:srgbClr val="FF0000"/>
                </a:solidFill>
                <a:effectLst/>
                <a:latin typeface="Times New Roman" pitchFamily="18" charset="0"/>
                <a:ea typeface="Calibri"/>
                <a:cs typeface="Times New Roman" pitchFamily="18" charset="0"/>
              </a:endParaRPr>
            </a:p>
          </p:txBody>
        </p:sp>
        <p:sp>
          <p:nvSpPr>
            <p:cNvPr id="5" name="Text Box 2"/>
            <p:cNvSpPr txBox="1">
              <a:spLocks noChangeArrowheads="1"/>
            </p:cNvSpPr>
            <p:nvPr/>
          </p:nvSpPr>
          <p:spPr bwMode="auto">
            <a:xfrm>
              <a:off x="-128850" y="308625"/>
              <a:ext cx="1022433"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smtClean="0">
                  <a:solidFill>
                    <a:srgbClr val="000000"/>
                  </a:solidFill>
                  <a:effectLst/>
                  <a:latin typeface="Times New Roman"/>
                  <a:ea typeface="Calibri"/>
                </a:rPr>
                <a:t>Ý kiến</a:t>
              </a:r>
              <a:endParaRPr lang="en-US" sz="2800">
                <a:solidFill>
                  <a:srgbClr val="000000"/>
                </a:solidFill>
                <a:effectLst/>
                <a:latin typeface="Times New Roman"/>
                <a:ea typeface="Calibri"/>
              </a:endParaRPr>
            </a:p>
          </p:txBody>
        </p:sp>
        <p:sp>
          <p:nvSpPr>
            <p:cNvPr id="6" name="Text Box 2"/>
            <p:cNvSpPr txBox="1">
              <a:spLocks noChangeArrowheads="1"/>
            </p:cNvSpPr>
            <p:nvPr/>
          </p:nvSpPr>
          <p:spPr bwMode="auto">
            <a:xfrm>
              <a:off x="-128850" y="791822"/>
              <a:ext cx="1022433" cy="69619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smtClean="0">
                  <a:solidFill>
                    <a:srgbClr val="000000"/>
                  </a:solidFill>
                  <a:effectLst/>
                  <a:latin typeface="Times New Roman"/>
                  <a:ea typeface="Calibri"/>
                </a:rPr>
                <a:t>Lí lẽ, bằng chứng</a:t>
              </a:r>
              <a:endParaRPr lang="en-US" sz="2800">
                <a:solidFill>
                  <a:srgbClr val="000000"/>
                </a:solidFill>
                <a:effectLst/>
                <a:latin typeface="Times New Roman"/>
                <a:ea typeface="Calibri"/>
              </a:endParaRPr>
            </a:p>
          </p:txBody>
        </p:sp>
        <p:cxnSp>
          <p:nvCxnSpPr>
            <p:cNvPr id="7" name="Straight Arrow Connector 6"/>
            <p:cNvCxnSpPr>
              <a:stCxn id="4" idx="2"/>
            </p:cNvCxnSpPr>
            <p:nvPr/>
          </p:nvCxnSpPr>
          <p:spPr>
            <a:xfrm flipH="1">
              <a:off x="441145" y="174625"/>
              <a:ext cx="894895" cy="134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1300480" y="652269"/>
              <a:ext cx="0" cy="126853"/>
            </a:xfrm>
            <a:prstGeom prst="straightConnector1">
              <a:avLst/>
            </a:prstGeom>
            <a:noFill/>
            <a:ln w="6350" cap="flat" cmpd="sng" algn="ctr">
              <a:solidFill>
                <a:sysClr val="windowText" lastClr="000000"/>
              </a:solidFill>
              <a:prstDash val="solid"/>
              <a:miter lim="800000"/>
              <a:tailEnd type="arrow"/>
            </a:ln>
            <a:effectLst/>
          </p:spPr>
        </p:cxnSp>
        <p:sp>
          <p:nvSpPr>
            <p:cNvPr id="9" name="Text Box 2"/>
            <p:cNvSpPr txBox="1">
              <a:spLocks noChangeArrowheads="1"/>
            </p:cNvSpPr>
            <p:nvPr/>
          </p:nvSpPr>
          <p:spPr bwMode="auto">
            <a:xfrm>
              <a:off x="958850" y="306918"/>
              <a:ext cx="817132" cy="33058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10" name="Text Box 2"/>
            <p:cNvSpPr txBox="1">
              <a:spLocks noChangeArrowheads="1"/>
            </p:cNvSpPr>
            <p:nvPr/>
          </p:nvSpPr>
          <p:spPr bwMode="auto">
            <a:xfrm>
              <a:off x="1819737" y="306918"/>
              <a:ext cx="946958" cy="3492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600"/>
                </a:spcAft>
              </a:pPr>
              <a:r>
                <a:rPr lang="en-US" sz="2800">
                  <a:solidFill>
                    <a:srgbClr val="000000"/>
                  </a:solidFill>
                  <a:effectLst/>
                  <a:latin typeface="Times New Roman"/>
                  <a:ea typeface="Calibri"/>
                </a:rPr>
                <a:t>Ý kiến</a:t>
              </a:r>
            </a:p>
          </p:txBody>
        </p:sp>
        <p:sp>
          <p:nvSpPr>
            <p:cNvPr id="11" name="Text Box 2"/>
            <p:cNvSpPr txBox="1">
              <a:spLocks noChangeArrowheads="1"/>
            </p:cNvSpPr>
            <p:nvPr/>
          </p:nvSpPr>
          <p:spPr bwMode="auto">
            <a:xfrm>
              <a:off x="1877060" y="779122"/>
              <a:ext cx="889635" cy="4051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cxnSp>
          <p:nvCxnSpPr>
            <p:cNvPr id="12" name="Straight Arrow Connector 11"/>
            <p:cNvCxnSpPr>
              <a:stCxn id="4" idx="2"/>
            </p:cNvCxnSpPr>
            <p:nvPr/>
          </p:nvCxnSpPr>
          <p:spPr>
            <a:xfrm>
              <a:off x="1336040" y="174625"/>
              <a:ext cx="0" cy="12429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a:off x="1336040" y="174625"/>
              <a:ext cx="1025311" cy="134000"/>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50986" y="646277"/>
              <a:ext cx="0" cy="13284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216355" y="660452"/>
              <a:ext cx="3810" cy="139995"/>
            </a:xfrm>
            <a:prstGeom prst="straightConnector1">
              <a:avLst/>
            </a:prstGeom>
            <a:ln>
              <a:solidFill>
                <a:schemeClr val="tx1">
                  <a:alpha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Text Box 2"/>
            <p:cNvSpPr txBox="1">
              <a:spLocks noChangeArrowheads="1"/>
            </p:cNvSpPr>
            <p:nvPr/>
          </p:nvSpPr>
          <p:spPr bwMode="auto">
            <a:xfrm>
              <a:off x="962660" y="779122"/>
              <a:ext cx="889635" cy="40513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Bef>
                  <a:spcPts val="600"/>
                </a:spcBef>
                <a:spcAft>
                  <a:spcPts val="0"/>
                </a:spcAft>
              </a:pPr>
              <a:r>
                <a:rPr lang="en-US" sz="2800">
                  <a:solidFill>
                    <a:srgbClr val="000000"/>
                  </a:solidFill>
                  <a:effectLst/>
                  <a:latin typeface="Times New Roman"/>
                  <a:ea typeface="Calibri"/>
                </a:rPr>
                <a:t>Lí lẽ, bằng chứng</a:t>
              </a:r>
            </a:p>
          </p:txBody>
        </p:sp>
      </p:grpSp>
      <p:graphicFrame>
        <p:nvGraphicFramePr>
          <p:cNvPr id="28" name="Table 27"/>
          <p:cNvGraphicFramePr>
            <a:graphicFrameLocks noGrp="1"/>
          </p:cNvGraphicFramePr>
          <p:nvPr>
            <p:extLst>
              <p:ext uri="{D42A27DB-BD31-4B8C-83A1-F6EECF244321}">
                <p14:modId xmlns:p14="http://schemas.microsoft.com/office/powerpoint/2010/main" val="2651810934"/>
              </p:ext>
            </p:extLst>
          </p:nvPr>
        </p:nvGraphicFramePr>
        <p:xfrm>
          <a:off x="253541" y="1750725"/>
          <a:ext cx="3905748" cy="426720"/>
        </p:xfrm>
        <a:graphic>
          <a:graphicData uri="http://schemas.openxmlformats.org/drawingml/2006/table">
            <a:tbl>
              <a:tblPr>
                <a:tableStyleId>{5C22544A-7EE6-4342-B048-85BDC9FD1C3A}</a:tableStyleId>
              </a:tblPr>
              <a:tblGrid>
                <a:gridCol w="3905748"/>
              </a:tblGrid>
              <a:tr h="0">
                <a:tc>
                  <a:txBody>
                    <a:bodyPr/>
                    <a:lstStyle/>
                    <a:p>
                      <a:pPr algn="l">
                        <a:spcBef>
                          <a:spcPts val="600"/>
                        </a:spcBef>
                        <a:spcAft>
                          <a:spcPts val="600"/>
                        </a:spcAft>
                      </a:pPr>
                      <a:r>
                        <a:rPr lang="en-US" sz="2800">
                          <a:effectLst/>
                          <a:latin typeface="Times New Roman" pitchFamily="18" charset="0"/>
                          <a:cs typeface="Times New Roman" pitchFamily="18" charset="0"/>
                        </a:rPr>
                        <a:t>Giúp cơ thể khỏe mạnh.</a:t>
                      </a:r>
                      <a:endParaRPr lang="en-US" sz="2800">
                        <a:solidFill>
                          <a:srgbClr val="000000"/>
                        </a:solidFill>
                        <a:effectLst/>
                        <a:latin typeface="Times New Roman" pitchFamily="18" charset="0"/>
                        <a:ea typeface="Calibri"/>
                        <a:cs typeface="Times New Roman" pitchFamily="18" charset="0"/>
                      </a:endParaRPr>
                    </a:p>
                  </a:txBody>
                  <a:tcPr marL="114300" marR="114300" marT="0" marB="0"/>
                </a:tc>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668642867"/>
              </p:ext>
            </p:extLst>
          </p:nvPr>
        </p:nvGraphicFramePr>
        <p:xfrm>
          <a:off x="134684" y="3359020"/>
          <a:ext cx="4143462" cy="3291840"/>
        </p:xfrm>
        <a:graphic>
          <a:graphicData uri="http://schemas.openxmlformats.org/drawingml/2006/table">
            <a:tbl>
              <a:tblPr>
                <a:tableStyleId>{5C22544A-7EE6-4342-B048-85BDC9FD1C3A}</a:tableStyleId>
              </a:tblPr>
              <a:tblGrid>
                <a:gridCol w="4143462"/>
              </a:tblGrid>
              <a:tr h="2351417">
                <a:tc>
                  <a:txBody>
                    <a:bodyPr/>
                    <a:lstStyle/>
                    <a:p>
                      <a:pPr algn="just">
                        <a:spcBef>
                          <a:spcPts val="600"/>
                        </a:spcBef>
                        <a:spcAft>
                          <a:spcPts val="600"/>
                        </a:spcAft>
                      </a:pPr>
                      <a:r>
                        <a:rPr lang="en-US" sz="2800">
                          <a:effectLst/>
                          <a:latin typeface="Times New Roman" pitchFamily="18" charset="0"/>
                          <a:cs typeface="Times New Roman" pitchFamily="18" charset="0"/>
                        </a:rPr>
                        <a:t>+ Giúp thân thể vận động dễ chịu.</a:t>
                      </a:r>
                    </a:p>
                    <a:p>
                      <a:pPr algn="l">
                        <a:spcBef>
                          <a:spcPts val="600"/>
                        </a:spcBef>
                        <a:spcAft>
                          <a:spcPts val="600"/>
                        </a:spcAft>
                      </a:pPr>
                      <a:r>
                        <a:rPr lang="en-US" sz="2800">
                          <a:effectLst/>
                          <a:latin typeface="Times New Roman" pitchFamily="18" charset="0"/>
                          <a:cs typeface="Times New Roman" pitchFamily="18" charset="0"/>
                        </a:rPr>
                        <a:t>+ Kích thích máu trong cơ thể lưu thông tốt hơn.</a:t>
                      </a:r>
                    </a:p>
                    <a:p>
                      <a:pPr algn="l">
                        <a:spcBef>
                          <a:spcPts val="600"/>
                        </a:spcBef>
                        <a:spcAft>
                          <a:spcPts val="600"/>
                        </a:spcAft>
                      </a:pPr>
                      <a:r>
                        <a:rPr lang="en-US" sz="2800">
                          <a:effectLst/>
                          <a:latin typeface="Times New Roman" pitchFamily="18" charset="0"/>
                          <a:cs typeface="Times New Roman" pitchFamily="18" charset="0"/>
                        </a:rPr>
                        <a:t>+ Cơ thể căng tràn sức sống; Cơ thể được cấu trúc vững chắc và hài hòa hơn.</a:t>
                      </a:r>
                      <a:endParaRPr lang="en-US" sz="2800">
                        <a:solidFill>
                          <a:srgbClr val="000000"/>
                        </a:solidFill>
                        <a:effectLst/>
                        <a:latin typeface="Times New Roman" pitchFamily="18" charset="0"/>
                        <a:ea typeface="Calibri"/>
                        <a:cs typeface="Times New Roman" pitchFamily="18" charset="0"/>
                      </a:endParaRPr>
                    </a:p>
                  </a:txBody>
                  <a:tcPr marL="114300" marR="114300" marT="0" marB="0"/>
                </a:tc>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486775564"/>
              </p:ext>
            </p:extLst>
          </p:nvPr>
        </p:nvGraphicFramePr>
        <p:xfrm>
          <a:off x="4767943" y="1713097"/>
          <a:ext cx="2948473" cy="853440"/>
        </p:xfrm>
        <a:graphic>
          <a:graphicData uri="http://schemas.openxmlformats.org/drawingml/2006/table">
            <a:tbl>
              <a:tblPr>
                <a:tableStyleId>{5C22544A-7EE6-4342-B048-85BDC9FD1C3A}</a:tableStyleId>
              </a:tblPr>
              <a:tblGrid>
                <a:gridCol w="2948473"/>
              </a:tblGrid>
              <a:tr h="0">
                <a:tc>
                  <a:txBody>
                    <a:bodyPr/>
                    <a:lstStyle/>
                    <a:p>
                      <a:pPr indent="57150" algn="just">
                        <a:spcBef>
                          <a:spcPts val="600"/>
                        </a:spcBef>
                        <a:spcAft>
                          <a:spcPts val="600"/>
                        </a:spcAft>
                      </a:pPr>
                      <a:r>
                        <a:rPr lang="en-US" sz="2800" smtClean="0">
                          <a:effectLst/>
                          <a:latin typeface="Times New Roman" pitchFamily="18" charset="0"/>
                          <a:cs typeface="Times New Roman" pitchFamily="18" charset="0"/>
                        </a:rPr>
                        <a:t> </a:t>
                      </a:r>
                      <a:r>
                        <a:rPr lang="en-US" sz="2800">
                          <a:effectLst/>
                          <a:latin typeface="Times New Roman" pitchFamily="18" charset="0"/>
                          <a:cs typeface="Times New Roman" pitchFamily="18" charset="0"/>
                        </a:rPr>
                        <a:t>Trị liệu những căn bệnh tinh thần.</a:t>
                      </a:r>
                      <a:endParaRPr lang="en-US" sz="2800">
                        <a:solidFill>
                          <a:srgbClr val="000000"/>
                        </a:solidFill>
                        <a:effectLst/>
                        <a:latin typeface="Times New Roman" pitchFamily="18" charset="0"/>
                        <a:ea typeface="Calibri"/>
                        <a:cs typeface="Times New Roman" pitchFamily="18" charset="0"/>
                      </a:endParaRPr>
                    </a:p>
                  </a:txBody>
                  <a:tcPr marL="114300" marR="114300" marT="0" marB="0"/>
                </a:tc>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45069717"/>
              </p:ext>
            </p:extLst>
          </p:nvPr>
        </p:nvGraphicFramePr>
        <p:xfrm>
          <a:off x="4558084" y="3328830"/>
          <a:ext cx="3590705" cy="2560320"/>
        </p:xfrm>
        <a:graphic>
          <a:graphicData uri="http://schemas.openxmlformats.org/drawingml/2006/table">
            <a:tbl>
              <a:tblPr>
                <a:tableStyleId>{5C22544A-7EE6-4342-B048-85BDC9FD1C3A}</a:tableStyleId>
              </a:tblPr>
              <a:tblGrid>
                <a:gridCol w="3590705"/>
              </a:tblGrid>
              <a:tr h="1067751">
                <a:tc>
                  <a:txBody>
                    <a:bodyPr/>
                    <a:lstStyle/>
                    <a:p>
                      <a:pPr algn="just">
                        <a:spcBef>
                          <a:spcPts val="600"/>
                        </a:spcBef>
                        <a:spcAft>
                          <a:spcPts val="600"/>
                        </a:spcAft>
                      </a:pPr>
                      <a:r>
                        <a:rPr lang="en-US" sz="2800">
                          <a:effectLst/>
                          <a:latin typeface="Times New Roman" pitchFamily="18" charset="0"/>
                          <a:cs typeface="Times New Roman" pitchFamily="18" charset="0"/>
                        </a:rPr>
                        <a:t>+ Một thầy thuốc vui vẻ sẽ giúp ích nhiều hơn viên thuộc họ kê cho bệnh nhân; Dẫn chứng về vị bác sĩ Bơ-đích (Niu Oóc)</a:t>
                      </a:r>
                      <a:endParaRPr lang="en-US" sz="2800">
                        <a:solidFill>
                          <a:srgbClr val="000000"/>
                        </a:solidFill>
                        <a:effectLst/>
                        <a:latin typeface="Times New Roman" pitchFamily="18" charset="0"/>
                        <a:ea typeface="Calibri"/>
                        <a:cs typeface="Times New Roman" pitchFamily="18" charset="0"/>
                      </a:endParaRPr>
                    </a:p>
                  </a:txBody>
                  <a:tcPr marL="114300" marR="114300" marT="0" marB="0"/>
                </a:tc>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1849591466"/>
              </p:ext>
            </p:extLst>
          </p:nvPr>
        </p:nvGraphicFramePr>
        <p:xfrm>
          <a:off x="8080440" y="1631526"/>
          <a:ext cx="3739582" cy="1280160"/>
        </p:xfrm>
        <a:graphic>
          <a:graphicData uri="http://schemas.openxmlformats.org/drawingml/2006/table">
            <a:tbl>
              <a:tblPr>
                <a:tableStyleId>{5C22544A-7EE6-4342-B048-85BDC9FD1C3A}</a:tableStyleId>
              </a:tblPr>
              <a:tblGrid>
                <a:gridCol w="3739582"/>
              </a:tblGrid>
              <a:tr h="1187854">
                <a:tc>
                  <a:txBody>
                    <a:bodyPr/>
                    <a:lstStyle/>
                    <a:p>
                      <a:pPr algn="just">
                        <a:spcBef>
                          <a:spcPts val="600"/>
                        </a:spcBef>
                        <a:spcAft>
                          <a:spcPts val="600"/>
                        </a:spcAft>
                      </a:pPr>
                      <a:r>
                        <a:rPr lang="en-US" sz="2800" smtClean="0">
                          <a:effectLst/>
                          <a:latin typeface="Times New Roman" pitchFamily="18" charset="0"/>
                          <a:cs typeface="Times New Roman" pitchFamily="18" charset="0"/>
                        </a:rPr>
                        <a:t> </a:t>
                      </a:r>
                      <a:r>
                        <a:rPr lang="en-US" sz="2800">
                          <a:effectLst/>
                          <a:latin typeface="Times New Roman" pitchFamily="18" charset="0"/>
                          <a:cs typeface="Times New Roman" pitchFamily="18" charset="0"/>
                        </a:rPr>
                        <a:t>Mang đến niềm vui, gắn kết mọi người với nhau.</a:t>
                      </a:r>
                      <a:endParaRPr lang="en-US" sz="2800">
                        <a:solidFill>
                          <a:srgbClr val="000000"/>
                        </a:solidFill>
                        <a:effectLst/>
                        <a:latin typeface="Times New Roman" pitchFamily="18" charset="0"/>
                        <a:ea typeface="Calibri"/>
                        <a:cs typeface="Times New Roman" pitchFamily="18" charset="0"/>
                      </a:endParaRPr>
                    </a:p>
                  </a:txBody>
                  <a:tcPr marL="114300" marR="114300" marT="0" marB="0"/>
                </a:tc>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1942199792"/>
              </p:ext>
            </p:extLst>
          </p:nvPr>
        </p:nvGraphicFramePr>
        <p:xfrm>
          <a:off x="8318062" y="3359020"/>
          <a:ext cx="3550967" cy="2491274"/>
        </p:xfrm>
        <a:graphic>
          <a:graphicData uri="http://schemas.openxmlformats.org/drawingml/2006/table">
            <a:tbl>
              <a:tblPr>
                <a:tableStyleId>{5C22544A-7EE6-4342-B048-85BDC9FD1C3A}</a:tableStyleId>
              </a:tblPr>
              <a:tblGrid>
                <a:gridCol w="3550967"/>
              </a:tblGrid>
              <a:tr h="2491274">
                <a:tc>
                  <a:txBody>
                    <a:bodyPr/>
                    <a:lstStyle/>
                    <a:p>
                      <a:pPr algn="l">
                        <a:spcBef>
                          <a:spcPts val="600"/>
                        </a:spcBef>
                        <a:spcAft>
                          <a:spcPts val="600"/>
                        </a:spcAft>
                      </a:pPr>
                      <a:r>
                        <a:rPr lang="en-US" sz="2800">
                          <a:effectLst/>
                          <a:latin typeface="Times New Roman" pitchFamily="18" charset="0"/>
                          <a:cs typeface="Times New Roman" pitchFamily="18" charset="0"/>
                        </a:rPr>
                        <a:t>+  Tạo không khí thân thiện giữa mọi người, kéo điều tươi sáng đến gần ta hơn.</a:t>
                      </a:r>
                      <a:endParaRPr lang="en-US" sz="2800">
                        <a:solidFill>
                          <a:srgbClr val="000000"/>
                        </a:solidFill>
                        <a:effectLst/>
                        <a:latin typeface="Times New Roman" pitchFamily="18" charset="0"/>
                        <a:ea typeface="Calibri"/>
                        <a:cs typeface="Times New Roman" pitchFamily="18" charset="0"/>
                      </a:endParaRPr>
                    </a:p>
                  </a:txBody>
                  <a:tcPr marL="114300" marR="114300" marT="0" marB="0"/>
                </a:tc>
              </a:tr>
            </a:tbl>
          </a:graphicData>
        </a:graphic>
      </p:graphicFrame>
    </p:spTree>
    <p:extLst>
      <p:ext uri="{BB962C8B-B14F-4D97-AF65-F5344CB8AC3E}">
        <p14:creationId xmlns:p14="http://schemas.microsoft.com/office/powerpoint/2010/main" val="320747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794" y="165232"/>
            <a:ext cx="5411994" cy="523220"/>
          </a:xfrm>
          <a:prstGeom prst="rect">
            <a:avLst/>
          </a:prstGeom>
        </p:spPr>
        <p:txBody>
          <a:bodyPr wrap="none">
            <a:spAutoFit/>
          </a:bodyPr>
          <a:lstStyle/>
          <a:p>
            <a:r>
              <a:rPr lang="en-US" sz="2800" b="1" u="sng" smtClean="0">
                <a:solidFill>
                  <a:srgbClr val="FF0000"/>
                </a:solidFill>
                <a:latin typeface="Times New Roman" pitchFamily="18" charset="0"/>
                <a:cs typeface="Times New Roman" pitchFamily="18" charset="0"/>
              </a:rPr>
              <a:t>2. Tầm </a:t>
            </a:r>
            <a:r>
              <a:rPr lang="en-US" sz="2800" b="1" u="sng">
                <a:solidFill>
                  <a:srgbClr val="FF0000"/>
                </a:solidFill>
                <a:latin typeface="Times New Roman" pitchFamily="18" charset="0"/>
                <a:cs typeface="Times New Roman" pitchFamily="18" charset="0"/>
              </a:rPr>
              <a:t>quan trọng của tiếng cười</a:t>
            </a:r>
            <a:r>
              <a:rPr lang="en-US" sz="2800" b="1">
                <a:solidFill>
                  <a:srgbClr val="FF0000"/>
                </a:solidFill>
                <a:latin typeface="Times New Roman" pitchFamily="18" charset="0"/>
                <a:cs typeface="Times New Roman" pitchFamily="18" charset="0"/>
              </a:rPr>
              <a:t>:</a:t>
            </a:r>
            <a:endParaRPr lang="en-US" sz="2800">
              <a:solidFill>
                <a:srgbClr val="FF0000"/>
              </a:solidFill>
              <a:latin typeface="Times New Roman" pitchFamily="18" charset="0"/>
              <a:cs typeface="Times New Roman" pitchFamily="18" charset="0"/>
            </a:endParaRPr>
          </a:p>
        </p:txBody>
      </p:sp>
      <p:sp>
        <p:nvSpPr>
          <p:cNvPr id="3" name="Oval Callout 2"/>
          <p:cNvSpPr/>
          <p:nvPr/>
        </p:nvSpPr>
        <p:spPr>
          <a:xfrm>
            <a:off x="8126962" y="2198197"/>
            <a:ext cx="3844213" cy="2224513"/>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8817999" y="2351925"/>
            <a:ext cx="2882589" cy="1815882"/>
          </a:xfrm>
          <a:prstGeom prst="rect">
            <a:avLst/>
          </a:prstGeom>
        </p:spPr>
        <p:txBody>
          <a:bodyPr wrap="square">
            <a:spAutoFit/>
          </a:bodyPr>
          <a:lstStyle/>
          <a:p>
            <a:pPr>
              <a:spcBef>
                <a:spcPts val="600"/>
              </a:spcBef>
              <a:spcAft>
                <a:spcPts val="600"/>
              </a:spcAft>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Việc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dùng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làm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kết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có</a:t>
            </a:r>
            <a:r>
              <a:rPr lang="en-US" sz="2800" b="1" dirty="0">
                <a:solidFill>
                  <a:srgbClr val="FF0000"/>
                </a:solidFill>
                <a:latin typeface="Times New Roman" pitchFamily="18" charset="0"/>
                <a:cs typeface="Times New Roman" pitchFamily="18" charset="0"/>
              </a:rPr>
              <a:t> ý </a:t>
            </a:r>
            <a:r>
              <a:rPr lang="en-US" sz="2800" b="1" dirty="0" err="1">
                <a:solidFill>
                  <a:srgbClr val="FF0000"/>
                </a:solidFill>
                <a:latin typeface="Times New Roman" pitchFamily="18" charset="0"/>
                <a:cs typeface="Times New Roman" pitchFamily="18" charset="0"/>
              </a:rPr>
              <a:t>nghĩa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ea typeface="Calibri"/>
              <a:cs typeface="Times New Roman" pitchFamily="18" charset="0"/>
            </a:endParaRPr>
          </a:p>
        </p:txBody>
      </p:sp>
      <p:sp>
        <p:nvSpPr>
          <p:cNvPr id="5" name="Rounded Rectangular Callout 4"/>
          <p:cNvSpPr/>
          <p:nvPr/>
        </p:nvSpPr>
        <p:spPr>
          <a:xfrm>
            <a:off x="8818000" y="347730"/>
            <a:ext cx="2957233" cy="163969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5"/>
          <p:cNvSpPr/>
          <p:nvPr/>
        </p:nvSpPr>
        <p:spPr>
          <a:xfrm>
            <a:off x="8839464" y="469543"/>
            <a:ext cx="3060616" cy="1384995"/>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ngạn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ngữ</a:t>
            </a:r>
            <a:r>
              <a:rPr lang="en-US" sz="2800" b="1" dirty="0">
                <a:solidFill>
                  <a:srgbClr val="FF0000"/>
                </a:solidFill>
                <a:latin typeface="Times New Roman" pitchFamily="18" charset="0"/>
                <a:cs typeface="Times New Roman" pitchFamily="18" charset="0"/>
              </a:rPr>
              <a:t> ở </a:t>
            </a:r>
            <a:r>
              <a:rPr lang="en-US" sz="2800" b="1" dirty="0" err="1">
                <a:solidFill>
                  <a:srgbClr val="FF0000"/>
                </a:solidFill>
                <a:latin typeface="Times New Roman" pitchFamily="18" charset="0"/>
                <a:cs typeface="Times New Roman" pitchFamily="18" charset="0"/>
              </a:rPr>
              <a:t>cuối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ea typeface="Calibri"/>
              <a:cs typeface="Times New Roman" pitchFamily="18" charset="0"/>
            </a:endParaRPr>
          </a:p>
        </p:txBody>
      </p:sp>
      <p:sp>
        <p:nvSpPr>
          <p:cNvPr id="8" name="Rectangle 7"/>
          <p:cNvSpPr/>
          <p:nvPr/>
        </p:nvSpPr>
        <p:spPr>
          <a:xfrm>
            <a:off x="346663" y="688452"/>
            <a:ext cx="7780299" cy="1384995"/>
          </a:xfrm>
          <a:prstGeom prst="rect">
            <a:avLst/>
          </a:prstGeom>
        </p:spPr>
        <p:txBody>
          <a:bodyPr wrap="square">
            <a:spAutoFit/>
          </a:bodyPr>
          <a:lstStyle/>
          <a:p>
            <a:r>
              <a:rPr lang="en-US" sz="2800" dirty="0" smtClean="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cuối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nâng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sống</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10" name="Rectangle 9"/>
          <p:cNvSpPr/>
          <p:nvPr/>
        </p:nvSpPr>
        <p:spPr>
          <a:xfrm>
            <a:off x="346663" y="3475309"/>
            <a:ext cx="7780299" cy="954107"/>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8015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8"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794" y="165232"/>
            <a:ext cx="10043070" cy="523220"/>
          </a:xfrm>
          <a:prstGeom prst="rect">
            <a:avLst/>
          </a:prstGeom>
        </p:spPr>
        <p:txBody>
          <a:bodyPr wrap="none">
            <a:spAutoFit/>
          </a:bodyPr>
          <a:lstStyle/>
          <a:p>
            <a:r>
              <a:rPr lang="en-US" sz="2800" b="1" u="sng" dirty="0">
                <a:solidFill>
                  <a:srgbClr val="FF0000"/>
                </a:solidFill>
                <a:latin typeface="Times New Roman" pitchFamily="18" charset="0"/>
                <a:cs typeface="Times New Roman" pitchFamily="18" charset="0"/>
              </a:rPr>
              <a:t>3</a:t>
            </a:r>
            <a:r>
              <a:rPr lang="en-US" sz="2800" b="1" u="sng" dirty="0" smtClean="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Làm</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thế</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nào</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để</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lan</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tỏa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nụ</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cười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trong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cuộc</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sống</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chúng</a:t>
            </a:r>
            <a:r>
              <a:rPr lang="en-US" sz="2800" b="1" u="sng" dirty="0">
                <a:solidFill>
                  <a:srgbClr val="FF0000"/>
                </a:solidFill>
                <a:latin typeface="Times New Roman" pitchFamily="18" charset="0"/>
                <a:cs typeface="Times New Roman" pitchFamily="18" charset="0"/>
              </a:rPr>
              <a:t> </a:t>
            </a:r>
            <a:r>
              <a:rPr lang="en-US" sz="2800" b="1" u="sng" dirty="0" smtClean="0">
                <a:solidFill>
                  <a:srgbClr val="FF0000"/>
                </a:solidFill>
                <a:latin typeface="Times New Roman" pitchFamily="18" charset="0"/>
                <a:cs typeface="Times New Roman" pitchFamily="18" charset="0"/>
              </a:rPr>
              <a:t>ta?</a:t>
            </a:r>
            <a:endParaRPr lang="en-US" sz="2800" dirty="0">
              <a:solidFill>
                <a:srgbClr val="FF0000"/>
              </a:solidFill>
              <a:latin typeface="Times New Roman" pitchFamily="18" charset="0"/>
              <a:cs typeface="Times New Roman" pitchFamily="18" charset="0"/>
            </a:endParaRPr>
          </a:p>
        </p:txBody>
      </p:sp>
      <p:sp>
        <p:nvSpPr>
          <p:cNvPr id="3" name="Rectangle 2"/>
          <p:cNvSpPr/>
          <p:nvPr/>
        </p:nvSpPr>
        <p:spPr>
          <a:xfrm>
            <a:off x="337794" y="788092"/>
            <a:ext cx="7780299" cy="523220"/>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hơn</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4" name="Rectangle 3"/>
          <p:cNvSpPr/>
          <p:nvPr/>
        </p:nvSpPr>
        <p:spPr>
          <a:xfrm>
            <a:off x="337794" y="1311312"/>
            <a:ext cx="7780299" cy="523220"/>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ngày</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5" name="Rectangle 4"/>
          <p:cNvSpPr/>
          <p:nvPr/>
        </p:nvSpPr>
        <p:spPr>
          <a:xfrm>
            <a:off x="337794" y="1824713"/>
            <a:ext cx="11586728" cy="523220"/>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Đọc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cười</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cuốn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cực</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6" name="Rectangle 5"/>
          <p:cNvSpPr/>
          <p:nvPr/>
        </p:nvSpPr>
        <p:spPr>
          <a:xfrm>
            <a:off x="337794" y="2356993"/>
            <a:ext cx="11586728" cy="523220"/>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75046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4497578" cy="995209"/>
          </a:xfrm>
          <a:prstGeom prst="rect">
            <a:avLst/>
          </a:prstGeom>
          <a:noFill/>
        </p:spPr>
        <p:txBody>
          <a:bodyPr wrap="none" rtlCol="0">
            <a:spAutoFit/>
          </a:bodyPr>
          <a:lstStyle/>
          <a:p>
            <a:r>
              <a:rPr lang="en-US" sz="5867" b="1" dirty="0" smtClean="0">
                <a:solidFill>
                  <a:srgbClr val="C00000"/>
                </a:solidFill>
                <a:latin typeface="Times New Roman" panose="02020603050405020304" pitchFamily="18" charset="0"/>
                <a:cs typeface="Times New Roman" panose="02020603050405020304" pitchFamily="18" charset="0"/>
              </a:rPr>
              <a:t>LUYỆN TẬP</a:t>
            </a:r>
            <a:endParaRPr lang="en-US" sz="5867"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1807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19" name="图片 13">
            <a:extLst>
              <a:ext uri="{FF2B5EF4-FFF2-40B4-BE49-F238E27FC236}">
                <a16:creationId xmlns:a16="http://schemas.microsoft.com/office/drawing/2014/main" xmlns=""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983655" y="550650"/>
            <a:ext cx="718619" cy="774250"/>
          </a:xfrm>
          <a:prstGeom prst="rect">
            <a:avLst/>
          </a:prstGeom>
        </p:spPr>
      </p:pic>
      <p:sp>
        <p:nvSpPr>
          <p:cNvPr id="20" name="文本框 14">
            <a:extLst>
              <a:ext uri="{FF2B5EF4-FFF2-40B4-BE49-F238E27FC236}">
                <a16:creationId xmlns:a16="http://schemas.microsoft.com/office/drawing/2014/main" xmlns="" id="{F0F96C13-F1CE-4378-A0F1-B16B64AED055}"/>
              </a:ext>
            </a:extLst>
          </p:cNvPr>
          <p:cNvSpPr txBox="1"/>
          <p:nvPr/>
        </p:nvSpPr>
        <p:spPr>
          <a:xfrm>
            <a:off x="1863066" y="657337"/>
            <a:ext cx="3241043" cy="110799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6600" b="1" dirty="0" err="1" smtClean="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Trò</a:t>
            </a:r>
            <a:r>
              <a:rPr lang="en-US" altLang="zh-CN" sz="6600" b="1" dirty="0" smtClean="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 </a:t>
            </a:r>
            <a:r>
              <a:rPr lang="en-US" altLang="zh-CN" sz="6600" b="1" dirty="0" err="1" smtClean="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chơi</a:t>
            </a:r>
            <a:r>
              <a:rPr lang="en-US" altLang="zh-CN" sz="6600" b="1" dirty="0" smtClean="0">
                <a:ln w="25400">
                  <a:noFill/>
                </a:ln>
                <a:solidFill>
                  <a:srgbClr val="002060"/>
                </a:solidFill>
                <a:latin typeface="Times New Roman" panose="02020603050405020304" pitchFamily="18" charset="0"/>
                <a:ea typeface="字魂27号-布丁体" panose="00000500000000000000" pitchFamily="2" charset="-122"/>
                <a:cs typeface="Times New Roman" panose="02020603050405020304" pitchFamily="18" charset="0"/>
              </a:rPr>
              <a:t>:</a:t>
            </a:r>
            <a:endParaRPr kumimoji="0" lang="zh-CN" altLang="en-US" sz="66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pic>
        <p:nvPicPr>
          <p:cNvPr id="23" name="图片 28">
            <a:extLst>
              <a:ext uri="{FF2B5EF4-FFF2-40B4-BE49-F238E27FC236}">
                <a16:creationId xmlns:a16="http://schemas.microsoft.com/office/drawing/2014/main" xmlns="" id="{A91641A5-07F9-4BE1-9AA5-03EAA029AD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3252" y="550650"/>
            <a:ext cx="1328172" cy="1229416"/>
          </a:xfrm>
          <a:prstGeom prst="rect">
            <a:avLst/>
          </a:prstGeom>
        </p:spPr>
      </p:pic>
      <p:grpSp>
        <p:nvGrpSpPr>
          <p:cNvPr id="6" name="组合 8">
            <a:extLst>
              <a:ext uri="{FF2B5EF4-FFF2-40B4-BE49-F238E27FC236}">
                <a16:creationId xmlns:a16="http://schemas.microsoft.com/office/drawing/2014/main" xmlns="" id="{EFD22353-B207-48B5-A681-7C544DA32DF3}"/>
              </a:ext>
            </a:extLst>
          </p:cNvPr>
          <p:cNvGrpSpPr/>
          <p:nvPr/>
        </p:nvGrpSpPr>
        <p:grpSpPr>
          <a:xfrm>
            <a:off x="800576" y="1616903"/>
            <a:ext cx="5823861" cy="4261041"/>
            <a:chOff x="2536369" y="234038"/>
            <a:chExt cx="7119263" cy="5208825"/>
          </a:xfrm>
        </p:grpSpPr>
        <p:grpSp>
          <p:nvGrpSpPr>
            <p:cNvPr id="7" name="组合 4">
              <a:extLst>
                <a:ext uri="{FF2B5EF4-FFF2-40B4-BE49-F238E27FC236}">
                  <a16:creationId xmlns:a16="http://schemas.microsoft.com/office/drawing/2014/main" xmlns="" id="{64723883-66CC-4B2C-903D-12629887E6B2}"/>
                </a:ext>
              </a:extLst>
            </p:cNvPr>
            <p:cNvGrpSpPr/>
            <p:nvPr/>
          </p:nvGrpSpPr>
          <p:grpSpPr>
            <a:xfrm>
              <a:off x="3156857" y="464457"/>
              <a:ext cx="5878286" cy="4978406"/>
              <a:chOff x="3004458" y="406400"/>
              <a:chExt cx="5878286" cy="4978406"/>
            </a:xfrm>
          </p:grpSpPr>
          <p:pic>
            <p:nvPicPr>
              <p:cNvPr id="11" name="图片 2">
                <a:extLst>
                  <a:ext uri="{FF2B5EF4-FFF2-40B4-BE49-F238E27FC236}">
                    <a16:creationId xmlns:a16="http://schemas.microsoft.com/office/drawing/2014/main" xmlns="" id="{A6AB18C0-B05D-4939-81C2-623389C79F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1908" y="406400"/>
                <a:ext cx="4978406" cy="4978406"/>
              </a:xfrm>
              <a:prstGeom prst="rect">
                <a:avLst/>
              </a:prstGeom>
            </p:spPr>
          </p:pic>
          <p:sp>
            <p:nvSpPr>
              <p:cNvPr id="12" name="图文框 3">
                <a:extLst>
                  <a:ext uri="{FF2B5EF4-FFF2-40B4-BE49-F238E27FC236}">
                    <a16:creationId xmlns:a16="http://schemas.microsoft.com/office/drawing/2014/main" xmlns="" id="{15131436-5C57-471C-8F23-1ED44EB6827C}"/>
                  </a:ext>
                </a:extLst>
              </p:cNvPr>
              <p:cNvSpPr/>
              <p:nvPr/>
            </p:nvSpPr>
            <p:spPr>
              <a:xfrm>
                <a:off x="3004458" y="566056"/>
                <a:ext cx="5878286" cy="4267201"/>
              </a:xfrm>
              <a:prstGeom prst="frame">
                <a:avLst>
                  <a:gd name="adj1" fmla="val 6370"/>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ea"/>
                  <a:sym typeface="+mn-lt"/>
                </a:endParaRPr>
              </a:p>
            </p:txBody>
          </p:sp>
        </p:grpSp>
        <p:grpSp>
          <p:nvGrpSpPr>
            <p:cNvPr id="8" name="组合 7">
              <a:extLst>
                <a:ext uri="{FF2B5EF4-FFF2-40B4-BE49-F238E27FC236}">
                  <a16:creationId xmlns:a16="http://schemas.microsoft.com/office/drawing/2014/main" xmlns="" id="{952EAC6D-BAD2-4DAD-8AB7-613CAEDD7D63}"/>
                </a:ext>
              </a:extLst>
            </p:cNvPr>
            <p:cNvGrpSpPr/>
            <p:nvPr/>
          </p:nvGrpSpPr>
          <p:grpSpPr>
            <a:xfrm>
              <a:off x="2536369" y="234038"/>
              <a:ext cx="7119263" cy="986977"/>
              <a:chOff x="2536369" y="234038"/>
              <a:chExt cx="7119263" cy="986977"/>
            </a:xfrm>
          </p:grpSpPr>
          <p:pic>
            <p:nvPicPr>
              <p:cNvPr id="9" name="图片 5">
                <a:extLst>
                  <a:ext uri="{FF2B5EF4-FFF2-40B4-BE49-F238E27FC236}">
                    <a16:creationId xmlns:a16="http://schemas.microsoft.com/office/drawing/2014/main" xmlns="" id="{EB07DE6D-33B5-4D6F-81EE-DA3411B3142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68655" y="234038"/>
                <a:ext cx="986977" cy="986977"/>
              </a:xfrm>
              <a:prstGeom prst="rect">
                <a:avLst/>
              </a:prstGeom>
            </p:spPr>
          </p:pic>
          <p:pic>
            <p:nvPicPr>
              <p:cNvPr id="10" name="图片 6">
                <a:extLst>
                  <a:ext uri="{FF2B5EF4-FFF2-40B4-BE49-F238E27FC236}">
                    <a16:creationId xmlns:a16="http://schemas.microsoft.com/office/drawing/2014/main" xmlns="" id="{BBCF898D-3AD6-430D-A692-B241A2466A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2536369" y="234038"/>
                <a:ext cx="986977" cy="986977"/>
              </a:xfrm>
              <a:prstGeom prst="rect">
                <a:avLst/>
              </a:prstGeom>
            </p:spPr>
          </p:pic>
        </p:grpSp>
      </p:grpSp>
      <p:grpSp>
        <p:nvGrpSpPr>
          <p:cNvPr id="13" name="组合 34">
            <a:extLst>
              <a:ext uri="{FF2B5EF4-FFF2-40B4-BE49-F238E27FC236}">
                <a16:creationId xmlns:a16="http://schemas.microsoft.com/office/drawing/2014/main" xmlns="" id="{4570762A-279B-4EAD-B017-B6DDC6F22BFE}"/>
              </a:ext>
            </a:extLst>
          </p:cNvPr>
          <p:cNvGrpSpPr/>
          <p:nvPr/>
        </p:nvGrpSpPr>
        <p:grpSpPr>
          <a:xfrm>
            <a:off x="6784725" y="1324900"/>
            <a:ext cx="4072548" cy="3800274"/>
            <a:chOff x="427439" y="2703753"/>
            <a:chExt cx="3497134" cy="3136067"/>
          </a:xfrm>
        </p:grpSpPr>
        <p:grpSp>
          <p:nvGrpSpPr>
            <p:cNvPr id="14" name="组合 7">
              <a:extLst>
                <a:ext uri="{FF2B5EF4-FFF2-40B4-BE49-F238E27FC236}">
                  <a16:creationId xmlns:a16="http://schemas.microsoft.com/office/drawing/2014/main" xmlns="" id="{86E5B562-2575-4C3D-80A6-AC8A742C456C}"/>
                </a:ext>
              </a:extLst>
            </p:cNvPr>
            <p:cNvGrpSpPr/>
            <p:nvPr/>
          </p:nvGrpSpPr>
          <p:grpSpPr>
            <a:xfrm>
              <a:off x="1312002" y="3227249"/>
              <a:ext cx="2612571" cy="2612571"/>
              <a:chOff x="1712686" y="1683752"/>
              <a:chExt cx="2612571" cy="2612571"/>
            </a:xfrm>
          </p:grpSpPr>
          <p:grpSp>
            <p:nvGrpSpPr>
              <p:cNvPr id="22" name="组合 8">
                <a:extLst>
                  <a:ext uri="{FF2B5EF4-FFF2-40B4-BE49-F238E27FC236}">
                    <a16:creationId xmlns:a16="http://schemas.microsoft.com/office/drawing/2014/main" xmlns="" id="{A37DD25B-9B79-4A1D-ACC1-AD2AD1CA2E9D}"/>
                  </a:ext>
                </a:extLst>
              </p:cNvPr>
              <p:cNvGrpSpPr/>
              <p:nvPr/>
            </p:nvGrpSpPr>
            <p:grpSpPr>
              <a:xfrm>
                <a:off x="1712686" y="1683752"/>
                <a:ext cx="2612571" cy="2612571"/>
                <a:chOff x="1436914" y="1996996"/>
                <a:chExt cx="2612571" cy="2612571"/>
              </a:xfrm>
            </p:grpSpPr>
            <p:sp>
              <p:nvSpPr>
                <p:cNvPr id="25" name="椭圆 10">
                  <a:extLst>
                    <a:ext uri="{FF2B5EF4-FFF2-40B4-BE49-F238E27FC236}">
                      <a16:creationId xmlns:a16="http://schemas.microsoft.com/office/drawing/2014/main" xmlns="" id="{3F569A37-65AD-4D49-957D-FA7EFE3433F5}"/>
                    </a:ext>
                  </a:extLst>
                </p:cNvPr>
                <p:cNvSpPr/>
                <p:nvPr/>
              </p:nvSpPr>
              <p:spPr>
                <a:xfrm>
                  <a:off x="1436914" y="1996996"/>
                  <a:ext cx="2612571" cy="2612571"/>
                </a:xfrm>
                <a:prstGeom prst="ellipse">
                  <a:avLst/>
                </a:prstGeom>
                <a:solidFill>
                  <a:srgbClr val="1E9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sp>
              <p:nvSpPr>
                <p:cNvPr id="26" name="椭圆 11">
                  <a:extLst>
                    <a:ext uri="{FF2B5EF4-FFF2-40B4-BE49-F238E27FC236}">
                      <a16:creationId xmlns:a16="http://schemas.microsoft.com/office/drawing/2014/main" xmlns="" id="{BB1A1583-F07E-45F5-84D6-9B16678012FD}"/>
                    </a:ext>
                  </a:extLst>
                </p:cNvPr>
                <p:cNvSpPr/>
                <p:nvPr/>
              </p:nvSpPr>
              <p:spPr>
                <a:xfrm>
                  <a:off x="1523358" y="2083440"/>
                  <a:ext cx="2439681" cy="2439681"/>
                </a:xfrm>
                <a:prstGeom prst="ellipse">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grpSp>
          <p:sp>
            <p:nvSpPr>
              <p:cNvPr id="24" name="矩形 9">
                <a:extLst>
                  <a:ext uri="{FF2B5EF4-FFF2-40B4-BE49-F238E27FC236}">
                    <a16:creationId xmlns:a16="http://schemas.microsoft.com/office/drawing/2014/main" xmlns="" id="{33E7A429-33D3-4675-8C90-9CF863E9BED2}"/>
                  </a:ext>
                </a:extLst>
              </p:cNvPr>
              <p:cNvSpPr/>
              <p:nvPr/>
            </p:nvSpPr>
            <p:spPr>
              <a:xfrm>
                <a:off x="1900940" y="2809395"/>
                <a:ext cx="2259063" cy="99053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AI NHANH H</a:t>
                </a: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Ơ</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a:t>
                </a:r>
              </a:p>
            </p:txBody>
          </p:sp>
        </p:grpSp>
        <p:grpSp>
          <p:nvGrpSpPr>
            <p:cNvPr id="15" name="组合 22">
              <a:extLst>
                <a:ext uri="{FF2B5EF4-FFF2-40B4-BE49-F238E27FC236}">
                  <a16:creationId xmlns:a16="http://schemas.microsoft.com/office/drawing/2014/main" xmlns="" id="{CCA4A05F-46EF-473F-B342-99459917102A}"/>
                </a:ext>
              </a:extLst>
            </p:cNvPr>
            <p:cNvGrpSpPr/>
            <p:nvPr/>
          </p:nvGrpSpPr>
          <p:grpSpPr>
            <a:xfrm>
              <a:off x="427439" y="2703753"/>
              <a:ext cx="3001836" cy="1372141"/>
              <a:chOff x="916786" y="1453191"/>
              <a:chExt cx="3001836" cy="1372141"/>
            </a:xfrm>
          </p:grpSpPr>
          <p:sp>
            <p:nvSpPr>
              <p:cNvPr id="16" name="矩形: 圆角 23">
                <a:extLst>
                  <a:ext uri="{FF2B5EF4-FFF2-40B4-BE49-F238E27FC236}">
                    <a16:creationId xmlns:a16="http://schemas.microsoft.com/office/drawing/2014/main" xmlns="" id="{7E605B74-4DDF-4588-97B5-6806286AFE5E}"/>
                  </a:ext>
                </a:extLst>
              </p:cNvPr>
              <p:cNvSpPr/>
              <p:nvPr/>
            </p:nvSpPr>
            <p:spPr>
              <a:xfrm>
                <a:off x="1478941" y="1968589"/>
                <a:ext cx="2439681" cy="495211"/>
              </a:xfrm>
              <a:prstGeom prst="roundRect">
                <a:avLst>
                  <a:gd name="adj" fmla="val 39748"/>
                </a:avLst>
              </a:prstGeom>
              <a:solidFill>
                <a:srgbClr val="F2D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ea"/>
                  <a:sym typeface="+mn-lt"/>
                </a:endParaRPr>
              </a:p>
            </p:txBody>
          </p:sp>
          <p:pic>
            <p:nvPicPr>
              <p:cNvPr id="17" name="图片 24">
                <a:extLst>
                  <a:ext uri="{FF2B5EF4-FFF2-40B4-BE49-F238E27FC236}">
                    <a16:creationId xmlns:a16="http://schemas.microsoft.com/office/drawing/2014/main" xmlns="" id="{FB508CA6-FD53-4F68-8CC8-4B4201264C1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16786" y="1453191"/>
                <a:ext cx="1372141" cy="1372141"/>
              </a:xfrm>
              <a:prstGeom prst="rect">
                <a:avLst/>
              </a:prstGeom>
              <a:effectLst>
                <a:outerShdw blurRad="50800" dist="38100" dir="2700000" algn="tl" rotWithShape="0">
                  <a:prstClr val="black">
                    <a:alpha val="40000"/>
                  </a:prstClr>
                </a:outerShdw>
              </a:effectLst>
            </p:spPr>
          </p:pic>
          <p:sp>
            <p:nvSpPr>
              <p:cNvPr id="18" name="文本框 25">
                <a:extLst>
                  <a:ext uri="{FF2B5EF4-FFF2-40B4-BE49-F238E27FC236}">
                    <a16:creationId xmlns:a16="http://schemas.microsoft.com/office/drawing/2014/main" xmlns="" id="{D4E7496B-B4E1-4ECA-B1DC-3691837AEA22}"/>
                  </a:ext>
                </a:extLst>
              </p:cNvPr>
              <p:cNvSpPr txBox="1"/>
              <p:nvPr/>
            </p:nvSpPr>
            <p:spPr>
              <a:xfrm>
                <a:off x="2450131" y="2016139"/>
                <a:ext cx="13380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srgbClr val="0670EB"/>
                  </a:solidFill>
                  <a:effectLst/>
                  <a:uLnTx/>
                  <a:uFillTx/>
                  <a:latin typeface="等线" panose="020F0502020204030204"/>
                  <a:ea typeface="等线" panose="02010600030101010101" pitchFamily="2" charset="-122"/>
                  <a:cs typeface="+mn-ea"/>
                  <a:sym typeface="+mn-lt"/>
                </a:endParaRPr>
              </a:p>
            </p:txBody>
          </p:sp>
        </p:grpSp>
      </p:grpSp>
    </p:spTree>
    <p:extLst>
      <p:ext uri="{BB962C8B-B14F-4D97-AF65-F5344CB8AC3E}">
        <p14:creationId xmlns:p14="http://schemas.microsoft.com/office/powerpoint/2010/main" val="263977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95E93A3-0908-49A9-BBFF-C1EBCF20CA9D}"/>
              </a:ext>
            </a:extLst>
          </p:cNvPr>
          <p:cNvSpPr/>
          <p:nvPr/>
        </p:nvSpPr>
        <p:spPr>
          <a:xfrm>
            <a:off x="696286"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1: </a:t>
            </a:r>
            <a:r>
              <a:rPr lang="vi-VN" sz="3600">
                <a:latin typeface="Times New Roman" pitchFamily="18" charset="0"/>
                <a:cs typeface="Times New Roman" pitchFamily="18" charset="0"/>
              </a:rPr>
              <a:t>Tác giả của văn bản là:</a:t>
            </a: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EE8FF77-32E1-4C9B-B0AD-6054E6B77071}"/>
              </a:ext>
            </a:extLst>
          </p:cNvPr>
          <p:cNvSpPr/>
          <p:nvPr/>
        </p:nvSpPr>
        <p:spPr>
          <a:xfrm>
            <a:off x="335560" y="2494371"/>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a:t>
            </a:r>
            <a:r>
              <a:rPr lang="en-US" sz="360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Một nhà thơ nổi tiếng người Anh</a:t>
            </a:r>
            <a:r>
              <a:rPr lang="en-US" sz="360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F454CE6A-59C8-4027-A200-78385DE728A4}"/>
              </a:ext>
            </a:extLst>
          </p:cNvPr>
          <p:cNvSpPr/>
          <p:nvPr/>
        </p:nvSpPr>
        <p:spPr>
          <a:xfrm>
            <a:off x="6304042" y="2510483"/>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anose="02020603050405020304" pitchFamily="18" charset="0"/>
                <a:cs typeface="Times New Roman" panose="02020603050405020304" pitchFamily="18" charset="0"/>
              </a:rPr>
              <a:t>B</a:t>
            </a:r>
            <a:r>
              <a:rPr lang="en-US" sz="3600" dirty="0" smtClean="0">
                <a:latin typeface="Times New Roman" panose="02020603050405020304" pitchFamily="18" charset="0"/>
                <a:cs typeface="Times New Roman" panose="02020603050405020304" pitchFamily="18" charset="0"/>
              </a:rPr>
              <a:t>. </a:t>
            </a:r>
            <a:r>
              <a:rPr lang="vi-VN" sz="3600" dirty="0">
                <a:latin typeface="Times New Roman" pitchFamily="18" charset="0"/>
                <a:cs typeface="Times New Roman" pitchFamily="18" charset="0"/>
              </a:rPr>
              <a:t>Một chính khách người </a:t>
            </a:r>
            <a:r>
              <a:rPr lang="vi-VN" sz="3600" dirty="0" smtClean="0">
                <a:latin typeface="Times New Roman" pitchFamily="18" charset="0"/>
                <a:cs typeface="Times New Roman" pitchFamily="18" charset="0"/>
              </a:rPr>
              <a:t>Pháp</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1340B982-47EC-496A-BA7B-CD63240563E3}"/>
              </a:ext>
            </a:extLst>
          </p:cNvPr>
          <p:cNvSpPr/>
          <p:nvPr/>
        </p:nvSpPr>
        <p:spPr>
          <a:xfrm>
            <a:off x="203647" y="4373508"/>
            <a:ext cx="5760440"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smtClean="0">
                <a:latin typeface="Times New Roman" panose="02020603050405020304" pitchFamily="18" charset="0"/>
                <a:cs typeface="Times New Roman" panose="02020603050405020304" pitchFamily="18" charset="0"/>
              </a:rPr>
              <a:t>C. </a:t>
            </a:r>
            <a:r>
              <a:rPr lang="vi-VN" sz="3600" dirty="0">
                <a:latin typeface="Times New Roman" pitchFamily="18" charset="0"/>
                <a:cs typeface="Times New Roman" pitchFamily="18" charset="0"/>
              </a:rPr>
              <a:t>Một tác giả truyền cảm hứng người Mỹ</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CED5576-5F2C-432F-B054-4020BD30BA75}"/>
              </a:ext>
            </a:extLst>
          </p:cNvPr>
          <p:cNvSpPr/>
          <p:nvPr/>
        </p:nvSpPr>
        <p:spPr>
          <a:xfrm>
            <a:off x="6165908" y="4373508"/>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D. </a:t>
            </a:r>
            <a:r>
              <a:rPr lang="vi-VN" sz="3600" dirty="0">
                <a:latin typeface="Times New Roman" pitchFamily="18" charset="0"/>
                <a:cs typeface="Times New Roman" pitchFamily="18" charset="0"/>
              </a:rPr>
              <a:t>Một nhà tâm lí học có ảnh hưởng lớn người Canada</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369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95E93A3-0908-49A9-BBFF-C1EBCF20CA9D}"/>
              </a:ext>
            </a:extLst>
          </p:cNvPr>
          <p:cNvSpPr/>
          <p:nvPr/>
        </p:nvSpPr>
        <p:spPr>
          <a:xfrm>
            <a:off x="823804"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2</a:t>
            </a:r>
            <a:r>
              <a:rPr lang="en-US" sz="3600" b="1" smtClean="0">
                <a:solidFill>
                  <a:srgbClr val="FF0000"/>
                </a:solidFill>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Văn bản được trích từ:</a:t>
            </a: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EE8FF77-32E1-4C9B-B0AD-6054E6B77071}"/>
              </a:ext>
            </a:extLst>
          </p:cNvPr>
          <p:cNvSpPr/>
          <p:nvPr/>
        </p:nvSpPr>
        <p:spPr>
          <a:xfrm>
            <a:off x="463078" y="2494371"/>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a:t>
            </a:r>
            <a:r>
              <a:rPr lang="en-US" sz="360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Cuộc sống tươi đẹp làm </a:t>
            </a:r>
            <a:r>
              <a:rPr lang="vi-VN" sz="3600" smtClean="0">
                <a:latin typeface="Times New Roman" pitchFamily="18" charset="0"/>
                <a:cs typeface="Times New Roman" pitchFamily="18" charset="0"/>
              </a:rPr>
              <a:t>sao</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F454CE6A-59C8-4027-A200-78385DE728A4}"/>
              </a:ext>
            </a:extLst>
          </p:cNvPr>
          <p:cNvSpPr/>
          <p:nvPr/>
        </p:nvSpPr>
        <p:spPr>
          <a:xfrm>
            <a:off x="6431560" y="2510483"/>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anose="02020603050405020304" pitchFamily="18" charset="0"/>
                <a:cs typeface="Times New Roman" panose="02020603050405020304" pitchFamily="18" charset="0"/>
              </a:rPr>
              <a:t>B</a:t>
            </a:r>
            <a:r>
              <a:rPr lang="en-US" sz="3600" smtClean="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Nghệ thuật và tiếng </a:t>
            </a:r>
            <a:r>
              <a:rPr lang="vi-VN" sz="3600" smtClean="0">
                <a:latin typeface="Times New Roman" pitchFamily="18" charset="0"/>
                <a:cs typeface="Times New Roman" pitchFamily="18" charset="0"/>
              </a:rPr>
              <a:t>cười</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1340B982-47EC-496A-BA7B-CD63240563E3}"/>
              </a:ext>
            </a:extLst>
          </p:cNvPr>
          <p:cNvSpPr/>
          <p:nvPr/>
        </p:nvSpPr>
        <p:spPr>
          <a:xfrm>
            <a:off x="6431560" y="4641545"/>
            <a:ext cx="5760440" cy="2085826"/>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a:latin typeface="Times New Roman" panose="02020603050405020304" pitchFamily="18" charset="0"/>
                <a:cs typeface="Times New Roman" panose="02020603050405020304" pitchFamily="18" charset="0"/>
              </a:rPr>
              <a:t>D</a:t>
            </a:r>
            <a:r>
              <a:rPr lang="en-US" sz="3600" smtClean="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Bắt đầu mỗi ngày bằng nụ cười, ngay cả tăm tối cũng phải tươi </a:t>
            </a:r>
            <a:r>
              <a:rPr lang="vi-VN" sz="3600" smtClean="0">
                <a:latin typeface="Times New Roman" pitchFamily="18" charset="0"/>
                <a:cs typeface="Times New Roman" pitchFamily="18" charset="0"/>
              </a:rPr>
              <a:t>rói</a:t>
            </a:r>
            <a:r>
              <a:rPr lang="en-US" sz="360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CED5576-5F2C-432F-B054-4020BD30BA75}"/>
              </a:ext>
            </a:extLst>
          </p:cNvPr>
          <p:cNvSpPr/>
          <p:nvPr/>
        </p:nvSpPr>
        <p:spPr>
          <a:xfrm>
            <a:off x="266493" y="4653426"/>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C</a:t>
            </a:r>
            <a:r>
              <a:rPr lang="en-US" sz="3600" smtClean="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Mười vạn câu hỏi vì </a:t>
            </a:r>
            <a:r>
              <a:rPr lang="vi-VN" sz="3600" smtClean="0">
                <a:latin typeface="Times New Roman" pitchFamily="18" charset="0"/>
                <a:cs typeface="Times New Roman" pitchFamily="18" charset="0"/>
              </a:rPr>
              <a:t>sao</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91786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95E93A3-0908-49A9-BBFF-C1EBCF20CA9D}"/>
              </a:ext>
            </a:extLst>
          </p:cNvPr>
          <p:cNvSpPr/>
          <p:nvPr/>
        </p:nvSpPr>
        <p:spPr>
          <a:xfrm>
            <a:off x="696286" y="478172"/>
            <a:ext cx="11368196"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err="1">
                <a:solidFill>
                  <a:srgbClr val="FF0000"/>
                </a:solidFill>
                <a:latin typeface="Times New Roman" panose="02020603050405020304"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3: </a:t>
            </a:r>
            <a:r>
              <a:rPr lang="vi-VN" sz="3600">
                <a:latin typeface="Times New Roman" pitchFamily="18" charset="0"/>
                <a:cs typeface="Times New Roman" pitchFamily="18" charset="0"/>
              </a:rPr>
              <a:t>Phương thức biểu đạt chính của văn bản là gì?</a:t>
            </a: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EE8FF77-32E1-4C9B-B0AD-6054E6B77071}"/>
              </a:ext>
            </a:extLst>
          </p:cNvPr>
          <p:cNvSpPr/>
          <p:nvPr/>
        </p:nvSpPr>
        <p:spPr>
          <a:xfrm>
            <a:off x="335560" y="2494371"/>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a:t>
            </a:r>
            <a:r>
              <a:rPr lang="en-US" sz="360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Tự sự</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F454CE6A-59C8-4027-A200-78385DE728A4}"/>
              </a:ext>
            </a:extLst>
          </p:cNvPr>
          <p:cNvSpPr/>
          <p:nvPr/>
        </p:nvSpPr>
        <p:spPr>
          <a:xfrm>
            <a:off x="6304042" y="2510483"/>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anose="02020603050405020304" pitchFamily="18" charset="0"/>
                <a:cs typeface="Times New Roman" panose="02020603050405020304" pitchFamily="18" charset="0"/>
              </a:rPr>
              <a:t>B</a:t>
            </a:r>
            <a:r>
              <a:rPr lang="en-US" sz="3600" smtClean="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Miêu tả</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1340B982-47EC-496A-BA7B-CD63240563E3}"/>
              </a:ext>
            </a:extLst>
          </p:cNvPr>
          <p:cNvSpPr/>
          <p:nvPr/>
        </p:nvSpPr>
        <p:spPr>
          <a:xfrm>
            <a:off x="6304042" y="4725520"/>
            <a:ext cx="5760440" cy="1740593"/>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a:latin typeface="Times New Roman" panose="02020603050405020304" pitchFamily="18" charset="0"/>
                <a:cs typeface="Times New Roman" panose="02020603050405020304" pitchFamily="18" charset="0"/>
              </a:rPr>
              <a:t>D</a:t>
            </a:r>
            <a:r>
              <a:rPr lang="en-US" sz="3600" smtClean="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Nghị </a:t>
            </a:r>
            <a:r>
              <a:rPr lang="vi-VN" sz="3600" smtClean="0">
                <a:latin typeface="Times New Roman" pitchFamily="18" charset="0"/>
                <a:cs typeface="Times New Roman" pitchFamily="18" charset="0"/>
              </a:rPr>
              <a:t>luận</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CED5576-5F2C-432F-B054-4020BD30BA75}"/>
              </a:ext>
            </a:extLst>
          </p:cNvPr>
          <p:cNvSpPr/>
          <p:nvPr/>
        </p:nvSpPr>
        <p:spPr>
          <a:xfrm>
            <a:off x="266493" y="4653426"/>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C</a:t>
            </a:r>
            <a:r>
              <a:rPr lang="en-US" sz="3600" smtClean="0">
                <a:latin typeface="Times New Roman" panose="02020603050405020304" pitchFamily="18" charset="0"/>
                <a:cs typeface="Times New Roman" panose="02020603050405020304" pitchFamily="18" charset="0"/>
              </a:rPr>
              <a:t>. </a:t>
            </a:r>
            <a:r>
              <a:rPr lang="vi-VN" sz="3600">
                <a:latin typeface="Times New Roman" pitchFamily="18" charset="0"/>
                <a:cs typeface="Times New Roman" pitchFamily="18" charset="0"/>
              </a:rPr>
              <a:t>Biểu cảm</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4318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236ED90-D7F4-4176-87D4-E95D2889A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4313"/>
          </a:xfrm>
          <a:prstGeom prst="rect">
            <a:avLst/>
          </a:prstGeom>
        </p:spPr>
      </p:pic>
    </p:spTree>
    <p:extLst>
      <p:ext uri="{BB962C8B-B14F-4D97-AF65-F5344CB8AC3E}">
        <p14:creationId xmlns:p14="http://schemas.microsoft.com/office/powerpoint/2010/main" val="13224257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95E93A3-0908-49A9-BBFF-C1EBCF20CA9D}"/>
              </a:ext>
            </a:extLst>
          </p:cNvPr>
          <p:cNvSpPr/>
          <p:nvPr/>
        </p:nvSpPr>
        <p:spPr>
          <a:xfrm>
            <a:off x="696286" y="478172"/>
            <a:ext cx="11368196"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err="1">
                <a:solidFill>
                  <a:srgbClr val="FF0000"/>
                </a:solidFill>
                <a:latin typeface="Times New Roman" pitchFamily="18" charset="0"/>
                <a:cs typeface="Times New Roman" panose="02020603050405020304" pitchFamily="18" charset="0"/>
              </a:rPr>
              <a:t>Câu</a:t>
            </a:r>
            <a:r>
              <a:rPr lang="en-US" sz="3600" b="1">
                <a:solidFill>
                  <a:srgbClr val="FF0000"/>
                </a:solidFill>
                <a:latin typeface="Times New Roman" panose="02020603050405020304" pitchFamily="18" charset="0"/>
                <a:cs typeface="Times New Roman" panose="02020603050405020304" pitchFamily="18" charset="0"/>
              </a:rPr>
              <a:t> </a:t>
            </a:r>
            <a:r>
              <a:rPr lang="en-US" sz="3600" b="1" smtClean="0">
                <a:solidFill>
                  <a:srgbClr val="FF0000"/>
                </a:solidFill>
                <a:latin typeface="Times New Roman" panose="02020603050405020304" pitchFamily="18" charset="0"/>
                <a:cs typeface="Times New Roman" panose="02020603050405020304" pitchFamily="18" charset="0"/>
              </a:rPr>
              <a:t>4: </a:t>
            </a:r>
            <a:r>
              <a:rPr lang="en-US" sz="3600" i="1" smtClean="0">
                <a:latin typeface="Times New Roman" pitchFamily="18" charset="0"/>
                <a:cs typeface="Times New Roman" pitchFamily="18" charset="0"/>
              </a:rPr>
              <a:t>“</a:t>
            </a:r>
            <a:r>
              <a:rPr lang="en-US" sz="3600" i="1">
                <a:latin typeface="Times New Roman" pitchFamily="18" charset="0"/>
                <a:cs typeface="Times New Roman" pitchFamily="18" charset="0"/>
              </a:rPr>
              <a:t>Một trái tim vui cũng như một phương thức tốt”.</a:t>
            </a:r>
            <a:r>
              <a:rPr lang="en-US" sz="3600">
                <a:latin typeface="Times New Roman" pitchFamily="18" charset="0"/>
                <a:cs typeface="Times New Roman" pitchFamily="18" charset="0"/>
              </a:rPr>
              <a:t> Đây là một câu:</a:t>
            </a: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EE8FF77-32E1-4C9B-B0AD-6054E6B77071}"/>
              </a:ext>
            </a:extLst>
          </p:cNvPr>
          <p:cNvSpPr/>
          <p:nvPr/>
        </p:nvSpPr>
        <p:spPr>
          <a:xfrm>
            <a:off x="6431560" y="4653974"/>
            <a:ext cx="5760440" cy="1662850"/>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itchFamily="18" charset="0"/>
                <a:cs typeface="Times New Roman" panose="02020603050405020304" pitchFamily="18" charset="0"/>
              </a:rPr>
              <a:t>D</a:t>
            </a:r>
            <a:r>
              <a:rPr lang="en-US" sz="3600" smtClean="0">
                <a:latin typeface="Times New Roman" panose="02020603050405020304" pitchFamily="18" charset="0"/>
                <a:cs typeface="Times New Roman" panose="02020603050405020304" pitchFamily="18" charset="0"/>
              </a:rPr>
              <a:t>. </a:t>
            </a:r>
            <a:r>
              <a:rPr lang="en-US" sz="3600">
                <a:latin typeface="Times New Roman" pitchFamily="18" charset="0"/>
                <a:cs typeface="Times New Roman" pitchFamily="18" charset="0"/>
              </a:rPr>
              <a:t>Thơ</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F454CE6A-59C8-4027-A200-78385DE728A4}"/>
              </a:ext>
            </a:extLst>
          </p:cNvPr>
          <p:cNvSpPr/>
          <p:nvPr/>
        </p:nvSpPr>
        <p:spPr>
          <a:xfrm>
            <a:off x="6304042" y="2510482"/>
            <a:ext cx="5760440" cy="160431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itchFamily="18" charset="0"/>
                <a:cs typeface="Times New Roman" panose="02020603050405020304" pitchFamily="18" charset="0"/>
              </a:rPr>
              <a:t>B</a:t>
            </a:r>
            <a:r>
              <a:rPr lang="en-US" sz="3600" smtClean="0">
                <a:latin typeface="Times New Roman" panose="02020603050405020304" pitchFamily="18" charset="0"/>
                <a:cs typeface="Times New Roman" panose="02020603050405020304" pitchFamily="18" charset="0"/>
              </a:rPr>
              <a:t>. </a:t>
            </a:r>
            <a:r>
              <a:rPr lang="en-US" sz="3600">
                <a:latin typeface="Times New Roman" pitchFamily="18" charset="0"/>
                <a:cs typeface="Times New Roman" pitchFamily="18" charset="0"/>
              </a:rPr>
              <a:t>Ca dao</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1340B982-47EC-496A-BA7B-CD63240563E3}"/>
              </a:ext>
            </a:extLst>
          </p:cNvPr>
          <p:cNvSpPr/>
          <p:nvPr/>
        </p:nvSpPr>
        <p:spPr>
          <a:xfrm>
            <a:off x="266493" y="2510483"/>
            <a:ext cx="5760440" cy="1740593"/>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smtClean="0">
                <a:latin typeface="Times New Roman" pitchFamily="18" charset="0"/>
                <a:cs typeface="Times New Roman" panose="02020603050405020304" pitchFamily="18" charset="0"/>
              </a:rPr>
              <a:t>A. </a:t>
            </a:r>
            <a:r>
              <a:rPr lang="en-US" sz="3600">
                <a:latin typeface="Times New Roman" pitchFamily="18" charset="0"/>
                <a:cs typeface="Times New Roman" pitchFamily="18" charset="0"/>
              </a:rPr>
              <a:t>Ngạn ngữ</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CED5576-5F2C-432F-B054-4020BD30BA75}"/>
              </a:ext>
            </a:extLst>
          </p:cNvPr>
          <p:cNvSpPr/>
          <p:nvPr/>
        </p:nvSpPr>
        <p:spPr>
          <a:xfrm>
            <a:off x="266493" y="4653426"/>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itchFamily="18" charset="0"/>
                <a:cs typeface="Times New Roman" panose="02020603050405020304" pitchFamily="18" charset="0"/>
              </a:rPr>
              <a:t>C</a:t>
            </a:r>
            <a:r>
              <a:rPr lang="en-US" sz="3600" smtClean="0">
                <a:latin typeface="Times New Roman" panose="02020603050405020304" pitchFamily="18" charset="0"/>
                <a:cs typeface="Times New Roman" panose="02020603050405020304" pitchFamily="18" charset="0"/>
              </a:rPr>
              <a:t>. </a:t>
            </a:r>
            <a:r>
              <a:rPr lang="en-US" sz="3600">
                <a:latin typeface="Times New Roman" pitchFamily="18" charset="0"/>
                <a:cs typeface="Times New Roman" pitchFamily="18" charset="0"/>
              </a:rPr>
              <a:t>Tục ngữ</a:t>
            </a:r>
            <a:r>
              <a:rPr lang="en-US" sz="360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961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21" restart="whenNotActive" fill="hold" evtFilter="cancelBubble" nodeType="interactiveSeq">
                <p:stCondLst>
                  <p:cond evt="onClick" delay="0">
                    <p:tgtEl>
                      <p:spTgt spid="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30"/>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5" grpId="1"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895E93A3-0908-49A9-BBFF-C1EBCF20CA9D}"/>
              </a:ext>
            </a:extLst>
          </p:cNvPr>
          <p:cNvSpPr/>
          <p:nvPr/>
        </p:nvSpPr>
        <p:spPr>
          <a:xfrm>
            <a:off x="696286" y="478172"/>
            <a:ext cx="10939244" cy="1350627"/>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a:solidFill>
                  <a:srgbClr val="FF0000"/>
                </a:solidFill>
                <a:latin typeface="Times New Roman" pitchFamily="18" charset="0"/>
                <a:cs typeface="Times New Roman" panose="02020603050405020304" pitchFamily="18" charset="0"/>
              </a:rPr>
              <a:t>Câu</a:t>
            </a:r>
            <a:r>
              <a:rPr lang="en-US" sz="3600" b="1" dirty="0">
                <a:solidFill>
                  <a:srgbClr val="FF0000"/>
                </a:solidFill>
                <a:latin typeface="Times New Roman" pitchFamily="18" charset="0"/>
                <a:cs typeface="Times New Roman" panose="02020603050405020304" pitchFamily="18" charset="0"/>
              </a:rPr>
              <a:t> 5: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rằng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tươi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endParaRPr lang="en-US" sz="3600" b="1" dirty="0">
              <a:latin typeface="Times New Roman" panose="02020603050405020304" pitchFamily="18" charset="0"/>
              <a:cs typeface="Times New Roman" panose="02020603050405020304" pitchFamily="18" charset="0"/>
            </a:endParaRPr>
          </a:p>
          <a:p>
            <a:pPr algn="ctr"/>
            <a:endParaRPr lang="en-US" sz="3600" b="1" dirty="0">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xmlns="" id="{5EE8FF77-32E1-4C9B-B0AD-6054E6B77071}"/>
              </a:ext>
            </a:extLst>
          </p:cNvPr>
          <p:cNvSpPr/>
          <p:nvPr/>
        </p:nvSpPr>
        <p:spPr>
          <a:xfrm>
            <a:off x="335560" y="2494371"/>
            <a:ext cx="5760440" cy="1291904"/>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Giúp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lúc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đời</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F454CE6A-59C8-4027-A200-78385DE728A4}"/>
              </a:ext>
            </a:extLst>
          </p:cNvPr>
          <p:cNvSpPr/>
          <p:nvPr/>
        </p:nvSpPr>
        <p:spPr>
          <a:xfrm>
            <a:off x="6304042" y="2372139"/>
            <a:ext cx="5760440" cy="153725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lvl="0" algn="just"/>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Ngay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tinh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hận</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mến</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xmlns="" id="{1340B982-47EC-496A-BA7B-CD63240563E3}"/>
              </a:ext>
            </a:extLst>
          </p:cNvPr>
          <p:cNvSpPr/>
          <p:nvPr/>
        </p:nvSpPr>
        <p:spPr>
          <a:xfrm>
            <a:off x="203647" y="4280452"/>
            <a:ext cx="5760440" cy="2577548"/>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Dễ</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giữa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kéo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tốt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gần</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hơn</a:t>
            </a:r>
            <a:r>
              <a:rPr lang="vi-VN" sz="3600" dirty="0" smtClean="0">
                <a:latin typeface="Times New Roman" pitchFamily="18" charset="0"/>
                <a:cs typeface="Times New Roman"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3CED5576-5F2C-432F-B054-4020BD30BA75}"/>
              </a:ext>
            </a:extLst>
          </p:cNvPr>
          <p:cNvSpPr/>
          <p:nvPr/>
        </p:nvSpPr>
        <p:spPr>
          <a:xfrm>
            <a:off x="6165908" y="4373508"/>
            <a:ext cx="5898574" cy="1728712"/>
          </a:xfrm>
          <a:prstGeom prst="roundRect">
            <a:avLst/>
          </a:prstGeom>
          <a:ln w="57150">
            <a:prstDash val="sysDot"/>
          </a:ln>
        </p:spPr>
        <p:style>
          <a:lnRef idx="2">
            <a:schemeClr val="accent5"/>
          </a:lnRef>
          <a:fillRef idx="1">
            <a:schemeClr val="lt1"/>
          </a:fillRef>
          <a:effectRef idx="0">
            <a:schemeClr val="accent5"/>
          </a:effectRef>
          <a:fontRef idx="minor">
            <a:schemeClr val="dk1"/>
          </a:fontRef>
        </p:style>
        <p:txBody>
          <a:bodyPr rtlCol="0" anchor="ctr"/>
          <a:lstStyle/>
          <a:p>
            <a:pPr algn="just"/>
            <a:r>
              <a:rPr lang="en-US" sz="3600" dirty="0">
                <a:latin typeface="Times New Roman" panose="02020603050405020304" pitchFamily="18" charset="0"/>
                <a:cs typeface="Times New Roman" panose="02020603050405020304" pitchFamily="18" charset="0"/>
              </a:rPr>
              <a:t>D. </a:t>
            </a:r>
            <a:r>
              <a:rPr lang="en-US" sz="3600" dirty="0" err="1">
                <a:latin typeface="Times New Roman" panose="02020603050405020304" pitchFamily="18" charset="0"/>
                <a:cs typeface="Times New Roman" panose="02020603050405020304" pitchFamily="18" charset="0"/>
              </a:rPr>
              <a:t>Tất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45012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3"/>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4"/>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bomb.wav"/>
                                        </p:tgtEl>
                                      </p:cMediaNode>
                                    </p:audio>
                                  </p:subTnLst>
                                </p:cTn>
                              </p:par>
                            </p:childTnLst>
                          </p:cTn>
                        </p:par>
                      </p:childTnLst>
                    </p:cTn>
                  </p:par>
                </p:childTnLst>
              </p:cTn>
              <p:nextCondLst>
                <p:cond evt="onClick" delay="0">
                  <p:tgtEl>
                    <p:spTgt spid="6"/>
                  </p:tgtEl>
                </p:cond>
              </p:nextCondLst>
            </p:seq>
          </p:childTnLst>
        </p:cTn>
      </p:par>
    </p:tnLst>
    <p:bldLst>
      <p:bldP spid="3"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3136979" y="0"/>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TextBox 2"/>
          <p:cNvSpPr txBox="1"/>
          <p:nvPr/>
        </p:nvSpPr>
        <p:spPr>
          <a:xfrm>
            <a:off x="4192370" y="1041209"/>
            <a:ext cx="4217821" cy="995209"/>
          </a:xfrm>
          <a:prstGeom prst="rect">
            <a:avLst/>
          </a:prstGeom>
          <a:noFill/>
        </p:spPr>
        <p:txBody>
          <a:bodyPr wrap="none" rtlCol="0">
            <a:spAutoFit/>
          </a:bodyPr>
          <a:lstStyle/>
          <a:p>
            <a:r>
              <a:rPr lang="en-US" sz="5867" b="1" dirty="0" smtClean="0">
                <a:solidFill>
                  <a:srgbClr val="C00000"/>
                </a:solidFill>
                <a:latin typeface="Times New Roman" panose="02020603050405020304" pitchFamily="18" charset="0"/>
                <a:cs typeface="Times New Roman" panose="02020603050405020304" pitchFamily="18" charset="0"/>
              </a:rPr>
              <a:t>VẬN DỤNG</a:t>
            </a:r>
            <a:endParaRPr lang="en-US" sz="5867" b="1" dirty="0">
              <a:solidFill>
                <a:srgbClr val="C0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22176" y="3323358"/>
            <a:ext cx="10478277" cy="2308324"/>
          </a:xfrm>
          <a:prstGeom prst="rect">
            <a:avLst/>
          </a:prstGeom>
        </p:spPr>
        <p:txBody>
          <a:bodyPr wrap="square">
            <a:spAutoFit/>
          </a:bodyPr>
          <a:lstStyle/>
          <a:p>
            <a:r>
              <a:rPr lang="vi-VN" sz="3600">
                <a:latin typeface="Times New Roman" pitchFamily="18" charset="0"/>
                <a:cs typeface="Times New Roman" pitchFamily="18" charset="0"/>
              </a:rPr>
              <a:t>- </a:t>
            </a:r>
            <a:r>
              <a:rPr lang="vi-VN" sz="3600" b="1" u="sng">
                <a:latin typeface="Times New Roman" pitchFamily="18" charset="0"/>
                <a:cs typeface="Times New Roman" pitchFamily="18" charset="0"/>
              </a:rPr>
              <a:t>Đề</a:t>
            </a:r>
            <a:r>
              <a:rPr lang="vi-VN" sz="3600">
                <a:latin typeface="Times New Roman" pitchFamily="18" charset="0"/>
                <a:cs typeface="Times New Roman" pitchFamily="18" charset="0"/>
              </a:rPr>
              <a:t>: Tiếng cười giúp ích cho chúng ta rất nhiều trong cuộc sống. Em hãy viết một đoạn văn ngắn trình bày suy nghĩ của em về cách lan tỏa nụ cười trong gia đình hoặc lớp học của em.</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4063335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D482055-10BD-4283-9AB0-690C305989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80" y="0"/>
            <a:ext cx="12874580" cy="6858000"/>
          </a:xfrm>
          <a:prstGeom prst="rect">
            <a:avLst/>
          </a:prstGeom>
        </p:spPr>
      </p:pic>
      <p:sp>
        <p:nvSpPr>
          <p:cNvPr id="2" name="Rectangle 1"/>
          <p:cNvSpPr/>
          <p:nvPr/>
        </p:nvSpPr>
        <p:spPr>
          <a:xfrm>
            <a:off x="0" y="0"/>
            <a:ext cx="8836089" cy="5693866"/>
          </a:xfrm>
          <a:prstGeom prst="rect">
            <a:avLst/>
          </a:prstGeom>
        </p:spPr>
        <p:txBody>
          <a:bodyPr wrap="square">
            <a:spAutoFit/>
          </a:bodyPr>
          <a:lstStyle/>
          <a:p>
            <a:pPr marL="457200" indent="-457200" algn="just">
              <a:buFontTx/>
              <a:buChar char="-"/>
            </a:pPr>
            <a:r>
              <a:rPr lang="vi-VN" sz="2800" smtClean="0">
                <a:solidFill>
                  <a:srgbClr val="FF0000"/>
                </a:solidFill>
                <a:latin typeface="Times New Roman" pitchFamily="18" charset="0"/>
                <a:cs typeface="Times New Roman" pitchFamily="18" charset="0"/>
              </a:rPr>
              <a:t>Đối </a:t>
            </a:r>
            <a:r>
              <a:rPr lang="vi-VN" sz="2800" dirty="0">
                <a:solidFill>
                  <a:srgbClr val="FF0000"/>
                </a:solidFill>
                <a:latin typeface="Times New Roman" pitchFamily="18" charset="0"/>
                <a:cs typeface="Times New Roman" pitchFamily="18" charset="0"/>
              </a:rPr>
              <a:t>với bài học </a:t>
            </a:r>
            <a:r>
              <a:rPr lang="vi-VN" sz="2800">
                <a:solidFill>
                  <a:srgbClr val="FF0000"/>
                </a:solidFill>
                <a:latin typeface="Times New Roman" pitchFamily="18" charset="0"/>
                <a:cs typeface="Times New Roman" pitchFamily="18" charset="0"/>
              </a:rPr>
              <a:t>này</a:t>
            </a:r>
            <a:r>
              <a:rPr lang="vi-VN" sz="2800" smtClean="0">
                <a:solidFill>
                  <a:srgbClr val="FF0000"/>
                </a:solidFill>
                <a:latin typeface="Times New Roman" pitchFamily="18" charset="0"/>
                <a:cs typeface="Times New Roman" pitchFamily="18" charset="0"/>
              </a:rPr>
              <a:t>:</a:t>
            </a:r>
            <a:endParaRPr lang="en-US" sz="2800" smtClean="0">
              <a:solidFill>
                <a:srgbClr val="FF0000"/>
              </a:solidFill>
              <a:latin typeface="Times New Roman" pitchFamily="18" charset="0"/>
              <a:cs typeface="Times New Roman" pitchFamily="18" charset="0"/>
            </a:endParaRPr>
          </a:p>
          <a:p>
            <a:pPr lvl="0"/>
            <a:r>
              <a:rPr lang="nl-NL" sz="2800" smtClean="0"/>
              <a:t>+ Đọc </a:t>
            </a:r>
            <a:r>
              <a:rPr lang="nl-NL" sz="2800"/>
              <a:t>lại bài, nắm kĩ các nội dung đã học và các bài tập đã làm.</a:t>
            </a:r>
            <a:endParaRPr lang="en-US" sz="2800"/>
          </a:p>
          <a:p>
            <a:pPr lvl="0"/>
            <a:r>
              <a:rPr lang="nl-NL" sz="2800" smtClean="0"/>
              <a:t>+ Viết </a:t>
            </a:r>
            <a:r>
              <a:rPr lang="nl-NL" sz="2800"/>
              <a:t>hoàn chỉnh lại đoạn văn phần vận dụng.</a:t>
            </a:r>
            <a:endParaRPr lang="en-US" sz="2800"/>
          </a:p>
          <a:p>
            <a:pPr lvl="0"/>
            <a:r>
              <a:rPr lang="vi-VN" sz="2800" smtClean="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Đối </a:t>
            </a:r>
            <a:r>
              <a:rPr lang="vi-VN" sz="2800" dirty="0">
                <a:solidFill>
                  <a:srgbClr val="FF0000"/>
                </a:solidFill>
                <a:latin typeface="Times New Roman" pitchFamily="18" charset="0"/>
                <a:cs typeface="Times New Roman" pitchFamily="18" charset="0"/>
              </a:rPr>
              <a:t>với bài </a:t>
            </a:r>
            <a:r>
              <a:rPr lang="vi-VN" sz="2800">
                <a:solidFill>
                  <a:srgbClr val="FF0000"/>
                </a:solidFill>
                <a:latin typeface="Times New Roman" pitchFamily="18" charset="0"/>
                <a:cs typeface="Times New Roman" pitchFamily="18" charset="0"/>
              </a:rPr>
              <a:t>học </a:t>
            </a:r>
            <a:r>
              <a:rPr lang="vi-VN" sz="2800" smtClean="0">
                <a:solidFill>
                  <a:srgbClr val="FF0000"/>
                </a:solidFill>
                <a:latin typeface="Times New Roman" pitchFamily="18" charset="0"/>
                <a:cs typeface="Times New Roman" pitchFamily="18" charset="0"/>
              </a:rPr>
              <a:t>sau:</a:t>
            </a:r>
            <a:r>
              <a:rPr lang="nl-NL" sz="2800"/>
              <a:t>Chuẩn bị bài: Thực hành Tiếng việt.</a:t>
            </a:r>
            <a:endParaRPr lang="en-US" sz="2800"/>
          </a:p>
          <a:p>
            <a:pPr lvl="0"/>
            <a:r>
              <a:rPr lang="nl-NL" sz="2800" smtClean="0"/>
              <a:t>+ Đọc </a:t>
            </a:r>
            <a:r>
              <a:rPr lang="nl-NL" sz="2800"/>
              <a:t>kỹ trước nội dung bài, tìm hiểu trước ví dụ để nhận biết được nghĩa tường minh và nghĩa hàm ẩn.</a:t>
            </a:r>
            <a:endParaRPr lang="en-US" sz="2800"/>
          </a:p>
          <a:p>
            <a:pPr lvl="0"/>
            <a:r>
              <a:rPr lang="nl-NL" sz="2800" smtClean="0"/>
              <a:t>+ Nhận </a:t>
            </a:r>
            <a:r>
              <a:rPr lang="nl-NL" sz="2800"/>
              <a:t>biết và phân tích được nghĩa tường minh qua đó để hiểu nghĩa hàm ẩn.</a:t>
            </a:r>
            <a:endParaRPr lang="en-US" sz="2800"/>
          </a:p>
          <a:p>
            <a:pPr lvl="0"/>
            <a:r>
              <a:rPr lang="nl-NL" sz="2800" smtClean="0"/>
              <a:t>+ Nắm </a:t>
            </a:r>
            <a:r>
              <a:rPr lang="nl-NL" sz="2800"/>
              <a:t>lại từ ngữ địa phương và từ toàn dân. Xác định được địa phương và từ toàn dân và giá trị của việc sử dụng từ địa phương trong các văn bản đã học.</a:t>
            </a:r>
            <a:endParaRPr lang="en-US" sz="2800"/>
          </a:p>
          <a:p>
            <a:pPr lvl="0" algn="just"/>
            <a:endParaRPr lang="vi-VN" sz="2800"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4177641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6">
            <a:extLst>
              <a:ext uri="{FF2B5EF4-FFF2-40B4-BE49-F238E27FC236}">
                <a16:creationId xmlns:a16="http://schemas.microsoft.com/office/drawing/2014/main" xmlns="" id="{750D420B-442A-40B5-B68F-C45D0671716B}"/>
              </a:ext>
            </a:extLst>
          </p:cNvPr>
          <p:cNvPicPr>
            <a:picLocks noChangeAspect="1"/>
          </p:cNvPicPr>
          <p:nvPr/>
        </p:nvPicPr>
        <p:blipFill rotWithShape="1">
          <a:blip r:embed="rId2">
            <a:extLst>
              <a:ext uri="{28A0092B-C50C-407E-A947-70E740481C1C}">
                <a14:useLocalDpi xmlns:a14="http://schemas.microsoft.com/office/drawing/2010/main" val="0"/>
              </a:ext>
            </a:extLst>
          </a:blip>
          <a:srcRect t="4762"/>
          <a:stretch/>
        </p:blipFill>
        <p:spPr>
          <a:xfrm>
            <a:off x="0" y="0"/>
            <a:ext cx="12192000" cy="6858000"/>
          </a:xfrm>
          <a:prstGeom prst="rect">
            <a:avLst/>
          </a:prstGeom>
        </p:spPr>
      </p:pic>
      <p:pic>
        <p:nvPicPr>
          <p:cNvPr id="3" name="图片 10">
            <a:extLst>
              <a:ext uri="{FF2B5EF4-FFF2-40B4-BE49-F238E27FC236}">
                <a16:creationId xmlns:a16="http://schemas.microsoft.com/office/drawing/2014/main" xmlns="" id="{DE233F98-2212-496E-8BE0-202F758FA2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0117" y="-489249"/>
            <a:ext cx="6188945" cy="6188945"/>
          </a:xfrm>
          <a:prstGeom prst="rect">
            <a:avLst/>
          </a:prstGeom>
        </p:spPr>
      </p:pic>
      <p:sp>
        <p:nvSpPr>
          <p:cNvPr id="4" name="文本框 11">
            <a:extLst>
              <a:ext uri="{FF2B5EF4-FFF2-40B4-BE49-F238E27FC236}">
                <a16:creationId xmlns:a16="http://schemas.microsoft.com/office/drawing/2014/main" xmlns="" id="{C6095E9E-1F5C-41D8-AE18-43A23A7698E5}"/>
              </a:ext>
            </a:extLst>
          </p:cNvPr>
          <p:cNvSpPr txBox="1"/>
          <p:nvPr/>
        </p:nvSpPr>
        <p:spPr>
          <a:xfrm>
            <a:off x="3661109" y="2800998"/>
            <a:ext cx="5281555"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002060"/>
                </a:solidFill>
                <a:latin typeface="Times New Roman" panose="02020603050405020304" pitchFamily="18" charset="0"/>
                <a:ea typeface="等线" panose="02010600030101010101" pitchFamily="2" charset="-122"/>
                <a:cs typeface="Times New Roman" panose="02020603050405020304" pitchFamily="18" charset="0"/>
                <a:sym typeface="+mn-lt"/>
              </a:rPr>
              <a:t>CHÂN THÀNH CẢM ƠN!</a:t>
            </a:r>
            <a:endParaRPr kumimoji="0" lang="zh-CN" altLang="en-US" sz="4400" b="1" i="0" u="none" strike="noStrike" kern="1200" cap="none" spc="0" normalizeH="0" baseline="0" noProof="0" dirty="0">
              <a:ln>
                <a:noFill/>
              </a:ln>
              <a:solidFill>
                <a:srgbClr val="002060"/>
              </a:solidFill>
              <a:effectLst/>
              <a:uLnTx/>
              <a:uFillTx/>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1804549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0062" y="11737"/>
            <a:ext cx="10582592" cy="584775"/>
          </a:xfrm>
          <a:prstGeom prst="rect">
            <a:avLst/>
          </a:prstGeom>
        </p:spPr>
        <p:txBody>
          <a:bodyPr wrap="square">
            <a:spAutoFit/>
          </a:bodyPr>
          <a:lstStyle/>
          <a:p>
            <a:r>
              <a:rPr lang="vi-VN" sz="3200" dirty="0" smtClean="0">
                <a:latin typeface="Times New Roman" pitchFamily="18" charset="0"/>
                <a:cs typeface="Times New Roman" pitchFamily="18" charset="0"/>
              </a:rPr>
              <a:t>Em hãy quan </a:t>
            </a:r>
            <a:r>
              <a:rPr lang="vi-VN" sz="3200" dirty="0">
                <a:latin typeface="Times New Roman" pitchFamily="18" charset="0"/>
                <a:cs typeface="Times New Roman" pitchFamily="18" charset="0"/>
              </a:rPr>
              <a:t>sát ảnh và nêu lên suy nghĩ của mình</a:t>
            </a:r>
            <a:r>
              <a:rPr lang="vi-VN" sz="2800" dirty="0">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127" y="682580"/>
            <a:ext cx="10135673" cy="5009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82580" y="5887671"/>
            <a:ext cx="11050074" cy="584775"/>
          </a:xfrm>
          <a:prstGeom prst="rect">
            <a:avLst/>
          </a:prstGeom>
        </p:spPr>
        <p:txBody>
          <a:bodyPr wrap="square">
            <a:spAutoFit/>
          </a:bodyPr>
          <a:lstStyle/>
          <a:p>
            <a:r>
              <a:rPr lang="vi-VN" sz="3200" dirty="0">
                <a:latin typeface="Times New Roman" pitchFamily="18" charset="0"/>
                <a:cs typeface="Times New Roman" pitchFamily="18" charset="0"/>
              </a:rPr>
              <a:t>Em thấy hình ảnh có liên quan gì đến nội dung bài học hôm nay?</a:t>
            </a:r>
          </a:p>
        </p:txBody>
      </p:sp>
    </p:spTree>
    <p:extLst>
      <p:ext uri="{BB962C8B-B14F-4D97-AF65-F5344CB8AC3E}">
        <p14:creationId xmlns:p14="http://schemas.microsoft.com/office/powerpoint/2010/main" val="3547781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EBA9E59-FB1F-444B-AC36-7A41B8E6B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DB57C374-473F-40EF-ADF1-26917F687C1A}"/>
              </a:ext>
            </a:extLst>
          </p:cNvPr>
          <p:cNvSpPr txBox="1"/>
          <p:nvPr/>
        </p:nvSpPr>
        <p:spPr>
          <a:xfrm>
            <a:off x="3264310" y="3167390"/>
            <a:ext cx="5909187" cy="523220"/>
          </a:xfrm>
          <a:prstGeom prst="rect">
            <a:avLst/>
          </a:prstGeom>
          <a:noFill/>
        </p:spPr>
        <p:txBody>
          <a:bodyPr wrap="square" rtlCol="0">
            <a:spAutoFit/>
          </a:bodyPr>
          <a:lstStyle/>
          <a:p>
            <a:pPr algn="ctr"/>
            <a:r>
              <a:rPr lang="en-US" sz="2800" b="1" dirty="0" smtClean="0">
                <a:solidFill>
                  <a:srgbClr val="FF0000"/>
                </a:solidFill>
                <a:latin typeface="Times New Roman" panose="02020603050405020304" pitchFamily="18" charset="0"/>
                <a:cs typeface="Times New Roman" panose="02020603050405020304" pitchFamily="18" charset="0"/>
              </a:rPr>
              <a:t>I. TRẢI </a:t>
            </a:r>
            <a:r>
              <a:rPr lang="en-US" sz="2800" b="1" dirty="0">
                <a:solidFill>
                  <a:srgbClr val="FF0000"/>
                </a:solidFill>
                <a:latin typeface="Times New Roman" panose="02020603050405020304" pitchFamily="18" charset="0"/>
                <a:cs typeface="Times New Roman" panose="02020603050405020304" pitchFamily="18" charset="0"/>
              </a:rPr>
              <a:t>NGHIỆM CÙNG VĂN BẢN</a:t>
            </a:r>
          </a:p>
        </p:txBody>
      </p:sp>
    </p:spTree>
    <p:extLst>
      <p:ext uri="{BB962C8B-B14F-4D97-AF65-F5344CB8AC3E}">
        <p14:creationId xmlns:p14="http://schemas.microsoft.com/office/powerpoint/2010/main" val="12411747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059" y="282193"/>
            <a:ext cx="2115259" cy="584775"/>
          </a:xfrm>
          <a:prstGeom prst="rect">
            <a:avLst/>
          </a:prstGeom>
        </p:spPr>
        <p:txBody>
          <a:bodyPr wrap="none">
            <a:spAutoFit/>
          </a:bodyPr>
          <a:lstStyle/>
          <a:p>
            <a:r>
              <a:rPr lang="vi-VN" sz="3200" b="1" dirty="0" smtClean="0">
                <a:solidFill>
                  <a:srgbClr val="FF0000"/>
                </a:solidFill>
                <a:latin typeface="+mj-lt"/>
              </a:rPr>
              <a:t>1. </a:t>
            </a:r>
            <a:r>
              <a:rPr lang="vi-VN" sz="3200" b="1" u="sng" dirty="0" smtClean="0">
                <a:solidFill>
                  <a:srgbClr val="FF0000"/>
                </a:solidFill>
                <a:latin typeface="+mj-lt"/>
              </a:rPr>
              <a:t>Tác giả</a:t>
            </a:r>
            <a:r>
              <a:rPr lang="vi-VN" sz="3200" b="1" dirty="0" smtClean="0">
                <a:solidFill>
                  <a:srgbClr val="FF0000"/>
                </a:solidFill>
                <a:latin typeface="+mj-lt"/>
              </a:rPr>
              <a:t>: </a:t>
            </a:r>
            <a:endParaRPr lang="vi-VN" sz="3200" dirty="0">
              <a:solidFill>
                <a:srgbClr val="FF0000"/>
              </a:solidFill>
              <a:latin typeface="+mj-lt"/>
            </a:endParaRPr>
          </a:p>
        </p:txBody>
      </p:sp>
      <p:sp>
        <p:nvSpPr>
          <p:cNvPr id="5" name="Rectangle 4"/>
          <p:cNvSpPr/>
          <p:nvPr/>
        </p:nvSpPr>
        <p:spPr>
          <a:xfrm>
            <a:off x="953037" y="971109"/>
            <a:ext cx="10135673" cy="523220"/>
          </a:xfrm>
          <a:prstGeom prst="rect">
            <a:avLst/>
          </a:prstGeom>
        </p:spPr>
        <p:txBody>
          <a:bodyPr wrap="square">
            <a:spAutoFit/>
          </a:bodyPr>
          <a:lstStyle/>
          <a:p>
            <a:pPr algn="just"/>
            <a:r>
              <a:rPr lang="vi-VN" sz="2800" dirty="0" smtClean="0">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Các </a:t>
            </a:r>
            <a:r>
              <a:rPr lang="vi-VN" sz="2800" dirty="0">
                <a:solidFill>
                  <a:srgbClr val="FF0000"/>
                </a:solidFill>
                <a:latin typeface="Times New Roman" pitchFamily="18" charset="0"/>
                <a:cs typeface="Times New Roman" pitchFamily="18" charset="0"/>
              </a:rPr>
              <a:t>cặp đôi trao đổi </a:t>
            </a:r>
            <a:r>
              <a:rPr lang="vi-VN" sz="2800" dirty="0" smtClean="0">
                <a:solidFill>
                  <a:srgbClr val="FF0000"/>
                </a:solidFill>
                <a:latin typeface="Times New Roman" pitchFamily="18" charset="0"/>
                <a:cs typeface="Times New Roman" pitchFamily="18" charset="0"/>
              </a:rPr>
              <a:t>những thông tin chính về tác giả.</a:t>
            </a:r>
            <a:endParaRPr lang="vi-VN" sz="2800" dirty="0">
              <a:solidFill>
                <a:srgbClr val="FF0000"/>
              </a:solidFill>
              <a:latin typeface="Times New Roman" pitchFamily="18" charset="0"/>
              <a:cs typeface="Times New Roman" pitchFamily="18" charset="0"/>
            </a:endParaRPr>
          </a:p>
        </p:txBody>
      </p:sp>
      <p:sp>
        <p:nvSpPr>
          <p:cNvPr id="3" name="Rectangle 2"/>
          <p:cNvSpPr/>
          <p:nvPr/>
        </p:nvSpPr>
        <p:spPr>
          <a:xfrm>
            <a:off x="255493" y="1832640"/>
            <a:ext cx="9816353" cy="1745863"/>
          </a:xfrm>
          <a:prstGeom prst="rect">
            <a:avLst/>
          </a:prstGeom>
        </p:spPr>
        <p:txBody>
          <a:bodyPr wrap="square">
            <a:spAutoFit/>
          </a:bodyPr>
          <a:lstStyle/>
          <a:p>
            <a:pPr marL="457200" indent="-457200">
              <a:lnSpc>
                <a:spcPct val="115000"/>
              </a:lnSpc>
              <a:buFontTx/>
              <a:buChar char="-"/>
            </a:pPr>
            <a:r>
              <a:rPr lang="en-US" sz="3200" dirty="0" err="1" smtClean="0">
                <a:latin typeface="Times New Roman" pitchFamily="18" charset="0"/>
                <a:cs typeface="Times New Roman" pitchFamily="18" charset="0"/>
              </a:rPr>
              <a:t>Tên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giả</a:t>
            </a:r>
            <a:r>
              <a:rPr lang="en-US" sz="3200" dirty="0" smtClean="0">
                <a:latin typeface="Times New Roman" pitchFamily="18" charset="0"/>
                <a:cs typeface="Times New Roman" pitchFamily="18" charset="0"/>
              </a:rPr>
              <a:t>?</a:t>
            </a:r>
          </a:p>
          <a:p>
            <a:pPr>
              <a:lnSpc>
                <a:spcPct val="115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quán</a:t>
            </a:r>
            <a:r>
              <a:rPr lang="en-US" sz="3200" dirty="0">
                <a:latin typeface="Times New Roman" pitchFamily="18" charset="0"/>
                <a:cs typeface="Times New Roman" pitchFamily="18" charset="0"/>
              </a:rPr>
              <a:t>?</a:t>
            </a:r>
            <a:endParaRPr lang="vi-VN" sz="3200" dirty="0">
              <a:solidFill>
                <a:srgbClr val="000000"/>
              </a:solidFill>
              <a:latin typeface="Times New Roman" pitchFamily="18" charset="0"/>
              <a:ea typeface="Calibri"/>
              <a:cs typeface="Times New Roman" pitchFamily="18" charset="0"/>
            </a:endParaRPr>
          </a:p>
          <a:p>
            <a:pPr>
              <a:lnSpc>
                <a:spcPct val="115000"/>
              </a:lnSpc>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phẩm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33148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6637" y="372345"/>
            <a:ext cx="1782796" cy="523220"/>
          </a:xfrm>
          <a:prstGeom prst="rect">
            <a:avLst/>
          </a:prstGeom>
        </p:spPr>
        <p:txBody>
          <a:bodyPr wrap="none">
            <a:spAutoFit/>
          </a:bodyPr>
          <a:lstStyle/>
          <a:p>
            <a:r>
              <a:rPr lang="vi-VN" sz="2800" b="1" dirty="0">
                <a:solidFill>
                  <a:srgbClr val="FF0000"/>
                </a:solidFill>
                <a:latin typeface="+mj-lt"/>
              </a:rPr>
              <a:t>1. Tác </a:t>
            </a:r>
            <a:r>
              <a:rPr lang="vi-VN" sz="2800" b="1" dirty="0" smtClean="0">
                <a:solidFill>
                  <a:srgbClr val="FF0000"/>
                </a:solidFill>
                <a:latin typeface="+mj-lt"/>
              </a:rPr>
              <a:t>giả:</a:t>
            </a:r>
            <a:endParaRPr lang="vi-VN" sz="2800" dirty="0">
              <a:solidFill>
                <a:srgbClr val="FF0000"/>
              </a:solidFill>
              <a:latin typeface="+mj-lt"/>
            </a:endParaRPr>
          </a:p>
        </p:txBody>
      </p:sp>
      <p:sp>
        <p:nvSpPr>
          <p:cNvPr id="4" name="Rectangle 3"/>
          <p:cNvSpPr/>
          <p:nvPr/>
        </p:nvSpPr>
        <p:spPr>
          <a:xfrm>
            <a:off x="506637" y="895565"/>
            <a:ext cx="8109329" cy="523220"/>
          </a:xfrm>
          <a:prstGeom prst="rect">
            <a:avLst/>
          </a:prstGeom>
        </p:spPr>
        <p:txBody>
          <a:bodyPr wrap="square">
            <a:spAutoFit/>
          </a:bodyPr>
          <a:lstStyle/>
          <a:p>
            <a:pPr lvl="0"/>
            <a:r>
              <a:rPr lang="vi-VN" sz="2800" dirty="0" smtClean="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6985" y="372345"/>
            <a:ext cx="4193246" cy="373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12036" y="1157175"/>
            <a:ext cx="7541046" cy="3046988"/>
          </a:xfrm>
          <a:prstGeom prst="rect">
            <a:avLst/>
          </a:prstGeom>
          <a:noFill/>
        </p:spPr>
        <p:txBody>
          <a:bodyPr wrap="square" rtlCol="0">
            <a:spAutoFit/>
          </a:bodyPr>
          <a:lstStyle/>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r>
              <a:rPr lang="en-US" sz="3200" dirty="0">
                <a:latin typeface="Times New Roman" pitchFamily="18" charset="0"/>
                <a:cs typeface="Times New Roman" pitchFamily="18" charset="0"/>
              </a:rPr>
              <a:t> Orison </a:t>
            </a:r>
            <a:r>
              <a:rPr lang="en-US" sz="3200" dirty="0" err="1">
                <a:latin typeface="Times New Roman" pitchFamily="18" charset="0"/>
                <a:cs typeface="Times New Roman" pitchFamily="18" charset="0"/>
              </a:rPr>
              <a:t>Swett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Marden</a:t>
            </a:r>
            <a:r>
              <a:rPr lang="en-US" sz="3200" dirty="0">
                <a:latin typeface="Times New Roman" pitchFamily="18" charset="0"/>
                <a:cs typeface="Times New Roman" pitchFamily="18" charset="0"/>
              </a:rPr>
              <a:t> (1848–1924)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truyền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giúp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toàn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diện</a:t>
            </a:r>
            <a:r>
              <a:rPr lang="en-US" sz="3200" dirty="0">
                <a:latin typeface="Times New Roman" pitchFamily="18" charset="0"/>
                <a:cs typeface="Times New Roman" pitchFamily="18" charset="0"/>
              </a:rPr>
              <a:t>.</a:t>
            </a:r>
            <a:endParaRPr lang="vi-VN" sz="3200" dirty="0">
              <a:latin typeface="Times New Roman" pitchFamily="18" charset="0"/>
              <a:ea typeface="Times New Roman"/>
              <a:cs typeface="Times New Roman" pitchFamily="18" charset="0"/>
            </a:endParaRPr>
          </a:p>
          <a:p>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28294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890" y="114561"/>
            <a:ext cx="6096000" cy="1815882"/>
          </a:xfrm>
          <a:prstGeom prst="rect">
            <a:avLst/>
          </a:prstGeom>
        </p:spPr>
        <p:txBody>
          <a:bodyPr>
            <a:spAutoFit/>
          </a:bodyPr>
          <a:lstStyle/>
          <a:p>
            <a:r>
              <a:rPr lang="vi-VN" sz="2800" b="1" dirty="0">
                <a:solidFill>
                  <a:srgbClr val="FF0000"/>
                </a:solidFill>
                <a:latin typeface="Times New Roman" pitchFamily="18" charset="0"/>
                <a:cs typeface="Times New Roman" pitchFamily="18" charset="0"/>
              </a:rPr>
              <a:t>2. Tác phẩm:</a:t>
            </a:r>
            <a:endParaRPr lang="vi-VN" sz="2800" dirty="0">
              <a:solidFill>
                <a:srgbClr val="FF0000"/>
              </a:solidFill>
              <a:latin typeface="Times New Roman" pitchFamily="18" charset="0"/>
              <a:cs typeface="Times New Roman" pitchFamily="18" charset="0"/>
            </a:endParaRPr>
          </a:p>
          <a:p>
            <a:r>
              <a:rPr lang="vi-VN" sz="2800" b="1" dirty="0">
                <a:solidFill>
                  <a:srgbClr val="FF0000"/>
                </a:solidFill>
                <a:latin typeface="Times New Roman" pitchFamily="18" charset="0"/>
                <a:cs typeface="Times New Roman" pitchFamily="18" charset="0"/>
              </a:rPr>
              <a:t> </a:t>
            </a:r>
            <a:r>
              <a:rPr lang="vi-VN" sz="2800" dirty="0" smtClean="0">
                <a:solidFill>
                  <a:srgbClr val="FF0000"/>
                </a:solidFill>
                <a:latin typeface="Times New Roman" pitchFamily="18" charset="0"/>
                <a:cs typeface="Times New Roman" pitchFamily="18" charset="0"/>
              </a:rPr>
              <a:t>a</a:t>
            </a:r>
            <a:r>
              <a:rPr lang="vi-VN" sz="2800" dirty="0">
                <a:solidFill>
                  <a:srgbClr val="FF0000"/>
                </a:solidFill>
                <a:latin typeface="Times New Roman" pitchFamily="18" charset="0"/>
                <a:cs typeface="Times New Roman" pitchFamily="18" charset="0"/>
              </a:rPr>
              <a:t>) Đọc </a:t>
            </a:r>
            <a:r>
              <a:rPr lang="vi-VN" sz="2800" dirty="0" smtClean="0">
                <a:solidFill>
                  <a:srgbClr val="FF0000"/>
                </a:solidFill>
                <a:latin typeface="Times New Roman" pitchFamily="18" charset="0"/>
                <a:cs typeface="Times New Roman" pitchFamily="18" charset="0"/>
              </a:rPr>
              <a:t>văn bản</a:t>
            </a:r>
            <a:endParaRPr lang="vi-VN" sz="2800" dirty="0">
              <a:solidFill>
                <a:srgbClr val="FF0000"/>
              </a:solidFill>
              <a:latin typeface="Times New Roman" pitchFamily="18" charset="0"/>
              <a:cs typeface="Times New Roman" pitchFamily="18" charset="0"/>
            </a:endParaRPr>
          </a:p>
          <a:p>
            <a:r>
              <a:rPr lang="vi-VN" sz="2800" dirty="0">
                <a:latin typeface="Times New Roman" pitchFamily="18" charset="0"/>
                <a:cs typeface="Times New Roman" pitchFamily="18" charset="0"/>
              </a:rPr>
              <a:t>- Đọc</a:t>
            </a:r>
          </a:p>
          <a:p>
            <a:r>
              <a:rPr lang="vi-VN" sz="2800" dirty="0">
                <a:latin typeface="Times New Roman" pitchFamily="18" charset="0"/>
                <a:cs typeface="Times New Roman" pitchFamily="18" charset="0"/>
              </a:rPr>
              <a:t>- </a:t>
            </a:r>
            <a:r>
              <a:rPr lang="vi-VN" sz="2800" dirty="0" smtClean="0">
                <a:latin typeface="Times New Roman" pitchFamily="18" charset="0"/>
                <a:cs typeface="Times New Roman" pitchFamily="18" charset="0"/>
              </a:rPr>
              <a:t>Chú thích</a:t>
            </a:r>
            <a:endParaRPr lang="vi-VN" sz="2800" dirty="0">
              <a:latin typeface="Times New Roman" pitchFamily="18" charset="0"/>
              <a:cs typeface="Times New Roman" pitchFamily="18" charset="0"/>
            </a:endParaRPr>
          </a:p>
        </p:txBody>
      </p:sp>
      <p:sp>
        <p:nvSpPr>
          <p:cNvPr id="3" name="Rectangle 2"/>
          <p:cNvSpPr/>
          <p:nvPr/>
        </p:nvSpPr>
        <p:spPr>
          <a:xfrm>
            <a:off x="305563" y="1849847"/>
            <a:ext cx="3124510" cy="523220"/>
          </a:xfrm>
          <a:prstGeom prst="rect">
            <a:avLst/>
          </a:prstGeom>
        </p:spPr>
        <p:txBody>
          <a:bodyPr wrap="none">
            <a:spAutoFit/>
          </a:bodyPr>
          <a:lstStyle/>
          <a:p>
            <a:r>
              <a:rPr lang="vi-VN" sz="2800" b="1" dirty="0">
                <a:solidFill>
                  <a:srgbClr val="FF0000"/>
                </a:solidFill>
                <a:latin typeface="+mj-lt"/>
              </a:rPr>
              <a:t>b) Tìm hiểu chung:</a:t>
            </a:r>
            <a:endParaRPr lang="vi-VN" sz="2800" dirty="0">
              <a:solidFill>
                <a:srgbClr val="FF0000"/>
              </a:solidFill>
              <a:latin typeface="+mj-lt"/>
            </a:endParaRPr>
          </a:p>
        </p:txBody>
      </p:sp>
      <p:sp>
        <p:nvSpPr>
          <p:cNvPr id="15" name="Oval Callout 14"/>
          <p:cNvSpPr/>
          <p:nvPr/>
        </p:nvSpPr>
        <p:spPr>
          <a:xfrm>
            <a:off x="8426755" y="1703675"/>
            <a:ext cx="3137619" cy="1429556"/>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15"/>
          <p:cNvSpPr/>
          <p:nvPr/>
        </p:nvSpPr>
        <p:spPr>
          <a:xfrm>
            <a:off x="8817999" y="1865798"/>
            <a:ext cx="2355132" cy="1122102"/>
          </a:xfrm>
          <a:prstGeom prst="rect">
            <a:avLst/>
          </a:prstGeom>
        </p:spPr>
        <p:txBody>
          <a:bodyPr wrap="none">
            <a:spAutoFit/>
          </a:bodyPr>
          <a:lstStyle/>
          <a:p>
            <a:pPr>
              <a:spcBef>
                <a:spcPts val="600"/>
              </a:spcBef>
              <a:spcAft>
                <a:spcPts val="600"/>
              </a:spcAft>
            </a:pP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thể</a:t>
            </a:r>
            <a:r>
              <a:rPr lang="en-US" sz="2800" dirty="0">
                <a:solidFill>
                  <a:srgbClr val="FF0000"/>
                </a:solidFill>
                <a:latin typeface="Times New Roman" pitchFamily="18" charset="0"/>
                <a:cs typeface="Times New Roman" pitchFamily="18" charset="0"/>
              </a:rPr>
              <a:t> </a:t>
            </a:r>
            <a:endParaRPr lang="en-US" sz="2800" dirty="0" smtClean="0">
              <a:solidFill>
                <a:srgbClr val="FF0000"/>
              </a:solidFill>
              <a:latin typeface="Times New Roman" pitchFamily="18" charset="0"/>
              <a:cs typeface="Times New Roman" pitchFamily="18" charset="0"/>
            </a:endParaRPr>
          </a:p>
          <a:p>
            <a:pPr>
              <a:spcBef>
                <a:spcPts val="600"/>
              </a:spcBef>
              <a:spcAft>
                <a:spcPts val="600"/>
              </a:spcAft>
            </a:pPr>
            <a:r>
              <a:rPr lang="en-US" sz="2800" dirty="0" err="1" smtClean="0">
                <a:solidFill>
                  <a:srgbClr val="FF0000"/>
                </a:solidFill>
                <a:latin typeface="Times New Roman" pitchFamily="18" charset="0"/>
                <a:cs typeface="Times New Roman" pitchFamily="18" charset="0"/>
              </a:rPr>
              <a:t>loại</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VB?</a:t>
            </a:r>
            <a:endParaRPr lang="vi-VN" sz="2800" dirty="0">
              <a:solidFill>
                <a:srgbClr val="FF0000"/>
              </a:solidFill>
              <a:latin typeface="Times New Roman" pitchFamily="18" charset="0"/>
              <a:ea typeface="Calibri"/>
              <a:cs typeface="Times New Roman" pitchFamily="18" charset="0"/>
            </a:endParaRPr>
          </a:p>
        </p:txBody>
      </p:sp>
      <p:sp>
        <p:nvSpPr>
          <p:cNvPr id="17" name="Rounded Rectangular Callout 16"/>
          <p:cNvSpPr/>
          <p:nvPr/>
        </p:nvSpPr>
        <p:spPr>
          <a:xfrm>
            <a:off x="8818000" y="347730"/>
            <a:ext cx="3082080" cy="1197735"/>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a:off x="8839464" y="469543"/>
            <a:ext cx="3196644" cy="954107"/>
          </a:xfrm>
          <a:prstGeom prst="rect">
            <a:avLst/>
          </a:prstGeom>
        </p:spPr>
        <p:txBody>
          <a:bodyPr wrap="none">
            <a:spAutoFit/>
          </a:bodyPr>
          <a:lstStyle/>
          <a:p>
            <a:r>
              <a:rPr lang="en-US" sz="2800" dirty="0">
                <a:solidFill>
                  <a:srgbClr val="FF0000"/>
                </a:solidFill>
                <a:latin typeface="Times New Roman" pitchFamily="18" charset="0"/>
                <a:cs typeface="Times New Roman" pitchFamily="18" charset="0"/>
              </a:rPr>
              <a:t>?</a:t>
            </a:r>
            <a:r>
              <a:rPr lang="en-US" sz="2800" dirty="0" err="1">
                <a:solidFill>
                  <a:srgbClr val="FF0000"/>
                </a:solidFill>
                <a:latin typeface="Times New Roman" pitchFamily="18" charset="0"/>
                <a:cs typeface="Times New Roman" pitchFamily="18" charset="0"/>
              </a:rPr>
              <a:t>Vấn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đề</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chủ</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yếu</a:t>
            </a:r>
            <a:r>
              <a:rPr lang="en-US" sz="2800" dirty="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thể</a:t>
            </a:r>
            <a:endParaRPr lang="en-US" sz="2800" dirty="0" smtClean="0">
              <a:solidFill>
                <a:srgbClr val="FF0000"/>
              </a:solidFill>
              <a:latin typeface="Times New Roman" pitchFamily="18" charset="0"/>
              <a:cs typeface="Times New Roman" pitchFamily="18" charset="0"/>
            </a:endParaRPr>
          </a:p>
          <a:p>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VB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gì</a:t>
            </a:r>
            <a:r>
              <a:rPr lang="en-US" sz="2800" dirty="0">
                <a:solidFill>
                  <a:srgbClr val="FF0000"/>
                </a:solidFill>
                <a:latin typeface="Times New Roman" pitchFamily="18" charset="0"/>
                <a:cs typeface="Times New Roman" pitchFamily="18" charset="0"/>
              </a:rPr>
              <a:t>?</a:t>
            </a:r>
            <a:endParaRPr lang="vi-VN" sz="2800" dirty="0">
              <a:solidFill>
                <a:srgbClr val="FF0000"/>
              </a:solidFill>
              <a:latin typeface="Times New Roman" pitchFamily="18" charset="0"/>
              <a:ea typeface="Calibri"/>
              <a:cs typeface="Times New Roman" pitchFamily="18" charset="0"/>
            </a:endParaRPr>
          </a:p>
        </p:txBody>
      </p:sp>
      <p:sp>
        <p:nvSpPr>
          <p:cNvPr id="5" name="Rectangle 4"/>
          <p:cNvSpPr/>
          <p:nvPr/>
        </p:nvSpPr>
        <p:spPr>
          <a:xfrm>
            <a:off x="649250" y="3254072"/>
            <a:ext cx="7955896" cy="523220"/>
          </a:xfrm>
          <a:prstGeom prst="rect">
            <a:avLst/>
          </a:prstGeom>
        </p:spPr>
        <p:txBody>
          <a:bodyPr wrap="none">
            <a:spAutoFit/>
          </a:bodyPr>
          <a:lstStyle/>
          <a:p>
            <a:r>
              <a:rPr lang="vi-VN"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Nghị</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luận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vấn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đời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sống</a:t>
            </a:r>
            <a:r>
              <a:rPr lang="vi-VN" sz="2800" b="1"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7" name="Rectangle 6"/>
          <p:cNvSpPr/>
          <p:nvPr/>
        </p:nvSpPr>
        <p:spPr>
          <a:xfrm>
            <a:off x="649250" y="2496911"/>
            <a:ext cx="7856638" cy="523220"/>
          </a:xfrm>
          <a:prstGeom prst="rect">
            <a:avLst/>
          </a:prstGeom>
        </p:spPr>
        <p:txBody>
          <a:bodyPr wrap="none">
            <a:spAutoFit/>
          </a:bodyPr>
          <a:lstStyle/>
          <a:p>
            <a:r>
              <a:rPr lang="en-US" sz="2800" b="1" dirty="0" smtClean="0">
                <a:latin typeface="+mj-lt"/>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đề</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cập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những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ích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tiếng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cười</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40266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16" grpId="0"/>
      <p:bldP spid="17" grpId="0" animBg="1"/>
      <p:bldP spid="18"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1101614-FFAC-48B4-B0D3-740A72655B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4" name="TextBox 3">
            <a:extLst>
              <a:ext uri="{FF2B5EF4-FFF2-40B4-BE49-F238E27FC236}">
                <a16:creationId xmlns:a16="http://schemas.microsoft.com/office/drawing/2014/main" xmlns="" id="{6D82486B-05BF-43F6-AA5E-3182B8EA32E0}"/>
              </a:ext>
            </a:extLst>
          </p:cNvPr>
          <p:cNvSpPr txBox="1"/>
          <p:nvPr/>
        </p:nvSpPr>
        <p:spPr>
          <a:xfrm>
            <a:off x="2989005" y="3844413"/>
            <a:ext cx="303816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SUY NGẪM</a:t>
            </a:r>
          </a:p>
        </p:txBody>
      </p:sp>
      <p:sp>
        <p:nvSpPr>
          <p:cNvPr id="5" name="TextBox 4">
            <a:extLst>
              <a:ext uri="{FF2B5EF4-FFF2-40B4-BE49-F238E27FC236}">
                <a16:creationId xmlns:a16="http://schemas.microsoft.com/office/drawing/2014/main" xmlns="" id="{C72B92EF-857A-4606-B5B9-D46D3D7258CA}"/>
              </a:ext>
            </a:extLst>
          </p:cNvPr>
          <p:cNvSpPr txBox="1"/>
          <p:nvPr/>
        </p:nvSpPr>
        <p:spPr>
          <a:xfrm>
            <a:off x="5361036" y="3844413"/>
            <a:ext cx="3038168" cy="400110"/>
          </a:xfrm>
          <a:prstGeom prst="rect">
            <a:avLst/>
          </a:prstGeom>
          <a:noFill/>
        </p:spPr>
        <p:txBody>
          <a:bodyPr wrap="square" rtlCol="0">
            <a:spAutoFit/>
          </a:bodyPr>
          <a:lstStyle/>
          <a:p>
            <a:pPr algn="ctr"/>
            <a:r>
              <a:rPr lang="en-US" sz="2000" b="1" dirty="0">
                <a:latin typeface="Times New Roman" panose="02020603050405020304" pitchFamily="18" charset="0"/>
                <a:cs typeface="Times New Roman" panose="02020603050405020304" pitchFamily="18" charset="0"/>
              </a:rPr>
              <a:t>VÀ PHẢN HỒI</a:t>
            </a:r>
          </a:p>
        </p:txBody>
      </p:sp>
    </p:spTree>
    <p:extLst>
      <p:ext uri="{BB962C8B-B14F-4D97-AF65-F5344CB8AC3E}">
        <p14:creationId xmlns:p14="http://schemas.microsoft.com/office/powerpoint/2010/main" val="503317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059" y="256435"/>
            <a:ext cx="5193473"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II. </a:t>
            </a:r>
            <a:r>
              <a:rPr lang="vi-VN" sz="2800" b="1" dirty="0" smtClean="0">
                <a:solidFill>
                  <a:srgbClr val="FF0000"/>
                </a:solidFill>
                <a:latin typeface="Times New Roman" pitchFamily="18" charset="0"/>
                <a:cs typeface="Times New Roman" pitchFamily="18" charset="0"/>
              </a:rPr>
              <a:t>SUY NGẪM VÀ PHẢN HỒI:</a:t>
            </a:r>
            <a:endParaRPr lang="vi-VN" sz="2800" dirty="0">
              <a:solidFill>
                <a:srgbClr val="FF0000"/>
              </a:solidFill>
              <a:latin typeface="Times New Roman" pitchFamily="18" charset="0"/>
              <a:cs typeface="Times New Roman" pitchFamily="18" charset="0"/>
            </a:endParaRPr>
          </a:p>
        </p:txBody>
      </p:sp>
      <p:sp>
        <p:nvSpPr>
          <p:cNvPr id="4" name="Rectangle 3"/>
          <p:cNvSpPr/>
          <p:nvPr/>
        </p:nvSpPr>
        <p:spPr>
          <a:xfrm>
            <a:off x="346663" y="786674"/>
            <a:ext cx="398698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1. </a:t>
            </a:r>
            <a:r>
              <a:rPr lang="en-US" sz="2800" b="1" u="sng" dirty="0" err="1">
                <a:solidFill>
                  <a:srgbClr val="FF0000"/>
                </a:solidFill>
                <a:latin typeface="Times New Roman" pitchFamily="18" charset="0"/>
                <a:cs typeface="Times New Roman" pitchFamily="18" charset="0"/>
              </a:rPr>
              <a:t>Lợi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tiếng</a:t>
            </a:r>
            <a:r>
              <a:rPr lang="en-US" sz="2800" b="1" u="sng" dirty="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cười</a:t>
            </a:r>
            <a:r>
              <a:rPr lang="en-US" sz="2800" b="1" u="sng"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7" name="Rectangle 6"/>
          <p:cNvSpPr/>
          <p:nvPr/>
        </p:nvSpPr>
        <p:spPr>
          <a:xfrm>
            <a:off x="346663" y="1309894"/>
            <a:ext cx="3986989"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a</a:t>
            </a:r>
            <a:r>
              <a:rPr lang="en-US" sz="2800" b="1" dirty="0" smtClean="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Lợi</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ích</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của</a:t>
            </a:r>
            <a:r>
              <a:rPr lang="en-US" sz="2800" b="1" u="sng" dirty="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tiếng</a:t>
            </a:r>
            <a:r>
              <a:rPr lang="en-US" sz="2800" b="1" u="sng" dirty="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cười</a:t>
            </a:r>
            <a:r>
              <a:rPr lang="en-US" sz="2800" b="1" u="sng"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sp>
        <p:nvSpPr>
          <p:cNvPr id="8" name="Rounded Rectangular Callout 7"/>
          <p:cNvSpPr/>
          <p:nvPr/>
        </p:nvSpPr>
        <p:spPr>
          <a:xfrm>
            <a:off x="6755363" y="347730"/>
            <a:ext cx="4814623" cy="1223774"/>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6921376" y="469543"/>
            <a:ext cx="4658583" cy="954107"/>
          </a:xfrm>
          <a:prstGeom prst="rect">
            <a:avLst/>
          </a:prstGeom>
        </p:spPr>
        <p:txBody>
          <a:bodyPr wrap="none">
            <a:spAutoFit/>
          </a:bodyPr>
          <a:lstStyle/>
          <a:p>
            <a:pPr algn="just"/>
            <a:r>
              <a:rPr lang="en-US" sz="2800" b="1" dirty="0" smtClean="0">
                <a:solidFill>
                  <a:srgbClr val="FF0000"/>
                </a:solidFill>
                <a:latin typeface="Times New Roman" pitchFamily="18" charset="0"/>
                <a:cs typeface="Times New Roman" pitchFamily="18" charset="0"/>
              </a:rPr>
              <a: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những</a:t>
            </a:r>
            <a:r>
              <a:rPr lang="en-US" sz="2800" b="1" dirty="0">
                <a:solidFill>
                  <a:srgbClr val="FF0000"/>
                </a:solidFill>
                <a:latin typeface="Times New Roman" pitchFamily="18" charset="0"/>
                <a:cs typeface="Times New Roman" pitchFamily="18" charset="0"/>
              </a:rPr>
              <a:t> </a:t>
            </a:r>
            <a:endParaRPr lang="en-US" sz="2800" b="1" dirty="0" smtClean="0">
              <a:solidFill>
                <a:srgbClr val="FF0000"/>
              </a:solidFill>
              <a:latin typeface="Times New Roman" pitchFamily="18" charset="0"/>
              <a:cs typeface="Times New Roman" pitchFamily="18" charset="0"/>
            </a:endParaRPr>
          </a:p>
          <a:p>
            <a:pPr algn="just"/>
            <a:r>
              <a:rPr lang="en-US" sz="2800" b="1" dirty="0" err="1" smtClean="0">
                <a:solidFill>
                  <a:srgbClr val="FF0000"/>
                </a:solidFill>
                <a:latin typeface="Times New Roman" pitchFamily="18" charset="0"/>
                <a:cs typeface="Times New Roman" pitchFamily="18" charset="0"/>
              </a:rPr>
              <a:t>lợi</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ích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tiếng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cười</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ea typeface="Calibri"/>
              <a:cs typeface="Times New Roman" pitchFamily="18" charset="0"/>
            </a:endParaRPr>
          </a:p>
        </p:txBody>
      </p:sp>
      <p:sp>
        <p:nvSpPr>
          <p:cNvPr id="10" name="Rectangle 9"/>
          <p:cNvSpPr/>
          <p:nvPr/>
        </p:nvSpPr>
        <p:spPr>
          <a:xfrm>
            <a:off x="441240" y="2021425"/>
            <a:ext cx="3883051" cy="523220"/>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khỏe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mạnh</a:t>
            </a:r>
            <a:r>
              <a:rPr lang="en-US" sz="2800" dirty="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11" name="Rectangle 10"/>
          <p:cNvSpPr/>
          <p:nvPr/>
        </p:nvSpPr>
        <p:spPr>
          <a:xfrm>
            <a:off x="441238" y="2544645"/>
            <a:ext cx="5398081" cy="523220"/>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thần</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
        <p:nvSpPr>
          <p:cNvPr id="12" name="Rectangle 11"/>
          <p:cNvSpPr/>
          <p:nvPr/>
        </p:nvSpPr>
        <p:spPr>
          <a:xfrm>
            <a:off x="441239" y="3032947"/>
            <a:ext cx="7445243" cy="523220"/>
          </a:xfrm>
          <a:prstGeom prst="rect">
            <a:avLst/>
          </a:prstGeom>
        </p:spPr>
        <p:txBody>
          <a:bodyPr wrap="none">
            <a:spAutoFit/>
          </a:bodyPr>
          <a:lstStyle/>
          <a:p>
            <a:r>
              <a:rPr lang="en-US" sz="2800" b="1"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Mang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niềm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vui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9429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animBg="1"/>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1127</Words>
  <Application>Microsoft Office PowerPoint</Application>
  <PresentationFormat>Custom</PresentationFormat>
  <Paragraphs>121</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Thi Ha GV</dc:creator>
  <cp:lastModifiedBy>Asus</cp:lastModifiedBy>
  <cp:revision>44</cp:revision>
  <dcterms:created xsi:type="dcterms:W3CDTF">2021-12-19T15:46:24Z</dcterms:created>
  <dcterms:modified xsi:type="dcterms:W3CDTF">2023-06-27T00:36:33Z</dcterms:modified>
</cp:coreProperties>
</file>