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1" r:id="rId8"/>
    <p:sldId id="262" r:id="rId9"/>
    <p:sldId id="276" r:id="rId10"/>
    <p:sldId id="277" r:id="rId11"/>
    <p:sldId id="263" r:id="rId12"/>
    <p:sldId id="264"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7315200" y="161459"/>
            <a:ext cx="2322777" cy="1963082"/>
          </a:xfrm>
          <a:prstGeom prst="rect">
            <a:avLst/>
          </a:prstGeom>
        </p:spPr>
      </p:pic>
      <p:sp>
        <p:nvSpPr>
          <p:cNvPr id="4" name="Rectangle 3"/>
          <p:cNvSpPr/>
          <p:nvPr/>
        </p:nvSpPr>
        <p:spPr>
          <a:xfrm>
            <a:off x="1143000" y="2172684"/>
            <a:ext cx="7620000" cy="2062103"/>
          </a:xfrm>
          <a:prstGeom prst="rect">
            <a:avLst/>
          </a:prstGeom>
        </p:spPr>
        <p:txBody>
          <a:bodyPr wrap="square">
            <a:spAutoFit/>
          </a:bodyPr>
          <a:lstStyle/>
          <a:p>
            <a:pPr algn="ctr"/>
            <a:r>
              <a:rPr lang="en-US" sz="3200" b="1" kern="0" dirty="0">
                <a:solidFill>
                  <a:srgbClr val="C00000"/>
                </a:solidFill>
                <a:latin typeface="Times New Roman"/>
                <a:ea typeface="Yu Mincho"/>
              </a:rPr>
              <a:t>BÀI  4 – SẮC THÁI CỦA TIẾNG CƯỜI (TRUYỆN CƯỜI</a:t>
            </a:r>
            <a:r>
              <a:rPr lang="en-US" sz="3200" b="1" kern="0" dirty="0" smtClean="0">
                <a:solidFill>
                  <a:srgbClr val="C00000"/>
                </a:solidFill>
                <a:latin typeface="Times New Roman"/>
                <a:ea typeface="Yu Mincho"/>
              </a:rPr>
              <a:t>)</a:t>
            </a:r>
          </a:p>
          <a:p>
            <a:pPr algn="ctr"/>
            <a:r>
              <a:rPr lang="en-US" sz="3200" b="1" i="1" kern="0" dirty="0">
                <a:solidFill>
                  <a:srgbClr val="FF0000"/>
                </a:solidFill>
                <a:latin typeface="Times New Roman"/>
                <a:ea typeface="Times New Roman"/>
              </a:rPr>
              <a:t>VẮT CỔ CHẠY RA NƯỚC - MAY KHÔNG ĐI GIÀY</a:t>
            </a:r>
            <a:endParaRPr lang="en-US" sz="3200" dirty="0"/>
          </a:p>
        </p:txBody>
      </p:sp>
    </p:spTree>
    <p:extLst>
      <p:ext uri="{BB962C8B-B14F-4D97-AF65-F5344CB8AC3E}">
        <p14:creationId xmlns:p14="http://schemas.microsoft.com/office/powerpoint/2010/main" val="713459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7" name="TextBox 6"/>
          <p:cNvSpPr txBox="1"/>
          <p:nvPr/>
        </p:nvSpPr>
        <p:spPr>
          <a:xfrm>
            <a:off x="76200" y="1447800"/>
            <a:ext cx="9067800" cy="1146211"/>
          </a:xfrm>
          <a:prstGeom prst="rect">
            <a:avLst/>
          </a:prstGeom>
          <a:noFill/>
        </p:spPr>
        <p:txBody>
          <a:bodyPr wrap="square" rtlCol="0">
            <a:spAutoFit/>
          </a:bodyPr>
          <a:lstStyle/>
          <a:p>
            <a:pPr>
              <a:lnSpc>
                <a:spcPct val="107000"/>
              </a:lnSpc>
              <a:spcAft>
                <a:spcPts val="0"/>
              </a:spcAft>
            </a:pPr>
            <a:r>
              <a:rPr lang="en-US" sz="3200" kern="0" dirty="0" err="1" smtClean="0">
                <a:latin typeface="Times New Roman"/>
                <a:ea typeface="Calibri"/>
                <a:cs typeface="Times New Roman"/>
              </a:rPr>
              <a:t>Em</a:t>
            </a:r>
            <a:r>
              <a:rPr lang="en-US" sz="3200" kern="0" dirty="0" smtClean="0">
                <a:latin typeface="Times New Roman"/>
                <a:ea typeface="Calibri"/>
                <a:cs typeface="Times New Roman"/>
              </a:rPr>
              <a:t> </a:t>
            </a:r>
            <a:r>
              <a:rPr lang="en-US" sz="3200" kern="0" dirty="0" err="1">
                <a:latin typeface="Times New Roman"/>
                <a:ea typeface="Calibri"/>
                <a:cs typeface="Times New Roman"/>
              </a:rPr>
              <a:t>hãy</a:t>
            </a:r>
            <a:r>
              <a:rPr lang="en-US" sz="3200" kern="0" dirty="0">
                <a:latin typeface="Times New Roman"/>
                <a:ea typeface="Calibri"/>
                <a:cs typeface="Times New Roman"/>
              </a:rPr>
              <a:t> </a:t>
            </a:r>
            <a:r>
              <a:rPr lang="en-US" sz="3200" kern="0" dirty="0" err="1">
                <a:latin typeface="Times New Roman"/>
                <a:ea typeface="Calibri"/>
                <a:cs typeface="Times New Roman"/>
              </a:rPr>
              <a:t>nêu</a:t>
            </a:r>
            <a:r>
              <a:rPr lang="en-US" sz="3200" kern="0" dirty="0">
                <a:latin typeface="Times New Roman"/>
                <a:ea typeface="Calibri"/>
                <a:cs typeface="Times New Roman"/>
              </a:rPr>
              <a:t> </a:t>
            </a:r>
            <a:r>
              <a:rPr lang="en-US" sz="3200" kern="0" dirty="0" err="1">
                <a:latin typeface="Times New Roman"/>
                <a:ea typeface="Calibri"/>
                <a:cs typeface="Times New Roman"/>
              </a:rPr>
              <a:t>nội</a:t>
            </a:r>
            <a:r>
              <a:rPr lang="en-US" sz="3200" kern="0" dirty="0">
                <a:latin typeface="Times New Roman"/>
                <a:ea typeface="Calibri"/>
                <a:cs typeface="Times New Roman"/>
              </a:rPr>
              <a:t> dung </a:t>
            </a:r>
            <a:r>
              <a:rPr lang="en-US" sz="3200" kern="0" dirty="0" err="1">
                <a:latin typeface="Times New Roman"/>
                <a:ea typeface="Calibri"/>
                <a:cs typeface="Times New Roman"/>
              </a:rPr>
              <a:t>chính</a:t>
            </a:r>
            <a:r>
              <a:rPr lang="en-US" sz="3200" kern="0" dirty="0">
                <a:latin typeface="Times New Roman"/>
                <a:ea typeface="Calibri"/>
                <a:cs typeface="Times New Roman"/>
              </a:rPr>
              <a:t> </a:t>
            </a:r>
            <a:r>
              <a:rPr lang="en-US" sz="3200" kern="0" dirty="0" err="1">
                <a:latin typeface="Times New Roman"/>
                <a:ea typeface="Calibri"/>
                <a:cs typeface="Times New Roman"/>
              </a:rPr>
              <a:t>của</a:t>
            </a:r>
            <a:r>
              <a:rPr lang="en-US" sz="3200" kern="0" dirty="0">
                <a:latin typeface="Times New Roman"/>
                <a:ea typeface="Calibri"/>
                <a:cs typeface="Times New Roman"/>
              </a:rPr>
              <a:t> </a:t>
            </a:r>
            <a:r>
              <a:rPr lang="en-US" sz="3200" kern="0" dirty="0" err="1">
                <a:latin typeface="Times New Roman"/>
                <a:ea typeface="Calibri"/>
                <a:cs typeface="Times New Roman"/>
              </a:rPr>
              <a:t>bài</a:t>
            </a:r>
            <a:r>
              <a:rPr lang="en-US" sz="3200" kern="0" dirty="0">
                <a:latin typeface="Times New Roman"/>
                <a:ea typeface="Calibri"/>
                <a:cs typeface="Times New Roman"/>
              </a:rPr>
              <a:t> </a:t>
            </a:r>
            <a:r>
              <a:rPr lang="en-US" sz="3200" kern="0" dirty="0" err="1">
                <a:latin typeface="Times New Roman"/>
                <a:ea typeface="Calibri"/>
                <a:cs typeface="Times New Roman"/>
              </a:rPr>
              <a:t>Vắt</a:t>
            </a:r>
            <a:r>
              <a:rPr lang="en-US" sz="3200" kern="0" dirty="0">
                <a:latin typeface="Times New Roman"/>
                <a:ea typeface="Calibri"/>
                <a:cs typeface="Times New Roman"/>
              </a:rPr>
              <a:t> </a:t>
            </a:r>
            <a:r>
              <a:rPr lang="en-US" sz="3200" kern="0" dirty="0" err="1">
                <a:latin typeface="Times New Roman"/>
                <a:ea typeface="Calibri"/>
                <a:cs typeface="Times New Roman"/>
              </a:rPr>
              <a:t>cổ</a:t>
            </a:r>
            <a:r>
              <a:rPr lang="en-US" sz="3200" kern="0" dirty="0">
                <a:latin typeface="Times New Roman"/>
                <a:ea typeface="Calibri"/>
                <a:cs typeface="Times New Roman"/>
              </a:rPr>
              <a:t> </a:t>
            </a:r>
            <a:r>
              <a:rPr lang="en-US" sz="3200" kern="0" dirty="0" err="1">
                <a:latin typeface="Times New Roman"/>
                <a:ea typeface="Calibri"/>
                <a:cs typeface="Times New Roman"/>
              </a:rPr>
              <a:t>chảy</a:t>
            </a:r>
            <a:r>
              <a:rPr lang="en-US" sz="3200" kern="0" dirty="0">
                <a:latin typeface="Times New Roman"/>
                <a:ea typeface="Calibri"/>
                <a:cs typeface="Times New Roman"/>
              </a:rPr>
              <a:t> </a:t>
            </a:r>
            <a:r>
              <a:rPr lang="en-US" sz="3200" kern="0" dirty="0" err="1">
                <a:latin typeface="Times New Roman"/>
                <a:ea typeface="Calibri"/>
                <a:cs typeface="Times New Roman"/>
              </a:rPr>
              <a:t>ra</a:t>
            </a:r>
            <a:r>
              <a:rPr lang="en-US" sz="3200" kern="0" dirty="0">
                <a:latin typeface="Times New Roman"/>
                <a:ea typeface="Calibri"/>
                <a:cs typeface="Times New Roman"/>
              </a:rPr>
              <a:t> </a:t>
            </a:r>
            <a:r>
              <a:rPr lang="en-US" sz="3200" kern="0" dirty="0" err="1">
                <a:latin typeface="Times New Roman"/>
                <a:ea typeface="Calibri"/>
                <a:cs typeface="Times New Roman"/>
              </a:rPr>
              <a:t>nước</a:t>
            </a:r>
            <a:r>
              <a:rPr lang="en-US" sz="3200" kern="0" dirty="0">
                <a:latin typeface="Times New Roman"/>
                <a:ea typeface="Calibri"/>
                <a:cs typeface="Times New Roman"/>
              </a:rPr>
              <a:t>; may </a:t>
            </a:r>
            <a:r>
              <a:rPr lang="en-US" sz="3200" kern="0" dirty="0" err="1">
                <a:latin typeface="Times New Roman"/>
                <a:ea typeface="Calibri"/>
                <a:cs typeface="Times New Roman"/>
              </a:rPr>
              <a:t>không</a:t>
            </a:r>
            <a:r>
              <a:rPr lang="en-US" sz="3200" kern="0" dirty="0">
                <a:latin typeface="Times New Roman"/>
                <a:ea typeface="Calibri"/>
                <a:cs typeface="Times New Roman"/>
              </a:rPr>
              <a:t> </a:t>
            </a:r>
            <a:r>
              <a:rPr lang="en-US" sz="3200" kern="0" dirty="0" err="1">
                <a:latin typeface="Times New Roman"/>
                <a:ea typeface="Calibri"/>
                <a:cs typeface="Times New Roman"/>
              </a:rPr>
              <a:t>đi</a:t>
            </a:r>
            <a:r>
              <a:rPr lang="en-US" sz="3200" kern="0" dirty="0">
                <a:latin typeface="Times New Roman"/>
                <a:ea typeface="Calibri"/>
                <a:cs typeface="Times New Roman"/>
              </a:rPr>
              <a:t> </a:t>
            </a:r>
            <a:r>
              <a:rPr lang="en-US" sz="3200" kern="0" dirty="0" err="1" smtClean="0">
                <a:latin typeface="Times New Roman"/>
                <a:ea typeface="Calibri"/>
                <a:cs typeface="Times New Roman"/>
              </a:rPr>
              <a:t>giày</a:t>
            </a:r>
            <a:endParaRPr lang="en-US" sz="3200" kern="100" dirty="0">
              <a:ea typeface="Calibri"/>
              <a:cs typeface="Times New Roman"/>
            </a:endParaRPr>
          </a:p>
        </p:txBody>
      </p:sp>
      <p:sp>
        <p:nvSpPr>
          <p:cNvPr id="8" name="TextBox 7"/>
          <p:cNvSpPr txBox="1"/>
          <p:nvPr/>
        </p:nvSpPr>
        <p:spPr>
          <a:xfrm>
            <a:off x="76200" y="2979174"/>
            <a:ext cx="9067800" cy="1146211"/>
          </a:xfrm>
          <a:prstGeom prst="rect">
            <a:avLst/>
          </a:prstGeom>
          <a:noFill/>
        </p:spPr>
        <p:txBody>
          <a:bodyPr wrap="square" rtlCol="0">
            <a:spAutoFit/>
          </a:bodyPr>
          <a:lstStyle/>
          <a:p>
            <a:pPr>
              <a:lnSpc>
                <a:spcPct val="107000"/>
              </a:lnSpc>
              <a:spcAft>
                <a:spcPts val="0"/>
              </a:spcAft>
            </a:pPr>
            <a:r>
              <a:rPr lang="en-US" sz="3200" kern="0" dirty="0" err="1" smtClean="0">
                <a:solidFill>
                  <a:srgbClr val="0070C0"/>
                </a:solidFill>
                <a:latin typeface="Times New Roman"/>
                <a:ea typeface="Calibri"/>
                <a:cs typeface="Times New Roman"/>
              </a:rPr>
              <a:t>Nội</a:t>
            </a:r>
            <a:r>
              <a:rPr lang="en-US" sz="3200" kern="0" dirty="0" smtClean="0">
                <a:solidFill>
                  <a:srgbClr val="0070C0"/>
                </a:solidFill>
                <a:latin typeface="Times New Roman"/>
                <a:ea typeface="Calibri"/>
                <a:cs typeface="Times New Roman"/>
              </a:rPr>
              <a:t> </a:t>
            </a:r>
            <a:r>
              <a:rPr lang="en-US" sz="3200" kern="0" dirty="0">
                <a:solidFill>
                  <a:srgbClr val="0070C0"/>
                </a:solidFill>
                <a:latin typeface="Times New Roman"/>
                <a:ea typeface="Calibri"/>
                <a:cs typeface="Times New Roman"/>
              </a:rPr>
              <a:t>dung </a:t>
            </a:r>
            <a:r>
              <a:rPr lang="en-US" sz="3200" kern="0" dirty="0" err="1">
                <a:solidFill>
                  <a:srgbClr val="0070C0"/>
                </a:solidFill>
                <a:latin typeface="Times New Roman"/>
                <a:ea typeface="Calibri"/>
                <a:cs typeface="Times New Roman"/>
              </a:rPr>
              <a:t>chính</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châm</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biếm</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mỉa</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mai</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những</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thói</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xấu</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của</a:t>
            </a:r>
            <a:r>
              <a:rPr lang="en-US" sz="3200" kern="0" dirty="0">
                <a:solidFill>
                  <a:srgbClr val="0070C0"/>
                </a:solidFill>
                <a:latin typeface="Times New Roman"/>
                <a:ea typeface="Calibri"/>
                <a:cs typeface="Times New Roman"/>
              </a:rPr>
              <a:t> con </a:t>
            </a:r>
            <a:r>
              <a:rPr lang="en-US" sz="3200" kern="0" dirty="0" err="1">
                <a:solidFill>
                  <a:srgbClr val="0070C0"/>
                </a:solidFill>
                <a:latin typeface="Times New Roman"/>
                <a:ea typeface="Calibri"/>
                <a:cs typeface="Times New Roman"/>
              </a:rPr>
              <a:t>người</a:t>
            </a:r>
            <a:r>
              <a:rPr lang="en-US" sz="3200" kern="0" dirty="0">
                <a:solidFill>
                  <a:srgbClr val="0070C0"/>
                </a:solidFill>
                <a:latin typeface="Times New Roman"/>
                <a:ea typeface="Calibri"/>
                <a:cs typeface="Times New Roman"/>
              </a:rPr>
              <a:t>.</a:t>
            </a:r>
            <a:endParaRPr lang="en-US" sz="3200" kern="100" dirty="0">
              <a:solidFill>
                <a:srgbClr val="0070C0"/>
              </a:solidFill>
              <a:ea typeface="Calibri"/>
              <a:cs typeface="Times New Roman"/>
            </a:endParaRPr>
          </a:p>
        </p:txBody>
      </p:sp>
    </p:spTree>
    <p:extLst>
      <p:ext uri="{BB962C8B-B14F-4D97-AF65-F5344CB8AC3E}">
        <p14:creationId xmlns:p14="http://schemas.microsoft.com/office/powerpoint/2010/main" val="281477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3" name="Rectangle 2"/>
          <p:cNvSpPr/>
          <p:nvPr/>
        </p:nvSpPr>
        <p:spPr>
          <a:xfrm>
            <a:off x="0" y="1371600"/>
            <a:ext cx="9067800" cy="1384995"/>
          </a:xfrm>
          <a:prstGeom prst="rect">
            <a:avLst/>
          </a:prstGeom>
        </p:spPr>
        <p:txBody>
          <a:bodyPr wrap="square">
            <a:spAutoFit/>
          </a:bodyPr>
          <a:lstStyle/>
          <a:p>
            <a:r>
              <a:rPr lang="vi-VN" sz="2800" dirty="0">
                <a:solidFill>
                  <a:srgbClr val="0070C0"/>
                </a:solidFill>
                <a:latin typeface="+mj-lt"/>
                <a:ea typeface="Microsoft Sans Serif"/>
              </a:rPr>
              <a:t>Dựa vào bàng dưới dây, hãy chi ra </a:t>
            </a:r>
            <a:r>
              <a:rPr lang="en-US" sz="2800" dirty="0" err="1" smtClean="0">
                <a:solidFill>
                  <a:srgbClr val="0070C0"/>
                </a:solidFill>
                <a:latin typeface="+mj-lt"/>
                <a:ea typeface="Microsoft Sans Serif"/>
              </a:rPr>
              <a:t>điể</a:t>
            </a:r>
            <a:r>
              <a:rPr lang="vi-VN" sz="2800" dirty="0" smtClean="0">
                <a:solidFill>
                  <a:srgbClr val="0070C0"/>
                </a:solidFill>
                <a:latin typeface="+mj-lt"/>
                <a:ea typeface="Microsoft Sans Serif"/>
              </a:rPr>
              <a:t>m gi</a:t>
            </a:r>
            <a:r>
              <a:rPr lang="en-US" sz="2800" dirty="0" smtClean="0">
                <a:solidFill>
                  <a:srgbClr val="0070C0"/>
                </a:solidFill>
                <a:latin typeface="+mj-lt"/>
                <a:ea typeface="Microsoft Sans Serif"/>
              </a:rPr>
              <a:t>ố</a:t>
            </a:r>
            <a:r>
              <a:rPr lang="vi-VN" sz="2800" dirty="0" smtClean="0">
                <a:solidFill>
                  <a:srgbClr val="0070C0"/>
                </a:solidFill>
                <a:latin typeface="+mj-lt"/>
                <a:ea typeface="Microsoft Sans Serif"/>
              </a:rPr>
              <a:t>ng </a:t>
            </a:r>
            <a:r>
              <a:rPr lang="vi-VN" sz="2800" dirty="0">
                <a:solidFill>
                  <a:srgbClr val="0070C0"/>
                </a:solidFill>
                <a:latin typeface="+mj-lt"/>
                <a:ea typeface="Microsoft Sans Serif"/>
              </a:rPr>
              <a:t>nhau và khác nhau trong </a:t>
            </a:r>
            <a:r>
              <a:rPr lang="vi-VN" sz="2800" dirty="0" smtClean="0">
                <a:solidFill>
                  <a:srgbClr val="0070C0"/>
                </a:solidFill>
                <a:latin typeface="+mj-lt"/>
                <a:ea typeface="Microsoft Sans Serif"/>
              </a:rPr>
              <a:t>th</a:t>
            </a:r>
            <a:r>
              <a:rPr lang="en-US" sz="2800" dirty="0">
                <a:solidFill>
                  <a:srgbClr val="0070C0"/>
                </a:solidFill>
                <a:latin typeface="+mj-lt"/>
                <a:ea typeface="Microsoft Sans Serif"/>
              </a:rPr>
              <a:t>ủ</a:t>
            </a:r>
            <a:r>
              <a:rPr lang="vi-VN" sz="2800" dirty="0" smtClean="0">
                <a:solidFill>
                  <a:srgbClr val="0070C0"/>
                </a:solidFill>
                <a:latin typeface="+mj-lt"/>
                <a:ea typeface="Microsoft Sans Serif"/>
              </a:rPr>
              <a:t> </a:t>
            </a:r>
            <a:r>
              <a:rPr lang="vi-VN" sz="2800" dirty="0">
                <a:solidFill>
                  <a:srgbClr val="0070C0"/>
                </a:solidFill>
                <a:latin typeface="+mj-lt"/>
                <a:ea typeface="Microsoft Sans Serif"/>
              </a:rPr>
              <a:t>pháp gây cười ở hai truyện </a:t>
            </a:r>
            <a:r>
              <a:rPr lang="en-US" sz="2800" i="1" dirty="0" smtClean="0">
                <a:solidFill>
                  <a:srgbClr val="0070C0"/>
                </a:solidFill>
                <a:latin typeface="+mj-lt"/>
                <a:ea typeface="Microsoft Sans Serif"/>
              </a:rPr>
              <a:t>V</a:t>
            </a:r>
            <a:r>
              <a:rPr lang="vi-VN" sz="2800" i="1" dirty="0" smtClean="0">
                <a:solidFill>
                  <a:srgbClr val="0070C0"/>
                </a:solidFill>
                <a:latin typeface="+mj-lt"/>
                <a:ea typeface="Microsoft Sans Serif"/>
              </a:rPr>
              <a:t>ắt </a:t>
            </a:r>
            <a:r>
              <a:rPr lang="vi-VN" sz="2800" i="1" dirty="0">
                <a:solidFill>
                  <a:srgbClr val="0070C0"/>
                </a:solidFill>
                <a:latin typeface="+mj-lt"/>
                <a:ea typeface="Microsoft Sans Serif"/>
              </a:rPr>
              <a:t>cỏ chày ra nước</a:t>
            </a:r>
            <a:r>
              <a:rPr lang="vi-VN" sz="2800" dirty="0">
                <a:solidFill>
                  <a:srgbClr val="0070C0"/>
                </a:solidFill>
                <a:latin typeface="+mj-lt"/>
                <a:ea typeface="Microsoft Sans Serif"/>
              </a:rPr>
              <a:t> và </a:t>
            </a:r>
            <a:r>
              <a:rPr lang="vi-VN" sz="2800" i="1" dirty="0">
                <a:solidFill>
                  <a:srgbClr val="0070C0"/>
                </a:solidFill>
                <a:latin typeface="+mj-lt"/>
                <a:ea typeface="Microsoft Sans Serif"/>
              </a:rPr>
              <a:t>May không đi giày</a:t>
            </a:r>
            <a:r>
              <a:rPr lang="vi-VN" sz="2800" dirty="0">
                <a:solidFill>
                  <a:srgbClr val="0070C0"/>
                </a:solidFill>
                <a:latin typeface="+mj-lt"/>
                <a:ea typeface="Microsoft Sans Serif"/>
              </a:rPr>
              <a:t> (làm vào </a:t>
            </a:r>
            <a:r>
              <a:rPr lang="vi-VN" sz="2800" dirty="0" smtClean="0">
                <a:solidFill>
                  <a:srgbClr val="0070C0"/>
                </a:solidFill>
                <a:latin typeface="+mj-lt"/>
                <a:ea typeface="Microsoft Sans Serif"/>
              </a:rPr>
              <a:t>v</a:t>
            </a:r>
            <a:r>
              <a:rPr lang="en-US" sz="2800" dirty="0" smtClean="0">
                <a:solidFill>
                  <a:srgbClr val="0070C0"/>
                </a:solidFill>
                <a:latin typeface="+mj-lt"/>
                <a:ea typeface="Microsoft Sans Serif"/>
              </a:rPr>
              <a:t>ở</a:t>
            </a:r>
            <a:r>
              <a:rPr lang="vi-VN" sz="2800" dirty="0" smtClean="0">
                <a:solidFill>
                  <a:srgbClr val="0070C0"/>
                </a:solidFill>
                <a:latin typeface="+mj-lt"/>
                <a:ea typeface="Microsoft Sans Serif"/>
              </a:rPr>
              <a:t>):</a:t>
            </a:r>
            <a:endParaRPr lang="en-US" sz="2800" dirty="0">
              <a:solidFill>
                <a:srgbClr val="0070C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437495415"/>
              </p:ext>
            </p:extLst>
          </p:nvPr>
        </p:nvGraphicFramePr>
        <p:xfrm>
          <a:off x="228599" y="2778718"/>
          <a:ext cx="7848601" cy="3776380"/>
        </p:xfrm>
        <a:graphic>
          <a:graphicData uri="http://schemas.openxmlformats.org/drawingml/2006/table">
            <a:tbl>
              <a:tblPr/>
              <a:tblGrid>
                <a:gridCol w="2788352"/>
                <a:gridCol w="1445064"/>
                <a:gridCol w="1848808"/>
                <a:gridCol w="1766377"/>
              </a:tblGrid>
              <a:tr h="510189">
                <a:tc rowSpan="2">
                  <a:txBody>
                    <a:bodyPr/>
                    <a:lstStyle/>
                    <a:p>
                      <a:pPr indent="12700" algn="ctr">
                        <a:lnSpc>
                          <a:spcPct val="147000"/>
                        </a:lnSpc>
                        <a:spcAft>
                          <a:spcPts val="0"/>
                        </a:spcAft>
                      </a:pPr>
                      <a:r>
                        <a:rPr lang="vi-VN" sz="2400" b="1" dirty="0">
                          <a:effectLst/>
                          <a:latin typeface="+mj-lt"/>
                          <a:ea typeface="Times New Roman"/>
                        </a:rPr>
                        <a:t>Thủ pháp</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7DC"/>
                    </a:solidFill>
                  </a:tcPr>
                </a:tc>
                <a:tc rowSpan="2">
                  <a:txBody>
                    <a:bodyPr/>
                    <a:lstStyle/>
                    <a:p>
                      <a:pPr indent="12700" algn="ctr">
                        <a:lnSpc>
                          <a:spcPct val="130000"/>
                        </a:lnSpc>
                        <a:spcAft>
                          <a:spcPts val="0"/>
                        </a:spcAft>
                      </a:pPr>
                      <a:r>
                        <a:rPr lang="vi-VN" sz="2400" b="1" dirty="0">
                          <a:effectLst/>
                          <a:latin typeface="+mj-lt"/>
                          <a:ea typeface="Times New Roman"/>
                        </a:rPr>
                        <a:t>Điểm giống nhau</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7DC"/>
                    </a:solidFill>
                  </a:tcPr>
                </a:tc>
                <a:tc gridSpan="2">
                  <a:txBody>
                    <a:bodyPr/>
                    <a:lstStyle/>
                    <a:p>
                      <a:pPr indent="12700" algn="ctr">
                        <a:lnSpc>
                          <a:spcPct val="147000"/>
                        </a:lnSpc>
                        <a:spcAft>
                          <a:spcPts val="0"/>
                        </a:spcAft>
                      </a:pPr>
                      <a:r>
                        <a:rPr lang="vi-VN" sz="2400" b="1">
                          <a:effectLst/>
                          <a:latin typeface="+mj-lt"/>
                          <a:ea typeface="Times New Roman"/>
                        </a:rPr>
                        <a:t>Điếm khác nhau</a:t>
                      </a:r>
                      <a:endParaRPr lang="en-US" sz="240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7DC"/>
                    </a:solidFill>
                  </a:tcPr>
                </a:tc>
                <a:tc hMerge="1">
                  <a:txBody>
                    <a:bodyPr/>
                    <a:lstStyle/>
                    <a:p>
                      <a:endParaRPr lang="en-US"/>
                    </a:p>
                  </a:txBody>
                  <a:tcPr/>
                </a:tc>
              </a:tr>
              <a:tr h="1079575">
                <a:tc vMerge="1">
                  <a:txBody>
                    <a:bodyPr/>
                    <a:lstStyle/>
                    <a:p>
                      <a:endParaRPr lang="en-US"/>
                    </a:p>
                  </a:txBody>
                  <a:tcPr/>
                </a:tc>
                <a:tc vMerge="1">
                  <a:txBody>
                    <a:bodyPr/>
                    <a:lstStyle/>
                    <a:p>
                      <a:endParaRPr lang="en-US"/>
                    </a:p>
                  </a:txBody>
                  <a:tcPr/>
                </a:tc>
                <a:tc>
                  <a:txBody>
                    <a:bodyPr/>
                    <a:lstStyle/>
                    <a:p>
                      <a:pPr indent="12700">
                        <a:lnSpc>
                          <a:spcPct val="147000"/>
                        </a:lnSpc>
                        <a:spcAft>
                          <a:spcPts val="0"/>
                        </a:spcAft>
                      </a:pPr>
                      <a:r>
                        <a:rPr lang="vi-VN" sz="2400" i="1" dirty="0">
                          <a:effectLst/>
                          <a:latin typeface="+mj-lt"/>
                          <a:ea typeface="Times New Roman"/>
                        </a:rPr>
                        <a:t>Vắt cổ chày ra nước</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47000"/>
                        </a:lnSpc>
                        <a:spcAft>
                          <a:spcPts val="0"/>
                        </a:spcAft>
                      </a:pPr>
                      <a:r>
                        <a:rPr lang="vi-VN" sz="2400" i="1" dirty="0">
                          <a:effectLst/>
                          <a:latin typeface="+mj-lt"/>
                          <a:ea typeface="Times New Roman"/>
                        </a:rPr>
                        <a:t>May không đi giày</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75">
                <a:tc>
                  <a:txBody>
                    <a:bodyPr/>
                    <a:lstStyle/>
                    <a:p>
                      <a:pPr indent="12700">
                        <a:lnSpc>
                          <a:spcPct val="147000"/>
                        </a:lnSpc>
                        <a:spcAft>
                          <a:spcPts val="0"/>
                        </a:spcAft>
                      </a:pPr>
                      <a:r>
                        <a:rPr lang="vi-VN" sz="2400">
                          <a:effectLst/>
                          <a:latin typeface="+mj-lt"/>
                          <a:ea typeface="Times New Roman"/>
                        </a:rPr>
                        <a:t>1. Tạo tình huống trào phúng</a:t>
                      </a:r>
                      <a:endParaRPr lang="en-US" sz="240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75">
                <a:tc>
                  <a:txBody>
                    <a:bodyPr/>
                    <a:lstStyle/>
                    <a:p>
                      <a:pPr indent="12700">
                        <a:lnSpc>
                          <a:spcPct val="147000"/>
                        </a:lnSpc>
                        <a:spcAft>
                          <a:spcPts val="0"/>
                        </a:spcAft>
                      </a:pPr>
                      <a:r>
                        <a:rPr lang="vi-VN" sz="2400" dirty="0" smtClean="0">
                          <a:effectLst/>
                          <a:latin typeface="+mj-lt"/>
                          <a:ea typeface="Times New Roman"/>
                        </a:rPr>
                        <a:t>2. Sử</a:t>
                      </a:r>
                      <a:r>
                        <a:rPr lang="en-US" sz="2400" dirty="0" smtClean="0">
                          <a:effectLst/>
                          <a:latin typeface="+mj-lt"/>
                          <a:ea typeface="Times New Roman"/>
                        </a:rPr>
                        <a:t> </a:t>
                      </a:r>
                      <a:r>
                        <a:rPr lang="vi-VN" sz="2400" dirty="0" smtClean="0">
                          <a:effectLst/>
                          <a:latin typeface="+mj-lt"/>
                          <a:ea typeface="Times New Roman"/>
                        </a:rPr>
                        <a:t>dụng các biện pháp</a:t>
                      </a:r>
                      <a:r>
                        <a:rPr lang="en-US" sz="2400" dirty="0" smtClean="0">
                          <a:effectLst/>
                          <a:latin typeface="+mj-lt"/>
                          <a:ea typeface="Times New Roman"/>
                        </a:rPr>
                        <a:t> </a:t>
                      </a:r>
                      <a:r>
                        <a:rPr lang="vi-VN" sz="2400" dirty="0" smtClean="0">
                          <a:effectLst/>
                          <a:latin typeface="+mj-lt"/>
                          <a:ea typeface="Times New Roman"/>
                        </a:rPr>
                        <a:t>tu</a:t>
                      </a:r>
                      <a:r>
                        <a:rPr lang="en-US" sz="2400" dirty="0" smtClean="0">
                          <a:effectLst/>
                          <a:latin typeface="+mj-lt"/>
                          <a:ea typeface="Times New Roman"/>
                        </a:rPr>
                        <a:t> </a:t>
                      </a:r>
                      <a:r>
                        <a:rPr lang="vi-VN" sz="2400" dirty="0" smtClean="0">
                          <a:effectLst/>
                          <a:latin typeface="+mj-lt"/>
                          <a:ea typeface="Times New Roman"/>
                        </a:rPr>
                        <a:t>từ</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729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5153" name="TextBox 5152"/>
          <p:cNvSpPr txBox="1"/>
          <p:nvPr/>
        </p:nvSpPr>
        <p:spPr>
          <a:xfrm>
            <a:off x="990600" y="1752600"/>
            <a:ext cx="5943600" cy="369332"/>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89425214"/>
              </p:ext>
            </p:extLst>
          </p:nvPr>
        </p:nvGraphicFramePr>
        <p:xfrm>
          <a:off x="457200" y="1600200"/>
          <a:ext cx="6883400" cy="4661534"/>
        </p:xfrm>
        <a:graphic>
          <a:graphicData uri="http://schemas.openxmlformats.org/drawingml/2006/table">
            <a:tbl>
              <a:tblPr firstRow="1" firstCol="1" bandRow="1"/>
              <a:tblGrid>
                <a:gridCol w="1801755"/>
                <a:gridCol w="1688393"/>
                <a:gridCol w="1696626"/>
                <a:gridCol w="1696626"/>
              </a:tblGrid>
              <a:tr h="288639">
                <a:tc rowSpan="2">
                  <a:txBody>
                    <a:bodyPr/>
                    <a:lstStyle/>
                    <a:p>
                      <a:pPr algn="ct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Thủ</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pháp</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FFFF99"/>
                    </a:solidFill>
                  </a:tcPr>
                </a:tc>
                <a:tc rowSpan="2">
                  <a:txBody>
                    <a:bodyPr/>
                    <a:lstStyle/>
                    <a:p>
                      <a:pPr algn="ctr">
                        <a:lnSpc>
                          <a:spcPct val="115000"/>
                        </a:lnSpc>
                        <a:spcAft>
                          <a:spcPts val="0"/>
                        </a:spcAft>
                      </a:pPr>
                      <a:r>
                        <a:rPr lang="en-US" sz="2000" dirty="0" err="1">
                          <a:effectLst/>
                          <a:latin typeface="Times New Roman" pitchFamily="18" charset="0"/>
                          <a:ea typeface="Times New Roman"/>
                          <a:cs typeface="Times New Roman" pitchFamily="18" charset="0"/>
                        </a:rPr>
                        <a:t>Điểm</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giống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nhau</a:t>
                      </a:r>
                      <a:r>
                        <a:rPr lang="en-US" sz="2000" dirty="0">
                          <a:effectLst/>
                          <a:latin typeface="Times New Roman" pitchFamily="18" charset="0"/>
                          <a:ea typeface="Times New Roman"/>
                          <a:cs typeface="Times New Roman" pitchFamily="18" charset="0"/>
                        </a:rPr>
                        <a:t> </a:t>
                      </a:r>
                    </a:p>
                  </a:txBody>
                  <a:tcPr marL="47625" marR="47625" marT="47625" marB="47625">
                    <a:lnL>
                      <a:noFill/>
                    </a:lnL>
                    <a:lnR>
                      <a:noFill/>
                    </a:lnR>
                    <a:lnT>
                      <a:noFill/>
                    </a:lnT>
                    <a:lnB>
                      <a:noFill/>
                    </a:lnB>
                    <a:solidFill>
                      <a:srgbClr val="FFFF99"/>
                    </a:solidFill>
                  </a:tcPr>
                </a:tc>
                <a:tc gridSpan="2">
                  <a:txBody>
                    <a:bodyPr/>
                    <a:lstStyle/>
                    <a:p>
                      <a:pPr algn="ct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Điểm</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khác</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nhau</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FFFF99"/>
                    </a:solidFill>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Vắt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cổ</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chảy</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ra</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nước</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FFFF99"/>
                    </a:solidFill>
                  </a:tcPr>
                </a:tc>
                <a:tc>
                  <a:txBody>
                    <a:bodyPr/>
                    <a:lstStyle/>
                    <a:p>
                      <a:pPr algn="ctr">
                        <a:lnSpc>
                          <a:spcPct val="115000"/>
                        </a:lnSpc>
                        <a:spcAft>
                          <a:spcPts val="0"/>
                        </a:spcAft>
                      </a:pPr>
                      <a:r>
                        <a:rPr lang="en-US" sz="2000" dirty="0">
                          <a:effectLst/>
                          <a:latin typeface="Times New Roman" pitchFamily="18" charset="0"/>
                          <a:ea typeface="Times New Roman"/>
                          <a:cs typeface="Times New Roman" pitchFamily="18" charset="0"/>
                        </a:rPr>
                        <a:t> May </a:t>
                      </a:r>
                      <a:r>
                        <a:rPr lang="en-US" sz="2000" dirty="0" err="1">
                          <a:effectLst/>
                          <a:latin typeface="Times New Roman" pitchFamily="18" charset="0"/>
                          <a:ea typeface="Times New Roman"/>
                          <a:cs typeface="Times New Roman" pitchFamily="18" charset="0"/>
                        </a:rPr>
                        <a:t>không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giày</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FFFF99"/>
                    </a:solidFill>
                  </a:tcPr>
                </a:tc>
              </a:tr>
              <a:tr h="2272664">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1. </a:t>
                      </a:r>
                      <a:r>
                        <a:rPr lang="en-US" sz="2000" dirty="0" err="1">
                          <a:effectLst/>
                          <a:latin typeface="Times New Roman" pitchFamily="18" charset="0"/>
                          <a:ea typeface="Times New Roman"/>
                          <a:cs typeface="Times New Roman" pitchFamily="18" charset="0"/>
                        </a:rPr>
                        <a:t>Tạo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các</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tình</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huống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trào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phúng</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92D050"/>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Đề</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tạo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ra</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tình</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huống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gây</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vười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từ</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sự</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keo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kiệt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bủn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xỉn</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60000"/>
                        <a:lumOff val="40000"/>
                      </a:schemeClr>
                    </a:solidFill>
                  </a:tcPr>
                </a:tc>
                <a:tc>
                  <a:txBody>
                    <a:bodyPr/>
                    <a:lstStyle/>
                    <a:p>
                      <a:pPr>
                        <a:lnSpc>
                          <a:spcPct val="115000"/>
                        </a:lnSpc>
                        <a:spcAft>
                          <a:spcPts val="0"/>
                        </a:spcAft>
                      </a:pPr>
                      <a:r>
                        <a:rPr lang="en-US" sz="2000" dirty="0" err="1">
                          <a:effectLst/>
                          <a:latin typeface="Times New Roman" pitchFamily="18" charset="0"/>
                          <a:ea typeface="Times New Roman"/>
                          <a:cs typeface="Times New Roman" pitchFamily="18" charset="0"/>
                        </a:rPr>
                        <a:t>Sự</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keo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kiệt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với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người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khác</a:t>
                      </a:r>
                      <a:r>
                        <a:rPr lang="en-US" sz="2000" dirty="0">
                          <a:effectLst/>
                          <a:latin typeface="Times New Roman" pitchFamily="18" charset="0"/>
                          <a:ea typeface="Times New Roman"/>
                          <a:cs typeface="Times New Roman" pitchFamily="18" charset="0"/>
                        </a:rPr>
                        <a:t> </a:t>
                      </a:r>
                    </a:p>
                  </a:txBody>
                  <a:tcPr marL="47625" marR="47625" marT="47625" marB="47625">
                    <a:lnL>
                      <a:noFill/>
                    </a:lnL>
                    <a:lnR>
                      <a:noFill/>
                    </a:lnR>
                    <a:lnT>
                      <a:noFill/>
                    </a:lnT>
                    <a:lnB>
                      <a:noFill/>
                    </a:lnB>
                    <a:solidFill>
                      <a:schemeClr val="accent3">
                        <a:lumMod val="40000"/>
                        <a:lumOff val="60000"/>
                      </a:schemeClr>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Sự</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keo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kiệt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với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bản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thân</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20000"/>
                        <a:lumOff val="80000"/>
                      </a:schemeClr>
                    </a:solidFill>
                  </a:tcPr>
                </a:tc>
              </a:tr>
              <a:tr h="511175">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2. </a:t>
                      </a:r>
                      <a:r>
                        <a:rPr lang="en-US" sz="2000" dirty="0" err="1">
                          <a:effectLst/>
                          <a:latin typeface="Times New Roman" pitchFamily="18" charset="0"/>
                          <a:ea typeface="Times New Roman"/>
                          <a:cs typeface="Times New Roman" pitchFamily="18" charset="0"/>
                        </a:rPr>
                        <a:t>Sử</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dụng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các</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biện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pháp</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tu</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từ</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92D050"/>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Lối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nói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chơi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chữ</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60000"/>
                        <a:lumOff val="40000"/>
                      </a:schemeClr>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Lối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nói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chơi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chữ</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đến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từ</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người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khác</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40000"/>
                        <a:lumOff val="60000"/>
                      </a:schemeClr>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Lối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nói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chơi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chữ</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từ</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bản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thân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người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gây</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cười</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41572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LUYỆN TẬP</a:t>
            </a:r>
            <a:endParaRPr lang="en-US" sz="3200" dirty="0"/>
          </a:p>
        </p:txBody>
      </p:sp>
      <p:sp>
        <p:nvSpPr>
          <p:cNvPr id="8" name="TextBox 7"/>
          <p:cNvSpPr txBox="1"/>
          <p:nvPr/>
        </p:nvSpPr>
        <p:spPr>
          <a:xfrm>
            <a:off x="0" y="1524000"/>
            <a:ext cx="9144000" cy="2677656"/>
          </a:xfrm>
          <a:prstGeom prst="rect">
            <a:avLst/>
          </a:prstGeom>
          <a:noFill/>
        </p:spPr>
        <p:txBody>
          <a:bodyPr wrap="square" rtlCol="0">
            <a:spAutoFit/>
          </a:bodyPr>
          <a:lstStyle/>
          <a:p>
            <a:r>
              <a:rPr lang="en-US" sz="2800" kern="0" dirty="0" err="1" smtClean="0">
                <a:solidFill>
                  <a:srgbClr val="000000"/>
                </a:solidFill>
                <a:latin typeface="Times New Roman"/>
                <a:ea typeface="Times New Roman"/>
              </a:rPr>
              <a:t>Câu</a:t>
            </a:r>
            <a:r>
              <a:rPr lang="en-US" sz="2800" kern="0" dirty="0" smtClean="0">
                <a:solidFill>
                  <a:srgbClr val="000000"/>
                </a:solidFill>
                <a:latin typeface="Times New Roman"/>
                <a:ea typeface="Times New Roman"/>
              </a:rPr>
              <a:t> </a:t>
            </a:r>
            <a:r>
              <a:rPr lang="en-US" sz="2800" kern="0" dirty="0" err="1">
                <a:solidFill>
                  <a:srgbClr val="000000"/>
                </a:solidFill>
                <a:latin typeface="Times New Roman"/>
                <a:ea typeface="Times New Roman"/>
              </a:rPr>
              <a:t>nói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Dạ</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vắt</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cổ</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chảy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cũng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ra</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nước</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của</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nhân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vật</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người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đầy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tớ</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trong</a:t>
            </a:r>
            <a:r>
              <a:rPr lang="en-US" sz="2800"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truyện</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Vắt</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cổ</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chày</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ra</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nướ</a:t>
            </a:r>
            <a:r>
              <a:rPr lang="en-US" sz="2800" kern="0" dirty="0" err="1">
                <a:solidFill>
                  <a:srgbClr val="000000"/>
                </a:solidFill>
                <a:latin typeface="Times New Roman"/>
                <a:ea typeface="Times New Roman"/>
              </a:rPr>
              <a:t>c</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và</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câu</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nói</a:t>
            </a:r>
            <a:r>
              <a:rPr lang="en-US" sz="2800" kern="0" dirty="0">
                <a:solidFill>
                  <a:srgbClr val="000000"/>
                </a:solidFill>
                <a:latin typeface="Times New Roman"/>
                <a:ea typeface="Times New Roman"/>
              </a:rPr>
              <a:t>: “... may </a:t>
            </a:r>
            <a:r>
              <a:rPr lang="en-US" sz="2800" kern="0" dirty="0" err="1">
                <a:solidFill>
                  <a:srgbClr val="000000"/>
                </a:solidFill>
                <a:latin typeface="Times New Roman"/>
                <a:ea typeface="Times New Roman"/>
              </a:rPr>
              <a:t>là</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vì</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tôi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không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đi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giày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Chớ</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mà</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đi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giày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thì</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rách</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mất</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mũi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giày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rồi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còn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gì</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của</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nhân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vật</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ông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hà</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tiện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trong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truyện</a:t>
            </a:r>
            <a:r>
              <a:rPr lang="en-US" sz="2800" kern="0" dirty="0">
                <a:solidFill>
                  <a:srgbClr val="000000"/>
                </a:solidFill>
                <a:latin typeface="Times New Roman"/>
                <a:ea typeface="Times New Roman"/>
              </a:rPr>
              <a:t> </a:t>
            </a:r>
            <a:r>
              <a:rPr lang="en-US" sz="2800" i="1" kern="0" dirty="0">
                <a:solidFill>
                  <a:srgbClr val="000000"/>
                </a:solidFill>
                <a:latin typeface="Times New Roman"/>
                <a:ea typeface="Times New Roman"/>
              </a:rPr>
              <a:t>May </a:t>
            </a:r>
            <a:r>
              <a:rPr lang="en-US" sz="2800" i="1" kern="0" dirty="0" err="1">
                <a:solidFill>
                  <a:srgbClr val="000000"/>
                </a:solidFill>
                <a:latin typeface="Times New Roman"/>
                <a:ea typeface="Times New Roman"/>
              </a:rPr>
              <a:t>không</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đi</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giày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có</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vai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trò</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như</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thế</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nào</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trong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việc</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thể</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hiện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chủ</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đề</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của</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truyện</a:t>
            </a:r>
            <a:r>
              <a:rPr lang="en-US" sz="2800" kern="0" dirty="0">
                <a:solidFill>
                  <a:srgbClr val="000000"/>
                </a:solidFill>
                <a:latin typeface="Times New Roman"/>
                <a:ea typeface="Times New Roman"/>
              </a:rPr>
              <a:t>?</a:t>
            </a:r>
            <a:endParaRPr lang="en-US" sz="2800" dirty="0"/>
          </a:p>
        </p:txBody>
      </p:sp>
    </p:spTree>
    <p:extLst>
      <p:ext uri="{BB962C8B-B14F-4D97-AF65-F5344CB8AC3E}">
        <p14:creationId xmlns:p14="http://schemas.microsoft.com/office/powerpoint/2010/main" val="3739782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LUYỆN TẬP</a:t>
            </a:r>
            <a:endParaRPr lang="en-US" sz="3200" dirty="0"/>
          </a:p>
        </p:txBody>
      </p:sp>
      <p:sp>
        <p:nvSpPr>
          <p:cNvPr id="6" name="TextBox 5"/>
          <p:cNvSpPr txBox="1"/>
          <p:nvPr/>
        </p:nvSpPr>
        <p:spPr>
          <a:xfrm>
            <a:off x="0" y="1600200"/>
            <a:ext cx="9144000" cy="3065455"/>
          </a:xfrm>
          <a:prstGeom prst="rect">
            <a:avLst/>
          </a:prstGeom>
          <a:noFill/>
        </p:spPr>
        <p:txBody>
          <a:bodyPr wrap="square" rtlCol="0">
            <a:spAutoFit/>
          </a:bodyPr>
          <a:lstStyle/>
          <a:p>
            <a:pPr algn="just">
              <a:lnSpc>
                <a:spcPct val="115000"/>
              </a:lnSpc>
              <a:spcAft>
                <a:spcPts val="0"/>
              </a:spcAft>
            </a:pP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nói</a:t>
            </a:r>
            <a:r>
              <a:rPr lang="en-US" sz="2800" dirty="0">
                <a:latin typeface="Times New Roman"/>
                <a:ea typeface="Times New Roman"/>
                <a:cs typeface="Times New Roman"/>
              </a:rPr>
              <a:t> " </a:t>
            </a:r>
            <a:r>
              <a:rPr lang="en-US" sz="2800" dirty="0" err="1">
                <a:latin typeface="Times New Roman"/>
                <a:ea typeface="Times New Roman"/>
                <a:cs typeface="Times New Roman"/>
              </a:rPr>
              <a:t>Dạ</a:t>
            </a:r>
            <a:r>
              <a:rPr lang="en-US" sz="2800" dirty="0">
                <a:latin typeface="Times New Roman"/>
                <a:ea typeface="Times New Roman"/>
                <a:cs typeface="Times New Roman"/>
              </a:rPr>
              <a:t>, </a:t>
            </a:r>
            <a:r>
              <a:rPr lang="en-US" sz="2800" dirty="0" err="1">
                <a:latin typeface="Times New Roman"/>
                <a:ea typeface="Times New Roman"/>
                <a:cs typeface="Times New Roman"/>
              </a:rPr>
              <a:t>vắt</a:t>
            </a:r>
            <a:r>
              <a:rPr lang="en-US" sz="2800" dirty="0">
                <a:latin typeface="Times New Roman"/>
                <a:ea typeface="Times New Roman"/>
                <a:cs typeface="Times New Roman"/>
              </a:rPr>
              <a:t> </a:t>
            </a:r>
            <a:r>
              <a:rPr lang="en-US" sz="2800" dirty="0" err="1">
                <a:latin typeface="Times New Roman"/>
                <a:ea typeface="Times New Roman"/>
                <a:cs typeface="Times New Roman"/>
              </a:rPr>
              <a:t>cổ</a:t>
            </a:r>
            <a:r>
              <a:rPr lang="en-US" sz="2800" dirty="0">
                <a:latin typeface="Times New Roman"/>
                <a:ea typeface="Times New Roman"/>
                <a:cs typeface="Times New Roman"/>
              </a:rPr>
              <a:t> </a:t>
            </a:r>
            <a:r>
              <a:rPr lang="en-US" sz="2800" dirty="0" err="1">
                <a:latin typeface="Times New Roman"/>
                <a:ea typeface="Times New Roman"/>
                <a:cs typeface="Times New Roman"/>
              </a:rPr>
              <a:t>chảy</a:t>
            </a:r>
            <a:r>
              <a:rPr lang="en-US" sz="2800" dirty="0">
                <a:latin typeface="Times New Roman"/>
                <a:ea typeface="Times New Roman"/>
                <a:cs typeface="Times New Roman"/>
              </a:rPr>
              <a:t> </a:t>
            </a:r>
            <a:r>
              <a:rPr lang="en-US" sz="2800" dirty="0" err="1">
                <a:latin typeface="Times New Roman"/>
                <a:ea typeface="Times New Roman"/>
                <a:cs typeface="Times New Roman"/>
              </a:rPr>
              <a:t>cũng</a:t>
            </a:r>
            <a:r>
              <a:rPr lang="en-US" sz="2800" dirty="0">
                <a:latin typeface="Times New Roman"/>
                <a:ea typeface="Times New Roman"/>
                <a:cs typeface="Times New Roman"/>
              </a:rPr>
              <a:t> </a:t>
            </a:r>
            <a:r>
              <a:rPr lang="en-US" sz="2800" dirty="0" err="1">
                <a:latin typeface="Times New Roman"/>
                <a:ea typeface="Times New Roman"/>
                <a:cs typeface="Times New Roman"/>
              </a:rPr>
              <a:t>ra</a:t>
            </a:r>
            <a:r>
              <a:rPr lang="en-US" sz="2800" dirty="0">
                <a:latin typeface="Times New Roman"/>
                <a:ea typeface="Times New Roman"/>
                <a:cs typeface="Times New Roman"/>
              </a:rPr>
              <a:t> </a:t>
            </a:r>
            <a:r>
              <a:rPr lang="en-US" sz="2800" dirty="0" err="1">
                <a:latin typeface="Times New Roman"/>
                <a:ea typeface="Times New Roman"/>
                <a:cs typeface="Times New Roman"/>
              </a:rPr>
              <a:t>nước</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đầy</a:t>
            </a:r>
            <a:r>
              <a:rPr lang="en-US" sz="2800" dirty="0">
                <a:latin typeface="Times New Roman"/>
                <a:ea typeface="Times New Roman"/>
                <a:cs typeface="Times New Roman"/>
              </a:rPr>
              <a:t> </a:t>
            </a:r>
            <a:r>
              <a:rPr lang="en-US" sz="2800" dirty="0" err="1">
                <a:latin typeface="Times New Roman"/>
                <a:ea typeface="Times New Roman"/>
                <a:cs typeface="Times New Roman"/>
              </a:rPr>
              <a:t>tớ</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truyện</a:t>
            </a:r>
            <a:r>
              <a:rPr lang="en-US" sz="2800" dirty="0">
                <a:latin typeface="Times New Roman"/>
                <a:ea typeface="Times New Roman"/>
                <a:cs typeface="Times New Roman"/>
              </a:rPr>
              <a:t> </a:t>
            </a:r>
            <a:r>
              <a:rPr lang="en-US" sz="2800" i="1" dirty="0" err="1">
                <a:latin typeface="Times New Roman"/>
                <a:ea typeface="Times New Roman"/>
                <a:cs typeface="Times New Roman"/>
              </a:rPr>
              <a:t>Vắt</a:t>
            </a:r>
            <a:r>
              <a:rPr lang="en-US" sz="2800" i="1" dirty="0">
                <a:latin typeface="Times New Roman"/>
                <a:ea typeface="Times New Roman"/>
                <a:cs typeface="Times New Roman"/>
              </a:rPr>
              <a:t> </a:t>
            </a:r>
            <a:r>
              <a:rPr lang="en-US" sz="2800" i="1" dirty="0" err="1">
                <a:latin typeface="Times New Roman"/>
                <a:ea typeface="Times New Roman"/>
                <a:cs typeface="Times New Roman"/>
              </a:rPr>
              <a:t>cổ</a:t>
            </a:r>
            <a:r>
              <a:rPr lang="en-US" sz="2800" i="1" dirty="0">
                <a:latin typeface="Times New Roman"/>
                <a:ea typeface="Times New Roman"/>
                <a:cs typeface="Times New Roman"/>
              </a:rPr>
              <a:t> </a:t>
            </a:r>
            <a:r>
              <a:rPr lang="en-US" sz="2800" i="1" dirty="0" err="1">
                <a:latin typeface="Times New Roman"/>
                <a:ea typeface="Times New Roman"/>
                <a:cs typeface="Times New Roman"/>
              </a:rPr>
              <a:t>chảy</a:t>
            </a:r>
            <a:r>
              <a:rPr lang="en-US" sz="2800" i="1" dirty="0">
                <a:latin typeface="Times New Roman"/>
                <a:ea typeface="Times New Roman"/>
                <a:cs typeface="Times New Roman"/>
              </a:rPr>
              <a:t> </a:t>
            </a:r>
            <a:r>
              <a:rPr lang="en-US" sz="2800" i="1" dirty="0" err="1">
                <a:latin typeface="Times New Roman"/>
                <a:ea typeface="Times New Roman"/>
                <a:cs typeface="Times New Roman"/>
              </a:rPr>
              <a:t>ra</a:t>
            </a:r>
            <a:r>
              <a:rPr lang="en-US" sz="2800" i="1" dirty="0">
                <a:latin typeface="Times New Roman"/>
                <a:ea typeface="Times New Roman"/>
                <a:cs typeface="Times New Roman"/>
              </a:rPr>
              <a:t> </a:t>
            </a:r>
            <a:r>
              <a:rPr lang="en-US" sz="2800" i="1" dirty="0" err="1">
                <a:latin typeface="Times New Roman"/>
                <a:ea typeface="Times New Roman"/>
                <a:cs typeface="Times New Roman"/>
              </a:rPr>
              <a:t>nước</a:t>
            </a:r>
            <a:r>
              <a:rPr lang="en-US" sz="2800" i="1"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nói</a:t>
            </a:r>
            <a:r>
              <a:rPr lang="en-US" sz="2800" dirty="0">
                <a:latin typeface="Times New Roman"/>
                <a:ea typeface="Times New Roman"/>
                <a:cs typeface="Times New Roman"/>
              </a:rPr>
              <a:t> :" ... may </a:t>
            </a:r>
            <a:r>
              <a:rPr lang="en-US" sz="2800" dirty="0" err="1">
                <a:latin typeface="Times New Roman"/>
                <a:ea typeface="Times New Roman"/>
                <a:cs typeface="Times New Roman"/>
              </a:rPr>
              <a:t>là</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không</a:t>
            </a:r>
            <a:r>
              <a:rPr lang="en-US" sz="2800" dirty="0">
                <a:latin typeface="Times New Roman"/>
                <a:ea typeface="Times New Roman"/>
                <a:cs typeface="Times New Roman"/>
              </a:rPr>
              <a:t> </a:t>
            </a:r>
            <a:r>
              <a:rPr lang="en-US" sz="2800" dirty="0" err="1">
                <a:latin typeface="Times New Roman"/>
                <a:ea typeface="Times New Roman"/>
                <a:cs typeface="Times New Roman"/>
              </a:rPr>
              <a:t>đi</a:t>
            </a:r>
            <a:r>
              <a:rPr lang="en-US" sz="2800" dirty="0">
                <a:latin typeface="Times New Roman"/>
                <a:ea typeface="Times New Roman"/>
                <a:cs typeface="Times New Roman"/>
              </a:rPr>
              <a:t> </a:t>
            </a:r>
            <a:r>
              <a:rPr lang="en-US" sz="2800" dirty="0" err="1">
                <a:latin typeface="Times New Roman"/>
                <a:ea typeface="Times New Roman"/>
                <a:cs typeface="Times New Roman"/>
              </a:rPr>
              <a:t>giày</a:t>
            </a:r>
            <a:r>
              <a:rPr lang="en-US" sz="2800" dirty="0">
                <a:latin typeface="Times New Roman"/>
                <a:ea typeface="Times New Roman"/>
                <a:cs typeface="Times New Roman"/>
              </a:rPr>
              <a:t>! </a:t>
            </a:r>
            <a:r>
              <a:rPr lang="en-US" sz="2800" dirty="0" err="1">
                <a:latin typeface="Times New Roman"/>
                <a:ea typeface="Times New Roman"/>
                <a:cs typeface="Times New Roman"/>
              </a:rPr>
              <a:t>Chớ</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đi</a:t>
            </a:r>
            <a:r>
              <a:rPr lang="en-US" sz="2800" dirty="0">
                <a:latin typeface="Times New Roman"/>
                <a:ea typeface="Times New Roman"/>
                <a:cs typeface="Times New Roman"/>
              </a:rPr>
              <a:t> </a:t>
            </a:r>
            <a:r>
              <a:rPr lang="en-US" sz="2800" dirty="0" err="1">
                <a:latin typeface="Times New Roman"/>
                <a:ea typeface="Times New Roman"/>
                <a:cs typeface="Times New Roman"/>
              </a:rPr>
              <a:t>giày</a:t>
            </a:r>
            <a:r>
              <a:rPr lang="en-US" sz="2800" dirty="0">
                <a:latin typeface="Times New Roman"/>
                <a:ea typeface="Times New Roman"/>
                <a:cs typeface="Times New Roman"/>
              </a:rPr>
              <a:t> </a:t>
            </a:r>
            <a:r>
              <a:rPr lang="en-US" sz="2800" dirty="0" err="1">
                <a:latin typeface="Times New Roman"/>
                <a:ea typeface="Times New Roman"/>
                <a:cs typeface="Times New Roman"/>
              </a:rPr>
              <a:t>thì</a:t>
            </a:r>
            <a:r>
              <a:rPr lang="en-US" sz="2800" dirty="0">
                <a:latin typeface="Times New Roman"/>
                <a:ea typeface="Times New Roman"/>
                <a:cs typeface="Times New Roman"/>
              </a:rPr>
              <a:t> </a:t>
            </a:r>
            <a:r>
              <a:rPr lang="en-US" sz="2800" dirty="0" err="1">
                <a:latin typeface="Times New Roman"/>
                <a:ea typeface="Times New Roman"/>
                <a:cs typeface="Times New Roman"/>
              </a:rPr>
              <a:t>rách</a:t>
            </a:r>
            <a:r>
              <a:rPr lang="en-US" sz="2800" dirty="0">
                <a:latin typeface="Times New Roman"/>
                <a:ea typeface="Times New Roman"/>
                <a:cs typeface="Times New Roman"/>
              </a:rPr>
              <a:t> </a:t>
            </a:r>
            <a:r>
              <a:rPr lang="en-US" sz="2800" dirty="0" err="1">
                <a:latin typeface="Times New Roman"/>
                <a:ea typeface="Times New Roman"/>
                <a:cs typeface="Times New Roman"/>
              </a:rPr>
              <a:t>mất</a:t>
            </a:r>
            <a:r>
              <a:rPr lang="en-US" sz="2800" dirty="0">
                <a:latin typeface="Times New Roman"/>
                <a:ea typeface="Times New Roman"/>
                <a:cs typeface="Times New Roman"/>
              </a:rPr>
              <a:t> </a:t>
            </a:r>
            <a:r>
              <a:rPr lang="en-US" sz="2800" dirty="0" err="1">
                <a:latin typeface="Times New Roman"/>
                <a:ea typeface="Times New Roman"/>
                <a:cs typeface="Times New Roman"/>
              </a:rPr>
              <a:t>mũi</a:t>
            </a:r>
            <a:r>
              <a:rPr lang="en-US" sz="2800" dirty="0">
                <a:latin typeface="Times New Roman"/>
                <a:ea typeface="Times New Roman"/>
                <a:cs typeface="Times New Roman"/>
              </a:rPr>
              <a:t> </a:t>
            </a:r>
            <a:r>
              <a:rPr lang="en-US" sz="2800" dirty="0" err="1">
                <a:latin typeface="Times New Roman"/>
                <a:ea typeface="Times New Roman"/>
                <a:cs typeface="Times New Roman"/>
              </a:rPr>
              <a:t>giày</a:t>
            </a:r>
            <a:r>
              <a:rPr lang="en-US" sz="2800" dirty="0">
                <a:latin typeface="Times New Roman"/>
                <a:ea typeface="Times New Roman"/>
                <a:cs typeface="Times New Roman"/>
              </a:rPr>
              <a:t> </a:t>
            </a:r>
            <a:r>
              <a:rPr lang="en-US" sz="2800" dirty="0" err="1">
                <a:latin typeface="Times New Roman"/>
                <a:ea typeface="Times New Roman"/>
                <a:cs typeface="Times New Roman"/>
              </a:rPr>
              <a:t>rồi</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ông</a:t>
            </a:r>
            <a:r>
              <a:rPr lang="en-US" sz="2800" dirty="0">
                <a:latin typeface="Times New Roman"/>
                <a:ea typeface="Times New Roman"/>
                <a:cs typeface="Times New Roman"/>
              </a:rPr>
              <a:t> </a:t>
            </a:r>
            <a:r>
              <a:rPr lang="en-US" sz="2800" dirty="0" err="1">
                <a:latin typeface="Times New Roman"/>
                <a:ea typeface="Times New Roman"/>
                <a:cs typeface="Times New Roman"/>
              </a:rPr>
              <a:t>hà</a:t>
            </a:r>
            <a:r>
              <a:rPr lang="en-US" sz="2800" dirty="0">
                <a:latin typeface="Times New Roman"/>
                <a:ea typeface="Times New Roman"/>
                <a:cs typeface="Times New Roman"/>
              </a:rPr>
              <a:t> </a:t>
            </a:r>
            <a:r>
              <a:rPr lang="en-US" sz="2800" dirty="0" err="1">
                <a:latin typeface="Times New Roman"/>
                <a:ea typeface="Times New Roman"/>
                <a:cs typeface="Times New Roman"/>
              </a:rPr>
              <a:t>tiện</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truyện</a:t>
            </a:r>
            <a:r>
              <a:rPr lang="en-US" sz="2800" dirty="0">
                <a:latin typeface="Times New Roman"/>
                <a:ea typeface="Times New Roman"/>
                <a:cs typeface="Times New Roman"/>
              </a:rPr>
              <a:t> </a:t>
            </a:r>
            <a:r>
              <a:rPr lang="en-US" sz="2800" i="1" dirty="0">
                <a:latin typeface="Times New Roman"/>
                <a:ea typeface="Times New Roman"/>
                <a:cs typeface="Times New Roman"/>
              </a:rPr>
              <a:t>May </a:t>
            </a:r>
            <a:r>
              <a:rPr lang="en-US" sz="2800" i="1" dirty="0" err="1">
                <a:latin typeface="Times New Roman"/>
                <a:ea typeface="Times New Roman"/>
                <a:cs typeface="Times New Roman"/>
              </a:rPr>
              <a:t>không</a:t>
            </a:r>
            <a:r>
              <a:rPr lang="en-US" sz="2800" i="1" dirty="0">
                <a:latin typeface="Times New Roman"/>
                <a:ea typeface="Times New Roman"/>
                <a:cs typeface="Times New Roman"/>
              </a:rPr>
              <a:t> </a:t>
            </a:r>
            <a:r>
              <a:rPr lang="en-US" sz="2800" i="1" dirty="0" err="1">
                <a:latin typeface="Times New Roman"/>
                <a:ea typeface="Times New Roman"/>
                <a:cs typeface="Times New Roman"/>
              </a:rPr>
              <a:t>đi</a:t>
            </a:r>
            <a:r>
              <a:rPr lang="en-US" sz="2800" i="1" dirty="0">
                <a:latin typeface="Times New Roman"/>
                <a:ea typeface="Times New Roman"/>
                <a:cs typeface="Times New Roman"/>
              </a:rPr>
              <a:t> </a:t>
            </a:r>
            <a:r>
              <a:rPr lang="en-US" sz="2800" i="1" dirty="0" err="1">
                <a:latin typeface="Times New Roman"/>
                <a:ea typeface="Times New Roman"/>
                <a:cs typeface="Times New Roman"/>
              </a:rPr>
              <a:t>giày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vai</a:t>
            </a:r>
            <a:r>
              <a:rPr lang="en-US" sz="2800" dirty="0">
                <a:latin typeface="Times New Roman"/>
                <a:ea typeface="Times New Roman"/>
                <a:cs typeface="Times New Roman"/>
              </a:rPr>
              <a:t> </a:t>
            </a:r>
            <a:r>
              <a:rPr lang="en-US" sz="2800" dirty="0" err="1">
                <a:latin typeface="Times New Roman"/>
                <a:ea typeface="Times New Roman"/>
                <a:cs typeface="Times New Roman"/>
              </a:rPr>
              <a:t>trò</a:t>
            </a:r>
            <a:r>
              <a:rPr lang="en-US" sz="2800" dirty="0">
                <a:latin typeface="Times New Roman"/>
                <a:ea typeface="Times New Roman"/>
                <a:cs typeface="Times New Roman"/>
              </a:rPr>
              <a:t> </a:t>
            </a:r>
            <a:r>
              <a:rPr lang="en-US" sz="2800" dirty="0" err="1">
                <a:latin typeface="Times New Roman"/>
                <a:ea typeface="Times New Roman"/>
                <a:cs typeface="Times New Roman"/>
              </a:rPr>
              <a:t>tạo</a:t>
            </a:r>
            <a:r>
              <a:rPr lang="en-US" sz="2800" dirty="0">
                <a:latin typeface="Times New Roman"/>
                <a:ea typeface="Times New Roman"/>
                <a:cs typeface="Times New Roman"/>
              </a:rPr>
              <a:t> </a:t>
            </a:r>
            <a:r>
              <a:rPr lang="en-US" sz="2800" dirty="0" err="1">
                <a:latin typeface="Times New Roman"/>
                <a:ea typeface="Times New Roman"/>
                <a:cs typeface="Times New Roman"/>
              </a:rPr>
              <a:t>tình</a:t>
            </a:r>
            <a:r>
              <a:rPr lang="en-US" sz="2800" dirty="0">
                <a:latin typeface="Times New Roman"/>
                <a:ea typeface="Times New Roman"/>
                <a:cs typeface="Times New Roman"/>
              </a:rPr>
              <a:t> </a:t>
            </a:r>
            <a:r>
              <a:rPr lang="en-US" sz="2800" dirty="0" err="1">
                <a:latin typeface="Times New Roman"/>
                <a:ea typeface="Times New Roman"/>
                <a:cs typeface="Times New Roman"/>
              </a:rPr>
              <a:t>huống</a:t>
            </a:r>
            <a:r>
              <a:rPr lang="en-US" sz="2800" dirty="0">
                <a:latin typeface="Times New Roman"/>
                <a:ea typeface="Times New Roman"/>
                <a:cs typeface="Times New Roman"/>
              </a:rPr>
              <a:t> </a:t>
            </a:r>
            <a:r>
              <a:rPr lang="en-US" sz="2800" dirty="0" err="1">
                <a:latin typeface="Times New Roman"/>
                <a:ea typeface="Times New Roman"/>
                <a:cs typeface="Times New Roman"/>
              </a:rPr>
              <a:t>trào</a:t>
            </a:r>
            <a:r>
              <a:rPr lang="en-US" sz="2800" dirty="0">
                <a:latin typeface="Times New Roman"/>
                <a:ea typeface="Times New Roman"/>
                <a:cs typeface="Times New Roman"/>
              </a:rPr>
              <a:t> </a:t>
            </a:r>
            <a:r>
              <a:rPr lang="en-US" sz="2800" dirty="0" err="1">
                <a:latin typeface="Times New Roman"/>
                <a:ea typeface="Times New Roman"/>
                <a:cs typeface="Times New Roman"/>
              </a:rPr>
              <a:t>phúng</a:t>
            </a:r>
            <a:r>
              <a:rPr lang="en-US" sz="2800" dirty="0">
                <a:latin typeface="Times New Roman"/>
                <a:ea typeface="Times New Roman"/>
                <a:cs typeface="Times New Roman"/>
              </a:rPr>
              <a:t>, </a:t>
            </a:r>
            <a:r>
              <a:rPr lang="en-US" sz="2800" dirty="0" err="1">
                <a:latin typeface="Times New Roman"/>
                <a:ea typeface="Times New Roman"/>
                <a:cs typeface="Times New Roman"/>
              </a:rPr>
              <a:t>gây</a:t>
            </a:r>
            <a:r>
              <a:rPr lang="en-US" sz="2800" dirty="0">
                <a:latin typeface="Times New Roman"/>
                <a:ea typeface="Times New Roman"/>
                <a:cs typeface="Times New Roman"/>
              </a:rPr>
              <a:t> </a:t>
            </a:r>
            <a:r>
              <a:rPr lang="en-US" sz="2800" dirty="0" err="1">
                <a:latin typeface="Times New Roman"/>
                <a:ea typeface="Times New Roman"/>
                <a:cs typeface="Times New Roman"/>
              </a:rPr>
              <a:t>cười</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rõ</a:t>
            </a:r>
            <a:r>
              <a:rPr lang="en-US" sz="2800" dirty="0">
                <a:latin typeface="Times New Roman"/>
                <a:ea typeface="Times New Roman"/>
                <a:cs typeface="Times New Roman"/>
              </a:rPr>
              <a:t> </a:t>
            </a:r>
            <a:r>
              <a:rPr lang="en-US" sz="2800" dirty="0" err="1">
                <a:latin typeface="Times New Roman"/>
                <a:ea typeface="Times New Roman"/>
                <a:cs typeface="Times New Roman"/>
              </a:rPr>
              <a:t>nét</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đề</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đề</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a:t>
            </a:r>
            <a:endParaRPr lang="en-US" sz="2800" dirty="0">
              <a:ea typeface="Calibri"/>
              <a:cs typeface="Times New Roman"/>
            </a:endParaRPr>
          </a:p>
        </p:txBody>
      </p:sp>
    </p:spTree>
    <p:extLst>
      <p:ext uri="{BB962C8B-B14F-4D97-AF65-F5344CB8AC3E}">
        <p14:creationId xmlns:p14="http://schemas.microsoft.com/office/powerpoint/2010/main" val="836095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VẬN DỤNG</a:t>
            </a:r>
            <a:endParaRPr lang="en-US" sz="3200" dirty="0">
              <a:solidFill>
                <a:prstClr val="black"/>
              </a:solidFill>
            </a:endParaRPr>
          </a:p>
        </p:txBody>
      </p:sp>
      <p:sp>
        <p:nvSpPr>
          <p:cNvPr id="6" name="TextBox 5"/>
          <p:cNvSpPr txBox="1"/>
          <p:nvPr/>
        </p:nvSpPr>
        <p:spPr>
          <a:xfrm>
            <a:off x="0" y="1600200"/>
            <a:ext cx="9144000" cy="1051955"/>
          </a:xfrm>
          <a:prstGeom prst="rect">
            <a:avLst/>
          </a:prstGeom>
          <a:noFill/>
        </p:spPr>
        <p:txBody>
          <a:bodyPr wrap="square" rtlCol="0">
            <a:spAutoFit/>
          </a:bodyPr>
          <a:lstStyle/>
          <a:p>
            <a:pPr algn="just">
              <a:lnSpc>
                <a:spcPct val="115000"/>
              </a:lnSpc>
            </a:pPr>
            <a:r>
              <a:rPr lang="en-US" sz="2800" dirty="0" err="1">
                <a:latin typeface="Times New Roman"/>
                <a:ea typeface="Times New Roman"/>
              </a:rPr>
              <a:t>Viết</a:t>
            </a:r>
            <a:r>
              <a:rPr lang="en-US" sz="2800" dirty="0">
                <a:latin typeface="Times New Roman"/>
                <a:ea typeface="Times New Roman"/>
              </a:rPr>
              <a:t> </a:t>
            </a:r>
            <a:r>
              <a:rPr lang="en-US" sz="2800" dirty="0" err="1">
                <a:latin typeface="Times New Roman"/>
                <a:ea typeface="Times New Roman"/>
              </a:rPr>
              <a:t>một</a:t>
            </a:r>
            <a:r>
              <a:rPr lang="en-US" sz="2800" dirty="0">
                <a:latin typeface="Times New Roman"/>
                <a:ea typeface="Times New Roman"/>
              </a:rPr>
              <a:t> </a:t>
            </a:r>
            <a:r>
              <a:rPr lang="en-US" sz="2800" dirty="0" err="1">
                <a:latin typeface="Times New Roman"/>
                <a:ea typeface="Times New Roman"/>
              </a:rPr>
              <a:t>đoạn</a:t>
            </a:r>
            <a:r>
              <a:rPr lang="en-US" sz="2800" dirty="0">
                <a:latin typeface="Times New Roman"/>
                <a:ea typeface="Times New Roman"/>
              </a:rPr>
              <a:t> </a:t>
            </a:r>
            <a:r>
              <a:rPr lang="en-US" sz="2800" dirty="0" err="1">
                <a:latin typeface="Times New Roman"/>
                <a:ea typeface="Times New Roman"/>
              </a:rPr>
              <a:t>văn</a:t>
            </a:r>
            <a:r>
              <a:rPr lang="en-US" sz="2800" dirty="0">
                <a:latin typeface="Times New Roman"/>
                <a:ea typeface="Times New Roman"/>
              </a:rPr>
              <a:t> ( </a:t>
            </a:r>
            <a:r>
              <a:rPr lang="en-US" sz="2800" dirty="0" err="1">
                <a:latin typeface="Times New Roman"/>
                <a:ea typeface="Times New Roman"/>
              </a:rPr>
              <a:t>khoảng</a:t>
            </a:r>
            <a:r>
              <a:rPr lang="en-US" sz="2800" dirty="0">
                <a:latin typeface="Times New Roman"/>
                <a:ea typeface="Times New Roman"/>
              </a:rPr>
              <a:t> </a:t>
            </a:r>
            <a:r>
              <a:rPr lang="en-US" sz="2800" dirty="0" err="1">
                <a:latin typeface="Times New Roman"/>
                <a:ea typeface="Times New Roman"/>
              </a:rPr>
              <a:t>năm</a:t>
            </a:r>
            <a:r>
              <a:rPr lang="en-US" sz="2800" dirty="0">
                <a:latin typeface="Times New Roman"/>
                <a:ea typeface="Times New Roman"/>
              </a:rPr>
              <a:t> </a:t>
            </a:r>
            <a:r>
              <a:rPr lang="en-US" sz="2800" dirty="0" err="1">
                <a:latin typeface="Times New Roman"/>
                <a:ea typeface="Times New Roman"/>
              </a:rPr>
              <a:t>đến</a:t>
            </a:r>
            <a:r>
              <a:rPr lang="en-US" sz="2800" dirty="0">
                <a:latin typeface="Times New Roman"/>
                <a:ea typeface="Times New Roman"/>
              </a:rPr>
              <a:t> </a:t>
            </a:r>
            <a:r>
              <a:rPr lang="en-US" sz="2800" dirty="0" err="1">
                <a:latin typeface="Times New Roman"/>
                <a:ea typeface="Times New Roman"/>
              </a:rPr>
              <a:t>bảy</a:t>
            </a:r>
            <a:r>
              <a:rPr lang="en-US" sz="2800" dirty="0">
                <a:latin typeface="Times New Roman"/>
                <a:ea typeface="Times New Roman"/>
              </a:rPr>
              <a:t> </a:t>
            </a:r>
            <a:r>
              <a:rPr lang="en-US" sz="2800" dirty="0" err="1">
                <a:latin typeface="Times New Roman"/>
                <a:ea typeface="Times New Roman"/>
              </a:rPr>
              <a:t>câu</a:t>
            </a:r>
            <a:r>
              <a:rPr lang="en-US" sz="2800" dirty="0">
                <a:latin typeface="Times New Roman"/>
                <a:ea typeface="Times New Roman"/>
              </a:rPr>
              <a:t>) </a:t>
            </a:r>
            <a:r>
              <a:rPr lang="en-US" sz="2800" dirty="0" err="1">
                <a:latin typeface="Times New Roman"/>
                <a:ea typeface="Times New Roman"/>
              </a:rPr>
              <a:t>trình</a:t>
            </a:r>
            <a:r>
              <a:rPr lang="en-US" sz="2800" dirty="0">
                <a:latin typeface="Times New Roman"/>
                <a:ea typeface="Times New Roman"/>
              </a:rPr>
              <a:t> </a:t>
            </a:r>
            <a:r>
              <a:rPr lang="en-US" sz="2800" dirty="0" err="1">
                <a:latin typeface="Times New Roman"/>
                <a:ea typeface="Times New Roman"/>
              </a:rPr>
              <a:t>bày</a:t>
            </a:r>
            <a:r>
              <a:rPr lang="en-US" sz="2800" dirty="0">
                <a:latin typeface="Times New Roman"/>
                <a:ea typeface="Times New Roman"/>
              </a:rPr>
              <a:t> </a:t>
            </a:r>
            <a:r>
              <a:rPr lang="en-US" sz="2800" dirty="0" err="1">
                <a:latin typeface="Times New Roman"/>
                <a:ea typeface="Times New Roman"/>
              </a:rPr>
              <a:t>sự</a:t>
            </a:r>
            <a:r>
              <a:rPr lang="en-US" sz="2800" dirty="0">
                <a:latin typeface="Times New Roman"/>
                <a:ea typeface="Times New Roman"/>
              </a:rPr>
              <a:t> </a:t>
            </a:r>
            <a:r>
              <a:rPr lang="en-US" sz="2800" dirty="0" err="1">
                <a:latin typeface="Times New Roman"/>
                <a:ea typeface="Times New Roman"/>
              </a:rPr>
              <a:t>khác</a:t>
            </a:r>
            <a:r>
              <a:rPr lang="en-US" sz="2800" dirty="0">
                <a:latin typeface="Times New Roman"/>
                <a:ea typeface="Times New Roman"/>
              </a:rPr>
              <a:t> </a:t>
            </a:r>
            <a:r>
              <a:rPr lang="en-US" sz="2800" dirty="0" err="1">
                <a:latin typeface="Times New Roman"/>
                <a:ea typeface="Times New Roman"/>
              </a:rPr>
              <a:t>nhau</a:t>
            </a:r>
            <a:r>
              <a:rPr lang="en-US" sz="2800" dirty="0">
                <a:latin typeface="Times New Roman"/>
                <a:ea typeface="Times New Roman"/>
              </a:rPr>
              <a:t> </a:t>
            </a:r>
            <a:r>
              <a:rPr lang="en-US" sz="2800" dirty="0" err="1">
                <a:latin typeface="Times New Roman"/>
                <a:ea typeface="Times New Roman"/>
              </a:rPr>
              <a:t>giữa</a:t>
            </a:r>
            <a:r>
              <a:rPr lang="en-US" sz="2800" dirty="0">
                <a:latin typeface="Times New Roman"/>
                <a:ea typeface="Times New Roman"/>
              </a:rPr>
              <a:t> </a:t>
            </a:r>
            <a:r>
              <a:rPr lang="en-US" sz="2800" dirty="0" err="1">
                <a:latin typeface="Times New Roman"/>
                <a:ea typeface="Times New Roman"/>
              </a:rPr>
              <a:t>keo</a:t>
            </a:r>
            <a:r>
              <a:rPr lang="en-US" sz="2800" dirty="0">
                <a:latin typeface="Times New Roman"/>
                <a:ea typeface="Times New Roman"/>
              </a:rPr>
              <a:t> </a:t>
            </a:r>
            <a:r>
              <a:rPr lang="en-US" sz="2800" dirty="0" err="1">
                <a:latin typeface="Times New Roman"/>
                <a:ea typeface="Times New Roman"/>
              </a:rPr>
              <a:t>kiệt</a:t>
            </a:r>
            <a:r>
              <a:rPr lang="en-US" sz="2800" dirty="0">
                <a:latin typeface="Times New Roman"/>
                <a:ea typeface="Times New Roman"/>
              </a:rPr>
              <a:t> </a:t>
            </a:r>
            <a:r>
              <a:rPr lang="en-US" sz="2800" dirty="0" err="1">
                <a:latin typeface="Times New Roman"/>
                <a:ea typeface="Times New Roman"/>
              </a:rPr>
              <a:t>và</a:t>
            </a:r>
            <a:r>
              <a:rPr lang="en-US" sz="2800" dirty="0">
                <a:latin typeface="Times New Roman"/>
                <a:ea typeface="Times New Roman"/>
              </a:rPr>
              <a:t> </a:t>
            </a:r>
            <a:r>
              <a:rPr lang="en-US" sz="2800" dirty="0" err="1">
                <a:latin typeface="Times New Roman"/>
                <a:ea typeface="Times New Roman"/>
              </a:rPr>
              <a:t>tiết</a:t>
            </a:r>
            <a:r>
              <a:rPr lang="en-US" sz="2800" dirty="0">
                <a:latin typeface="Times New Roman"/>
                <a:ea typeface="Times New Roman"/>
              </a:rPr>
              <a:t> </a:t>
            </a:r>
            <a:r>
              <a:rPr lang="en-US" sz="2800" dirty="0" err="1">
                <a:latin typeface="Times New Roman"/>
                <a:ea typeface="Times New Roman"/>
              </a:rPr>
              <a:t>kiệm</a:t>
            </a:r>
            <a:r>
              <a:rPr lang="en-US" sz="2800" dirty="0">
                <a:latin typeface="Times New Roman"/>
                <a:ea typeface="Times New Roman"/>
              </a:rPr>
              <a:t>.</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448459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VẬN DỤNG</a:t>
            </a:r>
            <a:endParaRPr lang="en-US" sz="3200" dirty="0">
              <a:solidFill>
                <a:prstClr val="black"/>
              </a:solidFill>
            </a:endParaRPr>
          </a:p>
        </p:txBody>
      </p:sp>
      <p:sp>
        <p:nvSpPr>
          <p:cNvPr id="3" name="TextBox 2"/>
          <p:cNvSpPr txBox="1"/>
          <p:nvPr/>
        </p:nvSpPr>
        <p:spPr>
          <a:xfrm>
            <a:off x="152400" y="1219200"/>
            <a:ext cx="8991600" cy="4520597"/>
          </a:xfrm>
          <a:prstGeom prst="rect">
            <a:avLst/>
          </a:prstGeom>
          <a:noFill/>
        </p:spPr>
        <p:txBody>
          <a:bodyPr wrap="square" rtlCol="0">
            <a:spAutoFit/>
          </a:bodyPr>
          <a:lstStyle/>
          <a:p>
            <a:pPr algn="just">
              <a:lnSpc>
                <a:spcPct val="115000"/>
              </a:lnSpc>
            </a:pPr>
            <a:r>
              <a:rPr lang="en-US" sz="2800" dirty="0" err="1" smtClean="0">
                <a:solidFill>
                  <a:prstClr val="black"/>
                </a:solidFill>
                <a:latin typeface="Times New Roman"/>
                <a:ea typeface="Times New Roman"/>
                <a:cs typeface="Times New Roman"/>
              </a:rPr>
              <a:t>Gợi</a:t>
            </a:r>
            <a:r>
              <a:rPr lang="en-US" sz="2800" dirty="0" smtClean="0">
                <a:solidFill>
                  <a:prstClr val="black"/>
                </a:solidFill>
                <a:latin typeface="Times New Roman"/>
                <a:ea typeface="Times New Roman"/>
                <a:cs typeface="Times New Roman"/>
              </a:rPr>
              <a:t> ý:</a:t>
            </a:r>
          </a:p>
          <a:p>
            <a:pPr algn="just">
              <a:lnSpc>
                <a:spcPct val="115000"/>
              </a:lnSpc>
            </a:pPr>
            <a:r>
              <a:rPr lang="en-US" sz="2800" dirty="0" err="1" smtClean="0">
                <a:solidFill>
                  <a:prstClr val="black"/>
                </a:solidFill>
                <a:latin typeface="Times New Roman"/>
                <a:ea typeface="Times New Roman"/>
                <a:cs typeface="Times New Roman"/>
              </a:rPr>
              <a:t>Tiết</a:t>
            </a:r>
            <a:r>
              <a:rPr lang="en-US" sz="2800" dirty="0" smtClean="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kiệm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là</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đúng</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gì</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đáng</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hợp</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lý</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đúng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mực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với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gì</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mình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hay </a:t>
            </a:r>
            <a:r>
              <a:rPr lang="en-US" sz="2800" dirty="0" err="1">
                <a:solidFill>
                  <a:prstClr val="black"/>
                </a:solidFill>
                <a:latin typeface="Times New Roman"/>
                <a:ea typeface="Times New Roman"/>
                <a:cs typeface="Times New Roman"/>
              </a:rPr>
              <a:t>mình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khả</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năng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tạo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ra.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Ngược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lại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hà</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tiện</a:t>
            </a:r>
            <a:r>
              <a:rPr lang="en-US" sz="2800" dirty="0">
                <a:solidFill>
                  <a:prstClr val="black"/>
                </a:solidFill>
                <a:latin typeface="Times New Roman"/>
                <a:ea typeface="Times New Roman"/>
                <a:cs typeface="Times New Roman"/>
              </a:rPr>
              <a:t> là </a:t>
            </a:r>
            <a:r>
              <a:rPr lang="en-US" sz="2800" dirty="0" err="1">
                <a:solidFill>
                  <a:prstClr val="black"/>
                </a:solidFill>
                <a:latin typeface="Times New Roman"/>
                <a:ea typeface="Times New Roman"/>
                <a:cs typeface="Times New Roman"/>
              </a:rPr>
              <a:t>một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thức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tiết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kiệm</a:t>
            </a:r>
            <a:r>
              <a:rPr lang="en-US" sz="2800" dirty="0">
                <a:solidFill>
                  <a:prstClr val="black"/>
                </a:solidFill>
                <a:latin typeface="Times New Roman"/>
                <a:ea typeface="Times New Roman"/>
                <a:cs typeface="Times New Roman"/>
              </a:rPr>
              <a:t> quá </a:t>
            </a:r>
            <a:r>
              <a:rPr lang="en-US" sz="2800" dirty="0" err="1">
                <a:solidFill>
                  <a:prstClr val="black"/>
                </a:solidFill>
                <a:latin typeface="Times New Roman"/>
                <a:ea typeface="Times New Roman"/>
                <a:cs typeface="Times New Roman"/>
              </a:rPr>
              <a:t>mức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đê</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dẫn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tới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tượng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keo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bẩn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bủn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xỉn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không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dám</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cho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những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đáng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ra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phải</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Tất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nhiên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tiết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kiệm</a:t>
            </a:r>
            <a:r>
              <a:rPr lang="en-US" sz="2800" dirty="0">
                <a:solidFill>
                  <a:prstClr val="black"/>
                </a:solidFill>
                <a:latin typeface="Times New Roman"/>
                <a:ea typeface="Times New Roman"/>
                <a:cs typeface="Times New Roman"/>
              </a:rPr>
              <a:t> là </a:t>
            </a:r>
            <a:r>
              <a:rPr lang="en-US" sz="2800" dirty="0" err="1">
                <a:solidFill>
                  <a:prstClr val="black"/>
                </a:solidFill>
                <a:latin typeface="Times New Roman"/>
                <a:ea typeface="Times New Roman"/>
                <a:cs typeface="Times New Roman"/>
              </a:rPr>
              <a:t>điều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khuyến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khích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trong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hội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còn</a:t>
            </a:r>
            <a:r>
              <a:rPr lang="en-US" sz="2800" dirty="0">
                <a:solidFill>
                  <a:prstClr val="black"/>
                </a:solidFill>
                <a:latin typeface="Times New Roman"/>
                <a:ea typeface="Times New Roman"/>
                <a:cs typeface="Times New Roman"/>
              </a:rPr>
              <a:t> hà </a:t>
            </a:r>
            <a:r>
              <a:rPr lang="en-US" sz="2800" dirty="0" err="1">
                <a:solidFill>
                  <a:prstClr val="black"/>
                </a:solidFill>
                <a:latin typeface="Times New Roman"/>
                <a:ea typeface="Times New Roman"/>
                <a:cs typeface="Times New Roman"/>
              </a:rPr>
              <a:t>tiện</a:t>
            </a:r>
            <a:r>
              <a:rPr lang="en-US" sz="2800" dirty="0">
                <a:solidFill>
                  <a:prstClr val="black"/>
                </a:solidFill>
                <a:latin typeface="Times New Roman"/>
                <a:ea typeface="Times New Roman"/>
                <a:cs typeface="Times New Roman"/>
              </a:rPr>
              <a:t> quá chỉ </a:t>
            </a:r>
            <a:r>
              <a:rPr lang="en-US" sz="2800" dirty="0" err="1">
                <a:solidFill>
                  <a:prstClr val="black"/>
                </a:solidFill>
                <a:latin typeface="Times New Roman"/>
                <a:ea typeface="Times New Roman"/>
                <a:cs typeface="Times New Roman"/>
              </a:rPr>
              <a:t>đê</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pha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hủy</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chính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bản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làm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hại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công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việc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của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thậm</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những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người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xung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quanh</a:t>
            </a:r>
            <a:r>
              <a:rPr lang="en-US" sz="2800" dirty="0">
                <a:solidFill>
                  <a:prstClr val="black"/>
                </a:solidFill>
                <a:latin typeface="Times New Roman"/>
                <a:ea typeface="Times New Roman"/>
                <a:cs typeface="Times New Roman"/>
              </a:rPr>
              <a:t>.</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4169662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VẬN DỤNG</a:t>
            </a:r>
            <a:endParaRPr lang="en-US" sz="3200" dirty="0">
              <a:solidFill>
                <a:prstClr val="black"/>
              </a:solidFill>
            </a:endParaRPr>
          </a:p>
        </p:txBody>
      </p:sp>
      <p:sp>
        <p:nvSpPr>
          <p:cNvPr id="3" name="TextBox 2"/>
          <p:cNvSpPr txBox="1"/>
          <p:nvPr/>
        </p:nvSpPr>
        <p:spPr>
          <a:xfrm>
            <a:off x="152400" y="1219200"/>
            <a:ext cx="8991600" cy="4520597"/>
          </a:xfrm>
          <a:prstGeom prst="rect">
            <a:avLst/>
          </a:prstGeom>
          <a:noFill/>
        </p:spPr>
        <p:txBody>
          <a:bodyPr wrap="square" rtlCol="0">
            <a:spAutoFit/>
          </a:bodyPr>
          <a:lstStyle/>
          <a:p>
            <a:pPr algn="just">
              <a:lnSpc>
                <a:spcPct val="115000"/>
              </a:lnSpc>
            </a:pPr>
            <a:r>
              <a:rPr lang="en-US" sz="2800" dirty="0" err="1" smtClean="0">
                <a:solidFill>
                  <a:prstClr val="black"/>
                </a:solidFill>
                <a:latin typeface="Times New Roman"/>
                <a:ea typeface="Times New Roman"/>
                <a:cs typeface="Times New Roman"/>
              </a:rPr>
              <a:t>Gợi</a:t>
            </a:r>
            <a:r>
              <a:rPr lang="en-US" sz="2800" dirty="0" smtClean="0">
                <a:solidFill>
                  <a:prstClr val="black"/>
                </a:solidFill>
                <a:latin typeface="Times New Roman"/>
                <a:ea typeface="Times New Roman"/>
                <a:cs typeface="Times New Roman"/>
              </a:rPr>
              <a:t> ý:</a:t>
            </a:r>
          </a:p>
          <a:p>
            <a:pPr algn="just">
              <a:lnSpc>
                <a:spcPct val="115000"/>
              </a:lnSpc>
            </a:pPr>
            <a:r>
              <a:rPr lang="en-US" sz="2800" dirty="0" err="1" smtClean="0">
                <a:solidFill>
                  <a:prstClr val="black"/>
                </a:solidFill>
                <a:latin typeface="Times New Roman"/>
                <a:ea typeface="Times New Roman"/>
                <a:cs typeface="Times New Roman"/>
              </a:rPr>
              <a:t>Tiết</a:t>
            </a:r>
            <a:r>
              <a:rPr lang="en-US" sz="2800" dirty="0" smtClean="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kiệm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là</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đúng</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gì</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đáng</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hợp</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lý</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đúng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mực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với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gì</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mình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hay </a:t>
            </a:r>
            <a:r>
              <a:rPr lang="en-US" sz="2800" dirty="0" err="1">
                <a:solidFill>
                  <a:prstClr val="black"/>
                </a:solidFill>
                <a:latin typeface="Times New Roman"/>
                <a:ea typeface="Times New Roman"/>
                <a:cs typeface="Times New Roman"/>
              </a:rPr>
              <a:t>mình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khả</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năng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tạo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ra.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Ngược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lại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hà</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tiện</a:t>
            </a:r>
            <a:r>
              <a:rPr lang="en-US" sz="2800" dirty="0">
                <a:solidFill>
                  <a:prstClr val="black"/>
                </a:solidFill>
                <a:latin typeface="Times New Roman"/>
                <a:ea typeface="Times New Roman"/>
                <a:cs typeface="Times New Roman"/>
              </a:rPr>
              <a:t> là </a:t>
            </a:r>
            <a:r>
              <a:rPr lang="en-US" sz="2800" dirty="0" err="1">
                <a:solidFill>
                  <a:prstClr val="black"/>
                </a:solidFill>
                <a:latin typeface="Times New Roman"/>
                <a:ea typeface="Times New Roman"/>
                <a:cs typeface="Times New Roman"/>
              </a:rPr>
              <a:t>một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thức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tiết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kiệm</a:t>
            </a:r>
            <a:r>
              <a:rPr lang="en-US" sz="2800" dirty="0">
                <a:solidFill>
                  <a:prstClr val="black"/>
                </a:solidFill>
                <a:latin typeface="Times New Roman"/>
                <a:ea typeface="Times New Roman"/>
                <a:cs typeface="Times New Roman"/>
              </a:rPr>
              <a:t> quá </a:t>
            </a:r>
            <a:r>
              <a:rPr lang="en-US" sz="2800" dirty="0" err="1">
                <a:solidFill>
                  <a:prstClr val="black"/>
                </a:solidFill>
                <a:latin typeface="Times New Roman"/>
                <a:ea typeface="Times New Roman"/>
                <a:cs typeface="Times New Roman"/>
              </a:rPr>
              <a:t>mức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đê</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dẫn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tới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tượng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keo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bẩn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bủn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xỉn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không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dám</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cho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những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đáng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ra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phải</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Tất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nhiên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tiết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kiệm</a:t>
            </a:r>
            <a:r>
              <a:rPr lang="en-US" sz="2800" dirty="0">
                <a:solidFill>
                  <a:prstClr val="black"/>
                </a:solidFill>
                <a:latin typeface="Times New Roman"/>
                <a:ea typeface="Times New Roman"/>
                <a:cs typeface="Times New Roman"/>
              </a:rPr>
              <a:t> là </a:t>
            </a:r>
            <a:r>
              <a:rPr lang="en-US" sz="2800" dirty="0" err="1">
                <a:solidFill>
                  <a:prstClr val="black"/>
                </a:solidFill>
                <a:latin typeface="Times New Roman"/>
                <a:ea typeface="Times New Roman"/>
                <a:cs typeface="Times New Roman"/>
              </a:rPr>
              <a:t>điều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khuyến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khích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trong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hội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còn</a:t>
            </a:r>
            <a:r>
              <a:rPr lang="en-US" sz="2800" dirty="0">
                <a:solidFill>
                  <a:prstClr val="black"/>
                </a:solidFill>
                <a:latin typeface="Times New Roman"/>
                <a:ea typeface="Times New Roman"/>
                <a:cs typeface="Times New Roman"/>
              </a:rPr>
              <a:t> hà </a:t>
            </a:r>
            <a:r>
              <a:rPr lang="en-US" sz="2800" dirty="0" err="1">
                <a:solidFill>
                  <a:prstClr val="black"/>
                </a:solidFill>
                <a:latin typeface="Times New Roman"/>
                <a:ea typeface="Times New Roman"/>
                <a:cs typeface="Times New Roman"/>
              </a:rPr>
              <a:t>tiện</a:t>
            </a:r>
            <a:r>
              <a:rPr lang="en-US" sz="2800" dirty="0">
                <a:solidFill>
                  <a:prstClr val="black"/>
                </a:solidFill>
                <a:latin typeface="Times New Roman"/>
                <a:ea typeface="Times New Roman"/>
                <a:cs typeface="Times New Roman"/>
              </a:rPr>
              <a:t> quá chỉ </a:t>
            </a:r>
            <a:r>
              <a:rPr lang="en-US" sz="2800" dirty="0" err="1">
                <a:solidFill>
                  <a:prstClr val="black"/>
                </a:solidFill>
                <a:latin typeface="Times New Roman"/>
                <a:ea typeface="Times New Roman"/>
                <a:cs typeface="Times New Roman"/>
              </a:rPr>
              <a:t>đê</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pha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hủy</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chính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bản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làm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hại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công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việc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của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thậm</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những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người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xung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quanh</a:t>
            </a:r>
            <a:r>
              <a:rPr lang="en-US" sz="2800" dirty="0">
                <a:solidFill>
                  <a:prstClr val="black"/>
                </a:solidFill>
                <a:latin typeface="Times New Roman"/>
                <a:ea typeface="Times New Roman"/>
                <a:cs typeface="Times New Roman"/>
              </a:rPr>
              <a:t>.</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640924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smtClean="0">
                <a:solidFill>
                  <a:srgbClr val="FF0000"/>
                </a:solidFill>
                <a:latin typeface="Times New Roman"/>
                <a:ea typeface="Times New Roman"/>
              </a:rPr>
              <a:t>HƯỚNG DẪN VỀ NHÀ</a:t>
            </a:r>
            <a:endParaRPr lang="en-US" sz="3200" dirty="0">
              <a:solidFill>
                <a:prstClr val="black"/>
              </a:solidFill>
            </a:endParaRPr>
          </a:p>
        </p:txBody>
      </p:sp>
      <p:sp>
        <p:nvSpPr>
          <p:cNvPr id="3" name="TextBox 2"/>
          <p:cNvSpPr txBox="1"/>
          <p:nvPr/>
        </p:nvSpPr>
        <p:spPr>
          <a:xfrm>
            <a:off x="152400" y="990600"/>
            <a:ext cx="8991600" cy="5047536"/>
          </a:xfrm>
          <a:prstGeom prst="rect">
            <a:avLst/>
          </a:prstGeom>
          <a:noFill/>
        </p:spPr>
        <p:txBody>
          <a:bodyPr wrap="square" rtlCol="0">
            <a:spAutoFit/>
          </a:bodyPr>
          <a:lstStyle/>
          <a:p>
            <a:pPr marL="58738" lvl="0" indent="515938">
              <a:lnSpc>
                <a:spcPct val="115000"/>
              </a:lnSpc>
              <a:spcAft>
                <a:spcPts val="0"/>
              </a:spcAft>
              <a:buFont typeface="Symbol"/>
              <a:buChar char=""/>
              <a:tabLst>
                <a:tab pos="540385" algn="l"/>
              </a:tabLst>
            </a:pPr>
            <a:r>
              <a:rPr lang="nl-NL" sz="2800" u="sng" kern="0" dirty="0">
                <a:latin typeface="Times New Roman"/>
                <a:ea typeface="Times New Roman"/>
              </a:rPr>
              <a:t>Đối với bài học tiết này</a:t>
            </a:r>
            <a:r>
              <a:rPr lang="nl-NL" sz="2800" kern="0" dirty="0">
                <a:latin typeface="Times New Roman"/>
                <a:ea typeface="Times New Roman"/>
              </a:rPr>
              <a:t>: Ôn tập bài “VẮT CỔ CHẠY RA NƯỚC” – “MAY KHÔNG ĐI GIÀY” </a:t>
            </a:r>
            <a:endParaRPr lang="en-US" sz="2800" dirty="0"/>
          </a:p>
          <a:p>
            <a:pPr marL="58738" lvl="0" indent="515938">
              <a:lnSpc>
                <a:spcPct val="115000"/>
              </a:lnSpc>
              <a:spcAft>
                <a:spcPts val="0"/>
              </a:spcAft>
              <a:buFont typeface="Symbol"/>
              <a:buChar char=""/>
              <a:tabLst>
                <a:tab pos="540385" algn="l"/>
                <a:tab pos="630555" algn="l"/>
              </a:tabLst>
            </a:pPr>
            <a:r>
              <a:rPr lang="nl-NL" sz="2800" kern="0" dirty="0">
                <a:latin typeface="Times New Roman"/>
                <a:ea typeface="Times New Roman"/>
              </a:rPr>
              <a:t>Nhận biết được một số yếu tố của truyện cười như: cốt truyện, bối cảnh, nhân vật, ngôn ngữ.</a:t>
            </a:r>
            <a:endParaRPr lang="en-US" sz="2800" dirty="0"/>
          </a:p>
          <a:p>
            <a:pPr marL="58738" lvl="0" indent="515938">
              <a:lnSpc>
                <a:spcPct val="115000"/>
              </a:lnSpc>
              <a:spcAft>
                <a:spcPts val="0"/>
              </a:spcAft>
              <a:buFont typeface="Symbol"/>
              <a:buChar char=""/>
              <a:tabLst>
                <a:tab pos="540385" algn="l"/>
                <a:tab pos="630555" algn="l"/>
              </a:tabLst>
            </a:pPr>
            <a:r>
              <a:rPr lang="nl-NL" sz="2800" kern="0" dirty="0">
                <a:latin typeface="Times New Roman"/>
                <a:ea typeface="Times New Roman"/>
              </a:rPr>
              <a:t>Nêu được nội dung bao quát của văn bản; nhận biết được đề tài, câu chuyện, nhân vật chính trong chỉnh thể tác phẩm; nhận xét được nội dung phản ánh và cách nhìn cuộc sống, con người của tác giả trong văn bản văn học.</a:t>
            </a:r>
            <a:endParaRPr lang="en-US" sz="2800" dirty="0"/>
          </a:p>
          <a:p>
            <a:pPr marL="58738" lvl="0" indent="515938" algn="just">
              <a:lnSpc>
                <a:spcPct val="115000"/>
              </a:lnSpc>
              <a:spcAft>
                <a:spcPts val="0"/>
              </a:spcAft>
              <a:buFont typeface="Symbol"/>
              <a:buChar char=""/>
              <a:tabLst>
                <a:tab pos="540385" algn="l"/>
                <a:tab pos="630555" algn="l"/>
                <a:tab pos="810260" algn="l"/>
              </a:tabLst>
            </a:pPr>
            <a:r>
              <a:rPr lang="nl-NL" sz="2800" kern="0" dirty="0">
                <a:latin typeface="Times New Roman"/>
                <a:ea typeface="Times New Roman"/>
              </a:rPr>
              <a:t>Đọc lại bài, nắm kĩ các nội dung đã ôn và các bài tập đã làm.</a:t>
            </a:r>
            <a:endParaRPr lang="en-US" sz="2800" dirty="0">
              <a:effectLst/>
            </a:endParaRPr>
          </a:p>
        </p:txBody>
      </p:sp>
    </p:spTree>
    <p:extLst>
      <p:ext uri="{BB962C8B-B14F-4D97-AF65-F5344CB8AC3E}">
        <p14:creationId xmlns:p14="http://schemas.microsoft.com/office/powerpoint/2010/main" val="640924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smtClean="0">
                <a:solidFill>
                  <a:srgbClr val="FF0000"/>
                </a:solidFill>
                <a:latin typeface="Times New Roman"/>
                <a:ea typeface="Times New Roman"/>
              </a:rPr>
              <a:t>HƯỚNG DẪN VỀ NHÀ</a:t>
            </a:r>
            <a:endParaRPr lang="en-US" sz="3200" dirty="0">
              <a:solidFill>
                <a:prstClr val="black"/>
              </a:solidFill>
            </a:endParaRPr>
          </a:p>
        </p:txBody>
      </p:sp>
      <p:sp>
        <p:nvSpPr>
          <p:cNvPr id="3" name="TextBox 2"/>
          <p:cNvSpPr txBox="1"/>
          <p:nvPr/>
        </p:nvSpPr>
        <p:spPr>
          <a:xfrm>
            <a:off x="152400" y="990600"/>
            <a:ext cx="8991600" cy="3496342"/>
          </a:xfrm>
          <a:prstGeom prst="rect">
            <a:avLst/>
          </a:prstGeom>
          <a:noFill/>
        </p:spPr>
        <p:txBody>
          <a:bodyPr wrap="square" rtlCol="0">
            <a:spAutoFit/>
          </a:bodyPr>
          <a:lstStyle/>
          <a:p>
            <a:pPr marL="342900" lvl="0" indent="-342900" algn="just">
              <a:lnSpc>
                <a:spcPct val="115000"/>
              </a:lnSpc>
              <a:spcAft>
                <a:spcPts val="0"/>
              </a:spcAft>
              <a:buFont typeface="Symbol"/>
              <a:buChar char=""/>
              <a:tabLst>
                <a:tab pos="540385" algn="l"/>
              </a:tabLst>
            </a:pPr>
            <a:r>
              <a:rPr lang="nl-NL" sz="2800" u="sng" kern="0" dirty="0">
                <a:latin typeface="Times New Roman"/>
                <a:ea typeface="Times New Roman"/>
                <a:cs typeface="Times New Roman"/>
              </a:rPr>
              <a:t>Đối với bài học tiết sau</a:t>
            </a:r>
            <a:r>
              <a:rPr lang="nl-NL" sz="2800" kern="0" dirty="0">
                <a:latin typeface="Times New Roman"/>
                <a:ea typeface="Times New Roman"/>
                <a:cs typeface="Times New Roman"/>
              </a:rPr>
              <a:t>: Đọc bài KHOE CỦA, CON RẮN VUÔNG</a:t>
            </a:r>
            <a:endParaRPr lang="en-US" sz="2000" kern="100" dirty="0">
              <a:ea typeface="Calibri"/>
              <a:cs typeface="Times New Roman"/>
            </a:endParaRPr>
          </a:p>
          <a:p>
            <a:pPr marL="342900" lvl="0" indent="-342900" algn="just">
              <a:lnSpc>
                <a:spcPct val="115000"/>
              </a:lnSpc>
              <a:spcAft>
                <a:spcPts val="0"/>
              </a:spcAft>
              <a:buFont typeface="Symbol"/>
              <a:buChar char=""/>
              <a:tabLst>
                <a:tab pos="540385" algn="l"/>
              </a:tabLst>
            </a:pPr>
            <a:r>
              <a:rPr lang="nl-NL" sz="2800" kern="0" dirty="0">
                <a:latin typeface="Times New Roman"/>
                <a:ea typeface="Times New Roman"/>
                <a:cs typeface="Times New Roman"/>
              </a:rPr>
              <a:t>Nắm được những yếu tố cơ bản của truyện cười thể hiện trong văn bản như: cốt truyện, nhân vật, bối cảnh.</a:t>
            </a:r>
            <a:endParaRPr lang="en-US" sz="2000" kern="100" dirty="0">
              <a:ea typeface="Calibri"/>
              <a:cs typeface="Times New Roman"/>
            </a:endParaRPr>
          </a:p>
          <a:p>
            <a:pPr marL="342900" lvl="0" indent="-342900" algn="just">
              <a:lnSpc>
                <a:spcPct val="115000"/>
              </a:lnSpc>
              <a:spcAft>
                <a:spcPts val="0"/>
              </a:spcAft>
              <a:buFont typeface="Symbol"/>
              <a:buChar char=""/>
              <a:tabLst>
                <a:tab pos="540385" algn="l"/>
              </a:tabLst>
            </a:pPr>
            <a:r>
              <a:rPr lang="nl-NL" sz="2800" kern="0" dirty="0">
                <a:latin typeface="Times New Roman"/>
                <a:ea typeface="Times New Roman"/>
                <a:cs typeface="Times New Roman"/>
              </a:rPr>
              <a:t>Phê phán tính hay khoe khoang, tính khoác lác của một số hạng người trong xã hội</a:t>
            </a:r>
            <a:endParaRPr lang="en-US" sz="2000" kern="100" dirty="0">
              <a:ea typeface="Calibri"/>
              <a:cs typeface="Times New Roman"/>
            </a:endParaRPr>
          </a:p>
          <a:p>
            <a:r>
              <a:rPr lang="nl-NL" sz="2800" kern="0" dirty="0">
                <a:latin typeface="Times New Roman"/>
                <a:ea typeface="Times New Roman"/>
              </a:rPr>
              <a:t>Bài học rút ra từ 2 câu chuyện trên.</a:t>
            </a:r>
            <a:endParaRPr lang="en-US" sz="2800" dirty="0">
              <a:solidFill>
                <a:prstClr val="black"/>
              </a:solidFill>
            </a:endParaRPr>
          </a:p>
        </p:txBody>
      </p:sp>
    </p:spTree>
    <p:extLst>
      <p:ext uri="{BB962C8B-B14F-4D97-AF65-F5344CB8AC3E}">
        <p14:creationId xmlns:p14="http://schemas.microsoft.com/office/powerpoint/2010/main" val="237019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2200" y="381000"/>
            <a:ext cx="5029200"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KHỞI ĐỘNG</a:t>
            </a:r>
          </a:p>
        </p:txBody>
      </p:sp>
      <p:sp>
        <p:nvSpPr>
          <p:cNvPr id="5" name="TextBox 4"/>
          <p:cNvSpPr txBox="1"/>
          <p:nvPr/>
        </p:nvSpPr>
        <p:spPr>
          <a:xfrm>
            <a:off x="1066800" y="1280773"/>
            <a:ext cx="6324600" cy="584775"/>
          </a:xfrm>
          <a:prstGeom prst="rect">
            <a:avLst/>
          </a:prstGeom>
          <a:noFill/>
        </p:spPr>
        <p:txBody>
          <a:bodyPr wrap="square" rtlCol="0">
            <a:spAutoFit/>
          </a:bodyPr>
          <a:lstStyle/>
          <a:p>
            <a:pPr algn="ct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t>
            </a:r>
            <a:endParaRPr lang="en-US" sz="32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609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62200" y="5181600"/>
            <a:ext cx="3657600" cy="523220"/>
          </a:xfrm>
          <a:prstGeom prst="rect">
            <a:avLst/>
          </a:prstGeom>
          <a:noFill/>
        </p:spPr>
        <p:txBody>
          <a:bodyPr wrap="square" rtlCol="0">
            <a:spAutoFit/>
          </a:bodyPr>
          <a:lstStyle/>
          <a:p>
            <a:pPr algn="ctr"/>
            <a:r>
              <a:rPr lang="en-US" sz="2800" dirty="0" err="1" smtClean="0">
                <a:solidFill>
                  <a:srgbClr val="0070C0"/>
                </a:solidFill>
                <a:latin typeface="Times New Roman" pitchFamily="18" charset="0"/>
                <a:cs typeface="Times New Roman" pitchFamily="18" charset="0"/>
              </a:rPr>
              <a:t>Vắt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cổ</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chày</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nước</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0393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7315200" y="161459"/>
            <a:ext cx="2322777" cy="1963082"/>
          </a:xfrm>
          <a:prstGeom prst="rect">
            <a:avLst/>
          </a:prstGeom>
        </p:spPr>
      </p:pic>
      <p:sp>
        <p:nvSpPr>
          <p:cNvPr id="4" name="Rectangle 3"/>
          <p:cNvSpPr/>
          <p:nvPr/>
        </p:nvSpPr>
        <p:spPr>
          <a:xfrm>
            <a:off x="1143000" y="2465071"/>
            <a:ext cx="7620000" cy="584775"/>
          </a:xfrm>
          <a:prstGeom prst="rect">
            <a:avLst/>
          </a:prstGeom>
        </p:spPr>
        <p:txBody>
          <a:bodyPr wrap="square">
            <a:spAutoFit/>
          </a:bodyPr>
          <a:lstStyle/>
          <a:p>
            <a:pPr algn="ctr"/>
            <a:r>
              <a:rPr lang="en-US" sz="3200" b="1" kern="0" dirty="0" smtClean="0">
                <a:solidFill>
                  <a:srgbClr val="C00000"/>
                </a:solidFill>
                <a:latin typeface="Times New Roman"/>
                <a:ea typeface="Yu Mincho"/>
              </a:rPr>
              <a:t>CHÚC CÁC EM HỌC TẬP TỐT!</a:t>
            </a:r>
            <a:endParaRPr lang="en-US" sz="3200" dirty="0">
              <a:solidFill>
                <a:prstClr val="black"/>
              </a:solidFill>
            </a:endParaRPr>
          </a:p>
        </p:txBody>
      </p:sp>
    </p:spTree>
    <p:extLst>
      <p:ext uri="{BB962C8B-B14F-4D97-AF65-F5344CB8AC3E}">
        <p14:creationId xmlns:p14="http://schemas.microsoft.com/office/powerpoint/2010/main" val="3576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2200" y="381000"/>
            <a:ext cx="5029200" cy="584775"/>
          </a:xfrm>
          <a:prstGeom prst="rect">
            <a:avLst/>
          </a:prstGeom>
          <a:solidFill>
            <a:srgbClr val="FFFF99"/>
          </a:solidFill>
        </p:spPr>
        <p:txBody>
          <a:bodyPr wrap="square" rtlCol="0">
            <a:spAutoFit/>
          </a:bodyPr>
          <a:lstStyle/>
          <a:p>
            <a:pPr algn="ctr"/>
            <a:r>
              <a:rPr lang="en-US" sz="3200" b="1" dirty="0">
                <a:solidFill>
                  <a:srgbClr val="FF0000"/>
                </a:solidFill>
                <a:latin typeface="Times New Roman" pitchFamily="18" charset="0"/>
                <a:cs typeface="Times New Roman" pitchFamily="18" charset="0"/>
              </a:rPr>
              <a:t>KHỞI ĐỘNG</a:t>
            </a:r>
          </a:p>
        </p:txBody>
      </p:sp>
      <p:sp>
        <p:nvSpPr>
          <p:cNvPr id="5" name="TextBox 4"/>
          <p:cNvSpPr txBox="1"/>
          <p:nvPr/>
        </p:nvSpPr>
        <p:spPr>
          <a:xfrm>
            <a:off x="1066800" y="1280773"/>
            <a:ext cx="6324600" cy="584775"/>
          </a:xfrm>
          <a:prstGeom prst="rect">
            <a:avLst/>
          </a:prstGeom>
          <a:noFill/>
        </p:spPr>
        <p:txBody>
          <a:bodyPr wrap="square" rtlCol="0">
            <a:spAutoFit/>
          </a:bodyPr>
          <a:lstStyle/>
          <a:p>
            <a:pPr algn="ctr"/>
            <a:r>
              <a:rPr lang="en-US" sz="3200" dirty="0" err="1" smtClean="0">
                <a:solidFill>
                  <a:prstClr val="black"/>
                </a:solidFill>
                <a:latin typeface="Times New Roman" pitchFamily="18" charset="0"/>
                <a:cs typeface="Times New Roman" pitchFamily="18" charset="0"/>
              </a:rPr>
              <a:t>Nhìn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hình</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đoán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chữ</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362200" y="5181600"/>
            <a:ext cx="3657600" cy="523220"/>
          </a:xfrm>
          <a:prstGeom prst="rect">
            <a:avLst/>
          </a:prstGeom>
          <a:noFill/>
        </p:spPr>
        <p:txBody>
          <a:bodyPr wrap="square" rtlCol="0">
            <a:spAutoFit/>
          </a:bodyPr>
          <a:lstStyle/>
          <a:p>
            <a:pPr algn="ctr"/>
            <a:r>
              <a:rPr lang="en-US" sz="2800" dirty="0" err="1" smtClean="0">
                <a:solidFill>
                  <a:srgbClr val="0070C0"/>
                </a:solidFill>
                <a:latin typeface="Times New Roman" pitchFamily="18" charset="0"/>
                <a:cs typeface="Times New Roman" pitchFamily="18" charset="0"/>
              </a:rPr>
              <a:t>Keo</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kiệt</a:t>
            </a:r>
            <a:endParaRPr lang="en-US" sz="2800"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65548"/>
            <a:ext cx="8305799" cy="331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1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7400" y="152400"/>
            <a:ext cx="6400800" cy="584775"/>
          </a:xfrm>
          <a:prstGeom prst="rect">
            <a:avLst/>
          </a:prstGeom>
          <a:solidFill>
            <a:srgbClr val="FFFF99"/>
          </a:solidFill>
        </p:spPr>
        <p:txBody>
          <a:bodyPr wrap="square" rtlCol="0">
            <a:spAutoFit/>
          </a:bodyPr>
          <a:lstStyle/>
          <a:p>
            <a:pPr algn="ctr"/>
            <a:r>
              <a:rPr lang="en-US" sz="3200" b="1" kern="0" dirty="0">
                <a:solidFill>
                  <a:srgbClr val="FF0000"/>
                </a:solidFill>
                <a:latin typeface="Times New Roman"/>
                <a:ea typeface="Times New Roman"/>
              </a:rPr>
              <a:t>HÌNH THÀNH KIẾN THỨC</a:t>
            </a:r>
            <a:endParaRPr lang="en-US" sz="3200" dirty="0"/>
          </a:p>
        </p:txBody>
      </p:sp>
      <p:sp>
        <p:nvSpPr>
          <p:cNvPr id="4" name="TextBox 3"/>
          <p:cNvSpPr txBox="1"/>
          <p:nvPr/>
        </p:nvSpPr>
        <p:spPr>
          <a:xfrm>
            <a:off x="419100" y="1338590"/>
            <a:ext cx="6057900" cy="523220"/>
          </a:xfrm>
          <a:prstGeom prst="rect">
            <a:avLst/>
          </a:prstGeom>
          <a:noFill/>
        </p:spPr>
        <p:txBody>
          <a:bodyPr wrap="square" rtlCol="0">
            <a:spAutoFit/>
          </a:bodyPr>
          <a:lstStyle/>
          <a:p>
            <a:r>
              <a:rPr lang="nl-NL" sz="2800" b="1" kern="0" dirty="0" smtClean="0">
                <a:solidFill>
                  <a:srgbClr val="FF0000"/>
                </a:solidFill>
                <a:latin typeface="Times New Roman"/>
                <a:ea typeface="Times New Roman"/>
              </a:rPr>
              <a:t>I. Tìm </a:t>
            </a:r>
            <a:r>
              <a:rPr lang="nl-NL" sz="2800" b="1" kern="0" dirty="0">
                <a:solidFill>
                  <a:srgbClr val="FF0000"/>
                </a:solidFill>
                <a:latin typeface="Times New Roman"/>
                <a:ea typeface="Times New Roman"/>
              </a:rPr>
              <a:t>hiểu giới thiệu bài học</a:t>
            </a:r>
            <a:endParaRPr lang="en-US" sz="2800" dirty="0"/>
          </a:p>
        </p:txBody>
      </p:sp>
      <p:sp>
        <p:nvSpPr>
          <p:cNvPr id="5" name="TextBox 4"/>
          <p:cNvSpPr txBox="1"/>
          <p:nvPr/>
        </p:nvSpPr>
        <p:spPr>
          <a:xfrm>
            <a:off x="533400" y="1948190"/>
            <a:ext cx="5486400" cy="523220"/>
          </a:xfrm>
          <a:prstGeom prst="rect">
            <a:avLst/>
          </a:prstGeom>
          <a:noFill/>
        </p:spPr>
        <p:txBody>
          <a:bodyPr wrap="square" rtlCol="0">
            <a:spAutoFit/>
          </a:bodyPr>
          <a:lstStyle/>
          <a:p>
            <a:r>
              <a:rPr lang="nl-NL" sz="2800" b="1" kern="0" dirty="0" smtClean="0">
                <a:solidFill>
                  <a:srgbClr val="FF0000"/>
                </a:solidFill>
                <a:latin typeface="Times New Roman"/>
                <a:ea typeface="Times New Roman"/>
              </a:rPr>
              <a:t>II. Tìm </a:t>
            </a:r>
            <a:r>
              <a:rPr lang="nl-NL" sz="2800" b="1" kern="0" dirty="0">
                <a:solidFill>
                  <a:srgbClr val="FF0000"/>
                </a:solidFill>
                <a:latin typeface="Times New Roman"/>
                <a:ea typeface="Times New Roman"/>
              </a:rPr>
              <a:t>hiểu tri thức ngữ văn</a:t>
            </a:r>
            <a:endParaRPr lang="en-US" sz="2800" dirty="0"/>
          </a:p>
        </p:txBody>
      </p:sp>
      <p:sp>
        <p:nvSpPr>
          <p:cNvPr id="6" name="TextBox 5"/>
          <p:cNvSpPr txBox="1"/>
          <p:nvPr/>
        </p:nvSpPr>
        <p:spPr>
          <a:xfrm>
            <a:off x="968477" y="2471410"/>
            <a:ext cx="4572000" cy="556434"/>
          </a:xfrm>
          <a:prstGeom prst="rect">
            <a:avLst/>
          </a:prstGeom>
          <a:noFill/>
        </p:spPr>
        <p:txBody>
          <a:bodyPr wrap="square" rtlCol="0">
            <a:spAutoFit/>
          </a:bodyPr>
          <a:lstStyle/>
          <a:p>
            <a:pPr marL="342900" lvl="0" indent="-342900" algn="just">
              <a:lnSpc>
                <a:spcPct val="115000"/>
              </a:lnSpc>
              <a:spcAft>
                <a:spcPts val="800"/>
              </a:spcAft>
              <a:buFont typeface="+mj-lt"/>
              <a:buAutoNum type="arabicPeriod"/>
              <a:tabLst>
                <a:tab pos="90170" algn="l"/>
                <a:tab pos="180340" algn="l"/>
                <a:tab pos="270510" algn="l"/>
              </a:tabLst>
            </a:pPr>
            <a:r>
              <a:rPr lang="nl-NL" sz="2800" b="1" kern="100" dirty="0">
                <a:solidFill>
                  <a:srgbClr val="0070C0"/>
                </a:solidFill>
                <a:latin typeface="Times New Roman"/>
                <a:ea typeface="Times New Roman"/>
                <a:cs typeface="Times New Roman"/>
              </a:rPr>
              <a:t>Truyện cười</a:t>
            </a:r>
            <a:endParaRPr lang="en-US" sz="2800" kern="100" dirty="0">
              <a:solidFill>
                <a:srgbClr val="0070C0"/>
              </a:solidFill>
              <a:ea typeface="Calibri"/>
              <a:cs typeface="Times New Roman"/>
            </a:endParaRPr>
          </a:p>
        </p:txBody>
      </p:sp>
      <p:sp>
        <p:nvSpPr>
          <p:cNvPr id="7" name="TextBox 6"/>
          <p:cNvSpPr txBox="1"/>
          <p:nvPr/>
        </p:nvSpPr>
        <p:spPr>
          <a:xfrm>
            <a:off x="0" y="3051889"/>
            <a:ext cx="9144000" cy="2569934"/>
          </a:xfrm>
          <a:prstGeom prst="rect">
            <a:avLst/>
          </a:prstGeom>
          <a:noFill/>
        </p:spPr>
        <p:txBody>
          <a:bodyPr wrap="square" rtlCol="0">
            <a:spAutoFit/>
          </a:bodyPr>
          <a:lstStyle/>
          <a:p>
            <a:pPr indent="180340" algn="just">
              <a:lnSpc>
                <a:spcPct val="115000"/>
              </a:lnSpc>
              <a:spcAft>
                <a:spcPts val="800"/>
              </a:spcAft>
              <a:tabLst>
                <a:tab pos="90170" algn="l"/>
                <a:tab pos="180340" algn="l"/>
                <a:tab pos="270510" algn="l"/>
              </a:tabLst>
            </a:pPr>
            <a:r>
              <a:rPr lang="nl-NL" sz="2800" b="1" kern="100" dirty="0">
                <a:solidFill>
                  <a:srgbClr val="000000"/>
                </a:solidFill>
                <a:latin typeface="Times New Roman"/>
                <a:ea typeface="Times New Roman"/>
                <a:cs typeface="Times New Roman"/>
              </a:rPr>
              <a:t>Truyện cười</a:t>
            </a:r>
            <a:r>
              <a:rPr lang="nl-NL" sz="2800" kern="100" dirty="0">
                <a:solidFill>
                  <a:srgbClr val="000000"/>
                </a:solidFill>
                <a:latin typeface="Times New Roman"/>
                <a:ea typeface="Times New Roman"/>
                <a:cs typeface="Times New Roman"/>
              </a:rPr>
              <a:t> là thể loại tự sự dân gian chứa đựng yếu tố gây cười, nhằm mục đích giải trí, hoặc phê phán, châm biếm, đã kích những thói hư, tật xấu trong cuộc sống. Truyện cười là một trong những biểu hiện sinh động cho tính lạc quan, trí thông minh sắc sảo của tác giả dân gian.</a:t>
            </a:r>
            <a:endParaRPr lang="en-US" sz="2800" kern="100" dirty="0">
              <a:ea typeface="Calibri"/>
              <a:cs typeface="Times New Roman"/>
            </a:endParaRPr>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619" y="-90901"/>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110" y="1501422"/>
            <a:ext cx="4572000" cy="556434"/>
          </a:xfrm>
          <a:prstGeom prst="rect">
            <a:avLst/>
          </a:prstGeom>
          <a:noFill/>
        </p:spPr>
        <p:txBody>
          <a:bodyPr wrap="square" rtlCol="0">
            <a:spAutoFit/>
          </a:bodyPr>
          <a:lstStyle/>
          <a:p>
            <a:pPr marL="342900" lvl="0" indent="-342900" algn="just">
              <a:lnSpc>
                <a:spcPct val="115000"/>
              </a:lnSpc>
              <a:spcAft>
                <a:spcPts val="800"/>
              </a:spcAft>
              <a:buFont typeface="+mj-lt"/>
              <a:buAutoNum type="arabicPeriod"/>
              <a:tabLst>
                <a:tab pos="90170" algn="l"/>
                <a:tab pos="180340" algn="l"/>
                <a:tab pos="270510" algn="l"/>
              </a:tabLst>
            </a:pPr>
            <a:r>
              <a:rPr lang="nl-NL" sz="2800" b="1" kern="100" dirty="0">
                <a:solidFill>
                  <a:srgbClr val="0070C0"/>
                </a:solidFill>
                <a:latin typeface="Times New Roman"/>
                <a:ea typeface="Times New Roman"/>
                <a:cs typeface="Times New Roman"/>
              </a:rPr>
              <a:t>Truyện cười</a:t>
            </a:r>
            <a:endParaRPr lang="en-US" sz="2800" kern="100" dirty="0">
              <a:solidFill>
                <a:srgbClr val="0070C0"/>
              </a:solidFill>
              <a:ea typeface="Calibri"/>
              <a:cs typeface="Times New Roman"/>
            </a:endParaRPr>
          </a:p>
        </p:txBody>
      </p:sp>
      <p:sp>
        <p:nvSpPr>
          <p:cNvPr id="3" name="TextBox 2"/>
          <p:cNvSpPr txBox="1"/>
          <p:nvPr/>
        </p:nvSpPr>
        <p:spPr>
          <a:xfrm>
            <a:off x="329381" y="2072604"/>
            <a:ext cx="3733800" cy="523220"/>
          </a:xfrm>
          <a:prstGeom prst="rect">
            <a:avLst/>
          </a:prstGeom>
          <a:noFill/>
        </p:spPr>
        <p:txBody>
          <a:bodyPr wrap="square" rtlCol="0">
            <a:spAutoFit/>
          </a:bodyPr>
          <a:lstStyle/>
          <a:p>
            <a:r>
              <a:rPr lang="nl-NL" sz="2800" b="1" dirty="0" smtClean="0">
                <a:solidFill>
                  <a:srgbClr val="000000"/>
                </a:solidFill>
                <a:latin typeface="Times New Roman"/>
                <a:ea typeface="Times New Roman"/>
              </a:rPr>
              <a:t>- Cốt </a:t>
            </a:r>
            <a:r>
              <a:rPr lang="nl-NL" sz="2800" b="1" dirty="0">
                <a:solidFill>
                  <a:srgbClr val="000000"/>
                </a:solidFill>
                <a:latin typeface="Times New Roman"/>
                <a:ea typeface="Times New Roman"/>
              </a:rPr>
              <a:t>truyện</a:t>
            </a:r>
            <a:r>
              <a:rPr lang="nl-NL" sz="2800" dirty="0">
                <a:solidFill>
                  <a:srgbClr val="000000"/>
                </a:solidFill>
                <a:latin typeface="Times New Roman"/>
                <a:ea typeface="Times New Roman"/>
              </a:rPr>
              <a:t> </a:t>
            </a:r>
            <a:endParaRPr lang="en-US" sz="2800" dirty="0"/>
          </a:p>
        </p:txBody>
      </p:sp>
      <p:sp>
        <p:nvSpPr>
          <p:cNvPr id="6" name="TextBox 5"/>
          <p:cNvSpPr txBox="1"/>
          <p:nvPr/>
        </p:nvSpPr>
        <p:spPr>
          <a:xfrm>
            <a:off x="378543" y="2581183"/>
            <a:ext cx="1905000" cy="523220"/>
          </a:xfrm>
          <a:prstGeom prst="rect">
            <a:avLst/>
          </a:prstGeom>
          <a:noFill/>
        </p:spPr>
        <p:txBody>
          <a:bodyPr wrap="square" rtlCol="0">
            <a:spAutoFit/>
          </a:bodyPr>
          <a:lstStyle/>
          <a:p>
            <a:r>
              <a:rPr lang="nl-NL" sz="2800" b="1" dirty="0" smtClean="0">
                <a:solidFill>
                  <a:srgbClr val="000000"/>
                </a:solidFill>
                <a:latin typeface="Times New Roman"/>
                <a:ea typeface="Times New Roman"/>
              </a:rPr>
              <a:t>- Nhân </a:t>
            </a:r>
            <a:r>
              <a:rPr lang="nl-NL" sz="2800" b="1" dirty="0">
                <a:solidFill>
                  <a:srgbClr val="000000"/>
                </a:solidFill>
                <a:latin typeface="Times New Roman"/>
                <a:ea typeface="Times New Roman"/>
              </a:rPr>
              <a:t>vật </a:t>
            </a:r>
            <a:endParaRPr lang="en-US" sz="2800" dirty="0"/>
          </a:p>
        </p:txBody>
      </p:sp>
      <p:sp>
        <p:nvSpPr>
          <p:cNvPr id="7" name="TextBox 6"/>
          <p:cNvSpPr txBox="1"/>
          <p:nvPr/>
        </p:nvSpPr>
        <p:spPr>
          <a:xfrm>
            <a:off x="378543" y="3096896"/>
            <a:ext cx="2209800" cy="523220"/>
          </a:xfrm>
          <a:prstGeom prst="rect">
            <a:avLst/>
          </a:prstGeom>
          <a:noFill/>
        </p:spPr>
        <p:txBody>
          <a:bodyPr wrap="square" rtlCol="0">
            <a:spAutoFit/>
          </a:bodyPr>
          <a:lstStyle/>
          <a:p>
            <a:r>
              <a:rPr lang="nl-NL" sz="2800" b="1" dirty="0" smtClean="0">
                <a:solidFill>
                  <a:srgbClr val="000000"/>
                </a:solidFill>
                <a:latin typeface="Times New Roman"/>
                <a:ea typeface="Times New Roman"/>
              </a:rPr>
              <a:t>- Ngôn </a:t>
            </a:r>
            <a:r>
              <a:rPr lang="nl-NL" sz="2800" b="1" dirty="0">
                <a:solidFill>
                  <a:srgbClr val="000000"/>
                </a:solidFill>
                <a:latin typeface="Times New Roman"/>
                <a:ea typeface="Times New Roman"/>
              </a:rPr>
              <a:t>ngữ</a:t>
            </a:r>
            <a:r>
              <a:rPr lang="nl-NL" sz="2800" dirty="0">
                <a:solidFill>
                  <a:srgbClr val="000000"/>
                </a:solidFill>
                <a:latin typeface="Times New Roman"/>
                <a:ea typeface="Times New Roman"/>
              </a:rPr>
              <a:t> </a:t>
            </a:r>
            <a:endParaRPr lang="en-US" sz="2800" dirty="0"/>
          </a:p>
        </p:txBody>
      </p:sp>
      <p:sp>
        <p:nvSpPr>
          <p:cNvPr id="8" name="TextBox 7"/>
          <p:cNvSpPr txBox="1"/>
          <p:nvPr/>
        </p:nvSpPr>
        <p:spPr>
          <a:xfrm>
            <a:off x="140110" y="3810000"/>
            <a:ext cx="8165690" cy="556434"/>
          </a:xfrm>
          <a:prstGeom prst="rect">
            <a:avLst/>
          </a:prstGeom>
          <a:noFill/>
        </p:spPr>
        <p:txBody>
          <a:bodyPr wrap="square" rtlCol="0">
            <a:spAutoFit/>
          </a:bodyPr>
          <a:lstStyle/>
          <a:p>
            <a:pPr lvl="0" algn="just">
              <a:lnSpc>
                <a:spcPct val="115000"/>
              </a:lnSpc>
              <a:spcAft>
                <a:spcPts val="800"/>
              </a:spcAft>
              <a:tabLst>
                <a:tab pos="90170" algn="l"/>
                <a:tab pos="180340" algn="l"/>
                <a:tab pos="270510" algn="l"/>
              </a:tabLst>
            </a:pPr>
            <a:r>
              <a:rPr lang="nl-NL" sz="2800" b="1" kern="100" dirty="0" smtClean="0">
                <a:solidFill>
                  <a:srgbClr val="0070C0"/>
                </a:solidFill>
                <a:latin typeface="Times New Roman"/>
                <a:ea typeface="Times New Roman"/>
                <a:cs typeface="Times New Roman"/>
              </a:rPr>
              <a:t>2. Nghĩa </a:t>
            </a:r>
            <a:r>
              <a:rPr lang="nl-NL" sz="2800" b="1" kern="100" dirty="0">
                <a:solidFill>
                  <a:srgbClr val="0070C0"/>
                </a:solidFill>
                <a:latin typeface="Times New Roman"/>
                <a:ea typeface="Times New Roman"/>
                <a:cs typeface="Times New Roman"/>
              </a:rPr>
              <a:t>tường minh và nghĩa hàm ẩn của câu</a:t>
            </a:r>
            <a:endParaRPr lang="en-US" sz="2800" kern="100" dirty="0">
              <a:solidFill>
                <a:srgbClr val="0070C0"/>
              </a:solidFill>
              <a:ea typeface="Calibri"/>
              <a:cs typeface="Times New Roman"/>
            </a:endParaRPr>
          </a:p>
        </p:txBody>
      </p:sp>
      <p:sp>
        <p:nvSpPr>
          <p:cNvPr id="9" name="TextBox 8"/>
          <p:cNvSpPr txBox="1"/>
          <p:nvPr/>
        </p:nvSpPr>
        <p:spPr>
          <a:xfrm>
            <a:off x="140110" y="4572000"/>
            <a:ext cx="6489289" cy="1083374"/>
          </a:xfrm>
          <a:prstGeom prst="rect">
            <a:avLst/>
          </a:prstGeom>
          <a:noFill/>
        </p:spPr>
        <p:txBody>
          <a:bodyPr wrap="square" rtlCol="0">
            <a:spAutoFit/>
          </a:bodyPr>
          <a:lstStyle/>
          <a:p>
            <a:pPr lvl="0" algn="just">
              <a:lnSpc>
                <a:spcPct val="115000"/>
              </a:lnSpc>
              <a:spcAft>
                <a:spcPts val="800"/>
              </a:spcAft>
              <a:tabLst>
                <a:tab pos="90170" algn="l"/>
                <a:tab pos="180340" algn="l"/>
                <a:tab pos="270510" algn="l"/>
              </a:tabLst>
            </a:pPr>
            <a:r>
              <a:rPr lang="nl-NL" sz="2800" b="1" kern="100" dirty="0" smtClean="0">
                <a:solidFill>
                  <a:srgbClr val="0070C0"/>
                </a:solidFill>
                <a:latin typeface="Times New Roman"/>
                <a:ea typeface="Times New Roman"/>
                <a:cs typeface="Times New Roman"/>
              </a:rPr>
              <a:t>3. Từ </a:t>
            </a:r>
            <a:r>
              <a:rPr lang="nl-NL" sz="2800" b="1" kern="100" dirty="0">
                <a:solidFill>
                  <a:srgbClr val="0070C0"/>
                </a:solidFill>
                <a:latin typeface="Times New Roman"/>
                <a:ea typeface="Times New Roman"/>
                <a:cs typeface="Times New Roman"/>
              </a:rPr>
              <a:t>ngữ toàn dân và từ ngữ địa phương: chức năng và giá trị giao tiếp.</a:t>
            </a:r>
            <a:endParaRPr lang="en-US" sz="2800" kern="100" dirty="0">
              <a:solidFill>
                <a:srgbClr val="0070C0"/>
              </a:solidFill>
              <a:ea typeface="Calibri"/>
              <a:cs typeface="Times New Roman"/>
            </a:endParaRPr>
          </a:p>
        </p:txBody>
      </p:sp>
      <p:sp>
        <p:nvSpPr>
          <p:cNvPr id="11" name="TextBox 10"/>
          <p:cNvSpPr txBox="1"/>
          <p:nvPr/>
        </p:nvSpPr>
        <p:spPr>
          <a:xfrm>
            <a:off x="2057400" y="152400"/>
            <a:ext cx="6400800" cy="584775"/>
          </a:xfrm>
          <a:prstGeom prst="rect">
            <a:avLst/>
          </a:prstGeom>
          <a:solidFill>
            <a:srgbClr val="FFFF99"/>
          </a:solidFill>
        </p:spPr>
        <p:txBody>
          <a:bodyPr wrap="square" rtlCol="0">
            <a:spAutoFit/>
          </a:bodyPr>
          <a:lstStyle/>
          <a:p>
            <a:pPr algn="ctr"/>
            <a:r>
              <a:rPr lang="en-US" sz="3200" b="1" kern="0" dirty="0">
                <a:solidFill>
                  <a:srgbClr val="FF0000"/>
                </a:solidFill>
                <a:latin typeface="Times New Roman"/>
                <a:ea typeface="Times New Roman"/>
              </a:rPr>
              <a:t>HÌNH THÀNH KIẾN THỨC</a:t>
            </a:r>
            <a:endParaRPr lang="en-US" sz="3200" dirty="0"/>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34168"/>
            <a:ext cx="73152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3" name="TextBox 2"/>
          <p:cNvSpPr txBox="1"/>
          <p:nvPr/>
        </p:nvSpPr>
        <p:spPr>
          <a:xfrm>
            <a:off x="533400" y="1518029"/>
            <a:ext cx="45720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III. </a:t>
            </a: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838200" y="2055997"/>
            <a:ext cx="3962400" cy="523220"/>
          </a:xfrm>
          <a:prstGeom prst="rect">
            <a:avLst/>
          </a:prstGeom>
          <a:noFill/>
        </p:spPr>
        <p:txBody>
          <a:bodyPr wrap="square" rtlCol="0">
            <a:spAutoFit/>
          </a:bodyPr>
          <a:lstStyle/>
          <a:p>
            <a:r>
              <a:rPr lang="en-US" sz="2800" b="1" kern="0" dirty="0" smtClean="0">
                <a:solidFill>
                  <a:srgbClr val="FF0000"/>
                </a:solidFill>
                <a:latin typeface="Times New Roman"/>
                <a:ea typeface="Times New Roman"/>
              </a:rPr>
              <a:t>1. </a:t>
            </a:r>
            <a:r>
              <a:rPr lang="en-US" sz="2800" b="1" kern="0" dirty="0" err="1" smtClean="0">
                <a:solidFill>
                  <a:srgbClr val="FF0000"/>
                </a:solidFill>
                <a:latin typeface="Times New Roman"/>
                <a:ea typeface="Times New Roman"/>
              </a:rPr>
              <a:t>Đọc</a:t>
            </a:r>
            <a:r>
              <a:rPr lang="en-US" sz="2800" b="1" kern="0" dirty="0" smtClean="0">
                <a:solidFill>
                  <a:srgbClr val="FF0000"/>
                </a:solidFill>
                <a:latin typeface="Times New Roman"/>
                <a:ea typeface="Times New Roman"/>
              </a:rPr>
              <a:t> </a:t>
            </a:r>
            <a:r>
              <a:rPr lang="en-US" sz="2800" b="1" kern="0" dirty="0" err="1">
                <a:solidFill>
                  <a:srgbClr val="FF0000"/>
                </a:solidFill>
                <a:latin typeface="Times New Roman"/>
                <a:ea typeface="Times New Roman"/>
              </a:rPr>
              <a:t>văn</a:t>
            </a:r>
            <a:r>
              <a:rPr lang="en-US" sz="2800" b="1" kern="0" dirty="0">
                <a:solidFill>
                  <a:srgbClr val="FF0000"/>
                </a:solidFill>
                <a:latin typeface="Times New Roman"/>
                <a:ea typeface="Times New Roman"/>
              </a:rPr>
              <a:t> </a:t>
            </a:r>
            <a:r>
              <a:rPr lang="en-US" sz="2800" b="1" kern="0" dirty="0" err="1" smtClean="0">
                <a:solidFill>
                  <a:srgbClr val="FF0000"/>
                </a:solidFill>
                <a:latin typeface="Times New Roman"/>
                <a:ea typeface="Times New Roman"/>
              </a:rPr>
              <a:t>bản</a:t>
            </a:r>
            <a:r>
              <a:rPr lang="en-US" sz="2800" b="1" kern="0" dirty="0" smtClean="0">
                <a:solidFill>
                  <a:srgbClr val="FF0000"/>
                </a:solidFill>
                <a:latin typeface="Times New Roman"/>
                <a:ea typeface="Times New Roman"/>
              </a:rPr>
              <a:t>:</a:t>
            </a:r>
            <a:endParaRPr lang="en-US" sz="2800" dirty="0"/>
          </a:p>
        </p:txBody>
      </p:sp>
      <p:sp>
        <p:nvSpPr>
          <p:cNvPr id="6" name="TextBox 5"/>
          <p:cNvSpPr txBox="1"/>
          <p:nvPr/>
        </p:nvSpPr>
        <p:spPr>
          <a:xfrm>
            <a:off x="838200" y="2579217"/>
            <a:ext cx="8305800" cy="587853"/>
          </a:xfrm>
          <a:prstGeom prst="rect">
            <a:avLst/>
          </a:prstGeom>
          <a:noFill/>
        </p:spPr>
        <p:txBody>
          <a:bodyPr wrap="square" rtlCol="0">
            <a:spAutoFit/>
          </a:bodyPr>
          <a:lstStyle/>
          <a:p>
            <a:pPr indent="180340" algn="just">
              <a:lnSpc>
                <a:spcPct val="115000"/>
              </a:lnSpc>
              <a:spcAft>
                <a:spcPts val="0"/>
              </a:spcAft>
            </a:pPr>
            <a:r>
              <a:rPr lang="en-US" sz="2800" b="1" i="1" kern="0" dirty="0" smtClean="0">
                <a:latin typeface="Times New Roman"/>
                <a:ea typeface="Times New Roman"/>
                <a:cs typeface="Times New Roman"/>
              </a:rPr>
              <a:t>- </a:t>
            </a:r>
            <a:r>
              <a:rPr lang="en-US" sz="2800" b="1" i="1" kern="0" dirty="0" err="1" smtClean="0">
                <a:latin typeface="Times New Roman"/>
                <a:ea typeface="Times New Roman"/>
                <a:cs typeface="Times New Roman"/>
              </a:rPr>
              <a:t>Thể</a:t>
            </a:r>
            <a:r>
              <a:rPr lang="en-US" sz="2800" b="1" i="1" kern="0" dirty="0" smtClean="0">
                <a:latin typeface="Times New Roman"/>
                <a:ea typeface="Times New Roman"/>
                <a:cs typeface="Times New Roman"/>
              </a:rPr>
              <a:t> </a:t>
            </a:r>
            <a:r>
              <a:rPr lang="en-US" sz="2800" b="1" i="1" kern="0" dirty="0" err="1">
                <a:latin typeface="Times New Roman"/>
                <a:ea typeface="Times New Roman"/>
                <a:cs typeface="Times New Roman"/>
              </a:rPr>
              <a:t>loại</a:t>
            </a:r>
            <a:r>
              <a:rPr lang="en-US" sz="2800" b="1" i="1" kern="0" dirty="0">
                <a:latin typeface="Times New Roman"/>
                <a:ea typeface="Times New Roman"/>
                <a:cs typeface="Times New Roman"/>
              </a:rPr>
              <a:t>: </a:t>
            </a:r>
            <a:r>
              <a:rPr lang="en-US" sz="2800" kern="0" dirty="0" err="1">
                <a:latin typeface="Times New Roman"/>
                <a:ea typeface="Times New Roman"/>
                <a:cs typeface="Times New Roman"/>
              </a:rPr>
              <a:t>Truyện</a:t>
            </a:r>
            <a:r>
              <a:rPr lang="en-US" sz="2800" kern="0" dirty="0">
                <a:latin typeface="Times New Roman"/>
                <a:ea typeface="Times New Roman"/>
                <a:cs typeface="Times New Roman"/>
              </a:rPr>
              <a:t> </a:t>
            </a:r>
            <a:r>
              <a:rPr lang="en-US" sz="2800" kern="0" dirty="0" err="1" smtClean="0">
                <a:latin typeface="Times New Roman"/>
                <a:ea typeface="Times New Roman"/>
                <a:cs typeface="Times New Roman"/>
              </a:rPr>
              <a:t>cười</a:t>
            </a:r>
            <a:endParaRPr lang="en-US" sz="2800" kern="100" dirty="0">
              <a:ea typeface="Calibri"/>
              <a:cs typeface="Times New Roman"/>
            </a:endParaRPr>
          </a:p>
        </p:txBody>
      </p:sp>
      <p:sp>
        <p:nvSpPr>
          <p:cNvPr id="7" name="TextBox 6"/>
          <p:cNvSpPr txBox="1"/>
          <p:nvPr/>
        </p:nvSpPr>
        <p:spPr>
          <a:xfrm>
            <a:off x="76200" y="4495800"/>
            <a:ext cx="6553200" cy="587853"/>
          </a:xfrm>
          <a:prstGeom prst="rect">
            <a:avLst/>
          </a:prstGeom>
          <a:noFill/>
        </p:spPr>
        <p:txBody>
          <a:bodyPr wrap="square" rtlCol="0">
            <a:spAutoFit/>
          </a:bodyPr>
          <a:lstStyle/>
          <a:p>
            <a:pPr lvl="0" indent="180340" algn="just">
              <a:lnSpc>
                <a:spcPct val="115000"/>
              </a:lnSpc>
            </a:pPr>
            <a:r>
              <a:rPr lang="en-US" sz="2800" b="1" i="1" kern="0" dirty="0" smtClean="0">
                <a:solidFill>
                  <a:prstClr val="black"/>
                </a:solidFill>
                <a:latin typeface="Times New Roman"/>
                <a:ea typeface="Times New Roman"/>
                <a:cs typeface="Times New Roman"/>
              </a:rPr>
              <a:t>         - </a:t>
            </a:r>
            <a:r>
              <a:rPr lang="en-US" sz="2800" b="1" i="1" kern="0" dirty="0" err="1">
                <a:solidFill>
                  <a:prstClr val="black"/>
                </a:solidFill>
                <a:latin typeface="Times New Roman"/>
                <a:ea typeface="Times New Roman"/>
                <a:cs typeface="Times New Roman"/>
              </a:rPr>
              <a:t>Nhan</a:t>
            </a:r>
            <a:r>
              <a:rPr lang="en-US" sz="2800" b="1" i="1" kern="0" dirty="0">
                <a:solidFill>
                  <a:prstClr val="black"/>
                </a:solidFill>
                <a:latin typeface="Times New Roman"/>
                <a:ea typeface="Times New Roman"/>
                <a:cs typeface="Times New Roman"/>
              </a:rPr>
              <a:t> </a:t>
            </a:r>
            <a:r>
              <a:rPr lang="en-US" sz="2800" b="1" i="1" kern="0" dirty="0" err="1" smtClean="0">
                <a:solidFill>
                  <a:prstClr val="black"/>
                </a:solidFill>
                <a:latin typeface="Times New Roman"/>
                <a:ea typeface="Times New Roman"/>
                <a:cs typeface="Times New Roman"/>
              </a:rPr>
              <a:t>đề</a:t>
            </a:r>
            <a:endParaRPr lang="en-US" sz="2800" kern="100" dirty="0">
              <a:solidFill>
                <a:prstClr val="black"/>
              </a:solidFill>
              <a:ea typeface="Calibri"/>
              <a:cs typeface="Times New Roman"/>
            </a:endParaRPr>
          </a:p>
        </p:txBody>
      </p:sp>
      <p:sp>
        <p:nvSpPr>
          <p:cNvPr id="8" name="TextBox 7"/>
          <p:cNvSpPr txBox="1"/>
          <p:nvPr/>
        </p:nvSpPr>
        <p:spPr>
          <a:xfrm>
            <a:off x="76200" y="3133884"/>
            <a:ext cx="9067800" cy="1578894"/>
          </a:xfrm>
          <a:prstGeom prst="rect">
            <a:avLst/>
          </a:prstGeom>
          <a:noFill/>
        </p:spPr>
        <p:txBody>
          <a:bodyPr wrap="square" rtlCol="0">
            <a:spAutoFit/>
          </a:bodyPr>
          <a:lstStyle/>
          <a:p>
            <a:pPr lvl="0" indent="180340" algn="just">
              <a:lnSpc>
                <a:spcPct val="115000"/>
              </a:lnSpc>
            </a:pPr>
            <a:r>
              <a:rPr lang="en-US" sz="2800" b="1" i="1" kern="0" dirty="0" smtClean="0">
                <a:solidFill>
                  <a:prstClr val="black"/>
                </a:solidFill>
                <a:latin typeface="Times New Roman"/>
                <a:ea typeface="Times New Roman"/>
                <a:cs typeface="Times New Roman"/>
              </a:rPr>
              <a:t>         - </a:t>
            </a:r>
            <a:r>
              <a:rPr lang="en-US" sz="2800" b="1" i="1" kern="0" dirty="0" err="1">
                <a:solidFill>
                  <a:prstClr val="black"/>
                </a:solidFill>
                <a:latin typeface="Times New Roman"/>
                <a:ea typeface="Times New Roman"/>
                <a:cs typeface="Times New Roman"/>
              </a:rPr>
              <a:t>Đề</a:t>
            </a:r>
            <a:r>
              <a:rPr lang="en-US" sz="2800" b="1" i="1" kern="0" dirty="0">
                <a:solidFill>
                  <a:prstClr val="black"/>
                </a:solidFill>
                <a:latin typeface="Times New Roman"/>
                <a:ea typeface="Times New Roman"/>
                <a:cs typeface="Times New Roman"/>
              </a:rPr>
              <a:t> </a:t>
            </a:r>
            <a:r>
              <a:rPr lang="en-US" sz="2800" b="1" i="1" kern="0" dirty="0" err="1">
                <a:solidFill>
                  <a:prstClr val="black"/>
                </a:solidFill>
                <a:latin typeface="Times New Roman"/>
                <a:ea typeface="Times New Roman"/>
                <a:cs typeface="Times New Roman"/>
              </a:rPr>
              <a:t>tài</a:t>
            </a:r>
            <a:r>
              <a:rPr lang="en-US" sz="2800" b="1" i="1"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của</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hai</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truyện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trên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là</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phê</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phán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đả</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kích</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những</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người</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có</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thói</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quen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sống</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hà</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tiện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keo</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liệt</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phê</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phán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những</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thói</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xấu</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trong</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xã</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hội</a:t>
            </a:r>
            <a:r>
              <a:rPr lang="en-US" sz="2800" kern="0" dirty="0">
                <a:solidFill>
                  <a:prstClr val="black"/>
                </a:solidFill>
                <a:latin typeface="Times New Roman"/>
                <a:ea typeface="Times New Roman"/>
                <a:cs typeface="Times New Roman"/>
              </a:rPr>
              <a:t>).</a:t>
            </a:r>
            <a:endParaRPr lang="en-US" sz="2800" kern="100" dirty="0">
              <a:solidFill>
                <a:prstClr val="black"/>
              </a:solidFill>
              <a:ea typeface="Calibri"/>
              <a:cs typeface="Times New Roman"/>
            </a:endParaRPr>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45830" y="34168"/>
            <a:ext cx="7398169"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3" name="Rectangle 2"/>
          <p:cNvSpPr/>
          <p:nvPr/>
        </p:nvSpPr>
        <p:spPr>
          <a:xfrm>
            <a:off x="0" y="1676400"/>
            <a:ext cx="3491661" cy="523220"/>
          </a:xfrm>
          <a:prstGeom prst="rect">
            <a:avLst/>
          </a:prstGeom>
        </p:spPr>
        <p:txBody>
          <a:bodyPr wrap="none">
            <a:spAutoFit/>
          </a:bodyPr>
          <a:lstStyle/>
          <a:p>
            <a:r>
              <a:rPr lang="en-US" sz="2800" b="1" kern="0" dirty="0" smtClean="0">
                <a:solidFill>
                  <a:srgbClr val="FF0000"/>
                </a:solidFill>
                <a:latin typeface="Times New Roman"/>
                <a:ea typeface="Times New Roman"/>
              </a:rPr>
              <a:t>2. </a:t>
            </a:r>
            <a:r>
              <a:rPr lang="en-US" sz="2800" b="1" kern="0" dirty="0" err="1" smtClean="0">
                <a:solidFill>
                  <a:srgbClr val="FF0000"/>
                </a:solidFill>
                <a:latin typeface="Times New Roman"/>
                <a:ea typeface="Times New Roman"/>
              </a:rPr>
              <a:t>Khám</a:t>
            </a:r>
            <a:r>
              <a:rPr lang="en-US" sz="2800" b="1" kern="0" dirty="0" smtClean="0">
                <a:solidFill>
                  <a:srgbClr val="FF0000"/>
                </a:solidFill>
                <a:latin typeface="Times New Roman"/>
                <a:ea typeface="Times New Roman"/>
              </a:rPr>
              <a:t> </a:t>
            </a:r>
            <a:r>
              <a:rPr lang="en-US" sz="2800" b="1" kern="0" dirty="0" err="1">
                <a:solidFill>
                  <a:srgbClr val="FF0000"/>
                </a:solidFill>
                <a:latin typeface="Times New Roman"/>
                <a:ea typeface="Times New Roman"/>
              </a:rPr>
              <a:t>phá</a:t>
            </a:r>
            <a:r>
              <a:rPr lang="en-US" sz="2800" b="1" kern="0" dirty="0">
                <a:solidFill>
                  <a:srgbClr val="FF0000"/>
                </a:solidFill>
                <a:latin typeface="Times New Roman"/>
                <a:ea typeface="Times New Roman"/>
              </a:rPr>
              <a:t> </a:t>
            </a:r>
            <a:r>
              <a:rPr lang="en-US" sz="2800" b="1" kern="0" dirty="0" err="1">
                <a:solidFill>
                  <a:srgbClr val="FF0000"/>
                </a:solidFill>
                <a:latin typeface="Times New Roman"/>
                <a:ea typeface="Times New Roman"/>
              </a:rPr>
              <a:t>văn</a:t>
            </a:r>
            <a:r>
              <a:rPr lang="en-US" sz="2800" b="1" kern="0" dirty="0">
                <a:solidFill>
                  <a:srgbClr val="FF0000"/>
                </a:solidFill>
                <a:latin typeface="Times New Roman"/>
                <a:ea typeface="Times New Roman"/>
              </a:rPr>
              <a:t> </a:t>
            </a:r>
            <a:r>
              <a:rPr lang="en-US" sz="2800" b="1" kern="0" dirty="0" err="1">
                <a:solidFill>
                  <a:srgbClr val="FF0000"/>
                </a:solidFill>
                <a:latin typeface="Times New Roman"/>
                <a:ea typeface="Times New Roman"/>
              </a:rPr>
              <a:t>bản</a:t>
            </a:r>
            <a:endParaRPr lang="en-US" sz="2800" dirty="0"/>
          </a:p>
        </p:txBody>
      </p:sp>
      <p:sp>
        <p:nvSpPr>
          <p:cNvPr id="5" name="Rectangle 4"/>
          <p:cNvSpPr/>
          <p:nvPr/>
        </p:nvSpPr>
        <p:spPr>
          <a:xfrm>
            <a:off x="304800" y="2199620"/>
            <a:ext cx="3626314" cy="523220"/>
          </a:xfrm>
          <a:prstGeom prst="rect">
            <a:avLst/>
          </a:prstGeom>
        </p:spPr>
        <p:txBody>
          <a:bodyPr wrap="none">
            <a:spAutoFit/>
          </a:bodyPr>
          <a:lstStyle/>
          <a:p>
            <a:r>
              <a:rPr lang="en-US" sz="2800" b="1" kern="0" dirty="0" smtClean="0">
                <a:solidFill>
                  <a:srgbClr val="0070C0"/>
                </a:solidFill>
                <a:latin typeface="Times New Roman"/>
                <a:ea typeface="Times New Roman"/>
              </a:rPr>
              <a:t>a. </a:t>
            </a:r>
            <a:r>
              <a:rPr lang="en-US" sz="2800" b="1" kern="0" dirty="0" err="1" smtClean="0">
                <a:solidFill>
                  <a:srgbClr val="0070C0"/>
                </a:solidFill>
                <a:latin typeface="Times New Roman"/>
                <a:ea typeface="Times New Roman"/>
              </a:rPr>
              <a:t>Bối</a:t>
            </a:r>
            <a:r>
              <a:rPr lang="en-US" sz="2800" b="1" kern="0" dirty="0" smtClean="0">
                <a:solidFill>
                  <a:srgbClr val="0070C0"/>
                </a:solidFill>
                <a:latin typeface="Times New Roman"/>
                <a:ea typeface="Times New Roman"/>
              </a:rPr>
              <a:t> </a:t>
            </a:r>
            <a:r>
              <a:rPr lang="en-US" sz="2800" b="1" kern="0" dirty="0" err="1">
                <a:solidFill>
                  <a:srgbClr val="0070C0"/>
                </a:solidFill>
                <a:latin typeface="Times New Roman"/>
                <a:ea typeface="Times New Roman"/>
              </a:rPr>
              <a:t>cảnh</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của</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truyện</a:t>
            </a:r>
            <a:endParaRPr lang="en-US" sz="2800" dirty="0">
              <a:solidFill>
                <a:srgbClr val="0070C0"/>
              </a:solidFill>
            </a:endParaRPr>
          </a:p>
        </p:txBody>
      </p:sp>
      <p:sp>
        <p:nvSpPr>
          <p:cNvPr id="6" name="TextBox 5"/>
          <p:cNvSpPr txBox="1"/>
          <p:nvPr/>
        </p:nvSpPr>
        <p:spPr>
          <a:xfrm>
            <a:off x="100780" y="2730214"/>
            <a:ext cx="9043219" cy="1384995"/>
          </a:xfrm>
          <a:prstGeom prst="rect">
            <a:avLst/>
          </a:prstGeom>
          <a:noFill/>
        </p:spPr>
        <p:txBody>
          <a:bodyPr wrap="square" rtlCol="0">
            <a:spAutoFit/>
          </a:bodyPr>
          <a:lstStyle/>
          <a:p>
            <a:r>
              <a:rPr lang="en-US" sz="2800" kern="0" dirty="0" smtClean="0">
                <a:latin typeface="Times New Roman"/>
                <a:ea typeface="Times New Roman"/>
              </a:rPr>
              <a:t>- </a:t>
            </a:r>
            <a:r>
              <a:rPr lang="en-US" sz="2800" kern="0" dirty="0" err="1" smtClean="0">
                <a:latin typeface="Times New Roman"/>
                <a:ea typeface="Times New Roman"/>
              </a:rPr>
              <a:t>Hai</a:t>
            </a:r>
            <a:r>
              <a:rPr lang="en-US" sz="2800" kern="0" dirty="0" smtClean="0">
                <a:latin typeface="Times New Roman"/>
                <a:ea typeface="Times New Roman"/>
              </a:rPr>
              <a:t> </a:t>
            </a:r>
            <a:r>
              <a:rPr lang="en-US" sz="2800" kern="0" dirty="0" err="1">
                <a:latin typeface="Times New Roman"/>
                <a:ea typeface="Times New Roman"/>
              </a:rPr>
              <a:t>truyện</a:t>
            </a:r>
            <a:r>
              <a:rPr lang="en-US" sz="2800" kern="0" dirty="0">
                <a:latin typeface="Times New Roman"/>
                <a:ea typeface="Times New Roman"/>
              </a:rPr>
              <a:t> </a:t>
            </a:r>
            <a:r>
              <a:rPr lang="en-US" sz="2800" kern="0" dirty="0" err="1">
                <a:latin typeface="Times New Roman"/>
                <a:ea typeface="Times New Roman"/>
              </a:rPr>
              <a:t>trên</a:t>
            </a:r>
            <a:r>
              <a:rPr lang="en-US" sz="2800" kern="0" dirty="0">
                <a:latin typeface="Times New Roman"/>
                <a:ea typeface="Times New Roman"/>
              </a:rPr>
              <a:t> </a:t>
            </a:r>
            <a:r>
              <a:rPr lang="en-US" sz="2800" kern="0" dirty="0" err="1">
                <a:latin typeface="Times New Roman"/>
                <a:ea typeface="Times New Roman"/>
              </a:rPr>
              <a:t>tác</a:t>
            </a:r>
            <a:r>
              <a:rPr lang="en-US" sz="2800" kern="0" dirty="0">
                <a:latin typeface="Times New Roman"/>
                <a:ea typeface="Times New Roman"/>
              </a:rPr>
              <a:t> </a:t>
            </a:r>
            <a:r>
              <a:rPr lang="en-US" sz="2800" kern="0" dirty="0" err="1">
                <a:latin typeface="Times New Roman"/>
                <a:ea typeface="Times New Roman"/>
              </a:rPr>
              <a:t>giả</a:t>
            </a:r>
            <a:r>
              <a:rPr lang="en-US" sz="2800" kern="0" dirty="0">
                <a:latin typeface="Times New Roman"/>
                <a:ea typeface="Times New Roman"/>
              </a:rPr>
              <a:t> </a:t>
            </a:r>
            <a:r>
              <a:rPr lang="en-US" sz="2800" kern="0" dirty="0" err="1">
                <a:latin typeface="Times New Roman"/>
                <a:ea typeface="Times New Roman"/>
              </a:rPr>
              <a:t>tập</a:t>
            </a:r>
            <a:r>
              <a:rPr lang="en-US" sz="2800" kern="0" dirty="0">
                <a:latin typeface="Times New Roman"/>
                <a:ea typeface="Times New Roman"/>
              </a:rPr>
              <a:t> </a:t>
            </a:r>
            <a:r>
              <a:rPr lang="en-US" sz="2800" kern="0" dirty="0" err="1">
                <a:latin typeface="Times New Roman"/>
                <a:ea typeface="Times New Roman"/>
              </a:rPr>
              <a:t>trung</a:t>
            </a:r>
            <a:r>
              <a:rPr lang="en-US" sz="2800" kern="0" dirty="0">
                <a:latin typeface="Times New Roman"/>
                <a:ea typeface="Times New Roman"/>
              </a:rPr>
              <a:t> </a:t>
            </a:r>
            <a:r>
              <a:rPr lang="en-US" sz="2800" kern="0" dirty="0" err="1">
                <a:latin typeface="Times New Roman"/>
                <a:ea typeface="Times New Roman"/>
              </a:rPr>
              <a:t>vào</a:t>
            </a:r>
            <a:r>
              <a:rPr lang="en-US" sz="2800" kern="0" dirty="0">
                <a:latin typeface="Times New Roman"/>
                <a:ea typeface="Times New Roman"/>
              </a:rPr>
              <a:t> </a:t>
            </a:r>
            <a:r>
              <a:rPr lang="en-US" sz="2800" kern="0" dirty="0" err="1">
                <a:latin typeface="Times New Roman"/>
                <a:ea typeface="Times New Roman"/>
              </a:rPr>
              <a:t>cốt</a:t>
            </a:r>
            <a:r>
              <a:rPr lang="en-US" sz="2800" kern="0" dirty="0">
                <a:latin typeface="Times New Roman"/>
                <a:ea typeface="Times New Roman"/>
              </a:rPr>
              <a:t> </a:t>
            </a:r>
            <a:r>
              <a:rPr lang="en-US" sz="2800" kern="0" dirty="0" err="1">
                <a:latin typeface="Times New Roman"/>
                <a:ea typeface="Times New Roman"/>
              </a:rPr>
              <a:t>truyện</a:t>
            </a:r>
            <a:r>
              <a:rPr lang="en-US" sz="2800" kern="0" dirty="0">
                <a:latin typeface="Times New Roman"/>
                <a:ea typeface="Times New Roman"/>
              </a:rPr>
              <a:t>, </a:t>
            </a:r>
            <a:r>
              <a:rPr lang="en-US" sz="2800" kern="0" dirty="0" err="1">
                <a:latin typeface="Times New Roman"/>
                <a:ea typeface="Times New Roman"/>
              </a:rPr>
              <a:t>nhân</a:t>
            </a:r>
            <a:r>
              <a:rPr lang="en-US" sz="2800" kern="0" dirty="0">
                <a:latin typeface="Times New Roman"/>
                <a:ea typeface="Times New Roman"/>
              </a:rPr>
              <a:t> </a:t>
            </a:r>
            <a:r>
              <a:rPr lang="en-US" sz="2800" kern="0" dirty="0" err="1">
                <a:latin typeface="Times New Roman"/>
                <a:ea typeface="Times New Roman"/>
              </a:rPr>
              <a:t>vật</a:t>
            </a:r>
            <a:r>
              <a:rPr lang="en-US" sz="2800" kern="0" dirty="0">
                <a:latin typeface="Times New Roman"/>
                <a:ea typeface="Times New Roman"/>
              </a:rPr>
              <a:t> </a:t>
            </a:r>
            <a:r>
              <a:rPr lang="en-US" sz="2800" kern="0" dirty="0" err="1">
                <a:latin typeface="Times New Roman"/>
                <a:ea typeface="Times New Roman"/>
              </a:rPr>
              <a:t>còn</a:t>
            </a:r>
            <a:r>
              <a:rPr lang="en-US" sz="2800" kern="0" dirty="0">
                <a:latin typeface="Times New Roman"/>
                <a:ea typeface="Times New Roman"/>
              </a:rPr>
              <a:t> </a:t>
            </a:r>
            <a:r>
              <a:rPr lang="en-US" sz="2800" kern="0" dirty="0" err="1">
                <a:latin typeface="Times New Roman"/>
                <a:ea typeface="Times New Roman"/>
              </a:rPr>
              <a:t>bối</a:t>
            </a:r>
            <a:r>
              <a:rPr lang="en-US" sz="2800" kern="0" dirty="0">
                <a:latin typeface="Times New Roman"/>
                <a:ea typeface="Times New Roman"/>
              </a:rPr>
              <a:t> </a:t>
            </a:r>
            <a:r>
              <a:rPr lang="en-US" sz="2800" kern="0" dirty="0" err="1">
                <a:latin typeface="Times New Roman"/>
                <a:ea typeface="Times New Roman"/>
              </a:rPr>
              <a:t>cảnh</a:t>
            </a:r>
            <a:r>
              <a:rPr lang="en-US" sz="2800" kern="0" dirty="0">
                <a:latin typeface="Times New Roman"/>
                <a:ea typeface="Times New Roman"/>
              </a:rPr>
              <a:t> </a:t>
            </a:r>
            <a:r>
              <a:rPr lang="en-US" sz="2800" kern="0" dirty="0" err="1">
                <a:latin typeface="Times New Roman"/>
                <a:ea typeface="Times New Roman"/>
              </a:rPr>
              <a:t>không</a:t>
            </a:r>
            <a:r>
              <a:rPr lang="en-US" sz="2800" kern="0" dirty="0">
                <a:latin typeface="Times New Roman"/>
                <a:ea typeface="Times New Roman"/>
              </a:rPr>
              <a:t> </a:t>
            </a:r>
            <a:r>
              <a:rPr lang="en-US" sz="2800" kern="0" dirty="0" err="1">
                <a:latin typeface="Times New Roman"/>
                <a:ea typeface="Times New Roman"/>
              </a:rPr>
              <a:t>được</a:t>
            </a:r>
            <a:r>
              <a:rPr lang="en-US" sz="2800" kern="0" dirty="0">
                <a:latin typeface="Times New Roman"/>
                <a:ea typeface="Times New Roman"/>
              </a:rPr>
              <a:t> </a:t>
            </a:r>
            <a:r>
              <a:rPr lang="en-US" sz="2800" kern="0" dirty="0" err="1">
                <a:latin typeface="Times New Roman"/>
                <a:ea typeface="Times New Roman"/>
              </a:rPr>
              <a:t>miêu</a:t>
            </a:r>
            <a:r>
              <a:rPr lang="en-US" sz="2800" kern="0" dirty="0">
                <a:latin typeface="Times New Roman"/>
                <a:ea typeface="Times New Roman"/>
              </a:rPr>
              <a:t> </a:t>
            </a:r>
            <a:r>
              <a:rPr lang="en-US" sz="2800" kern="0" dirty="0" err="1">
                <a:latin typeface="Times New Roman"/>
                <a:ea typeface="Times New Roman"/>
              </a:rPr>
              <a:t>tả</a:t>
            </a:r>
            <a:r>
              <a:rPr lang="en-US" sz="2800" kern="0" dirty="0">
                <a:latin typeface="Times New Roman"/>
                <a:ea typeface="Times New Roman"/>
              </a:rPr>
              <a:t> </a:t>
            </a:r>
            <a:r>
              <a:rPr lang="en-US" sz="2800" kern="0" dirty="0" err="1">
                <a:latin typeface="Times New Roman"/>
                <a:ea typeface="Times New Roman"/>
              </a:rPr>
              <a:t>cụ</a:t>
            </a:r>
            <a:r>
              <a:rPr lang="en-US" sz="2800" kern="0" dirty="0">
                <a:latin typeface="Times New Roman"/>
                <a:ea typeface="Times New Roman"/>
              </a:rPr>
              <a:t> </a:t>
            </a:r>
            <a:r>
              <a:rPr lang="en-US" sz="2800" kern="0" dirty="0" err="1">
                <a:latin typeface="Times New Roman"/>
                <a:ea typeface="Times New Roman"/>
              </a:rPr>
              <a:t>thể</a:t>
            </a:r>
            <a:r>
              <a:rPr lang="en-US" sz="2800" kern="0" dirty="0">
                <a:latin typeface="Times New Roman"/>
                <a:ea typeface="Times New Roman"/>
              </a:rPr>
              <a:t>, </a:t>
            </a:r>
            <a:r>
              <a:rPr lang="en-US" sz="2800" kern="0" dirty="0" err="1">
                <a:latin typeface="Times New Roman"/>
                <a:ea typeface="Times New Roman"/>
              </a:rPr>
              <a:t>tỉ</a:t>
            </a:r>
            <a:r>
              <a:rPr lang="en-US" sz="2800" kern="0" dirty="0">
                <a:latin typeface="Times New Roman"/>
                <a:ea typeface="Times New Roman"/>
              </a:rPr>
              <a:t> </a:t>
            </a:r>
            <a:r>
              <a:rPr lang="en-US" sz="2800" kern="0" dirty="0" err="1">
                <a:latin typeface="Times New Roman"/>
                <a:ea typeface="Times New Roman"/>
              </a:rPr>
              <a:t>mỉ</a:t>
            </a:r>
            <a:r>
              <a:rPr lang="en-US" sz="2800" kern="0" dirty="0">
                <a:latin typeface="Times New Roman"/>
                <a:ea typeface="Times New Roman"/>
              </a:rPr>
              <a:t>, </a:t>
            </a:r>
            <a:r>
              <a:rPr lang="en-US" sz="2800" kern="0" dirty="0" err="1">
                <a:latin typeface="Times New Roman"/>
                <a:ea typeface="Times New Roman"/>
              </a:rPr>
              <a:t>bối</a:t>
            </a:r>
            <a:r>
              <a:rPr lang="en-US" sz="2800" kern="0" dirty="0">
                <a:latin typeface="Times New Roman"/>
                <a:ea typeface="Times New Roman"/>
              </a:rPr>
              <a:t> </a:t>
            </a:r>
            <a:r>
              <a:rPr lang="en-US" sz="2800" kern="0" dirty="0" err="1">
                <a:latin typeface="Times New Roman"/>
                <a:ea typeface="Times New Roman"/>
              </a:rPr>
              <a:t>cảnh</a:t>
            </a:r>
            <a:r>
              <a:rPr lang="en-US" sz="2800" kern="0" dirty="0">
                <a:latin typeface="Times New Roman"/>
                <a:ea typeface="Times New Roman"/>
              </a:rPr>
              <a:t> </a:t>
            </a:r>
            <a:r>
              <a:rPr lang="en-US" sz="2800" kern="0" dirty="0" err="1">
                <a:latin typeface="Times New Roman"/>
                <a:ea typeface="Times New Roman"/>
              </a:rPr>
              <a:t>không</a:t>
            </a:r>
            <a:r>
              <a:rPr lang="en-US" sz="2800" kern="0" dirty="0">
                <a:latin typeface="Times New Roman"/>
                <a:ea typeface="Times New Roman"/>
              </a:rPr>
              <a:t> </a:t>
            </a:r>
            <a:r>
              <a:rPr lang="en-US" sz="2800" kern="0" dirty="0" err="1">
                <a:latin typeface="Times New Roman"/>
                <a:ea typeface="Times New Roman"/>
              </a:rPr>
              <a:t>xác</a:t>
            </a:r>
            <a:r>
              <a:rPr lang="en-US" sz="2800" kern="0" dirty="0">
                <a:latin typeface="Times New Roman"/>
                <a:ea typeface="Times New Roman"/>
              </a:rPr>
              <a:t> </a:t>
            </a:r>
            <a:r>
              <a:rPr lang="en-US" sz="2800" kern="0" dirty="0" err="1">
                <a:latin typeface="Times New Roman"/>
                <a:ea typeface="Times New Roman"/>
              </a:rPr>
              <a:t>định</a:t>
            </a:r>
            <a:r>
              <a:rPr lang="en-US" sz="2800" kern="0" dirty="0">
                <a:latin typeface="Times New Roman"/>
                <a:ea typeface="Times New Roman"/>
              </a:rPr>
              <a:t>.</a:t>
            </a:r>
            <a:endParaRPr lang="en-US" sz="2800" dirty="0"/>
          </a:p>
        </p:txBody>
      </p:sp>
      <p:sp>
        <p:nvSpPr>
          <p:cNvPr id="7" name="Rectangle 6"/>
          <p:cNvSpPr/>
          <p:nvPr/>
        </p:nvSpPr>
        <p:spPr>
          <a:xfrm>
            <a:off x="322006" y="4115209"/>
            <a:ext cx="3919663" cy="523220"/>
          </a:xfrm>
          <a:prstGeom prst="rect">
            <a:avLst/>
          </a:prstGeom>
        </p:spPr>
        <p:txBody>
          <a:bodyPr wrap="none">
            <a:spAutoFit/>
          </a:bodyPr>
          <a:lstStyle/>
          <a:p>
            <a:r>
              <a:rPr lang="en-US" sz="2800" b="1" kern="0" dirty="0" err="1" smtClean="0">
                <a:solidFill>
                  <a:srgbClr val="0070C0"/>
                </a:solidFill>
                <a:latin typeface="Times New Roman"/>
                <a:ea typeface="Times New Roman"/>
              </a:rPr>
              <a:t>b.Nhân</a:t>
            </a:r>
            <a:r>
              <a:rPr lang="en-US" sz="2800" b="1" kern="0" dirty="0" smtClean="0">
                <a:solidFill>
                  <a:srgbClr val="0070C0"/>
                </a:solidFill>
                <a:latin typeface="Times New Roman"/>
                <a:ea typeface="Times New Roman"/>
              </a:rPr>
              <a:t> </a:t>
            </a:r>
            <a:r>
              <a:rPr lang="en-US" sz="2800" b="1" kern="0" dirty="0" err="1">
                <a:solidFill>
                  <a:srgbClr val="0070C0"/>
                </a:solidFill>
                <a:latin typeface="Times New Roman"/>
                <a:ea typeface="Times New Roman"/>
              </a:rPr>
              <a:t>vật</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trong</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truyện</a:t>
            </a:r>
            <a:endParaRPr lang="en-US" sz="2800" dirty="0">
              <a:solidFill>
                <a:srgbClr val="0070C0"/>
              </a:solidFill>
            </a:endParaRPr>
          </a:p>
        </p:txBody>
      </p:sp>
      <p:sp>
        <p:nvSpPr>
          <p:cNvPr id="8" name="TextBox 7"/>
          <p:cNvSpPr txBox="1"/>
          <p:nvPr/>
        </p:nvSpPr>
        <p:spPr>
          <a:xfrm>
            <a:off x="322006" y="4638429"/>
            <a:ext cx="6840794" cy="1384995"/>
          </a:xfrm>
          <a:prstGeom prst="rect">
            <a:avLst/>
          </a:prstGeom>
          <a:noFill/>
        </p:spPr>
        <p:txBody>
          <a:bodyPr wrap="square" rtlCol="0">
            <a:spAutoFit/>
          </a:bodyPr>
          <a:lstStyle/>
          <a:p>
            <a:r>
              <a:rPr lang="en-US" sz="2800" kern="0" dirty="0" smtClean="0">
                <a:latin typeface="Times New Roman"/>
                <a:ea typeface="Times New Roman"/>
              </a:rPr>
              <a:t>- </a:t>
            </a:r>
            <a:r>
              <a:rPr lang="en-US" sz="2800" kern="0" dirty="0" err="1" smtClean="0">
                <a:latin typeface="Times New Roman"/>
                <a:ea typeface="Times New Roman"/>
              </a:rPr>
              <a:t>Các</a:t>
            </a:r>
            <a:r>
              <a:rPr lang="en-US" sz="2800" kern="0" dirty="0" smtClean="0">
                <a:latin typeface="Times New Roman"/>
                <a:ea typeface="Times New Roman"/>
              </a:rPr>
              <a:t> </a:t>
            </a:r>
            <a:r>
              <a:rPr lang="en-US" sz="2800" kern="0" dirty="0" err="1">
                <a:latin typeface="Times New Roman"/>
                <a:ea typeface="Times New Roman"/>
              </a:rPr>
              <a:t>nhân</a:t>
            </a:r>
            <a:r>
              <a:rPr lang="en-US" sz="2800" kern="0" dirty="0">
                <a:latin typeface="Times New Roman"/>
                <a:ea typeface="Times New Roman"/>
              </a:rPr>
              <a:t> </a:t>
            </a:r>
            <a:r>
              <a:rPr lang="en-US" sz="2800" kern="0" dirty="0" err="1">
                <a:latin typeface="Times New Roman"/>
                <a:ea typeface="Times New Roman"/>
              </a:rPr>
              <a:t>vật</a:t>
            </a:r>
            <a:r>
              <a:rPr lang="en-US" sz="2800" kern="0" dirty="0">
                <a:latin typeface="Times New Roman"/>
                <a:ea typeface="Times New Roman"/>
              </a:rPr>
              <a:t> </a:t>
            </a:r>
            <a:r>
              <a:rPr lang="en-US" sz="2800" kern="0" dirty="0" err="1">
                <a:latin typeface="Times New Roman"/>
                <a:ea typeface="Times New Roman"/>
              </a:rPr>
              <a:t>trong</a:t>
            </a:r>
            <a:r>
              <a:rPr lang="en-US" sz="2800" kern="0" dirty="0">
                <a:latin typeface="Times New Roman"/>
                <a:ea typeface="Times New Roman"/>
              </a:rPr>
              <a:t> </a:t>
            </a:r>
            <a:r>
              <a:rPr lang="en-US" sz="2800" kern="0" dirty="0" err="1">
                <a:latin typeface="Times New Roman"/>
                <a:ea typeface="Times New Roman"/>
              </a:rPr>
              <a:t>hai</a:t>
            </a:r>
            <a:r>
              <a:rPr lang="en-US" sz="2800" kern="0" dirty="0">
                <a:latin typeface="Times New Roman"/>
                <a:ea typeface="Times New Roman"/>
              </a:rPr>
              <a:t> </a:t>
            </a:r>
            <a:r>
              <a:rPr lang="en-US" sz="2800" kern="0" dirty="0" err="1">
                <a:latin typeface="Times New Roman"/>
                <a:ea typeface="Times New Roman"/>
              </a:rPr>
              <a:t>truyện</a:t>
            </a:r>
            <a:r>
              <a:rPr lang="en-US" sz="2800" kern="0" dirty="0">
                <a:latin typeface="Times New Roman"/>
                <a:ea typeface="Times New Roman"/>
              </a:rPr>
              <a:t> </a:t>
            </a:r>
            <a:r>
              <a:rPr lang="en-US" sz="2800" kern="0" dirty="0" err="1">
                <a:latin typeface="Times New Roman"/>
                <a:ea typeface="Times New Roman"/>
              </a:rPr>
              <a:t>trên</a:t>
            </a:r>
            <a:r>
              <a:rPr lang="en-US" sz="2800" kern="0" dirty="0">
                <a:latin typeface="Times New Roman"/>
                <a:ea typeface="Times New Roman"/>
              </a:rPr>
              <a:t> </a:t>
            </a:r>
            <a:r>
              <a:rPr lang="en-US" sz="2800" kern="0" dirty="0" err="1">
                <a:latin typeface="Times New Roman"/>
                <a:ea typeface="Times New Roman"/>
              </a:rPr>
              <a:t>thuộc</a:t>
            </a:r>
            <a:r>
              <a:rPr lang="en-US" sz="2800" kern="0" dirty="0">
                <a:latin typeface="Times New Roman"/>
                <a:ea typeface="Times New Roman"/>
              </a:rPr>
              <a:t> </a:t>
            </a:r>
            <a:r>
              <a:rPr lang="en-US" sz="2800" kern="0" dirty="0" err="1">
                <a:latin typeface="Times New Roman"/>
                <a:ea typeface="Times New Roman"/>
              </a:rPr>
              <a:t>loại</a:t>
            </a:r>
            <a:r>
              <a:rPr lang="en-US" sz="2800" kern="0" dirty="0">
                <a:latin typeface="Times New Roman"/>
                <a:ea typeface="Times New Roman"/>
              </a:rPr>
              <a:t> </a:t>
            </a:r>
            <a:r>
              <a:rPr lang="en-US" sz="2800" kern="0" dirty="0" err="1">
                <a:latin typeface="Times New Roman"/>
                <a:ea typeface="Times New Roman"/>
              </a:rPr>
              <a:t>nhân</a:t>
            </a:r>
            <a:r>
              <a:rPr lang="en-US" sz="2800" kern="0" dirty="0">
                <a:latin typeface="Times New Roman"/>
                <a:ea typeface="Times New Roman"/>
              </a:rPr>
              <a:t> </a:t>
            </a:r>
            <a:r>
              <a:rPr lang="en-US" sz="2800" kern="0" dirty="0" err="1">
                <a:latin typeface="Times New Roman"/>
                <a:ea typeface="Times New Roman"/>
              </a:rPr>
              <a:t>vật</a:t>
            </a:r>
            <a:r>
              <a:rPr lang="en-US" sz="2800" kern="0" dirty="0">
                <a:latin typeface="Times New Roman"/>
                <a:ea typeface="Times New Roman"/>
              </a:rPr>
              <a:t> </a:t>
            </a:r>
            <a:r>
              <a:rPr lang="en-US" sz="2800" kern="0" dirty="0" err="1">
                <a:latin typeface="Times New Roman"/>
                <a:ea typeface="Times New Roman"/>
              </a:rPr>
              <a:t>mang</a:t>
            </a:r>
            <a:r>
              <a:rPr lang="en-US" sz="2800" kern="0" dirty="0">
                <a:latin typeface="Times New Roman"/>
                <a:ea typeface="Times New Roman"/>
              </a:rPr>
              <a:t> </a:t>
            </a:r>
            <a:r>
              <a:rPr lang="en-US" sz="2800" kern="0" dirty="0" err="1">
                <a:latin typeface="Times New Roman"/>
                <a:ea typeface="Times New Roman"/>
              </a:rPr>
              <a:t>những</a:t>
            </a:r>
            <a:r>
              <a:rPr lang="en-US" sz="2800" kern="0" dirty="0">
                <a:latin typeface="Times New Roman"/>
                <a:ea typeface="Times New Roman"/>
              </a:rPr>
              <a:t> </a:t>
            </a:r>
            <a:r>
              <a:rPr lang="en-US" sz="2800" kern="0" dirty="0" err="1">
                <a:latin typeface="Times New Roman"/>
                <a:ea typeface="Times New Roman"/>
              </a:rPr>
              <a:t>thói</a:t>
            </a:r>
            <a:r>
              <a:rPr lang="en-US" sz="2800" kern="0" dirty="0">
                <a:latin typeface="Times New Roman"/>
                <a:ea typeface="Times New Roman"/>
              </a:rPr>
              <a:t> </a:t>
            </a:r>
            <a:r>
              <a:rPr lang="en-US" sz="2800" kern="0" dirty="0" err="1">
                <a:latin typeface="Times New Roman"/>
                <a:ea typeface="Times New Roman"/>
              </a:rPr>
              <a:t>xấu</a:t>
            </a:r>
            <a:r>
              <a:rPr lang="en-US" sz="2800" kern="0" dirty="0">
                <a:latin typeface="Times New Roman"/>
                <a:ea typeface="Times New Roman"/>
              </a:rPr>
              <a:t> </a:t>
            </a:r>
            <a:r>
              <a:rPr lang="en-US" sz="2800" kern="0" dirty="0" err="1">
                <a:latin typeface="Times New Roman"/>
                <a:ea typeface="Times New Roman"/>
              </a:rPr>
              <a:t>phổ</a:t>
            </a:r>
            <a:r>
              <a:rPr lang="en-US" sz="2800" kern="0" dirty="0">
                <a:latin typeface="Times New Roman"/>
                <a:ea typeface="Times New Roman"/>
              </a:rPr>
              <a:t> </a:t>
            </a:r>
            <a:r>
              <a:rPr lang="en-US" sz="2800" kern="0" dirty="0" err="1">
                <a:latin typeface="Times New Roman"/>
                <a:ea typeface="Times New Roman"/>
              </a:rPr>
              <a:t>biến</a:t>
            </a:r>
            <a:r>
              <a:rPr lang="en-US" sz="2800" kern="0" dirty="0">
                <a:latin typeface="Times New Roman"/>
                <a:ea typeface="Times New Roman"/>
              </a:rPr>
              <a:t> </a:t>
            </a:r>
            <a:r>
              <a:rPr lang="en-US" sz="2800" kern="0" dirty="0" err="1">
                <a:latin typeface="Times New Roman"/>
                <a:ea typeface="Times New Roman"/>
              </a:rPr>
              <a:t>trong</a:t>
            </a:r>
            <a:r>
              <a:rPr lang="en-US" sz="2800" kern="0" dirty="0">
                <a:latin typeface="Times New Roman"/>
                <a:ea typeface="Times New Roman"/>
              </a:rPr>
              <a:t> </a:t>
            </a:r>
            <a:r>
              <a:rPr lang="en-US" sz="2800" kern="0" dirty="0" err="1">
                <a:latin typeface="Times New Roman"/>
                <a:ea typeface="Times New Roman"/>
              </a:rPr>
              <a:t>xã</a:t>
            </a:r>
            <a:r>
              <a:rPr lang="en-US" sz="2800" kern="0" dirty="0">
                <a:latin typeface="Times New Roman"/>
                <a:ea typeface="Times New Roman"/>
              </a:rPr>
              <a:t> </a:t>
            </a:r>
            <a:r>
              <a:rPr lang="en-US" sz="2800" kern="0" dirty="0" err="1">
                <a:latin typeface="Times New Roman"/>
                <a:ea typeface="Times New Roman"/>
              </a:rPr>
              <a:t>hội</a:t>
            </a:r>
            <a:r>
              <a:rPr lang="en-US" sz="2800" kern="0" dirty="0">
                <a:latin typeface="Times New Roman"/>
                <a:ea typeface="Times New Roman"/>
              </a:rPr>
              <a:t>.</a:t>
            </a:r>
            <a:endParaRPr lang="en-US" sz="2800" dirty="0"/>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3" name="Rectangle 2"/>
          <p:cNvSpPr/>
          <p:nvPr/>
        </p:nvSpPr>
        <p:spPr>
          <a:xfrm>
            <a:off x="152400" y="1338590"/>
            <a:ext cx="3608680" cy="523220"/>
          </a:xfrm>
          <a:prstGeom prst="rect">
            <a:avLst/>
          </a:prstGeom>
        </p:spPr>
        <p:txBody>
          <a:bodyPr wrap="none">
            <a:spAutoFit/>
          </a:bodyPr>
          <a:lstStyle/>
          <a:p>
            <a:r>
              <a:rPr lang="en-US" sz="2800" b="1" kern="0" dirty="0" smtClean="0">
                <a:solidFill>
                  <a:srgbClr val="0070C0"/>
                </a:solidFill>
                <a:latin typeface="Times New Roman"/>
                <a:ea typeface="Times New Roman"/>
              </a:rPr>
              <a:t>c. </a:t>
            </a:r>
            <a:r>
              <a:rPr lang="en-US" sz="2800" b="1" kern="0" dirty="0" err="1" smtClean="0">
                <a:solidFill>
                  <a:srgbClr val="0070C0"/>
                </a:solidFill>
                <a:latin typeface="Times New Roman"/>
                <a:ea typeface="Times New Roman"/>
              </a:rPr>
              <a:t>Vắt</a:t>
            </a:r>
            <a:r>
              <a:rPr lang="en-US" sz="2800" b="1" kern="0" dirty="0" smtClean="0">
                <a:solidFill>
                  <a:srgbClr val="0070C0"/>
                </a:solidFill>
                <a:latin typeface="Times New Roman"/>
                <a:ea typeface="Times New Roman"/>
              </a:rPr>
              <a:t> </a:t>
            </a:r>
            <a:r>
              <a:rPr lang="en-US" sz="2800" b="1" kern="0" dirty="0" err="1">
                <a:solidFill>
                  <a:srgbClr val="0070C0"/>
                </a:solidFill>
                <a:latin typeface="Times New Roman"/>
                <a:ea typeface="Times New Roman"/>
              </a:rPr>
              <a:t>cổ</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chày</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ra</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nước</a:t>
            </a:r>
            <a:endParaRPr lang="en-US" sz="2800" dirty="0">
              <a:solidFill>
                <a:srgbClr val="0070C0"/>
              </a:solidFill>
            </a:endParaRPr>
          </a:p>
        </p:txBody>
      </p:sp>
      <p:sp>
        <p:nvSpPr>
          <p:cNvPr id="5" name="TextBox 4"/>
          <p:cNvSpPr txBox="1"/>
          <p:nvPr/>
        </p:nvSpPr>
        <p:spPr>
          <a:xfrm>
            <a:off x="647700" y="1843893"/>
            <a:ext cx="3886200" cy="587853"/>
          </a:xfrm>
          <a:prstGeom prst="rect">
            <a:avLst/>
          </a:prstGeom>
          <a:noFill/>
        </p:spPr>
        <p:txBody>
          <a:bodyPr wrap="square" rtlCol="0">
            <a:spAutoFit/>
          </a:bodyPr>
          <a:lstStyle/>
          <a:p>
            <a:pPr indent="180340" algn="just">
              <a:lnSpc>
                <a:spcPct val="115000"/>
              </a:lnSpc>
              <a:spcBef>
                <a:spcPts val="800"/>
              </a:spcBef>
              <a:spcAft>
                <a:spcPts val="0"/>
              </a:spcAft>
            </a:pPr>
            <a:r>
              <a:rPr lang="en-US" sz="2800" b="1" i="1" kern="0" dirty="0">
                <a:latin typeface="Times New Roman"/>
                <a:ea typeface="Times New Roman"/>
                <a:cs typeface="Times New Roman"/>
              </a:rPr>
              <a:t>- </a:t>
            </a:r>
            <a:r>
              <a:rPr lang="en-US" sz="2800" b="1" i="1" kern="0" dirty="0" err="1">
                <a:latin typeface="Times New Roman"/>
                <a:ea typeface="Times New Roman"/>
                <a:cs typeface="Times New Roman"/>
              </a:rPr>
              <a:t>Nhân</a:t>
            </a:r>
            <a:r>
              <a:rPr lang="en-US" sz="2800" b="1" i="1" kern="0" dirty="0">
                <a:latin typeface="Times New Roman"/>
                <a:ea typeface="Times New Roman"/>
                <a:cs typeface="Times New Roman"/>
              </a:rPr>
              <a:t> </a:t>
            </a:r>
            <a:r>
              <a:rPr lang="en-US" sz="2800" b="1" i="1" kern="0" dirty="0" err="1">
                <a:latin typeface="Times New Roman"/>
                <a:ea typeface="Times New Roman"/>
                <a:cs typeface="Times New Roman"/>
              </a:rPr>
              <a:t>vật</a:t>
            </a:r>
            <a:r>
              <a:rPr lang="en-US" sz="2800" b="1" i="1" kern="0" dirty="0">
                <a:latin typeface="Times New Roman"/>
                <a:ea typeface="Times New Roman"/>
                <a:cs typeface="Times New Roman"/>
              </a:rPr>
              <a:t> </a:t>
            </a:r>
            <a:r>
              <a:rPr lang="en-US" sz="2800" b="1" i="1" kern="0" dirty="0" err="1">
                <a:latin typeface="Times New Roman"/>
                <a:ea typeface="Times New Roman"/>
                <a:cs typeface="Times New Roman"/>
              </a:rPr>
              <a:t>ông</a:t>
            </a:r>
            <a:r>
              <a:rPr lang="en-US" sz="2800" b="1" i="1" kern="0" dirty="0">
                <a:latin typeface="Times New Roman"/>
                <a:ea typeface="Times New Roman"/>
                <a:cs typeface="Times New Roman"/>
              </a:rPr>
              <a:t> </a:t>
            </a:r>
            <a:r>
              <a:rPr lang="en-US" sz="2800" b="1" i="1" kern="0" dirty="0" err="1">
                <a:latin typeface="Times New Roman"/>
                <a:ea typeface="Times New Roman"/>
                <a:cs typeface="Times New Roman"/>
              </a:rPr>
              <a:t>chủ</a:t>
            </a:r>
            <a:r>
              <a:rPr lang="en-US" sz="2800" b="1" i="1" kern="0" dirty="0">
                <a:latin typeface="Times New Roman"/>
                <a:ea typeface="Times New Roman"/>
                <a:cs typeface="Times New Roman"/>
              </a:rPr>
              <a:t>:</a:t>
            </a:r>
            <a:endParaRPr lang="en-US" sz="2800" kern="100" dirty="0">
              <a:ea typeface="Calibri"/>
              <a:cs typeface="Times New Roman"/>
            </a:endParaRPr>
          </a:p>
        </p:txBody>
      </p:sp>
      <p:sp>
        <p:nvSpPr>
          <p:cNvPr id="6" name="TextBox 5"/>
          <p:cNvSpPr txBox="1"/>
          <p:nvPr/>
        </p:nvSpPr>
        <p:spPr>
          <a:xfrm>
            <a:off x="88611" y="2420143"/>
            <a:ext cx="8763000" cy="1083374"/>
          </a:xfrm>
          <a:prstGeom prst="rect">
            <a:avLst/>
          </a:prstGeom>
          <a:noFill/>
        </p:spPr>
        <p:txBody>
          <a:bodyPr wrap="square" rtlCol="0">
            <a:spAutoFit/>
          </a:bodyPr>
          <a:lstStyle/>
          <a:p>
            <a:pPr indent="180340" algn="just">
              <a:lnSpc>
                <a:spcPct val="115000"/>
              </a:lnSpc>
              <a:spcBef>
                <a:spcPts val="800"/>
              </a:spcBef>
              <a:spcAft>
                <a:spcPts val="0"/>
              </a:spcAft>
            </a:pPr>
            <a:r>
              <a:rPr lang="en-US" sz="2800" kern="0" dirty="0" smtClean="0">
                <a:latin typeface="Times New Roman"/>
                <a:ea typeface="Times New Roman"/>
                <a:cs typeface="Times New Roman"/>
              </a:rPr>
              <a:t>         + </a:t>
            </a:r>
            <a:r>
              <a:rPr lang="en-US" sz="2800" kern="0" dirty="0" err="1" smtClean="0">
                <a:latin typeface="Times New Roman"/>
                <a:ea typeface="Times New Roman"/>
                <a:cs typeface="Times New Roman"/>
              </a:rPr>
              <a:t>Keo</a:t>
            </a:r>
            <a:r>
              <a:rPr lang="en-US" sz="2800" kern="0" dirty="0" smtClean="0">
                <a:latin typeface="Times New Roman"/>
                <a:ea typeface="Times New Roman"/>
                <a:cs typeface="Times New Roman"/>
              </a:rPr>
              <a:t> </a:t>
            </a:r>
            <a:r>
              <a:rPr lang="en-US" sz="2800" kern="0" dirty="0" err="1">
                <a:latin typeface="Times New Roman"/>
                <a:ea typeface="Times New Roman"/>
                <a:cs typeface="Times New Roman"/>
              </a:rPr>
              <a:t>kiệt</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bủn</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xỉn</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không</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muốn</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cho</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người</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khác</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mượn</a:t>
            </a:r>
            <a:r>
              <a:rPr lang="en-US" sz="2800" kern="0" dirty="0">
                <a:latin typeface="Times New Roman"/>
                <a:ea typeface="Times New Roman"/>
                <a:cs typeface="Times New Roman"/>
              </a:rPr>
              <a:t> </a:t>
            </a:r>
            <a:r>
              <a:rPr lang="en-US" sz="2800" kern="0" dirty="0" err="1" smtClean="0">
                <a:latin typeface="Times New Roman"/>
                <a:ea typeface="Times New Roman"/>
                <a:cs typeface="Times New Roman"/>
              </a:rPr>
              <a:t>tiền</a:t>
            </a:r>
            <a:r>
              <a:rPr lang="en-US" sz="2800" kern="0" dirty="0" smtClean="0">
                <a:latin typeface="Times New Roman"/>
                <a:ea typeface="Times New Roman"/>
                <a:cs typeface="Times New Roman"/>
              </a:rPr>
              <a:t>.</a:t>
            </a:r>
            <a:endParaRPr lang="en-US" sz="2800" kern="100" dirty="0">
              <a:ea typeface="Calibri"/>
              <a:cs typeface="Times New Roman"/>
            </a:endParaRPr>
          </a:p>
        </p:txBody>
      </p:sp>
      <p:sp>
        <p:nvSpPr>
          <p:cNvPr id="7" name="TextBox 6"/>
          <p:cNvSpPr txBox="1"/>
          <p:nvPr/>
        </p:nvSpPr>
        <p:spPr>
          <a:xfrm>
            <a:off x="1132180" y="3352800"/>
            <a:ext cx="5257800" cy="523220"/>
          </a:xfrm>
          <a:prstGeom prst="rect">
            <a:avLst/>
          </a:prstGeom>
          <a:noFill/>
        </p:spPr>
        <p:txBody>
          <a:bodyPr wrap="square" rtlCol="0">
            <a:spAutoFit/>
          </a:bodyPr>
          <a:lstStyle/>
          <a:p>
            <a:r>
              <a:rPr lang="en-US" sz="2800" kern="0" dirty="0" smtClean="0">
                <a:latin typeface="Times New Roman"/>
                <a:ea typeface="Times New Roman"/>
              </a:rPr>
              <a:t>+ </a:t>
            </a:r>
            <a:r>
              <a:rPr lang="en-US" sz="2800" kern="0" dirty="0" err="1" smtClean="0">
                <a:latin typeface="Times New Roman"/>
                <a:ea typeface="Times New Roman"/>
              </a:rPr>
              <a:t>Kẻ</a:t>
            </a:r>
            <a:r>
              <a:rPr lang="en-US" sz="2800" kern="0" dirty="0" smtClean="0">
                <a:latin typeface="Times New Roman"/>
                <a:ea typeface="Times New Roman"/>
              </a:rPr>
              <a:t> </a:t>
            </a:r>
            <a:r>
              <a:rPr lang="en-US" sz="2800" kern="0" dirty="0" err="1">
                <a:latin typeface="Times New Roman"/>
                <a:ea typeface="Times New Roman"/>
              </a:rPr>
              <a:t>ki</a:t>
            </a:r>
            <a:r>
              <a:rPr lang="en-US" sz="2800" kern="0" dirty="0">
                <a:latin typeface="Times New Roman"/>
                <a:ea typeface="Times New Roman"/>
              </a:rPr>
              <a:t> </a:t>
            </a:r>
            <a:r>
              <a:rPr lang="en-US" sz="2800" kern="0" dirty="0" err="1">
                <a:latin typeface="Times New Roman"/>
                <a:ea typeface="Times New Roman"/>
              </a:rPr>
              <a:t>bo</a:t>
            </a:r>
            <a:r>
              <a:rPr lang="en-US" sz="2800" kern="0" dirty="0">
                <a:latin typeface="Times New Roman"/>
                <a:ea typeface="Times New Roman"/>
              </a:rPr>
              <a:t> </a:t>
            </a:r>
            <a:r>
              <a:rPr lang="en-US" sz="2800" kern="0" dirty="0" err="1">
                <a:latin typeface="Times New Roman"/>
                <a:ea typeface="Times New Roman"/>
              </a:rPr>
              <a:t>hà</a:t>
            </a:r>
            <a:r>
              <a:rPr lang="en-US" sz="2800" kern="0" dirty="0">
                <a:latin typeface="Times New Roman"/>
                <a:ea typeface="Times New Roman"/>
              </a:rPr>
              <a:t> </a:t>
            </a:r>
            <a:r>
              <a:rPr lang="en-US" sz="2800" kern="0" dirty="0" err="1" smtClean="0">
                <a:latin typeface="Times New Roman"/>
                <a:ea typeface="Times New Roman"/>
              </a:rPr>
              <a:t>tiện</a:t>
            </a:r>
            <a:r>
              <a:rPr lang="en-US" kern="0" dirty="0" smtClean="0">
                <a:latin typeface="Times New Roman"/>
                <a:ea typeface="Times New Roman"/>
              </a:rPr>
              <a:t>.</a:t>
            </a:r>
            <a:endParaRPr lang="en-US" dirty="0"/>
          </a:p>
        </p:txBody>
      </p:sp>
      <p:sp>
        <p:nvSpPr>
          <p:cNvPr id="8" name="TextBox 7"/>
          <p:cNvSpPr txBox="1"/>
          <p:nvPr/>
        </p:nvSpPr>
        <p:spPr>
          <a:xfrm>
            <a:off x="430161" y="3876020"/>
            <a:ext cx="4076700" cy="523220"/>
          </a:xfrm>
          <a:prstGeom prst="rect">
            <a:avLst/>
          </a:prstGeom>
          <a:noFill/>
        </p:spPr>
        <p:txBody>
          <a:bodyPr wrap="square" rtlCol="0">
            <a:spAutoFit/>
          </a:bodyPr>
          <a:lstStyle/>
          <a:p>
            <a:r>
              <a:rPr lang="en-US" sz="2800" b="1" kern="0" dirty="0" smtClean="0">
                <a:solidFill>
                  <a:srgbClr val="0070C0"/>
                </a:solidFill>
                <a:latin typeface="Times New Roman"/>
                <a:ea typeface="Times New Roman"/>
              </a:rPr>
              <a:t>d. May </a:t>
            </a:r>
            <a:r>
              <a:rPr lang="en-US" sz="2800" b="1" kern="0" dirty="0" err="1">
                <a:solidFill>
                  <a:srgbClr val="0070C0"/>
                </a:solidFill>
                <a:latin typeface="Times New Roman"/>
                <a:ea typeface="Times New Roman"/>
              </a:rPr>
              <a:t>không</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đi</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giày</a:t>
            </a:r>
            <a:endParaRPr lang="en-US" sz="2800" dirty="0">
              <a:solidFill>
                <a:srgbClr val="0070C0"/>
              </a:solidFill>
            </a:endParaRPr>
          </a:p>
        </p:txBody>
      </p:sp>
      <p:sp>
        <p:nvSpPr>
          <p:cNvPr id="9" name="TextBox 8"/>
          <p:cNvSpPr txBox="1"/>
          <p:nvPr/>
        </p:nvSpPr>
        <p:spPr>
          <a:xfrm>
            <a:off x="152400" y="4399240"/>
            <a:ext cx="6400799" cy="2177006"/>
          </a:xfrm>
          <a:prstGeom prst="rect">
            <a:avLst/>
          </a:prstGeom>
          <a:noFill/>
        </p:spPr>
        <p:txBody>
          <a:bodyPr wrap="square" rtlCol="0">
            <a:spAutoFit/>
          </a:bodyPr>
          <a:lstStyle/>
          <a:p>
            <a:pPr indent="180340" algn="just">
              <a:lnSpc>
                <a:spcPct val="115000"/>
              </a:lnSpc>
              <a:spcBef>
                <a:spcPts val="800"/>
              </a:spcBef>
              <a:spcAft>
                <a:spcPts val="0"/>
              </a:spcAft>
            </a:pPr>
            <a:r>
              <a:rPr lang="en-US" sz="2800" kern="0" dirty="0" err="1">
                <a:latin typeface="Times New Roman" pitchFamily="18" charset="0"/>
                <a:ea typeface="Times New Roman"/>
                <a:cs typeface="Times New Roman" pitchFamily="18" charset="0"/>
              </a:rPr>
              <a:t>Nhân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vật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là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người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có</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tính</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tiện</a:t>
            </a:r>
            <a:r>
              <a:rPr lang="en-US" sz="2800" kern="0" dirty="0">
                <a:latin typeface="Times New Roman" pitchFamily="18" charset="0"/>
                <a:ea typeface="Times New Roman"/>
                <a:cs typeface="Times New Roman" pitchFamily="18" charset="0"/>
              </a:rPr>
              <a:t>:</a:t>
            </a:r>
            <a:endParaRPr lang="en-US" sz="2800" kern="100" dirty="0">
              <a:latin typeface="Times New Roman" pitchFamily="18" charset="0"/>
              <a:ea typeface="Calibri"/>
              <a:cs typeface="Times New Roman" pitchFamily="18" charset="0"/>
            </a:endParaRPr>
          </a:p>
          <a:p>
            <a:pPr indent="180340" algn="just">
              <a:lnSpc>
                <a:spcPct val="115000"/>
              </a:lnSpc>
              <a:spcBef>
                <a:spcPts val="800"/>
              </a:spcBef>
              <a:spcAft>
                <a:spcPts val="0"/>
              </a:spcAft>
            </a:pPr>
            <a:r>
              <a:rPr lang="en-US" sz="2800" kern="0" dirty="0" err="1" smtClean="0">
                <a:latin typeface="Times New Roman" pitchFamily="18" charset="0"/>
                <a:ea typeface="Times New Roman"/>
                <a:cs typeface="Times New Roman" pitchFamily="18" charset="0"/>
              </a:rPr>
              <a:t>Keo</a:t>
            </a:r>
            <a:r>
              <a:rPr lang="en-US" sz="2800" kern="0" dirty="0" smtClean="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kiệt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tiện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đến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mức</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thà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chịu</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đau</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đớn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chứ</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không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muốn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giày</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bị</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hư</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hỏng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phải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bỏ</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tiền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mua</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đôi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giày</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mới</a:t>
            </a:r>
            <a:endParaRPr lang="en-US" sz="2800" kern="1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6" name="TextBox 5"/>
          <p:cNvSpPr txBox="1"/>
          <p:nvPr/>
        </p:nvSpPr>
        <p:spPr>
          <a:xfrm>
            <a:off x="0" y="1600200"/>
            <a:ext cx="9067801" cy="1936428"/>
          </a:xfrm>
          <a:prstGeom prst="rect">
            <a:avLst/>
          </a:prstGeom>
          <a:noFill/>
        </p:spPr>
        <p:txBody>
          <a:bodyPr wrap="square" rtlCol="0">
            <a:spAutoFit/>
          </a:bodyPr>
          <a:lstStyle/>
          <a:p>
            <a:pPr algn="just">
              <a:lnSpc>
                <a:spcPct val="107000"/>
              </a:lnSpc>
              <a:spcAft>
                <a:spcPts val="0"/>
              </a:spcAft>
            </a:pP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Giá</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trị</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nội</a:t>
            </a:r>
            <a:r>
              <a:rPr lang="en-US" sz="2800" b="1" kern="0" dirty="0">
                <a:latin typeface="Times New Roman" pitchFamily="18" charset="0"/>
                <a:ea typeface="Times New Roman"/>
                <a:cs typeface="Times New Roman" pitchFamily="18" charset="0"/>
              </a:rPr>
              <a:t> dung:</a:t>
            </a:r>
            <a:endParaRPr lang="en-US" sz="2800" kern="100" dirty="0">
              <a:latin typeface="Times New Roman" pitchFamily="18" charset="0"/>
              <a:ea typeface="Calibri"/>
              <a:cs typeface="Times New Roman" pitchFamily="18" charset="0"/>
            </a:endParaRPr>
          </a:p>
          <a:p>
            <a:pPr algn="just">
              <a:lnSpc>
                <a:spcPct val="107000"/>
              </a:lnSpc>
              <a:spcAft>
                <a:spcPts val="0"/>
              </a:spcAft>
            </a:pPr>
            <a:r>
              <a:rPr lang="en-US" sz="2800" kern="0" dirty="0" err="1">
                <a:latin typeface="Times New Roman" pitchFamily="18" charset="0"/>
                <a:ea typeface="Times New Roman"/>
                <a:cs typeface="Times New Roman" pitchFamily="18" charset="0"/>
              </a:rPr>
              <a:t>Hai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văn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bản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phê</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phán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thói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hư</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tật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xấu</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của</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một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số</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người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đó</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là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thói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keo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kiệt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tính</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toán</a:t>
            </a:r>
            <a:r>
              <a:rPr lang="en-US" sz="2800" kern="0" dirty="0">
                <a:latin typeface="Times New Roman" pitchFamily="18" charset="0"/>
                <a:ea typeface="Times New Roman"/>
                <a:cs typeface="Times New Roman" pitchFamily="18" charset="0"/>
              </a:rPr>
              <a:t> chi li </a:t>
            </a:r>
            <a:r>
              <a:rPr lang="en-US" sz="2800" kern="0" dirty="0" err="1">
                <a:latin typeface="Times New Roman" pitchFamily="18" charset="0"/>
                <a:ea typeface="Times New Roman"/>
                <a:cs typeface="Times New Roman" pitchFamily="18" charset="0"/>
              </a:rPr>
              <a:t>với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người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khác</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hoặc</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với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chính</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bản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thân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mình</a:t>
            </a:r>
            <a:r>
              <a:rPr lang="en-US" sz="2800" kern="0" dirty="0" smtClean="0">
                <a:latin typeface="Times New Roman" pitchFamily="18" charset="0"/>
                <a:ea typeface="Times New Roman"/>
                <a:cs typeface="Times New Roman" pitchFamily="18" charset="0"/>
              </a:rPr>
              <a:t>.</a:t>
            </a:r>
            <a:endParaRPr lang="en-US" sz="2800" kern="100" dirty="0">
              <a:latin typeface="Times New Roman" pitchFamily="18" charset="0"/>
              <a:ea typeface="Calibri"/>
              <a:cs typeface="Times New Roman" pitchFamily="18" charset="0"/>
            </a:endParaRPr>
          </a:p>
        </p:txBody>
      </p:sp>
      <p:sp>
        <p:nvSpPr>
          <p:cNvPr id="7" name="TextBox 6"/>
          <p:cNvSpPr txBox="1"/>
          <p:nvPr/>
        </p:nvSpPr>
        <p:spPr>
          <a:xfrm>
            <a:off x="-4917" y="3733800"/>
            <a:ext cx="9067801" cy="1936428"/>
          </a:xfrm>
          <a:prstGeom prst="rect">
            <a:avLst/>
          </a:prstGeom>
          <a:noFill/>
        </p:spPr>
        <p:txBody>
          <a:bodyPr wrap="square" rtlCol="0">
            <a:spAutoFit/>
          </a:bodyPr>
          <a:lstStyle/>
          <a:p>
            <a:pPr algn="just">
              <a:lnSpc>
                <a:spcPct val="107000"/>
              </a:lnSpc>
              <a:spcAft>
                <a:spcPts val="0"/>
              </a:spcAft>
            </a:pPr>
            <a:r>
              <a:rPr lang="en-US" sz="2800" b="1" kern="0" dirty="0" smtClean="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Giá</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trị</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nghệ</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thuật</a:t>
            </a:r>
            <a:r>
              <a:rPr lang="en-US" sz="2800" b="1" kern="0" dirty="0">
                <a:latin typeface="Times New Roman" pitchFamily="18" charset="0"/>
                <a:ea typeface="Times New Roman"/>
                <a:cs typeface="Times New Roman" pitchFamily="18" charset="0"/>
              </a:rPr>
              <a:t>:</a:t>
            </a:r>
            <a:endParaRPr lang="en-US" sz="2800" kern="100" dirty="0">
              <a:latin typeface="Times New Roman" pitchFamily="18" charset="0"/>
              <a:ea typeface="Calibri"/>
              <a:cs typeface="Times New Roman" pitchFamily="18" charset="0"/>
            </a:endParaRPr>
          </a:p>
          <a:p>
            <a:pPr algn="just">
              <a:lnSpc>
                <a:spcPct val="107000"/>
              </a:lnSpc>
              <a:spcAft>
                <a:spcPts val="0"/>
              </a:spcAft>
            </a:pPr>
            <a:r>
              <a:rPr lang="en-US" sz="2800" kern="0" dirty="0" err="1">
                <a:latin typeface="Times New Roman" pitchFamily="18" charset="0"/>
                <a:ea typeface="Times New Roman"/>
                <a:cs typeface="Times New Roman" pitchFamily="18" charset="0"/>
              </a:rPr>
              <a:t>Truyện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tạo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tình</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huống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trào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phúng</a:t>
            </a:r>
            <a:endParaRPr lang="en-US" sz="2800" kern="100" dirty="0">
              <a:latin typeface="Times New Roman" pitchFamily="18" charset="0"/>
              <a:ea typeface="Calibri"/>
              <a:cs typeface="Times New Roman" pitchFamily="18" charset="0"/>
            </a:endParaRPr>
          </a:p>
          <a:p>
            <a:pPr algn="just">
              <a:lnSpc>
                <a:spcPct val="107000"/>
              </a:lnSpc>
              <a:spcAft>
                <a:spcPts val="0"/>
              </a:spcAft>
            </a:pPr>
            <a:r>
              <a:rPr lang="en-US" sz="2800" kern="0" dirty="0" err="1">
                <a:latin typeface="Times New Roman" pitchFamily="18" charset="0"/>
                <a:ea typeface="Times New Roman"/>
                <a:cs typeface="Times New Roman" pitchFamily="18" charset="0"/>
              </a:rPr>
              <a:t>Sử</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dụng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các</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biện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pháp</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tu</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từ</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cùng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lối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nói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chơi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chữ</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tạo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tiếng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người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đọc</a:t>
            </a:r>
            <a:r>
              <a:rPr lang="en-US" sz="2800" kern="0" dirty="0">
                <a:latin typeface="Times New Roman" pitchFamily="18" charset="0"/>
                <a:ea typeface="Times New Roman"/>
                <a:cs typeface="Times New Roman" pitchFamily="18" charset="0"/>
              </a:rPr>
              <a:t>.</a:t>
            </a:r>
            <a:endParaRPr lang="en-US" sz="2800" kern="1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18211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1107</Words>
  <Application>Microsoft Office PowerPoint</Application>
  <PresentationFormat>On-screen Show (4:3)</PresentationFormat>
  <Paragraphs>108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61</cp:revision>
  <dcterms:created xsi:type="dcterms:W3CDTF">2006-08-16T00:00:00Z</dcterms:created>
  <dcterms:modified xsi:type="dcterms:W3CDTF">2023-07-13T22:44:16Z</dcterms:modified>
</cp:coreProperties>
</file>