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9" r:id="rId2"/>
    <p:sldId id="271" r:id="rId3"/>
    <p:sldId id="272" r:id="rId4"/>
    <p:sldId id="273" r:id="rId5"/>
    <p:sldId id="274" r:id="rId6"/>
    <p:sldId id="278" r:id="rId7"/>
    <p:sldId id="279" r:id="rId8"/>
    <p:sldId id="280" r:id="rId9"/>
    <p:sldId id="294" r:id="rId10"/>
    <p:sldId id="281" r:id="rId11"/>
    <p:sldId id="282" r:id="rId12"/>
    <p:sldId id="283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92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AA70F-BCA4-45F8-ABB5-A2D7067EE3D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C2DFF-6401-4BA8-9BCF-5F70B059A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10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36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910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37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089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05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3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9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3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53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A250-485B-4952-BAA5-967F19BAC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E657F-0376-4427-B152-90D22757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B3E46-2915-4661-B07A-61F0E33C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49AE60-6001-44FD-9E05-0B5330A50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6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269754"/>
      </p:ext>
    </p:extLst>
  </p:cSld>
  <p:clrMapOvr>
    <a:masterClrMapping/>
  </p:clrMapOvr>
  <p:transition spd="slow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05FBB-5D89-45FA-931B-30A90A11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CDB2E-ACBE-4B86-8B0E-E0D03D61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BAD7D-6ECC-47D8-954C-DFD98761C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AE5317-5D19-4E19-B424-2503F1A08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7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27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2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6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50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7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36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78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5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352AF-1DE5-4B42-9C11-094E1338EA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9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ocuments%20and%20Settings\user\My%20Documents\Downloads\Music\24437.mp3" TargetMode="External"/><Relationship Id="rId6" Type="http://schemas.openxmlformats.org/officeDocument/2006/relationships/image" Target="../media/image12.gif"/><Relationship Id="rId11" Type="http://schemas.openxmlformats.org/officeDocument/2006/relationships/image" Target="../media/image15.png"/><Relationship Id="rId5" Type="http://schemas.openxmlformats.org/officeDocument/2006/relationships/image" Target="../media/image11.gif"/><Relationship Id="rId15" Type="http://schemas.openxmlformats.org/officeDocument/2006/relationships/image" Target="../media/image19.jpeg"/><Relationship Id="rId10" Type="http://schemas.openxmlformats.org/officeDocument/2006/relationships/audio" Target="../media/audio2.wav"/><Relationship Id="rId4" Type="http://schemas.openxmlformats.org/officeDocument/2006/relationships/image" Target="../media/image10.jpeg"/><Relationship Id="rId9" Type="http://schemas.openxmlformats.org/officeDocument/2006/relationships/slide" Target="slide14.xml"/><Relationship Id="rId1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2.gif"/><Relationship Id="rId7" Type="http://schemas.openxmlformats.org/officeDocument/2006/relationships/slide" Target="slide16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18.gif"/><Relationship Id="rId5" Type="http://schemas.openxmlformats.org/officeDocument/2006/relationships/image" Target="../media/image17.png"/><Relationship Id="rId10" Type="http://schemas.openxmlformats.org/officeDocument/2006/relationships/slide" Target="slide19.xml"/><Relationship Id="rId4" Type="http://schemas.openxmlformats.org/officeDocument/2006/relationships/image" Target="../media/image16.png"/><Relationship Id="rId9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1.gif"/><Relationship Id="rId7" Type="http://schemas.openxmlformats.org/officeDocument/2006/relationships/slide" Target="slide1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gif"/><Relationship Id="rId4" Type="http://schemas.openxmlformats.org/officeDocument/2006/relationships/image" Target="../media/image12.gif"/><Relationship Id="rId9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gif"/><Relationship Id="rId5" Type="http://schemas.openxmlformats.org/officeDocument/2006/relationships/image" Target="../media/image16.png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gif"/><Relationship Id="rId5" Type="http://schemas.openxmlformats.org/officeDocument/2006/relationships/image" Target="../media/image16.png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gif"/><Relationship Id="rId5" Type="http://schemas.openxmlformats.org/officeDocument/2006/relationships/image" Target="../media/image16.png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2.gif"/><Relationship Id="rId7" Type="http://schemas.openxmlformats.org/officeDocument/2006/relationships/slide" Target="slide1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7.png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23A7F1-AE4C-4A8A-A049-86C2ABDF7EC6}"/>
              </a:ext>
            </a:extLst>
          </p:cNvPr>
          <p:cNvSpPr txBox="1"/>
          <p:nvPr/>
        </p:nvSpPr>
        <p:spPr>
          <a:xfrm>
            <a:off x="2161898" y="106958"/>
            <a:ext cx="878832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2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: 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NHỮNG BÍ ẨN CỦA THẾ GIỚI TỰ NHIÊN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6F3E1-C421-4AFE-BA9A-8E95249C2160}"/>
              </a:ext>
            </a:extLst>
          </p:cNvPr>
          <p:cNvSpPr txBox="1"/>
          <p:nvPr/>
        </p:nvSpPr>
        <p:spPr>
          <a:xfrm>
            <a:off x="408372" y="1464816"/>
            <a:ext cx="6658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+mj-lt"/>
              </a:rPr>
              <a:t>ĐỌC KẾT NỐI CHỦ ĐIỂM: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E77C7-568B-4D2A-9EF4-8DA409BA5C03}"/>
              </a:ext>
            </a:extLst>
          </p:cNvPr>
          <p:cNvSpPr txBox="1"/>
          <p:nvPr/>
        </p:nvSpPr>
        <p:spPr>
          <a:xfrm>
            <a:off x="3930242" y="2484119"/>
            <a:ext cx="5251635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+mj-lt"/>
              </a:rPr>
              <a:t>MƯA XUÂN (II)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B938E4-B436-443A-928D-337D4FBDDDB3}"/>
              </a:ext>
            </a:extLst>
          </p:cNvPr>
          <p:cNvSpPr txBox="1"/>
          <p:nvPr/>
        </p:nvSpPr>
        <p:spPr>
          <a:xfrm>
            <a:off x="8262651" y="3934310"/>
            <a:ext cx="2214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+mj-lt"/>
              </a:rPr>
              <a:t>NGUYỄN BÍNH</a:t>
            </a:r>
          </a:p>
        </p:txBody>
      </p:sp>
    </p:spTree>
    <p:extLst>
      <p:ext uri="{BB962C8B-B14F-4D97-AF65-F5344CB8AC3E}">
        <p14:creationId xmlns:p14="http://schemas.microsoft.com/office/powerpoint/2010/main" val="320829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2EF00-4E4B-4D8F-80D4-669D6E48C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00279" y="3206603"/>
            <a:ext cx="2730400" cy="2105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6DDCE7-AFF7-4CC7-862C-23DD7D837BC0}"/>
              </a:ext>
            </a:extLst>
          </p:cNvPr>
          <p:cNvSpPr txBox="1"/>
          <p:nvPr/>
        </p:nvSpPr>
        <p:spPr>
          <a:xfrm>
            <a:off x="759855" y="1187223"/>
            <a:ext cx="9128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thiên</a:t>
            </a:r>
            <a:r>
              <a:rPr lang="en-US" sz="3600" dirty="0"/>
              <a:t> </a:t>
            </a:r>
            <a:r>
              <a:rPr lang="en-US" sz="3600" dirty="0" err="1"/>
              <a:t>nhiên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miêu</a:t>
            </a:r>
            <a:r>
              <a:rPr lang="en-US" sz="3600" dirty="0"/>
              <a:t> </a:t>
            </a:r>
            <a:r>
              <a:rPr lang="en-US" sz="3600" dirty="0" err="1"/>
              <a:t>tả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tươi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, </a:t>
            </a:r>
            <a:r>
              <a:rPr lang="en-US" sz="3600" dirty="0" err="1"/>
              <a:t>tràn</a:t>
            </a:r>
            <a:r>
              <a:rPr lang="en-US" sz="3600" dirty="0"/>
              <a:t> </a:t>
            </a:r>
            <a:r>
              <a:rPr lang="en-US" sz="3600" dirty="0" err="1"/>
              <a:t>đầy</a:t>
            </a:r>
            <a:r>
              <a:rPr lang="en-US" sz="3600" dirty="0"/>
              <a:t> </a:t>
            </a:r>
            <a:r>
              <a:rPr lang="en-US" sz="3600" dirty="0" err="1"/>
              <a:t>sức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r>
              <a:rPr lang="en-US" sz="3600" dirty="0"/>
              <a:t>.</a:t>
            </a:r>
          </a:p>
          <a:p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591051" y="224433"/>
            <a:ext cx="989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</a:rPr>
              <a:t>Cảm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nhận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về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ảnh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thiên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nhiên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trong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bài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thơ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4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3720C2-B873-4734-AEC9-9F0A2E21B7EC}"/>
              </a:ext>
            </a:extLst>
          </p:cNvPr>
          <p:cNvSpPr txBox="1"/>
          <p:nvPr/>
        </p:nvSpPr>
        <p:spPr>
          <a:xfrm>
            <a:off x="985420" y="250013"/>
            <a:ext cx="8708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5C078-D2B5-4691-8252-90435DE75A4E}"/>
              </a:ext>
            </a:extLst>
          </p:cNvPr>
          <p:cNvSpPr txBox="1"/>
          <p:nvPr/>
        </p:nvSpPr>
        <p:spPr>
          <a:xfrm>
            <a:off x="1677047" y="2640683"/>
            <a:ext cx="65525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xúc</a:t>
            </a:r>
            <a:r>
              <a:rPr lang="en-US" sz="3200" dirty="0"/>
              <a:t> </a:t>
            </a:r>
            <a:r>
              <a:rPr lang="en-US" sz="3200" dirty="0" err="1"/>
              <a:t>bâng</a:t>
            </a:r>
            <a:r>
              <a:rPr lang="en-US" sz="3200" dirty="0"/>
              <a:t> </a:t>
            </a:r>
            <a:r>
              <a:rPr lang="en-US" sz="3200" dirty="0" err="1"/>
              <a:t>khuâng</a:t>
            </a:r>
            <a:r>
              <a:rPr lang="en-US" sz="3200" dirty="0"/>
              <a:t>, </a:t>
            </a:r>
            <a:r>
              <a:rPr lang="en-US" sz="3200" dirty="0" err="1"/>
              <a:t>xao</a:t>
            </a:r>
            <a:r>
              <a:rPr lang="en-US" sz="3200" dirty="0"/>
              <a:t> </a:t>
            </a:r>
            <a:r>
              <a:rPr lang="en-US" sz="3200" dirty="0" err="1"/>
              <a:t>xuyến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 </a:t>
            </a:r>
            <a:r>
              <a:rPr lang="en-US" sz="3200" dirty="0" err="1"/>
              <a:t>khung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cơn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 </a:t>
            </a:r>
            <a:r>
              <a:rPr lang="en-US" sz="3200" dirty="0" err="1"/>
              <a:t>xuân</a:t>
            </a:r>
            <a:r>
              <a:rPr lang="en-US" sz="3200" dirty="0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B8F2A-2CA7-46D8-8DE0-DDC9C1B884D6}"/>
              </a:ext>
            </a:extLst>
          </p:cNvPr>
          <p:cNvSpPr txBox="1"/>
          <p:nvPr/>
        </p:nvSpPr>
        <p:spPr>
          <a:xfrm>
            <a:off x="1180729" y="990742"/>
            <a:ext cx="936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9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1003176" y="121402"/>
            <a:ext cx="917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C00000"/>
                </a:solidFill>
                <a:latin typeface="Times New Roman" panose="02020603050405020304" pitchFamily="18" charset="0"/>
              </a:rPr>
              <a:t>3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5C3E0C-5FD5-4FCB-A88E-F1936D474073}"/>
              </a:ext>
            </a:extLst>
          </p:cNvPr>
          <p:cNvSpPr/>
          <p:nvPr/>
        </p:nvSpPr>
        <p:spPr>
          <a:xfrm>
            <a:off x="2549339" y="3042081"/>
            <a:ext cx="5538593" cy="8877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c.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hãy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cảm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thiên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suy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nghĩ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gì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hệ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giữa</a:t>
            </a:r>
            <a:r>
              <a:rPr lang="en-US" sz="2800" dirty="0">
                <a:solidFill>
                  <a:schemeClr val="tx1"/>
                </a:solidFill>
              </a:rPr>
              <a:t> con </a:t>
            </a:r>
            <a:r>
              <a:rPr lang="en-US" sz="2800" dirty="0" err="1">
                <a:solidFill>
                  <a:schemeClr val="tx1"/>
                </a:solidFill>
              </a:rPr>
              <a:t>người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tự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nhiên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F6F3C7-BF83-4D70-8CD6-065B6FB2F580}"/>
              </a:ext>
            </a:extLst>
          </p:cNvPr>
          <p:cNvSpPr/>
          <p:nvPr/>
        </p:nvSpPr>
        <p:spPr>
          <a:xfrm>
            <a:off x="784933" y="4397660"/>
            <a:ext cx="9389377" cy="1312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 </a:t>
            </a:r>
            <a:r>
              <a:rPr lang="en-US" sz="2800" dirty="0">
                <a:solidFill>
                  <a:schemeClr val="tx1"/>
                </a:solidFill>
              </a:rPr>
              <a:t>Con </a:t>
            </a:r>
            <a:r>
              <a:rPr lang="en-US" sz="2800" dirty="0" err="1">
                <a:solidFill>
                  <a:schemeClr val="tx1"/>
                </a:solidFill>
              </a:rPr>
              <a:t>người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tự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hệ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gắn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khăng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gần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gũi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sự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giao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hòa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nhau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75E8DA-D2DF-4102-8068-A2291C8433F0}"/>
              </a:ext>
            </a:extLst>
          </p:cNvPr>
          <p:cNvSpPr/>
          <p:nvPr/>
        </p:nvSpPr>
        <p:spPr>
          <a:xfrm>
            <a:off x="6731731" y="950396"/>
            <a:ext cx="4626747" cy="967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b. </a:t>
            </a:r>
            <a:r>
              <a:rPr lang="en-US" sz="2800" dirty="0" err="1">
                <a:solidFill>
                  <a:schemeClr val="tx1"/>
                </a:solidFill>
              </a:rPr>
              <a:t>Để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cảm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ấy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theo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người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như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nào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684AB-05AB-4C1B-963D-683D51EEC57F}"/>
              </a:ext>
            </a:extLst>
          </p:cNvPr>
          <p:cNvSpPr txBox="1"/>
          <p:nvPr/>
        </p:nvSpPr>
        <p:spPr>
          <a:xfrm>
            <a:off x="784933" y="758953"/>
            <a:ext cx="4070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3451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77f4cba6bafe59c40b88d9b4e91365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ddedd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ddedd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ddedd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ddedd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24437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Picture1d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320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WordArt 10"/>
          <p:cNvSpPr>
            <a:spLocks noChangeArrowheads="1" noChangeShapeType="1" noTextEdit="1"/>
          </p:cNvSpPr>
          <p:nvPr/>
        </p:nvSpPr>
        <p:spPr bwMode="auto">
          <a:xfrm>
            <a:off x="4648200" y="3094039"/>
            <a:ext cx="3048000" cy="676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Trò Chơi</a:t>
            </a:r>
            <a:endParaRPr lang="en-US" sz="44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03" name="WordArt 11"/>
          <p:cNvSpPr>
            <a:spLocks noChangeArrowheads="1" noChangeShapeType="1" noTextEdit="1"/>
          </p:cNvSpPr>
          <p:nvPr/>
        </p:nvSpPr>
        <p:spPr bwMode="auto">
          <a:xfrm>
            <a:off x="3581401" y="4267200"/>
            <a:ext cx="5457825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8204" name="Picture 12" descr="ENTER1">
            <a:hlinkClick r:id="rId9" action="ppaction://hlinksldjump">
              <a:snd r:embed="rId10" name="push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6" y="6521450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 descr="Flwr0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lwr0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6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5" descr="XLIGHT~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6597650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3" name="WordArt 21" descr="Denim"/>
          <p:cNvSpPr>
            <a:spLocks noChangeArrowheads="1" noChangeShapeType="1" noTextEdit="1"/>
          </p:cNvSpPr>
          <p:nvPr/>
        </p:nvSpPr>
        <p:spPr bwMode="auto">
          <a:xfrm flipH="1" flipV="1">
            <a:off x="12444413" y="5949951"/>
            <a:ext cx="250825" cy="93663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7200" kern="10" spc="-720">
                <a:ln w="12700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15"/>
                  <a:srcRect/>
                  <a:tile tx="0" ty="0" sx="100000" sy="100000" flip="none" algn="tl"/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.VnFree" panose="020B7200000000000000" pitchFamily="34" charset="0"/>
              </a:rPr>
              <a:t>!!!!!!!!!!!!!</a:t>
            </a:r>
          </a:p>
        </p:txBody>
      </p:sp>
    </p:spTree>
    <p:extLst>
      <p:ext uri="{BB962C8B-B14F-4D97-AF65-F5344CB8AC3E}">
        <p14:creationId xmlns:p14="http://schemas.microsoft.com/office/powerpoint/2010/main" val="291516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8" presetClass="entr" presetSubtype="0" accel="10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0"/>
                </p:tgtEl>
              </p:cMediaNode>
            </p:audio>
          </p:childTnLst>
        </p:cTn>
      </p:par>
    </p:tnLst>
    <p:bldLst>
      <p:bldP spid="8202" grpId="0" animBg="1"/>
      <p:bldP spid="8203" grpId="0" animBg="1"/>
      <p:bldP spid="8213" grpId="0" animBg="1"/>
      <p:bldP spid="8213" grpId="1" animBg="1"/>
      <p:bldP spid="8213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dedd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ddedd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2705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ddedd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ddedd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705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Flwr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Flwr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6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Line 11"/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WordArt 12"/>
          <p:cNvSpPr>
            <a:spLocks noChangeArrowheads="1" noChangeShapeType="1" noTextEdit="1"/>
          </p:cNvSpPr>
          <p:nvPr/>
        </p:nvSpPr>
        <p:spPr bwMode="auto">
          <a:xfrm>
            <a:off x="3719514" y="47625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sp>
        <p:nvSpPr>
          <p:cNvPr id="9229" name="AutoShape 1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566988" y="22050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Câu hỏi 1</a:t>
            </a:r>
          </a:p>
        </p:txBody>
      </p:sp>
      <p:sp>
        <p:nvSpPr>
          <p:cNvPr id="9230" name="AutoShape 1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916363" y="2749550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Câu hỏi 2</a:t>
            </a:r>
          </a:p>
        </p:txBody>
      </p:sp>
      <p:sp>
        <p:nvSpPr>
          <p:cNvPr id="9231" name="AutoShape 1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295900" y="2164424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Câu hỏi 3</a:t>
            </a:r>
          </a:p>
        </p:txBody>
      </p:sp>
      <p:sp>
        <p:nvSpPr>
          <p:cNvPr id="9232" name="AutoShape 16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705600" y="2800351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Câu hỏi 4</a:t>
            </a:r>
          </a:p>
        </p:txBody>
      </p:sp>
      <p:sp>
        <p:nvSpPr>
          <p:cNvPr id="9240" name="AutoShape 24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8024812" y="2164424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Câu hỏi 5</a:t>
            </a:r>
          </a:p>
        </p:txBody>
      </p:sp>
      <p:pic>
        <p:nvPicPr>
          <p:cNvPr id="2" name="Picture 33" descr="XLIGHT~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667532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0"/>
                  </p:tgtEl>
                </p:cond>
              </p:nextCondLst>
            </p:seq>
          </p:childTnLst>
        </p:cTn>
      </p:par>
    </p:tnLst>
    <p:bldLst>
      <p:bldP spid="9229" grpId="0" animBg="1"/>
      <p:bldP spid="9230" grpId="0" animBg="1"/>
      <p:bldP spid="9231" grpId="0" animBg="1"/>
      <p:bldP spid="9232" grpId="0" animBg="1"/>
      <p:bldP spid="92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77f4cba6bafe59c40b88d9b4e91365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Flwr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Flwr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6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Line 11"/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WordArt 12"/>
          <p:cNvSpPr>
            <a:spLocks noChangeArrowheads="1" noChangeShapeType="1" noTextEdit="1"/>
          </p:cNvSpPr>
          <p:nvPr/>
        </p:nvSpPr>
        <p:spPr bwMode="auto">
          <a:xfrm>
            <a:off x="3719514" y="549275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sp>
        <p:nvSpPr>
          <p:cNvPr id="10252" name="WordArt 13"/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oudy Stout"/>
              </a:rPr>
              <a:t>Câu 1</a:t>
            </a: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4495800" y="3886200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</a:rPr>
              <a:t>Nguyễn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Bính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2" name="Picture 19" descr="WHITME~1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20" descr="XLIGHT~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1" descr="HAPPYF~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22" descr="HAPPYF~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3588194" y="2590800"/>
            <a:ext cx="49648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</a:rPr>
              <a:t>Tác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giả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bài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mưa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xuân</a:t>
            </a:r>
            <a:r>
              <a:rPr lang="en-US" altLang="en-US" b="1" dirty="0">
                <a:solidFill>
                  <a:srgbClr val="FF0066"/>
                </a:solidFill>
              </a:rPr>
              <a:t> II?</a:t>
            </a:r>
          </a:p>
        </p:txBody>
      </p:sp>
    </p:spTree>
    <p:extLst>
      <p:ext uri="{BB962C8B-B14F-4D97-AF65-F5344CB8AC3E}">
        <p14:creationId xmlns:p14="http://schemas.microsoft.com/office/powerpoint/2010/main" val="2051450270"/>
      </p:ext>
    </p:extLst>
  </p:cSld>
  <p:clrMapOvr>
    <a:masterClrMapping/>
  </p:clrMapOvr>
  <p:transition>
    <p:zoom dir="in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0257" grpId="0" animBg="1"/>
      <p:bldP spid="102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1268" name="Picture 4" descr="77f4cba6bafe59c40b88d9b4e91365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Flwr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Flwr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6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Picture1d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WordArt 14"/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sp>
        <p:nvSpPr>
          <p:cNvPr id="11279" name="WordArt 15"/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oudy Stout"/>
              </a:rPr>
              <a:t>Câu 2</a:t>
            </a: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2487840" y="2590800"/>
            <a:ext cx="71639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</a:rPr>
              <a:t>Trong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khổ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thơ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thứ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nhất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hoa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đón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gì</a:t>
            </a:r>
            <a:r>
              <a:rPr lang="en-US" altLang="en-US" b="1" dirty="0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4495800" y="3886201"/>
            <a:ext cx="3276600" cy="91122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</a:rPr>
              <a:t>mưa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1285" name="Rectangle 21"/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1286" name="Picture 22" descr="WHITME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 descr="XLIGHT~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HAPPYF~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HAPPYF~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408548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</p:childTnLst>
        </p:cTn>
      </p:par>
    </p:tnLst>
    <p:bldLst>
      <p:bldP spid="11282" grpId="0"/>
      <p:bldP spid="112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4" descr="77f4cba6bafe59c40b88d9b4e91365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Flwr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Flwr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6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 descr="Picture1d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2" name="WordArt 14"/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sp>
        <p:nvSpPr>
          <p:cNvPr id="12303" name="WordArt 15"/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oudy Stout"/>
              </a:rPr>
              <a:t>Câu 3</a:t>
            </a:r>
          </a:p>
        </p:txBody>
      </p:sp>
      <p:sp>
        <p:nvSpPr>
          <p:cNvPr id="12304" name="Rectangle 16"/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3009897" y="2330798"/>
            <a:ext cx="579120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</a:rPr>
              <a:t>Mưa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được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nhắc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trong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khổ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thơ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thứ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nhất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là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mưa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gì</a:t>
            </a:r>
            <a:r>
              <a:rPr lang="en-US" altLang="en-US" b="1" dirty="0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auto">
          <a:xfrm>
            <a:off x="4495800" y="3886200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</a:rPr>
              <a:t>Mưa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bụi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pic>
        <p:nvPicPr>
          <p:cNvPr id="12310" name="Picture 22" descr="WHITME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3" descr="XLIGHT~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4" descr="HAPPYF~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5" descr="HAPPYF~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637089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</p:childTnLst>
        </p:cTn>
      </p:par>
    </p:tnLst>
    <p:bldLst>
      <p:bldP spid="12308" grpId="0"/>
      <p:bldP spid="1230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6" name="Picture 4" descr="77f4cba6bafe59c40b88d9b4e91365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-14287"/>
            <a:ext cx="103792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24461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 descr="Flwr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0" y="1587500"/>
            <a:ext cx="28702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 descr="Flwr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736" y="1405565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 descr="Picture1d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WordArt 14"/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sp>
        <p:nvSpPr>
          <p:cNvPr id="13327" name="WordArt 15"/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oudy Stout"/>
              </a:rPr>
              <a:t>Câu 4</a:t>
            </a: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1834711" y="2370514"/>
            <a:ext cx="839505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</a:rPr>
              <a:t>Trong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các</a:t>
            </a:r>
            <a:r>
              <a:rPr lang="en-US" altLang="en-US" b="1" dirty="0">
                <a:solidFill>
                  <a:srgbClr val="FF0066"/>
                </a:solidFill>
              </a:rPr>
              <a:t> con </a:t>
            </a:r>
            <a:r>
              <a:rPr lang="en-US" altLang="en-US" b="1" dirty="0" err="1">
                <a:solidFill>
                  <a:srgbClr val="FF0066"/>
                </a:solidFill>
              </a:rPr>
              <a:t>vật</a:t>
            </a:r>
            <a:r>
              <a:rPr lang="en-US" altLang="en-US" b="1" dirty="0">
                <a:solidFill>
                  <a:srgbClr val="FF0066"/>
                </a:solidFill>
              </a:rPr>
              <a:t>: </a:t>
            </a:r>
            <a:r>
              <a:rPr lang="en-US" altLang="en-US" b="1" dirty="0" err="1">
                <a:solidFill>
                  <a:srgbClr val="FF0066"/>
                </a:solidFill>
              </a:rPr>
              <a:t>trâu</a:t>
            </a:r>
            <a:r>
              <a:rPr lang="en-US" altLang="en-US" b="1" dirty="0">
                <a:solidFill>
                  <a:srgbClr val="FF0066"/>
                </a:solidFill>
              </a:rPr>
              <a:t>, </a:t>
            </a:r>
            <a:r>
              <a:rPr lang="en-US" altLang="en-US" b="1" dirty="0" err="1">
                <a:solidFill>
                  <a:srgbClr val="FF0066"/>
                </a:solidFill>
              </a:rPr>
              <a:t>bò</a:t>
            </a:r>
            <a:r>
              <a:rPr lang="en-US" altLang="en-US" b="1" dirty="0">
                <a:solidFill>
                  <a:srgbClr val="FF0066"/>
                </a:solidFill>
              </a:rPr>
              <a:t>, </a:t>
            </a:r>
            <a:r>
              <a:rPr lang="en-US" altLang="en-US" b="1" dirty="0" err="1">
                <a:solidFill>
                  <a:srgbClr val="FF0066"/>
                </a:solidFill>
              </a:rPr>
              <a:t>bươm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bướm</a:t>
            </a:r>
            <a:r>
              <a:rPr lang="en-US" altLang="en-US" b="1" dirty="0">
                <a:solidFill>
                  <a:srgbClr val="FF0066"/>
                </a:solidFill>
              </a:rPr>
              <a:t>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</a:rPr>
              <a:t>Con </a:t>
            </a:r>
            <a:r>
              <a:rPr lang="en-US" altLang="en-US" b="1" dirty="0" err="1">
                <a:solidFill>
                  <a:srgbClr val="FF0066"/>
                </a:solidFill>
              </a:rPr>
              <a:t>vật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nào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không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được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nhắc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trong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bài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thơ</a:t>
            </a:r>
            <a:r>
              <a:rPr lang="en-US" altLang="en-US" b="1" dirty="0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3332" name="AutoShape 20"/>
          <p:cNvSpPr>
            <a:spLocks noChangeArrowheads="1"/>
          </p:cNvSpPr>
          <p:nvPr/>
        </p:nvSpPr>
        <p:spPr bwMode="auto">
          <a:xfrm>
            <a:off x="4192906" y="4495800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</a:rPr>
              <a:t>bò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3334" name="Picture 22" descr="WHITME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23" descr="XLIGHT~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24" descr="HAPPYF~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25" descr="HAPPYF~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870028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3"/>
                  </p:tgtEl>
                </p:cond>
              </p:nextCondLst>
            </p:seq>
          </p:childTnLst>
        </p:cTn>
      </p:par>
    </p:tnLst>
    <p:bldLst>
      <p:bldP spid="13330" grpId="0"/>
      <p:bldP spid="133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967" y="1207294"/>
            <a:ext cx="10515600" cy="4351338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14341" name="Picture 5" descr="ddedd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ddedd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ddedd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ddedd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Flwr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4" y="1653039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Flwr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494" y="1739065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Picture1d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WordArt 14"/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sp>
        <p:nvSpPr>
          <p:cNvPr id="14351" name="WordArt 15"/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oudy Stout"/>
              </a:rPr>
              <a:t>Câu 5</a:t>
            </a:r>
          </a:p>
        </p:txBody>
      </p:sp>
      <p:pic>
        <p:nvPicPr>
          <p:cNvPr id="14352" name="Picture 16" descr="WHITME~1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XLIGHT~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1236332" y="2743200"/>
            <a:ext cx="95780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</a:rPr>
              <a:t>Trong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khổ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thơ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cuối</a:t>
            </a:r>
            <a:r>
              <a:rPr lang="en-US" altLang="en-US" b="1" dirty="0">
                <a:solidFill>
                  <a:srgbClr val="FF0066"/>
                </a:solidFill>
              </a:rPr>
              <a:t>, </a:t>
            </a:r>
            <a:r>
              <a:rPr lang="en-US" altLang="en-US" b="1" i="1" dirty="0" err="1">
                <a:solidFill>
                  <a:srgbClr val="FF0066"/>
                </a:solidFill>
              </a:rPr>
              <a:t>chiều</a:t>
            </a:r>
            <a:r>
              <a:rPr lang="en-US" altLang="en-US" b="1" i="1" dirty="0">
                <a:solidFill>
                  <a:srgbClr val="FF0066"/>
                </a:solidFill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</a:rPr>
              <a:t>xuân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có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tâm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trạng</a:t>
            </a:r>
            <a:r>
              <a:rPr lang="en-US" altLang="en-US" b="1" dirty="0">
                <a:solidFill>
                  <a:srgbClr val="FF0066"/>
                </a:solidFill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</a:rPr>
              <a:t>gì</a:t>
            </a:r>
            <a:r>
              <a:rPr lang="en-US" altLang="en-US" b="1" dirty="0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4920509" y="552315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latin typeface="Times New Roman" panose="02020603050405020304" pitchFamily="18" charset="0"/>
              </a:rPr>
              <a:t>Đáp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án</a:t>
            </a:r>
            <a:endParaRPr lang="en-US" altLang="en-US" sz="2800" b="1" u="sng" dirty="0">
              <a:latin typeface="Times New Roman" panose="02020603050405020304" pitchFamily="18" charset="0"/>
            </a:endParaRPr>
          </a:p>
        </p:txBody>
      </p:sp>
      <p:sp>
        <p:nvSpPr>
          <p:cNvPr id="14358" name="AutoShape 22"/>
          <p:cNvSpPr>
            <a:spLocks noChangeArrowheads="1"/>
          </p:cNvSpPr>
          <p:nvPr/>
        </p:nvSpPr>
        <p:spPr bwMode="auto">
          <a:xfrm>
            <a:off x="4495800" y="3886200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</a:rPr>
              <a:t>Lưu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luyến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3200400" y="549689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hỏi</a:t>
            </a:r>
            <a:endParaRPr lang="en-US" altLang="en-US" sz="2800" b="1" u="sng" dirty="0">
              <a:latin typeface="Times New Roman" panose="02020603050405020304" pitchFamily="18" charset="0"/>
            </a:endParaRPr>
          </a:p>
        </p:txBody>
      </p:sp>
      <p:pic>
        <p:nvPicPr>
          <p:cNvPr id="14360" name="Picture 24" descr="HAPPYF~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25" descr="HAPPYF~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087527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9"/>
                  </p:tgtEl>
                </p:cond>
              </p:nextCondLst>
            </p:seq>
          </p:childTnLst>
        </p:cTn>
      </p:par>
    </p:tnLst>
    <p:bldLst>
      <p:bldP spid="14356" grpId="0"/>
      <p:bldP spid="143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0" y="-180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1544356" y="158261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28">
            <a:extLst>
              <a:ext uri="{FF2B5EF4-FFF2-40B4-BE49-F238E27FC236}">
                <a16:creationId xmlns:a16="http://schemas.microsoft.com/office/drawing/2014/main" id="{9387CBB5-9D39-4561-AFA7-3E2372330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587" y="1928410"/>
            <a:ext cx="3106738" cy="31067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29">
            <a:extLst>
              <a:ext uri="{FF2B5EF4-FFF2-40B4-BE49-F238E27FC236}">
                <a16:creationId xmlns:a16="http://schemas.microsoft.com/office/drawing/2014/main" id="{026F34F1-0CD1-47EE-BB5F-318461F28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0" y="1897063"/>
            <a:ext cx="3398838" cy="339883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1061587" y="1246003"/>
            <a:ext cx="3971013" cy="2150449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1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28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28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28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28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zh-CN" sz="28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zh-CN" sz="28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28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1061587" y="3679302"/>
            <a:ext cx="4093373" cy="2150449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2</a:t>
            </a:r>
            <a:r>
              <a:rPr lang="vi-VN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5738963" y="2206733"/>
            <a:ext cx="5685393" cy="2258335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3</a:t>
            </a:r>
            <a:r>
              <a:rPr lang="vi-VN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96124" y="331214"/>
            <a:ext cx="451117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886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2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0" y="-180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1544356" y="158261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971D9DF7-87DF-4061-90F5-EB3078BFC238}"/>
              </a:ext>
            </a:extLst>
          </p:cNvPr>
          <p:cNvSpPr>
            <a:spLocks/>
          </p:cNvSpPr>
          <p:nvPr/>
        </p:nvSpPr>
        <p:spPr bwMode="auto">
          <a:xfrm>
            <a:off x="4554245" y="1091235"/>
            <a:ext cx="6702639" cy="3461256"/>
          </a:xfrm>
          <a:custGeom>
            <a:avLst/>
            <a:gdLst>
              <a:gd name="T0" fmla="*/ 2741 w 2586"/>
              <a:gd name="T1" fmla="*/ 1704 h 2173"/>
              <a:gd name="T2" fmla="*/ 2687 w 2586"/>
              <a:gd name="T3" fmla="*/ 1759 h 2173"/>
              <a:gd name="T4" fmla="*/ 2585 w 2586"/>
              <a:gd name="T5" fmla="*/ 1766 h 2173"/>
              <a:gd name="T6" fmla="*/ 2573 w 2586"/>
              <a:gd name="T7" fmla="*/ 1766 h 2173"/>
              <a:gd name="T8" fmla="*/ 1508 w 2586"/>
              <a:gd name="T9" fmla="*/ 1899 h 2173"/>
              <a:gd name="T10" fmla="*/ 286 w 2586"/>
              <a:gd name="T11" fmla="*/ 3636 h 2173"/>
              <a:gd name="T12" fmla="*/ 286 w 2586"/>
              <a:gd name="T13" fmla="*/ 3664 h 2173"/>
              <a:gd name="T14" fmla="*/ 380 w 2586"/>
              <a:gd name="T15" fmla="*/ 4405 h 2173"/>
              <a:gd name="T16" fmla="*/ 451 w 2586"/>
              <a:gd name="T17" fmla="*/ 4988 h 2173"/>
              <a:gd name="T18" fmla="*/ 357 w 2586"/>
              <a:gd name="T19" fmla="*/ 5475 h 2173"/>
              <a:gd name="T20" fmla="*/ 0 w 2586"/>
              <a:gd name="T21" fmla="*/ 5946 h 2173"/>
              <a:gd name="T22" fmla="*/ 357 w 2586"/>
              <a:gd name="T23" fmla="*/ 6415 h 2173"/>
              <a:gd name="T24" fmla="*/ 451 w 2586"/>
              <a:gd name="T25" fmla="*/ 6903 h 2173"/>
              <a:gd name="T26" fmla="*/ 380 w 2586"/>
              <a:gd name="T27" fmla="*/ 7488 h 2173"/>
              <a:gd name="T28" fmla="*/ 286 w 2586"/>
              <a:gd name="T29" fmla="*/ 8226 h 2173"/>
              <a:gd name="T30" fmla="*/ 286 w 2586"/>
              <a:gd name="T31" fmla="*/ 8259 h 2173"/>
              <a:gd name="T32" fmla="*/ 1508 w 2586"/>
              <a:gd name="T33" fmla="*/ 9992 h 2173"/>
              <a:gd name="T34" fmla="*/ 2328 w 2586"/>
              <a:gd name="T35" fmla="*/ 10120 h 2173"/>
              <a:gd name="T36" fmla="*/ 2425 w 2586"/>
              <a:gd name="T37" fmla="*/ 10127 h 2173"/>
              <a:gd name="T38" fmla="*/ 2491 w 2586"/>
              <a:gd name="T39" fmla="*/ 10198 h 2173"/>
              <a:gd name="T40" fmla="*/ 7165 w 2586"/>
              <a:gd name="T41" fmla="*/ 12177 h 2173"/>
              <a:gd name="T42" fmla="*/ 11839 w 2586"/>
              <a:gd name="T43" fmla="*/ 10205 h 2173"/>
              <a:gd name="T44" fmla="*/ 11905 w 2586"/>
              <a:gd name="T45" fmla="*/ 10127 h 2173"/>
              <a:gd name="T46" fmla="*/ 12007 w 2586"/>
              <a:gd name="T47" fmla="*/ 10127 h 2173"/>
              <a:gd name="T48" fmla="*/ 12933 w 2586"/>
              <a:gd name="T49" fmla="*/ 9992 h 2173"/>
              <a:gd name="T50" fmla="*/ 14155 w 2586"/>
              <a:gd name="T51" fmla="*/ 8259 h 2173"/>
              <a:gd name="T52" fmla="*/ 14155 w 2586"/>
              <a:gd name="T53" fmla="*/ 8226 h 2173"/>
              <a:gd name="T54" fmla="*/ 14060 w 2586"/>
              <a:gd name="T55" fmla="*/ 7488 h 2173"/>
              <a:gd name="T56" fmla="*/ 13990 w 2586"/>
              <a:gd name="T57" fmla="*/ 6903 h 2173"/>
              <a:gd name="T58" fmla="*/ 14084 w 2586"/>
              <a:gd name="T59" fmla="*/ 6415 h 2173"/>
              <a:gd name="T60" fmla="*/ 14441 w 2586"/>
              <a:gd name="T61" fmla="*/ 5946 h 2173"/>
              <a:gd name="T62" fmla="*/ 14084 w 2586"/>
              <a:gd name="T63" fmla="*/ 5475 h 2173"/>
              <a:gd name="T64" fmla="*/ 13990 w 2586"/>
              <a:gd name="T65" fmla="*/ 4988 h 2173"/>
              <a:gd name="T66" fmla="*/ 14060 w 2586"/>
              <a:gd name="T67" fmla="*/ 4405 h 2173"/>
              <a:gd name="T68" fmla="*/ 14155 w 2586"/>
              <a:gd name="T69" fmla="*/ 3664 h 2173"/>
              <a:gd name="T70" fmla="*/ 14155 w 2586"/>
              <a:gd name="T71" fmla="*/ 3636 h 2173"/>
              <a:gd name="T72" fmla="*/ 12933 w 2586"/>
              <a:gd name="T73" fmla="*/ 1899 h 2173"/>
              <a:gd name="T74" fmla="*/ 11766 w 2586"/>
              <a:gd name="T75" fmla="*/ 1771 h 2173"/>
              <a:gd name="T76" fmla="*/ 11667 w 2586"/>
              <a:gd name="T77" fmla="*/ 1775 h 2173"/>
              <a:gd name="T78" fmla="*/ 11593 w 2586"/>
              <a:gd name="T79" fmla="*/ 1709 h 2173"/>
              <a:gd name="T80" fmla="*/ 7165 w 2586"/>
              <a:gd name="T81" fmla="*/ 0 h 2173"/>
              <a:gd name="T82" fmla="*/ 2741 w 2586"/>
              <a:gd name="T83" fmla="*/ 1704 h 217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586" h="2173">
                <a:moveTo>
                  <a:pt x="491" y="304"/>
                </a:moveTo>
                <a:cubicBezTo>
                  <a:pt x="481" y="314"/>
                  <a:pt x="481" y="314"/>
                  <a:pt x="481" y="314"/>
                </a:cubicBezTo>
                <a:cubicBezTo>
                  <a:pt x="463" y="315"/>
                  <a:pt x="463" y="315"/>
                  <a:pt x="463" y="315"/>
                </a:cubicBezTo>
                <a:cubicBezTo>
                  <a:pt x="461" y="315"/>
                  <a:pt x="461" y="315"/>
                  <a:pt x="461" y="315"/>
                </a:cubicBezTo>
                <a:cubicBezTo>
                  <a:pt x="390" y="313"/>
                  <a:pt x="328" y="321"/>
                  <a:pt x="270" y="339"/>
                </a:cubicBezTo>
                <a:cubicBezTo>
                  <a:pt x="109" y="389"/>
                  <a:pt x="51" y="532"/>
                  <a:pt x="51" y="649"/>
                </a:cubicBezTo>
                <a:cubicBezTo>
                  <a:pt x="51" y="654"/>
                  <a:pt x="51" y="654"/>
                  <a:pt x="51" y="654"/>
                </a:cubicBezTo>
                <a:cubicBezTo>
                  <a:pt x="52" y="704"/>
                  <a:pt x="61" y="748"/>
                  <a:pt x="68" y="786"/>
                </a:cubicBezTo>
                <a:cubicBezTo>
                  <a:pt x="75" y="822"/>
                  <a:pt x="81" y="856"/>
                  <a:pt x="81" y="890"/>
                </a:cubicBezTo>
                <a:cubicBezTo>
                  <a:pt x="81" y="921"/>
                  <a:pt x="75" y="950"/>
                  <a:pt x="64" y="977"/>
                </a:cubicBezTo>
                <a:cubicBezTo>
                  <a:pt x="49" y="1011"/>
                  <a:pt x="27" y="1039"/>
                  <a:pt x="0" y="1061"/>
                </a:cubicBezTo>
                <a:cubicBezTo>
                  <a:pt x="27" y="1083"/>
                  <a:pt x="49" y="1111"/>
                  <a:pt x="64" y="1145"/>
                </a:cubicBezTo>
                <a:cubicBezTo>
                  <a:pt x="75" y="1172"/>
                  <a:pt x="81" y="1201"/>
                  <a:pt x="81" y="1232"/>
                </a:cubicBezTo>
                <a:cubicBezTo>
                  <a:pt x="81" y="1266"/>
                  <a:pt x="75" y="1300"/>
                  <a:pt x="68" y="1336"/>
                </a:cubicBezTo>
                <a:cubicBezTo>
                  <a:pt x="61" y="1375"/>
                  <a:pt x="52" y="1418"/>
                  <a:pt x="51" y="1468"/>
                </a:cubicBezTo>
                <a:cubicBezTo>
                  <a:pt x="51" y="1474"/>
                  <a:pt x="51" y="1474"/>
                  <a:pt x="51" y="1474"/>
                </a:cubicBezTo>
                <a:cubicBezTo>
                  <a:pt x="51" y="1590"/>
                  <a:pt x="109" y="1733"/>
                  <a:pt x="270" y="1783"/>
                </a:cubicBezTo>
                <a:cubicBezTo>
                  <a:pt x="314" y="1797"/>
                  <a:pt x="362" y="1805"/>
                  <a:pt x="417" y="1806"/>
                </a:cubicBezTo>
                <a:cubicBezTo>
                  <a:pt x="434" y="1807"/>
                  <a:pt x="434" y="1807"/>
                  <a:pt x="434" y="1807"/>
                </a:cubicBezTo>
                <a:cubicBezTo>
                  <a:pt x="446" y="1820"/>
                  <a:pt x="446" y="1820"/>
                  <a:pt x="446" y="1820"/>
                </a:cubicBezTo>
                <a:cubicBezTo>
                  <a:pt x="636" y="2041"/>
                  <a:pt x="949" y="2173"/>
                  <a:pt x="1283" y="2173"/>
                </a:cubicBezTo>
                <a:cubicBezTo>
                  <a:pt x="1617" y="2173"/>
                  <a:pt x="1930" y="2041"/>
                  <a:pt x="2120" y="1821"/>
                </a:cubicBezTo>
                <a:cubicBezTo>
                  <a:pt x="2132" y="1807"/>
                  <a:pt x="2132" y="1807"/>
                  <a:pt x="2132" y="1807"/>
                </a:cubicBezTo>
                <a:cubicBezTo>
                  <a:pt x="2150" y="1807"/>
                  <a:pt x="2150" y="1807"/>
                  <a:pt x="2150" y="1807"/>
                </a:cubicBezTo>
                <a:cubicBezTo>
                  <a:pt x="2210" y="1807"/>
                  <a:pt x="2265" y="1799"/>
                  <a:pt x="2316" y="1783"/>
                </a:cubicBezTo>
                <a:cubicBezTo>
                  <a:pt x="2477" y="1733"/>
                  <a:pt x="2535" y="1590"/>
                  <a:pt x="2535" y="1474"/>
                </a:cubicBezTo>
                <a:cubicBezTo>
                  <a:pt x="2535" y="1468"/>
                  <a:pt x="2535" y="1468"/>
                  <a:pt x="2535" y="1468"/>
                </a:cubicBezTo>
                <a:cubicBezTo>
                  <a:pt x="2534" y="1418"/>
                  <a:pt x="2525" y="1375"/>
                  <a:pt x="2518" y="1336"/>
                </a:cubicBezTo>
                <a:cubicBezTo>
                  <a:pt x="2511" y="1300"/>
                  <a:pt x="2505" y="1266"/>
                  <a:pt x="2505" y="1232"/>
                </a:cubicBezTo>
                <a:cubicBezTo>
                  <a:pt x="2505" y="1201"/>
                  <a:pt x="2510" y="1172"/>
                  <a:pt x="2522" y="1145"/>
                </a:cubicBezTo>
                <a:cubicBezTo>
                  <a:pt x="2537" y="1111"/>
                  <a:pt x="2558" y="1083"/>
                  <a:pt x="2586" y="1061"/>
                </a:cubicBezTo>
                <a:cubicBezTo>
                  <a:pt x="2558" y="1039"/>
                  <a:pt x="2537" y="1011"/>
                  <a:pt x="2522" y="977"/>
                </a:cubicBezTo>
                <a:cubicBezTo>
                  <a:pt x="2510" y="950"/>
                  <a:pt x="2505" y="921"/>
                  <a:pt x="2505" y="890"/>
                </a:cubicBezTo>
                <a:cubicBezTo>
                  <a:pt x="2505" y="856"/>
                  <a:pt x="2511" y="822"/>
                  <a:pt x="2518" y="786"/>
                </a:cubicBezTo>
                <a:cubicBezTo>
                  <a:pt x="2525" y="748"/>
                  <a:pt x="2534" y="704"/>
                  <a:pt x="2535" y="654"/>
                </a:cubicBezTo>
                <a:cubicBezTo>
                  <a:pt x="2535" y="649"/>
                  <a:pt x="2535" y="649"/>
                  <a:pt x="2535" y="649"/>
                </a:cubicBezTo>
                <a:cubicBezTo>
                  <a:pt x="2535" y="532"/>
                  <a:pt x="2477" y="389"/>
                  <a:pt x="2316" y="339"/>
                </a:cubicBezTo>
                <a:cubicBezTo>
                  <a:pt x="2253" y="319"/>
                  <a:pt x="2185" y="312"/>
                  <a:pt x="2107" y="316"/>
                </a:cubicBezTo>
                <a:cubicBezTo>
                  <a:pt x="2089" y="317"/>
                  <a:pt x="2089" y="317"/>
                  <a:pt x="2089" y="317"/>
                </a:cubicBezTo>
                <a:cubicBezTo>
                  <a:pt x="2076" y="305"/>
                  <a:pt x="2076" y="305"/>
                  <a:pt x="2076" y="305"/>
                </a:cubicBezTo>
                <a:cubicBezTo>
                  <a:pt x="1882" y="111"/>
                  <a:pt x="1593" y="0"/>
                  <a:pt x="1283" y="0"/>
                </a:cubicBezTo>
                <a:cubicBezTo>
                  <a:pt x="974" y="0"/>
                  <a:pt x="686" y="110"/>
                  <a:pt x="491" y="304"/>
                </a:cubicBezTo>
                <a:close/>
              </a:path>
            </a:pathLst>
          </a:custGeom>
          <a:solidFill>
            <a:srgbClr val="CCE6E4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altLang="zh-C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Em hãy</a:t>
            </a:r>
            <a:r>
              <a:rPr kumimoji="0" lang="vi-VN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, </a:t>
            </a:r>
            <a:r>
              <a:rPr lang="en-US" sz="3600" dirty="0" err="1"/>
              <a:t>vè</a:t>
            </a:r>
            <a:r>
              <a:rPr lang="en-US" sz="3600" dirty="0"/>
              <a:t> </a:t>
            </a:r>
            <a:r>
              <a:rPr lang="en-US" sz="3600" dirty="0" err="1"/>
              <a:t>tuyên</a:t>
            </a:r>
            <a:r>
              <a:rPr lang="en-US" sz="3600" dirty="0"/>
              <a:t> </a:t>
            </a:r>
            <a:r>
              <a:rPr lang="en-US" sz="3600" dirty="0" err="1"/>
              <a:t>truyền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vệ</a:t>
            </a:r>
            <a:r>
              <a:rPr lang="en-US" sz="3600" dirty="0"/>
              <a:t> </a:t>
            </a:r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FFD881-C735-4BDF-922F-AF68DA2F9E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8" y="1682523"/>
            <a:ext cx="4267007" cy="4381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B45A2F-62E0-426D-9765-419ACBC0D577}"/>
              </a:ext>
            </a:extLst>
          </p:cNvPr>
          <p:cNvSpPr txBox="1"/>
          <p:nvPr/>
        </p:nvSpPr>
        <p:spPr>
          <a:xfrm>
            <a:off x="1631401" y="295192"/>
            <a:ext cx="330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778D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rgbClr val="778D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561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829" y="418625"/>
            <a:ext cx="5088199" cy="432026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6526905" cy="3460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B3686B-9DB3-4736-8DFE-FE382193CFF5}"/>
              </a:ext>
            </a:extLst>
          </p:cNvPr>
          <p:cNvSpPr txBox="1"/>
          <p:nvPr/>
        </p:nvSpPr>
        <p:spPr>
          <a:xfrm>
            <a:off x="2222377" y="1073543"/>
            <a:ext cx="83379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598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theo dõi bài giảng</a:t>
            </a:r>
            <a:endParaRPr lang="en-US" sz="8000" b="1" dirty="0">
              <a:solidFill>
                <a:srgbClr val="5983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175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62AA5-7CEF-447E-B497-8973E98BC67B}"/>
              </a:ext>
            </a:extLst>
          </p:cNvPr>
          <p:cNvSpPr txBox="1"/>
          <p:nvPr/>
        </p:nvSpPr>
        <p:spPr>
          <a:xfrm>
            <a:off x="2460385" y="-10921"/>
            <a:ext cx="78309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HÁM PHÁ NHẬN BIẾT 4 MÙA TRONG NĂM-THƯ VIỆN MẦM NON-TOÁN- KHÁM PHÁ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385" y="1097075"/>
            <a:ext cx="11565228" cy="55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46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388A75-E570-498C-9047-C1EEE0F3EB8A}"/>
              </a:ext>
            </a:extLst>
          </p:cNvPr>
          <p:cNvSpPr txBox="1"/>
          <p:nvPr/>
        </p:nvSpPr>
        <p:spPr>
          <a:xfrm>
            <a:off x="852256" y="1145218"/>
            <a:ext cx="10164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000" b="1" dirty="0">
                <a:solidFill>
                  <a:srgbClr val="FF0000"/>
                </a:solidFill>
                <a:latin typeface="+mj-lt"/>
              </a:rPr>
              <a:t>Hoạt động </a:t>
            </a:r>
          </a:p>
          <a:p>
            <a:pPr algn="ctr"/>
            <a:r>
              <a:rPr lang="vi-VN" sz="7000" b="1" dirty="0">
                <a:solidFill>
                  <a:srgbClr val="FF0000"/>
                </a:solidFill>
                <a:latin typeface="+mj-lt"/>
              </a:rPr>
              <a:t>hình thành kiến thức mới</a:t>
            </a:r>
            <a:endParaRPr lang="en-US" sz="7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093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826" y="824106"/>
            <a:ext cx="4366266" cy="40481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580" y="214928"/>
            <a:ext cx="5874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noProof="0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36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186" y="1068946"/>
            <a:ext cx="53576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Chiều ấm mùi hương thoảng gió đưa</a:t>
            </a:r>
            <a:br>
              <a:rPr lang="vi-VN" sz="2400" dirty="0"/>
            </a:br>
            <a:r>
              <a:rPr lang="vi-VN" sz="2400" dirty="0"/>
              <a:t>Tà tà mưa bụi rắc thưa thưa</a:t>
            </a:r>
            <a:br>
              <a:rPr lang="vi-VN" sz="2400" dirty="0"/>
            </a:br>
            <a:r>
              <a:rPr lang="vi-VN" sz="2400" dirty="0"/>
              <a:t>Cây cam cây quít cành giao nối</a:t>
            </a:r>
            <a:br>
              <a:rPr lang="vi-VN" sz="2400" dirty="0"/>
            </a:br>
            <a:r>
              <a:rPr lang="vi-VN" sz="2400" dirty="0"/>
              <a:t>Lá ngửa lòng tay hoa đón mưa.</a:t>
            </a:r>
            <a:br>
              <a:rPr lang="vi-VN" sz="2400" dirty="0"/>
            </a:br>
            <a:br>
              <a:rPr lang="vi-VN" sz="2400" dirty="0"/>
            </a:br>
            <a:r>
              <a:rPr lang="vi-VN" sz="2400" dirty="0"/>
              <a:t>Nào ai nhìn thấy rõ mưa xuân</a:t>
            </a:r>
            <a:br>
              <a:rPr lang="vi-VN" sz="2400" dirty="0"/>
            </a:br>
            <a:r>
              <a:rPr lang="vi-VN" sz="2400" dirty="0"/>
              <a:t>Tơ nhện vừa giăng sợi trắng ngần</a:t>
            </a:r>
            <a:br>
              <a:rPr lang="vi-VN" sz="2400" dirty="0"/>
            </a:br>
            <a:r>
              <a:rPr lang="vi-VN" sz="2400" dirty="0"/>
              <a:t>Bươm bướm cứ bay không ướt cánh</a:t>
            </a:r>
            <a:br>
              <a:rPr lang="vi-VN" sz="2400" dirty="0"/>
            </a:br>
            <a:r>
              <a:rPr lang="vi-VN" sz="2400" dirty="0"/>
              <a:t>Người đi trẩy hội tóc phơi trần.</a:t>
            </a:r>
            <a:br>
              <a:rPr lang="vi-VN" sz="2400" dirty="0"/>
            </a:br>
            <a:br>
              <a:rPr lang="vi-VN" sz="2400" dirty="0"/>
            </a:b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277273" y="2188988"/>
            <a:ext cx="5584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Núi lên gọn nét đá tươi màu</a:t>
            </a:r>
            <a:br>
              <a:rPr lang="vi-VN" sz="2400" dirty="0"/>
            </a:br>
            <a:r>
              <a:rPr lang="vi-VN" sz="2400" dirty="0"/>
              <a:t>Xe lửa về Nam chạy chạy mau</a:t>
            </a:r>
            <a:br>
              <a:rPr lang="vi-VN" sz="2400" dirty="0"/>
            </a:br>
            <a:r>
              <a:rPr lang="vi-VN" sz="2400" dirty="0"/>
              <a:t>Một toán cò bay là mặt ruộng</a:t>
            </a:r>
            <a:br>
              <a:rPr lang="vi-VN" sz="2400" dirty="0"/>
            </a:br>
            <a:r>
              <a:rPr lang="vi-VN" sz="2400" dirty="0"/>
              <a:t>Thành hàng chữ nhất trắng phau phau.</a:t>
            </a:r>
            <a:br>
              <a:rPr lang="vi-VN" sz="2400" dirty="0"/>
            </a:br>
            <a:br>
              <a:rPr lang="vi-VN" sz="2400" dirty="0"/>
            </a:br>
            <a:r>
              <a:rPr lang="vi-VN" sz="2400" dirty="0"/>
              <a:t>Bãi lạch bờ dâu sẫm lá tơ</a:t>
            </a:r>
            <a:br>
              <a:rPr lang="vi-VN" sz="2400" dirty="0"/>
            </a:br>
            <a:r>
              <a:rPr lang="vi-VN" sz="2400" dirty="0"/>
              <a:t>Làng bên ẩm ướt giọng chuông mờ</a:t>
            </a:r>
            <a:br>
              <a:rPr lang="vi-VN" sz="2400" dirty="0"/>
            </a:br>
            <a:r>
              <a:rPr lang="vi-VN" sz="2400" dirty="0"/>
              <a:t>Chiều xuân lưu luyến không đành hết</a:t>
            </a:r>
            <a:br>
              <a:rPr lang="vi-VN" sz="2400" dirty="0"/>
            </a:br>
            <a:r>
              <a:rPr lang="vi-VN" sz="2400" dirty="0"/>
              <a:t>Lơ lửng mù sương phảng phất mưa.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29427" y="538093"/>
            <a:ext cx="5598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Đường mát da chân lúa mát mình</a:t>
            </a:r>
            <a:br>
              <a:rPr lang="vi-VN" sz="2400" dirty="0"/>
            </a:br>
            <a:r>
              <a:rPr lang="vi-VN" sz="2400" dirty="0"/>
              <a:t>Đôi bờ cỏ dại nở hoa xanh</a:t>
            </a:r>
            <a:br>
              <a:rPr lang="vi-VN" sz="2400" dirty="0"/>
            </a:br>
            <a:r>
              <a:rPr lang="vi-VN" sz="2400" dirty="0"/>
              <a:t>Gò cao đứng sững trâu kềnh bụng</a:t>
            </a:r>
            <a:br>
              <a:rPr lang="vi-VN" sz="2400" dirty="0"/>
            </a:br>
            <a:r>
              <a:rPr lang="vi-VN" sz="2400" dirty="0"/>
              <a:t>Nghếch mõm nghe vang trống hội đình.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1524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452842"/>
            <a:ext cx="4366266" cy="40481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6145165" cy="32580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5081" y="1901105"/>
            <a:ext cx="43057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HỒI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14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3720C2-B873-4734-AEC9-9F0A2E21B7EC}"/>
              </a:ext>
            </a:extLst>
          </p:cNvPr>
          <p:cNvSpPr txBox="1"/>
          <p:nvPr/>
        </p:nvSpPr>
        <p:spPr>
          <a:xfrm>
            <a:off x="985420" y="319596"/>
            <a:ext cx="9523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Cảm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nhận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về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ảnh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thiên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nhiên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thơ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3CE3AF-26B1-495A-87E7-7A556D95A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133211"/>
              </p:ext>
            </p:extLst>
          </p:nvPr>
        </p:nvGraphicFramePr>
        <p:xfrm>
          <a:off x="1860796" y="3577900"/>
          <a:ext cx="821283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6415">
                  <a:extLst>
                    <a:ext uri="{9D8B030D-6E8A-4147-A177-3AD203B41FA5}">
                      <a16:colId xmlns:a16="http://schemas.microsoft.com/office/drawing/2014/main" val="330557486"/>
                    </a:ext>
                  </a:extLst>
                </a:gridCol>
                <a:gridCol w="4106415">
                  <a:extLst>
                    <a:ext uri="{9D8B030D-6E8A-4147-A177-3AD203B41FA5}">
                      <a16:colId xmlns:a16="http://schemas.microsoft.com/office/drawing/2014/main" val="884986304"/>
                    </a:ext>
                  </a:extLst>
                </a:gridCol>
              </a:tblGrid>
              <a:tr h="4477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j-lt"/>
                        </a:rPr>
                        <a:t>H</a:t>
                      </a:r>
                      <a:r>
                        <a:rPr lang="vi-VN" sz="2800" dirty="0">
                          <a:latin typeface="+mj-lt"/>
                        </a:rPr>
                        <a:t>ình ảnh 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+mj-lt"/>
                        </a:rPr>
                        <a:t>Cảm</a:t>
                      </a:r>
                      <a:r>
                        <a:rPr lang="en-US" sz="2800" dirty="0"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latin typeface="+mj-lt"/>
                        </a:rPr>
                        <a:t>nhận</a:t>
                      </a:r>
                      <a:r>
                        <a:rPr lang="en-US" sz="2800" dirty="0">
                          <a:latin typeface="+mj-lt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476346"/>
                  </a:ext>
                </a:extLst>
              </a:tr>
              <a:tr h="3204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588448"/>
                  </a:ext>
                </a:extLst>
              </a:tr>
              <a:tr h="3204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826562"/>
                  </a:ext>
                </a:extLst>
              </a:tr>
              <a:tr h="3204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284003"/>
                  </a:ext>
                </a:extLst>
              </a:tr>
              <a:tr h="3204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127750"/>
                  </a:ext>
                </a:extLst>
              </a:tr>
              <a:tr h="3204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58828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E25C078-D2B5-4691-8252-90435DE75A4E}"/>
              </a:ext>
            </a:extLst>
          </p:cNvPr>
          <p:cNvSpPr txBox="1"/>
          <p:nvPr/>
        </p:nvSpPr>
        <p:spPr>
          <a:xfrm>
            <a:off x="1180729" y="1764920"/>
            <a:ext cx="106828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1: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miêu</a:t>
            </a:r>
            <a:r>
              <a:rPr lang="en-US" sz="3200" dirty="0"/>
              <a:t> </a:t>
            </a:r>
            <a:r>
              <a:rPr lang="en-US" sz="3200" dirty="0" err="1"/>
              <a:t>tả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2: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qua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B8F2A-2CA7-46D8-8DE0-DDC9C1B884D6}"/>
              </a:ext>
            </a:extLst>
          </p:cNvPr>
          <p:cNvSpPr txBox="1"/>
          <p:nvPr/>
        </p:nvSpPr>
        <p:spPr>
          <a:xfrm>
            <a:off x="1180729" y="990742"/>
            <a:ext cx="8826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+mj-lt"/>
              </a:rPr>
              <a:t>Thảo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</a:rPr>
              <a:t>luận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+mj-lt"/>
              </a:rPr>
              <a:t>Mỗi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</a:rPr>
              <a:t>nhận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</a:rPr>
              <a:t>xét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+mj-lt"/>
              </a:rPr>
              <a:t>khổ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</a:rPr>
              <a:t>thơ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149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1003175" y="121402"/>
            <a:ext cx="989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</a:rPr>
              <a:t>Cảm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nhận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về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ảnh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thiên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nhiên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trong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bài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thơ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A3D83F-4FFA-4A4E-B3A2-00773A27B9E1}"/>
              </a:ext>
            </a:extLst>
          </p:cNvPr>
          <p:cNvSpPr/>
          <p:nvPr/>
        </p:nvSpPr>
        <p:spPr>
          <a:xfrm>
            <a:off x="855480" y="789325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</a:rPr>
              <a:t>H</a:t>
            </a:r>
            <a:r>
              <a:rPr lang="vi-VN" sz="3200" b="1" dirty="0">
                <a:latin typeface="+mj-lt"/>
              </a:rPr>
              <a:t>ình ảnh</a:t>
            </a:r>
            <a:r>
              <a:rPr lang="vi-VN" sz="2800" b="1" dirty="0">
                <a:latin typeface="+mj-lt"/>
              </a:rPr>
              <a:t>	</a:t>
            </a:r>
            <a:endParaRPr lang="en-US" sz="2800" b="1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FAE2F4-D363-4A5A-8E3A-F3CE429CBCA3}"/>
              </a:ext>
            </a:extLst>
          </p:cNvPr>
          <p:cNvSpPr/>
          <p:nvPr/>
        </p:nvSpPr>
        <p:spPr>
          <a:xfrm>
            <a:off x="6561903" y="752209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Tác dụng</a:t>
            </a:r>
            <a:endParaRPr lang="en-US" sz="3200" b="1" dirty="0">
              <a:latin typeface="+mj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5B99AE-276B-4517-84F0-819D5B325D93}"/>
              </a:ext>
            </a:extLst>
          </p:cNvPr>
          <p:cNvSpPr/>
          <p:nvPr/>
        </p:nvSpPr>
        <p:spPr>
          <a:xfrm>
            <a:off x="6941713" y="2959684"/>
            <a:ext cx="5898648" cy="8877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5C3E0C-5FD5-4FCB-A88E-F1936D474073}"/>
              </a:ext>
            </a:extLst>
          </p:cNvPr>
          <p:cNvSpPr/>
          <p:nvPr/>
        </p:nvSpPr>
        <p:spPr>
          <a:xfrm>
            <a:off x="1119783" y="3083582"/>
            <a:ext cx="5821930" cy="8877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993930-7B1C-48D3-84F4-E832003B6207}"/>
              </a:ext>
            </a:extLst>
          </p:cNvPr>
          <p:cNvSpPr/>
          <p:nvPr/>
        </p:nvSpPr>
        <p:spPr>
          <a:xfrm>
            <a:off x="7251429" y="4105824"/>
            <a:ext cx="3760631" cy="16406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F6F3C7-BF83-4D70-8CD6-065B6FB2F580}"/>
              </a:ext>
            </a:extLst>
          </p:cNvPr>
          <p:cNvSpPr/>
          <p:nvPr/>
        </p:nvSpPr>
        <p:spPr>
          <a:xfrm>
            <a:off x="2112081" y="4269932"/>
            <a:ext cx="5139348" cy="1312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75E8DA-D2DF-4102-8068-A2291C8433F0}"/>
              </a:ext>
            </a:extLst>
          </p:cNvPr>
          <p:cNvSpPr/>
          <p:nvPr/>
        </p:nvSpPr>
        <p:spPr>
          <a:xfrm>
            <a:off x="411445" y="1862837"/>
            <a:ext cx="4997681" cy="967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37D407-C56C-4849-AB8B-7637624D9168}"/>
              </a:ext>
            </a:extLst>
          </p:cNvPr>
          <p:cNvSpPr/>
          <p:nvPr/>
        </p:nvSpPr>
        <p:spPr>
          <a:xfrm>
            <a:off x="4928338" y="1695469"/>
            <a:ext cx="6529714" cy="10301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1003175" y="121402"/>
            <a:ext cx="989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</a:rPr>
              <a:t>Cảm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nhận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về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ảnh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thiên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nhiên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trong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bài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thơ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A3D83F-4FFA-4A4E-B3A2-00773A27B9E1}"/>
              </a:ext>
            </a:extLst>
          </p:cNvPr>
          <p:cNvSpPr/>
          <p:nvPr/>
        </p:nvSpPr>
        <p:spPr>
          <a:xfrm>
            <a:off x="798802" y="944442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</a:rPr>
              <a:t>H</a:t>
            </a:r>
            <a:r>
              <a:rPr lang="vi-VN" sz="3200" b="1" dirty="0">
                <a:latin typeface="+mj-lt"/>
              </a:rPr>
              <a:t>ình ảnh</a:t>
            </a:r>
            <a:r>
              <a:rPr lang="vi-VN" sz="2800" b="1" dirty="0">
                <a:latin typeface="+mj-lt"/>
              </a:rPr>
              <a:t>	</a:t>
            </a:r>
            <a:endParaRPr lang="en-US" sz="2800" b="1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FAE2F4-D363-4A5A-8E3A-F3CE429CBCA3}"/>
              </a:ext>
            </a:extLst>
          </p:cNvPr>
          <p:cNvSpPr/>
          <p:nvPr/>
        </p:nvSpPr>
        <p:spPr>
          <a:xfrm>
            <a:off x="6668603" y="929421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Tác dụng</a:t>
            </a:r>
            <a:endParaRPr lang="en-US" sz="3200" b="1" dirty="0">
              <a:latin typeface="+mj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5B99AE-276B-4517-84F0-819D5B325D93}"/>
              </a:ext>
            </a:extLst>
          </p:cNvPr>
          <p:cNvSpPr/>
          <p:nvPr/>
        </p:nvSpPr>
        <p:spPr>
          <a:xfrm>
            <a:off x="6116775" y="4217768"/>
            <a:ext cx="4130449" cy="8877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5C3E0C-5FD5-4FCB-A88E-F1936D474073}"/>
              </a:ext>
            </a:extLst>
          </p:cNvPr>
          <p:cNvSpPr/>
          <p:nvPr/>
        </p:nvSpPr>
        <p:spPr>
          <a:xfrm>
            <a:off x="320604" y="3890967"/>
            <a:ext cx="5628746" cy="8877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75E8DA-D2DF-4102-8068-A2291C8433F0}"/>
              </a:ext>
            </a:extLst>
          </p:cNvPr>
          <p:cNvSpPr/>
          <p:nvPr/>
        </p:nvSpPr>
        <p:spPr>
          <a:xfrm>
            <a:off x="269778" y="2008918"/>
            <a:ext cx="6259811" cy="967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37D407-C56C-4849-AB8B-7637624D9168}"/>
              </a:ext>
            </a:extLst>
          </p:cNvPr>
          <p:cNvSpPr/>
          <p:nvPr/>
        </p:nvSpPr>
        <p:spPr>
          <a:xfrm>
            <a:off x="6668603" y="2331450"/>
            <a:ext cx="4117570" cy="10301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955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875</Words>
  <Application>Microsoft Office PowerPoint</Application>
  <PresentationFormat>Widescreen</PresentationFormat>
  <Paragraphs>102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.VnFree</vt:lpstr>
      <vt:lpstr>Arial</vt:lpstr>
      <vt:lpstr>Arial Black</vt:lpstr>
      <vt:lpstr>Calibri</vt:lpstr>
      <vt:lpstr>Calibri Light</vt:lpstr>
      <vt:lpstr>Goudy Stout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15</cp:revision>
  <dcterms:created xsi:type="dcterms:W3CDTF">2023-06-20T03:43:47Z</dcterms:created>
  <dcterms:modified xsi:type="dcterms:W3CDTF">2024-10-04T08:29:20Z</dcterms:modified>
</cp:coreProperties>
</file>