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sldIdLst>
    <p:sldId id="261" r:id="rId2"/>
    <p:sldId id="2007577220" r:id="rId3"/>
    <p:sldId id="257" r:id="rId4"/>
    <p:sldId id="258" r:id="rId5"/>
    <p:sldId id="8640" r:id="rId6"/>
    <p:sldId id="256" r:id="rId7"/>
    <p:sldId id="259" r:id="rId8"/>
    <p:sldId id="2007577221" r:id="rId9"/>
    <p:sldId id="2007577202" r:id="rId10"/>
    <p:sldId id="2007577203" r:id="rId11"/>
    <p:sldId id="260" r:id="rId12"/>
    <p:sldId id="2007577226" r:id="rId13"/>
    <p:sldId id="2007577222" r:id="rId14"/>
    <p:sldId id="2007577227" r:id="rId15"/>
    <p:sldId id="2007577228" r:id="rId16"/>
    <p:sldId id="2007577231" r:id="rId17"/>
    <p:sldId id="2007577223" r:id="rId18"/>
    <p:sldId id="2007577232" r:id="rId19"/>
    <p:sldId id="2007577224" r:id="rId20"/>
    <p:sldId id="2007577225" r:id="rId21"/>
    <p:sldId id="2007577229" r:id="rId22"/>
    <p:sldId id="2007577234" r:id="rId23"/>
    <p:sldId id="2007577236" r:id="rId24"/>
    <p:sldId id="2007577230" r:id="rId25"/>
    <p:sldId id="2007577237" r:id="rId26"/>
    <p:sldId id="2007577238" r:id="rId27"/>
    <p:sldId id="2007577208" r:id="rId28"/>
    <p:sldId id="2007577200" r:id="rId29"/>
    <p:sldId id="2007577211" r:id="rId30"/>
    <p:sldId id="2007577239" r:id="rId31"/>
    <p:sldId id="2007577213" r:id="rId32"/>
    <p:sldId id="2007577240" r:id="rId33"/>
    <p:sldId id="2007577201" r:id="rId34"/>
    <p:sldId id="200757721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2B09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0" d="100"/>
          <a:sy n="90" d="100"/>
        </p:scale>
        <p:origin x="1392"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769D11-0793-4DA6-A298-D5C9B986FA20}" type="datetimeFigureOut">
              <a:rPr lang="en-US" smtClean="0"/>
              <a:t>06/23/2023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EF323-27FF-41DC-B552-177379DE7F0A}" type="slidenum">
              <a:rPr lang="en-US" smtClean="0"/>
              <a:t>‹#›</a:t>
            </a:fld>
            <a:endParaRPr lang="en-US"/>
          </a:p>
        </p:txBody>
      </p:sp>
    </p:spTree>
    <p:extLst>
      <p:ext uri="{BB962C8B-B14F-4D97-AF65-F5344CB8AC3E}">
        <p14:creationId xmlns:p14="http://schemas.microsoft.com/office/powerpoint/2010/main" val="3097402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1</a:t>
            </a:fld>
            <a:endParaRPr lang="zh-CN" altLang="en-US"/>
          </a:p>
        </p:txBody>
      </p:sp>
    </p:spTree>
    <p:extLst>
      <p:ext uri="{BB962C8B-B14F-4D97-AF65-F5344CB8AC3E}">
        <p14:creationId xmlns:p14="http://schemas.microsoft.com/office/powerpoint/2010/main" val="2513888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19</a:t>
            </a:fld>
            <a:endParaRPr lang="zh-CN" altLang="en-US"/>
          </a:p>
        </p:txBody>
      </p:sp>
    </p:spTree>
    <p:extLst>
      <p:ext uri="{BB962C8B-B14F-4D97-AF65-F5344CB8AC3E}">
        <p14:creationId xmlns:p14="http://schemas.microsoft.com/office/powerpoint/2010/main" val="3206334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20</a:t>
            </a:fld>
            <a:endParaRPr lang="zh-CN" altLang="en-US"/>
          </a:p>
        </p:txBody>
      </p:sp>
    </p:spTree>
    <p:extLst>
      <p:ext uri="{BB962C8B-B14F-4D97-AF65-F5344CB8AC3E}">
        <p14:creationId xmlns:p14="http://schemas.microsoft.com/office/powerpoint/2010/main" val="810181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22</a:t>
            </a:fld>
            <a:endParaRPr lang="zh-CN" altLang="en-US"/>
          </a:p>
        </p:txBody>
      </p:sp>
    </p:spTree>
    <p:extLst>
      <p:ext uri="{BB962C8B-B14F-4D97-AF65-F5344CB8AC3E}">
        <p14:creationId xmlns:p14="http://schemas.microsoft.com/office/powerpoint/2010/main" val="3682656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23</a:t>
            </a:fld>
            <a:endParaRPr lang="zh-CN" altLang="en-US"/>
          </a:p>
        </p:txBody>
      </p:sp>
    </p:spTree>
    <p:extLst>
      <p:ext uri="{BB962C8B-B14F-4D97-AF65-F5344CB8AC3E}">
        <p14:creationId xmlns:p14="http://schemas.microsoft.com/office/powerpoint/2010/main" val="2066223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27</a:t>
            </a:fld>
            <a:endParaRPr lang="zh-CN" altLang="en-US"/>
          </a:p>
        </p:txBody>
      </p:sp>
    </p:spTree>
    <p:extLst>
      <p:ext uri="{BB962C8B-B14F-4D97-AF65-F5344CB8AC3E}">
        <p14:creationId xmlns:p14="http://schemas.microsoft.com/office/powerpoint/2010/main" val="1106792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28</a:t>
            </a:fld>
            <a:endParaRPr lang="zh-CN" altLang="en-US"/>
          </a:p>
        </p:txBody>
      </p:sp>
    </p:spTree>
    <p:extLst>
      <p:ext uri="{BB962C8B-B14F-4D97-AF65-F5344CB8AC3E}">
        <p14:creationId xmlns:p14="http://schemas.microsoft.com/office/powerpoint/2010/main" val="4076879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29</a:t>
            </a:fld>
            <a:endParaRPr lang="zh-CN" altLang="en-US"/>
          </a:p>
        </p:txBody>
      </p:sp>
    </p:spTree>
    <p:extLst>
      <p:ext uri="{BB962C8B-B14F-4D97-AF65-F5344CB8AC3E}">
        <p14:creationId xmlns:p14="http://schemas.microsoft.com/office/powerpoint/2010/main" val="3854994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31</a:t>
            </a:fld>
            <a:endParaRPr lang="zh-CN" altLang="en-US"/>
          </a:p>
        </p:txBody>
      </p:sp>
    </p:spTree>
    <p:extLst>
      <p:ext uri="{BB962C8B-B14F-4D97-AF65-F5344CB8AC3E}">
        <p14:creationId xmlns:p14="http://schemas.microsoft.com/office/powerpoint/2010/main" val="3787069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33</a:t>
            </a:fld>
            <a:endParaRPr lang="zh-CN" altLang="en-US"/>
          </a:p>
        </p:txBody>
      </p:sp>
    </p:spTree>
    <p:extLst>
      <p:ext uri="{BB962C8B-B14F-4D97-AF65-F5344CB8AC3E}">
        <p14:creationId xmlns:p14="http://schemas.microsoft.com/office/powerpoint/2010/main" val="183526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34</a:t>
            </a:fld>
            <a:endParaRPr lang="zh-CN" altLang="en-US"/>
          </a:p>
        </p:txBody>
      </p:sp>
    </p:spTree>
    <p:extLst>
      <p:ext uri="{BB962C8B-B14F-4D97-AF65-F5344CB8AC3E}">
        <p14:creationId xmlns:p14="http://schemas.microsoft.com/office/powerpoint/2010/main" val="1125835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2</a:t>
            </a:fld>
            <a:endParaRPr lang="zh-CN" altLang="en-US"/>
          </a:p>
        </p:txBody>
      </p:sp>
    </p:spTree>
    <p:extLst>
      <p:ext uri="{BB962C8B-B14F-4D97-AF65-F5344CB8AC3E}">
        <p14:creationId xmlns:p14="http://schemas.microsoft.com/office/powerpoint/2010/main" val="3399152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9D957DA-6244-4967-A459-3ED206733BD8}" type="slidenum">
              <a:rPr lang="zh-CN" altLang="en-US" smtClean="0"/>
              <a:t>3</a:t>
            </a:fld>
            <a:endParaRPr lang="zh-CN" altLang="en-US"/>
          </a:p>
        </p:txBody>
      </p:sp>
    </p:spTree>
    <p:extLst>
      <p:ext uri="{BB962C8B-B14F-4D97-AF65-F5344CB8AC3E}">
        <p14:creationId xmlns:p14="http://schemas.microsoft.com/office/powerpoint/2010/main" val="2845507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4</a:t>
            </a:fld>
            <a:endParaRPr lang="zh-CN" altLang="en-US"/>
          </a:p>
        </p:txBody>
      </p:sp>
    </p:spTree>
    <p:extLst>
      <p:ext uri="{BB962C8B-B14F-4D97-AF65-F5344CB8AC3E}">
        <p14:creationId xmlns:p14="http://schemas.microsoft.com/office/powerpoint/2010/main" val="3502319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5</a:t>
            </a:fld>
            <a:endParaRPr lang="zh-CN" altLang="en-US"/>
          </a:p>
        </p:txBody>
      </p:sp>
    </p:spTree>
    <p:extLst>
      <p:ext uri="{BB962C8B-B14F-4D97-AF65-F5344CB8AC3E}">
        <p14:creationId xmlns:p14="http://schemas.microsoft.com/office/powerpoint/2010/main" val="2630542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9</a:t>
            </a:fld>
            <a:endParaRPr lang="zh-CN" altLang="en-US"/>
          </a:p>
        </p:txBody>
      </p:sp>
    </p:spTree>
    <p:extLst>
      <p:ext uri="{BB962C8B-B14F-4D97-AF65-F5344CB8AC3E}">
        <p14:creationId xmlns:p14="http://schemas.microsoft.com/office/powerpoint/2010/main" val="2702288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10</a:t>
            </a:fld>
            <a:endParaRPr lang="zh-CN" altLang="en-US"/>
          </a:p>
        </p:txBody>
      </p:sp>
    </p:spTree>
    <p:extLst>
      <p:ext uri="{BB962C8B-B14F-4D97-AF65-F5344CB8AC3E}">
        <p14:creationId xmlns:p14="http://schemas.microsoft.com/office/powerpoint/2010/main" val="3935600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13</a:t>
            </a:fld>
            <a:endParaRPr lang="zh-CN" altLang="en-US"/>
          </a:p>
        </p:txBody>
      </p:sp>
    </p:spTree>
    <p:extLst>
      <p:ext uri="{BB962C8B-B14F-4D97-AF65-F5344CB8AC3E}">
        <p14:creationId xmlns:p14="http://schemas.microsoft.com/office/powerpoint/2010/main" val="2954821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17</a:t>
            </a:fld>
            <a:endParaRPr lang="zh-CN" altLang="en-US"/>
          </a:p>
        </p:txBody>
      </p:sp>
    </p:spTree>
    <p:extLst>
      <p:ext uri="{BB962C8B-B14F-4D97-AF65-F5344CB8AC3E}">
        <p14:creationId xmlns:p14="http://schemas.microsoft.com/office/powerpoint/2010/main" val="2365537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0AAC47-E155-C520-0F76-213B6B866E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9D0FE83-FEC4-68D0-A175-BEAB9F6EED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16D2759-2487-FB8E-ACDF-4849246F7037}"/>
              </a:ext>
            </a:extLst>
          </p:cNvPr>
          <p:cNvSpPr>
            <a:spLocks noGrp="1"/>
          </p:cNvSpPr>
          <p:nvPr>
            <p:ph type="dt" sz="half" idx="10"/>
          </p:nvPr>
        </p:nvSpPr>
        <p:spPr/>
        <p:txBody>
          <a:bodyPr/>
          <a:lstStyle/>
          <a:p>
            <a:fld id="{264B4BE8-3F73-423A-92B6-1D41C416F3AD}" type="datetimeFigureOut">
              <a:rPr lang="en-US" smtClean="0"/>
              <a:t>06/23/2023</a:t>
            </a:fld>
            <a:endParaRPr lang="en-US"/>
          </a:p>
        </p:txBody>
      </p:sp>
      <p:sp>
        <p:nvSpPr>
          <p:cNvPr id="5" name="Footer Placeholder 4">
            <a:extLst>
              <a:ext uri="{FF2B5EF4-FFF2-40B4-BE49-F238E27FC236}">
                <a16:creationId xmlns:a16="http://schemas.microsoft.com/office/drawing/2014/main" xmlns="" id="{901084BB-0C6B-769E-BEA3-891FB27189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37B214C-1ADA-0F00-55F2-7679A6850EF8}"/>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3469432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528695-8F1C-3090-70DB-4BB906D525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14348FC-CD8B-FC7B-5155-82B4C83D8B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B526D9-8425-6409-B909-AE51FE1DD4A0}"/>
              </a:ext>
            </a:extLst>
          </p:cNvPr>
          <p:cNvSpPr>
            <a:spLocks noGrp="1"/>
          </p:cNvSpPr>
          <p:nvPr>
            <p:ph type="dt" sz="half" idx="10"/>
          </p:nvPr>
        </p:nvSpPr>
        <p:spPr/>
        <p:txBody>
          <a:bodyPr/>
          <a:lstStyle/>
          <a:p>
            <a:fld id="{264B4BE8-3F73-423A-92B6-1D41C416F3AD}" type="datetimeFigureOut">
              <a:rPr lang="en-US" smtClean="0"/>
              <a:t>06/23/2023</a:t>
            </a:fld>
            <a:endParaRPr lang="en-US"/>
          </a:p>
        </p:txBody>
      </p:sp>
      <p:sp>
        <p:nvSpPr>
          <p:cNvPr id="5" name="Footer Placeholder 4">
            <a:extLst>
              <a:ext uri="{FF2B5EF4-FFF2-40B4-BE49-F238E27FC236}">
                <a16:creationId xmlns:a16="http://schemas.microsoft.com/office/drawing/2014/main" xmlns="" id="{A6CB3282-235F-7120-378C-1C871D1C5F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152BFCC-8E80-C0E9-6F1D-804C47150F7A}"/>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2811063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0E89041-56C9-6A19-181E-96A127D6B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29C7603-8E9D-37A7-23E7-C36EA16687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121AD9-6A16-6803-5957-41E7789E42FD}"/>
              </a:ext>
            </a:extLst>
          </p:cNvPr>
          <p:cNvSpPr>
            <a:spLocks noGrp="1"/>
          </p:cNvSpPr>
          <p:nvPr>
            <p:ph type="dt" sz="half" idx="10"/>
          </p:nvPr>
        </p:nvSpPr>
        <p:spPr/>
        <p:txBody>
          <a:bodyPr/>
          <a:lstStyle/>
          <a:p>
            <a:fld id="{264B4BE8-3F73-423A-92B6-1D41C416F3AD}" type="datetimeFigureOut">
              <a:rPr lang="en-US" smtClean="0"/>
              <a:t>06/23/2023</a:t>
            </a:fld>
            <a:endParaRPr lang="en-US"/>
          </a:p>
        </p:txBody>
      </p:sp>
      <p:sp>
        <p:nvSpPr>
          <p:cNvPr id="5" name="Footer Placeholder 4">
            <a:extLst>
              <a:ext uri="{FF2B5EF4-FFF2-40B4-BE49-F238E27FC236}">
                <a16:creationId xmlns:a16="http://schemas.microsoft.com/office/drawing/2014/main" xmlns="" id="{4E7C0D8D-536A-EE34-7230-EF4B8BB46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A34F392-12D6-A6B3-956D-0BEB71A6C44E}"/>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1407058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grpSp>
        <p:nvGrpSpPr>
          <p:cNvPr id="4" name="Group 3"/>
          <p:cNvGrpSpPr/>
          <p:nvPr userDrawn="1"/>
        </p:nvGrpSpPr>
        <p:grpSpPr>
          <a:xfrm>
            <a:off x="1964694" y="1596858"/>
            <a:ext cx="8489344" cy="3664284"/>
            <a:chOff x="2494092" y="1596858"/>
            <a:chExt cx="8489344" cy="3664284"/>
          </a:xfrm>
        </p:grpSpPr>
        <p:sp>
          <p:nvSpPr>
            <p:cNvPr id="5" name="Freeform 4"/>
            <p:cNvSpPr/>
            <p:nvPr/>
          </p:nvSpPr>
          <p:spPr>
            <a:xfrm>
              <a:off x="3453793" y="2328673"/>
              <a:ext cx="7529643" cy="2200654"/>
            </a:xfrm>
            <a:custGeom>
              <a:avLst/>
              <a:gdLst>
                <a:gd name="connsiteX0" fmla="*/ 7402052 w 7529643"/>
                <a:gd name="connsiteY0" fmla="*/ 0 h 2200654"/>
                <a:gd name="connsiteX1" fmla="*/ 7529643 w 7529643"/>
                <a:gd name="connsiteY1" fmla="*/ 0 h 2200654"/>
                <a:gd name="connsiteX2" fmla="*/ 7529643 w 7529643"/>
                <a:gd name="connsiteY2" fmla="*/ 2198803 h 2200654"/>
                <a:gd name="connsiteX3" fmla="*/ 7525088 w 7529643"/>
                <a:gd name="connsiteY3" fmla="*/ 2198803 h 2200654"/>
                <a:gd name="connsiteX4" fmla="*/ 7525088 w 7529643"/>
                <a:gd name="connsiteY4" fmla="*/ 2200654 h 2200654"/>
                <a:gd name="connsiteX5" fmla="*/ 0 w 7529643"/>
                <a:gd name="connsiteY5" fmla="*/ 2200654 h 2200654"/>
                <a:gd name="connsiteX6" fmla="*/ 48950 w 7529643"/>
                <a:gd name="connsiteY6" fmla="*/ 2140088 h 2200654"/>
                <a:gd name="connsiteX7" fmla="*/ 29477 w 7529643"/>
                <a:gd name="connsiteY7" fmla="*/ 2087395 h 2200654"/>
                <a:gd name="connsiteX8" fmla="*/ 7402052 w 7529643"/>
                <a:gd name="connsiteY8" fmla="*/ 2087395 h 2200654"/>
                <a:gd name="connsiteX9" fmla="*/ 7402052 w 7529643"/>
                <a:gd name="connsiteY9" fmla="*/ 115110 h 2200654"/>
                <a:gd name="connsiteX10" fmla="*/ 269359 w 7529643"/>
                <a:gd name="connsiteY10" fmla="*/ 115110 h 2200654"/>
                <a:gd name="connsiteX11" fmla="*/ 351292 w 7529643"/>
                <a:gd name="connsiteY11" fmla="*/ 75314 h 2200654"/>
                <a:gd name="connsiteX12" fmla="*/ 406389 w 7529643"/>
                <a:gd name="connsiteY12" fmla="*/ 1851 h 2200654"/>
                <a:gd name="connsiteX13" fmla="*/ 7402052 w 7529643"/>
                <a:gd name="connsiteY13" fmla="*/ 1851 h 220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9643" h="2200654">
                  <a:moveTo>
                    <a:pt x="7402052" y="0"/>
                  </a:moveTo>
                  <a:lnTo>
                    <a:pt x="7529643" y="0"/>
                  </a:lnTo>
                  <a:lnTo>
                    <a:pt x="7529643" y="2198803"/>
                  </a:lnTo>
                  <a:lnTo>
                    <a:pt x="7525088" y="2198803"/>
                  </a:lnTo>
                  <a:lnTo>
                    <a:pt x="7525088" y="2200654"/>
                  </a:lnTo>
                  <a:lnTo>
                    <a:pt x="0" y="2200654"/>
                  </a:lnTo>
                  <a:lnTo>
                    <a:pt x="48950" y="2140088"/>
                  </a:lnTo>
                  <a:lnTo>
                    <a:pt x="29477" y="2087395"/>
                  </a:lnTo>
                  <a:lnTo>
                    <a:pt x="7402052" y="2087395"/>
                  </a:lnTo>
                  <a:lnTo>
                    <a:pt x="7402052" y="115110"/>
                  </a:lnTo>
                  <a:lnTo>
                    <a:pt x="269359" y="115110"/>
                  </a:lnTo>
                  <a:lnTo>
                    <a:pt x="351292" y="75314"/>
                  </a:lnTo>
                  <a:lnTo>
                    <a:pt x="406389" y="1851"/>
                  </a:lnTo>
                  <a:lnTo>
                    <a:pt x="7402052" y="18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092" y="1596858"/>
              <a:ext cx="3876628" cy="3664284"/>
            </a:xfrm>
            <a:prstGeom prst="rect">
              <a:avLst/>
            </a:prstGeom>
          </p:spPr>
        </p:pic>
      </p:grpSp>
      <p:sp>
        <p:nvSpPr>
          <p:cNvPr id="2" name="Text Placeholder 9"/>
          <p:cNvSpPr>
            <a:spLocks noGrp="1"/>
          </p:cNvSpPr>
          <p:nvPr>
            <p:ph type="body" sz="quarter" idx="10" hasCustomPrompt="1"/>
          </p:nvPr>
        </p:nvSpPr>
        <p:spPr>
          <a:xfrm>
            <a:off x="4126831" y="3030458"/>
            <a:ext cx="6188241" cy="677416"/>
          </a:xfrm>
          <a:prstGeom prst="rect">
            <a:avLst/>
          </a:prstGeom>
        </p:spPr>
        <p:txBody>
          <a:bodyPr anchor="ctr"/>
          <a:lstStyle>
            <a:lvl1pPr marL="0" indent="0" algn="l">
              <a:buNone/>
              <a:defRPr sz="54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4126831" y="3707874"/>
            <a:ext cx="6188241" cy="288032"/>
          </a:xfrm>
          <a:prstGeom prst="rect">
            <a:avLst/>
          </a:prstGeom>
        </p:spPr>
        <p:txBody>
          <a:bodyPr anchor="ctr"/>
          <a:lstStyle>
            <a:lvl1pPr marL="0" indent="0" algn="l">
              <a:buNone/>
              <a:defRPr sz="1800" b="0" baseline="0">
                <a:solidFill>
                  <a:schemeClr val="tx1">
                    <a:lumMod val="75000"/>
                    <a:lumOff val="25000"/>
                  </a:schemeClr>
                </a:solidFill>
                <a:latin typeface="+mn-lt"/>
                <a:cs typeface="Arial" pitchFamily="34" charset="0"/>
              </a:defRPr>
            </a:lvl1pPr>
          </a:lstStyle>
          <a:p>
            <a:pPr lvl="0"/>
            <a:r>
              <a:rPr lang="en-US" altLang="ko-KR" dirty="0"/>
              <a:t>Insert your subtitle here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94720">
            <a:off x="9912218" y="1945484"/>
            <a:ext cx="916603" cy="10296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394720">
            <a:off x="9802250" y="3865196"/>
            <a:ext cx="430217" cy="50731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74388" y="3037981"/>
            <a:ext cx="739351" cy="871848"/>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811547">
            <a:off x="1327889" y="2982823"/>
            <a:ext cx="566537" cy="668064"/>
          </a:xfrm>
          <a:prstGeom prst="rect">
            <a:avLst/>
          </a:prstGeom>
        </p:spPr>
      </p:pic>
    </p:spTree>
    <p:extLst>
      <p:ext uri="{BB962C8B-B14F-4D97-AF65-F5344CB8AC3E}">
        <p14:creationId xmlns:p14="http://schemas.microsoft.com/office/powerpoint/2010/main" val="2763744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9D8D8E-F21E-4122-98C2-4B71B6F098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E0C90FB-AB22-308C-A351-AC92FD822A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B368725-9F04-2561-FE57-1BEDB23D758D}"/>
              </a:ext>
            </a:extLst>
          </p:cNvPr>
          <p:cNvSpPr>
            <a:spLocks noGrp="1"/>
          </p:cNvSpPr>
          <p:nvPr>
            <p:ph type="dt" sz="half" idx="10"/>
          </p:nvPr>
        </p:nvSpPr>
        <p:spPr/>
        <p:txBody>
          <a:bodyPr/>
          <a:lstStyle/>
          <a:p>
            <a:fld id="{264B4BE8-3F73-423A-92B6-1D41C416F3AD}" type="datetimeFigureOut">
              <a:rPr lang="en-US" smtClean="0"/>
              <a:t>06/23/2023</a:t>
            </a:fld>
            <a:endParaRPr lang="en-US"/>
          </a:p>
        </p:txBody>
      </p:sp>
      <p:sp>
        <p:nvSpPr>
          <p:cNvPr id="5" name="Footer Placeholder 4">
            <a:extLst>
              <a:ext uri="{FF2B5EF4-FFF2-40B4-BE49-F238E27FC236}">
                <a16:creationId xmlns:a16="http://schemas.microsoft.com/office/drawing/2014/main" xmlns="" id="{9091FA0F-5EE8-833F-6847-9F01B8B109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D5201F0-E44E-920D-EB0D-18B9CE4500A6}"/>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260694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2E4BC-FA92-4558-E1AB-975DF45639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BE3C533-B94E-3C0C-AE0E-F1D30AC095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47FEF58-1773-4E07-EC16-5D5AF3D881A6}"/>
              </a:ext>
            </a:extLst>
          </p:cNvPr>
          <p:cNvSpPr>
            <a:spLocks noGrp="1"/>
          </p:cNvSpPr>
          <p:nvPr>
            <p:ph type="dt" sz="half" idx="10"/>
          </p:nvPr>
        </p:nvSpPr>
        <p:spPr/>
        <p:txBody>
          <a:bodyPr/>
          <a:lstStyle/>
          <a:p>
            <a:fld id="{264B4BE8-3F73-423A-92B6-1D41C416F3AD}" type="datetimeFigureOut">
              <a:rPr lang="en-US" smtClean="0"/>
              <a:t>06/23/2023</a:t>
            </a:fld>
            <a:endParaRPr lang="en-US"/>
          </a:p>
        </p:txBody>
      </p:sp>
      <p:sp>
        <p:nvSpPr>
          <p:cNvPr id="5" name="Footer Placeholder 4">
            <a:extLst>
              <a:ext uri="{FF2B5EF4-FFF2-40B4-BE49-F238E27FC236}">
                <a16:creationId xmlns:a16="http://schemas.microsoft.com/office/drawing/2014/main" xmlns="" id="{4FFE74D5-7823-B743-7C3F-AB7AC6D69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3E3090C-27BE-E534-646D-0FF3100078C7}"/>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2577584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5BF9A6-731E-65F2-2CCB-C8465AA993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EADC35E-8D71-A7CE-94B7-612EBA1A86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2CE893A-FABA-D48A-E6AF-5503F92F3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AB97D26-F0E8-37DE-2326-7388697A418F}"/>
              </a:ext>
            </a:extLst>
          </p:cNvPr>
          <p:cNvSpPr>
            <a:spLocks noGrp="1"/>
          </p:cNvSpPr>
          <p:nvPr>
            <p:ph type="dt" sz="half" idx="10"/>
          </p:nvPr>
        </p:nvSpPr>
        <p:spPr/>
        <p:txBody>
          <a:bodyPr/>
          <a:lstStyle/>
          <a:p>
            <a:fld id="{264B4BE8-3F73-423A-92B6-1D41C416F3AD}" type="datetimeFigureOut">
              <a:rPr lang="en-US" smtClean="0"/>
              <a:t>06/23/2023</a:t>
            </a:fld>
            <a:endParaRPr lang="en-US"/>
          </a:p>
        </p:txBody>
      </p:sp>
      <p:sp>
        <p:nvSpPr>
          <p:cNvPr id="6" name="Footer Placeholder 5">
            <a:extLst>
              <a:ext uri="{FF2B5EF4-FFF2-40B4-BE49-F238E27FC236}">
                <a16:creationId xmlns:a16="http://schemas.microsoft.com/office/drawing/2014/main" xmlns="" id="{0DD55651-B376-D170-6BC4-65D2C87507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189365A-3F05-37D6-D669-2C799742B6FB}"/>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1070894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A24522-661B-F895-B949-31AF2B93F4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0662DF1-57EA-344C-C146-0D4AD41E03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2EDE269-8790-0AF9-D456-4CEF28AF7D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2BFED0D-2359-7A83-5C60-305A91BE94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FE67AE8-DE98-0490-B090-07B2C74557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86CED1A-AA95-070F-BF35-0900AB66588E}"/>
              </a:ext>
            </a:extLst>
          </p:cNvPr>
          <p:cNvSpPr>
            <a:spLocks noGrp="1"/>
          </p:cNvSpPr>
          <p:nvPr>
            <p:ph type="dt" sz="half" idx="10"/>
          </p:nvPr>
        </p:nvSpPr>
        <p:spPr/>
        <p:txBody>
          <a:bodyPr/>
          <a:lstStyle/>
          <a:p>
            <a:fld id="{264B4BE8-3F73-423A-92B6-1D41C416F3AD}" type="datetimeFigureOut">
              <a:rPr lang="en-US" smtClean="0"/>
              <a:t>06/23/2023</a:t>
            </a:fld>
            <a:endParaRPr lang="en-US"/>
          </a:p>
        </p:txBody>
      </p:sp>
      <p:sp>
        <p:nvSpPr>
          <p:cNvPr id="8" name="Footer Placeholder 7">
            <a:extLst>
              <a:ext uri="{FF2B5EF4-FFF2-40B4-BE49-F238E27FC236}">
                <a16:creationId xmlns:a16="http://schemas.microsoft.com/office/drawing/2014/main" xmlns="" id="{3C81F6F9-BA9D-CCAB-0100-24127E0F9F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F3D41BD-CD85-98E8-6098-30688DCB8233}"/>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370532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37991-131C-7D50-0DFD-8CC3A8C0BC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6F7E2A3-DE8D-F6D4-1936-1F9E55240C2D}"/>
              </a:ext>
            </a:extLst>
          </p:cNvPr>
          <p:cNvSpPr>
            <a:spLocks noGrp="1"/>
          </p:cNvSpPr>
          <p:nvPr>
            <p:ph type="dt" sz="half" idx="10"/>
          </p:nvPr>
        </p:nvSpPr>
        <p:spPr/>
        <p:txBody>
          <a:bodyPr/>
          <a:lstStyle/>
          <a:p>
            <a:fld id="{264B4BE8-3F73-423A-92B6-1D41C416F3AD}" type="datetimeFigureOut">
              <a:rPr lang="en-US" smtClean="0"/>
              <a:t>06/23/2023</a:t>
            </a:fld>
            <a:endParaRPr lang="en-US"/>
          </a:p>
        </p:txBody>
      </p:sp>
      <p:sp>
        <p:nvSpPr>
          <p:cNvPr id="4" name="Footer Placeholder 3">
            <a:extLst>
              <a:ext uri="{FF2B5EF4-FFF2-40B4-BE49-F238E27FC236}">
                <a16:creationId xmlns:a16="http://schemas.microsoft.com/office/drawing/2014/main" xmlns="" id="{7F923C89-F24C-A238-E819-15E161359C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E4B8669-D079-BA3F-0A98-8510E73C947B}"/>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109150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415A4A7-8D4C-9871-5CA8-91A15193566A}"/>
              </a:ext>
            </a:extLst>
          </p:cNvPr>
          <p:cNvSpPr>
            <a:spLocks noGrp="1"/>
          </p:cNvSpPr>
          <p:nvPr>
            <p:ph type="dt" sz="half" idx="10"/>
          </p:nvPr>
        </p:nvSpPr>
        <p:spPr/>
        <p:txBody>
          <a:bodyPr/>
          <a:lstStyle/>
          <a:p>
            <a:fld id="{264B4BE8-3F73-423A-92B6-1D41C416F3AD}" type="datetimeFigureOut">
              <a:rPr lang="en-US" smtClean="0"/>
              <a:t>06/23/2023</a:t>
            </a:fld>
            <a:endParaRPr lang="en-US"/>
          </a:p>
        </p:txBody>
      </p:sp>
      <p:sp>
        <p:nvSpPr>
          <p:cNvPr id="3" name="Footer Placeholder 2">
            <a:extLst>
              <a:ext uri="{FF2B5EF4-FFF2-40B4-BE49-F238E27FC236}">
                <a16:creationId xmlns:a16="http://schemas.microsoft.com/office/drawing/2014/main" xmlns="" id="{37F5A527-2D5E-2764-DDEB-328D850DEB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CCB17CD-E708-53A6-FD58-E0A8D47CDDE3}"/>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2182183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734DB4-3468-23AC-894B-E30321AED1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A4FBE08-3D96-808B-CA6D-72173CFDA8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1E0FD94-FF1E-6889-E62D-AB576812AE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89851A9-5DA6-C210-695E-1704EAAF956C}"/>
              </a:ext>
            </a:extLst>
          </p:cNvPr>
          <p:cNvSpPr>
            <a:spLocks noGrp="1"/>
          </p:cNvSpPr>
          <p:nvPr>
            <p:ph type="dt" sz="half" idx="10"/>
          </p:nvPr>
        </p:nvSpPr>
        <p:spPr/>
        <p:txBody>
          <a:bodyPr/>
          <a:lstStyle/>
          <a:p>
            <a:fld id="{264B4BE8-3F73-423A-92B6-1D41C416F3AD}" type="datetimeFigureOut">
              <a:rPr lang="en-US" smtClean="0"/>
              <a:t>06/23/2023</a:t>
            </a:fld>
            <a:endParaRPr lang="en-US"/>
          </a:p>
        </p:txBody>
      </p:sp>
      <p:sp>
        <p:nvSpPr>
          <p:cNvPr id="6" name="Footer Placeholder 5">
            <a:extLst>
              <a:ext uri="{FF2B5EF4-FFF2-40B4-BE49-F238E27FC236}">
                <a16:creationId xmlns:a16="http://schemas.microsoft.com/office/drawing/2014/main" xmlns="" id="{460A048E-FA35-C26B-70CC-9AB663B745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4F73D37-2189-EC87-D899-CDD2995BDF64}"/>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2092254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687BA-10C3-FF4E-89BA-4C5B29BD1F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3C95F7C-7A55-5F21-6D8F-44521795CE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D11E2E2-429B-A401-9F07-8AC373B3C6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E371139-AB33-BB35-387D-9141CDF87C72}"/>
              </a:ext>
            </a:extLst>
          </p:cNvPr>
          <p:cNvSpPr>
            <a:spLocks noGrp="1"/>
          </p:cNvSpPr>
          <p:nvPr>
            <p:ph type="dt" sz="half" idx="10"/>
          </p:nvPr>
        </p:nvSpPr>
        <p:spPr/>
        <p:txBody>
          <a:bodyPr/>
          <a:lstStyle/>
          <a:p>
            <a:fld id="{264B4BE8-3F73-423A-92B6-1D41C416F3AD}" type="datetimeFigureOut">
              <a:rPr lang="en-US" smtClean="0"/>
              <a:t>06/23/2023</a:t>
            </a:fld>
            <a:endParaRPr lang="en-US"/>
          </a:p>
        </p:txBody>
      </p:sp>
      <p:sp>
        <p:nvSpPr>
          <p:cNvPr id="6" name="Footer Placeholder 5">
            <a:extLst>
              <a:ext uri="{FF2B5EF4-FFF2-40B4-BE49-F238E27FC236}">
                <a16:creationId xmlns:a16="http://schemas.microsoft.com/office/drawing/2014/main" xmlns="" id="{80873FE9-5E0C-6E7D-83AD-0F96253326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7D14E31-8D6F-858B-09FF-C759E2D1F721}"/>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1480220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28B8BAC-C6E0-D616-D3B3-7367019BA0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1747AF9-BDBC-220A-1283-E29ED8D018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3B1A06-3CA0-B489-7AF3-453EF10C03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B4BE8-3F73-423A-92B6-1D41C416F3AD}" type="datetimeFigureOut">
              <a:rPr lang="en-US" smtClean="0"/>
              <a:t>06/23/2023</a:t>
            </a:fld>
            <a:endParaRPr lang="en-US"/>
          </a:p>
        </p:txBody>
      </p:sp>
      <p:sp>
        <p:nvSpPr>
          <p:cNvPr id="5" name="Footer Placeholder 4">
            <a:extLst>
              <a:ext uri="{FF2B5EF4-FFF2-40B4-BE49-F238E27FC236}">
                <a16:creationId xmlns:a16="http://schemas.microsoft.com/office/drawing/2014/main" xmlns="" id="{356EE324-5642-4658-C013-80717A940E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52D6D7E-B83E-4448-A8BD-B5E259015E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6A3E1-2088-461F-A30C-070B0C67F87F}" type="slidenum">
              <a:rPr lang="en-US" smtClean="0"/>
              <a:t>‹#›</a:t>
            </a:fld>
            <a:endParaRPr lang="en-US"/>
          </a:p>
        </p:txBody>
      </p:sp>
    </p:spTree>
    <p:extLst>
      <p:ext uri="{BB962C8B-B14F-4D97-AF65-F5344CB8AC3E}">
        <p14:creationId xmlns:p14="http://schemas.microsoft.com/office/powerpoint/2010/main" val="9612668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nhandan.vn/" TargetMode="Externa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7.png"/><Relationship Id="rId15" Type="http://schemas.openxmlformats.org/officeDocument/2006/relationships/hyperlink" Target="https://www.freeppt7.com/" TargetMode="External"/><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23.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7.png"/><Relationship Id="rId15" Type="http://schemas.openxmlformats.org/officeDocument/2006/relationships/hyperlink" Target="https://www.freeppt7.com/" TargetMode="External"/><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825D2F6F-5B91-43DD-BBFC-8C605CEA6B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xmlns="" id="{DD43765F-8FB2-45FC-9056-EA4EC6CF52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6187"/>
            <a:ext cx="5112469" cy="735607"/>
          </a:xfrm>
          <a:prstGeom prst="rect">
            <a:avLst/>
          </a:prstGeom>
        </p:spPr>
      </p:pic>
      <p:pic>
        <p:nvPicPr>
          <p:cNvPr id="6" name="图片 5">
            <a:extLst>
              <a:ext uri="{FF2B5EF4-FFF2-40B4-BE49-F238E27FC236}">
                <a16:creationId xmlns:a16="http://schemas.microsoft.com/office/drawing/2014/main" xmlns="" id="{682EF90F-C647-4AC0-9C22-3CF6B5BD4D7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258175" y="705"/>
            <a:ext cx="3943350" cy="628650"/>
          </a:xfrm>
          <a:prstGeom prst="rect">
            <a:avLst/>
          </a:prstGeom>
        </p:spPr>
      </p:pic>
      <p:pic>
        <p:nvPicPr>
          <p:cNvPr id="8" name="图片 7">
            <a:extLst>
              <a:ext uri="{FF2B5EF4-FFF2-40B4-BE49-F238E27FC236}">
                <a16:creationId xmlns:a16="http://schemas.microsoft.com/office/drawing/2014/main" xmlns="" id="{2CAC6C35-46DE-4B14-AF72-30DEC11FD1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31086" y="4854224"/>
            <a:ext cx="2970439" cy="2018289"/>
          </a:xfrm>
          <a:prstGeom prst="rect">
            <a:avLst/>
          </a:prstGeom>
        </p:spPr>
      </p:pic>
      <p:pic>
        <p:nvPicPr>
          <p:cNvPr id="19" name="图片 18">
            <a:extLst>
              <a:ext uri="{FF2B5EF4-FFF2-40B4-BE49-F238E27FC236}">
                <a16:creationId xmlns:a16="http://schemas.microsoft.com/office/drawing/2014/main" xmlns="" id="{EC172EA9-C353-428E-84FE-C6ABA3F849B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3428999"/>
            <a:ext cx="1712686" cy="3429000"/>
          </a:xfrm>
          <a:prstGeom prst="rect">
            <a:avLst/>
          </a:prstGeom>
        </p:spPr>
      </p:pic>
      <p:sp>
        <p:nvSpPr>
          <p:cNvPr id="7" name="TextBox 6">
            <a:extLst>
              <a:ext uri="{FF2B5EF4-FFF2-40B4-BE49-F238E27FC236}">
                <a16:creationId xmlns:a16="http://schemas.microsoft.com/office/drawing/2014/main" xmlns="" id="{68C1DA62-49C7-0BD3-73F7-7C4F9A3BC5EF}"/>
              </a:ext>
            </a:extLst>
          </p:cNvPr>
          <p:cNvSpPr txBox="1"/>
          <p:nvPr/>
        </p:nvSpPr>
        <p:spPr>
          <a:xfrm>
            <a:off x="725557" y="729420"/>
            <a:ext cx="11082130" cy="1569660"/>
          </a:xfrm>
          <a:prstGeom prst="rect">
            <a:avLst/>
          </a:prstGeom>
          <a:noFill/>
        </p:spPr>
        <p:txBody>
          <a:bodyPr wrap="square" rtlCol="0">
            <a:spAutoFit/>
          </a:bodyPr>
          <a:lstStyle/>
          <a:p>
            <a:pPr algn="ctr"/>
            <a:r>
              <a:rPr lang="vi-VN" sz="4800" b="1" dirty="0">
                <a:solidFill>
                  <a:srgbClr val="FF0000"/>
                </a:solidFill>
                <a:latin typeface="+mj-lt"/>
              </a:rPr>
              <a:t>Mời các em xem đoạn video sau và trả lời câu hỏi</a:t>
            </a:r>
            <a:endParaRPr lang="en-US" sz="4800" b="1" dirty="0">
              <a:solidFill>
                <a:srgbClr val="FF0000"/>
              </a:solidFill>
              <a:latin typeface="+mj-lt"/>
            </a:endParaRPr>
          </a:p>
        </p:txBody>
      </p:sp>
      <p:sp>
        <p:nvSpPr>
          <p:cNvPr id="3" name="TextBox 2">
            <a:extLst>
              <a:ext uri="{FF2B5EF4-FFF2-40B4-BE49-F238E27FC236}">
                <a16:creationId xmlns:a16="http://schemas.microsoft.com/office/drawing/2014/main" xmlns="" id="{958A5567-A870-8B91-E57B-A1C57AF5D7E1}"/>
              </a:ext>
            </a:extLst>
          </p:cNvPr>
          <p:cNvSpPr txBox="1"/>
          <p:nvPr/>
        </p:nvSpPr>
        <p:spPr>
          <a:xfrm>
            <a:off x="2850046" y="4774167"/>
            <a:ext cx="6177168" cy="369332"/>
          </a:xfrm>
          <a:prstGeom prst="rect">
            <a:avLst/>
          </a:prstGeom>
          <a:noFill/>
        </p:spPr>
        <p:txBody>
          <a:bodyPr wrap="square">
            <a:spAutoFit/>
          </a:bodyPr>
          <a:lstStyle/>
          <a:p>
            <a:pPr marL="0" marR="0" algn="just">
              <a:spcBef>
                <a:spcPts val="0"/>
              </a:spcBef>
              <a:spcAft>
                <a:spcPts val="0"/>
              </a:spcAft>
            </a:pPr>
            <a:r>
              <a:rPr lang="vi-VN" sz="1800" u="sng" dirty="0">
                <a:solidFill>
                  <a:srgbClr val="3333FF"/>
                </a:solidFill>
                <a:effectLst/>
                <a:latin typeface="Times New Roman" panose="02020603050405020304" pitchFamily="18" charset="0"/>
                <a:ea typeface="Calibri" panose="020F0502020204030204" pitchFamily="34" charset="0"/>
              </a:rPr>
              <a:t>https://youtu.be/xXa5NOEtSX0</a:t>
            </a:r>
            <a:endParaRPr lang="en-US" sz="18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05916501"/>
      </p:ext>
    </p:extLst>
  </p:cSld>
  <p:clrMapOvr>
    <a:masterClrMapping/>
  </p:clrMapOvr>
  <mc:AlternateContent xmlns:mc="http://schemas.openxmlformats.org/markup-compatibility/2006">
    <mc:Choice xmlns:p14="http://schemas.microsoft.com/office/powerpoint/2010/main" Requires="p14">
      <p:transition spd="slow" p14:dur="1750" advClick="0">
        <p14:flip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51049" y="6515783"/>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模板 </a:t>
            </a:r>
            <a:r>
              <a:rPr kumimoji="0" lang="en-US" altLang="zh-CN" sz="100" b="0" i="0" u="none" strike="noStrike" kern="0" cap="none" spc="0" normalizeH="0" baseline="0" noProof="0" dirty="0">
                <a:ln>
                  <a:noFill/>
                </a:ln>
                <a:solidFill>
                  <a:schemeClr val="bg1"/>
                </a:solidFill>
                <a:effectLst/>
                <a:uLnTx/>
                <a:uFillTx/>
              </a:rPr>
              <a:t>http://www.1ppt.com/moban/</a:t>
            </a:r>
            <a:r>
              <a:rPr kumimoji="0" lang="zh-CN" altLang="en-US" sz="100" b="0" i="0" u="none" strike="noStrike" kern="0" cap="none" spc="0" normalizeH="0" baseline="0" noProof="0" dirty="0">
                <a:ln>
                  <a:noFill/>
                </a:ln>
                <a:solidFill>
                  <a:schemeClr val="bg1"/>
                </a:solidFill>
                <a:effectLst/>
                <a:uLnTx/>
                <a:uFillTx/>
              </a:rPr>
              <a:t> </a:t>
            </a:r>
            <a:endParaRPr kumimoji="0" lang="en-US" altLang="zh-CN" sz="100" b="0" i="0" u="none" strike="noStrike" kern="0" cap="none" spc="0" normalizeH="0" baseline="0" noProof="0" dirty="0">
              <a:ln>
                <a:noFill/>
              </a:ln>
              <a:solidFill>
                <a:schemeClr val="bg1"/>
              </a:solidFill>
              <a:effectLst/>
              <a:uLnTx/>
              <a:uFillTx/>
            </a:endParaRPr>
          </a:p>
        </p:txBody>
      </p:sp>
      <p:pic>
        <p:nvPicPr>
          <p:cNvPr id="4" name="图片 3">
            <a:extLst>
              <a:ext uri="{FF2B5EF4-FFF2-40B4-BE49-F238E27FC236}">
                <a16:creationId xmlns:a16="http://schemas.microsoft.com/office/drawing/2014/main" xmlns="" id="{D2834FB0-A5F1-4100-B83A-531E9A84C0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03109955-5D23-4122-8B2F-CA476E58C3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0147385" y="2772229"/>
            <a:ext cx="2044615" cy="4085771"/>
          </a:xfrm>
          <a:prstGeom prst="rect">
            <a:avLst/>
          </a:prstGeom>
        </p:spPr>
      </p:pic>
      <p:pic>
        <p:nvPicPr>
          <p:cNvPr id="10" name="图片 9">
            <a:extLst>
              <a:ext uri="{FF2B5EF4-FFF2-40B4-BE49-F238E27FC236}">
                <a16:creationId xmlns:a16="http://schemas.microsoft.com/office/drawing/2014/main" xmlns="" id="{E15859BF-671E-4939-A5D9-659EBDF721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0" y="0"/>
            <a:ext cx="1132114" cy="1096865"/>
          </a:xfrm>
          <a:prstGeom prst="rect">
            <a:avLst/>
          </a:prstGeom>
        </p:spPr>
      </p:pic>
      <p:pic>
        <p:nvPicPr>
          <p:cNvPr id="19" name="图片占位符 17">
            <a:extLst>
              <a:ext uri="{FF2B5EF4-FFF2-40B4-BE49-F238E27FC236}">
                <a16:creationId xmlns:a16="http://schemas.microsoft.com/office/drawing/2014/main" xmlns="" id="{307CCF10-8917-40C5-9115-AC4CC3FF2767}"/>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51049" y="2311822"/>
            <a:ext cx="3866558" cy="3314489"/>
          </a:xfrm>
          <a:prstGeom prst="rect">
            <a:avLst/>
          </a:prstGeom>
        </p:spPr>
      </p:pic>
      <p:sp>
        <p:nvSpPr>
          <p:cNvPr id="3" name="TextBox 2">
            <a:extLst>
              <a:ext uri="{FF2B5EF4-FFF2-40B4-BE49-F238E27FC236}">
                <a16:creationId xmlns:a16="http://schemas.microsoft.com/office/drawing/2014/main" xmlns="" id="{4AD8A8ED-7BB8-FD94-07A3-2C7A54B337DD}"/>
              </a:ext>
            </a:extLst>
          </p:cNvPr>
          <p:cNvSpPr txBox="1"/>
          <p:nvPr/>
        </p:nvSpPr>
        <p:spPr>
          <a:xfrm>
            <a:off x="4555160" y="279239"/>
            <a:ext cx="6991571" cy="4985980"/>
          </a:xfrm>
          <a:prstGeom prst="rect">
            <a:avLst/>
          </a:prstGeom>
          <a:solidFill>
            <a:srgbClr val="00B050"/>
          </a:solidFill>
        </p:spPr>
        <p:txBody>
          <a:bodyPr wrap="square">
            <a:spAutoFit/>
          </a:bodyPr>
          <a:lstStyle/>
          <a:p>
            <a:pPr marL="30480" marR="30480">
              <a:spcBef>
                <a:spcPts val="600"/>
              </a:spcBef>
              <a:spcAft>
                <a:spcPts val="600"/>
              </a:spcAft>
            </a:pPr>
            <a:r>
              <a:rPr lang="vi-VN" sz="3200" dirty="0">
                <a:solidFill>
                  <a:srgbClr val="000000"/>
                </a:solidFill>
                <a:effectLst/>
                <a:latin typeface="Times New Roman" panose="02020603050405020304" pitchFamily="18" charset="0"/>
                <a:ea typeface="Times New Roman" panose="02020603050405020304" pitchFamily="18" charset="0"/>
              </a:rPr>
              <a:t>Trong tình huống nếu chẳng may gặp sóng thần để bảo vệ mình và hỗ trợ những người xung quanh chúng ta cần:</a:t>
            </a:r>
            <a:endParaRPr lang="en-US" sz="3200" dirty="0">
              <a:solidFill>
                <a:srgbClr val="000000"/>
              </a:solidFill>
              <a:effectLst/>
              <a:latin typeface="Times New Roman" panose="02020603050405020304" pitchFamily="18" charset="0"/>
              <a:ea typeface="Calibri" panose="020F0502020204030204" pitchFamily="34" charset="0"/>
            </a:endParaRPr>
          </a:p>
          <a:p>
            <a:pPr marL="30480" marR="30480">
              <a:spcBef>
                <a:spcPts val="600"/>
              </a:spcBef>
              <a:spcAft>
                <a:spcPts val="600"/>
              </a:spcAft>
            </a:pPr>
            <a:r>
              <a:rPr lang="vi-VN" sz="3200" dirty="0">
                <a:solidFill>
                  <a:srgbClr val="000000"/>
                </a:solidFill>
                <a:effectLst/>
                <a:latin typeface="Times New Roman" panose="02020603050405020304" pitchFamily="18" charset="0"/>
                <a:ea typeface="Times New Roman" panose="02020603050405020304" pitchFamily="18" charset="0"/>
              </a:rPr>
              <a:t>+ Chạy đến nơi an toàn ở các bãi đất cao hoặc xa bờ biển từ 500m trở lên;</a:t>
            </a:r>
            <a:endParaRPr lang="en-US" sz="3200" dirty="0">
              <a:solidFill>
                <a:srgbClr val="000000"/>
              </a:solidFill>
              <a:effectLst/>
              <a:latin typeface="Times New Roman" panose="02020603050405020304" pitchFamily="18" charset="0"/>
              <a:ea typeface="Calibri" panose="020F0502020204030204" pitchFamily="34" charset="0"/>
            </a:endParaRPr>
          </a:p>
          <a:p>
            <a:pPr marL="30480" marR="30480">
              <a:spcBef>
                <a:spcPts val="600"/>
              </a:spcBef>
              <a:spcAft>
                <a:spcPts val="600"/>
              </a:spcAft>
            </a:pPr>
            <a:r>
              <a:rPr lang="vi-VN" sz="3200" dirty="0">
                <a:solidFill>
                  <a:srgbClr val="000000"/>
                </a:solidFill>
                <a:effectLst/>
                <a:latin typeface="Times New Roman" panose="02020603050405020304" pitchFamily="18" charset="0"/>
                <a:ea typeface="Times New Roman" panose="02020603050405020304" pitchFamily="18" charset="0"/>
              </a:rPr>
              <a:t>+ Phải sơ tán vào sâu trên đất liền, chỉ mang theo các vật dụng, tài sản, giấy tờ quan trọng khi sơ tán;</a:t>
            </a:r>
            <a:endParaRPr lang="en-US" sz="3200" dirty="0">
              <a:solidFill>
                <a:srgbClr val="000000"/>
              </a:solidFill>
              <a:effectLst/>
              <a:latin typeface="Times New Roman" panose="02020603050405020304" pitchFamily="18" charset="0"/>
              <a:ea typeface="Calibri" panose="020F0502020204030204" pitchFamily="34" charset="0"/>
            </a:endParaRPr>
          </a:p>
          <a:p>
            <a:pPr marL="0" marR="0" algn="just">
              <a:spcBef>
                <a:spcPts val="600"/>
              </a:spcBef>
              <a:spcAft>
                <a:spcPts val="600"/>
              </a:spcAft>
            </a:pPr>
            <a:r>
              <a:rPr lang="vi-VN" sz="3200" b="1" dirty="0">
                <a:solidFill>
                  <a:srgbClr val="000000"/>
                </a:solidFill>
                <a:effectLst/>
                <a:latin typeface="Times New Roman" panose="02020603050405020304" pitchFamily="18" charset="0"/>
                <a:ea typeface="Calibri" panose="020F0502020204030204" pitchFamily="34" charset="0"/>
              </a:rPr>
              <a:t> </a:t>
            </a:r>
            <a:endParaRPr lang="en-US" sz="32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02970682"/>
      </p:ext>
    </p:extLst>
  </p:cSld>
  <p:clrMapOvr>
    <a:masterClrMapping/>
  </p:clrMapOvr>
  <mc:AlternateContent xmlns:mc="http://schemas.openxmlformats.org/markup-compatibility/2006">
    <mc:Choice xmlns:p14="http://schemas.microsoft.com/office/powerpoint/2010/main" Requires="p14">
      <p:transition spd="slow" p14:dur="1750" advClick="0">
        <p14:doors dir="ver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750"/>
                                        <p:tgtEl>
                                          <p:spTgt spid="7"/>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19" name="图片 18" descr="2223be3d229db37d30f334096b915142">
            <a:extLst>
              <a:ext uri="{FF2B5EF4-FFF2-40B4-BE49-F238E27FC236}">
                <a16:creationId xmlns:a16="http://schemas.microsoft.com/office/drawing/2014/main" xmlns="" id="{5594FFA9-3EDF-499A-A4C5-51574235EB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484" y="1551621"/>
            <a:ext cx="5192536" cy="4886360"/>
          </a:xfrm>
          <a:prstGeom prst="rect">
            <a:avLst/>
          </a:prstGeom>
        </p:spPr>
      </p:pic>
      <p:pic>
        <p:nvPicPr>
          <p:cNvPr id="12" name="图片 11">
            <a:extLst>
              <a:ext uri="{FF2B5EF4-FFF2-40B4-BE49-F238E27FC236}">
                <a16:creationId xmlns:a16="http://schemas.microsoft.com/office/drawing/2014/main" xmlns="" id="{F01EFD92-33AA-4598-83A2-40990318B9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86811" y="44375"/>
            <a:ext cx="1409205" cy="1280160"/>
          </a:xfrm>
          <a:prstGeom prst="rect">
            <a:avLst/>
          </a:prstGeom>
        </p:spPr>
      </p:pic>
      <p:sp>
        <p:nvSpPr>
          <p:cNvPr id="3" name="TextBox 2">
            <a:extLst>
              <a:ext uri="{FF2B5EF4-FFF2-40B4-BE49-F238E27FC236}">
                <a16:creationId xmlns:a16="http://schemas.microsoft.com/office/drawing/2014/main" xmlns="" id="{2276BEBD-06DC-22EA-CE49-A7AA10A3E37A}"/>
              </a:ext>
            </a:extLst>
          </p:cNvPr>
          <p:cNvSpPr txBox="1"/>
          <p:nvPr/>
        </p:nvSpPr>
        <p:spPr>
          <a:xfrm>
            <a:off x="5223288" y="844154"/>
            <a:ext cx="6673639" cy="4832092"/>
          </a:xfrm>
          <a:prstGeom prst="rect">
            <a:avLst/>
          </a:prstGeom>
          <a:noFill/>
        </p:spPr>
        <p:txBody>
          <a:bodyPr wrap="square">
            <a:spAutoFit/>
          </a:bodyPr>
          <a:lstStyle/>
          <a:p>
            <a:pPr marL="0" marR="0" algn="ctr">
              <a:spcBef>
                <a:spcPts val="0"/>
              </a:spcBef>
              <a:spcAft>
                <a:spcPts val="0"/>
              </a:spcAft>
            </a:pPr>
            <a:r>
              <a:rPr lang="vi-VN" sz="4400" b="1" dirty="0">
                <a:solidFill>
                  <a:srgbClr val="FF0000"/>
                </a:solidFill>
                <a:effectLst/>
                <a:latin typeface="Times New Roman" panose="02020603050405020304" pitchFamily="18" charset="0"/>
                <a:ea typeface="Times New Roman" panose="02020603050405020304" pitchFamily="18" charset="0"/>
              </a:rPr>
              <a:t>Hướng dẫn đọc:</a:t>
            </a:r>
          </a:p>
          <a:p>
            <a:pPr marL="0" marR="0">
              <a:spcBef>
                <a:spcPts val="0"/>
              </a:spcBef>
              <a:spcAft>
                <a:spcPts val="0"/>
              </a:spcAft>
            </a:pPr>
            <a:r>
              <a:rPr lang="vi-VN" sz="4400" dirty="0">
                <a:latin typeface="Times New Roman" panose="02020603050405020304" pitchFamily="18" charset="0"/>
                <a:ea typeface="Times New Roman" panose="02020603050405020304" pitchFamily="18" charset="0"/>
              </a:rPr>
              <a:t> Giọng to, rõ. Chú ý khi đọc </a:t>
            </a:r>
            <a:r>
              <a:rPr lang="vi-VN" sz="4400" dirty="0">
                <a:effectLst/>
                <a:latin typeface="Times New Roman" panose="02020603050405020304" pitchFamily="18" charset="0"/>
                <a:ea typeface="Times New Roman" panose="02020603050405020304" pitchFamily="18" charset="0"/>
              </a:rPr>
              <a:t>đến chỗ có kí hiệu       thì dừng lại một vài phút nhìn qua ô tương ứng để suy ngẫm về những yêu cầu của sách giáo khoa.</a:t>
            </a:r>
            <a:endParaRPr lang="en-US" sz="4000" dirty="0">
              <a:effectLst/>
              <a:latin typeface="Times New Roman" panose="02020603050405020304" pitchFamily="18" charset="0"/>
              <a:ea typeface="Times New Roman" panose="02020603050405020304" pitchFamily="18" charset="0"/>
            </a:endParaRPr>
          </a:p>
        </p:txBody>
      </p:sp>
      <p:sp>
        <p:nvSpPr>
          <p:cNvPr id="4" name="Speech Bubble: Oval 3">
            <a:extLst>
              <a:ext uri="{FF2B5EF4-FFF2-40B4-BE49-F238E27FC236}">
                <a16:creationId xmlns:a16="http://schemas.microsoft.com/office/drawing/2014/main" xmlns="" id="{80990108-4F6E-19FA-C332-F87C194EBD9C}"/>
              </a:ext>
            </a:extLst>
          </p:cNvPr>
          <p:cNvSpPr/>
          <p:nvPr/>
        </p:nvSpPr>
        <p:spPr>
          <a:xfrm>
            <a:off x="9659566" y="2324911"/>
            <a:ext cx="476655" cy="321012"/>
          </a:xfrm>
          <a:prstGeom prst="wedgeEllipseCallout">
            <a:avLst>
              <a:gd name="adj1" fmla="val -26955"/>
              <a:gd name="adj2" fmla="val 83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4150402"/>
      </p:ext>
    </p:extLst>
  </p:cSld>
  <p:clrMapOvr>
    <a:masterClrMapping/>
  </p:clrMapOvr>
  <mc:AlternateContent xmlns:mc="http://schemas.openxmlformats.org/markup-compatibility/2006">
    <mc:Choice xmlns:p14="http://schemas.microsoft.com/office/powerpoint/2010/main" Requires="p14">
      <p:transition spd="slow" p14:dur="1600" advClick="0">
        <p:blinds dir="vert"/>
      </p:transition>
    </mc:Choice>
    <mc:Fallback>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5C09F252-F7DB-494D-A868-3AA96ACEFA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41122" y="-917873"/>
            <a:ext cx="3515201" cy="2515465"/>
          </a:xfrm>
          <a:prstGeom prst="rect">
            <a:avLst/>
          </a:prstGeom>
        </p:spPr>
      </p:pic>
      <p:pic>
        <p:nvPicPr>
          <p:cNvPr id="11" name="图片 10">
            <a:extLst>
              <a:ext uri="{FF2B5EF4-FFF2-40B4-BE49-F238E27FC236}">
                <a16:creationId xmlns:a16="http://schemas.microsoft.com/office/drawing/2014/main" xmlns="" id="{DBBBFE32-C524-4C1F-A79A-F1C97A8B71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13" name="图片 12">
            <a:extLst>
              <a:ext uri="{FF2B5EF4-FFF2-40B4-BE49-F238E27FC236}">
                <a16:creationId xmlns:a16="http://schemas.microsoft.com/office/drawing/2014/main" xmlns="" id="{62AFF118-54BC-439A-85C4-B9A97AEF50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364128"/>
            <a:ext cx="10009762" cy="5737400"/>
          </a:xfrm>
          <a:prstGeom prst="rect">
            <a:avLst/>
          </a:prstGeom>
        </p:spPr>
      </p:pic>
      <p:pic>
        <p:nvPicPr>
          <p:cNvPr id="41" name="图片 40">
            <a:extLst>
              <a:ext uri="{FF2B5EF4-FFF2-40B4-BE49-F238E27FC236}">
                <a16:creationId xmlns:a16="http://schemas.microsoft.com/office/drawing/2014/main" xmlns="" id="{BA7B7AC6-085B-4F72-9B85-E17D1A758D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38552" y="723682"/>
            <a:ext cx="2853447" cy="2836641"/>
          </a:xfrm>
          <a:prstGeom prst="rect">
            <a:avLst/>
          </a:prstGeom>
        </p:spPr>
      </p:pic>
      <p:sp>
        <p:nvSpPr>
          <p:cNvPr id="2" name="TextBox 1">
            <a:extLst>
              <a:ext uri="{FF2B5EF4-FFF2-40B4-BE49-F238E27FC236}">
                <a16:creationId xmlns:a16="http://schemas.microsoft.com/office/drawing/2014/main" xmlns="" id="{73F7CFA2-F121-8B1D-ACD1-3469022DBDE8}"/>
              </a:ext>
            </a:extLst>
          </p:cNvPr>
          <p:cNvSpPr txBox="1"/>
          <p:nvPr/>
        </p:nvSpPr>
        <p:spPr>
          <a:xfrm>
            <a:off x="4941651" y="310727"/>
            <a:ext cx="2383277" cy="646331"/>
          </a:xfrm>
          <a:prstGeom prst="rect">
            <a:avLst/>
          </a:prstGeom>
          <a:noFill/>
        </p:spPr>
        <p:txBody>
          <a:bodyPr wrap="square" rtlCol="0">
            <a:spAutoFit/>
          </a:bodyPr>
          <a:lstStyle/>
          <a:p>
            <a:r>
              <a:rPr lang="vi-VN" sz="3600" b="1" dirty="0">
                <a:solidFill>
                  <a:srgbClr val="FF0000"/>
                </a:solidFill>
                <a:latin typeface="Times New Roman" panose="02020603050405020304" pitchFamily="18" charset="0"/>
                <a:cs typeface="Times New Roman" panose="02020603050405020304" pitchFamily="18" charset="0"/>
              </a:rPr>
              <a:t>Suy nghĩ</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9157D9A0-6E61-41D7-012A-405F550833DA}"/>
              </a:ext>
            </a:extLst>
          </p:cNvPr>
          <p:cNvSpPr txBox="1"/>
          <p:nvPr/>
        </p:nvSpPr>
        <p:spPr>
          <a:xfrm>
            <a:off x="2182238" y="1856224"/>
            <a:ext cx="7409234" cy="4278094"/>
          </a:xfrm>
          <a:prstGeom prst="rect">
            <a:avLst/>
          </a:prstGeom>
          <a:noFill/>
        </p:spPr>
        <p:txBody>
          <a:bodyPr wrap="square">
            <a:spAutoFit/>
          </a:bodyPr>
          <a:lstStyle/>
          <a:p>
            <a:pPr marL="0" marR="0">
              <a:spcBef>
                <a:spcPts val="600"/>
              </a:spcBef>
              <a:spcAft>
                <a:spcPts val="600"/>
              </a:spcAft>
            </a:pPr>
            <a:r>
              <a:rPr lang="vi-VN" sz="3600" b="1" dirty="0">
                <a:solidFill>
                  <a:srgbClr val="000000"/>
                </a:solidFill>
                <a:effectLst/>
                <a:latin typeface="Times New Roman" panose="02020603050405020304" pitchFamily="18" charset="0"/>
                <a:ea typeface="Times New Roman" panose="02020603050405020304" pitchFamily="18" charset="0"/>
              </a:rPr>
              <a:t>- Văn bản </a:t>
            </a:r>
            <a:r>
              <a:rPr lang="vi-VN" sz="3600" b="1" i="1" dirty="0">
                <a:solidFill>
                  <a:srgbClr val="000000"/>
                </a:solidFill>
                <a:effectLst/>
                <a:latin typeface="Times New Roman" panose="02020603050405020304" pitchFamily="18" charset="0"/>
                <a:ea typeface="Times New Roman" panose="02020603050405020304" pitchFamily="18" charset="0"/>
              </a:rPr>
              <a:t>Bạn đã biết gì về sóng thần</a:t>
            </a:r>
            <a:r>
              <a:rPr lang="vi-VN" sz="3600" b="1" dirty="0">
                <a:solidFill>
                  <a:srgbClr val="000000"/>
                </a:solidFill>
                <a:effectLst/>
                <a:latin typeface="Times New Roman" panose="02020603050405020304" pitchFamily="18" charset="0"/>
                <a:ea typeface="Times New Roman" panose="02020603050405020304" pitchFamily="18" charset="0"/>
              </a:rPr>
              <a:t> thuộc thể loại nào?</a:t>
            </a:r>
            <a:endParaRPr lang="en-US" sz="3600" b="1" dirty="0">
              <a:solidFill>
                <a:srgbClr val="000000"/>
              </a:solidFill>
              <a:effectLst/>
              <a:latin typeface="Times New Roman" panose="02020603050405020304" pitchFamily="18" charset="0"/>
              <a:ea typeface="Calibri" panose="020F0502020204030204" pitchFamily="34" charset="0"/>
            </a:endParaRPr>
          </a:p>
          <a:p>
            <a:pPr marL="0" marR="0">
              <a:spcBef>
                <a:spcPts val="600"/>
              </a:spcBef>
              <a:spcAft>
                <a:spcPts val="600"/>
              </a:spcAft>
            </a:pPr>
            <a:r>
              <a:rPr lang="vi-VN" sz="3600" b="1" dirty="0">
                <a:solidFill>
                  <a:srgbClr val="000000"/>
                </a:solidFill>
                <a:effectLst/>
                <a:latin typeface="Times New Roman" panose="02020603050405020304" pitchFamily="18" charset="0"/>
                <a:ea typeface="Times New Roman" panose="02020603050405020304" pitchFamily="18" charset="0"/>
              </a:rPr>
              <a:t>-  Xác định nội dung chính của văn bản trên.</a:t>
            </a:r>
            <a:endParaRPr lang="en-US" sz="3600" b="1" dirty="0">
              <a:solidFill>
                <a:srgbClr val="000000"/>
              </a:solidFill>
              <a:effectLst/>
              <a:latin typeface="Times New Roman" panose="02020603050405020304" pitchFamily="18" charset="0"/>
              <a:ea typeface="Calibri" panose="020F0502020204030204" pitchFamily="34" charset="0"/>
            </a:endParaRPr>
          </a:p>
          <a:p>
            <a:pPr marL="0" marR="0">
              <a:spcBef>
                <a:spcPts val="600"/>
              </a:spcBef>
              <a:spcAft>
                <a:spcPts val="600"/>
              </a:spcAft>
            </a:pPr>
            <a:r>
              <a:rPr lang="vi-VN" sz="3600" b="1" dirty="0">
                <a:solidFill>
                  <a:srgbClr val="231F20"/>
                </a:solidFill>
                <a:effectLst/>
                <a:latin typeface="Times New Roman" panose="02020603050405020304" pitchFamily="18" charset="0"/>
                <a:ea typeface="Calibri" panose="020F0502020204030204" pitchFamily="34" charset="0"/>
              </a:rPr>
              <a:t>- </a:t>
            </a:r>
            <a:r>
              <a:rPr lang="en-US" sz="3600" b="1" dirty="0">
                <a:solidFill>
                  <a:srgbClr val="231F20"/>
                </a:solidFill>
                <a:effectLst/>
                <a:latin typeface="Times New Roman" panose="02020603050405020304" pitchFamily="18" charset="0"/>
                <a:ea typeface="Calibri" panose="020F0502020204030204" pitchFamily="34" charset="0"/>
              </a:rPr>
              <a:t>Chỉ </a:t>
            </a:r>
            <a:r>
              <a:rPr lang="en-US" sz="3600" b="1" dirty="0" err="1">
                <a:solidFill>
                  <a:srgbClr val="231F20"/>
                </a:solidFill>
                <a:effectLst/>
                <a:latin typeface="Times New Roman" panose="02020603050405020304" pitchFamily="18" charset="0"/>
                <a:ea typeface="Calibri" panose="020F0502020204030204" pitchFamily="34" charset="0"/>
              </a:rPr>
              <a:t>ra</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cấu</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trúc</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của</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văn</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bản</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theo</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ba</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phần</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nêu</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nội</a:t>
            </a:r>
            <a:r>
              <a:rPr lang="en-US" sz="3600" b="1" dirty="0">
                <a:solidFill>
                  <a:srgbClr val="231F20"/>
                </a:solidFill>
                <a:effectLst/>
                <a:latin typeface="Times New Roman" panose="02020603050405020304" pitchFamily="18" charset="0"/>
                <a:ea typeface="Calibri" panose="020F0502020204030204" pitchFamily="34" charset="0"/>
              </a:rPr>
              <a:t> dung </a:t>
            </a:r>
            <a:r>
              <a:rPr lang="en-US" sz="3600" b="1" dirty="0" err="1">
                <a:solidFill>
                  <a:srgbClr val="231F20"/>
                </a:solidFill>
                <a:effectLst/>
                <a:latin typeface="Times New Roman" panose="02020603050405020304" pitchFamily="18" charset="0"/>
                <a:ea typeface="Calibri" panose="020F0502020204030204" pitchFamily="34" charset="0"/>
              </a:rPr>
              <a:t>của</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từng</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phần</a:t>
            </a:r>
            <a:r>
              <a:rPr lang="en-US" sz="3600" b="1" dirty="0">
                <a:solidFill>
                  <a:srgbClr val="231F20"/>
                </a:solidFill>
                <a:effectLst/>
                <a:latin typeface="Times New Roman" panose="02020603050405020304" pitchFamily="18" charset="0"/>
                <a:ea typeface="Calibri" panose="020F0502020204030204" pitchFamily="34" charset="0"/>
              </a:rPr>
              <a:t>.</a:t>
            </a:r>
            <a:endParaRPr lang="en-US" sz="3600" b="1"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52099276"/>
      </p:ext>
    </p:extLst>
  </p:cSld>
  <p:clrMapOvr>
    <a:masterClrMapping/>
  </p:clrMapOvr>
  <mc:AlternateContent xmlns:mc="http://schemas.openxmlformats.org/markup-compatibility/2006">
    <mc:Choice xmlns:p14="http://schemas.microsoft.com/office/powerpoint/2010/main" Requires="p14">
      <p:transition spd="slow" p14:dur="1600" advClick="0">
        <p:blinds dir="vert"/>
      </p:transition>
    </mc:Choice>
    <mc:Fallback>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1000" fill="hold"/>
                                        <p:tgtEl>
                                          <p:spTgt spid="41"/>
                                        </p:tgtEl>
                                        <p:attrNameLst>
                                          <p:attrName>ppt_x</p:attrName>
                                        </p:attrNameLst>
                                      </p:cBhvr>
                                      <p:tavLst>
                                        <p:tav tm="0">
                                          <p:val>
                                            <p:strVal val="1+#ppt_w/2"/>
                                          </p:val>
                                        </p:tav>
                                        <p:tav tm="100000">
                                          <p:val>
                                            <p:strVal val="#ppt_x"/>
                                          </p:val>
                                        </p:tav>
                                      </p:tavLst>
                                    </p:anim>
                                    <p:anim calcmode="lin" valueType="num">
                                      <p:cBhvr additive="base">
                                        <p:cTn id="14"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A603AF24-4F17-44C3-8229-28B5C2605125}"/>
              </a:ext>
            </a:extLst>
          </p:cNvPr>
          <p:cNvGrpSpPr/>
          <p:nvPr/>
        </p:nvGrpSpPr>
        <p:grpSpPr>
          <a:xfrm>
            <a:off x="9912484" y="0"/>
            <a:ext cx="2279515" cy="6858002"/>
            <a:chOff x="6792886" y="0"/>
            <a:chExt cx="5399114" cy="6858002"/>
          </a:xfrm>
        </p:grpSpPr>
        <p:pic>
          <p:nvPicPr>
            <p:cNvPr id="17" name="图片 16">
              <a:extLst>
                <a:ext uri="{FF2B5EF4-FFF2-40B4-BE49-F238E27FC236}">
                  <a16:creationId xmlns:a16="http://schemas.microsoft.com/office/drawing/2014/main" xmlns="" id="{46F8593E-38CB-48B6-A507-18518F6A0D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505"/>
            <a:stretch/>
          </p:blipFill>
          <p:spPr>
            <a:xfrm flipH="1" flipV="1">
              <a:off x="6792886" y="0"/>
              <a:ext cx="5399114" cy="6858000"/>
            </a:xfrm>
            <a:prstGeom prst="rect">
              <a:avLst/>
            </a:prstGeom>
          </p:spPr>
        </p:pic>
        <p:pic>
          <p:nvPicPr>
            <p:cNvPr id="19" name="图片 18">
              <a:extLst>
                <a:ext uri="{FF2B5EF4-FFF2-40B4-BE49-F238E27FC236}">
                  <a16:creationId xmlns:a16="http://schemas.microsoft.com/office/drawing/2014/main" xmlns="" id="{741906AB-C279-499E-B293-448E72E2E67E}"/>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H="1">
              <a:off x="9017091" y="3683093"/>
              <a:ext cx="3142577" cy="3207241"/>
            </a:xfrm>
            <a:prstGeom prst="rect">
              <a:avLst/>
            </a:prstGeom>
          </p:spPr>
        </p:pic>
      </p:grpSp>
      <p:grpSp>
        <p:nvGrpSpPr>
          <p:cNvPr id="21" name="组合 20">
            <a:extLst>
              <a:ext uri="{FF2B5EF4-FFF2-40B4-BE49-F238E27FC236}">
                <a16:creationId xmlns:a16="http://schemas.microsoft.com/office/drawing/2014/main" xmlns="" id="{D339DB1B-A580-403B-9A8C-9CC08B1F0424}"/>
              </a:ext>
            </a:extLst>
          </p:cNvPr>
          <p:cNvGrpSpPr/>
          <p:nvPr/>
        </p:nvGrpSpPr>
        <p:grpSpPr>
          <a:xfrm>
            <a:off x="0" y="74613"/>
            <a:ext cx="2752928" cy="6912008"/>
            <a:chOff x="-1" y="-3208"/>
            <a:chExt cx="5399114" cy="6912008"/>
          </a:xfrm>
        </p:grpSpPr>
        <p:pic>
          <p:nvPicPr>
            <p:cNvPr id="12" name="图片 11">
              <a:extLst>
                <a:ext uri="{FF2B5EF4-FFF2-40B4-BE49-F238E27FC236}">
                  <a16:creationId xmlns:a16="http://schemas.microsoft.com/office/drawing/2014/main" xmlns="" id="{D30028AD-6DD1-4FB7-B316-59E35F610F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7505"/>
            <a:stretch/>
          </p:blipFill>
          <p:spPr>
            <a:xfrm>
              <a:off x="-1" y="0"/>
              <a:ext cx="5399114" cy="6908800"/>
            </a:xfrm>
            <a:prstGeom prst="rect">
              <a:avLst/>
            </a:prstGeom>
          </p:spPr>
        </p:pic>
        <p:pic>
          <p:nvPicPr>
            <p:cNvPr id="20" name="图片 19">
              <a:extLst>
                <a:ext uri="{FF2B5EF4-FFF2-40B4-BE49-F238E27FC236}">
                  <a16:creationId xmlns:a16="http://schemas.microsoft.com/office/drawing/2014/main" xmlns="" id="{F73C5ECA-531E-4D24-8E2E-D83C30A38AF2}"/>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V="1">
              <a:off x="35216" y="-35540"/>
              <a:ext cx="3142577" cy="3207241"/>
            </a:xfrm>
            <a:prstGeom prst="rect">
              <a:avLst/>
            </a:prstGeom>
          </p:spPr>
        </p:pic>
      </p:grpSp>
      <p:sp>
        <p:nvSpPr>
          <p:cNvPr id="5" name="TextBox 4">
            <a:extLst>
              <a:ext uri="{FF2B5EF4-FFF2-40B4-BE49-F238E27FC236}">
                <a16:creationId xmlns:a16="http://schemas.microsoft.com/office/drawing/2014/main" xmlns="" id="{F11CE984-E678-8171-7897-A94A43FEED9E}"/>
              </a:ext>
            </a:extLst>
          </p:cNvPr>
          <p:cNvSpPr txBox="1"/>
          <p:nvPr/>
        </p:nvSpPr>
        <p:spPr>
          <a:xfrm>
            <a:off x="1636797" y="733997"/>
            <a:ext cx="10143399" cy="6001643"/>
          </a:xfrm>
          <a:prstGeom prst="rect">
            <a:avLst/>
          </a:prstGeom>
          <a:noFill/>
        </p:spPr>
        <p:txBody>
          <a:bodyPr wrap="square">
            <a:spAutoFit/>
          </a:bodyPr>
          <a:lstStyle/>
          <a:p>
            <a:pPr marR="0" indent="0"/>
            <a:r>
              <a:rPr lang="vi-VN" sz="3200" b="1" dirty="0">
                <a:solidFill>
                  <a:srgbClr val="000000"/>
                </a:solidFill>
                <a:effectLst/>
                <a:latin typeface="Times New Roman" panose="02020603050405020304" pitchFamily="18" charset="0"/>
                <a:ea typeface="Times New Roman" panose="02020603050405020304" pitchFamily="18" charset="0"/>
              </a:rPr>
              <a:t>- Xuất xứ: Theo </a:t>
            </a:r>
            <a:r>
              <a:rPr lang="vi-VN" sz="3200" b="1" i="1" dirty="0">
                <a:solidFill>
                  <a:srgbClr val="000000"/>
                </a:solidFill>
                <a:effectLst/>
                <a:latin typeface="Times New Roman" panose="02020603050405020304" pitchFamily="18" charset="0"/>
                <a:ea typeface="Times New Roman" panose="02020603050405020304" pitchFamily="18" charset="0"/>
              </a:rPr>
              <a:t>Một số kiến thức về sóng thần,</a:t>
            </a:r>
            <a:r>
              <a:rPr lang="vi-VN" sz="3200" b="1" dirty="0">
                <a:solidFill>
                  <a:srgbClr val="000000"/>
                </a:solidFill>
                <a:effectLst/>
                <a:latin typeface="Times New Roman" panose="02020603050405020304" pitchFamily="18" charset="0"/>
                <a:ea typeface="Times New Roman" panose="02020603050405020304" pitchFamily="18" charset="0"/>
              </a:rPr>
              <a:t> </a:t>
            </a:r>
            <a:r>
              <a:rPr lang="vi-VN" sz="3200" b="1" u="none" strike="noStrike" dirty="0">
                <a:solidFill>
                  <a:srgbClr val="000000"/>
                </a:solidFill>
                <a:effectLst/>
                <a:latin typeface="Times New Roman" panose="02020603050405020304" pitchFamily="18" charset="0"/>
                <a:ea typeface="Times New Roman" panose="02020603050405020304" pitchFamily="18" charset="0"/>
                <a:hlinkClick r:id="rId6"/>
              </a:rPr>
              <a:t>https://nhandan.vn</a:t>
            </a:r>
            <a:r>
              <a:rPr lang="vi-VN" sz="3200" b="1" dirty="0">
                <a:solidFill>
                  <a:srgbClr val="000000"/>
                </a:solidFill>
                <a:effectLst/>
                <a:latin typeface="Times New Roman" panose="02020603050405020304" pitchFamily="18" charset="0"/>
                <a:ea typeface="Times New Roman" panose="02020603050405020304" pitchFamily="18" charset="0"/>
              </a:rPr>
              <a:t>, ngày 16/3/2022</a:t>
            </a:r>
            <a:endParaRPr lang="en-US" sz="2400" b="1" dirty="0">
              <a:solidFill>
                <a:srgbClr val="000000"/>
              </a:solidFill>
              <a:effectLst/>
              <a:latin typeface="Times New Roman" panose="02020603050405020304" pitchFamily="18" charset="0"/>
              <a:ea typeface="Times New Roman" panose="02020603050405020304" pitchFamily="18" charset="0"/>
            </a:endParaRPr>
          </a:p>
          <a:p>
            <a:pPr marR="30480" algn="just"/>
            <a:r>
              <a:rPr lang="vi-VN" sz="3200" b="1" dirty="0">
                <a:solidFill>
                  <a:srgbClr val="000000"/>
                </a:solidFill>
                <a:effectLst/>
                <a:latin typeface="Times New Roman" panose="02020603050405020304" pitchFamily="18" charset="0"/>
                <a:ea typeface="Calibri" panose="020F0502020204030204" pitchFamily="34" charset="0"/>
              </a:rPr>
              <a:t>- Thể loại : </a:t>
            </a:r>
            <a:r>
              <a:rPr lang="vi-VN" sz="3200" b="1" dirty="0">
                <a:solidFill>
                  <a:srgbClr val="000000"/>
                </a:solidFill>
                <a:effectLst/>
                <a:latin typeface="Times New Roman" panose="02020603050405020304" pitchFamily="18" charset="0"/>
                <a:ea typeface="Times New Roman" panose="02020603050405020304" pitchFamily="18" charset="0"/>
              </a:rPr>
              <a:t>Văn bản thông tin </a:t>
            </a:r>
            <a:endParaRPr lang="en-US" sz="3200" b="1" dirty="0">
              <a:solidFill>
                <a:srgbClr val="000000"/>
              </a:solidFill>
              <a:effectLst/>
              <a:latin typeface="Times New Roman" panose="02020603050405020304" pitchFamily="18" charset="0"/>
              <a:ea typeface="Calibri" panose="020F0502020204030204" pitchFamily="34" charset="0"/>
            </a:endParaRPr>
          </a:p>
          <a:p>
            <a:pPr marR="30480"/>
            <a:r>
              <a:rPr lang="vi-VN" sz="3200" b="1" dirty="0">
                <a:effectLst/>
                <a:latin typeface="Times New Roman" panose="02020603050405020304" pitchFamily="18" charset="0"/>
                <a:ea typeface="Times New Roman" panose="02020603050405020304" pitchFamily="18" charset="0"/>
              </a:rPr>
              <a:t>- Nội dung: giải thích một hiện tượng tự nhiên (sóng thần).</a:t>
            </a:r>
            <a:endParaRPr lang="en-US" sz="2800" b="1" dirty="0">
              <a:effectLst/>
              <a:latin typeface="Times New Roman" panose="02020603050405020304" pitchFamily="18" charset="0"/>
              <a:ea typeface="Times New Roman" panose="02020603050405020304" pitchFamily="18" charset="0"/>
            </a:endParaRPr>
          </a:p>
          <a:p>
            <a:pPr marR="0"/>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trúc</a:t>
            </a:r>
            <a:r>
              <a:rPr lang="en-US" sz="3200" b="1" dirty="0">
                <a:solidFill>
                  <a:srgbClr val="000000"/>
                </a:solidFill>
                <a:effectLst/>
                <a:latin typeface="Times New Roman" panose="02020603050405020304" pitchFamily="18" charset="0"/>
                <a:ea typeface="Times New Roman" panose="02020603050405020304" pitchFamily="18" charset="0"/>
              </a:rPr>
              <a:t>:</a:t>
            </a:r>
            <a:endParaRPr lang="en-US" sz="3200" b="1" dirty="0">
              <a:solidFill>
                <a:srgbClr val="000000"/>
              </a:solidFill>
              <a:effectLst/>
              <a:latin typeface="Times New Roman" panose="02020603050405020304" pitchFamily="18" charset="0"/>
              <a:ea typeface="Calibri" panose="020F0502020204030204" pitchFamily="34" charset="0"/>
            </a:endParaRPr>
          </a:p>
          <a:p>
            <a:pPr marR="0"/>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Mở</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bài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từ</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đầu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đến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năm</a:t>
            </a:r>
            <a:r>
              <a:rPr lang="en-US" sz="3200" b="1" dirty="0">
                <a:solidFill>
                  <a:srgbClr val="000000"/>
                </a:solidFill>
                <a:effectLst/>
                <a:latin typeface="Times New Roman" panose="02020603050405020304" pitchFamily="18" charset="0"/>
                <a:ea typeface="Times New Roman" panose="02020603050405020304" pitchFamily="18" charset="0"/>
              </a:rPr>
              <a:t> 1958 </a:t>
            </a:r>
            <a:r>
              <a:rPr lang="en-US" sz="3200" b="1" dirty="0" err="1">
                <a:solidFill>
                  <a:srgbClr val="000000"/>
                </a:solidFill>
                <a:effectLst/>
                <a:latin typeface="Times New Roman" panose="02020603050405020304" pitchFamily="18" charset="0"/>
                <a:ea typeface="Times New Roman" panose="02020603050405020304" pitchFamily="18" charset="0"/>
              </a:rPr>
              <a:t>cao</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đến</a:t>
            </a:r>
            <a:r>
              <a:rPr lang="en-US" sz="3200" b="1" dirty="0">
                <a:solidFill>
                  <a:srgbClr val="000000"/>
                </a:solidFill>
                <a:effectLst/>
                <a:latin typeface="Times New Roman" panose="02020603050405020304" pitchFamily="18" charset="0"/>
                <a:ea typeface="Times New Roman" panose="02020603050405020304" pitchFamily="18" charset="0"/>
              </a:rPr>
              <a:t> 525m” - </a:t>
            </a:r>
            <a:r>
              <a:rPr lang="en-US" sz="3200" b="1" dirty="0" err="1">
                <a:solidFill>
                  <a:srgbClr val="000000"/>
                </a:solidFill>
                <a:effectLst/>
                <a:latin typeface="Times New Roman" panose="02020603050405020304" pitchFamily="18" charset="0"/>
                <a:ea typeface="Times New Roman" panose="02020603050405020304" pitchFamily="18" charset="0"/>
              </a:rPr>
              <a:t>giới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thiệu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khái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quát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quá</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trình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xảy</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ra</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hiện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tuợng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sóng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thần</a:t>
            </a:r>
            <a:r>
              <a:rPr lang="en-US" sz="3200" b="1" dirty="0">
                <a:solidFill>
                  <a:srgbClr val="000000"/>
                </a:solidFill>
                <a:effectLst/>
                <a:latin typeface="Times New Roman" panose="02020603050405020304" pitchFamily="18" charset="0"/>
                <a:ea typeface="Times New Roman" panose="02020603050405020304" pitchFamily="18" charset="0"/>
              </a:rPr>
              <a:t>.</a:t>
            </a:r>
            <a:endParaRPr lang="en-US" sz="3200" b="1" dirty="0">
              <a:solidFill>
                <a:srgbClr val="000000"/>
              </a:solidFill>
              <a:effectLst/>
              <a:latin typeface="Times New Roman" panose="02020603050405020304" pitchFamily="18" charset="0"/>
              <a:ea typeface="Calibri" panose="020F0502020204030204" pitchFamily="34" charset="0"/>
            </a:endParaRPr>
          </a:p>
          <a:p>
            <a:pPr marR="0"/>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Nội</a:t>
            </a:r>
            <a:r>
              <a:rPr lang="en-US" sz="3200" b="1" dirty="0">
                <a:solidFill>
                  <a:srgbClr val="000000"/>
                </a:solidFill>
                <a:effectLst/>
                <a:latin typeface="Times New Roman" panose="02020603050405020304" pitchFamily="18" charset="0"/>
                <a:ea typeface="Times New Roman" panose="02020603050405020304" pitchFamily="18" charset="0"/>
              </a:rPr>
              <a:t> dung: </a:t>
            </a:r>
            <a:r>
              <a:rPr lang="en-US" sz="3200" b="1" dirty="0" err="1">
                <a:solidFill>
                  <a:srgbClr val="000000"/>
                </a:solidFill>
                <a:effectLst/>
                <a:latin typeface="Times New Roman" panose="02020603050405020304" pitchFamily="18" charset="0"/>
                <a:ea typeface="Times New Roman" panose="02020603050405020304" pitchFamily="18" charset="0"/>
              </a:rPr>
              <a:t>tiếp</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đến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khi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sóng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thần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đến</a:t>
            </a:r>
            <a:r>
              <a:rPr lang="en-US" sz="3200" b="1" dirty="0">
                <a:solidFill>
                  <a:srgbClr val="000000"/>
                </a:solidFill>
                <a:effectLst/>
                <a:latin typeface="Times New Roman" panose="02020603050405020304" pitchFamily="18" charset="0"/>
                <a:ea typeface="Times New Roman" panose="02020603050405020304" pitchFamily="18" charset="0"/>
              </a:rPr>
              <a:t>” - </a:t>
            </a:r>
            <a:r>
              <a:rPr lang="en-US" sz="3200" b="1" dirty="0" err="1">
                <a:solidFill>
                  <a:srgbClr val="000000"/>
                </a:solidFill>
                <a:effectLst/>
                <a:latin typeface="Times New Roman" panose="02020603050405020304" pitchFamily="18" charset="0"/>
                <a:ea typeface="Times New Roman" panose="02020603050405020304" pitchFamily="18" charset="0"/>
              </a:rPr>
              <a:t>giải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thích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nguyên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nhân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cách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thức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diễn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ra</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hiện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tượng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sóng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thần</a:t>
            </a:r>
            <a:r>
              <a:rPr lang="en-US" sz="3200" b="1" dirty="0">
                <a:solidFill>
                  <a:srgbClr val="000000"/>
                </a:solidFill>
                <a:effectLst/>
                <a:latin typeface="Times New Roman" panose="02020603050405020304" pitchFamily="18" charset="0"/>
                <a:ea typeface="Times New Roman" panose="02020603050405020304" pitchFamily="18" charset="0"/>
              </a:rPr>
              <a:t>.</a:t>
            </a:r>
            <a:endParaRPr lang="en-US" sz="3200" b="1" dirty="0">
              <a:solidFill>
                <a:srgbClr val="000000"/>
              </a:solidFill>
              <a:effectLst/>
              <a:latin typeface="Times New Roman" panose="02020603050405020304" pitchFamily="18" charset="0"/>
              <a:ea typeface="Calibri" panose="020F0502020204030204" pitchFamily="34" charset="0"/>
            </a:endParaRPr>
          </a:p>
          <a:p>
            <a:pPr marR="0"/>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Kết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thúc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Còn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lại</a:t>
            </a:r>
            <a:r>
              <a:rPr lang="en-US" sz="3200" b="1" dirty="0">
                <a:solidFill>
                  <a:srgbClr val="000000"/>
                </a:solidFill>
                <a:effectLst/>
                <a:latin typeface="Times New Roman" panose="02020603050405020304" pitchFamily="18" charset="0"/>
                <a:ea typeface="Times New Roman" panose="02020603050405020304" pitchFamily="18" charset="0"/>
              </a:rPr>
              <a:t> - </a:t>
            </a:r>
            <a:r>
              <a:rPr lang="en-US" sz="3200" b="1" dirty="0" err="1">
                <a:solidFill>
                  <a:srgbClr val="000000"/>
                </a:solidFill>
                <a:effectLst/>
                <a:latin typeface="Times New Roman" panose="02020603050405020304" pitchFamily="18" charset="0"/>
                <a:ea typeface="Times New Roman" panose="02020603050405020304" pitchFamily="18" charset="0"/>
              </a:rPr>
              <a:t>trình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bày</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sự</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việc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cuối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của</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hiện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tượng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sóng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thần</a:t>
            </a:r>
            <a:r>
              <a:rPr lang="en-US" sz="3200" b="1" dirty="0">
                <a:solidFill>
                  <a:srgbClr val="000000"/>
                </a:solidFill>
                <a:effectLst/>
                <a:latin typeface="Times New Roman" panose="02020603050405020304" pitchFamily="18" charset="0"/>
                <a:ea typeface="Times New Roman" panose="02020603050405020304" pitchFamily="18" charset="0"/>
              </a:rPr>
              <a:t>.</a:t>
            </a:r>
            <a:endParaRPr lang="en-US" sz="3200" b="1" dirty="0">
              <a:solidFill>
                <a:srgbClr val="000000"/>
              </a:solidFill>
              <a:effectLst/>
              <a:latin typeface="Times New Roman" panose="02020603050405020304" pitchFamily="18" charset="0"/>
              <a:ea typeface="Calibri" panose="020F0502020204030204" pitchFamily="34" charset="0"/>
            </a:endParaRPr>
          </a:p>
        </p:txBody>
      </p:sp>
      <p:sp>
        <p:nvSpPr>
          <p:cNvPr id="11" name="TextBox 10">
            <a:extLst>
              <a:ext uri="{FF2B5EF4-FFF2-40B4-BE49-F238E27FC236}">
                <a16:creationId xmlns:a16="http://schemas.microsoft.com/office/drawing/2014/main" xmlns="" id="{0DC19952-5036-A2F1-052A-C3BE6BF9AAE5}"/>
              </a:ext>
            </a:extLst>
          </p:cNvPr>
          <p:cNvSpPr txBox="1"/>
          <p:nvPr/>
        </p:nvSpPr>
        <p:spPr>
          <a:xfrm>
            <a:off x="1636797" y="74611"/>
            <a:ext cx="10038944" cy="584775"/>
          </a:xfrm>
          <a:prstGeom prst="rect">
            <a:avLst/>
          </a:prstGeom>
          <a:noFill/>
        </p:spPr>
        <p:txBody>
          <a:bodyPr wrap="square">
            <a:spAutoFit/>
          </a:bodyPr>
          <a:lstStyle/>
          <a:p>
            <a:pPr marL="0" marR="0">
              <a:spcBef>
                <a:spcPts val="0"/>
              </a:spcBef>
              <a:spcAft>
                <a:spcPts val="0"/>
              </a:spcAft>
            </a:pPr>
            <a:r>
              <a:rPr lang="vi-VN" sz="3200" b="1" dirty="0">
                <a:solidFill>
                  <a:srgbClr val="3333FF"/>
                </a:solidFill>
                <a:effectLst/>
                <a:latin typeface="Times New Roman" panose="02020603050405020304" pitchFamily="18" charset="0"/>
                <a:ea typeface="Calibri" panose="020F0502020204030204" pitchFamily="34" charset="0"/>
              </a:rPr>
              <a:t>I. Trải nghiệm cùng văn bản: </a:t>
            </a:r>
            <a:endParaRPr lang="en-US" sz="3200" dirty="0">
              <a:solidFill>
                <a:srgbClr val="3333FF"/>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635463513"/>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6FCB47A-14CD-4011-B3AF-EF10B8E8C7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296" t="10595" r="7481" b="10516"/>
          <a:stretch/>
        </p:blipFill>
        <p:spPr>
          <a:xfrm>
            <a:off x="1778217" y="-116732"/>
            <a:ext cx="8869680" cy="6140909"/>
          </a:xfrm>
          <a:prstGeom prst="rect">
            <a:avLst/>
          </a:prstGeom>
        </p:spPr>
      </p:pic>
      <p:grpSp>
        <p:nvGrpSpPr>
          <p:cNvPr id="32" name="组合 31">
            <a:extLst>
              <a:ext uri="{FF2B5EF4-FFF2-40B4-BE49-F238E27FC236}">
                <a16:creationId xmlns:a16="http://schemas.microsoft.com/office/drawing/2014/main" xmlns="" id="{EF2BF5B4-CF6A-496A-BAC9-1A8D34BB0D54}"/>
              </a:ext>
            </a:extLst>
          </p:cNvPr>
          <p:cNvGrpSpPr/>
          <p:nvPr/>
        </p:nvGrpSpPr>
        <p:grpSpPr>
          <a:xfrm>
            <a:off x="3673968" y="2684939"/>
            <a:ext cx="3633944" cy="496222"/>
            <a:chOff x="4461908" y="2930992"/>
            <a:chExt cx="3633944" cy="496222"/>
          </a:xfrm>
        </p:grpSpPr>
        <p:grpSp>
          <p:nvGrpSpPr>
            <p:cNvPr id="25" name="组合 24">
              <a:extLst>
                <a:ext uri="{FF2B5EF4-FFF2-40B4-BE49-F238E27FC236}">
                  <a16:creationId xmlns:a16="http://schemas.microsoft.com/office/drawing/2014/main" xmlns="" id="{B28AB7A6-4ABC-4C7D-8410-5AE794F47C7D}"/>
                </a:ext>
              </a:extLst>
            </p:cNvPr>
            <p:cNvGrpSpPr/>
            <p:nvPr/>
          </p:nvGrpSpPr>
          <p:grpSpPr>
            <a:xfrm>
              <a:off x="4461908" y="2930992"/>
              <a:ext cx="811132" cy="496222"/>
              <a:chOff x="4358640" y="2921168"/>
              <a:chExt cx="1295400" cy="792480"/>
            </a:xfrm>
          </p:grpSpPr>
          <p:pic>
            <p:nvPicPr>
              <p:cNvPr id="23" name="图片 22">
                <a:extLst>
                  <a:ext uri="{FF2B5EF4-FFF2-40B4-BE49-F238E27FC236}">
                    <a16:creationId xmlns:a16="http://schemas.microsoft.com/office/drawing/2014/main" xmlns="" id="{3EFD6D44-59C4-49CF-B546-38DC1C9B00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4" name="图片 23">
                <a:extLst>
                  <a:ext uri="{FF2B5EF4-FFF2-40B4-BE49-F238E27FC236}">
                    <a16:creationId xmlns:a16="http://schemas.microsoft.com/office/drawing/2014/main" xmlns="" id="{9FB3F03E-436D-4A81-9AD6-7AF90B8478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nvGrpSpPr>
            <p:cNvPr id="26" name="组合 25">
              <a:extLst>
                <a:ext uri="{FF2B5EF4-FFF2-40B4-BE49-F238E27FC236}">
                  <a16:creationId xmlns:a16="http://schemas.microsoft.com/office/drawing/2014/main" xmlns="" id="{F43F9C23-14A5-4876-937F-A92167F8EFF8}"/>
                </a:ext>
              </a:extLst>
            </p:cNvPr>
            <p:cNvGrpSpPr/>
            <p:nvPr/>
          </p:nvGrpSpPr>
          <p:grpSpPr>
            <a:xfrm>
              <a:off x="7284720" y="2930992"/>
              <a:ext cx="811132" cy="496222"/>
              <a:chOff x="4358640" y="2921168"/>
              <a:chExt cx="1295400" cy="792480"/>
            </a:xfrm>
          </p:grpSpPr>
          <p:pic>
            <p:nvPicPr>
              <p:cNvPr id="27" name="图片 26">
                <a:extLst>
                  <a:ext uri="{FF2B5EF4-FFF2-40B4-BE49-F238E27FC236}">
                    <a16:creationId xmlns:a16="http://schemas.microsoft.com/office/drawing/2014/main" xmlns="" id="{38C6D174-DF70-4AB6-9BAD-6696EE98C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8" name="图片 27">
                <a:extLst>
                  <a:ext uri="{FF2B5EF4-FFF2-40B4-BE49-F238E27FC236}">
                    <a16:creationId xmlns:a16="http://schemas.microsoft.com/office/drawing/2014/main" xmlns="" id="{E29E71C1-4F95-471C-AE6A-31448B6856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pic>
        <p:nvPicPr>
          <p:cNvPr id="29" name="图片 28">
            <a:extLst>
              <a:ext uri="{FF2B5EF4-FFF2-40B4-BE49-F238E27FC236}">
                <a16:creationId xmlns:a16="http://schemas.microsoft.com/office/drawing/2014/main" xmlns="" id="{CA646AA4-CF01-4C3C-9A96-298CAF30FC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1147" y="4073545"/>
            <a:ext cx="12594294" cy="2906376"/>
          </a:xfrm>
          <a:prstGeom prst="rect">
            <a:avLst/>
          </a:prstGeom>
        </p:spPr>
      </p:pic>
      <p:pic>
        <p:nvPicPr>
          <p:cNvPr id="31" name="图片 30">
            <a:extLst>
              <a:ext uri="{FF2B5EF4-FFF2-40B4-BE49-F238E27FC236}">
                <a16:creationId xmlns:a16="http://schemas.microsoft.com/office/drawing/2014/main" xmlns="" id="{27990EFA-EBF1-41FE-B701-23F4CB1384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9557" y="579120"/>
            <a:ext cx="1409205" cy="1280160"/>
          </a:xfrm>
          <a:prstGeom prst="rect">
            <a:avLst/>
          </a:prstGeom>
        </p:spPr>
      </p:pic>
      <p:sp>
        <p:nvSpPr>
          <p:cNvPr id="3" name="TextBox 2">
            <a:extLst>
              <a:ext uri="{FF2B5EF4-FFF2-40B4-BE49-F238E27FC236}">
                <a16:creationId xmlns:a16="http://schemas.microsoft.com/office/drawing/2014/main" xmlns="" id="{601C9E71-5341-E3AA-DD76-227CA75CA4A6}"/>
              </a:ext>
            </a:extLst>
          </p:cNvPr>
          <p:cNvSpPr txBox="1"/>
          <p:nvPr/>
        </p:nvSpPr>
        <p:spPr>
          <a:xfrm>
            <a:off x="3347450" y="3023460"/>
            <a:ext cx="6710949" cy="1938992"/>
          </a:xfrm>
          <a:prstGeom prst="rect">
            <a:avLst/>
          </a:prstGeom>
          <a:noFill/>
        </p:spPr>
        <p:txBody>
          <a:bodyPr wrap="square">
            <a:spAutoFit/>
          </a:bodyPr>
          <a:lstStyle/>
          <a:p>
            <a:pPr marL="0" marR="0">
              <a:spcBef>
                <a:spcPts val="0"/>
              </a:spcBef>
              <a:spcAft>
                <a:spcPts val="0"/>
              </a:spcAft>
            </a:pPr>
            <a:r>
              <a:rPr lang="vi-VN" sz="6000" b="1" dirty="0">
                <a:solidFill>
                  <a:srgbClr val="3333FF"/>
                </a:solidFill>
                <a:effectLst/>
                <a:latin typeface="Times New Roman" panose="02020603050405020304" pitchFamily="18" charset="0"/>
                <a:ea typeface="Calibri" panose="020F0502020204030204" pitchFamily="34" charset="0"/>
              </a:rPr>
              <a:t>II. Suy ngẫm và phản hồi: </a:t>
            </a:r>
            <a:endParaRPr lang="en-US" sz="6000" dirty="0">
              <a:solidFill>
                <a:srgbClr val="3333FF"/>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840623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p15:prstTrans prst="wind"/>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8DEA533F-A4B7-E0E6-CFD5-E635F1B6DE9B}"/>
              </a:ext>
            </a:extLst>
          </p:cNvPr>
          <p:cNvSpPr txBox="1"/>
          <p:nvPr/>
        </p:nvSpPr>
        <p:spPr>
          <a:xfrm>
            <a:off x="3669759" y="2850364"/>
            <a:ext cx="6094378" cy="1323439"/>
          </a:xfrm>
          <a:prstGeom prst="rect">
            <a:avLst/>
          </a:prstGeom>
          <a:noFill/>
        </p:spPr>
        <p:txBody>
          <a:bodyPr wrap="square">
            <a:spAutoFit/>
          </a:bodyPr>
          <a:lstStyle/>
          <a:p>
            <a:pPr marL="0" marR="0" algn="just">
              <a:spcBef>
                <a:spcPts val="600"/>
              </a:spcBef>
              <a:spcAft>
                <a:spcPts val="600"/>
              </a:spcAft>
            </a:pPr>
            <a:r>
              <a:rPr lang="vi-VN" sz="4000" b="1" dirty="0">
                <a:solidFill>
                  <a:srgbClr val="FF0000"/>
                </a:solidFill>
                <a:effectLst/>
                <a:latin typeface="Times New Roman" panose="02020603050405020304" pitchFamily="18" charset="0"/>
                <a:ea typeface="Calibri" panose="020F0502020204030204" pitchFamily="34" charset="0"/>
              </a:rPr>
              <a:t>1.Mục đích, cấu trúc, từ ngữ của văn bản:</a:t>
            </a:r>
            <a:endParaRPr lang="en-US" sz="4000"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00588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5C09F252-F7DB-494D-A868-3AA96ACEFA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41122" y="-917873"/>
            <a:ext cx="3515201" cy="2515465"/>
          </a:xfrm>
          <a:prstGeom prst="rect">
            <a:avLst/>
          </a:prstGeom>
        </p:spPr>
      </p:pic>
      <p:pic>
        <p:nvPicPr>
          <p:cNvPr id="11" name="图片 10">
            <a:extLst>
              <a:ext uri="{FF2B5EF4-FFF2-40B4-BE49-F238E27FC236}">
                <a16:creationId xmlns:a16="http://schemas.microsoft.com/office/drawing/2014/main" xmlns="" id="{DBBBFE32-C524-4C1F-A79A-F1C97A8B71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13" name="图片 12">
            <a:extLst>
              <a:ext uri="{FF2B5EF4-FFF2-40B4-BE49-F238E27FC236}">
                <a16:creationId xmlns:a16="http://schemas.microsoft.com/office/drawing/2014/main" xmlns="" id="{62AFF118-54BC-439A-85C4-B9A97AEF50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364128"/>
            <a:ext cx="10009762" cy="5737400"/>
          </a:xfrm>
          <a:prstGeom prst="rect">
            <a:avLst/>
          </a:prstGeom>
        </p:spPr>
      </p:pic>
      <p:pic>
        <p:nvPicPr>
          <p:cNvPr id="41" name="图片 40">
            <a:extLst>
              <a:ext uri="{FF2B5EF4-FFF2-40B4-BE49-F238E27FC236}">
                <a16:creationId xmlns:a16="http://schemas.microsoft.com/office/drawing/2014/main" xmlns="" id="{BA7B7AC6-085B-4F72-9B85-E17D1A758D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38552" y="723682"/>
            <a:ext cx="2853447" cy="2836641"/>
          </a:xfrm>
          <a:prstGeom prst="rect">
            <a:avLst/>
          </a:prstGeom>
        </p:spPr>
      </p:pic>
      <p:sp>
        <p:nvSpPr>
          <p:cNvPr id="2" name="TextBox 1">
            <a:extLst>
              <a:ext uri="{FF2B5EF4-FFF2-40B4-BE49-F238E27FC236}">
                <a16:creationId xmlns:a16="http://schemas.microsoft.com/office/drawing/2014/main" xmlns="" id="{73F7CFA2-F121-8B1D-ACD1-3469022DBDE8}"/>
              </a:ext>
            </a:extLst>
          </p:cNvPr>
          <p:cNvSpPr txBox="1"/>
          <p:nvPr/>
        </p:nvSpPr>
        <p:spPr>
          <a:xfrm>
            <a:off x="4941651" y="310727"/>
            <a:ext cx="2383277" cy="646331"/>
          </a:xfrm>
          <a:prstGeom prst="rect">
            <a:avLst/>
          </a:prstGeom>
          <a:noFill/>
        </p:spPr>
        <p:txBody>
          <a:bodyPr wrap="square" rtlCol="0">
            <a:spAutoFit/>
          </a:bodyPr>
          <a:lstStyle/>
          <a:p>
            <a:r>
              <a:rPr lang="vi-VN" sz="3600" b="1" dirty="0">
                <a:solidFill>
                  <a:srgbClr val="FF0000"/>
                </a:solidFill>
                <a:latin typeface="Times New Roman" panose="02020603050405020304" pitchFamily="18" charset="0"/>
                <a:cs typeface="Times New Roman" panose="02020603050405020304" pitchFamily="18" charset="0"/>
              </a:rPr>
              <a:t>Suy nghĩ</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E1BE6EB4-31D9-B209-467A-D81262F3F629}"/>
              </a:ext>
            </a:extLst>
          </p:cNvPr>
          <p:cNvSpPr txBox="1"/>
          <p:nvPr/>
        </p:nvSpPr>
        <p:spPr>
          <a:xfrm>
            <a:off x="2033081" y="1960859"/>
            <a:ext cx="7752944" cy="3970318"/>
          </a:xfrm>
          <a:prstGeom prst="rect">
            <a:avLst/>
          </a:prstGeom>
          <a:noFill/>
        </p:spPr>
        <p:txBody>
          <a:bodyPr wrap="square">
            <a:spAutoFit/>
          </a:bodyPr>
          <a:lstStyle/>
          <a:p>
            <a:pPr marL="0" marR="0" algn="just"/>
            <a:r>
              <a:rPr lang="vi-VN" sz="3600" b="1" dirty="0">
                <a:solidFill>
                  <a:srgbClr val="3333FF"/>
                </a:solidFill>
                <a:effectLst/>
                <a:latin typeface="Times New Roman" panose="02020603050405020304" pitchFamily="18" charset="0"/>
                <a:ea typeface="Times New Roman" panose="02020603050405020304" pitchFamily="18" charset="0"/>
              </a:rPr>
              <a:t>- Nhan đề và hệ thống đề mục của văn bản cho em biết điều gì?</a:t>
            </a:r>
            <a:r>
              <a:rPr lang="vi-VN" sz="3600" b="1" dirty="0">
                <a:solidFill>
                  <a:srgbClr val="3333FF"/>
                </a:solidFill>
                <a:effectLst/>
                <a:latin typeface="Times New Roman" panose="02020603050405020304" pitchFamily="18" charset="0"/>
                <a:ea typeface="Calibri" panose="020F0502020204030204" pitchFamily="34" charset="0"/>
              </a:rPr>
              <a:t> </a:t>
            </a:r>
            <a:r>
              <a:rPr lang="vi-VN" sz="3600" b="1" dirty="0">
                <a:solidFill>
                  <a:srgbClr val="3333FF"/>
                </a:solidFill>
                <a:effectLst/>
                <a:latin typeface="Times New Roman" panose="02020603050405020304" pitchFamily="18" charset="0"/>
                <a:ea typeface="Times New Roman" panose="02020603050405020304" pitchFamily="18" charset="0"/>
              </a:rPr>
              <a:t>Mục đích viết của văn bản trên là gì?</a:t>
            </a:r>
          </a:p>
          <a:p>
            <a:pPr marL="0" marR="0" algn="just"/>
            <a:r>
              <a:rPr lang="vi-VN" sz="3600" b="1" dirty="0">
                <a:solidFill>
                  <a:srgbClr val="3333FF"/>
                </a:solidFill>
                <a:latin typeface="Times New Roman" panose="02020603050405020304" pitchFamily="18" charset="0"/>
                <a:ea typeface="Times New Roman" panose="02020603050405020304" pitchFamily="18" charset="0"/>
              </a:rPr>
              <a:t>-</a:t>
            </a:r>
            <a:r>
              <a:rPr lang="en-US" sz="3600" b="1" dirty="0">
                <a:solidFill>
                  <a:srgbClr val="3333FF"/>
                </a:solidFill>
                <a:effectLst/>
                <a:latin typeface="Times New Roman" panose="02020603050405020304" pitchFamily="18" charset="0"/>
                <a:ea typeface="Times New Roman" panose="02020603050405020304" pitchFamily="18" charset="0"/>
              </a:rPr>
              <a:t> </a:t>
            </a:r>
            <a:r>
              <a:rPr lang="vi-VN" sz="3600" b="1" dirty="0">
                <a:solidFill>
                  <a:srgbClr val="3333FF"/>
                </a:solidFill>
                <a:effectLst/>
                <a:latin typeface="Times New Roman" panose="02020603050405020304" pitchFamily="18" charset="0"/>
                <a:ea typeface="Times New Roman" panose="02020603050405020304" pitchFamily="18" charset="0"/>
              </a:rPr>
              <a:t>Những đặc điểm nào của văn bản giúp em nhận ra mục đích ấy?</a:t>
            </a:r>
            <a:endParaRPr lang="en-US" sz="3600" b="1" dirty="0">
              <a:solidFill>
                <a:srgbClr val="3333FF"/>
              </a:solidFill>
              <a:effectLst/>
              <a:latin typeface="Times New Roman" panose="02020603050405020304" pitchFamily="18" charset="0"/>
              <a:ea typeface="Calibri" panose="020F0502020204030204" pitchFamily="34" charset="0"/>
            </a:endParaRPr>
          </a:p>
          <a:p>
            <a:pPr marL="0" marR="0" algn="just"/>
            <a:r>
              <a:rPr lang="en-US" sz="3600" b="1" dirty="0">
                <a:solidFill>
                  <a:srgbClr val="3333FF"/>
                </a:solidFill>
                <a:effectLst/>
                <a:latin typeface="Times New Roman" panose="02020603050405020304" pitchFamily="18" charset="0"/>
                <a:ea typeface="Times New Roman" panose="02020603050405020304" pitchFamily="18" charset="0"/>
              </a:rPr>
              <a:t>- </a:t>
            </a:r>
            <a:r>
              <a:rPr lang="en-US" sz="3600" b="1" dirty="0" err="1">
                <a:solidFill>
                  <a:srgbClr val="3333FF"/>
                </a:solidFill>
                <a:effectLst/>
                <a:latin typeface="Times New Roman" panose="02020603050405020304" pitchFamily="18" charset="0"/>
                <a:ea typeface="Times New Roman" panose="02020603050405020304" pitchFamily="18" charset="0"/>
              </a:rPr>
              <a:t>Nhận</a:t>
            </a:r>
            <a:r>
              <a:rPr lang="en-US" sz="3600" b="1" dirty="0">
                <a:solidFill>
                  <a:srgbClr val="3333FF"/>
                </a:solidFill>
                <a:effectLst/>
                <a:latin typeface="Times New Roman" panose="02020603050405020304" pitchFamily="18" charset="0"/>
                <a:ea typeface="Times New Roman" panose="02020603050405020304" pitchFamily="18" charset="0"/>
              </a:rPr>
              <a:t> </a:t>
            </a:r>
            <a:r>
              <a:rPr lang="en-US" sz="3600" b="1" dirty="0" err="1">
                <a:solidFill>
                  <a:srgbClr val="3333FF"/>
                </a:solidFill>
                <a:effectLst/>
                <a:latin typeface="Times New Roman" panose="02020603050405020304" pitchFamily="18" charset="0"/>
                <a:ea typeface="Times New Roman" panose="02020603050405020304" pitchFamily="18" charset="0"/>
              </a:rPr>
              <a:t>xét</a:t>
            </a:r>
            <a:r>
              <a:rPr lang="en-US" sz="3600" b="1" dirty="0">
                <a:solidFill>
                  <a:srgbClr val="3333FF"/>
                </a:solidFill>
                <a:effectLst/>
                <a:latin typeface="Times New Roman" panose="02020603050405020304" pitchFamily="18" charset="0"/>
                <a:ea typeface="Times New Roman" panose="02020603050405020304" pitchFamily="18" charset="0"/>
              </a:rPr>
              <a:t> </a:t>
            </a:r>
            <a:r>
              <a:rPr lang="en-US" sz="3600" b="1" dirty="0" err="1">
                <a:solidFill>
                  <a:srgbClr val="3333FF"/>
                </a:solidFill>
                <a:effectLst/>
                <a:latin typeface="Times New Roman" panose="02020603050405020304" pitchFamily="18" charset="0"/>
                <a:ea typeface="Times New Roman" panose="02020603050405020304" pitchFamily="18" charset="0"/>
              </a:rPr>
              <a:t>vê</a:t>
            </a:r>
            <a:r>
              <a:rPr lang="en-US" sz="3600" b="1" dirty="0">
                <a:solidFill>
                  <a:srgbClr val="3333FF"/>
                </a:solidFill>
                <a:effectLst/>
                <a:latin typeface="Times New Roman" panose="02020603050405020304" pitchFamily="18" charset="0"/>
                <a:ea typeface="Times New Roman" panose="02020603050405020304" pitchFamily="18" charset="0"/>
              </a:rPr>
              <a:t>̀ </a:t>
            </a:r>
            <a:r>
              <a:rPr lang="vi-VN" sz="3600" b="1" dirty="0">
                <a:solidFill>
                  <a:srgbClr val="3333FF"/>
                </a:solidFill>
                <a:effectLst/>
                <a:latin typeface="Times New Roman" panose="02020603050405020304" pitchFamily="18" charset="0"/>
                <a:ea typeface="Times New Roman" panose="02020603050405020304" pitchFamily="18" charset="0"/>
              </a:rPr>
              <a:t>cách sử dụng từ ngữ trong văn bản. </a:t>
            </a:r>
            <a:endParaRPr lang="vi-VN" sz="3600" b="1" dirty="0">
              <a:solidFill>
                <a:srgbClr val="3333FF"/>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1117330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4="http://schemas.microsoft.com/office/drawing/2010/main" xmlns:a16="http://schemas.microsoft.com/office/drawing/2014/main"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1000" fill="hold"/>
                                        <p:tgtEl>
                                          <p:spTgt spid="41"/>
                                        </p:tgtEl>
                                        <p:attrNameLst>
                                          <p:attrName>ppt_x</p:attrName>
                                        </p:attrNameLst>
                                      </p:cBhvr>
                                      <p:tavLst>
                                        <p:tav tm="0">
                                          <p:val>
                                            <p:strVal val="1+#ppt_w/2"/>
                                          </p:val>
                                        </p:tav>
                                        <p:tav tm="100000">
                                          <p:val>
                                            <p:strVal val="#ppt_x"/>
                                          </p:val>
                                        </p:tav>
                                      </p:tavLst>
                                    </p:anim>
                                    <p:anim calcmode="lin" valueType="num">
                                      <p:cBhvr additive="base">
                                        <p:cTn id="14"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A603AF24-4F17-44C3-8229-28B5C2605125}"/>
              </a:ext>
            </a:extLst>
          </p:cNvPr>
          <p:cNvGrpSpPr/>
          <p:nvPr/>
        </p:nvGrpSpPr>
        <p:grpSpPr>
          <a:xfrm>
            <a:off x="9912484" y="0"/>
            <a:ext cx="2279515" cy="6858002"/>
            <a:chOff x="6792886" y="0"/>
            <a:chExt cx="5399114" cy="6858002"/>
          </a:xfrm>
        </p:grpSpPr>
        <p:pic>
          <p:nvPicPr>
            <p:cNvPr id="17" name="图片 16">
              <a:extLst>
                <a:ext uri="{FF2B5EF4-FFF2-40B4-BE49-F238E27FC236}">
                  <a16:creationId xmlns:a16="http://schemas.microsoft.com/office/drawing/2014/main" xmlns="" id="{46F8593E-38CB-48B6-A507-18518F6A0D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505"/>
            <a:stretch/>
          </p:blipFill>
          <p:spPr>
            <a:xfrm flipH="1" flipV="1">
              <a:off x="6792886" y="0"/>
              <a:ext cx="5399114" cy="6858000"/>
            </a:xfrm>
            <a:prstGeom prst="rect">
              <a:avLst/>
            </a:prstGeom>
          </p:spPr>
        </p:pic>
        <p:pic>
          <p:nvPicPr>
            <p:cNvPr id="19" name="图片 18">
              <a:extLst>
                <a:ext uri="{FF2B5EF4-FFF2-40B4-BE49-F238E27FC236}">
                  <a16:creationId xmlns:a16="http://schemas.microsoft.com/office/drawing/2014/main" xmlns="" id="{741906AB-C279-499E-B293-448E72E2E67E}"/>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H="1">
              <a:off x="9017091" y="3683093"/>
              <a:ext cx="3142577" cy="3207241"/>
            </a:xfrm>
            <a:prstGeom prst="rect">
              <a:avLst/>
            </a:prstGeom>
          </p:spPr>
        </p:pic>
      </p:grpSp>
      <p:grpSp>
        <p:nvGrpSpPr>
          <p:cNvPr id="21" name="组合 20">
            <a:extLst>
              <a:ext uri="{FF2B5EF4-FFF2-40B4-BE49-F238E27FC236}">
                <a16:creationId xmlns:a16="http://schemas.microsoft.com/office/drawing/2014/main" xmlns="" id="{D339DB1B-A580-403B-9A8C-9CC08B1F0424}"/>
              </a:ext>
            </a:extLst>
          </p:cNvPr>
          <p:cNvGrpSpPr/>
          <p:nvPr/>
        </p:nvGrpSpPr>
        <p:grpSpPr>
          <a:xfrm>
            <a:off x="0" y="-3208"/>
            <a:ext cx="2752928" cy="6912008"/>
            <a:chOff x="-1" y="-3208"/>
            <a:chExt cx="5399114" cy="6912008"/>
          </a:xfrm>
        </p:grpSpPr>
        <p:pic>
          <p:nvPicPr>
            <p:cNvPr id="12" name="图片 11">
              <a:extLst>
                <a:ext uri="{FF2B5EF4-FFF2-40B4-BE49-F238E27FC236}">
                  <a16:creationId xmlns:a16="http://schemas.microsoft.com/office/drawing/2014/main" xmlns="" id="{D30028AD-6DD1-4FB7-B316-59E35F610F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7505"/>
            <a:stretch/>
          </p:blipFill>
          <p:spPr>
            <a:xfrm>
              <a:off x="-1" y="0"/>
              <a:ext cx="5399114" cy="6908800"/>
            </a:xfrm>
            <a:prstGeom prst="rect">
              <a:avLst/>
            </a:prstGeom>
          </p:spPr>
        </p:pic>
        <p:pic>
          <p:nvPicPr>
            <p:cNvPr id="20" name="图片 19">
              <a:extLst>
                <a:ext uri="{FF2B5EF4-FFF2-40B4-BE49-F238E27FC236}">
                  <a16:creationId xmlns:a16="http://schemas.microsoft.com/office/drawing/2014/main" xmlns="" id="{F73C5ECA-531E-4D24-8E2E-D83C30A38AF2}"/>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V="1">
              <a:off x="35216" y="-35540"/>
              <a:ext cx="3142577" cy="3207241"/>
            </a:xfrm>
            <a:prstGeom prst="rect">
              <a:avLst/>
            </a:prstGeom>
          </p:spPr>
        </p:pic>
      </p:grpSp>
      <p:sp>
        <p:nvSpPr>
          <p:cNvPr id="5" name="TextBox 4">
            <a:extLst>
              <a:ext uri="{FF2B5EF4-FFF2-40B4-BE49-F238E27FC236}">
                <a16:creationId xmlns:a16="http://schemas.microsoft.com/office/drawing/2014/main" xmlns="" id="{AE0E8FED-26E3-AB68-C8D1-8B9F32383B39}"/>
              </a:ext>
            </a:extLst>
          </p:cNvPr>
          <p:cNvSpPr txBox="1"/>
          <p:nvPr/>
        </p:nvSpPr>
        <p:spPr>
          <a:xfrm>
            <a:off x="2064695" y="243351"/>
            <a:ext cx="8431449" cy="584775"/>
          </a:xfrm>
          <a:prstGeom prst="rect">
            <a:avLst/>
          </a:prstGeom>
          <a:noFill/>
        </p:spPr>
        <p:txBody>
          <a:bodyPr wrap="square">
            <a:spAutoFit/>
          </a:bodyPr>
          <a:lstStyle/>
          <a:p>
            <a:pPr marL="0" marR="0" algn="just">
              <a:spcBef>
                <a:spcPts val="600"/>
              </a:spcBef>
              <a:spcAft>
                <a:spcPts val="600"/>
              </a:spcAft>
            </a:pPr>
            <a:r>
              <a:rPr lang="vi-VN" sz="3200" b="1" dirty="0">
                <a:solidFill>
                  <a:srgbClr val="FF0000"/>
                </a:solidFill>
                <a:effectLst/>
                <a:latin typeface="Times New Roman" panose="02020603050405020304" pitchFamily="18" charset="0"/>
                <a:ea typeface="Calibri" panose="020F0502020204030204" pitchFamily="34" charset="0"/>
              </a:rPr>
              <a:t>1.Mục đích, cấu trúc, từ ngữ của văn bản:</a:t>
            </a:r>
            <a:endParaRPr lang="en-US" sz="3200" dirty="0">
              <a:solidFill>
                <a:srgbClr val="FF0000"/>
              </a:solidFill>
              <a:effectLst/>
              <a:latin typeface="Times New Roman" panose="02020603050405020304" pitchFamily="18" charset="0"/>
              <a:ea typeface="Calibri" panose="020F0502020204030204" pitchFamily="34" charset="0"/>
            </a:endParaRPr>
          </a:p>
        </p:txBody>
      </p:sp>
      <p:sp>
        <p:nvSpPr>
          <p:cNvPr id="7" name="TextBox 6">
            <a:extLst>
              <a:ext uri="{FF2B5EF4-FFF2-40B4-BE49-F238E27FC236}">
                <a16:creationId xmlns:a16="http://schemas.microsoft.com/office/drawing/2014/main" xmlns="" id="{16FDFBE7-F9F4-62FB-4C9C-5EB1FB8EB8C8}"/>
              </a:ext>
            </a:extLst>
          </p:cNvPr>
          <p:cNvSpPr txBox="1"/>
          <p:nvPr/>
        </p:nvSpPr>
        <p:spPr>
          <a:xfrm>
            <a:off x="1770434" y="856034"/>
            <a:ext cx="9708204" cy="4976491"/>
          </a:xfrm>
          <a:prstGeom prst="rect">
            <a:avLst/>
          </a:prstGeom>
          <a:noFill/>
        </p:spPr>
        <p:txBody>
          <a:bodyPr wrap="square">
            <a:spAutoFit/>
          </a:bodyPr>
          <a:lstStyle/>
          <a:p>
            <a:pPr marL="0" marR="30480" algn="just">
              <a:spcBef>
                <a:spcPts val="600"/>
              </a:spcBef>
              <a:spcAft>
                <a:spcPts val="600"/>
              </a:spcAft>
            </a:pPr>
            <a:r>
              <a:rPr lang="vi-VN" sz="3200" b="1" dirty="0">
                <a:solidFill>
                  <a:srgbClr val="231F20"/>
                </a:solidFill>
                <a:effectLst/>
                <a:latin typeface="Times New Roman" panose="02020603050405020304" pitchFamily="18" charset="0"/>
                <a:ea typeface="Calibri" panose="020F0502020204030204" pitchFamily="34" charset="0"/>
              </a:rPr>
              <a:t>- M</a:t>
            </a:r>
            <a:r>
              <a:rPr lang="vi-VN" sz="3200" b="1" dirty="0">
                <a:solidFill>
                  <a:srgbClr val="000000"/>
                </a:solidFill>
                <a:effectLst/>
                <a:latin typeface="Times New Roman" panose="02020603050405020304" pitchFamily="18" charset="0"/>
                <a:ea typeface="Times New Roman" panose="02020603050405020304" pitchFamily="18" charset="0"/>
              </a:rPr>
              <a:t>ục đích của văn bản là giúp cho người đọc nắm bắt và hiểu rõ hơn những thông tin về sóng thần (định nghĩa, cơ chế hình thành, nguyên nhân và dấu hiệu nhận biết sóng thần)</a:t>
            </a:r>
            <a:endParaRPr lang="en-US" sz="3200" b="1" dirty="0">
              <a:solidFill>
                <a:srgbClr val="000000"/>
              </a:solidFill>
              <a:effectLst/>
              <a:latin typeface="Times New Roman" panose="02020603050405020304" pitchFamily="18" charset="0"/>
              <a:ea typeface="Calibri" panose="020F0502020204030204" pitchFamily="34" charset="0"/>
            </a:endParaRPr>
          </a:p>
          <a:p>
            <a:pPr marL="0" marR="20955" indent="180340" algn="just">
              <a:lnSpc>
                <a:spcPct val="115000"/>
              </a:lnSpc>
              <a:spcBef>
                <a:spcPts val="425"/>
              </a:spcBef>
              <a:spcAft>
                <a:spcPts val="600"/>
              </a:spcAft>
            </a:pPr>
            <a:r>
              <a:rPr lang="vi-VN" sz="3200" b="1" dirty="0">
                <a:solidFill>
                  <a:srgbClr val="000000"/>
                </a:solidFill>
                <a:effectLst/>
                <a:latin typeface="Times New Roman" panose="02020603050405020304" pitchFamily="18" charset="0"/>
                <a:ea typeface="Calibri" panose="020F0502020204030204" pitchFamily="34" charset="0"/>
              </a:rPr>
              <a:t>- Từ ngữ: </a:t>
            </a:r>
            <a:r>
              <a:rPr lang="vi-VN" sz="3200" b="1" dirty="0">
                <a:solidFill>
                  <a:srgbClr val="231F20"/>
                </a:solidFill>
                <a:effectLst/>
                <a:latin typeface="Times New Roman" panose="02020603050405020304" pitchFamily="18" charset="0"/>
                <a:ea typeface="Calibri" panose="020F0502020204030204" pitchFamily="34" charset="0"/>
              </a:rPr>
              <a:t>sử dụng một số từ ngữ thuộc chuyên ngành khoa học địa lí như</a:t>
            </a:r>
            <a:r>
              <a:rPr lang="vi-VN" sz="3200" b="1" spc="-65"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mảng</a:t>
            </a:r>
            <a:r>
              <a:rPr lang="vi-VN" sz="3200" b="1" i="1" spc="-60"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kiến</a:t>
            </a:r>
            <a:r>
              <a:rPr lang="vi-VN" sz="3200" b="1" i="1" spc="-60"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tạo,</a:t>
            </a:r>
            <a:r>
              <a:rPr lang="vi-VN" sz="3200" b="1" i="1" spc="-65"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động</a:t>
            </a:r>
            <a:r>
              <a:rPr lang="vi-VN" sz="3200" b="1" i="1" spc="-60"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đất,</a:t>
            </a:r>
            <a:r>
              <a:rPr lang="vi-VN" sz="3200" b="1" i="1" spc="-60"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núi</a:t>
            </a:r>
            <a:r>
              <a:rPr lang="vi-VN" sz="3200" b="1" i="1" spc="-60"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lửa,</a:t>
            </a:r>
            <a:r>
              <a:rPr lang="vi-VN" sz="3200" b="1" i="1" spc="-65"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thuỷ</a:t>
            </a:r>
            <a:r>
              <a:rPr lang="vi-VN" sz="3200" b="1" i="1" spc="-60"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triều,...</a:t>
            </a:r>
            <a:r>
              <a:rPr lang="vi-VN" sz="3200" b="1" dirty="0">
                <a:solidFill>
                  <a:srgbClr val="231F20"/>
                </a:solidFill>
                <a:effectLst/>
                <a:latin typeface="Times New Roman" panose="02020603050405020304" pitchFamily="18" charset="0"/>
                <a:ea typeface="Calibri" panose="020F0502020204030204" pitchFamily="34" charset="0"/>
              </a:rPr>
              <a:t>; động</a:t>
            </a:r>
            <a:r>
              <a:rPr lang="vi-VN" sz="3200" b="1" spc="-65" dirty="0">
                <a:solidFill>
                  <a:srgbClr val="231F20"/>
                </a:solidFill>
                <a:effectLst/>
                <a:latin typeface="Times New Roman" panose="02020603050405020304" pitchFamily="18" charset="0"/>
                <a:ea typeface="Calibri" panose="020F0502020204030204" pitchFamily="34" charset="0"/>
              </a:rPr>
              <a:t> </a:t>
            </a:r>
            <a:r>
              <a:rPr lang="vi-VN" sz="3200" b="1" dirty="0">
                <a:solidFill>
                  <a:srgbClr val="231F20"/>
                </a:solidFill>
                <a:effectLst/>
                <a:latin typeface="Times New Roman" panose="02020603050405020304" pitchFamily="18" charset="0"/>
                <a:ea typeface="Calibri" panose="020F0502020204030204" pitchFamily="34" charset="0"/>
              </a:rPr>
              <a:t>từ</a:t>
            </a:r>
            <a:r>
              <a:rPr lang="vi-VN" sz="3200" b="1" spc="-60" dirty="0">
                <a:solidFill>
                  <a:srgbClr val="231F20"/>
                </a:solidFill>
                <a:effectLst/>
                <a:latin typeface="Times New Roman" panose="02020603050405020304" pitchFamily="18" charset="0"/>
                <a:ea typeface="Calibri" panose="020F0502020204030204" pitchFamily="34" charset="0"/>
              </a:rPr>
              <a:t> </a:t>
            </a:r>
            <a:r>
              <a:rPr lang="vi-VN" sz="3200" b="1" dirty="0">
                <a:solidFill>
                  <a:srgbClr val="231F20"/>
                </a:solidFill>
                <a:effectLst/>
                <a:latin typeface="Times New Roman" panose="02020603050405020304" pitchFamily="18" charset="0"/>
                <a:ea typeface="Calibri" panose="020F0502020204030204" pitchFamily="34" charset="0"/>
              </a:rPr>
              <a:t>miêu</a:t>
            </a:r>
            <a:r>
              <a:rPr lang="vi-VN" sz="3200" b="1" spc="-60" dirty="0">
                <a:solidFill>
                  <a:srgbClr val="231F20"/>
                </a:solidFill>
                <a:effectLst/>
                <a:latin typeface="Times New Roman" panose="02020603050405020304" pitchFamily="18" charset="0"/>
                <a:ea typeface="Calibri" panose="020F0502020204030204" pitchFamily="34" charset="0"/>
              </a:rPr>
              <a:t> </a:t>
            </a:r>
            <a:r>
              <a:rPr lang="vi-VN" sz="3200" b="1" dirty="0">
                <a:solidFill>
                  <a:srgbClr val="231F20"/>
                </a:solidFill>
                <a:effectLst/>
                <a:latin typeface="Times New Roman" panose="02020603050405020304" pitchFamily="18" charset="0"/>
                <a:ea typeface="Calibri" panose="020F0502020204030204" pitchFamily="34" charset="0"/>
              </a:rPr>
              <a:t>tả</a:t>
            </a:r>
            <a:r>
              <a:rPr lang="vi-VN" sz="3200" b="1" spc="-60" dirty="0">
                <a:solidFill>
                  <a:srgbClr val="231F20"/>
                </a:solidFill>
                <a:effectLst/>
                <a:latin typeface="Times New Roman" panose="02020603050405020304" pitchFamily="18" charset="0"/>
                <a:ea typeface="Calibri" panose="020F0502020204030204" pitchFamily="34" charset="0"/>
              </a:rPr>
              <a:t> </a:t>
            </a:r>
            <a:r>
              <a:rPr lang="vi-VN" sz="3200" b="1" dirty="0">
                <a:solidFill>
                  <a:srgbClr val="231F20"/>
                </a:solidFill>
                <a:effectLst/>
                <a:latin typeface="Times New Roman" panose="02020603050405020304" pitchFamily="18" charset="0"/>
                <a:ea typeface="Calibri" panose="020F0502020204030204" pitchFamily="34" charset="0"/>
              </a:rPr>
              <a:t>hoạt</a:t>
            </a:r>
            <a:r>
              <a:rPr lang="vi-VN" sz="3200" b="1" spc="-65" dirty="0">
                <a:solidFill>
                  <a:srgbClr val="231F20"/>
                </a:solidFill>
                <a:effectLst/>
                <a:latin typeface="Times New Roman" panose="02020603050405020304" pitchFamily="18" charset="0"/>
                <a:ea typeface="Calibri" panose="020F0502020204030204" pitchFamily="34" charset="0"/>
              </a:rPr>
              <a:t> </a:t>
            </a:r>
            <a:r>
              <a:rPr lang="vi-VN" sz="3200" b="1" dirty="0">
                <a:solidFill>
                  <a:srgbClr val="231F20"/>
                </a:solidFill>
                <a:effectLst/>
                <a:latin typeface="Times New Roman" panose="02020603050405020304" pitchFamily="18" charset="0"/>
                <a:ea typeface="Calibri" panose="020F0502020204030204" pitchFamily="34" charset="0"/>
              </a:rPr>
              <a:t>động</a:t>
            </a:r>
            <a:r>
              <a:rPr lang="vi-VN" sz="3200" b="1" spc="-60" dirty="0">
                <a:solidFill>
                  <a:srgbClr val="231F20"/>
                </a:solidFill>
                <a:effectLst/>
                <a:latin typeface="Times New Roman" panose="02020603050405020304" pitchFamily="18" charset="0"/>
                <a:ea typeface="Calibri" panose="020F0502020204030204" pitchFamily="34" charset="0"/>
              </a:rPr>
              <a:t> </a:t>
            </a:r>
            <a:r>
              <a:rPr lang="vi-VN" sz="3200" b="1" dirty="0">
                <a:solidFill>
                  <a:srgbClr val="231F20"/>
                </a:solidFill>
                <a:effectLst/>
                <a:latin typeface="Times New Roman" panose="02020603050405020304" pitchFamily="18" charset="0"/>
                <a:ea typeface="Calibri" panose="020F0502020204030204" pitchFamily="34" charset="0"/>
              </a:rPr>
              <a:t>hoặc</a:t>
            </a:r>
            <a:r>
              <a:rPr lang="vi-VN" sz="3200" b="1" spc="-60" dirty="0">
                <a:solidFill>
                  <a:srgbClr val="231F20"/>
                </a:solidFill>
                <a:effectLst/>
                <a:latin typeface="Times New Roman" panose="02020603050405020304" pitchFamily="18" charset="0"/>
                <a:ea typeface="Calibri" panose="020F0502020204030204" pitchFamily="34" charset="0"/>
              </a:rPr>
              <a:t> </a:t>
            </a:r>
            <a:r>
              <a:rPr lang="vi-VN" sz="3200" b="1" dirty="0">
                <a:solidFill>
                  <a:srgbClr val="231F20"/>
                </a:solidFill>
                <a:effectLst/>
                <a:latin typeface="Times New Roman" panose="02020603050405020304" pitchFamily="18" charset="0"/>
                <a:ea typeface="Calibri" panose="020F0502020204030204" pitchFamily="34" charset="0"/>
              </a:rPr>
              <a:t>trạng</a:t>
            </a:r>
            <a:r>
              <a:rPr lang="vi-VN" sz="3200" b="1" spc="-290" dirty="0">
                <a:solidFill>
                  <a:srgbClr val="231F20"/>
                </a:solidFill>
                <a:effectLst/>
                <a:latin typeface="Times New Roman" panose="02020603050405020304" pitchFamily="18" charset="0"/>
                <a:ea typeface="Calibri" panose="020F0502020204030204" pitchFamily="34" charset="0"/>
              </a:rPr>
              <a:t>  </a:t>
            </a:r>
            <a:r>
              <a:rPr lang="vi-VN" sz="3200" b="1" dirty="0">
                <a:solidFill>
                  <a:srgbClr val="231F20"/>
                </a:solidFill>
                <a:effectLst/>
                <a:latin typeface="Times New Roman" panose="02020603050405020304" pitchFamily="18" charset="0"/>
                <a:ea typeface="Calibri" panose="020F0502020204030204" pitchFamily="34" charset="0"/>
              </a:rPr>
              <a:t>thái như: </a:t>
            </a:r>
            <a:r>
              <a:rPr lang="vi-VN" sz="3200" b="1" i="1" dirty="0">
                <a:solidFill>
                  <a:srgbClr val="231F20"/>
                </a:solidFill>
                <a:effectLst/>
                <a:latin typeface="Times New Roman" panose="02020603050405020304" pitchFamily="18" charset="0"/>
                <a:ea typeface="Calibri" panose="020F0502020204030204" pitchFamily="34" charset="0"/>
              </a:rPr>
              <a:t>dịch chuyển, va chạm, trồi, dao động</a:t>
            </a:r>
            <a:r>
              <a:rPr lang="vi-VN" sz="3200" b="1" dirty="0">
                <a:solidFill>
                  <a:srgbClr val="231F20"/>
                </a:solidFill>
                <a:effectLst/>
                <a:latin typeface="Times New Roman" panose="02020603050405020304" pitchFamily="18" charset="0"/>
                <a:ea typeface="Calibri" panose="020F0502020204030204" pitchFamily="34" charset="0"/>
              </a:rPr>
              <a:t>,...; từ ngữ miêu tả trình tự như</a:t>
            </a:r>
            <a:r>
              <a:rPr lang="vi-VN" sz="3200" b="1" spc="5"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đầu</a:t>
            </a:r>
            <a:r>
              <a:rPr lang="vi-VN" sz="3200" b="1" i="1" spc="-5"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tiên, sau</a:t>
            </a:r>
            <a:r>
              <a:rPr lang="vi-VN" sz="3200" b="1" i="1" spc="-5"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đó</a:t>
            </a:r>
            <a:r>
              <a:rPr lang="vi-VN" sz="3200" b="1" dirty="0">
                <a:solidFill>
                  <a:srgbClr val="231F20"/>
                </a:solidFill>
                <a:effectLst/>
                <a:latin typeface="Times New Roman" panose="02020603050405020304" pitchFamily="18" charset="0"/>
                <a:ea typeface="Calibri" panose="020F0502020204030204" pitchFamily="34" charset="0"/>
              </a:rPr>
              <a:t>,...</a:t>
            </a:r>
            <a:endParaRPr lang="en-US" sz="3200" b="1"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65637723"/>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xmlns:a16="http://schemas.microsoft.com/office/drawing/2014/main" xmlns:a14="http://schemas.microsoft.com/office/drawing/2010/main" xmlns:ahyp="http://schemas.microsoft.com/office/drawing/2018/hyperlinkcolor">
      <p:transition spd="slow" advClick="0" advTm="1000">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5C09F252-F7DB-494D-A868-3AA96ACEFA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41122" y="-917873"/>
            <a:ext cx="3515201" cy="2515465"/>
          </a:xfrm>
          <a:prstGeom prst="rect">
            <a:avLst/>
          </a:prstGeom>
        </p:spPr>
      </p:pic>
      <p:pic>
        <p:nvPicPr>
          <p:cNvPr id="11" name="图片 10">
            <a:extLst>
              <a:ext uri="{FF2B5EF4-FFF2-40B4-BE49-F238E27FC236}">
                <a16:creationId xmlns:a16="http://schemas.microsoft.com/office/drawing/2014/main" xmlns="" id="{DBBBFE32-C524-4C1F-A79A-F1C97A8B71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13" name="图片 12">
            <a:extLst>
              <a:ext uri="{FF2B5EF4-FFF2-40B4-BE49-F238E27FC236}">
                <a16:creationId xmlns:a16="http://schemas.microsoft.com/office/drawing/2014/main" xmlns="" id="{62AFF118-54BC-439A-85C4-B9A97AEF50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364128"/>
            <a:ext cx="10009762" cy="5737400"/>
          </a:xfrm>
          <a:prstGeom prst="rect">
            <a:avLst/>
          </a:prstGeom>
        </p:spPr>
      </p:pic>
      <p:pic>
        <p:nvPicPr>
          <p:cNvPr id="41" name="图片 40">
            <a:extLst>
              <a:ext uri="{FF2B5EF4-FFF2-40B4-BE49-F238E27FC236}">
                <a16:creationId xmlns:a16="http://schemas.microsoft.com/office/drawing/2014/main" xmlns="" id="{BA7B7AC6-085B-4F72-9B85-E17D1A758D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38552" y="723682"/>
            <a:ext cx="2853447" cy="2836641"/>
          </a:xfrm>
          <a:prstGeom prst="rect">
            <a:avLst/>
          </a:prstGeom>
        </p:spPr>
      </p:pic>
      <p:sp>
        <p:nvSpPr>
          <p:cNvPr id="2" name="TextBox 1">
            <a:extLst>
              <a:ext uri="{FF2B5EF4-FFF2-40B4-BE49-F238E27FC236}">
                <a16:creationId xmlns:a16="http://schemas.microsoft.com/office/drawing/2014/main" xmlns="" id="{73F7CFA2-F121-8B1D-ACD1-3469022DBDE8}"/>
              </a:ext>
            </a:extLst>
          </p:cNvPr>
          <p:cNvSpPr txBox="1"/>
          <p:nvPr/>
        </p:nvSpPr>
        <p:spPr>
          <a:xfrm>
            <a:off x="4941651" y="310727"/>
            <a:ext cx="2383277" cy="646331"/>
          </a:xfrm>
          <a:prstGeom prst="rect">
            <a:avLst/>
          </a:prstGeom>
          <a:noFill/>
        </p:spPr>
        <p:txBody>
          <a:bodyPr wrap="square" rtlCol="0">
            <a:spAutoFit/>
          </a:bodyPr>
          <a:lstStyle/>
          <a:p>
            <a:r>
              <a:rPr lang="vi-VN" sz="3600" b="1" dirty="0">
                <a:solidFill>
                  <a:srgbClr val="FF0000"/>
                </a:solidFill>
                <a:latin typeface="Times New Roman" panose="02020603050405020304" pitchFamily="18" charset="0"/>
                <a:cs typeface="Times New Roman" panose="02020603050405020304" pitchFamily="18" charset="0"/>
              </a:rPr>
              <a:t>Suy nghĩ</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2AA9D94-6967-7D8E-F7C8-5901F92C0778}"/>
              </a:ext>
            </a:extLst>
          </p:cNvPr>
          <p:cNvSpPr txBox="1"/>
          <p:nvPr/>
        </p:nvSpPr>
        <p:spPr>
          <a:xfrm>
            <a:off x="2414150" y="2238038"/>
            <a:ext cx="6133288" cy="1938992"/>
          </a:xfrm>
          <a:prstGeom prst="rect">
            <a:avLst/>
          </a:prstGeom>
          <a:noFill/>
        </p:spPr>
        <p:txBody>
          <a:bodyPr wrap="square">
            <a:spAutoFit/>
          </a:bodyPr>
          <a:lstStyle/>
          <a:p>
            <a:pPr marL="0" marR="0" algn="just">
              <a:spcBef>
                <a:spcPts val="600"/>
              </a:spcBef>
              <a:spcAft>
                <a:spcPts val="600"/>
              </a:spcAft>
            </a:pPr>
            <a:r>
              <a:rPr lang="vi-VN" sz="4000" b="1" i="1" dirty="0">
                <a:solidFill>
                  <a:srgbClr val="3333FF"/>
                </a:solidFill>
                <a:effectLst/>
                <a:latin typeface="Times New Roman" panose="02020603050405020304" pitchFamily="18" charset="0"/>
                <a:ea typeface="Calibri" panose="020F0502020204030204" pitchFamily="34" charset="0"/>
              </a:rPr>
              <a:t>Theo em, cấu trúc văn bản thông tin thường chứa những yếu tố nào?</a:t>
            </a:r>
            <a:endParaRPr lang="en-US" sz="4000" b="1" dirty="0">
              <a:solidFill>
                <a:srgbClr val="3333FF"/>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0558418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4="http://schemas.microsoft.com/office/drawing/2010/main" xmlns:a16="http://schemas.microsoft.com/office/drawing/2014/main"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1000" fill="hold"/>
                                        <p:tgtEl>
                                          <p:spTgt spid="41"/>
                                        </p:tgtEl>
                                        <p:attrNameLst>
                                          <p:attrName>ppt_x</p:attrName>
                                        </p:attrNameLst>
                                      </p:cBhvr>
                                      <p:tavLst>
                                        <p:tav tm="0">
                                          <p:val>
                                            <p:strVal val="1+#ppt_w/2"/>
                                          </p:val>
                                        </p:tav>
                                        <p:tav tm="100000">
                                          <p:val>
                                            <p:strVal val="#ppt_x"/>
                                          </p:val>
                                        </p:tav>
                                      </p:tavLst>
                                    </p:anim>
                                    <p:anim calcmode="lin" valueType="num">
                                      <p:cBhvr additive="base">
                                        <p:cTn id="14"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A603AF24-4F17-44C3-8229-28B5C2605125}"/>
              </a:ext>
            </a:extLst>
          </p:cNvPr>
          <p:cNvGrpSpPr/>
          <p:nvPr/>
        </p:nvGrpSpPr>
        <p:grpSpPr>
          <a:xfrm>
            <a:off x="9912484" y="0"/>
            <a:ext cx="2279515" cy="6858002"/>
            <a:chOff x="6792886" y="0"/>
            <a:chExt cx="5399114" cy="6858002"/>
          </a:xfrm>
        </p:grpSpPr>
        <p:pic>
          <p:nvPicPr>
            <p:cNvPr id="17" name="图片 16">
              <a:extLst>
                <a:ext uri="{FF2B5EF4-FFF2-40B4-BE49-F238E27FC236}">
                  <a16:creationId xmlns:a16="http://schemas.microsoft.com/office/drawing/2014/main" xmlns="" id="{46F8593E-38CB-48B6-A507-18518F6A0D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505"/>
            <a:stretch/>
          </p:blipFill>
          <p:spPr>
            <a:xfrm flipH="1" flipV="1">
              <a:off x="6792886" y="0"/>
              <a:ext cx="5399114" cy="6858000"/>
            </a:xfrm>
            <a:prstGeom prst="rect">
              <a:avLst/>
            </a:prstGeom>
          </p:spPr>
        </p:pic>
        <p:pic>
          <p:nvPicPr>
            <p:cNvPr id="19" name="图片 18">
              <a:extLst>
                <a:ext uri="{FF2B5EF4-FFF2-40B4-BE49-F238E27FC236}">
                  <a16:creationId xmlns:a16="http://schemas.microsoft.com/office/drawing/2014/main" xmlns="" id="{741906AB-C279-499E-B293-448E72E2E67E}"/>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H="1">
              <a:off x="9017091" y="3683093"/>
              <a:ext cx="3142577" cy="3207241"/>
            </a:xfrm>
            <a:prstGeom prst="rect">
              <a:avLst/>
            </a:prstGeom>
          </p:spPr>
        </p:pic>
      </p:grpSp>
      <p:grpSp>
        <p:nvGrpSpPr>
          <p:cNvPr id="21" name="组合 20">
            <a:extLst>
              <a:ext uri="{FF2B5EF4-FFF2-40B4-BE49-F238E27FC236}">
                <a16:creationId xmlns:a16="http://schemas.microsoft.com/office/drawing/2014/main" xmlns="" id="{D339DB1B-A580-403B-9A8C-9CC08B1F0424}"/>
              </a:ext>
            </a:extLst>
          </p:cNvPr>
          <p:cNvGrpSpPr/>
          <p:nvPr/>
        </p:nvGrpSpPr>
        <p:grpSpPr>
          <a:xfrm>
            <a:off x="0" y="-3208"/>
            <a:ext cx="2752928" cy="6912008"/>
            <a:chOff x="-1" y="-3208"/>
            <a:chExt cx="5399114" cy="6912008"/>
          </a:xfrm>
        </p:grpSpPr>
        <p:pic>
          <p:nvPicPr>
            <p:cNvPr id="12" name="图片 11">
              <a:extLst>
                <a:ext uri="{FF2B5EF4-FFF2-40B4-BE49-F238E27FC236}">
                  <a16:creationId xmlns:a16="http://schemas.microsoft.com/office/drawing/2014/main" xmlns="" id="{D30028AD-6DD1-4FB7-B316-59E35F610F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7505"/>
            <a:stretch/>
          </p:blipFill>
          <p:spPr>
            <a:xfrm>
              <a:off x="-1" y="0"/>
              <a:ext cx="5399114" cy="6908800"/>
            </a:xfrm>
            <a:prstGeom prst="rect">
              <a:avLst/>
            </a:prstGeom>
          </p:spPr>
        </p:pic>
        <p:pic>
          <p:nvPicPr>
            <p:cNvPr id="20" name="图片 19">
              <a:extLst>
                <a:ext uri="{FF2B5EF4-FFF2-40B4-BE49-F238E27FC236}">
                  <a16:creationId xmlns:a16="http://schemas.microsoft.com/office/drawing/2014/main" xmlns="" id="{F73C5ECA-531E-4D24-8E2E-D83C30A38AF2}"/>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V="1">
              <a:off x="35216" y="-35540"/>
              <a:ext cx="3142577" cy="3207241"/>
            </a:xfrm>
            <a:prstGeom prst="rect">
              <a:avLst/>
            </a:prstGeom>
          </p:spPr>
        </p:pic>
      </p:grpSp>
      <p:graphicFrame>
        <p:nvGraphicFramePr>
          <p:cNvPr id="2" name="Table 1">
            <a:extLst>
              <a:ext uri="{FF2B5EF4-FFF2-40B4-BE49-F238E27FC236}">
                <a16:creationId xmlns:a16="http://schemas.microsoft.com/office/drawing/2014/main" xmlns="" id="{2B306AA4-4D93-AE18-E1FF-0F1C8716351A}"/>
              </a:ext>
            </a:extLst>
          </p:cNvPr>
          <p:cNvGraphicFramePr>
            <a:graphicFrameLocks noGrp="1"/>
          </p:cNvGraphicFramePr>
          <p:nvPr>
            <p:extLst>
              <p:ext uri="{D42A27DB-BD31-4B8C-83A1-F6EECF244321}">
                <p14:modId xmlns:p14="http://schemas.microsoft.com/office/powerpoint/2010/main" val="2245273254"/>
              </p:ext>
            </p:extLst>
          </p:nvPr>
        </p:nvGraphicFramePr>
        <p:xfrm>
          <a:off x="1016541" y="1568080"/>
          <a:ext cx="10632331" cy="4659762"/>
        </p:xfrm>
        <a:graphic>
          <a:graphicData uri="http://schemas.openxmlformats.org/drawingml/2006/table">
            <a:tbl>
              <a:tblPr firstRow="1" firstCol="1" lastRow="1" lastCol="1" bandRow="1" bandCol="1">
                <a:tableStyleId>{5C22544A-7EE6-4342-B048-85BDC9FD1C3A}</a:tableStyleId>
              </a:tblPr>
              <a:tblGrid>
                <a:gridCol w="3956702">
                  <a:extLst>
                    <a:ext uri="{9D8B030D-6E8A-4147-A177-3AD203B41FA5}">
                      <a16:colId xmlns:a16="http://schemas.microsoft.com/office/drawing/2014/main" xmlns="" val="1758414930"/>
                    </a:ext>
                  </a:extLst>
                </a:gridCol>
                <a:gridCol w="3080524">
                  <a:extLst>
                    <a:ext uri="{9D8B030D-6E8A-4147-A177-3AD203B41FA5}">
                      <a16:colId xmlns:a16="http://schemas.microsoft.com/office/drawing/2014/main" xmlns="" val="3848574081"/>
                    </a:ext>
                  </a:extLst>
                </a:gridCol>
                <a:gridCol w="3595105">
                  <a:extLst>
                    <a:ext uri="{9D8B030D-6E8A-4147-A177-3AD203B41FA5}">
                      <a16:colId xmlns:a16="http://schemas.microsoft.com/office/drawing/2014/main" xmlns="" val="3241144458"/>
                    </a:ext>
                  </a:extLst>
                </a:gridCol>
              </a:tblGrid>
              <a:tr h="605090">
                <a:tc gridSpan="3">
                  <a:txBody>
                    <a:bodyPr/>
                    <a:lstStyle/>
                    <a:p>
                      <a:pPr marL="139065" marR="130810" algn="ctr">
                        <a:spcBef>
                          <a:spcPts val="520"/>
                        </a:spcBef>
                        <a:spcAft>
                          <a:spcPts val="0"/>
                        </a:spcAft>
                      </a:pPr>
                      <a:r>
                        <a:rPr lang="vi-VN" sz="2800" dirty="0">
                          <a:solidFill>
                            <a:srgbClr val="3333FF"/>
                          </a:solidFill>
                          <a:effectLst/>
                          <a:latin typeface="Times New Roman" panose="02020603050405020304" pitchFamily="18" charset="0"/>
                          <a:cs typeface="Times New Roman" panose="02020603050405020304" pitchFamily="18" charset="0"/>
                        </a:rPr>
                        <a:t>PHIẾU HỌC TẬP SỐ 2</a:t>
                      </a:r>
                      <a:endParaRPr lang="en-US" sz="2000" dirty="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354537115"/>
                  </a:ext>
                </a:extLst>
              </a:tr>
              <a:tr h="1621380">
                <a:tc>
                  <a:txBody>
                    <a:bodyPr/>
                    <a:lstStyle/>
                    <a:p>
                      <a:pPr marL="87630" marR="77470" algn="ctr">
                        <a:lnSpc>
                          <a:spcPct val="115000"/>
                        </a:lnSpc>
                        <a:spcBef>
                          <a:spcPts val="525"/>
                        </a:spcBef>
                        <a:spcAft>
                          <a:spcPts val="0"/>
                        </a:spcAft>
                      </a:pPr>
                      <a:r>
                        <a:rPr lang="vi-VN" sz="2800" b="1" spc="-5" dirty="0">
                          <a:solidFill>
                            <a:srgbClr val="3333FF"/>
                          </a:solidFill>
                          <a:effectLst/>
                          <a:latin typeface="Times New Roman" panose="02020603050405020304" pitchFamily="18" charset="0"/>
                          <a:cs typeface="Times New Roman" panose="02020603050405020304" pitchFamily="18" charset="0"/>
                        </a:rPr>
                        <a:t>Cấu</a:t>
                      </a:r>
                      <a:r>
                        <a:rPr lang="vi-VN" sz="2800" b="1" spc="-75" dirty="0">
                          <a:solidFill>
                            <a:srgbClr val="3333FF"/>
                          </a:solidFill>
                          <a:effectLst/>
                          <a:latin typeface="Times New Roman" panose="02020603050405020304" pitchFamily="18" charset="0"/>
                          <a:cs typeface="Times New Roman" panose="02020603050405020304" pitchFamily="18" charset="0"/>
                        </a:rPr>
                        <a:t> </a:t>
                      </a:r>
                      <a:r>
                        <a:rPr lang="vi-VN" sz="2800" b="1" spc="-5" dirty="0">
                          <a:solidFill>
                            <a:srgbClr val="3333FF"/>
                          </a:solidFill>
                          <a:effectLst/>
                          <a:latin typeface="Times New Roman" panose="02020603050405020304" pitchFamily="18" charset="0"/>
                          <a:cs typeface="Times New Roman" panose="02020603050405020304" pitchFamily="18" charset="0"/>
                        </a:rPr>
                        <a:t>trúc</a:t>
                      </a:r>
                      <a:r>
                        <a:rPr lang="vi-VN" sz="2800" b="1" spc="-70" dirty="0">
                          <a:solidFill>
                            <a:srgbClr val="3333FF"/>
                          </a:solidFill>
                          <a:effectLst/>
                          <a:latin typeface="Times New Roman" panose="02020603050405020304" pitchFamily="18" charset="0"/>
                          <a:cs typeface="Times New Roman" panose="02020603050405020304" pitchFamily="18" charset="0"/>
                        </a:rPr>
                        <a:t> </a:t>
                      </a:r>
                      <a:r>
                        <a:rPr lang="vi-VN" sz="2800" b="1" spc="-5" dirty="0">
                          <a:solidFill>
                            <a:srgbClr val="3333FF"/>
                          </a:solidFill>
                          <a:effectLst/>
                          <a:latin typeface="Times New Roman" panose="02020603050405020304" pitchFamily="18" charset="0"/>
                          <a:cs typeface="Times New Roman" panose="02020603050405020304" pitchFamily="18" charset="0"/>
                        </a:rPr>
                        <a:t>của</a:t>
                      </a:r>
                      <a:r>
                        <a:rPr lang="vi-VN" sz="2800" b="1" spc="-115" dirty="0">
                          <a:solidFill>
                            <a:srgbClr val="3333FF"/>
                          </a:solidFill>
                          <a:effectLst/>
                          <a:latin typeface="Times New Roman" panose="02020603050405020304" pitchFamily="18" charset="0"/>
                          <a:cs typeface="Times New Roman" panose="02020603050405020304" pitchFamily="18" charset="0"/>
                        </a:rPr>
                        <a:t> </a:t>
                      </a:r>
                      <a:r>
                        <a:rPr lang="vi-VN" sz="2800" b="1" spc="-5" dirty="0">
                          <a:solidFill>
                            <a:srgbClr val="3333FF"/>
                          </a:solidFill>
                          <a:effectLst/>
                          <a:latin typeface="Times New Roman" panose="02020603050405020304" pitchFamily="18" charset="0"/>
                          <a:cs typeface="Times New Roman" panose="02020603050405020304" pitchFamily="18" charset="0"/>
                        </a:rPr>
                        <a:t>VB</a:t>
                      </a:r>
                      <a:r>
                        <a:rPr lang="vi-VN" sz="2800" b="1" spc="-70" dirty="0">
                          <a:solidFill>
                            <a:srgbClr val="3333FF"/>
                          </a:solidFill>
                          <a:effectLst/>
                          <a:latin typeface="Times New Roman" panose="02020603050405020304" pitchFamily="18" charset="0"/>
                          <a:cs typeface="Times New Roman" panose="02020603050405020304" pitchFamily="18" charset="0"/>
                        </a:rPr>
                        <a:t> </a:t>
                      </a:r>
                      <a:r>
                        <a:rPr lang="vi-VN" sz="2800" b="1" spc="-5" dirty="0">
                          <a:solidFill>
                            <a:srgbClr val="3333FF"/>
                          </a:solidFill>
                          <a:effectLst/>
                          <a:latin typeface="Times New Roman" panose="02020603050405020304" pitchFamily="18" charset="0"/>
                          <a:cs typeface="Times New Roman" panose="02020603050405020304" pitchFamily="18" charset="0"/>
                        </a:rPr>
                        <a:t>thông</a:t>
                      </a:r>
                      <a:r>
                        <a:rPr lang="vi-VN" sz="2800" b="1" spc="-75"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tin</a:t>
                      </a:r>
                      <a:r>
                        <a:rPr lang="vi-VN" sz="2800" b="1" spc="-70" dirty="0">
                          <a:solidFill>
                            <a:srgbClr val="3333FF"/>
                          </a:solidFill>
                          <a:effectLst/>
                          <a:latin typeface="Times New Roman" panose="02020603050405020304" pitchFamily="18" charset="0"/>
                          <a:cs typeface="Times New Roman" panose="02020603050405020304" pitchFamily="18" charset="0"/>
                        </a:rPr>
                        <a:t> giải thích một hiện tượng tự nhiên</a:t>
                      </a:r>
                      <a:endParaRPr lang="en-US" sz="2000" b="1" dirty="0">
                        <a:solidFill>
                          <a:srgbClr val="3333FF"/>
                        </a:solidFill>
                        <a:effectLst/>
                        <a:latin typeface="Times New Roman" panose="02020603050405020304" pitchFamily="18" charset="0"/>
                        <a:cs typeface="Times New Roman" panose="02020603050405020304" pitchFamily="18" charset="0"/>
                      </a:endParaRPr>
                    </a:p>
                    <a:p>
                      <a:pPr marL="86360" marR="77470" algn="ctr">
                        <a:spcBef>
                          <a:spcPts val="5"/>
                        </a:spcBef>
                        <a:spcAft>
                          <a:spcPts val="0"/>
                        </a:spcAft>
                      </a:pPr>
                      <a:r>
                        <a:rPr lang="vi-VN" sz="2800" b="1" dirty="0">
                          <a:solidFill>
                            <a:srgbClr val="3333FF"/>
                          </a:solidFill>
                          <a:effectLst/>
                          <a:latin typeface="Times New Roman" panose="02020603050405020304" pitchFamily="18" charset="0"/>
                          <a:cs typeface="Times New Roman" panose="02020603050405020304" pitchFamily="18" charset="0"/>
                        </a:rPr>
                        <a:t>(1)</a:t>
                      </a:r>
                      <a:endParaRPr lang="en-US" sz="2000" b="1" dirty="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1315" marR="0" indent="-257175" algn="ctr">
                        <a:lnSpc>
                          <a:spcPct val="115000"/>
                        </a:lnSpc>
                        <a:spcBef>
                          <a:spcPts val="520"/>
                        </a:spcBef>
                        <a:spcAft>
                          <a:spcPts val="0"/>
                        </a:spcAft>
                      </a:pPr>
                      <a:r>
                        <a:rPr lang="vi-VN" sz="2800" b="1" dirty="0">
                          <a:solidFill>
                            <a:srgbClr val="3333FF"/>
                          </a:solidFill>
                          <a:effectLst/>
                          <a:latin typeface="Times New Roman" panose="02020603050405020304" pitchFamily="18" charset="0"/>
                          <a:cs typeface="Times New Roman" panose="02020603050405020304" pitchFamily="18" charset="0"/>
                        </a:rPr>
                        <a:t>Chứcnăng</a:t>
                      </a:r>
                      <a:r>
                        <a:rPr lang="vi-VN" sz="2800" b="1" spc="-285"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(2)</a:t>
                      </a:r>
                      <a:endParaRPr lang="en-US" sz="2000" b="1" dirty="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9065" marR="130810" algn="ctr">
                        <a:spcBef>
                          <a:spcPts val="520"/>
                        </a:spcBef>
                        <a:spcAft>
                          <a:spcPts val="0"/>
                        </a:spcAft>
                      </a:pPr>
                      <a:r>
                        <a:rPr lang="vi-VN" sz="2800" b="1" dirty="0">
                          <a:solidFill>
                            <a:srgbClr val="3333FF"/>
                          </a:solidFill>
                          <a:effectLst/>
                          <a:latin typeface="Times New Roman" panose="02020603050405020304" pitchFamily="18" charset="0"/>
                          <a:cs typeface="Times New Roman" panose="02020603050405020304" pitchFamily="18" charset="0"/>
                        </a:rPr>
                        <a:t>Cấu</a:t>
                      </a:r>
                      <a:r>
                        <a:rPr lang="vi-VN" sz="2800" b="1" spc="15"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trúc</a:t>
                      </a:r>
                      <a:r>
                        <a:rPr lang="vi-VN" sz="2800" b="1" spc="20"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của</a:t>
                      </a:r>
                      <a:r>
                        <a:rPr lang="vi-VN" sz="2800" b="1" spc="-45"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VB</a:t>
                      </a:r>
                      <a:endParaRPr lang="en-US" sz="2000" b="1" dirty="0">
                        <a:solidFill>
                          <a:srgbClr val="3333FF"/>
                        </a:solidFill>
                        <a:effectLst/>
                        <a:latin typeface="Times New Roman" panose="02020603050405020304" pitchFamily="18" charset="0"/>
                        <a:cs typeface="Times New Roman" panose="02020603050405020304" pitchFamily="18" charset="0"/>
                      </a:endParaRPr>
                    </a:p>
                    <a:p>
                      <a:pPr marL="139065" marR="130810" algn="ctr">
                        <a:spcBef>
                          <a:spcPts val="285"/>
                        </a:spcBef>
                        <a:spcAft>
                          <a:spcPts val="0"/>
                        </a:spcAft>
                      </a:pPr>
                      <a:r>
                        <a:rPr lang="vi-VN" sz="2800" b="1" dirty="0">
                          <a:solidFill>
                            <a:srgbClr val="3333FF"/>
                          </a:solidFill>
                          <a:effectLst/>
                          <a:latin typeface="Times New Roman" panose="02020603050405020304" pitchFamily="18" charset="0"/>
                          <a:cs typeface="Times New Roman" panose="02020603050405020304" pitchFamily="18" charset="0"/>
                        </a:rPr>
                        <a:t>Bạn</a:t>
                      </a:r>
                      <a:r>
                        <a:rPr lang="vi-VN" sz="2800" b="1" spc="-60"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đã</a:t>
                      </a:r>
                      <a:r>
                        <a:rPr lang="vi-VN" sz="2800" b="1" spc="-60"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biết</a:t>
                      </a:r>
                      <a:r>
                        <a:rPr lang="vi-VN" sz="2800" b="1" spc="-60"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gì</a:t>
                      </a:r>
                      <a:r>
                        <a:rPr lang="vi-VN" sz="2800" b="1" spc="-60"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về</a:t>
                      </a:r>
                      <a:r>
                        <a:rPr lang="vi-VN" sz="2800" b="1" spc="-60"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sóng</a:t>
                      </a:r>
                      <a:r>
                        <a:rPr lang="vi-VN" sz="2800" b="1" spc="-55"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thần?</a:t>
                      </a:r>
                      <a:endParaRPr lang="en-US" sz="2000" b="1" dirty="0">
                        <a:solidFill>
                          <a:srgbClr val="3333FF"/>
                        </a:solidFill>
                        <a:effectLst/>
                        <a:latin typeface="Times New Roman" panose="02020603050405020304" pitchFamily="18" charset="0"/>
                        <a:cs typeface="Times New Roman" panose="02020603050405020304" pitchFamily="18" charset="0"/>
                      </a:endParaRPr>
                    </a:p>
                    <a:p>
                      <a:pPr marL="139065" marR="130810" algn="ctr">
                        <a:spcBef>
                          <a:spcPts val="205"/>
                        </a:spcBef>
                        <a:spcAft>
                          <a:spcPts val="0"/>
                        </a:spcAft>
                      </a:pPr>
                      <a:r>
                        <a:rPr lang="vi-VN" sz="2800" b="1" dirty="0">
                          <a:solidFill>
                            <a:srgbClr val="3333FF"/>
                          </a:solidFill>
                          <a:effectLst/>
                          <a:latin typeface="Times New Roman" panose="02020603050405020304" pitchFamily="18" charset="0"/>
                          <a:cs typeface="Times New Roman" panose="02020603050405020304" pitchFamily="18" charset="0"/>
                        </a:rPr>
                        <a:t>(3)</a:t>
                      </a:r>
                      <a:endParaRPr lang="en-US" sz="2000" b="1" dirty="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05833521"/>
                  </a:ext>
                </a:extLst>
              </a:tr>
              <a:tr h="538942">
                <a:tc>
                  <a:txBody>
                    <a:bodyPr/>
                    <a:lstStyle/>
                    <a:p>
                      <a:pPr marL="50165" marR="0">
                        <a:spcBef>
                          <a:spcPts val="610"/>
                        </a:spcBef>
                        <a:spcAft>
                          <a:spcPts val="0"/>
                        </a:spcAft>
                      </a:pPr>
                      <a:r>
                        <a:rPr lang="vi-VN" sz="2800">
                          <a:solidFill>
                            <a:srgbClr val="3333FF"/>
                          </a:solidFill>
                          <a:effectLst/>
                          <a:latin typeface="Times New Roman" panose="02020603050405020304" pitchFamily="18" charset="0"/>
                          <a:cs typeface="Times New Roman" panose="02020603050405020304" pitchFamily="18" charset="0"/>
                        </a:rPr>
                        <a:t>Sa-pô</a:t>
                      </a:r>
                      <a:endParaRPr lang="en-US" sz="200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2800" dirty="0">
                          <a:solidFill>
                            <a:srgbClr val="3333FF"/>
                          </a:solidFill>
                          <a:effectLst/>
                          <a:latin typeface="Times New Roman" panose="02020603050405020304" pitchFamily="18" charset="0"/>
                          <a:cs typeface="Times New Roman" panose="02020603050405020304" pitchFamily="18" charset="0"/>
                        </a:rPr>
                        <a:t> </a:t>
                      </a:r>
                      <a:endParaRPr lang="en-US" sz="2000" dirty="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2800">
                          <a:solidFill>
                            <a:srgbClr val="3333FF"/>
                          </a:solidFill>
                          <a:effectLst/>
                          <a:latin typeface="Times New Roman" panose="02020603050405020304" pitchFamily="18" charset="0"/>
                          <a:cs typeface="Times New Roman" panose="02020603050405020304" pitchFamily="18" charset="0"/>
                        </a:rPr>
                        <a:t> </a:t>
                      </a:r>
                      <a:endParaRPr lang="en-US" sz="200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37824139"/>
                  </a:ext>
                </a:extLst>
              </a:tr>
              <a:tr h="538942">
                <a:tc>
                  <a:txBody>
                    <a:bodyPr/>
                    <a:lstStyle/>
                    <a:p>
                      <a:pPr marL="50165" marR="0">
                        <a:spcBef>
                          <a:spcPts val="610"/>
                        </a:spcBef>
                        <a:spcAft>
                          <a:spcPts val="0"/>
                        </a:spcAft>
                      </a:pPr>
                      <a:r>
                        <a:rPr lang="vi-VN" sz="2800">
                          <a:solidFill>
                            <a:srgbClr val="3333FF"/>
                          </a:solidFill>
                          <a:effectLst/>
                          <a:latin typeface="Times New Roman" panose="02020603050405020304" pitchFamily="18" charset="0"/>
                          <a:cs typeface="Times New Roman" panose="02020603050405020304" pitchFamily="18" charset="0"/>
                        </a:rPr>
                        <a:t>Phần mở đầu</a:t>
                      </a:r>
                      <a:endParaRPr lang="en-US" sz="200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2800">
                          <a:solidFill>
                            <a:srgbClr val="3333FF"/>
                          </a:solidFill>
                          <a:effectLst/>
                          <a:latin typeface="Times New Roman" panose="02020603050405020304" pitchFamily="18" charset="0"/>
                          <a:cs typeface="Times New Roman" panose="02020603050405020304" pitchFamily="18" charset="0"/>
                        </a:rPr>
                        <a:t> </a:t>
                      </a:r>
                      <a:endParaRPr lang="en-US" sz="200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2800">
                          <a:solidFill>
                            <a:srgbClr val="3333FF"/>
                          </a:solidFill>
                          <a:effectLst/>
                          <a:latin typeface="Times New Roman" panose="02020603050405020304" pitchFamily="18" charset="0"/>
                          <a:cs typeface="Times New Roman" panose="02020603050405020304" pitchFamily="18" charset="0"/>
                        </a:rPr>
                        <a:t> </a:t>
                      </a:r>
                      <a:endParaRPr lang="en-US" sz="200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91408189"/>
                  </a:ext>
                </a:extLst>
              </a:tr>
              <a:tr h="538942">
                <a:tc>
                  <a:txBody>
                    <a:bodyPr/>
                    <a:lstStyle/>
                    <a:p>
                      <a:pPr marL="50165" marR="0">
                        <a:spcBef>
                          <a:spcPts val="610"/>
                        </a:spcBef>
                        <a:spcAft>
                          <a:spcPts val="0"/>
                        </a:spcAft>
                      </a:pPr>
                      <a:r>
                        <a:rPr lang="vi-VN" sz="2800">
                          <a:solidFill>
                            <a:srgbClr val="3333FF"/>
                          </a:solidFill>
                          <a:effectLst/>
                          <a:latin typeface="Times New Roman" panose="02020603050405020304" pitchFamily="18" charset="0"/>
                          <a:cs typeface="Times New Roman" panose="02020603050405020304" pitchFamily="18" charset="0"/>
                        </a:rPr>
                        <a:t>Phần nội dung</a:t>
                      </a:r>
                      <a:endParaRPr lang="en-US" sz="200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2800">
                          <a:solidFill>
                            <a:srgbClr val="3333FF"/>
                          </a:solidFill>
                          <a:effectLst/>
                          <a:latin typeface="Times New Roman" panose="02020603050405020304" pitchFamily="18" charset="0"/>
                          <a:cs typeface="Times New Roman" panose="02020603050405020304" pitchFamily="18" charset="0"/>
                        </a:rPr>
                        <a:t> </a:t>
                      </a:r>
                      <a:endParaRPr lang="en-US" sz="200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2800">
                          <a:solidFill>
                            <a:srgbClr val="3333FF"/>
                          </a:solidFill>
                          <a:effectLst/>
                          <a:latin typeface="Times New Roman" panose="02020603050405020304" pitchFamily="18" charset="0"/>
                          <a:cs typeface="Times New Roman" panose="02020603050405020304" pitchFamily="18" charset="0"/>
                        </a:rPr>
                        <a:t> </a:t>
                      </a:r>
                      <a:endParaRPr lang="en-US" sz="200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97668842"/>
                  </a:ext>
                </a:extLst>
              </a:tr>
              <a:tr h="538942">
                <a:tc>
                  <a:txBody>
                    <a:bodyPr/>
                    <a:lstStyle/>
                    <a:p>
                      <a:pPr marL="50165" marR="0">
                        <a:spcBef>
                          <a:spcPts val="610"/>
                        </a:spcBef>
                        <a:spcAft>
                          <a:spcPts val="0"/>
                        </a:spcAft>
                      </a:pPr>
                      <a:r>
                        <a:rPr lang="vi-VN" sz="2800" dirty="0">
                          <a:solidFill>
                            <a:srgbClr val="3333FF"/>
                          </a:solidFill>
                          <a:effectLst/>
                          <a:latin typeface="Times New Roman" panose="02020603050405020304" pitchFamily="18" charset="0"/>
                          <a:cs typeface="Times New Roman" panose="02020603050405020304" pitchFamily="18" charset="0"/>
                        </a:rPr>
                        <a:t>Phần kết thúc</a:t>
                      </a:r>
                      <a:endParaRPr lang="en-US" sz="2000" dirty="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2800">
                          <a:solidFill>
                            <a:srgbClr val="3333FF"/>
                          </a:solidFill>
                          <a:effectLst/>
                          <a:latin typeface="Times New Roman" panose="02020603050405020304" pitchFamily="18" charset="0"/>
                          <a:cs typeface="Times New Roman" panose="02020603050405020304" pitchFamily="18" charset="0"/>
                        </a:rPr>
                        <a:t> </a:t>
                      </a:r>
                      <a:endParaRPr lang="en-US" sz="200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2800" dirty="0">
                          <a:solidFill>
                            <a:srgbClr val="3333FF"/>
                          </a:solidFill>
                          <a:effectLst/>
                          <a:latin typeface="Times New Roman" panose="02020603050405020304" pitchFamily="18" charset="0"/>
                          <a:cs typeface="Times New Roman" panose="02020603050405020304" pitchFamily="18" charset="0"/>
                        </a:rPr>
                        <a:t> </a:t>
                      </a:r>
                      <a:endParaRPr lang="en-US" sz="2000" dirty="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4403039"/>
                  </a:ext>
                </a:extLst>
              </a:tr>
            </a:tbl>
          </a:graphicData>
        </a:graphic>
      </p:graphicFrame>
      <p:sp>
        <p:nvSpPr>
          <p:cNvPr id="3" name="TextBox 2">
            <a:extLst>
              <a:ext uri="{FF2B5EF4-FFF2-40B4-BE49-F238E27FC236}">
                <a16:creationId xmlns:a16="http://schemas.microsoft.com/office/drawing/2014/main" xmlns="" id="{8E388CFE-289E-FF30-B469-710250B00F3C}"/>
              </a:ext>
            </a:extLst>
          </p:cNvPr>
          <p:cNvSpPr txBox="1"/>
          <p:nvPr/>
        </p:nvSpPr>
        <p:spPr>
          <a:xfrm>
            <a:off x="1492553" y="39516"/>
            <a:ext cx="9859625" cy="1200329"/>
          </a:xfrm>
          <a:prstGeom prst="rect">
            <a:avLst/>
          </a:prstGeom>
          <a:noFill/>
        </p:spPr>
        <p:txBody>
          <a:bodyPr wrap="square" rtlCol="0">
            <a:spAutoFit/>
          </a:bodyPr>
          <a:lstStyle/>
          <a:p>
            <a:pPr algn="ctr"/>
            <a:r>
              <a:rPr lang="vi-VN" sz="3600" b="1" dirty="0">
                <a:solidFill>
                  <a:srgbClr val="FF0000"/>
                </a:solidFill>
                <a:latin typeface="Times New Roman" panose="02020603050405020304" pitchFamily="18" charset="0"/>
                <a:cs typeface="Times New Roman" panose="02020603050405020304" pitchFamily="18" charset="0"/>
              </a:rPr>
              <a:t>HOẠT ĐỘNG NHÓM THỰC HIỆN PHIẾU HỌC TẬP SAU</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2685721"/>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xmlns:a16="http://schemas.microsoft.com/office/drawing/2014/main" xmlns:a14="http://schemas.microsoft.com/office/drawing/2010/main" xmlns:ahyp="http://schemas.microsoft.com/office/drawing/2018/hyperlinkcolor">
      <p:transition spd="slow" advClick="0" advTm="1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825D2F6F-5B91-43DD-BBFC-8C605CEA6B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xmlns="" id="{DD43765F-8FB2-45FC-9056-EA4EC6CF52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6187"/>
            <a:ext cx="5112469" cy="735607"/>
          </a:xfrm>
          <a:prstGeom prst="rect">
            <a:avLst/>
          </a:prstGeom>
        </p:spPr>
      </p:pic>
      <p:pic>
        <p:nvPicPr>
          <p:cNvPr id="6" name="图片 5">
            <a:extLst>
              <a:ext uri="{FF2B5EF4-FFF2-40B4-BE49-F238E27FC236}">
                <a16:creationId xmlns:a16="http://schemas.microsoft.com/office/drawing/2014/main" xmlns="" id="{682EF90F-C647-4AC0-9C22-3CF6B5BD4D7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258175" y="705"/>
            <a:ext cx="3943350" cy="628650"/>
          </a:xfrm>
          <a:prstGeom prst="rect">
            <a:avLst/>
          </a:prstGeom>
        </p:spPr>
      </p:pic>
      <p:pic>
        <p:nvPicPr>
          <p:cNvPr id="8" name="图片 7">
            <a:extLst>
              <a:ext uri="{FF2B5EF4-FFF2-40B4-BE49-F238E27FC236}">
                <a16:creationId xmlns:a16="http://schemas.microsoft.com/office/drawing/2014/main" xmlns="" id="{2CAC6C35-46DE-4B14-AF72-30DEC11FD1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31086" y="4854224"/>
            <a:ext cx="2970439" cy="2018289"/>
          </a:xfrm>
          <a:prstGeom prst="rect">
            <a:avLst/>
          </a:prstGeom>
        </p:spPr>
      </p:pic>
      <p:pic>
        <p:nvPicPr>
          <p:cNvPr id="19" name="图片 18">
            <a:extLst>
              <a:ext uri="{FF2B5EF4-FFF2-40B4-BE49-F238E27FC236}">
                <a16:creationId xmlns:a16="http://schemas.microsoft.com/office/drawing/2014/main" xmlns="" id="{EC172EA9-C353-428E-84FE-C6ABA3F849B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3428999"/>
            <a:ext cx="1712686" cy="3429000"/>
          </a:xfrm>
          <a:prstGeom prst="rect">
            <a:avLst/>
          </a:prstGeom>
        </p:spPr>
      </p:pic>
      <p:sp>
        <p:nvSpPr>
          <p:cNvPr id="9" name="TextBox 8">
            <a:extLst>
              <a:ext uri="{FF2B5EF4-FFF2-40B4-BE49-F238E27FC236}">
                <a16:creationId xmlns:a16="http://schemas.microsoft.com/office/drawing/2014/main" xmlns="" id="{1391E83C-A0C9-D467-3F14-BE5CA6B2FB67}"/>
              </a:ext>
            </a:extLst>
          </p:cNvPr>
          <p:cNvSpPr txBox="1"/>
          <p:nvPr/>
        </p:nvSpPr>
        <p:spPr>
          <a:xfrm>
            <a:off x="636104" y="882711"/>
            <a:ext cx="11221279" cy="5016758"/>
          </a:xfrm>
          <a:prstGeom prst="rect">
            <a:avLst/>
          </a:prstGeom>
          <a:noFill/>
          <a:ln>
            <a:solidFill>
              <a:srgbClr val="FF0000"/>
            </a:solidFill>
          </a:ln>
        </p:spPr>
        <p:txBody>
          <a:bodyPr wrap="square">
            <a:spAutoFit/>
          </a:bodyPr>
          <a:lstStyle/>
          <a:p>
            <a:pPr marL="342900" marR="0" lvl="0" indent="-342900" algn="just">
              <a:spcBef>
                <a:spcPts val="0"/>
              </a:spcBef>
              <a:spcAft>
                <a:spcPts val="0"/>
              </a:spcAft>
              <a:buFont typeface="Times New Roman" panose="02020603050405020304" pitchFamily="18" charset="0"/>
              <a:buChar char="-"/>
            </a:pPr>
            <a:r>
              <a:rPr lang="vi-VN" sz="4000" b="1" dirty="0">
                <a:solidFill>
                  <a:srgbClr val="000000"/>
                </a:solidFill>
                <a:effectLst/>
                <a:latin typeface="Times New Roman" panose="02020603050405020304" pitchFamily="18" charset="0"/>
                <a:ea typeface="Calibri" panose="020F0502020204030204" pitchFamily="34" charset="0"/>
              </a:rPr>
              <a:t>Qua đoạn video, em hãy kể tên một số hiện tượng tự nhiên mà em biết được.</a:t>
            </a:r>
            <a:endParaRPr lang="en-US" sz="4000" b="1" dirty="0">
              <a:solidFill>
                <a:srgbClr val="000000"/>
              </a:solidFill>
              <a:effectLst/>
              <a:latin typeface="Times New Roman" panose="02020603050405020304" pitchFamily="18" charset="0"/>
              <a:ea typeface="Calibri" panose="020F0502020204030204" pitchFamily="34" charset="0"/>
            </a:endParaRPr>
          </a:p>
          <a:p>
            <a:pPr marL="342900" marR="0" lvl="0" indent="-342900" algn="just">
              <a:spcBef>
                <a:spcPts val="0"/>
              </a:spcBef>
              <a:spcAft>
                <a:spcPts val="0"/>
              </a:spcAft>
              <a:buFont typeface="Times New Roman" panose="02020603050405020304" pitchFamily="18" charset="0"/>
              <a:buChar char="-"/>
            </a:pPr>
            <a:r>
              <a:rPr lang="vi-VN" sz="4000" b="1" dirty="0">
                <a:solidFill>
                  <a:srgbClr val="000000"/>
                </a:solidFill>
                <a:effectLst/>
                <a:latin typeface="Times New Roman" panose="02020603050405020304" pitchFamily="18" charset="0"/>
                <a:ea typeface="Calibri" panose="020F0502020204030204" pitchFamily="34" charset="0"/>
              </a:rPr>
              <a:t>Sự bí ẩn của thế giới tự nhiên gợi cho em những suy nghĩ  và mong muốn gì?</a:t>
            </a:r>
            <a:endParaRPr lang="en-US" sz="4000" b="1" dirty="0">
              <a:solidFill>
                <a:srgbClr val="000000"/>
              </a:solidFill>
              <a:effectLst/>
              <a:latin typeface="Times New Roman" panose="02020603050405020304" pitchFamily="18" charset="0"/>
              <a:ea typeface="Calibri" panose="020F0502020204030204" pitchFamily="34" charset="0"/>
            </a:endParaRPr>
          </a:p>
          <a:p>
            <a:pPr marL="342900" marR="0" lvl="0" indent="-342900" algn="just">
              <a:spcBef>
                <a:spcPts val="0"/>
              </a:spcBef>
              <a:spcAft>
                <a:spcPts val="0"/>
              </a:spcAft>
              <a:buFont typeface="Times New Roman" panose="02020603050405020304" pitchFamily="18" charset="0"/>
              <a:buChar char="-"/>
            </a:pPr>
            <a:r>
              <a:rPr lang="vi-VN" sz="4000" b="1" dirty="0">
                <a:solidFill>
                  <a:srgbClr val="000000"/>
                </a:solidFill>
                <a:effectLst/>
                <a:latin typeface="Times New Roman" panose="02020603050405020304" pitchFamily="18" charset="0"/>
                <a:ea typeface="Calibri" panose="020F0502020204030204" pitchFamily="34" charset="0"/>
              </a:rPr>
              <a:t>Những hiện tượng tự nhiên đó được đi vào tâm tưởng của mỗi người, ngoài hình thức quay video, chúng còn được thể hiện với những hình thức nào? </a:t>
            </a:r>
            <a:endParaRPr lang="en-US" sz="4000" b="1"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48276462"/>
      </p:ext>
    </p:extLst>
  </p:cSld>
  <p:clrMapOvr>
    <a:masterClrMapping/>
  </p:clrMapOvr>
  <mc:AlternateContent xmlns:mc="http://schemas.openxmlformats.org/markup-compatibility/2006">
    <mc:Choice xmlns:p14="http://schemas.microsoft.com/office/powerpoint/2010/main" Requires="p14">
      <p:transition spd="slow" p14:dur="1750" advClick="0">
        <p14:flip dir="r"/>
      </p:transition>
    </mc:Choice>
    <mc:Fallback>
      <p:transition spd="slow" advClick="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A603AF24-4F17-44C3-8229-28B5C2605125}"/>
              </a:ext>
            </a:extLst>
          </p:cNvPr>
          <p:cNvGrpSpPr/>
          <p:nvPr/>
        </p:nvGrpSpPr>
        <p:grpSpPr>
          <a:xfrm>
            <a:off x="9912484" y="0"/>
            <a:ext cx="2279515" cy="6858002"/>
            <a:chOff x="6792886" y="0"/>
            <a:chExt cx="5399114" cy="6858002"/>
          </a:xfrm>
        </p:grpSpPr>
        <p:pic>
          <p:nvPicPr>
            <p:cNvPr id="17" name="图片 16">
              <a:extLst>
                <a:ext uri="{FF2B5EF4-FFF2-40B4-BE49-F238E27FC236}">
                  <a16:creationId xmlns:a16="http://schemas.microsoft.com/office/drawing/2014/main" xmlns="" id="{46F8593E-38CB-48B6-A507-18518F6A0D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505"/>
            <a:stretch/>
          </p:blipFill>
          <p:spPr>
            <a:xfrm flipH="1" flipV="1">
              <a:off x="6792886" y="0"/>
              <a:ext cx="5399114" cy="6858000"/>
            </a:xfrm>
            <a:prstGeom prst="rect">
              <a:avLst/>
            </a:prstGeom>
          </p:spPr>
        </p:pic>
        <p:pic>
          <p:nvPicPr>
            <p:cNvPr id="19" name="图片 18">
              <a:extLst>
                <a:ext uri="{FF2B5EF4-FFF2-40B4-BE49-F238E27FC236}">
                  <a16:creationId xmlns:a16="http://schemas.microsoft.com/office/drawing/2014/main" xmlns="" id="{741906AB-C279-499E-B293-448E72E2E67E}"/>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H="1">
              <a:off x="9017091" y="3683093"/>
              <a:ext cx="3142577" cy="3207241"/>
            </a:xfrm>
            <a:prstGeom prst="rect">
              <a:avLst/>
            </a:prstGeom>
          </p:spPr>
        </p:pic>
      </p:grpSp>
      <p:grpSp>
        <p:nvGrpSpPr>
          <p:cNvPr id="21" name="组合 20">
            <a:extLst>
              <a:ext uri="{FF2B5EF4-FFF2-40B4-BE49-F238E27FC236}">
                <a16:creationId xmlns:a16="http://schemas.microsoft.com/office/drawing/2014/main" xmlns="" id="{D339DB1B-A580-403B-9A8C-9CC08B1F0424}"/>
              </a:ext>
            </a:extLst>
          </p:cNvPr>
          <p:cNvGrpSpPr/>
          <p:nvPr/>
        </p:nvGrpSpPr>
        <p:grpSpPr>
          <a:xfrm>
            <a:off x="0" y="-3208"/>
            <a:ext cx="2752928" cy="6912008"/>
            <a:chOff x="-1" y="-3208"/>
            <a:chExt cx="5399114" cy="6912008"/>
          </a:xfrm>
        </p:grpSpPr>
        <p:pic>
          <p:nvPicPr>
            <p:cNvPr id="12" name="图片 11">
              <a:extLst>
                <a:ext uri="{FF2B5EF4-FFF2-40B4-BE49-F238E27FC236}">
                  <a16:creationId xmlns:a16="http://schemas.microsoft.com/office/drawing/2014/main" xmlns="" id="{D30028AD-6DD1-4FB7-B316-59E35F610F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7505"/>
            <a:stretch/>
          </p:blipFill>
          <p:spPr>
            <a:xfrm>
              <a:off x="-1" y="0"/>
              <a:ext cx="5399114" cy="6908800"/>
            </a:xfrm>
            <a:prstGeom prst="rect">
              <a:avLst/>
            </a:prstGeom>
          </p:spPr>
        </p:pic>
        <p:pic>
          <p:nvPicPr>
            <p:cNvPr id="20" name="图片 19">
              <a:extLst>
                <a:ext uri="{FF2B5EF4-FFF2-40B4-BE49-F238E27FC236}">
                  <a16:creationId xmlns:a16="http://schemas.microsoft.com/office/drawing/2014/main" xmlns="" id="{F73C5ECA-531E-4D24-8E2E-D83C30A38AF2}"/>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V="1">
              <a:off x="35216" y="-35540"/>
              <a:ext cx="3142577" cy="3207241"/>
            </a:xfrm>
            <a:prstGeom prst="rect">
              <a:avLst/>
            </a:prstGeom>
          </p:spPr>
        </p:pic>
      </p:grpSp>
      <p:graphicFrame>
        <p:nvGraphicFramePr>
          <p:cNvPr id="2" name="Table 1">
            <a:extLst>
              <a:ext uri="{FF2B5EF4-FFF2-40B4-BE49-F238E27FC236}">
                <a16:creationId xmlns:a16="http://schemas.microsoft.com/office/drawing/2014/main" xmlns="" id="{0AD6D387-DF80-39BB-E3A6-7AF71ECBE996}"/>
              </a:ext>
            </a:extLst>
          </p:cNvPr>
          <p:cNvGraphicFramePr>
            <a:graphicFrameLocks noGrp="1"/>
          </p:cNvGraphicFramePr>
          <p:nvPr>
            <p:extLst>
              <p:ext uri="{D42A27DB-BD31-4B8C-83A1-F6EECF244321}">
                <p14:modId xmlns:p14="http://schemas.microsoft.com/office/powerpoint/2010/main" val="3410919555"/>
              </p:ext>
            </p:extLst>
          </p:nvPr>
        </p:nvGraphicFramePr>
        <p:xfrm>
          <a:off x="0" y="-249657"/>
          <a:ext cx="12191999" cy="7074680"/>
        </p:xfrm>
        <a:graphic>
          <a:graphicData uri="http://schemas.openxmlformats.org/drawingml/2006/table">
            <a:tbl>
              <a:tblPr firstRow="1" firstCol="1" lastRow="1" lastCol="1" bandRow="1" bandCol="1">
                <a:tableStyleId>{5C22544A-7EE6-4342-B048-85BDC9FD1C3A}</a:tableStyleId>
              </a:tblPr>
              <a:tblGrid>
                <a:gridCol w="1447800">
                  <a:extLst>
                    <a:ext uri="{9D8B030D-6E8A-4147-A177-3AD203B41FA5}">
                      <a16:colId xmlns:a16="http://schemas.microsoft.com/office/drawing/2014/main" xmlns="" val="1737152873"/>
                    </a:ext>
                  </a:extLst>
                </a:gridCol>
                <a:gridCol w="4680857">
                  <a:extLst>
                    <a:ext uri="{9D8B030D-6E8A-4147-A177-3AD203B41FA5}">
                      <a16:colId xmlns:a16="http://schemas.microsoft.com/office/drawing/2014/main" xmlns="" val="178985083"/>
                    </a:ext>
                  </a:extLst>
                </a:gridCol>
                <a:gridCol w="6063342">
                  <a:extLst>
                    <a:ext uri="{9D8B030D-6E8A-4147-A177-3AD203B41FA5}">
                      <a16:colId xmlns:a16="http://schemas.microsoft.com/office/drawing/2014/main" xmlns="" val="1116436227"/>
                    </a:ext>
                  </a:extLst>
                </a:gridCol>
              </a:tblGrid>
              <a:tr h="405791">
                <a:tc gridSpan="3">
                  <a:txBody>
                    <a:bodyPr/>
                    <a:lstStyle/>
                    <a:p>
                      <a:pPr marL="139065" marR="130810" algn="ctr">
                        <a:spcBef>
                          <a:spcPts val="520"/>
                        </a:spcBef>
                        <a:spcAft>
                          <a:spcPts val="0"/>
                        </a:spcAft>
                      </a:pPr>
                      <a:r>
                        <a:rPr lang="vi-VN" sz="2800" dirty="0">
                          <a:solidFill>
                            <a:srgbClr val="FFFF00"/>
                          </a:solidFill>
                          <a:effectLst/>
                          <a:latin typeface="Times New Roman" panose="02020603050405020304" pitchFamily="18" charset="0"/>
                          <a:cs typeface="Times New Roman" panose="02020603050405020304" pitchFamily="18" charset="0"/>
                        </a:rPr>
                        <a:t>Cấu trúc </a:t>
                      </a:r>
                      <a:endParaRPr lang="en-US" sz="2800" dirty="0">
                        <a:solidFill>
                          <a:srgbClr val="FFFF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232646652"/>
                  </a:ext>
                </a:extLst>
              </a:tr>
              <a:tr h="953864">
                <a:tc>
                  <a:txBody>
                    <a:bodyPr/>
                    <a:lstStyle/>
                    <a:p>
                      <a:pPr marL="87630" marR="77470" algn="ctr">
                        <a:lnSpc>
                          <a:spcPct val="115000"/>
                        </a:lnSpc>
                        <a:spcBef>
                          <a:spcPts val="525"/>
                        </a:spcBef>
                        <a:spcAft>
                          <a:spcPts val="0"/>
                        </a:spcAft>
                      </a:pPr>
                      <a:r>
                        <a:rPr lang="vi-VN" sz="1800" spc="-5" dirty="0">
                          <a:solidFill>
                            <a:schemeClr val="tx1"/>
                          </a:solidFill>
                          <a:effectLst/>
                          <a:latin typeface="Times New Roman" panose="02020603050405020304" pitchFamily="18" charset="0"/>
                          <a:cs typeface="Times New Roman" panose="02020603050405020304" pitchFamily="18" charset="0"/>
                        </a:rPr>
                        <a:t>VB</a:t>
                      </a:r>
                      <a:r>
                        <a:rPr lang="vi-VN" sz="1800" spc="-70" dirty="0">
                          <a:solidFill>
                            <a:schemeClr val="tx1"/>
                          </a:solidFill>
                          <a:effectLst/>
                          <a:latin typeface="Times New Roman" panose="02020603050405020304" pitchFamily="18" charset="0"/>
                          <a:cs typeface="Times New Roman" panose="02020603050405020304" pitchFamily="18" charset="0"/>
                        </a:rPr>
                        <a:t> </a:t>
                      </a:r>
                      <a:r>
                        <a:rPr lang="vi-VN" sz="1800" spc="-5" dirty="0">
                          <a:solidFill>
                            <a:schemeClr val="tx1"/>
                          </a:solidFill>
                          <a:effectLst/>
                          <a:latin typeface="Times New Roman" panose="02020603050405020304" pitchFamily="18" charset="0"/>
                          <a:cs typeface="Times New Roman" panose="02020603050405020304" pitchFamily="18" charset="0"/>
                        </a:rPr>
                        <a:t>thông</a:t>
                      </a:r>
                      <a:r>
                        <a:rPr lang="vi-VN" sz="1800" spc="-75" dirty="0">
                          <a:solidFill>
                            <a:schemeClr val="tx1"/>
                          </a:solidFill>
                          <a:effectLst/>
                          <a:latin typeface="Times New Roman" panose="02020603050405020304" pitchFamily="18" charset="0"/>
                          <a:cs typeface="Times New Roman" panose="02020603050405020304" pitchFamily="18" charset="0"/>
                        </a:rPr>
                        <a:t> </a:t>
                      </a:r>
                      <a:r>
                        <a:rPr lang="vi-VN" sz="1800" dirty="0">
                          <a:solidFill>
                            <a:schemeClr val="tx1"/>
                          </a:solidFill>
                          <a:effectLst/>
                          <a:latin typeface="Times New Roman" panose="02020603050405020304" pitchFamily="18" charset="0"/>
                          <a:cs typeface="Times New Roman" panose="02020603050405020304" pitchFamily="18" charset="0"/>
                        </a:rPr>
                        <a:t>tin</a:t>
                      </a:r>
                      <a:r>
                        <a:rPr lang="vi-VN" sz="1800" spc="-70" dirty="0">
                          <a:solidFill>
                            <a:schemeClr val="tx1"/>
                          </a:solidFill>
                          <a:effectLst/>
                          <a:latin typeface="Times New Roman" panose="02020603050405020304" pitchFamily="18" charset="0"/>
                          <a:cs typeface="Times New Roman" panose="02020603050405020304" pitchFamily="18" charset="0"/>
                        </a:rPr>
                        <a:t> giải thích một hiện tượng tự nhiên</a:t>
                      </a:r>
                      <a:endParaRPr lang="en-US" sz="18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361315" marR="0" indent="-257175" algn="l">
                        <a:lnSpc>
                          <a:spcPct val="115000"/>
                        </a:lnSpc>
                        <a:spcBef>
                          <a:spcPts val="520"/>
                        </a:spcBef>
                        <a:spcAft>
                          <a:spcPts val="0"/>
                        </a:spcAft>
                      </a:pPr>
                      <a:r>
                        <a:rPr lang="vi-VN" sz="1800" dirty="0">
                          <a:solidFill>
                            <a:schemeClr val="tx1"/>
                          </a:solidFill>
                          <a:effectLst/>
                          <a:latin typeface="Times New Roman" panose="02020603050405020304" pitchFamily="18" charset="0"/>
                          <a:cs typeface="Times New Roman" panose="02020603050405020304" pitchFamily="18" charset="0"/>
                        </a:rPr>
                        <a:t>Chức năng</a:t>
                      </a:r>
                      <a:r>
                        <a:rPr lang="vi-VN" sz="1800" spc="-285"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139065" marR="130810" algn="ctr">
                        <a:spcBef>
                          <a:spcPts val="520"/>
                        </a:spcBef>
                        <a:spcAft>
                          <a:spcPts val="0"/>
                        </a:spcAft>
                      </a:pPr>
                      <a:r>
                        <a:rPr lang="vi-VN" sz="1800" dirty="0">
                          <a:solidFill>
                            <a:schemeClr val="tx1"/>
                          </a:solidFill>
                          <a:effectLst/>
                          <a:latin typeface="Times New Roman" panose="02020603050405020304" pitchFamily="18" charset="0"/>
                          <a:cs typeface="Times New Roman" panose="02020603050405020304" pitchFamily="18" charset="0"/>
                        </a:rPr>
                        <a:t>VB</a:t>
                      </a:r>
                      <a:endParaRPr lang="en-US" sz="1800" dirty="0">
                        <a:solidFill>
                          <a:schemeClr val="tx1"/>
                        </a:solidFill>
                        <a:effectLst/>
                        <a:latin typeface="Times New Roman" panose="02020603050405020304" pitchFamily="18" charset="0"/>
                        <a:cs typeface="Times New Roman" panose="02020603050405020304" pitchFamily="18" charset="0"/>
                      </a:endParaRPr>
                    </a:p>
                    <a:p>
                      <a:pPr marL="139065" marR="130810" algn="ctr">
                        <a:spcBef>
                          <a:spcPts val="285"/>
                        </a:spcBef>
                        <a:spcAft>
                          <a:spcPts val="0"/>
                        </a:spcAft>
                      </a:pPr>
                      <a:r>
                        <a:rPr lang="vi-VN" sz="1800" dirty="0">
                          <a:solidFill>
                            <a:schemeClr val="tx1"/>
                          </a:solidFill>
                          <a:effectLst/>
                          <a:latin typeface="Times New Roman" panose="02020603050405020304" pitchFamily="18" charset="0"/>
                          <a:cs typeface="Times New Roman" panose="02020603050405020304" pitchFamily="18" charset="0"/>
                        </a:rPr>
                        <a:t>Bạn</a:t>
                      </a:r>
                      <a:r>
                        <a:rPr lang="vi-VN" sz="1800" spc="-60" dirty="0">
                          <a:solidFill>
                            <a:schemeClr val="tx1"/>
                          </a:solidFill>
                          <a:effectLst/>
                          <a:latin typeface="Times New Roman" panose="02020603050405020304" pitchFamily="18" charset="0"/>
                          <a:cs typeface="Times New Roman" panose="02020603050405020304" pitchFamily="18" charset="0"/>
                        </a:rPr>
                        <a:t> </a:t>
                      </a:r>
                      <a:r>
                        <a:rPr lang="vi-VN" sz="1800" dirty="0">
                          <a:solidFill>
                            <a:schemeClr val="tx1"/>
                          </a:solidFill>
                          <a:effectLst/>
                          <a:latin typeface="Times New Roman" panose="02020603050405020304" pitchFamily="18" charset="0"/>
                          <a:cs typeface="Times New Roman" panose="02020603050405020304" pitchFamily="18" charset="0"/>
                        </a:rPr>
                        <a:t>đã</a:t>
                      </a:r>
                      <a:r>
                        <a:rPr lang="vi-VN" sz="1800" spc="-60" dirty="0">
                          <a:solidFill>
                            <a:schemeClr val="tx1"/>
                          </a:solidFill>
                          <a:effectLst/>
                          <a:latin typeface="Times New Roman" panose="02020603050405020304" pitchFamily="18" charset="0"/>
                          <a:cs typeface="Times New Roman" panose="02020603050405020304" pitchFamily="18" charset="0"/>
                        </a:rPr>
                        <a:t> </a:t>
                      </a:r>
                      <a:r>
                        <a:rPr lang="vi-VN" sz="1800" dirty="0">
                          <a:solidFill>
                            <a:schemeClr val="tx1"/>
                          </a:solidFill>
                          <a:effectLst/>
                          <a:latin typeface="Times New Roman" panose="02020603050405020304" pitchFamily="18" charset="0"/>
                          <a:cs typeface="Times New Roman" panose="02020603050405020304" pitchFamily="18" charset="0"/>
                        </a:rPr>
                        <a:t>biết</a:t>
                      </a:r>
                      <a:r>
                        <a:rPr lang="vi-VN" sz="1800" spc="-60" dirty="0">
                          <a:solidFill>
                            <a:schemeClr val="tx1"/>
                          </a:solidFill>
                          <a:effectLst/>
                          <a:latin typeface="Times New Roman" panose="02020603050405020304" pitchFamily="18" charset="0"/>
                          <a:cs typeface="Times New Roman" panose="02020603050405020304" pitchFamily="18" charset="0"/>
                        </a:rPr>
                        <a:t> </a:t>
                      </a:r>
                      <a:r>
                        <a:rPr lang="vi-VN" sz="1800" dirty="0">
                          <a:solidFill>
                            <a:schemeClr val="tx1"/>
                          </a:solidFill>
                          <a:effectLst/>
                          <a:latin typeface="Times New Roman" panose="02020603050405020304" pitchFamily="18" charset="0"/>
                          <a:cs typeface="Times New Roman" panose="02020603050405020304" pitchFamily="18" charset="0"/>
                        </a:rPr>
                        <a:t>gì</a:t>
                      </a:r>
                      <a:r>
                        <a:rPr lang="vi-VN" sz="1800" spc="-60" dirty="0">
                          <a:solidFill>
                            <a:schemeClr val="tx1"/>
                          </a:solidFill>
                          <a:effectLst/>
                          <a:latin typeface="Times New Roman" panose="02020603050405020304" pitchFamily="18" charset="0"/>
                          <a:cs typeface="Times New Roman" panose="02020603050405020304" pitchFamily="18" charset="0"/>
                        </a:rPr>
                        <a:t> </a:t>
                      </a:r>
                      <a:r>
                        <a:rPr lang="vi-VN" sz="1800" dirty="0">
                          <a:solidFill>
                            <a:schemeClr val="tx1"/>
                          </a:solidFill>
                          <a:effectLst/>
                          <a:latin typeface="Times New Roman" panose="02020603050405020304" pitchFamily="18" charset="0"/>
                          <a:cs typeface="Times New Roman" panose="02020603050405020304" pitchFamily="18" charset="0"/>
                        </a:rPr>
                        <a:t>về</a:t>
                      </a:r>
                      <a:r>
                        <a:rPr lang="vi-VN" sz="1800" spc="-60" dirty="0">
                          <a:solidFill>
                            <a:schemeClr val="tx1"/>
                          </a:solidFill>
                          <a:effectLst/>
                          <a:latin typeface="Times New Roman" panose="02020603050405020304" pitchFamily="18" charset="0"/>
                          <a:cs typeface="Times New Roman" panose="02020603050405020304" pitchFamily="18" charset="0"/>
                        </a:rPr>
                        <a:t> </a:t>
                      </a:r>
                      <a:r>
                        <a:rPr lang="vi-VN" sz="1800" dirty="0">
                          <a:solidFill>
                            <a:schemeClr val="tx1"/>
                          </a:solidFill>
                          <a:effectLst/>
                          <a:latin typeface="Times New Roman" panose="02020603050405020304" pitchFamily="18" charset="0"/>
                          <a:cs typeface="Times New Roman" panose="02020603050405020304" pitchFamily="18" charset="0"/>
                        </a:rPr>
                        <a:t>sóng</a:t>
                      </a:r>
                      <a:r>
                        <a:rPr lang="vi-VN" sz="1800" spc="-55" dirty="0">
                          <a:solidFill>
                            <a:schemeClr val="tx1"/>
                          </a:solidFill>
                          <a:effectLst/>
                          <a:latin typeface="Times New Roman" panose="02020603050405020304" pitchFamily="18" charset="0"/>
                          <a:cs typeface="Times New Roman" panose="02020603050405020304" pitchFamily="18" charset="0"/>
                        </a:rPr>
                        <a:t> </a:t>
                      </a:r>
                      <a:r>
                        <a:rPr lang="vi-VN" sz="1800" dirty="0">
                          <a:solidFill>
                            <a:schemeClr val="tx1"/>
                          </a:solidFill>
                          <a:effectLst/>
                          <a:latin typeface="Times New Roman" panose="02020603050405020304" pitchFamily="18" charset="0"/>
                          <a:cs typeface="Times New Roman" panose="02020603050405020304" pitchFamily="18" charset="0"/>
                        </a:rPr>
                        <a:t>thần?</a:t>
                      </a:r>
                      <a:endParaRPr lang="en-US" sz="1800" dirty="0">
                        <a:solidFill>
                          <a:schemeClr val="tx1"/>
                        </a:solidFill>
                        <a:effectLst/>
                        <a:latin typeface="Times New Roman" panose="02020603050405020304" pitchFamily="18" charset="0"/>
                        <a:cs typeface="Times New Roman" panose="02020603050405020304" pitchFamily="18" charset="0"/>
                      </a:endParaRPr>
                    </a:p>
                    <a:p>
                      <a:pPr marL="139065" marR="130810" algn="ctr">
                        <a:spcBef>
                          <a:spcPts val="205"/>
                        </a:spcBef>
                        <a:spcAft>
                          <a:spcPts val="0"/>
                        </a:spcAft>
                      </a:pPr>
                      <a:r>
                        <a:rPr lang="vi-VN"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4952759"/>
                  </a:ext>
                </a:extLst>
              </a:tr>
              <a:tr h="685040">
                <a:tc>
                  <a:txBody>
                    <a:bodyPr/>
                    <a:lstStyle/>
                    <a:p>
                      <a:pPr marL="50165" marR="0" algn="l">
                        <a:spcBef>
                          <a:spcPts val="61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Sa-pô</a:t>
                      </a:r>
                      <a:endParaRPr lang="en-US" sz="18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Giới thiệu tóm tắt nội dung bài viết, sáng tạo, lôi cuốn đối với người đọc</a:t>
                      </a:r>
                      <a:endParaRPr lang="en-US" sz="18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vi-VN" sz="2000" b="0" dirty="0">
                          <a:solidFill>
                            <a:schemeClr val="tx1"/>
                          </a:solidFill>
                          <a:effectLst/>
                          <a:latin typeface="Times New Roman" panose="02020603050405020304" pitchFamily="18" charset="0"/>
                          <a:cs typeface="Times New Roman" panose="02020603050405020304" pitchFamily="18" charset="0"/>
                        </a:rPr>
                        <a:t>Không có</a:t>
                      </a:r>
                      <a:endParaRPr lang="en-US" sz="18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4653062"/>
                  </a:ext>
                </a:extLst>
              </a:tr>
              <a:tr h="1370078">
                <a:tc>
                  <a:txBody>
                    <a:bodyPr/>
                    <a:lstStyle/>
                    <a:p>
                      <a:pPr marL="50165" marR="0" algn="l">
                        <a:spcBef>
                          <a:spcPts val="61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Phần mở đầu</a:t>
                      </a:r>
                      <a:endParaRPr lang="en-US" sz="18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Giải thích khái quát về hiện tượng hoặc hoặc quá trình xảy ra hiện tượng trong thế giới tự </a:t>
                      </a:r>
                      <a:r>
                        <a:rPr lang="vi-VN" sz="2000" spc="-10" dirty="0">
                          <a:solidFill>
                            <a:schemeClr val="tx1"/>
                          </a:solidFill>
                          <a:effectLst/>
                          <a:latin typeface="Times New Roman" panose="02020603050405020304" pitchFamily="18" charset="0"/>
                          <a:cs typeface="Times New Roman" panose="02020603050405020304" pitchFamily="18" charset="0"/>
                        </a:rPr>
                        <a:t>nhiên.</a:t>
                      </a:r>
                      <a:endParaRPr lang="en-US" sz="18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vi-VN" sz="2000" b="0">
                          <a:solidFill>
                            <a:schemeClr val="tx1"/>
                          </a:solidFill>
                          <a:effectLst/>
                          <a:latin typeface="Times New Roman" panose="02020603050405020304" pitchFamily="18" charset="0"/>
                          <a:cs typeface="Times New Roman" panose="02020603050405020304" pitchFamily="18" charset="0"/>
                        </a:rPr>
                        <a:t>Nội dung “Sóng thần, trong tiếng Nhật lấy đi mạng sống của hàng trăm nghìn người ở hơn mười quốc gia, giới thiệu khái</a:t>
                      </a:r>
                      <a:r>
                        <a:rPr lang="vi-VN" sz="2000" b="0" spc="-30">
                          <a:solidFill>
                            <a:schemeClr val="tx1"/>
                          </a:solidFill>
                          <a:effectLst/>
                          <a:latin typeface="Times New Roman" panose="02020603050405020304" pitchFamily="18" charset="0"/>
                          <a:cs typeface="Times New Roman" panose="02020603050405020304" pitchFamily="18" charset="0"/>
                        </a:rPr>
                        <a:t> </a:t>
                      </a:r>
                      <a:r>
                        <a:rPr lang="vi-VN" sz="2000" b="0">
                          <a:solidFill>
                            <a:schemeClr val="tx1"/>
                          </a:solidFill>
                          <a:effectLst/>
                          <a:latin typeface="Times New Roman" panose="02020603050405020304" pitchFamily="18" charset="0"/>
                          <a:cs typeface="Times New Roman" panose="02020603050405020304" pitchFamily="18" charset="0"/>
                        </a:rPr>
                        <a:t>quát</a:t>
                      </a:r>
                      <a:r>
                        <a:rPr lang="vi-VN" sz="2000" b="0" spc="-30">
                          <a:solidFill>
                            <a:schemeClr val="tx1"/>
                          </a:solidFill>
                          <a:effectLst/>
                          <a:latin typeface="Times New Roman" panose="02020603050405020304" pitchFamily="18" charset="0"/>
                          <a:cs typeface="Times New Roman" panose="02020603050405020304" pitchFamily="18" charset="0"/>
                        </a:rPr>
                        <a:t> </a:t>
                      </a:r>
                      <a:r>
                        <a:rPr lang="vi-VN" sz="2000" b="0">
                          <a:solidFill>
                            <a:schemeClr val="tx1"/>
                          </a:solidFill>
                          <a:effectLst/>
                          <a:latin typeface="Times New Roman" panose="02020603050405020304" pitchFamily="18" charset="0"/>
                          <a:cs typeface="Times New Roman" panose="02020603050405020304" pitchFamily="18" charset="0"/>
                        </a:rPr>
                        <a:t>về</a:t>
                      </a:r>
                      <a:r>
                        <a:rPr lang="vi-VN" sz="2000" b="0" spc="-30">
                          <a:solidFill>
                            <a:schemeClr val="tx1"/>
                          </a:solidFill>
                          <a:effectLst/>
                          <a:latin typeface="Times New Roman" panose="02020603050405020304" pitchFamily="18" charset="0"/>
                          <a:cs typeface="Times New Roman" panose="02020603050405020304" pitchFamily="18" charset="0"/>
                        </a:rPr>
                        <a:t> </a:t>
                      </a:r>
                      <a:r>
                        <a:rPr lang="vi-VN" sz="2000" b="0">
                          <a:solidFill>
                            <a:schemeClr val="tx1"/>
                          </a:solidFill>
                          <a:effectLst/>
                          <a:latin typeface="Times New Roman" panose="02020603050405020304" pitchFamily="18" charset="0"/>
                          <a:cs typeface="Times New Roman" panose="02020603050405020304" pitchFamily="18" charset="0"/>
                        </a:rPr>
                        <a:t>sóng</a:t>
                      </a:r>
                      <a:r>
                        <a:rPr lang="vi-VN" sz="2000" b="0" spc="-25">
                          <a:solidFill>
                            <a:schemeClr val="tx1"/>
                          </a:solidFill>
                          <a:effectLst/>
                          <a:latin typeface="Times New Roman" panose="02020603050405020304" pitchFamily="18" charset="0"/>
                          <a:cs typeface="Times New Roman" panose="02020603050405020304" pitchFamily="18" charset="0"/>
                        </a:rPr>
                        <a:t> </a:t>
                      </a:r>
                      <a:r>
                        <a:rPr lang="vi-VN" sz="2000" b="0" spc="-125">
                          <a:solidFill>
                            <a:schemeClr val="tx1"/>
                          </a:solidFill>
                          <a:effectLst/>
                          <a:latin typeface="Times New Roman" panose="02020603050405020304" pitchFamily="18" charset="0"/>
                          <a:cs typeface="Times New Roman" panose="02020603050405020304" pitchFamily="18" charset="0"/>
                        </a:rPr>
                        <a:t>t hần.</a:t>
                      </a:r>
                      <a:endParaRPr lang="en-US" sz="1800" b="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55070916"/>
                  </a:ext>
                </a:extLst>
              </a:tr>
              <a:tr h="2235334">
                <a:tc>
                  <a:txBody>
                    <a:bodyPr/>
                    <a:lstStyle/>
                    <a:p>
                      <a:pPr marL="50165" marR="0" algn="l">
                        <a:spcBef>
                          <a:spcPts val="61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Phần nội dung</a:t>
                      </a:r>
                      <a:endParaRPr lang="en-US" sz="18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Giải thích nguyên nhân xuất hiện và</a:t>
                      </a:r>
                      <a:r>
                        <a:rPr lang="vi-VN" sz="2000" spc="-60"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cách</a:t>
                      </a:r>
                      <a:r>
                        <a:rPr lang="vi-VN" sz="2000" spc="-60"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thức diễn </a:t>
                      </a:r>
                      <a:r>
                        <a:rPr lang="vi-VN" sz="2000" spc="-60"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ra</a:t>
                      </a:r>
                      <a:r>
                        <a:rPr lang="vi-VN" sz="2000" spc="-65" dirty="0">
                          <a:solidFill>
                            <a:schemeClr val="tx1"/>
                          </a:solidFill>
                          <a:effectLst/>
                          <a:latin typeface="Times New Roman" panose="02020603050405020304" pitchFamily="18" charset="0"/>
                          <a:cs typeface="Times New Roman" panose="02020603050405020304" pitchFamily="18" charset="0"/>
                        </a:rPr>
                        <a:t> của hiện tượng </a:t>
                      </a:r>
                      <a:r>
                        <a:rPr lang="vi-VN" sz="2000" dirty="0">
                          <a:solidFill>
                            <a:schemeClr val="tx1"/>
                          </a:solidFill>
                          <a:effectLst/>
                          <a:latin typeface="Times New Roman" panose="02020603050405020304" pitchFamily="18" charset="0"/>
                          <a:cs typeface="Times New Roman" panose="02020603050405020304" pitchFamily="18" charset="0"/>
                        </a:rPr>
                        <a:t>nhiên; cung cấp</a:t>
                      </a:r>
                      <a:r>
                        <a:rPr lang="vi-VN" sz="2000" spc="-65"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thông</a:t>
                      </a:r>
                      <a:r>
                        <a:rPr lang="vi-VN" sz="2000" spc="-60"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tin</a:t>
                      </a:r>
                      <a:r>
                        <a:rPr lang="vi-VN" sz="2000" spc="-60"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về một số</a:t>
                      </a:r>
                      <a:r>
                        <a:rPr lang="vi-VN" sz="2000" spc="-65"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thảm</a:t>
                      </a:r>
                      <a:r>
                        <a:rPr lang="vi-VN" sz="2000" spc="-295"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hoạ</a:t>
                      </a:r>
                      <a:r>
                        <a:rPr lang="vi-VN" sz="2000" spc="-40"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sóng</a:t>
                      </a:r>
                      <a:r>
                        <a:rPr lang="vi-VN" sz="2000" spc="-40"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thần</a:t>
                      </a:r>
                      <a:r>
                        <a:rPr lang="vi-VN" sz="2000" spc="-40"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trong</a:t>
                      </a:r>
                      <a:r>
                        <a:rPr lang="vi-VN" sz="2000" spc="-35"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lịch sử</a:t>
                      </a:r>
                      <a:endParaRPr lang="en-US" sz="18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vi-VN" sz="2000" b="0" dirty="0">
                          <a:solidFill>
                            <a:schemeClr val="tx1"/>
                          </a:solidFill>
                          <a:effectLst/>
                          <a:latin typeface="Times New Roman" panose="02020603050405020304" pitchFamily="18" charset="0"/>
                          <a:cs typeface="Times New Roman" panose="02020603050405020304" pitchFamily="18" charset="0"/>
                        </a:rPr>
                        <a:t>Nội dung “Cơ chế hình thành sóng</a:t>
                      </a:r>
                      <a:r>
                        <a:rPr lang="vi-VN" sz="2000" b="0" spc="5" dirty="0">
                          <a:solidFill>
                            <a:schemeClr val="tx1"/>
                          </a:solidFill>
                          <a:effectLst/>
                          <a:latin typeface="Times New Roman" panose="02020603050405020304" pitchFamily="18" charset="0"/>
                          <a:cs typeface="Times New Roman" panose="02020603050405020304" pitchFamily="18" charset="0"/>
                        </a:rPr>
                        <a:t> </a:t>
                      </a:r>
                      <a:r>
                        <a:rPr lang="vi-VN" sz="2000" b="0" dirty="0">
                          <a:solidFill>
                            <a:schemeClr val="tx1"/>
                          </a:solidFill>
                          <a:effectLst/>
                          <a:latin typeface="Times New Roman" panose="02020603050405020304" pitchFamily="18" charset="0"/>
                          <a:cs typeface="Times New Roman" panose="02020603050405020304" pitchFamily="18" charset="0"/>
                        </a:rPr>
                        <a:t>thần”, “Nguyên nhân”, “Dấu hiệu sắp</a:t>
                      </a:r>
                      <a:r>
                        <a:rPr lang="vi-VN" sz="2000" b="0" spc="5" dirty="0">
                          <a:solidFill>
                            <a:schemeClr val="tx1"/>
                          </a:solidFill>
                          <a:effectLst/>
                          <a:latin typeface="Times New Roman" panose="02020603050405020304" pitchFamily="18" charset="0"/>
                          <a:cs typeface="Times New Roman" panose="02020603050405020304" pitchFamily="18" charset="0"/>
                        </a:rPr>
                        <a:t> </a:t>
                      </a:r>
                      <a:r>
                        <a:rPr lang="vi-VN" sz="2000" b="0" dirty="0">
                          <a:solidFill>
                            <a:schemeClr val="tx1"/>
                          </a:solidFill>
                          <a:effectLst/>
                          <a:latin typeface="Times New Roman" panose="02020603050405020304" pitchFamily="18" charset="0"/>
                          <a:cs typeface="Times New Roman" panose="02020603050405020304" pitchFamily="18" charset="0"/>
                        </a:rPr>
                        <a:t>có sóng thần” trình bày thông tin giải</a:t>
                      </a:r>
                      <a:r>
                        <a:rPr lang="vi-VN" sz="2000" b="0" spc="-280" dirty="0">
                          <a:solidFill>
                            <a:schemeClr val="tx1"/>
                          </a:solidFill>
                          <a:effectLst/>
                          <a:latin typeface="Times New Roman" panose="02020603050405020304" pitchFamily="18" charset="0"/>
                          <a:cs typeface="Times New Roman" panose="02020603050405020304" pitchFamily="18" charset="0"/>
                        </a:rPr>
                        <a:t>  </a:t>
                      </a:r>
                      <a:r>
                        <a:rPr lang="vi-VN" sz="2000" b="0" dirty="0">
                          <a:solidFill>
                            <a:schemeClr val="tx1"/>
                          </a:solidFill>
                          <a:effectLst/>
                          <a:latin typeface="Times New Roman" panose="02020603050405020304" pitchFamily="18" charset="0"/>
                          <a:cs typeface="Times New Roman" panose="02020603050405020304" pitchFamily="18" charset="0"/>
                        </a:rPr>
                        <a:t>thích cho nguyên nhân xuất hiện, quá</a:t>
                      </a:r>
                      <a:r>
                        <a:rPr lang="vi-VN" sz="2000" b="0" spc="-280" dirty="0">
                          <a:solidFill>
                            <a:schemeClr val="tx1"/>
                          </a:solidFill>
                          <a:effectLst/>
                          <a:latin typeface="Times New Roman" panose="02020603050405020304" pitchFamily="18" charset="0"/>
                          <a:cs typeface="Times New Roman" panose="02020603050405020304" pitchFamily="18" charset="0"/>
                        </a:rPr>
                        <a:t>  </a:t>
                      </a:r>
                      <a:r>
                        <a:rPr lang="vi-VN" sz="2000" b="0" dirty="0">
                          <a:solidFill>
                            <a:schemeClr val="tx1"/>
                          </a:solidFill>
                          <a:effectLst/>
                          <a:latin typeface="Times New Roman" panose="02020603050405020304" pitchFamily="18" charset="0"/>
                          <a:cs typeface="Times New Roman" panose="02020603050405020304" pitchFamily="18" charset="0"/>
                        </a:rPr>
                        <a:t>trình</a:t>
                      </a:r>
                      <a:r>
                        <a:rPr lang="vi-VN" sz="2000" b="0" spc="-45" dirty="0">
                          <a:solidFill>
                            <a:schemeClr val="tx1"/>
                          </a:solidFill>
                          <a:effectLst/>
                          <a:latin typeface="Times New Roman" panose="02020603050405020304" pitchFamily="18" charset="0"/>
                          <a:cs typeface="Times New Roman" panose="02020603050405020304" pitchFamily="18" charset="0"/>
                        </a:rPr>
                        <a:t> </a:t>
                      </a:r>
                      <a:r>
                        <a:rPr lang="vi-VN" sz="2000" b="0" dirty="0">
                          <a:solidFill>
                            <a:schemeClr val="tx1"/>
                          </a:solidFill>
                          <a:effectLst/>
                          <a:latin typeface="Times New Roman" panose="02020603050405020304" pitchFamily="18" charset="0"/>
                          <a:cs typeface="Times New Roman" panose="02020603050405020304" pitchFamily="18" charset="0"/>
                        </a:rPr>
                        <a:t>diễn</a:t>
                      </a:r>
                      <a:r>
                        <a:rPr lang="vi-VN" sz="2000" b="0" spc="-45" dirty="0">
                          <a:solidFill>
                            <a:schemeClr val="tx1"/>
                          </a:solidFill>
                          <a:effectLst/>
                          <a:latin typeface="Times New Roman" panose="02020603050405020304" pitchFamily="18" charset="0"/>
                          <a:cs typeface="Times New Roman" panose="02020603050405020304" pitchFamily="18" charset="0"/>
                        </a:rPr>
                        <a:t> </a:t>
                      </a:r>
                      <a:r>
                        <a:rPr lang="vi-VN" sz="2000" b="0" dirty="0">
                          <a:solidFill>
                            <a:schemeClr val="tx1"/>
                          </a:solidFill>
                          <a:effectLst/>
                          <a:latin typeface="Times New Roman" panose="02020603050405020304" pitchFamily="18" charset="0"/>
                          <a:cs typeface="Times New Roman" panose="02020603050405020304" pitchFamily="18" charset="0"/>
                        </a:rPr>
                        <a:t>ra</a:t>
                      </a:r>
                      <a:r>
                        <a:rPr lang="vi-VN" sz="2000" b="0" spc="-40" dirty="0">
                          <a:solidFill>
                            <a:schemeClr val="tx1"/>
                          </a:solidFill>
                          <a:effectLst/>
                          <a:latin typeface="Times New Roman" panose="02020603050405020304" pitchFamily="18" charset="0"/>
                          <a:cs typeface="Times New Roman" panose="02020603050405020304" pitchFamily="18" charset="0"/>
                        </a:rPr>
                        <a:t> </a:t>
                      </a:r>
                      <a:r>
                        <a:rPr lang="vi-VN" sz="2000" b="0" dirty="0">
                          <a:solidFill>
                            <a:schemeClr val="tx1"/>
                          </a:solidFill>
                          <a:effectLst/>
                          <a:latin typeface="Times New Roman" panose="02020603050405020304" pitchFamily="18" charset="0"/>
                          <a:cs typeface="Times New Roman" panose="02020603050405020304" pitchFamily="18" charset="0"/>
                        </a:rPr>
                        <a:t>và</a:t>
                      </a:r>
                      <a:r>
                        <a:rPr lang="vi-VN" sz="2000" b="0" spc="-45" dirty="0">
                          <a:solidFill>
                            <a:schemeClr val="tx1"/>
                          </a:solidFill>
                          <a:effectLst/>
                          <a:latin typeface="Times New Roman" panose="02020603050405020304" pitchFamily="18" charset="0"/>
                          <a:cs typeface="Times New Roman" panose="02020603050405020304" pitchFamily="18" charset="0"/>
                        </a:rPr>
                        <a:t> </a:t>
                      </a:r>
                      <a:r>
                        <a:rPr lang="vi-VN" sz="2000" b="0" dirty="0">
                          <a:solidFill>
                            <a:schemeClr val="tx1"/>
                          </a:solidFill>
                          <a:effectLst/>
                          <a:latin typeface="Times New Roman" panose="02020603050405020304" pitchFamily="18" charset="0"/>
                          <a:cs typeface="Times New Roman" panose="02020603050405020304" pitchFamily="18" charset="0"/>
                        </a:rPr>
                        <a:t>dấu hiệu nhận biết xuất hiện của hiệnt ượng sóng thần.</a:t>
                      </a:r>
                      <a:r>
                        <a:rPr lang="vi-VN" sz="2000" b="0" spc="-295" dirty="0">
                          <a:solidFill>
                            <a:schemeClr val="tx1"/>
                          </a:solidFill>
                          <a:effectLst/>
                          <a:latin typeface="Times New Roman" panose="02020603050405020304" pitchFamily="18" charset="0"/>
                          <a:cs typeface="Times New Roman" panose="02020603050405020304" pitchFamily="18" charset="0"/>
                        </a:rPr>
                        <a:t> </a:t>
                      </a:r>
                      <a:r>
                        <a:rPr lang="vi-VN" sz="2000" b="0" spc="-5" dirty="0">
                          <a:solidFill>
                            <a:schemeClr val="tx1"/>
                          </a:solidFill>
                          <a:effectLst/>
                          <a:latin typeface="Times New Roman" panose="02020603050405020304" pitchFamily="18" charset="0"/>
                          <a:cs typeface="Times New Roman" panose="02020603050405020304" pitchFamily="18" charset="0"/>
                        </a:rPr>
                        <a:t>Ngoài</a:t>
                      </a:r>
                      <a:r>
                        <a:rPr lang="vi-VN" sz="2000" b="0" spc="-50" dirty="0">
                          <a:solidFill>
                            <a:schemeClr val="tx1"/>
                          </a:solidFill>
                          <a:effectLst/>
                          <a:latin typeface="Times New Roman" panose="02020603050405020304" pitchFamily="18" charset="0"/>
                          <a:cs typeface="Times New Roman" panose="02020603050405020304" pitchFamily="18" charset="0"/>
                        </a:rPr>
                        <a:t> </a:t>
                      </a:r>
                      <a:r>
                        <a:rPr lang="vi-VN" sz="2000" b="0" dirty="0">
                          <a:solidFill>
                            <a:schemeClr val="tx1"/>
                          </a:solidFill>
                          <a:effectLst/>
                          <a:latin typeface="Times New Roman" panose="02020603050405020304" pitchFamily="18" charset="0"/>
                          <a:cs typeface="Times New Roman" panose="02020603050405020304" pitchFamily="18" charset="0"/>
                        </a:rPr>
                        <a:t>ra,</a:t>
                      </a:r>
                      <a:r>
                        <a:rPr lang="vi-VN" sz="2000" b="0" spc="-45" dirty="0">
                          <a:solidFill>
                            <a:schemeClr val="tx1"/>
                          </a:solidFill>
                          <a:effectLst/>
                          <a:latin typeface="Times New Roman" panose="02020603050405020304" pitchFamily="18" charset="0"/>
                          <a:cs typeface="Times New Roman" panose="02020603050405020304" pitchFamily="18" charset="0"/>
                        </a:rPr>
                        <a:t> còn giải thích một số thảm họa của sóng thần trong lịch sử để giúp người đọc </a:t>
                      </a:r>
                      <a:r>
                        <a:rPr lang="vi-VN" sz="2000" b="0" dirty="0">
                          <a:solidFill>
                            <a:schemeClr val="tx1"/>
                          </a:solidFill>
                          <a:effectLst/>
                          <a:latin typeface="Times New Roman" panose="02020603050405020304" pitchFamily="18" charset="0"/>
                          <a:cs typeface="Times New Roman" panose="02020603050405020304" pitchFamily="18" charset="0"/>
                        </a:rPr>
                        <a:t>hình dung rõ hơn về mức độ nguy hiểm của sóng thần.</a:t>
                      </a:r>
                      <a:endParaRPr lang="en-US" sz="18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0987482"/>
                  </a:ext>
                </a:extLst>
              </a:tr>
              <a:tr h="1095636">
                <a:tc>
                  <a:txBody>
                    <a:bodyPr/>
                    <a:lstStyle/>
                    <a:p>
                      <a:pPr marL="50165" marR="0" algn="l">
                        <a:spcBef>
                          <a:spcPts val="61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Phần kết thúc</a:t>
                      </a:r>
                      <a:endParaRPr lang="en-US" sz="18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vi-VN" sz="1800" b="0" dirty="0">
                          <a:solidFill>
                            <a:schemeClr val="tx1"/>
                          </a:solidFill>
                          <a:effectLst/>
                          <a:latin typeface="Times New Roman" panose="02020603050405020304" pitchFamily="18" charset="0"/>
                          <a:cs typeface="Times New Roman" panose="02020603050405020304" pitchFamily="18" charset="0"/>
                        </a:rPr>
                        <a:t>Thường trình bày sự việc cuối của hiện tượng tự nhiên hoặc tóm tắt nội dung giải thích</a:t>
                      </a:r>
                      <a:endPar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vi-VN" sz="2000" b="0" dirty="0">
                          <a:solidFill>
                            <a:schemeClr val="tx1"/>
                          </a:solidFill>
                          <a:effectLst/>
                          <a:latin typeface="Times New Roman" panose="02020603050405020304" pitchFamily="18" charset="0"/>
                          <a:cs typeface="Times New Roman" panose="02020603050405020304" pitchFamily="18" charset="0"/>
                        </a:rPr>
                        <a:t>Không có</a:t>
                      </a:r>
                      <a:endParaRPr lang="en-US" sz="18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74478141"/>
                  </a:ext>
                </a:extLst>
              </a:tr>
            </a:tbl>
          </a:graphicData>
        </a:graphic>
      </p:graphicFrame>
    </p:spTree>
    <p:extLst>
      <p:ext uri="{BB962C8B-B14F-4D97-AF65-F5344CB8AC3E}">
        <p14:creationId xmlns:p14="http://schemas.microsoft.com/office/powerpoint/2010/main" val="1166855880"/>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xmlns:a16="http://schemas.microsoft.com/office/drawing/2014/main" xmlns:a14="http://schemas.microsoft.com/office/drawing/2010/main" xmlns:ahyp="http://schemas.microsoft.com/office/drawing/2018/hyperlinkcolor">
      <p:transition spd="slow" advClick="0" advTm="1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8DEA533F-A4B7-E0E6-CFD5-E635F1B6DE9B}"/>
              </a:ext>
            </a:extLst>
          </p:cNvPr>
          <p:cNvSpPr txBox="1"/>
          <p:nvPr/>
        </p:nvSpPr>
        <p:spPr>
          <a:xfrm>
            <a:off x="3669759" y="2850364"/>
            <a:ext cx="6094378" cy="2339102"/>
          </a:xfrm>
          <a:prstGeom prst="rect">
            <a:avLst/>
          </a:prstGeom>
          <a:noFill/>
        </p:spPr>
        <p:txBody>
          <a:bodyPr wrap="square">
            <a:spAutoFit/>
          </a:bodyPr>
          <a:lstStyle/>
          <a:p>
            <a:pPr>
              <a:spcBef>
                <a:spcPts val="600"/>
              </a:spcBef>
              <a:spcAft>
                <a:spcPts val="600"/>
              </a:spcAft>
            </a:pPr>
            <a:r>
              <a:rPr lang="vi-VN" sz="4800" b="1" dirty="0">
                <a:solidFill>
                  <a:srgbClr val="FF0000"/>
                </a:solidFill>
                <a:latin typeface="Times New Roman" panose="02020603050405020304" pitchFamily="18" charset="0"/>
                <a:ea typeface="Calibri" panose="020F0502020204030204" pitchFamily="34" charset="0"/>
              </a:rPr>
              <a:t>2.</a:t>
            </a:r>
            <a:r>
              <a:rPr lang="vi-VN" sz="4800" b="1" dirty="0">
                <a:solidFill>
                  <a:srgbClr val="FF0000"/>
                </a:solidFill>
                <a:effectLst/>
                <a:latin typeface="Times New Roman" panose="02020603050405020304" pitchFamily="18" charset="0"/>
                <a:ea typeface="Calibri" panose="020F0502020204030204" pitchFamily="34" charset="0"/>
              </a:rPr>
              <a:t>  </a:t>
            </a:r>
            <a:r>
              <a:rPr lang="en-US" sz="4800" b="1" dirty="0" err="1">
                <a:solidFill>
                  <a:srgbClr val="FF0000"/>
                </a:solidFill>
                <a:effectLst/>
                <a:latin typeface="Times New Roman" panose="02020603050405020304" pitchFamily="18" charset="0"/>
                <a:ea typeface="Calibri" panose="020F0502020204030204" pitchFamily="34" charset="0"/>
              </a:rPr>
              <a:t>Các</a:t>
            </a:r>
            <a:r>
              <a:rPr lang="en-US" sz="4800" b="1" spc="-40" dirty="0">
                <a:solidFill>
                  <a:srgbClr val="FF0000"/>
                </a:solidFill>
                <a:effectLst/>
                <a:latin typeface="Times New Roman" panose="02020603050405020304" pitchFamily="18" charset="0"/>
                <a:ea typeface="Calibri" panose="020F0502020204030204" pitchFamily="34" charset="0"/>
              </a:rPr>
              <a:t> </a:t>
            </a:r>
            <a:r>
              <a:rPr lang="en-US" sz="4800" b="1" dirty="0" err="1">
                <a:solidFill>
                  <a:srgbClr val="FF0000"/>
                </a:solidFill>
                <a:effectLst/>
                <a:latin typeface="Times New Roman" panose="02020603050405020304" pitchFamily="18" charset="0"/>
                <a:ea typeface="Calibri" panose="020F0502020204030204" pitchFamily="34" charset="0"/>
              </a:rPr>
              <a:t>thông</a:t>
            </a:r>
            <a:r>
              <a:rPr lang="en-US" sz="4800" b="1" spc="-45" dirty="0">
                <a:solidFill>
                  <a:srgbClr val="FF0000"/>
                </a:solidFill>
                <a:effectLst/>
                <a:latin typeface="Times New Roman" panose="02020603050405020304" pitchFamily="18" charset="0"/>
                <a:ea typeface="Calibri" panose="020F0502020204030204" pitchFamily="34" charset="0"/>
              </a:rPr>
              <a:t> </a:t>
            </a:r>
            <a:r>
              <a:rPr lang="en-US" sz="4800" b="1" dirty="0">
                <a:solidFill>
                  <a:srgbClr val="FF0000"/>
                </a:solidFill>
                <a:effectLst/>
                <a:latin typeface="Times New Roman" panose="02020603050405020304" pitchFamily="18" charset="0"/>
                <a:ea typeface="Calibri" panose="020F0502020204030204" pitchFamily="34" charset="0"/>
              </a:rPr>
              <a:t>tin </a:t>
            </a:r>
            <a:r>
              <a:rPr lang="en-US" sz="4800" b="1" dirty="0" err="1">
                <a:solidFill>
                  <a:srgbClr val="FF0000"/>
                </a:solidFill>
                <a:effectLst/>
                <a:latin typeface="Times New Roman" panose="02020603050405020304" pitchFamily="18" charset="0"/>
                <a:ea typeface="Calibri" panose="020F0502020204030204" pitchFamily="34" charset="0"/>
              </a:rPr>
              <a:t>vê</a:t>
            </a:r>
            <a:r>
              <a:rPr lang="en-US" sz="4800" b="1" dirty="0">
                <a:solidFill>
                  <a:srgbClr val="FF0000"/>
                </a:solidFill>
                <a:effectLst/>
                <a:latin typeface="Times New Roman" panose="02020603050405020304" pitchFamily="18" charset="0"/>
                <a:ea typeface="Calibri" panose="020F0502020204030204" pitchFamily="34" charset="0"/>
              </a:rPr>
              <a:t>̀ </a:t>
            </a:r>
            <a:r>
              <a:rPr lang="en-US" sz="4800" b="1" dirty="0" err="1">
                <a:solidFill>
                  <a:srgbClr val="FF0000"/>
                </a:solidFill>
                <a:effectLst/>
                <a:latin typeface="Times New Roman" panose="02020603050405020304" pitchFamily="18" charset="0"/>
                <a:ea typeface="Calibri" panose="020F0502020204030204" pitchFamily="34" charset="0"/>
              </a:rPr>
              <a:t>sóng</a:t>
            </a:r>
            <a:r>
              <a:rPr lang="en-US" sz="4800" b="1" dirty="0">
                <a:solidFill>
                  <a:srgbClr val="FF0000"/>
                </a:solidFill>
                <a:effectLst/>
                <a:latin typeface="Times New Roman" panose="02020603050405020304" pitchFamily="18" charset="0"/>
                <a:ea typeface="Calibri" panose="020F0502020204030204" pitchFamily="34" charset="0"/>
              </a:rPr>
              <a:t> </a:t>
            </a:r>
            <a:r>
              <a:rPr lang="en-US" sz="4800" b="1" dirty="0" err="1">
                <a:solidFill>
                  <a:srgbClr val="FF0000"/>
                </a:solidFill>
                <a:effectLst/>
                <a:latin typeface="Times New Roman" panose="02020603050405020304" pitchFamily="18" charset="0"/>
                <a:ea typeface="Calibri" panose="020F0502020204030204" pitchFamily="34" charset="0"/>
              </a:rPr>
              <a:t>thần</a:t>
            </a:r>
            <a:endParaRPr lang="en-US" sz="4800" dirty="0">
              <a:solidFill>
                <a:srgbClr val="FF0000"/>
              </a:solidFill>
              <a:effectLst/>
              <a:latin typeface="Times New Roman" panose="02020603050405020304" pitchFamily="18" charset="0"/>
              <a:ea typeface="Calibri" panose="020F0502020204030204" pitchFamily="34" charset="0"/>
            </a:endParaRPr>
          </a:p>
          <a:p>
            <a:pPr marL="0" marR="0" algn="just">
              <a:spcBef>
                <a:spcPts val="600"/>
              </a:spcBef>
              <a:spcAft>
                <a:spcPts val="600"/>
              </a:spcAft>
            </a:pPr>
            <a:r>
              <a:rPr lang="vi-VN" sz="4000" b="1" dirty="0">
                <a:solidFill>
                  <a:srgbClr val="FF0000"/>
                </a:solidFill>
                <a:latin typeface="Times New Roman" panose="02020603050405020304" pitchFamily="18" charset="0"/>
                <a:ea typeface="Calibri" panose="020F0502020204030204" pitchFamily="34" charset="0"/>
              </a:rPr>
              <a:t> </a:t>
            </a:r>
            <a:endParaRPr lang="en-US" sz="4000"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21866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A603AF24-4F17-44C3-8229-28B5C2605125}"/>
              </a:ext>
            </a:extLst>
          </p:cNvPr>
          <p:cNvGrpSpPr/>
          <p:nvPr/>
        </p:nvGrpSpPr>
        <p:grpSpPr>
          <a:xfrm>
            <a:off x="9912484" y="0"/>
            <a:ext cx="2279515" cy="6858002"/>
            <a:chOff x="6792886" y="0"/>
            <a:chExt cx="5399114" cy="6858002"/>
          </a:xfrm>
        </p:grpSpPr>
        <p:pic>
          <p:nvPicPr>
            <p:cNvPr id="17" name="图片 16">
              <a:extLst>
                <a:ext uri="{FF2B5EF4-FFF2-40B4-BE49-F238E27FC236}">
                  <a16:creationId xmlns:a16="http://schemas.microsoft.com/office/drawing/2014/main" xmlns="" id="{46F8593E-38CB-48B6-A507-18518F6A0D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505"/>
            <a:stretch/>
          </p:blipFill>
          <p:spPr>
            <a:xfrm flipH="1" flipV="1">
              <a:off x="6792886" y="0"/>
              <a:ext cx="5399114" cy="6858000"/>
            </a:xfrm>
            <a:prstGeom prst="rect">
              <a:avLst/>
            </a:prstGeom>
          </p:spPr>
        </p:pic>
        <p:pic>
          <p:nvPicPr>
            <p:cNvPr id="19" name="图片 18">
              <a:extLst>
                <a:ext uri="{FF2B5EF4-FFF2-40B4-BE49-F238E27FC236}">
                  <a16:creationId xmlns:a16="http://schemas.microsoft.com/office/drawing/2014/main" xmlns="" id="{741906AB-C279-499E-B293-448E72E2E67E}"/>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H="1">
              <a:off x="9017091" y="3683093"/>
              <a:ext cx="3142577" cy="3207241"/>
            </a:xfrm>
            <a:prstGeom prst="rect">
              <a:avLst/>
            </a:prstGeom>
          </p:spPr>
        </p:pic>
      </p:grpSp>
      <p:grpSp>
        <p:nvGrpSpPr>
          <p:cNvPr id="21" name="组合 20">
            <a:extLst>
              <a:ext uri="{FF2B5EF4-FFF2-40B4-BE49-F238E27FC236}">
                <a16:creationId xmlns:a16="http://schemas.microsoft.com/office/drawing/2014/main" xmlns="" id="{D339DB1B-A580-403B-9A8C-9CC08B1F0424}"/>
              </a:ext>
            </a:extLst>
          </p:cNvPr>
          <p:cNvGrpSpPr/>
          <p:nvPr/>
        </p:nvGrpSpPr>
        <p:grpSpPr>
          <a:xfrm>
            <a:off x="0" y="-3208"/>
            <a:ext cx="2752928" cy="6912008"/>
            <a:chOff x="-1" y="-3208"/>
            <a:chExt cx="5399114" cy="6912008"/>
          </a:xfrm>
        </p:grpSpPr>
        <p:pic>
          <p:nvPicPr>
            <p:cNvPr id="12" name="图片 11">
              <a:extLst>
                <a:ext uri="{FF2B5EF4-FFF2-40B4-BE49-F238E27FC236}">
                  <a16:creationId xmlns:a16="http://schemas.microsoft.com/office/drawing/2014/main" xmlns="" id="{D30028AD-6DD1-4FB7-B316-59E35F610F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7505"/>
            <a:stretch/>
          </p:blipFill>
          <p:spPr>
            <a:xfrm>
              <a:off x="-1" y="0"/>
              <a:ext cx="5399114" cy="6908800"/>
            </a:xfrm>
            <a:prstGeom prst="rect">
              <a:avLst/>
            </a:prstGeom>
          </p:spPr>
        </p:pic>
        <p:pic>
          <p:nvPicPr>
            <p:cNvPr id="20" name="图片 19">
              <a:extLst>
                <a:ext uri="{FF2B5EF4-FFF2-40B4-BE49-F238E27FC236}">
                  <a16:creationId xmlns:a16="http://schemas.microsoft.com/office/drawing/2014/main" xmlns="" id="{F73C5ECA-531E-4D24-8E2E-D83C30A38AF2}"/>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V="1">
              <a:off x="35216" y="-35540"/>
              <a:ext cx="3142577" cy="3207241"/>
            </a:xfrm>
            <a:prstGeom prst="rect">
              <a:avLst/>
            </a:prstGeom>
          </p:spPr>
        </p:pic>
      </p:grpSp>
      <p:sp>
        <p:nvSpPr>
          <p:cNvPr id="5" name="TextBox 4">
            <a:extLst>
              <a:ext uri="{FF2B5EF4-FFF2-40B4-BE49-F238E27FC236}">
                <a16:creationId xmlns:a16="http://schemas.microsoft.com/office/drawing/2014/main" xmlns="" id="{07D51F1E-04C4-3F2E-5464-C25BDADE7DF6}"/>
              </a:ext>
            </a:extLst>
          </p:cNvPr>
          <p:cNvSpPr txBox="1"/>
          <p:nvPr/>
        </p:nvSpPr>
        <p:spPr>
          <a:xfrm>
            <a:off x="1636796" y="137709"/>
            <a:ext cx="10555203" cy="1077218"/>
          </a:xfrm>
          <a:prstGeom prst="rect">
            <a:avLst/>
          </a:prstGeom>
          <a:noFill/>
        </p:spPr>
        <p:txBody>
          <a:bodyPr wrap="square">
            <a:spAutoFit/>
          </a:bodyPr>
          <a:lstStyle/>
          <a:p>
            <a:r>
              <a:rPr lang="vi-VN" sz="3200" b="1" dirty="0">
                <a:solidFill>
                  <a:srgbClr val="FF0000"/>
                </a:solidFill>
                <a:effectLst/>
                <a:latin typeface="Times New Roman" panose="02020603050405020304" pitchFamily="18" charset="0"/>
                <a:ea typeface="Calibri" panose="020F0502020204030204" pitchFamily="34" charset="0"/>
              </a:rPr>
              <a:t>N</a:t>
            </a:r>
            <a:r>
              <a:rPr lang="en-US" sz="3200" b="1" dirty="0" err="1">
                <a:solidFill>
                  <a:srgbClr val="FF0000"/>
                </a:solidFill>
                <a:effectLst/>
                <a:latin typeface="Times New Roman" panose="02020603050405020304" pitchFamily="18" charset="0"/>
                <a:ea typeface="Calibri" panose="020F0502020204030204" pitchFamily="34" charset="0"/>
              </a:rPr>
              <a:t>hắc</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lại</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một</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số</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cách</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trình</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bày</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thông</a:t>
            </a:r>
            <a:r>
              <a:rPr lang="en-US" sz="3200" b="1" dirty="0">
                <a:solidFill>
                  <a:srgbClr val="FF0000"/>
                </a:solidFill>
                <a:effectLst/>
                <a:latin typeface="Times New Roman" panose="02020603050405020304" pitchFamily="18" charset="0"/>
                <a:ea typeface="Calibri" panose="020F0502020204030204" pitchFamily="34" charset="0"/>
              </a:rPr>
              <a:t> tin </a:t>
            </a:r>
            <a:r>
              <a:rPr lang="en-US" sz="3200" b="1" dirty="0" err="1">
                <a:solidFill>
                  <a:srgbClr val="FF0000"/>
                </a:solidFill>
                <a:effectLst/>
                <a:latin typeface="Times New Roman" panose="02020603050405020304" pitchFamily="18" charset="0"/>
                <a:ea typeface="Calibri" panose="020F0502020204030204" pitchFamily="34" charset="0"/>
              </a:rPr>
              <a:t>đã</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học</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bằng</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cách</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hoàn</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thành</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bảng</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tóm</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tắt</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sau</a:t>
            </a:r>
            <a:r>
              <a:rPr lang="vi-VN" sz="3200" b="1" dirty="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ndParaRPr>
          </a:p>
        </p:txBody>
      </p:sp>
      <p:graphicFrame>
        <p:nvGraphicFramePr>
          <p:cNvPr id="6" name="Table 5">
            <a:extLst>
              <a:ext uri="{FF2B5EF4-FFF2-40B4-BE49-F238E27FC236}">
                <a16:creationId xmlns:a16="http://schemas.microsoft.com/office/drawing/2014/main" xmlns="" id="{70352888-FB24-E171-13A3-E2FFF5F66661}"/>
              </a:ext>
            </a:extLst>
          </p:cNvPr>
          <p:cNvGraphicFramePr>
            <a:graphicFrameLocks noGrp="1"/>
          </p:cNvGraphicFramePr>
          <p:nvPr>
            <p:extLst>
              <p:ext uri="{D42A27DB-BD31-4B8C-83A1-F6EECF244321}">
                <p14:modId xmlns:p14="http://schemas.microsoft.com/office/powerpoint/2010/main" val="3093465408"/>
              </p:ext>
            </p:extLst>
          </p:nvPr>
        </p:nvGraphicFramePr>
        <p:xfrm>
          <a:off x="48985" y="1352636"/>
          <a:ext cx="12094029" cy="5630917"/>
        </p:xfrm>
        <a:graphic>
          <a:graphicData uri="http://schemas.openxmlformats.org/drawingml/2006/table">
            <a:tbl>
              <a:tblPr firstRow="1" firstCol="1" lastRow="1" lastCol="1" bandRow="1" bandCol="1">
                <a:tableStyleId>{5C22544A-7EE6-4342-B048-85BDC9FD1C3A}</a:tableStyleId>
              </a:tblPr>
              <a:tblGrid>
                <a:gridCol w="5423965">
                  <a:extLst>
                    <a:ext uri="{9D8B030D-6E8A-4147-A177-3AD203B41FA5}">
                      <a16:colId xmlns:a16="http://schemas.microsoft.com/office/drawing/2014/main" xmlns="" val="3898394363"/>
                    </a:ext>
                  </a:extLst>
                </a:gridCol>
                <a:gridCol w="4315931">
                  <a:extLst>
                    <a:ext uri="{9D8B030D-6E8A-4147-A177-3AD203B41FA5}">
                      <a16:colId xmlns:a16="http://schemas.microsoft.com/office/drawing/2014/main" xmlns="" val="3201954161"/>
                    </a:ext>
                  </a:extLst>
                </a:gridCol>
                <a:gridCol w="2354133">
                  <a:extLst>
                    <a:ext uri="{9D8B030D-6E8A-4147-A177-3AD203B41FA5}">
                      <a16:colId xmlns:a16="http://schemas.microsoft.com/office/drawing/2014/main" xmlns="" val="1538478543"/>
                    </a:ext>
                  </a:extLst>
                </a:gridCol>
              </a:tblGrid>
              <a:tr h="693524">
                <a:tc>
                  <a:txBody>
                    <a:bodyPr/>
                    <a:lstStyle/>
                    <a:p>
                      <a:pPr marL="0" marR="0" indent="0" algn="just">
                        <a:lnSpc>
                          <a:spcPct val="100000"/>
                        </a:lnSpc>
                        <a:spcBef>
                          <a:spcPts val="0"/>
                        </a:spcBef>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Đoạn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văn</a:t>
                      </a: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just">
                        <a:spcBef>
                          <a:spcPts val="104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Cách</a:t>
                      </a:r>
                      <a:r>
                        <a:rPr lang="vi-VN" sz="2400" spc="-70"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trình</a:t>
                      </a:r>
                      <a:r>
                        <a:rPr lang="vi-VN" sz="2400" spc="-65"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bày</a:t>
                      </a:r>
                      <a:r>
                        <a:rPr lang="vi-VN" sz="2400" spc="-65"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thông</a:t>
                      </a:r>
                      <a:r>
                        <a:rPr lang="vi-VN" sz="2400" spc="-65"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tin</a:t>
                      </a: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25400" marR="0" indent="-25400">
                        <a:spcBef>
                          <a:spcPts val="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Căn c</a:t>
                      </a:r>
                      <a:r>
                        <a:rPr lang="en-US" sz="2400" dirty="0">
                          <a:solidFill>
                            <a:schemeClr val="tx1"/>
                          </a:solidFill>
                          <a:effectLst/>
                          <a:latin typeface="Times New Roman" panose="02020603050405020304" pitchFamily="18" charset="0"/>
                          <a:cs typeface="Times New Roman" panose="02020603050405020304" pitchFamily="18" charset="0"/>
                        </a:rPr>
                        <a:t>ứ</a:t>
                      </a:r>
                      <a:r>
                        <a:rPr lang="vi-VN" sz="2400" dirty="0">
                          <a:solidFill>
                            <a:schemeClr val="tx1"/>
                          </a:solidFill>
                          <a:effectLst/>
                          <a:latin typeface="Times New Roman" panose="02020603050405020304" pitchFamily="18" charset="0"/>
                          <a:cs typeface="Times New Roman" panose="02020603050405020304" pitchFamily="18" charset="0"/>
                        </a:rPr>
                        <a:t> xác đ</a:t>
                      </a:r>
                      <a:r>
                        <a:rPr lang="en-US" sz="2400" dirty="0" err="1">
                          <a:solidFill>
                            <a:schemeClr val="tx1"/>
                          </a:solidFill>
                          <a:effectLst/>
                          <a:latin typeface="Times New Roman" panose="02020603050405020304" pitchFamily="18" charset="0"/>
                          <a:cs typeface="Times New Roman" panose="02020603050405020304" pitchFamily="18" charset="0"/>
                        </a:rPr>
                        <a:t>i</a:t>
                      </a:r>
                      <a:r>
                        <a:rPr lang="en-US" sz="2400" dirty="0">
                          <a:solidFill>
                            <a:schemeClr val="tx1"/>
                          </a:solidFill>
                          <a:effectLst/>
                          <a:latin typeface="Times New Roman" panose="02020603050405020304" pitchFamily="18" charset="0"/>
                          <a:cs typeface="Times New Roman" panose="02020603050405020304" pitchFamily="18" charset="0"/>
                        </a:rPr>
                        <a:t>̣</a:t>
                      </a:r>
                      <a:r>
                        <a:rPr lang="vi-VN" sz="2400" dirty="0">
                          <a:solidFill>
                            <a:schemeClr val="tx1"/>
                          </a:solidFill>
                          <a:effectLst/>
                          <a:latin typeface="Times New Roman" panose="02020603050405020304" pitchFamily="18" charset="0"/>
                          <a:cs typeface="Times New Roman" panose="02020603050405020304" pitchFamily="18" charset="0"/>
                        </a:rPr>
                        <a:t>nh</a:t>
                      </a:r>
                      <a:r>
                        <a:rPr lang="vi-VN" sz="2400" spc="5" dirty="0">
                          <a:solidFill>
                            <a:schemeClr val="tx1"/>
                          </a:solidFill>
                          <a:effectLst/>
                          <a:latin typeface="Times New Roman" panose="02020603050405020304" pitchFamily="18" charset="0"/>
                          <a:cs typeface="Times New Roman" panose="02020603050405020304" pitchFamily="18" charset="0"/>
                        </a:rPr>
                        <a:t> </a:t>
                      </a:r>
                      <a:r>
                        <a:rPr lang="en-US" sz="2400" spc="5" dirty="0">
                          <a:solidFill>
                            <a:schemeClr val="tx1"/>
                          </a:solidFill>
                          <a:effectLst/>
                          <a:latin typeface="Times New Roman" panose="02020603050405020304" pitchFamily="18" charset="0"/>
                          <a:cs typeface="Times New Roman" panose="02020603050405020304" pitchFamily="18" charset="0"/>
                        </a:rPr>
                        <a:t>(</a:t>
                      </a:r>
                      <a:r>
                        <a:rPr lang="en-US" sz="2400" spc="5" dirty="0" err="1">
                          <a:solidFill>
                            <a:schemeClr val="tx1"/>
                          </a:solidFill>
                          <a:effectLst/>
                          <a:latin typeface="Times New Roman" panose="02020603050405020304" pitchFamily="18" charset="0"/>
                          <a:cs typeface="Times New Roman" panose="02020603050405020304" pitchFamily="18" charset="0"/>
                        </a:rPr>
                        <a:t>dấu</a:t>
                      </a:r>
                      <a:r>
                        <a:rPr lang="en-US" sz="2400" spc="5" dirty="0">
                          <a:solidFill>
                            <a:schemeClr val="tx1"/>
                          </a:solidFill>
                          <a:effectLst/>
                          <a:latin typeface="Times New Roman" panose="02020603050405020304" pitchFamily="18" charset="0"/>
                          <a:cs typeface="Times New Roman" panose="02020603050405020304" pitchFamily="18" charset="0"/>
                        </a:rPr>
                        <a:t> </a:t>
                      </a:r>
                      <a:r>
                        <a:rPr lang="en-US" sz="2400" spc="5" dirty="0" err="1">
                          <a:solidFill>
                            <a:schemeClr val="tx1"/>
                          </a:solidFill>
                          <a:effectLst/>
                          <a:latin typeface="Times New Roman" panose="02020603050405020304" pitchFamily="18" charset="0"/>
                          <a:cs typeface="Times New Roman" panose="02020603050405020304" pitchFamily="18" charset="0"/>
                        </a:rPr>
                        <a:t>hiệu</a:t>
                      </a:r>
                      <a:r>
                        <a:rPr lang="en-US" sz="2400" spc="5" dirty="0">
                          <a:solidFill>
                            <a:schemeClr val="tx1"/>
                          </a:solidFill>
                          <a:effectLst/>
                          <a:latin typeface="Times New Roman" panose="02020603050405020304" pitchFamily="18" charset="0"/>
                          <a:cs typeface="Times New Roman" panose="02020603050405020304" pitchFamily="18" charset="0"/>
                        </a:rPr>
                        <a:t> </a:t>
                      </a:r>
                      <a:r>
                        <a:rPr lang="en-US" sz="2400" spc="5" dirty="0" err="1">
                          <a:solidFill>
                            <a:schemeClr val="tx1"/>
                          </a:solidFill>
                          <a:effectLst/>
                          <a:latin typeface="Times New Roman" panose="02020603050405020304" pitchFamily="18" charset="0"/>
                          <a:cs typeface="Times New Roman" panose="02020603050405020304" pitchFamily="18" charset="0"/>
                        </a:rPr>
                        <a:t>nhận</a:t>
                      </a:r>
                      <a:r>
                        <a:rPr lang="en-US" sz="2400" spc="5" dirty="0">
                          <a:solidFill>
                            <a:schemeClr val="tx1"/>
                          </a:solidFill>
                          <a:effectLst/>
                          <a:latin typeface="Times New Roman" panose="02020603050405020304" pitchFamily="18" charset="0"/>
                          <a:cs typeface="Times New Roman" panose="02020603050405020304" pitchFamily="18" charset="0"/>
                        </a:rPr>
                        <a:t> </a:t>
                      </a:r>
                      <a:r>
                        <a:rPr lang="en-US" sz="2400" spc="5" dirty="0" err="1">
                          <a:solidFill>
                            <a:schemeClr val="tx1"/>
                          </a:solidFill>
                          <a:effectLst/>
                          <a:latin typeface="Times New Roman" panose="02020603050405020304" pitchFamily="18" charset="0"/>
                          <a:cs typeface="Times New Roman" panose="02020603050405020304" pitchFamily="18" charset="0"/>
                        </a:rPr>
                        <a:t>biết</a:t>
                      </a:r>
                      <a:r>
                        <a:rPr lang="en-US" sz="2400" spc="5"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2770819345"/>
                  </a:ext>
                </a:extLst>
              </a:tr>
              <a:tr h="913770">
                <a:tc>
                  <a:txBody>
                    <a:bodyPr/>
                    <a:lstStyle/>
                    <a:p>
                      <a:pPr marL="0" marR="0" indent="0">
                        <a:lnSpc>
                          <a:spcPct val="100000"/>
                        </a:lnSpc>
                        <a:spcBef>
                          <a:spcPts val="0"/>
                        </a:spcBef>
                        <a:spcAft>
                          <a:spcPts val="0"/>
                        </a:spcAft>
                        <a:tabLst>
                          <a:tab pos="422275" algn="l"/>
                        </a:tabLst>
                      </a:pPr>
                      <a:r>
                        <a:rPr lang="en-US" sz="2400" dirty="0">
                          <a:solidFill>
                            <a:schemeClr val="tx1"/>
                          </a:solidFill>
                          <a:effectLst/>
                          <a:latin typeface="Times New Roman" panose="02020603050405020304" pitchFamily="18" charset="0"/>
                          <a:cs typeface="Times New Roman" panose="02020603050405020304" pitchFamily="18" charset="0"/>
                        </a:rPr>
                        <a:t>Khi </a:t>
                      </a:r>
                      <a:r>
                        <a:rPr lang="en-US" sz="2400" dirty="0" err="1">
                          <a:solidFill>
                            <a:schemeClr val="tx1"/>
                          </a:solidFill>
                          <a:effectLst/>
                          <a:latin typeface="Times New Roman" panose="02020603050405020304" pitchFamily="18" charset="0"/>
                          <a:cs typeface="Times New Roman" panose="02020603050405020304" pitchFamily="18" charset="0"/>
                        </a:rPr>
                        <a:t>sóng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thần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được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tạo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ra</a:t>
                      </a:r>
                      <a:r>
                        <a:rPr lang="en-US" sz="2400" dirty="0">
                          <a:solidFill>
                            <a:schemeClr val="tx1"/>
                          </a:solidFill>
                          <a:effectLst/>
                          <a:latin typeface="Times New Roman" panose="02020603050405020304" pitchFamily="18" charset="0"/>
                          <a:cs typeface="Times New Roman" panose="02020603050405020304" pitchFamily="18" charset="0"/>
                        </a:rPr>
                        <a:t> ờ </a:t>
                      </a:r>
                      <a:r>
                        <a:rPr lang="en-US" sz="2400" dirty="0" err="1">
                          <a:solidFill>
                            <a:schemeClr val="tx1"/>
                          </a:solidFill>
                          <a:effectLst/>
                          <a:latin typeface="Times New Roman" panose="02020603050405020304" pitchFamily="18" charset="0"/>
                          <a:cs typeface="Times New Roman" panose="02020603050405020304" pitchFamily="18" charset="0"/>
                        </a:rPr>
                        <a:t>ngoải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xa</a:t>
                      </a:r>
                      <a:r>
                        <a:rPr lang="en-US" sz="2400" dirty="0">
                          <a:solidFill>
                            <a:schemeClr val="tx1"/>
                          </a:solidFill>
                          <a:effectLst/>
                          <a:latin typeface="Times New Roman" panose="02020603050405020304" pitchFamily="18" charset="0"/>
                          <a:cs typeface="Times New Roman" panose="02020603050405020304" pitchFamily="18" charset="0"/>
                        </a:rPr>
                        <a:t> ... A-</a:t>
                      </a:r>
                      <a:r>
                        <a:rPr lang="en-US" sz="2400" dirty="0" err="1">
                          <a:solidFill>
                            <a:schemeClr val="tx1"/>
                          </a:solidFill>
                          <a:effectLst/>
                          <a:latin typeface="Times New Roman" panose="02020603050405020304" pitchFamily="18" charset="0"/>
                          <a:cs typeface="Times New Roman" panose="02020603050405020304" pitchFamily="18" charset="0"/>
                        </a:rPr>
                        <a:t>lảt</a:t>
                      </a:r>
                      <a:r>
                        <a:rPr lang="en-US" sz="2400" dirty="0">
                          <a:solidFill>
                            <a:schemeClr val="tx1"/>
                          </a:solidFill>
                          <a:effectLst/>
                          <a:latin typeface="Times New Roman" panose="02020603050405020304" pitchFamily="18" charset="0"/>
                          <a:cs typeface="Times New Roman" panose="02020603050405020304" pitchFamily="18" charset="0"/>
                        </a:rPr>
                        <a:t>-</a:t>
                      </a:r>
                      <a:r>
                        <a:rPr lang="en-US" sz="2400" dirty="0" err="1">
                          <a:solidFill>
                            <a:schemeClr val="tx1"/>
                          </a:solidFill>
                          <a:effectLst/>
                          <a:latin typeface="Times New Roman" panose="02020603050405020304" pitchFamily="18" charset="0"/>
                          <a:cs typeface="Times New Roman" panose="02020603050405020304" pitchFamily="18" charset="0"/>
                        </a:rPr>
                        <a:t>xca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năm</a:t>
                      </a:r>
                      <a:r>
                        <a:rPr lang="en-US" sz="2400" dirty="0">
                          <a:solidFill>
                            <a:schemeClr val="tx1"/>
                          </a:solidFill>
                          <a:effectLst/>
                          <a:latin typeface="Times New Roman" panose="02020603050405020304" pitchFamily="18" charset="0"/>
                          <a:cs typeface="Times New Roman" panose="02020603050405020304" pitchFamily="18" charset="0"/>
                        </a:rPr>
                        <a:t> 1958 </a:t>
                      </a:r>
                      <a:r>
                        <a:rPr lang="en-US" sz="2400" dirty="0" err="1">
                          <a:solidFill>
                            <a:schemeClr val="tx1"/>
                          </a:solidFill>
                          <a:effectLst/>
                          <a:latin typeface="Times New Roman" panose="02020603050405020304" pitchFamily="18" charset="0"/>
                          <a:cs typeface="Times New Roman" panose="02020603050405020304" pitchFamily="18" charset="0"/>
                        </a:rPr>
                        <a:t>cao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đến</a:t>
                      </a:r>
                      <a:r>
                        <a:rPr lang="en-US" sz="2400" dirty="0">
                          <a:solidFill>
                            <a:schemeClr val="tx1"/>
                          </a:solidFill>
                          <a:effectLst/>
                          <a:latin typeface="Times New Roman" panose="02020603050405020304" pitchFamily="18" charset="0"/>
                          <a:cs typeface="Times New Roman" panose="02020603050405020304" pitchFamily="18" charset="0"/>
                        </a:rPr>
                        <a:t> 525 in.</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0165" marR="0">
                        <a:spcBef>
                          <a:spcPts val="33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Trình</a:t>
                      </a:r>
                      <a:r>
                        <a:rPr lang="vi-VN" sz="2400" spc="5"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bày</a:t>
                      </a:r>
                      <a:r>
                        <a:rPr lang="vi-VN" sz="2400" spc="10"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thông</a:t>
                      </a:r>
                      <a:r>
                        <a:rPr lang="vi-VN" sz="2400" spc="10"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tin</a:t>
                      </a:r>
                      <a:r>
                        <a:rPr lang="vi-VN" sz="2400" spc="5"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theo</a:t>
                      </a:r>
                      <a:r>
                        <a:rPr lang="vi-VN" sz="2400" spc="10"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quan</a:t>
                      </a:r>
                      <a:r>
                        <a:rPr lang="vi-VN" sz="2400" spc="10"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hệ nhân</a:t>
                      </a:r>
                      <a:r>
                        <a:rPr lang="vi-VN" sz="2400" spc="10"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quả</a:t>
                      </a:r>
                      <a:endParaRPr lang="en-US" sz="2400" dirty="0">
                        <a:solidFill>
                          <a:schemeClr val="tx1"/>
                        </a:solidFill>
                        <a:effectLst/>
                        <a:latin typeface="Times New Roman" panose="02020603050405020304" pitchFamily="18" charset="0"/>
                        <a:cs typeface="Times New Roman" panose="02020603050405020304" pitchFamily="18" charset="0"/>
                      </a:endParaRPr>
                    </a:p>
                    <a:p>
                      <a:pPr marL="50165" marR="0">
                        <a:spcBef>
                          <a:spcPts val="33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60718981"/>
                  </a:ext>
                </a:extLst>
              </a:tr>
              <a:tr h="1569457">
                <a:tc>
                  <a:txBody>
                    <a:bodyPr/>
                    <a:lstStyle/>
                    <a:p>
                      <a:pPr marL="0" marR="0" indent="0">
                        <a:lnSpc>
                          <a:spcPct val="100000"/>
                        </a:lnSpc>
                        <a:spcBef>
                          <a:spcPts val="0"/>
                        </a:spcBef>
                        <a:spcAft>
                          <a:spcPts val="0"/>
                        </a:spcAft>
                        <a:tabLst>
                          <a:tab pos="431800" algn="l"/>
                        </a:tabLst>
                      </a:pPr>
                      <a:r>
                        <a:rPr lang="en-US" sz="2400" dirty="0" err="1">
                          <a:solidFill>
                            <a:schemeClr val="tx1"/>
                          </a:solidFill>
                          <a:effectLst/>
                          <a:latin typeface="Times New Roman" panose="02020603050405020304" pitchFamily="18" charset="0"/>
                          <a:cs typeface="Times New Roman" panose="02020603050405020304" pitchFamily="18" charset="0"/>
                        </a:rPr>
                        <a:t>Nguyên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nhân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gây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ra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sóng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thần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chủ</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yếu</a:t>
                      </a:r>
                      <a:r>
                        <a:rPr lang="en-US" sz="2400" dirty="0">
                          <a:solidFill>
                            <a:schemeClr val="tx1"/>
                          </a:solidFill>
                          <a:effectLst/>
                          <a:latin typeface="Times New Roman" panose="02020603050405020304" pitchFamily="18" charset="0"/>
                          <a:cs typeface="Times New Roman" panose="02020603050405020304" pitchFamily="18" charset="0"/>
                        </a:rPr>
                        <a:t> do </a:t>
                      </a:r>
                      <a:r>
                        <a:rPr lang="en-US" sz="2400" dirty="0" err="1">
                          <a:solidFill>
                            <a:schemeClr val="tx1"/>
                          </a:solidFill>
                          <a:effectLst/>
                          <a:latin typeface="Times New Roman" panose="02020603050405020304" pitchFamily="18" charset="0"/>
                          <a:cs typeface="Times New Roman" panose="02020603050405020304" pitchFamily="18" charset="0"/>
                        </a:rPr>
                        <a:t>động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đất</a:t>
                      </a:r>
                      <a:r>
                        <a:rPr lang="en-US" sz="2400" dirty="0">
                          <a:solidFill>
                            <a:schemeClr val="tx1"/>
                          </a:solidFill>
                          <a:effectLst/>
                          <a:latin typeface="Times New Roman" panose="02020603050405020304" pitchFamily="18" charset="0"/>
                          <a:cs typeface="Times New Roman" panose="02020603050405020304" pitchFamily="18" charset="0"/>
                        </a:rPr>
                        <a:t> ... </a:t>
                      </a:r>
                      <a:r>
                        <a:rPr lang="en-US" sz="2400" dirty="0" err="1">
                          <a:solidFill>
                            <a:schemeClr val="tx1"/>
                          </a:solidFill>
                          <a:effectLst/>
                          <a:latin typeface="Times New Roman" panose="02020603050405020304" pitchFamily="18" charset="0"/>
                          <a:cs typeface="Times New Roman" panose="02020603050405020304" pitchFamily="18" charset="0"/>
                        </a:rPr>
                        <a:t>trong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vực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vòng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đai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lửa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Châu</a:t>
                      </a:r>
                      <a:r>
                        <a:rPr lang="en-US" sz="2400" dirty="0">
                          <a:solidFill>
                            <a:schemeClr val="tx1"/>
                          </a:solidFill>
                          <a:effectLst/>
                          <a:latin typeface="Times New Roman" panose="02020603050405020304" pitchFamily="18" charset="0"/>
                          <a:cs typeface="Times New Roman" panose="02020603050405020304" pitchFamily="18" charset="0"/>
                        </a:rPr>
                        <a:t> Á- </a:t>
                      </a:r>
                      <a:r>
                        <a:rPr lang="en-US" sz="2400" dirty="0" err="1">
                          <a:solidFill>
                            <a:schemeClr val="tx1"/>
                          </a:solidFill>
                          <a:effectLst/>
                          <a:latin typeface="Times New Roman" panose="02020603050405020304" pitchFamily="18" charset="0"/>
                          <a:cs typeface="Times New Roman" panose="02020603050405020304" pitchFamily="18" charset="0"/>
                        </a:rPr>
                        <a:t>Thải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Bình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Dương</a:t>
                      </a:r>
                      <a:r>
                        <a:rPr lang="en-US" sz="2400" dirty="0">
                          <a:solidFill>
                            <a:schemeClr val="tx1"/>
                          </a:solidFill>
                          <a:effectLst/>
                          <a:latin typeface="Times New Roman" panose="02020603050405020304" pitchFamily="18" charset="0"/>
                          <a:cs typeface="Times New Roman" panose="02020603050405020304" pitchFamily="18" charset="0"/>
                        </a:rPr>
                        <a:t>".</a:t>
                      </a:r>
                    </a:p>
                    <a:p>
                      <a:pPr marL="0" marR="0" indent="0">
                        <a:lnSpc>
                          <a:spcPct val="100000"/>
                        </a:lnSpc>
                        <a:spcBef>
                          <a:spcPts val="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0165" marR="0">
                        <a:spcBef>
                          <a:spcPts val="33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Trình bày thông tin theo mức độ quan trọng của thông tin, thể hiện rõ mối quan hệ giữa thông tin chính với thông tin chi tiế</a:t>
                      </a:r>
                      <a:r>
                        <a:rPr lang="en-US" sz="2400">
                          <a:solidFill>
                            <a:schemeClr val="tx1"/>
                          </a:solidFill>
                          <a:effectLst/>
                          <a:latin typeface="Times New Roman" panose="02020603050405020304" pitchFamily="18" charset="0"/>
                          <a:cs typeface="Times New Roman" panose="02020603050405020304" pitchFamily="18" charset="0"/>
                        </a:rPr>
                        <a:t>t</a:t>
                      </a:r>
                      <a:endParaRPr lang="en-US" sz="240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14086100"/>
                  </a:ext>
                </a:extLst>
              </a:tr>
              <a:tr h="1668549">
                <a:tc>
                  <a:txBody>
                    <a:bodyPr/>
                    <a:lstStyle/>
                    <a:p>
                      <a:pPr marL="0" marR="0" indent="0">
                        <a:lnSpc>
                          <a:spcPct val="100000"/>
                        </a:lnSpc>
                        <a:spcBef>
                          <a:spcPts val="0"/>
                        </a:spcBef>
                        <a:spcAft>
                          <a:spcPts val="0"/>
                        </a:spcAft>
                        <a:tabLst>
                          <a:tab pos="427355" algn="l"/>
                        </a:tabLst>
                      </a:pPr>
                      <a:r>
                        <a:rPr lang="en-US" sz="2400" dirty="0" err="1">
                          <a:solidFill>
                            <a:schemeClr val="tx1"/>
                          </a:solidFill>
                          <a:effectLst/>
                          <a:latin typeface="Times New Roman" panose="02020603050405020304" pitchFamily="18" charset="0"/>
                          <a:cs typeface="Times New Roman" panose="02020603050405020304" pitchFamily="18" charset="0"/>
                        </a:rPr>
                        <a:t>Những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người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trên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bờ</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biển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khó</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biết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sóng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thần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sắp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tiến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vê</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phía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mình</a:t>
                      </a:r>
                      <a:r>
                        <a:rPr lang="en-US" sz="2400" dirty="0">
                          <a:solidFill>
                            <a:schemeClr val="tx1"/>
                          </a:solidFill>
                          <a:effectLst/>
                          <a:latin typeface="Times New Roman" panose="02020603050405020304" pitchFamily="18" charset="0"/>
                          <a:cs typeface="Times New Roman" panose="02020603050405020304" pitchFamily="18" charset="0"/>
                        </a:rPr>
                        <a:t> ... </a:t>
                      </a:r>
                      <a:r>
                        <a:rPr lang="en-US" sz="2400" dirty="0" err="1">
                          <a:solidFill>
                            <a:schemeClr val="tx1"/>
                          </a:solidFill>
                          <a:effectLst/>
                          <a:latin typeface="Times New Roman" panose="02020603050405020304" pitchFamily="18" charset="0"/>
                          <a:cs typeface="Times New Roman" panose="02020603050405020304" pitchFamily="18" charset="0"/>
                        </a:rPr>
                        <a:t>đến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vùng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cao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hơn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đê</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trú</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ẩn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trước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sóng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thần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đến</a:t>
                      </a:r>
                      <a:r>
                        <a:rPr lang="en-US" sz="2400" dirty="0">
                          <a:solidFill>
                            <a:schemeClr val="tx1"/>
                          </a:solidFill>
                          <a:effectLst/>
                          <a:latin typeface="Times New Roman" panose="02020603050405020304" pitchFamily="18" charset="0"/>
                          <a:cs typeface="Times New Roman" panose="02020603050405020304" pitchFamily="18" charset="0"/>
                        </a:rPr>
                        <a:t>.</a:t>
                      </a:r>
                    </a:p>
                    <a:p>
                      <a:pPr marL="0" marR="0" indent="0">
                        <a:lnSpc>
                          <a:spcPct val="100000"/>
                        </a:lnSpc>
                        <a:spcBef>
                          <a:spcPts val="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Trình bày thông tin theo trật tự thời gian và quan hệ nhân quả</a:t>
                      </a: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20962663"/>
                  </a:ext>
                </a:extLst>
              </a:tr>
            </a:tbl>
          </a:graphicData>
        </a:graphic>
      </p:graphicFrame>
    </p:spTree>
    <p:extLst>
      <p:ext uri="{BB962C8B-B14F-4D97-AF65-F5344CB8AC3E}">
        <p14:creationId xmlns:p14="http://schemas.microsoft.com/office/powerpoint/2010/main" val="3813931797"/>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xmlns:a16="http://schemas.microsoft.com/office/drawing/2014/main" xmlns:a14="http://schemas.microsoft.com/office/drawing/2010/main" xmlns:ahyp="http://schemas.microsoft.com/office/drawing/2018/hyperlinkcolor">
      <p:transition spd="slow" advClick="0" advTm="100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A603AF24-4F17-44C3-8229-28B5C2605125}"/>
              </a:ext>
            </a:extLst>
          </p:cNvPr>
          <p:cNvGrpSpPr/>
          <p:nvPr/>
        </p:nvGrpSpPr>
        <p:grpSpPr>
          <a:xfrm>
            <a:off x="9912484" y="0"/>
            <a:ext cx="2279515" cy="6858002"/>
            <a:chOff x="6792886" y="0"/>
            <a:chExt cx="5399114" cy="6858002"/>
          </a:xfrm>
        </p:grpSpPr>
        <p:pic>
          <p:nvPicPr>
            <p:cNvPr id="17" name="图片 16">
              <a:extLst>
                <a:ext uri="{FF2B5EF4-FFF2-40B4-BE49-F238E27FC236}">
                  <a16:creationId xmlns:a16="http://schemas.microsoft.com/office/drawing/2014/main" xmlns="" id="{46F8593E-38CB-48B6-A507-18518F6A0D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505"/>
            <a:stretch/>
          </p:blipFill>
          <p:spPr>
            <a:xfrm flipH="1" flipV="1">
              <a:off x="6792886" y="0"/>
              <a:ext cx="5399114" cy="6858000"/>
            </a:xfrm>
            <a:prstGeom prst="rect">
              <a:avLst/>
            </a:prstGeom>
          </p:spPr>
        </p:pic>
        <p:pic>
          <p:nvPicPr>
            <p:cNvPr id="19" name="图片 18">
              <a:extLst>
                <a:ext uri="{FF2B5EF4-FFF2-40B4-BE49-F238E27FC236}">
                  <a16:creationId xmlns:a16="http://schemas.microsoft.com/office/drawing/2014/main" xmlns="" id="{741906AB-C279-499E-B293-448E72E2E67E}"/>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H="1">
              <a:off x="9017091" y="3683093"/>
              <a:ext cx="3142577" cy="3207241"/>
            </a:xfrm>
            <a:prstGeom prst="rect">
              <a:avLst/>
            </a:prstGeom>
          </p:spPr>
        </p:pic>
      </p:grpSp>
      <p:grpSp>
        <p:nvGrpSpPr>
          <p:cNvPr id="21" name="组合 20">
            <a:extLst>
              <a:ext uri="{FF2B5EF4-FFF2-40B4-BE49-F238E27FC236}">
                <a16:creationId xmlns:a16="http://schemas.microsoft.com/office/drawing/2014/main" xmlns="" id="{D339DB1B-A580-403B-9A8C-9CC08B1F0424}"/>
              </a:ext>
            </a:extLst>
          </p:cNvPr>
          <p:cNvGrpSpPr/>
          <p:nvPr/>
        </p:nvGrpSpPr>
        <p:grpSpPr>
          <a:xfrm>
            <a:off x="0" y="-3208"/>
            <a:ext cx="2752928" cy="6912008"/>
            <a:chOff x="-1" y="-3208"/>
            <a:chExt cx="5399114" cy="6912008"/>
          </a:xfrm>
        </p:grpSpPr>
        <p:pic>
          <p:nvPicPr>
            <p:cNvPr id="12" name="图片 11">
              <a:extLst>
                <a:ext uri="{FF2B5EF4-FFF2-40B4-BE49-F238E27FC236}">
                  <a16:creationId xmlns:a16="http://schemas.microsoft.com/office/drawing/2014/main" xmlns="" id="{D30028AD-6DD1-4FB7-B316-59E35F610F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7505"/>
            <a:stretch/>
          </p:blipFill>
          <p:spPr>
            <a:xfrm>
              <a:off x="-1" y="0"/>
              <a:ext cx="5399114" cy="6908800"/>
            </a:xfrm>
            <a:prstGeom prst="rect">
              <a:avLst/>
            </a:prstGeom>
          </p:spPr>
        </p:pic>
        <p:pic>
          <p:nvPicPr>
            <p:cNvPr id="20" name="图片 19">
              <a:extLst>
                <a:ext uri="{FF2B5EF4-FFF2-40B4-BE49-F238E27FC236}">
                  <a16:creationId xmlns:a16="http://schemas.microsoft.com/office/drawing/2014/main" xmlns="" id="{F73C5ECA-531E-4D24-8E2E-D83C30A38AF2}"/>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V="1">
              <a:off x="35216" y="-35540"/>
              <a:ext cx="3142577" cy="3207241"/>
            </a:xfrm>
            <a:prstGeom prst="rect">
              <a:avLst/>
            </a:prstGeom>
          </p:spPr>
        </p:pic>
      </p:grpSp>
      <p:graphicFrame>
        <p:nvGraphicFramePr>
          <p:cNvPr id="6" name="Table 5">
            <a:extLst>
              <a:ext uri="{FF2B5EF4-FFF2-40B4-BE49-F238E27FC236}">
                <a16:creationId xmlns:a16="http://schemas.microsoft.com/office/drawing/2014/main" xmlns="" id="{70352888-FB24-E171-13A3-E2FFF5F66661}"/>
              </a:ext>
            </a:extLst>
          </p:cNvPr>
          <p:cNvGraphicFramePr>
            <a:graphicFrameLocks noGrp="1"/>
          </p:cNvGraphicFramePr>
          <p:nvPr>
            <p:extLst>
              <p:ext uri="{D42A27DB-BD31-4B8C-83A1-F6EECF244321}">
                <p14:modId xmlns:p14="http://schemas.microsoft.com/office/powerpoint/2010/main" val="3618015040"/>
              </p:ext>
            </p:extLst>
          </p:nvPr>
        </p:nvGraphicFramePr>
        <p:xfrm>
          <a:off x="0" y="555171"/>
          <a:ext cx="12192000" cy="6035040"/>
        </p:xfrm>
        <a:graphic>
          <a:graphicData uri="http://schemas.openxmlformats.org/drawingml/2006/table">
            <a:tbl>
              <a:tblPr firstRow="1" firstCol="1" lastRow="1" lastCol="1" bandRow="1" bandCol="1">
                <a:tableStyleId>{5C22544A-7EE6-4342-B048-85BDC9FD1C3A}</a:tableStyleId>
              </a:tblPr>
              <a:tblGrid>
                <a:gridCol w="3071241">
                  <a:extLst>
                    <a:ext uri="{9D8B030D-6E8A-4147-A177-3AD203B41FA5}">
                      <a16:colId xmlns:a16="http://schemas.microsoft.com/office/drawing/2014/main" xmlns="" val="3898394363"/>
                    </a:ext>
                  </a:extLst>
                </a:gridCol>
                <a:gridCol w="2950029">
                  <a:extLst>
                    <a:ext uri="{9D8B030D-6E8A-4147-A177-3AD203B41FA5}">
                      <a16:colId xmlns:a16="http://schemas.microsoft.com/office/drawing/2014/main" xmlns="" val="3201954161"/>
                    </a:ext>
                  </a:extLst>
                </a:gridCol>
                <a:gridCol w="6170730">
                  <a:extLst>
                    <a:ext uri="{9D8B030D-6E8A-4147-A177-3AD203B41FA5}">
                      <a16:colId xmlns:a16="http://schemas.microsoft.com/office/drawing/2014/main" xmlns="" val="1538478543"/>
                    </a:ext>
                  </a:extLst>
                </a:gridCol>
              </a:tblGrid>
              <a:tr h="308446">
                <a:tc>
                  <a:txBody>
                    <a:bodyPr/>
                    <a:lstStyle/>
                    <a:p>
                      <a:pPr marL="0" marR="0" algn="ctr">
                        <a:lnSpc>
                          <a:spcPct val="100000"/>
                        </a:lnSpc>
                        <a:spcBef>
                          <a:spcPts val="0"/>
                        </a:spcBef>
                        <a:spcAft>
                          <a:spcPts val="0"/>
                        </a:spcAft>
                      </a:pPr>
                      <a:r>
                        <a:rPr lang="en-US" sz="2200" b="1" dirty="0" err="1">
                          <a:solidFill>
                            <a:schemeClr val="tx1"/>
                          </a:solidFill>
                          <a:effectLst/>
                          <a:latin typeface="Times New Roman" panose="02020603050405020304" pitchFamily="18" charset="0"/>
                          <a:cs typeface="Times New Roman" panose="02020603050405020304" pitchFamily="18" charset="0"/>
                        </a:rPr>
                        <a:t>Đoạn</a:t>
                      </a:r>
                      <a:r>
                        <a:rPr lang="en-US" sz="2200" b="1" dirty="0">
                          <a:solidFill>
                            <a:schemeClr val="tx1"/>
                          </a:solidFill>
                          <a:effectLst/>
                          <a:latin typeface="Times New Roman" panose="02020603050405020304" pitchFamily="18" charset="0"/>
                          <a:cs typeface="Times New Roman" panose="02020603050405020304" pitchFamily="18" charset="0"/>
                        </a:rPr>
                        <a:t> </a:t>
                      </a:r>
                      <a:r>
                        <a:rPr lang="en-US" sz="2200" b="1" dirty="0" err="1">
                          <a:solidFill>
                            <a:schemeClr val="tx1"/>
                          </a:solidFill>
                          <a:effectLst/>
                          <a:latin typeface="Times New Roman" panose="02020603050405020304" pitchFamily="18" charset="0"/>
                          <a:cs typeface="Times New Roman" panose="02020603050405020304" pitchFamily="18" charset="0"/>
                        </a:rPr>
                        <a:t>văn</a:t>
                      </a:r>
                      <a:endParaRPr lang="en-US" sz="2200" b="1"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0000"/>
                        </a:lnSpc>
                        <a:spcBef>
                          <a:spcPts val="0"/>
                        </a:spcBef>
                        <a:spcAft>
                          <a:spcPts val="0"/>
                        </a:spcAft>
                      </a:pPr>
                      <a:r>
                        <a:rPr lang="vi-VN" sz="2200" b="1" dirty="0">
                          <a:solidFill>
                            <a:schemeClr val="tx1"/>
                          </a:solidFill>
                          <a:effectLst/>
                          <a:latin typeface="Times New Roman" panose="02020603050405020304" pitchFamily="18" charset="0"/>
                          <a:cs typeface="Times New Roman" panose="02020603050405020304" pitchFamily="18" charset="0"/>
                        </a:rPr>
                        <a:t>Cách</a:t>
                      </a:r>
                      <a:r>
                        <a:rPr lang="vi-VN" sz="2200" b="1" spc="-70" dirty="0">
                          <a:solidFill>
                            <a:schemeClr val="tx1"/>
                          </a:solidFill>
                          <a:effectLst/>
                          <a:latin typeface="Times New Roman" panose="02020603050405020304" pitchFamily="18" charset="0"/>
                          <a:cs typeface="Times New Roman" panose="02020603050405020304" pitchFamily="18" charset="0"/>
                        </a:rPr>
                        <a:t> </a:t>
                      </a:r>
                      <a:r>
                        <a:rPr lang="vi-VN" sz="2200" b="1" dirty="0">
                          <a:solidFill>
                            <a:schemeClr val="tx1"/>
                          </a:solidFill>
                          <a:effectLst/>
                          <a:latin typeface="Times New Roman" panose="02020603050405020304" pitchFamily="18" charset="0"/>
                          <a:cs typeface="Times New Roman" panose="02020603050405020304" pitchFamily="18" charset="0"/>
                        </a:rPr>
                        <a:t>trình</a:t>
                      </a:r>
                      <a:r>
                        <a:rPr lang="vi-VN" sz="2200" b="1" spc="-65" dirty="0">
                          <a:solidFill>
                            <a:schemeClr val="tx1"/>
                          </a:solidFill>
                          <a:effectLst/>
                          <a:latin typeface="Times New Roman" panose="02020603050405020304" pitchFamily="18" charset="0"/>
                          <a:cs typeface="Times New Roman" panose="02020603050405020304" pitchFamily="18" charset="0"/>
                        </a:rPr>
                        <a:t> </a:t>
                      </a:r>
                      <a:r>
                        <a:rPr lang="vi-VN" sz="2200" b="1" dirty="0">
                          <a:solidFill>
                            <a:schemeClr val="tx1"/>
                          </a:solidFill>
                          <a:effectLst/>
                          <a:latin typeface="Times New Roman" panose="02020603050405020304" pitchFamily="18" charset="0"/>
                          <a:cs typeface="Times New Roman" panose="02020603050405020304" pitchFamily="18" charset="0"/>
                        </a:rPr>
                        <a:t>bày</a:t>
                      </a:r>
                      <a:r>
                        <a:rPr lang="vi-VN" sz="2200" b="1" spc="-65" dirty="0">
                          <a:solidFill>
                            <a:schemeClr val="tx1"/>
                          </a:solidFill>
                          <a:effectLst/>
                          <a:latin typeface="Times New Roman" panose="02020603050405020304" pitchFamily="18" charset="0"/>
                          <a:cs typeface="Times New Roman" panose="02020603050405020304" pitchFamily="18" charset="0"/>
                        </a:rPr>
                        <a:t> </a:t>
                      </a:r>
                      <a:r>
                        <a:rPr lang="vi-VN" sz="2200" b="1" dirty="0">
                          <a:solidFill>
                            <a:schemeClr val="tx1"/>
                          </a:solidFill>
                          <a:effectLst/>
                          <a:latin typeface="Times New Roman" panose="02020603050405020304" pitchFamily="18" charset="0"/>
                          <a:cs typeface="Times New Roman" panose="02020603050405020304" pitchFamily="18" charset="0"/>
                        </a:rPr>
                        <a:t>thông</a:t>
                      </a:r>
                      <a:r>
                        <a:rPr lang="vi-VN" sz="2200" b="1" spc="-65" dirty="0">
                          <a:solidFill>
                            <a:schemeClr val="tx1"/>
                          </a:solidFill>
                          <a:effectLst/>
                          <a:latin typeface="Times New Roman" panose="02020603050405020304" pitchFamily="18" charset="0"/>
                          <a:cs typeface="Times New Roman" panose="02020603050405020304" pitchFamily="18" charset="0"/>
                        </a:rPr>
                        <a:t> </a:t>
                      </a:r>
                      <a:r>
                        <a:rPr lang="vi-VN" sz="2200" b="1" dirty="0">
                          <a:solidFill>
                            <a:schemeClr val="tx1"/>
                          </a:solidFill>
                          <a:effectLst/>
                          <a:latin typeface="Times New Roman" panose="02020603050405020304" pitchFamily="18" charset="0"/>
                          <a:cs typeface="Times New Roman" panose="02020603050405020304" pitchFamily="18" charset="0"/>
                        </a:rPr>
                        <a:t>tin</a:t>
                      </a:r>
                      <a:endParaRPr lang="en-US" sz="2200" b="1"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25400" algn="ctr">
                        <a:lnSpc>
                          <a:spcPct val="100000"/>
                        </a:lnSpc>
                        <a:spcBef>
                          <a:spcPts val="0"/>
                        </a:spcBef>
                        <a:spcAft>
                          <a:spcPts val="0"/>
                        </a:spcAft>
                      </a:pPr>
                      <a:r>
                        <a:rPr lang="vi-VN" sz="2200" b="1" dirty="0">
                          <a:solidFill>
                            <a:schemeClr val="tx1"/>
                          </a:solidFill>
                          <a:effectLst/>
                          <a:latin typeface="Times New Roman" panose="02020603050405020304" pitchFamily="18" charset="0"/>
                          <a:cs typeface="Times New Roman" panose="02020603050405020304" pitchFamily="18" charset="0"/>
                        </a:rPr>
                        <a:t>Căn c</a:t>
                      </a:r>
                      <a:r>
                        <a:rPr lang="en-US" sz="2200" b="1" dirty="0">
                          <a:solidFill>
                            <a:schemeClr val="tx1"/>
                          </a:solidFill>
                          <a:effectLst/>
                          <a:latin typeface="Times New Roman" panose="02020603050405020304" pitchFamily="18" charset="0"/>
                          <a:cs typeface="Times New Roman" panose="02020603050405020304" pitchFamily="18" charset="0"/>
                        </a:rPr>
                        <a:t>ứ</a:t>
                      </a:r>
                      <a:r>
                        <a:rPr lang="vi-VN" sz="2200" b="1" dirty="0">
                          <a:solidFill>
                            <a:schemeClr val="tx1"/>
                          </a:solidFill>
                          <a:effectLst/>
                          <a:latin typeface="Times New Roman" panose="02020603050405020304" pitchFamily="18" charset="0"/>
                          <a:cs typeface="Times New Roman" panose="02020603050405020304" pitchFamily="18" charset="0"/>
                        </a:rPr>
                        <a:t> xác đ</a:t>
                      </a:r>
                      <a:r>
                        <a:rPr lang="en-US" sz="2200" b="1" dirty="0" err="1">
                          <a:solidFill>
                            <a:schemeClr val="tx1"/>
                          </a:solidFill>
                          <a:effectLst/>
                          <a:latin typeface="Times New Roman" panose="02020603050405020304" pitchFamily="18" charset="0"/>
                          <a:cs typeface="Times New Roman" panose="02020603050405020304" pitchFamily="18" charset="0"/>
                        </a:rPr>
                        <a:t>i</a:t>
                      </a:r>
                      <a:r>
                        <a:rPr lang="en-US" sz="2200" b="1" dirty="0">
                          <a:solidFill>
                            <a:schemeClr val="tx1"/>
                          </a:solidFill>
                          <a:effectLst/>
                          <a:latin typeface="Times New Roman" panose="02020603050405020304" pitchFamily="18" charset="0"/>
                          <a:cs typeface="Times New Roman" panose="02020603050405020304" pitchFamily="18" charset="0"/>
                        </a:rPr>
                        <a:t>̣</a:t>
                      </a:r>
                      <a:r>
                        <a:rPr lang="vi-VN" sz="2200" b="1" dirty="0">
                          <a:solidFill>
                            <a:schemeClr val="tx1"/>
                          </a:solidFill>
                          <a:effectLst/>
                          <a:latin typeface="Times New Roman" panose="02020603050405020304" pitchFamily="18" charset="0"/>
                          <a:cs typeface="Times New Roman" panose="02020603050405020304" pitchFamily="18" charset="0"/>
                        </a:rPr>
                        <a:t>nh</a:t>
                      </a:r>
                      <a:r>
                        <a:rPr lang="vi-VN" sz="2200" b="1" spc="5" dirty="0">
                          <a:solidFill>
                            <a:schemeClr val="tx1"/>
                          </a:solidFill>
                          <a:effectLst/>
                          <a:latin typeface="Times New Roman" panose="02020603050405020304" pitchFamily="18" charset="0"/>
                          <a:cs typeface="Times New Roman" panose="02020603050405020304" pitchFamily="18" charset="0"/>
                        </a:rPr>
                        <a:t> </a:t>
                      </a:r>
                      <a:r>
                        <a:rPr lang="en-US" sz="2200" b="1" spc="5" dirty="0">
                          <a:solidFill>
                            <a:schemeClr val="tx1"/>
                          </a:solidFill>
                          <a:effectLst/>
                          <a:latin typeface="Times New Roman" panose="02020603050405020304" pitchFamily="18" charset="0"/>
                          <a:cs typeface="Times New Roman" panose="02020603050405020304" pitchFamily="18" charset="0"/>
                        </a:rPr>
                        <a:t>(</a:t>
                      </a:r>
                      <a:r>
                        <a:rPr lang="en-US" sz="2200" b="1" spc="5" dirty="0" err="1">
                          <a:solidFill>
                            <a:schemeClr val="tx1"/>
                          </a:solidFill>
                          <a:effectLst/>
                          <a:latin typeface="Times New Roman" panose="02020603050405020304" pitchFamily="18" charset="0"/>
                          <a:cs typeface="Times New Roman" panose="02020603050405020304" pitchFamily="18" charset="0"/>
                        </a:rPr>
                        <a:t>dấu</a:t>
                      </a:r>
                      <a:r>
                        <a:rPr lang="en-US" sz="2200" b="1" spc="5" dirty="0">
                          <a:solidFill>
                            <a:schemeClr val="tx1"/>
                          </a:solidFill>
                          <a:effectLst/>
                          <a:latin typeface="Times New Roman" panose="02020603050405020304" pitchFamily="18" charset="0"/>
                          <a:cs typeface="Times New Roman" panose="02020603050405020304" pitchFamily="18" charset="0"/>
                        </a:rPr>
                        <a:t> </a:t>
                      </a:r>
                      <a:r>
                        <a:rPr lang="en-US" sz="2200" b="1" spc="5" dirty="0" err="1">
                          <a:solidFill>
                            <a:schemeClr val="tx1"/>
                          </a:solidFill>
                          <a:effectLst/>
                          <a:latin typeface="Times New Roman" panose="02020603050405020304" pitchFamily="18" charset="0"/>
                          <a:cs typeface="Times New Roman" panose="02020603050405020304" pitchFamily="18" charset="0"/>
                        </a:rPr>
                        <a:t>hiệu</a:t>
                      </a:r>
                      <a:r>
                        <a:rPr lang="en-US" sz="2200" b="1" spc="5" dirty="0">
                          <a:solidFill>
                            <a:schemeClr val="tx1"/>
                          </a:solidFill>
                          <a:effectLst/>
                          <a:latin typeface="Times New Roman" panose="02020603050405020304" pitchFamily="18" charset="0"/>
                          <a:cs typeface="Times New Roman" panose="02020603050405020304" pitchFamily="18" charset="0"/>
                        </a:rPr>
                        <a:t> </a:t>
                      </a:r>
                      <a:r>
                        <a:rPr lang="en-US" sz="2200" b="1" spc="5" dirty="0" err="1">
                          <a:solidFill>
                            <a:schemeClr val="tx1"/>
                          </a:solidFill>
                          <a:effectLst/>
                          <a:latin typeface="Times New Roman" panose="02020603050405020304" pitchFamily="18" charset="0"/>
                          <a:cs typeface="Times New Roman" panose="02020603050405020304" pitchFamily="18" charset="0"/>
                        </a:rPr>
                        <a:t>nhận</a:t>
                      </a:r>
                      <a:r>
                        <a:rPr lang="en-US" sz="2200" b="1" spc="5" dirty="0">
                          <a:solidFill>
                            <a:schemeClr val="tx1"/>
                          </a:solidFill>
                          <a:effectLst/>
                          <a:latin typeface="Times New Roman" panose="02020603050405020304" pitchFamily="18" charset="0"/>
                          <a:cs typeface="Times New Roman" panose="02020603050405020304" pitchFamily="18" charset="0"/>
                        </a:rPr>
                        <a:t> </a:t>
                      </a:r>
                      <a:r>
                        <a:rPr lang="en-US" sz="2200" b="1" spc="5" dirty="0" err="1">
                          <a:solidFill>
                            <a:schemeClr val="tx1"/>
                          </a:solidFill>
                          <a:effectLst/>
                          <a:latin typeface="Times New Roman" panose="02020603050405020304" pitchFamily="18" charset="0"/>
                          <a:cs typeface="Times New Roman" panose="02020603050405020304" pitchFamily="18" charset="0"/>
                        </a:rPr>
                        <a:t>biết</a:t>
                      </a:r>
                      <a:r>
                        <a:rPr lang="en-US" sz="2200" b="1" spc="5" dirty="0">
                          <a:solidFill>
                            <a:schemeClr val="tx1"/>
                          </a:solidFill>
                          <a:effectLst/>
                          <a:latin typeface="Times New Roman" panose="02020603050405020304" pitchFamily="18" charset="0"/>
                          <a:cs typeface="Times New Roman" panose="02020603050405020304" pitchFamily="18" charset="0"/>
                        </a:rPr>
                        <a:t>)</a:t>
                      </a:r>
                      <a:endParaRPr lang="en-US" sz="2200" b="1"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2770819345"/>
                  </a:ext>
                </a:extLst>
              </a:tr>
              <a:tr h="1091303">
                <a:tc>
                  <a:txBody>
                    <a:bodyPr/>
                    <a:lstStyle/>
                    <a:p>
                      <a:pPr marL="0" marR="0" indent="14605">
                        <a:lnSpc>
                          <a:spcPct val="100000"/>
                        </a:lnSpc>
                        <a:spcBef>
                          <a:spcPts val="0"/>
                        </a:spcBef>
                        <a:spcAft>
                          <a:spcPts val="0"/>
                        </a:spcAft>
                        <a:tabLst>
                          <a:tab pos="422275" algn="l"/>
                        </a:tabLst>
                      </a:pPr>
                      <a:r>
                        <a:rPr lang="en-US" sz="2200" b="0" dirty="0">
                          <a:solidFill>
                            <a:schemeClr val="tx1"/>
                          </a:solidFill>
                          <a:effectLst/>
                          <a:latin typeface="Times New Roman" panose="02020603050405020304" pitchFamily="18" charset="0"/>
                          <a:cs typeface="Times New Roman" panose="02020603050405020304" pitchFamily="18" charset="0"/>
                        </a:rPr>
                        <a:t>Khi </a:t>
                      </a:r>
                      <a:r>
                        <a:rPr lang="en-US" sz="2200" b="0" dirty="0" err="1">
                          <a:solidFill>
                            <a:schemeClr val="tx1"/>
                          </a:solidFill>
                          <a:effectLst/>
                          <a:latin typeface="Times New Roman" panose="02020603050405020304" pitchFamily="18" charset="0"/>
                          <a:cs typeface="Times New Roman" panose="02020603050405020304" pitchFamily="18" charset="0"/>
                        </a:rPr>
                        <a:t>sóng</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thần</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được</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tạo</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ra</a:t>
                      </a:r>
                      <a:r>
                        <a:rPr lang="en-US" sz="2200" b="0" dirty="0">
                          <a:solidFill>
                            <a:schemeClr val="tx1"/>
                          </a:solidFill>
                          <a:effectLst/>
                          <a:latin typeface="Times New Roman" panose="02020603050405020304" pitchFamily="18" charset="0"/>
                          <a:cs typeface="Times New Roman" panose="02020603050405020304" pitchFamily="18" charset="0"/>
                        </a:rPr>
                        <a:t> ờ </a:t>
                      </a:r>
                      <a:r>
                        <a:rPr lang="en-US" sz="2200" b="0" dirty="0" err="1">
                          <a:solidFill>
                            <a:schemeClr val="tx1"/>
                          </a:solidFill>
                          <a:effectLst/>
                          <a:latin typeface="Times New Roman" panose="02020603050405020304" pitchFamily="18" charset="0"/>
                          <a:cs typeface="Times New Roman" panose="02020603050405020304" pitchFamily="18" charset="0"/>
                        </a:rPr>
                        <a:t>ngoải</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khơi</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xa</a:t>
                      </a:r>
                      <a:r>
                        <a:rPr lang="en-US" sz="2200" b="0" dirty="0">
                          <a:solidFill>
                            <a:schemeClr val="tx1"/>
                          </a:solidFill>
                          <a:effectLst/>
                          <a:latin typeface="Times New Roman" panose="02020603050405020304" pitchFamily="18" charset="0"/>
                          <a:cs typeface="Times New Roman" panose="02020603050405020304" pitchFamily="18" charset="0"/>
                        </a:rPr>
                        <a:t> ... A-</a:t>
                      </a:r>
                      <a:r>
                        <a:rPr lang="en-US" sz="2200" b="0" dirty="0" err="1">
                          <a:solidFill>
                            <a:schemeClr val="tx1"/>
                          </a:solidFill>
                          <a:effectLst/>
                          <a:latin typeface="Times New Roman" panose="02020603050405020304" pitchFamily="18" charset="0"/>
                          <a:cs typeface="Times New Roman" panose="02020603050405020304" pitchFamily="18" charset="0"/>
                        </a:rPr>
                        <a:t>lảt</a:t>
                      </a:r>
                      <a:r>
                        <a:rPr lang="en-US" sz="2200" b="0" dirty="0">
                          <a:solidFill>
                            <a:schemeClr val="tx1"/>
                          </a:solidFill>
                          <a:effectLst/>
                          <a:latin typeface="Times New Roman" panose="02020603050405020304" pitchFamily="18" charset="0"/>
                          <a:cs typeface="Times New Roman" panose="02020603050405020304" pitchFamily="18" charset="0"/>
                        </a:rPr>
                        <a:t>-</a:t>
                      </a:r>
                      <a:r>
                        <a:rPr lang="en-US" sz="2200" b="0" dirty="0" err="1">
                          <a:solidFill>
                            <a:schemeClr val="tx1"/>
                          </a:solidFill>
                          <a:effectLst/>
                          <a:latin typeface="Times New Roman" panose="02020603050405020304" pitchFamily="18" charset="0"/>
                          <a:cs typeface="Times New Roman" panose="02020603050405020304" pitchFamily="18" charset="0"/>
                        </a:rPr>
                        <a:t>xca</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năm</a:t>
                      </a:r>
                      <a:r>
                        <a:rPr lang="en-US" sz="2200" b="0" dirty="0">
                          <a:solidFill>
                            <a:schemeClr val="tx1"/>
                          </a:solidFill>
                          <a:effectLst/>
                          <a:latin typeface="Times New Roman" panose="02020603050405020304" pitchFamily="18" charset="0"/>
                          <a:cs typeface="Times New Roman" panose="02020603050405020304" pitchFamily="18" charset="0"/>
                        </a:rPr>
                        <a:t> 1958 </a:t>
                      </a:r>
                      <a:r>
                        <a:rPr lang="en-US" sz="2200" b="0" dirty="0" err="1">
                          <a:solidFill>
                            <a:schemeClr val="tx1"/>
                          </a:solidFill>
                          <a:effectLst/>
                          <a:latin typeface="Times New Roman" panose="02020603050405020304" pitchFamily="18" charset="0"/>
                          <a:cs typeface="Times New Roman" panose="02020603050405020304" pitchFamily="18" charset="0"/>
                        </a:rPr>
                        <a:t>cao</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đến</a:t>
                      </a:r>
                      <a:r>
                        <a:rPr lang="en-US" sz="2200" b="0" dirty="0">
                          <a:solidFill>
                            <a:schemeClr val="tx1"/>
                          </a:solidFill>
                          <a:effectLst/>
                          <a:latin typeface="Times New Roman" panose="02020603050405020304" pitchFamily="18" charset="0"/>
                          <a:cs typeface="Times New Roman" panose="02020603050405020304" pitchFamily="18" charset="0"/>
                        </a:rPr>
                        <a:t> 525 in.</a:t>
                      </a:r>
                      <a:endParaRPr lang="en-US" sz="2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Trình</a:t>
                      </a:r>
                      <a:r>
                        <a:rPr lang="vi-VN" sz="2200" b="0" spc="5"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bày</a:t>
                      </a:r>
                      <a:r>
                        <a:rPr lang="vi-VN" sz="2200" b="0" spc="10"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thông</a:t>
                      </a:r>
                      <a:r>
                        <a:rPr lang="vi-VN" sz="2200" b="0" spc="10"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tin</a:t>
                      </a:r>
                      <a:r>
                        <a:rPr lang="vi-VN" sz="2200" b="0" spc="5"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theo</a:t>
                      </a:r>
                      <a:r>
                        <a:rPr lang="vi-VN" sz="2200" b="0" spc="10"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quan</a:t>
                      </a:r>
                      <a:r>
                        <a:rPr lang="vi-VN" sz="2200" b="0" spc="10"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hệ nhân</a:t>
                      </a:r>
                      <a:r>
                        <a:rPr lang="vi-VN" sz="2200" b="0" spc="10"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quả</a:t>
                      </a:r>
                      <a:endParaRPr lang="en-US" sz="2200" b="0" dirty="0">
                        <a:solidFill>
                          <a:schemeClr val="tx1"/>
                        </a:solidFill>
                        <a:effectLst/>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Sử dụng từ ngữ thể hiện mối quan hệ nhân quả giữa các thông tin: Do vậ</a:t>
                      </a:r>
                      <a:r>
                        <a:rPr lang="en-US" sz="2200" b="0" dirty="0">
                          <a:solidFill>
                            <a:schemeClr val="tx1"/>
                          </a:solidFill>
                          <a:effectLst/>
                          <a:latin typeface="Times New Roman" panose="02020603050405020304" pitchFamily="18" charset="0"/>
                          <a:cs typeface="Times New Roman" panose="02020603050405020304" pitchFamily="18" charset="0"/>
                        </a:rPr>
                        <a:t>y</a:t>
                      </a:r>
                      <a:endParaRPr lang="en-US" sz="22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60718981"/>
                  </a:ext>
                </a:extLst>
              </a:tr>
              <a:tr h="1766554">
                <a:tc>
                  <a:txBody>
                    <a:bodyPr/>
                    <a:lstStyle/>
                    <a:p>
                      <a:pPr marL="0" marR="0" indent="14605">
                        <a:lnSpc>
                          <a:spcPct val="100000"/>
                        </a:lnSpc>
                        <a:spcBef>
                          <a:spcPts val="0"/>
                        </a:spcBef>
                        <a:spcAft>
                          <a:spcPts val="0"/>
                        </a:spcAft>
                        <a:tabLst>
                          <a:tab pos="431800" algn="l"/>
                        </a:tabLst>
                      </a:pPr>
                      <a:r>
                        <a:rPr lang="en-US" sz="2200" b="0">
                          <a:solidFill>
                            <a:schemeClr val="tx1"/>
                          </a:solidFill>
                          <a:effectLst/>
                          <a:latin typeface="Times New Roman" panose="02020603050405020304" pitchFamily="18" charset="0"/>
                          <a:cs typeface="Times New Roman" panose="02020603050405020304" pitchFamily="18" charset="0"/>
                        </a:rPr>
                        <a:t>Nguyên nhân gây ra sóng thần chủ yếu do động đất ... trong khu vực “vòng đai lửa Châu Á- Thải Bình Dương".</a:t>
                      </a:r>
                    </a:p>
                    <a:p>
                      <a:pPr marL="0" marR="0">
                        <a:lnSpc>
                          <a:spcPct val="100000"/>
                        </a:lnSpc>
                        <a:spcBef>
                          <a:spcPts val="0"/>
                        </a:spcBef>
                        <a:spcAft>
                          <a:spcPts val="0"/>
                        </a:spcAft>
                      </a:pPr>
                      <a:r>
                        <a:rPr lang="vi-VN"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Trình bày thông tin theo mức độ quan trọng của thông tin, thể hiện rõ mối quan hệ giữa thông tin chính với thông tin chi tiế</a:t>
                      </a:r>
                      <a:r>
                        <a:rPr lang="en-US" sz="2200" b="0" dirty="0">
                          <a:solidFill>
                            <a:schemeClr val="tx1"/>
                          </a:solidFill>
                          <a:effectLst/>
                          <a:latin typeface="Times New Roman" panose="02020603050405020304" pitchFamily="18" charset="0"/>
                          <a:cs typeface="Times New Roman" panose="02020603050405020304" pitchFamily="18" charset="0"/>
                        </a:rPr>
                        <a:t>t</a:t>
                      </a:r>
                      <a:endParaRPr lang="en-US" sz="22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vi-VN" sz="2200" b="0">
                          <a:solidFill>
                            <a:schemeClr val="tx1"/>
                          </a:solidFill>
                          <a:effectLst/>
                          <a:latin typeface="Times New Roman" panose="02020603050405020304" pitchFamily="18" charset="0"/>
                          <a:cs typeface="Times New Roman" panose="02020603050405020304" pitchFamily="18" charset="0"/>
                        </a:rPr>
                        <a:t>– Trình bày thông tin chính trước: Nguyên nhân gây ra sóng thần chủ yếu do động đất, ngoài ra còn do núi lửa phun trào, lở đất và các vụ nổ dưới đáy biển (kể cả các vụ thử hạt nhân dưới nước),... </a:t>
                      </a:r>
                      <a:endParaRPr lang="en-US" sz="2200" b="0">
                        <a:solidFill>
                          <a:schemeClr val="tx1"/>
                        </a:solidFill>
                        <a:effectLst/>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vi-VN" sz="2200" b="0">
                          <a:solidFill>
                            <a:schemeClr val="tx1"/>
                          </a:solidFill>
                          <a:effectLst/>
                          <a:latin typeface="Times New Roman" panose="02020603050405020304" pitchFamily="18" charset="0"/>
                          <a:cs typeface="Times New Roman" panose="02020603050405020304" pitchFamily="18" charset="0"/>
                        </a:rPr>
                        <a:t>– Sau đó trình bày thông tin chi tiết (thảm hoạ sóng thần ngày 26/12 /2004...) để làm ví dụ minh hoạ cho ý chính</a:t>
                      </a:r>
                      <a:endParaRPr lang="en-US" sz="2200" b="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14086100"/>
                  </a:ext>
                </a:extLst>
              </a:tr>
              <a:tr h="1795733">
                <a:tc>
                  <a:txBody>
                    <a:bodyPr/>
                    <a:lstStyle/>
                    <a:p>
                      <a:pPr marL="0" marR="0" indent="14605">
                        <a:lnSpc>
                          <a:spcPct val="100000"/>
                        </a:lnSpc>
                        <a:spcBef>
                          <a:spcPts val="0"/>
                        </a:spcBef>
                        <a:spcAft>
                          <a:spcPts val="0"/>
                        </a:spcAft>
                        <a:tabLst>
                          <a:tab pos="427355" algn="l"/>
                        </a:tabLst>
                      </a:pPr>
                      <a:r>
                        <a:rPr lang="en-US" sz="2200" b="0">
                          <a:solidFill>
                            <a:schemeClr val="tx1"/>
                          </a:solidFill>
                          <a:effectLst/>
                          <a:latin typeface="Times New Roman" panose="02020603050405020304" pitchFamily="18" charset="0"/>
                          <a:cs typeface="Times New Roman" panose="02020603050405020304" pitchFamily="18" charset="0"/>
                        </a:rPr>
                        <a:t>Những người trên bờ biển khó biết sóng thần sắp tiến về phía mình ... đến vùng cao hơn để trú ẩn trước khi sóng thần đến.</a:t>
                      </a:r>
                    </a:p>
                    <a:p>
                      <a:pPr marL="0" marR="0">
                        <a:lnSpc>
                          <a:spcPct val="100000"/>
                        </a:lnSpc>
                        <a:spcBef>
                          <a:spcPts val="0"/>
                        </a:spcBef>
                        <a:spcAft>
                          <a:spcPts val="0"/>
                        </a:spcAft>
                      </a:pPr>
                      <a:r>
                        <a:rPr lang="vi-VN"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Trình bày thông tin theo trật tự thời gian và quan hệ nhân quả</a:t>
                      </a:r>
                      <a:endParaRPr lang="en-US" sz="22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 Trình bày thông tin về diễn tiến xuất hiện, dấu hiệu cảnh báo sóng thần ở khu vực bờ biển: các thông tin được trình bày theo trật tự thời gian: Dấu hiệu đầu tiên là..., Bỗng nhiên..., sau đó... – Trình bày thông tin theo quan hệ nhân quả: sử dụng từ ngữ thể hiện mối quan hệ nhân quả giữa các thông tin: Do vậy...</a:t>
                      </a:r>
                      <a:endParaRPr lang="en-US" sz="22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20962663"/>
                  </a:ext>
                </a:extLst>
              </a:tr>
            </a:tbl>
          </a:graphicData>
        </a:graphic>
      </p:graphicFrame>
    </p:spTree>
    <p:extLst>
      <p:ext uri="{BB962C8B-B14F-4D97-AF65-F5344CB8AC3E}">
        <p14:creationId xmlns:p14="http://schemas.microsoft.com/office/powerpoint/2010/main" val="3306136579"/>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xmlns:a16="http://schemas.microsoft.com/office/drawing/2014/main" xmlns:a14="http://schemas.microsoft.com/office/drawing/2010/main" xmlns:ahyp="http://schemas.microsoft.com/office/drawing/2018/hyperlinkcolor">
      <p:transition spd="slow" advClick="0" advTm="100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8DEA533F-A4B7-E0E6-CFD5-E635F1B6DE9B}"/>
              </a:ext>
            </a:extLst>
          </p:cNvPr>
          <p:cNvSpPr txBox="1"/>
          <p:nvPr/>
        </p:nvSpPr>
        <p:spPr>
          <a:xfrm>
            <a:off x="3669759" y="2850364"/>
            <a:ext cx="6094378" cy="2215991"/>
          </a:xfrm>
          <a:prstGeom prst="rect">
            <a:avLst/>
          </a:prstGeom>
          <a:noFill/>
        </p:spPr>
        <p:txBody>
          <a:bodyPr wrap="square">
            <a:spAutoFit/>
          </a:bodyPr>
          <a:lstStyle/>
          <a:p>
            <a:pPr>
              <a:spcBef>
                <a:spcPts val="600"/>
              </a:spcBef>
              <a:spcAft>
                <a:spcPts val="600"/>
              </a:spcAft>
            </a:pPr>
            <a:r>
              <a:rPr lang="vi-VN" sz="4400" b="1" dirty="0">
                <a:solidFill>
                  <a:srgbClr val="FF0000"/>
                </a:solidFill>
                <a:effectLst/>
                <a:latin typeface="Times New Roman" panose="02020603050405020304" pitchFamily="18" charset="0"/>
                <a:ea typeface="Calibri" panose="020F0502020204030204" pitchFamily="34" charset="0"/>
              </a:rPr>
              <a:t>3. Phương tiện phi ngôn ngữ</a:t>
            </a:r>
            <a:endParaRPr lang="vi-VN" sz="4400" dirty="0">
              <a:solidFill>
                <a:srgbClr val="FF0000"/>
              </a:solidFill>
              <a:effectLst/>
              <a:latin typeface="Times New Roman" panose="02020603050405020304" pitchFamily="18" charset="0"/>
              <a:ea typeface="Calibri" panose="020F0502020204030204" pitchFamily="34" charset="0"/>
            </a:endParaRPr>
          </a:p>
          <a:p>
            <a:pPr marL="0" marR="0" algn="just">
              <a:spcBef>
                <a:spcPts val="600"/>
              </a:spcBef>
              <a:spcAft>
                <a:spcPts val="600"/>
              </a:spcAft>
            </a:pPr>
            <a:endParaRPr lang="en-US" sz="4000"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02281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22EF23F-1543-3100-52C1-0BC3DFDDBEE2}"/>
              </a:ext>
            </a:extLst>
          </p:cNvPr>
          <p:cNvSpPr>
            <a:spLocks noGrp="1"/>
          </p:cNvSpPr>
          <p:nvPr>
            <p:ph type="body" sz="quarter" idx="10"/>
          </p:nvPr>
        </p:nvSpPr>
        <p:spPr/>
        <p:txBody>
          <a:bodyPr>
            <a:normAutofit fontScale="92500" lnSpcReduction="20000"/>
          </a:bodyPr>
          <a:lstStyle/>
          <a:p>
            <a:endParaRPr lang="en-US"/>
          </a:p>
        </p:txBody>
      </p:sp>
      <p:sp>
        <p:nvSpPr>
          <p:cNvPr id="3" name="Text Placeholder 2">
            <a:extLst>
              <a:ext uri="{FF2B5EF4-FFF2-40B4-BE49-F238E27FC236}">
                <a16:creationId xmlns:a16="http://schemas.microsoft.com/office/drawing/2014/main" xmlns="" id="{7962E7BF-7756-D8C7-F221-ACF5C65F32BC}"/>
              </a:ext>
            </a:extLst>
          </p:cNvPr>
          <p:cNvSpPr>
            <a:spLocks noGrp="1"/>
          </p:cNvSpPr>
          <p:nvPr>
            <p:ph type="body" sz="quarter" idx="11"/>
          </p:nvPr>
        </p:nvSpPr>
        <p:spPr/>
        <p:txBody>
          <a:bodyPr>
            <a:normAutofit fontScale="92500" lnSpcReduction="20000"/>
          </a:bodyPr>
          <a:lstStyle/>
          <a:p>
            <a:endParaRPr lang="en-US"/>
          </a:p>
        </p:txBody>
      </p:sp>
      <p:pic>
        <p:nvPicPr>
          <p:cNvPr id="4" name="Picture 2" descr="Trình bày các phương tiện giao tiếp ngôn ngữ và phi ngôn ngữ - Trường Tiểu  học Thủ Lệ">
            <a:extLst>
              <a:ext uri="{FF2B5EF4-FFF2-40B4-BE49-F238E27FC236}">
                <a16:creationId xmlns:a16="http://schemas.microsoft.com/office/drawing/2014/main" xmlns="" id="{A0411BA2-072C-A2F5-F757-489902C07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8004010A-896C-87B9-88E9-88BA4B619D84}"/>
              </a:ext>
            </a:extLst>
          </p:cNvPr>
          <p:cNvSpPr/>
          <p:nvPr/>
        </p:nvSpPr>
        <p:spPr>
          <a:xfrm>
            <a:off x="7467600" y="4942114"/>
            <a:ext cx="337457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5234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8799732-0DC2-9CEF-5123-BE3CF697606A}"/>
              </a:ext>
            </a:extLst>
          </p:cNvPr>
          <p:cNvSpPr>
            <a:spLocks noGrp="1"/>
          </p:cNvSpPr>
          <p:nvPr>
            <p:ph type="body" sz="quarter" idx="10"/>
          </p:nvPr>
        </p:nvSpPr>
        <p:spPr/>
        <p:txBody>
          <a:bodyPr>
            <a:normAutofit fontScale="92500" lnSpcReduction="20000"/>
          </a:bodyPr>
          <a:lstStyle/>
          <a:p>
            <a:endParaRPr lang="en-US"/>
          </a:p>
        </p:txBody>
      </p:sp>
      <p:sp>
        <p:nvSpPr>
          <p:cNvPr id="3" name="Text Placeholder 2">
            <a:extLst>
              <a:ext uri="{FF2B5EF4-FFF2-40B4-BE49-F238E27FC236}">
                <a16:creationId xmlns:a16="http://schemas.microsoft.com/office/drawing/2014/main" xmlns="" id="{B8A5289F-D889-D5BB-CF05-CF4BFA801064}"/>
              </a:ext>
            </a:extLst>
          </p:cNvPr>
          <p:cNvSpPr>
            <a:spLocks noGrp="1"/>
          </p:cNvSpPr>
          <p:nvPr>
            <p:ph type="body" sz="quarter" idx="11"/>
          </p:nvPr>
        </p:nvSpPr>
        <p:spPr/>
        <p:txBody>
          <a:bodyPr>
            <a:normAutofit fontScale="92500" lnSpcReduction="20000"/>
          </a:bodyPr>
          <a:lstStyle/>
          <a:p>
            <a:endParaRPr lang="en-US"/>
          </a:p>
        </p:txBody>
      </p:sp>
      <p:pic>
        <p:nvPicPr>
          <p:cNvPr id="9218" name="Picture 2" descr="Phục hồi chức năng ngôn ngữ">
            <a:extLst>
              <a:ext uri="{FF2B5EF4-FFF2-40B4-BE49-F238E27FC236}">
                <a16:creationId xmlns:a16="http://schemas.microsoft.com/office/drawing/2014/main" xmlns="" id="{4EE858AC-DAFD-DD1D-7087-5A212F3CFD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487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D2834FB0-A5F1-4100-B83A-531E9A84C0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63286"/>
            <a:ext cx="12192000" cy="6858000"/>
          </a:xfrm>
          <a:prstGeom prst="rect">
            <a:avLst/>
          </a:prstGeom>
        </p:spPr>
      </p:pic>
      <p:pic>
        <p:nvPicPr>
          <p:cNvPr id="7" name="图片 6">
            <a:extLst>
              <a:ext uri="{FF2B5EF4-FFF2-40B4-BE49-F238E27FC236}">
                <a16:creationId xmlns:a16="http://schemas.microsoft.com/office/drawing/2014/main" xmlns="" id="{03109955-5D23-4122-8B2F-CA476E58C3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0147385" y="2772229"/>
            <a:ext cx="2044615" cy="4085771"/>
          </a:xfrm>
          <a:prstGeom prst="rect">
            <a:avLst/>
          </a:prstGeom>
        </p:spPr>
      </p:pic>
      <p:pic>
        <p:nvPicPr>
          <p:cNvPr id="10" name="图片 9">
            <a:extLst>
              <a:ext uri="{FF2B5EF4-FFF2-40B4-BE49-F238E27FC236}">
                <a16:creationId xmlns:a16="http://schemas.microsoft.com/office/drawing/2014/main" xmlns="" id="{E15859BF-671E-4939-A5D9-659EBDF721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0" y="0"/>
            <a:ext cx="1132114" cy="1096865"/>
          </a:xfrm>
          <a:prstGeom prst="rect">
            <a:avLst/>
          </a:prstGeom>
        </p:spPr>
      </p:pic>
      <p:pic>
        <p:nvPicPr>
          <p:cNvPr id="3" name="图片 2">
            <a:extLst>
              <a:ext uri="{FF2B5EF4-FFF2-40B4-BE49-F238E27FC236}">
                <a16:creationId xmlns:a16="http://schemas.microsoft.com/office/drawing/2014/main" xmlns="" id="{0409EAEF-82C0-421E-92D9-F2113AC39CF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67154" y="3955293"/>
            <a:ext cx="2656703" cy="2204546"/>
          </a:xfrm>
          <a:prstGeom prst="rect">
            <a:avLst/>
          </a:prstGeom>
        </p:spPr>
      </p:pic>
      <p:sp>
        <p:nvSpPr>
          <p:cNvPr id="5" name="TextBox 4">
            <a:extLst>
              <a:ext uri="{FF2B5EF4-FFF2-40B4-BE49-F238E27FC236}">
                <a16:creationId xmlns:a16="http://schemas.microsoft.com/office/drawing/2014/main" xmlns="" id="{45EC7083-47EC-4196-E0DC-9CFA3F9A974F}"/>
              </a:ext>
            </a:extLst>
          </p:cNvPr>
          <p:cNvSpPr txBox="1"/>
          <p:nvPr/>
        </p:nvSpPr>
        <p:spPr>
          <a:xfrm>
            <a:off x="1132114" y="-95005"/>
            <a:ext cx="10820400" cy="2708434"/>
          </a:xfrm>
          <a:prstGeom prst="rect">
            <a:avLst/>
          </a:prstGeom>
          <a:noFill/>
        </p:spPr>
        <p:txBody>
          <a:bodyPr wrap="square">
            <a:spAutoFit/>
          </a:bodyPr>
          <a:lstStyle/>
          <a:p>
            <a:pPr marL="0" marR="0" algn="just">
              <a:spcBef>
                <a:spcPts val="600"/>
              </a:spcBef>
              <a:spcAft>
                <a:spcPts val="600"/>
              </a:spcAft>
            </a:pPr>
            <a:r>
              <a:rPr lang="vi-VN"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Kể</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tên</a:t>
            </a:r>
            <a:r>
              <a:rPr lang="en-US" sz="4000" b="1" dirty="0">
                <a:solidFill>
                  <a:srgbClr val="000000"/>
                </a:solidFill>
                <a:effectLst/>
                <a:latin typeface="Times New Roman" panose="02020603050405020304" pitchFamily="18" charset="0"/>
                <a:ea typeface="Calibri" panose="020F0502020204030204" pitchFamily="34" charset="0"/>
              </a:rPr>
              <a:t> </a:t>
            </a:r>
            <a:r>
              <a:rPr lang="vi-VN" sz="4000" b="1" dirty="0">
                <a:solidFill>
                  <a:srgbClr val="000000"/>
                </a:solidFill>
                <a:effectLst/>
                <a:latin typeface="Times New Roman" panose="02020603050405020304" pitchFamily="18" charset="0"/>
                <a:ea typeface="Calibri" panose="020F0502020204030204" pitchFamily="34" charset="0"/>
              </a:rPr>
              <a:t>các </a:t>
            </a:r>
            <a:r>
              <a:rPr lang="en-US" sz="4000" b="1" dirty="0" err="1">
                <a:solidFill>
                  <a:srgbClr val="000000"/>
                </a:solidFill>
                <a:effectLst/>
                <a:latin typeface="Times New Roman" panose="02020603050405020304" pitchFamily="18" charset="0"/>
                <a:ea typeface="Calibri" panose="020F0502020204030204" pitchFamily="34" charset="0"/>
              </a:rPr>
              <a:t>loại</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phương</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tiện</a:t>
            </a:r>
            <a:r>
              <a:rPr lang="en-US" sz="4000" b="1" dirty="0">
                <a:solidFill>
                  <a:srgbClr val="000000"/>
                </a:solidFill>
                <a:effectLst/>
                <a:latin typeface="Times New Roman" panose="02020603050405020304" pitchFamily="18" charset="0"/>
                <a:ea typeface="Calibri" panose="020F0502020204030204" pitchFamily="34" charset="0"/>
              </a:rPr>
              <a:t> phi </a:t>
            </a:r>
            <a:r>
              <a:rPr lang="en-US" sz="4000" b="1" dirty="0" err="1">
                <a:solidFill>
                  <a:srgbClr val="000000"/>
                </a:solidFill>
                <a:effectLst/>
                <a:latin typeface="Times New Roman" panose="02020603050405020304" pitchFamily="18" charset="0"/>
                <a:ea typeface="Calibri" panose="020F0502020204030204" pitchFamily="34" charset="0"/>
              </a:rPr>
              <a:t>ngôn</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ngữ</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được</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sử</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dụng</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trong</a:t>
            </a:r>
            <a:r>
              <a:rPr lang="en-US" sz="4000" b="1" dirty="0">
                <a:solidFill>
                  <a:srgbClr val="000000"/>
                </a:solidFill>
                <a:effectLst/>
                <a:latin typeface="Times New Roman" panose="02020603050405020304" pitchFamily="18" charset="0"/>
                <a:ea typeface="Calibri" panose="020F0502020204030204" pitchFamily="34" charset="0"/>
              </a:rPr>
              <a:t> </a:t>
            </a:r>
            <a:r>
              <a:rPr lang="vi-VN" sz="4000" b="1" dirty="0">
                <a:solidFill>
                  <a:srgbClr val="000000"/>
                </a:solidFill>
                <a:effectLst/>
                <a:latin typeface="Times New Roman" panose="02020603050405020304" pitchFamily="18" charset="0"/>
                <a:ea typeface="Calibri" panose="020F0502020204030204" pitchFamily="34" charset="0"/>
              </a:rPr>
              <a:t>văn bản</a:t>
            </a:r>
            <a:r>
              <a:rPr lang="en-US" sz="4000" b="1" dirty="0">
                <a:solidFill>
                  <a:srgbClr val="000000"/>
                </a:solidFill>
                <a:effectLst/>
                <a:latin typeface="Times New Roman" panose="02020603050405020304" pitchFamily="18" charset="0"/>
                <a:ea typeface="Calibri" panose="020F0502020204030204" pitchFamily="34" charset="0"/>
              </a:rPr>
              <a:t>. </a:t>
            </a:r>
          </a:p>
          <a:p>
            <a:pPr marL="0" marR="0" algn="just">
              <a:spcBef>
                <a:spcPts val="600"/>
              </a:spcBef>
              <a:spcAft>
                <a:spcPts val="600"/>
              </a:spcAft>
            </a:pPr>
            <a:r>
              <a:rPr lang="vi-VN" sz="4000" b="1" dirty="0">
                <a:solidFill>
                  <a:srgbClr val="000000"/>
                </a:solidFill>
                <a:latin typeface="Times New Roman" panose="02020603050405020304" pitchFamily="18" charset="0"/>
                <a:ea typeface="Calibri" panose="020F0502020204030204" pitchFamily="34" charset="0"/>
              </a:rPr>
              <a:t>-</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Vai</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trò</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của</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việc</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sử</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dụng</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các</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phương</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tiện</a:t>
            </a:r>
            <a:r>
              <a:rPr lang="en-US" sz="4000" b="1" dirty="0">
                <a:solidFill>
                  <a:srgbClr val="000000"/>
                </a:solidFill>
                <a:effectLst/>
                <a:latin typeface="Times New Roman" panose="02020603050405020304" pitchFamily="18" charset="0"/>
                <a:ea typeface="Calibri" panose="020F0502020204030204" pitchFamily="34" charset="0"/>
              </a:rPr>
              <a:t> phi </a:t>
            </a:r>
            <a:r>
              <a:rPr lang="en-US" sz="4000" b="1" dirty="0" err="1">
                <a:solidFill>
                  <a:srgbClr val="000000"/>
                </a:solidFill>
                <a:effectLst/>
                <a:latin typeface="Times New Roman" panose="02020603050405020304" pitchFamily="18" charset="0"/>
                <a:ea typeface="Calibri" panose="020F0502020204030204" pitchFamily="34" charset="0"/>
              </a:rPr>
              <a:t>ngôn</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ngữ</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trong</a:t>
            </a:r>
            <a:r>
              <a:rPr lang="en-US" sz="4000" b="1" dirty="0">
                <a:solidFill>
                  <a:srgbClr val="000000"/>
                </a:solidFill>
                <a:effectLst/>
                <a:latin typeface="Times New Roman" panose="02020603050405020304" pitchFamily="18" charset="0"/>
                <a:ea typeface="Calibri" panose="020F0502020204030204" pitchFamily="34" charset="0"/>
              </a:rPr>
              <a:t> </a:t>
            </a:r>
            <a:r>
              <a:rPr lang="vi-VN" sz="4000" b="1" dirty="0">
                <a:solidFill>
                  <a:srgbClr val="000000"/>
                </a:solidFill>
                <a:effectLst/>
                <a:latin typeface="Times New Roman" panose="02020603050405020304" pitchFamily="18" charset="0"/>
                <a:ea typeface="Calibri" panose="020F0502020204030204" pitchFamily="34" charset="0"/>
              </a:rPr>
              <a:t>văn bản </a:t>
            </a:r>
            <a:r>
              <a:rPr lang="en-US" sz="4000" b="1" dirty="0" err="1">
                <a:solidFill>
                  <a:srgbClr val="000000"/>
                </a:solidFill>
                <a:effectLst/>
                <a:latin typeface="Times New Roman" panose="02020603050405020304" pitchFamily="18" charset="0"/>
                <a:ea typeface="Calibri" panose="020F0502020204030204" pitchFamily="34" charset="0"/>
              </a:rPr>
              <a:t>là</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gì</a:t>
            </a:r>
            <a:r>
              <a:rPr lang="en-US" sz="4000" b="1" dirty="0">
                <a:solidFill>
                  <a:srgbClr val="000000"/>
                </a:solidFill>
                <a:effectLst/>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1780065041"/>
      </p:ext>
    </p:extLst>
  </p:cSld>
  <p:clrMapOvr>
    <a:masterClrMapping/>
  </p:clrMapOvr>
  <mc:AlternateContent xmlns:mc="http://schemas.openxmlformats.org/markup-compatibility/2006" xmlns:p14="http://schemas.microsoft.com/office/powerpoint/2010/main">
    <mc:Choice Requires="p14">
      <p:transition spd="slow" p14:dur="175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750"/>
                                        <p:tgtEl>
                                          <p:spTgt spid="7"/>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825D2F6F-5B91-43DD-BBFC-8C605CEA6B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xmlns="" id="{DD43765F-8FB2-45FC-9056-EA4EC6CF52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6187"/>
            <a:ext cx="5112469" cy="735607"/>
          </a:xfrm>
          <a:prstGeom prst="rect">
            <a:avLst/>
          </a:prstGeom>
        </p:spPr>
      </p:pic>
      <p:pic>
        <p:nvPicPr>
          <p:cNvPr id="6" name="图片 5">
            <a:extLst>
              <a:ext uri="{FF2B5EF4-FFF2-40B4-BE49-F238E27FC236}">
                <a16:creationId xmlns:a16="http://schemas.microsoft.com/office/drawing/2014/main" xmlns="" id="{682EF90F-C647-4AC0-9C22-3CF6B5BD4D7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258175" y="705"/>
            <a:ext cx="3943350" cy="628650"/>
          </a:xfrm>
          <a:prstGeom prst="rect">
            <a:avLst/>
          </a:prstGeom>
        </p:spPr>
      </p:pic>
      <p:pic>
        <p:nvPicPr>
          <p:cNvPr id="8" name="图片 7">
            <a:extLst>
              <a:ext uri="{FF2B5EF4-FFF2-40B4-BE49-F238E27FC236}">
                <a16:creationId xmlns:a16="http://schemas.microsoft.com/office/drawing/2014/main" xmlns="" id="{2CAC6C35-46DE-4B14-AF72-30DEC11FD1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31086" y="4854224"/>
            <a:ext cx="2970439" cy="2018289"/>
          </a:xfrm>
          <a:prstGeom prst="rect">
            <a:avLst/>
          </a:prstGeom>
        </p:spPr>
      </p:pic>
      <p:pic>
        <p:nvPicPr>
          <p:cNvPr id="19" name="图片 18">
            <a:extLst>
              <a:ext uri="{FF2B5EF4-FFF2-40B4-BE49-F238E27FC236}">
                <a16:creationId xmlns:a16="http://schemas.microsoft.com/office/drawing/2014/main" xmlns="" id="{EC172EA9-C353-428E-84FE-C6ABA3F849B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3428999"/>
            <a:ext cx="1712686" cy="3429000"/>
          </a:xfrm>
          <a:prstGeom prst="rect">
            <a:avLst/>
          </a:prstGeom>
        </p:spPr>
      </p:pic>
      <p:pic>
        <p:nvPicPr>
          <p:cNvPr id="2" name="Shape 49">
            <a:extLst>
              <a:ext uri="{FF2B5EF4-FFF2-40B4-BE49-F238E27FC236}">
                <a16:creationId xmlns:a16="http://schemas.microsoft.com/office/drawing/2014/main" xmlns="" id="{EB7AF2DC-CF7C-E6A8-AB9B-6135B870796C}"/>
              </a:ext>
            </a:extLst>
          </p:cNvPr>
          <p:cNvPicPr/>
          <p:nvPr/>
        </p:nvPicPr>
        <p:blipFill>
          <a:blip r:embed="rId8"/>
          <a:stretch/>
        </p:blipFill>
        <p:spPr>
          <a:xfrm>
            <a:off x="856343" y="1135289"/>
            <a:ext cx="5588000" cy="3428999"/>
          </a:xfrm>
          <a:prstGeom prst="rect">
            <a:avLst/>
          </a:prstGeom>
        </p:spPr>
      </p:pic>
      <p:sp>
        <p:nvSpPr>
          <p:cNvPr id="7" name="TextBox 6">
            <a:extLst>
              <a:ext uri="{FF2B5EF4-FFF2-40B4-BE49-F238E27FC236}">
                <a16:creationId xmlns:a16="http://schemas.microsoft.com/office/drawing/2014/main" xmlns="" id="{EC90A12E-CE7D-6B83-974C-8ECD0945763A}"/>
              </a:ext>
            </a:extLst>
          </p:cNvPr>
          <p:cNvSpPr txBox="1"/>
          <p:nvPr/>
        </p:nvSpPr>
        <p:spPr>
          <a:xfrm>
            <a:off x="1244600" y="4646099"/>
            <a:ext cx="3251200" cy="584775"/>
          </a:xfrm>
          <a:prstGeom prst="rect">
            <a:avLst/>
          </a:prstGeom>
          <a:noFill/>
        </p:spPr>
        <p:txBody>
          <a:bodyPr wrap="square" rtlCol="0">
            <a:spAutoFit/>
          </a:bodyPr>
          <a:lstStyle/>
          <a:p>
            <a:r>
              <a:rPr lang="vi-VN" sz="3200" b="1" smtClean="0"/>
              <a:t>sơ đồ</a:t>
            </a:r>
            <a:endParaRPr lang="en-US" sz="3200" b="1" dirty="0"/>
          </a:p>
        </p:txBody>
      </p:sp>
      <p:pic>
        <p:nvPicPr>
          <p:cNvPr id="9" name="Picutre 53">
            <a:extLst>
              <a:ext uri="{FF2B5EF4-FFF2-40B4-BE49-F238E27FC236}">
                <a16:creationId xmlns:a16="http://schemas.microsoft.com/office/drawing/2014/main" xmlns="" id="{84C0D74E-A578-C051-C22E-54A80F68F7B5}"/>
              </a:ext>
            </a:extLst>
          </p:cNvPr>
          <p:cNvPicPr/>
          <p:nvPr/>
        </p:nvPicPr>
        <p:blipFill>
          <a:blip r:embed="rId9"/>
          <a:stretch/>
        </p:blipFill>
        <p:spPr>
          <a:xfrm>
            <a:off x="6630670" y="1135289"/>
            <a:ext cx="5561330" cy="3510810"/>
          </a:xfrm>
          <a:prstGeom prst="rect">
            <a:avLst/>
          </a:prstGeom>
        </p:spPr>
      </p:pic>
      <p:sp>
        <p:nvSpPr>
          <p:cNvPr id="10" name="TextBox 9">
            <a:extLst>
              <a:ext uri="{FF2B5EF4-FFF2-40B4-BE49-F238E27FC236}">
                <a16:creationId xmlns:a16="http://schemas.microsoft.com/office/drawing/2014/main" xmlns="" id="{D3006F05-979A-D36A-F264-E4F27B0FD8D7}"/>
              </a:ext>
            </a:extLst>
          </p:cNvPr>
          <p:cNvSpPr txBox="1"/>
          <p:nvPr/>
        </p:nvSpPr>
        <p:spPr>
          <a:xfrm>
            <a:off x="6850743" y="4704170"/>
            <a:ext cx="3251200" cy="584775"/>
          </a:xfrm>
          <a:prstGeom prst="rect">
            <a:avLst/>
          </a:prstGeom>
          <a:noFill/>
        </p:spPr>
        <p:txBody>
          <a:bodyPr wrap="square" rtlCol="0">
            <a:spAutoFit/>
          </a:bodyPr>
          <a:lstStyle/>
          <a:p>
            <a:r>
              <a:rPr lang="vi-VN" sz="3200" b="1" dirty="0"/>
              <a:t>Hình ảnh</a:t>
            </a:r>
            <a:endParaRPr lang="en-US" sz="3200" b="1" dirty="0"/>
          </a:p>
        </p:txBody>
      </p:sp>
    </p:spTree>
    <p:extLst>
      <p:ext uri="{BB962C8B-B14F-4D97-AF65-F5344CB8AC3E}">
        <p14:creationId xmlns:p14="http://schemas.microsoft.com/office/powerpoint/2010/main" val="1783532939"/>
      </p:ext>
    </p:extLst>
  </p:cSld>
  <p:clrMapOvr>
    <a:masterClrMapping/>
  </p:clrMapOvr>
  <mc:AlternateContent xmlns:mc="http://schemas.openxmlformats.org/markup-compatibility/2006" xmlns:p14="http://schemas.microsoft.com/office/powerpoint/2010/main">
    <mc:Choice Requires="p14">
      <p:transition spd="slow" p14:dur="175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750"/>
                                        <p:tgtEl>
                                          <p:spTgt spid="6"/>
                                        </p:tgtEl>
                                      </p:cBhvr>
                                    </p:animEffect>
                                  </p:childTnLst>
                                </p:cTn>
                              </p:par>
                            </p:childTnLst>
                          </p:cTn>
                        </p:par>
                        <p:par>
                          <p:cTn id="11" fill="hold">
                            <p:stCondLst>
                              <p:cond delay="750"/>
                            </p:stCondLst>
                            <p:childTnLst>
                              <p:par>
                                <p:cTn id="12" presetID="22" presetClass="entr" presetSubtype="4"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750"/>
                                        <p:tgtEl>
                                          <p:spTgt spid="19"/>
                                        </p:tgtEl>
                                      </p:cBhvr>
                                    </p:animEffect>
                                  </p:childTnLst>
                                </p:cTn>
                              </p:par>
                              <p:par>
                                <p:cTn id="15" presetID="2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D2834FB0-A5F1-4100-B83A-531E9A84C0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03109955-5D23-4122-8B2F-CA476E58C3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0147385" y="2772229"/>
            <a:ext cx="2044615" cy="4085771"/>
          </a:xfrm>
          <a:prstGeom prst="rect">
            <a:avLst/>
          </a:prstGeom>
        </p:spPr>
      </p:pic>
      <p:pic>
        <p:nvPicPr>
          <p:cNvPr id="10" name="图片 9">
            <a:extLst>
              <a:ext uri="{FF2B5EF4-FFF2-40B4-BE49-F238E27FC236}">
                <a16:creationId xmlns:a16="http://schemas.microsoft.com/office/drawing/2014/main" xmlns="" id="{E15859BF-671E-4939-A5D9-659EBDF721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0" y="0"/>
            <a:ext cx="1132114" cy="1096865"/>
          </a:xfrm>
          <a:prstGeom prst="rect">
            <a:avLst/>
          </a:prstGeom>
        </p:spPr>
      </p:pic>
      <p:pic>
        <p:nvPicPr>
          <p:cNvPr id="17" name="图片 16">
            <a:extLst>
              <a:ext uri="{FF2B5EF4-FFF2-40B4-BE49-F238E27FC236}">
                <a16:creationId xmlns:a16="http://schemas.microsoft.com/office/drawing/2014/main" xmlns="" id="{8AF429D8-8585-40C9-9B70-C7E5E7575D1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431215" y="-457202"/>
            <a:ext cx="1760785" cy="2404273"/>
          </a:xfrm>
          <a:prstGeom prst="rect">
            <a:avLst/>
          </a:prstGeom>
        </p:spPr>
      </p:pic>
      <p:sp>
        <p:nvSpPr>
          <p:cNvPr id="3" name="TextBox 2">
            <a:extLst>
              <a:ext uri="{FF2B5EF4-FFF2-40B4-BE49-F238E27FC236}">
                <a16:creationId xmlns:a16="http://schemas.microsoft.com/office/drawing/2014/main" xmlns="" id="{58E89AFD-9A0C-DDEC-AF3D-C0BB3FF6B60B}"/>
              </a:ext>
            </a:extLst>
          </p:cNvPr>
          <p:cNvSpPr txBox="1"/>
          <p:nvPr/>
        </p:nvSpPr>
        <p:spPr>
          <a:xfrm>
            <a:off x="576942" y="537318"/>
            <a:ext cx="10865841" cy="6863417"/>
          </a:xfrm>
          <a:prstGeom prst="rect">
            <a:avLst/>
          </a:prstGeom>
          <a:noFill/>
        </p:spPr>
        <p:txBody>
          <a:bodyPr wrap="square">
            <a:spAutoFit/>
          </a:bodyPr>
          <a:lstStyle/>
          <a:p>
            <a:pPr marL="0" marR="0" algn="just">
              <a:spcBef>
                <a:spcPts val="600"/>
              </a:spcBef>
              <a:spcAft>
                <a:spcPts val="600"/>
              </a:spcAft>
            </a:pPr>
            <a:r>
              <a:rPr lang="vi-VN" sz="4000" b="1" dirty="0">
                <a:solidFill>
                  <a:srgbClr val="FF0000"/>
                </a:solidFill>
                <a:effectLst/>
                <a:latin typeface="Times New Roman" panose="02020603050405020304" pitchFamily="18" charset="0"/>
                <a:ea typeface="Calibri" panose="020F0502020204030204" pitchFamily="34" charset="0"/>
              </a:rPr>
              <a:t>3. Phương tiện phi ngôn ngữ</a:t>
            </a:r>
            <a:endParaRPr lang="vi-VN" sz="4000" dirty="0">
              <a:solidFill>
                <a:srgbClr val="FF0000"/>
              </a:solidFill>
              <a:effectLst/>
              <a:latin typeface="Times New Roman" panose="02020603050405020304" pitchFamily="18" charset="0"/>
              <a:ea typeface="Calibri" panose="020F0502020204030204" pitchFamily="34" charset="0"/>
            </a:endParaRPr>
          </a:p>
          <a:p>
            <a:pPr marL="0" marR="0" algn="just">
              <a:spcBef>
                <a:spcPts val="600"/>
              </a:spcBef>
              <a:spcAft>
                <a:spcPts val="600"/>
              </a:spcAft>
            </a:pPr>
            <a:r>
              <a:rPr lang="en-US" sz="4000" smtClean="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Loại</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phương</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tiện</a:t>
            </a:r>
            <a:r>
              <a:rPr lang="en-US" sz="4000" dirty="0">
                <a:solidFill>
                  <a:srgbClr val="000000"/>
                </a:solidFill>
                <a:effectLst/>
                <a:latin typeface="Times New Roman" panose="02020603050405020304" pitchFamily="18" charset="0"/>
                <a:ea typeface="Calibri" panose="020F0502020204030204" pitchFamily="34" charset="0"/>
              </a:rPr>
              <a:t> phi </a:t>
            </a:r>
            <a:r>
              <a:rPr lang="en-US" sz="4000" dirty="0" err="1">
                <a:solidFill>
                  <a:srgbClr val="000000"/>
                </a:solidFill>
                <a:effectLst/>
                <a:latin typeface="Times New Roman" panose="02020603050405020304" pitchFamily="18" charset="0"/>
                <a:ea typeface="Calibri" panose="020F0502020204030204" pitchFamily="34" charset="0"/>
              </a:rPr>
              <a:t>ngôn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ngữ</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được</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sử</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dụng</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trong</a:t>
            </a:r>
            <a:r>
              <a:rPr lang="en-US" sz="4000" dirty="0">
                <a:solidFill>
                  <a:srgbClr val="000000"/>
                </a:solidFill>
                <a:effectLst/>
                <a:latin typeface="Times New Roman" panose="02020603050405020304" pitchFamily="18" charset="0"/>
                <a:ea typeface="Calibri" panose="020F0502020204030204" pitchFamily="34" charset="0"/>
              </a:rPr>
              <a:t> </a:t>
            </a:r>
            <a:r>
              <a:rPr lang="vi-VN" sz="4000" dirty="0">
                <a:solidFill>
                  <a:srgbClr val="000000"/>
                </a:solidFill>
                <a:effectLst/>
                <a:latin typeface="Times New Roman" panose="02020603050405020304" pitchFamily="18" charset="0"/>
                <a:ea typeface="Calibri" panose="020F0502020204030204" pitchFamily="34" charset="0"/>
              </a:rPr>
              <a:t>văn bản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sơ</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đồ</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hình</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ảnh</a:t>
            </a:r>
            <a:r>
              <a:rPr lang="en-US" sz="4000" dirty="0">
                <a:solidFill>
                  <a:srgbClr val="000000"/>
                </a:solidFill>
                <a:effectLst/>
                <a:latin typeface="Times New Roman" panose="02020603050405020304" pitchFamily="18" charset="0"/>
                <a:ea typeface="Calibri" panose="020F0502020204030204" pitchFamily="34" charset="0"/>
              </a:rPr>
              <a:t>. </a:t>
            </a:r>
            <a:endParaRPr lang="vi-VN" sz="4000" dirty="0">
              <a:solidFill>
                <a:srgbClr val="000000"/>
              </a:solidFill>
              <a:effectLst/>
              <a:latin typeface="Times New Roman" panose="02020603050405020304" pitchFamily="18" charset="0"/>
              <a:ea typeface="Calibri" panose="020F0502020204030204" pitchFamily="34" charset="0"/>
            </a:endParaRPr>
          </a:p>
          <a:p>
            <a:pPr marL="0" marR="0" algn="just">
              <a:spcBef>
                <a:spcPts val="600"/>
              </a:spcBef>
              <a:spcAft>
                <a:spcPts val="600"/>
              </a:spcAft>
            </a:pPr>
            <a:r>
              <a:rPr lang="vi-VN" sz="4000" dirty="0">
                <a:solidFill>
                  <a:srgbClr val="000000"/>
                </a:solidFill>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Hiệu</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quả</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biểu</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đạt</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của</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phương</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tiện</a:t>
            </a:r>
            <a:r>
              <a:rPr lang="en-US" sz="4000" dirty="0">
                <a:solidFill>
                  <a:srgbClr val="000000"/>
                </a:solidFill>
                <a:effectLst/>
                <a:latin typeface="Times New Roman" panose="02020603050405020304" pitchFamily="18" charset="0"/>
                <a:ea typeface="Calibri" panose="020F0502020204030204" pitchFamily="34" charset="0"/>
              </a:rPr>
              <a:t> phi </a:t>
            </a:r>
            <a:r>
              <a:rPr lang="en-US" sz="4000" dirty="0" err="1">
                <a:solidFill>
                  <a:srgbClr val="000000"/>
                </a:solidFill>
                <a:effectLst/>
                <a:latin typeface="Times New Roman" panose="02020603050405020304" pitchFamily="18" charset="0"/>
                <a:ea typeface="Calibri" panose="020F0502020204030204" pitchFamily="34" charset="0"/>
              </a:rPr>
              <a:t>ngôn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ngữ</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trong</a:t>
            </a:r>
            <a:r>
              <a:rPr lang="en-US" sz="4000" dirty="0">
                <a:solidFill>
                  <a:srgbClr val="000000"/>
                </a:solidFill>
                <a:effectLst/>
                <a:latin typeface="Times New Roman" panose="02020603050405020304" pitchFamily="18" charset="0"/>
                <a:ea typeface="Calibri" panose="020F0502020204030204" pitchFamily="34" charset="0"/>
              </a:rPr>
              <a:t> </a:t>
            </a:r>
            <a:r>
              <a:rPr lang="vi-VN" sz="4000" dirty="0">
                <a:solidFill>
                  <a:srgbClr val="000000"/>
                </a:solidFill>
                <a:effectLst/>
                <a:latin typeface="Times New Roman" panose="02020603050405020304" pitchFamily="18" charset="0"/>
                <a:ea typeface="Calibri" panose="020F0502020204030204" pitchFamily="34" charset="0"/>
              </a:rPr>
              <a:t>văn bản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làm</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cho</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thông</a:t>
            </a:r>
            <a:r>
              <a:rPr lang="en-US" sz="4000" dirty="0">
                <a:solidFill>
                  <a:srgbClr val="000000"/>
                </a:solidFill>
                <a:effectLst/>
                <a:latin typeface="Times New Roman" panose="02020603050405020304" pitchFamily="18" charset="0"/>
                <a:ea typeface="Calibri" panose="020F0502020204030204" pitchFamily="34" charset="0"/>
              </a:rPr>
              <a:t> tin </a:t>
            </a:r>
            <a:r>
              <a:rPr lang="en-US" sz="4000" dirty="0" err="1">
                <a:solidFill>
                  <a:srgbClr val="000000"/>
                </a:solidFill>
                <a:effectLst/>
                <a:latin typeface="Times New Roman" panose="02020603050405020304" pitchFamily="18" charset="0"/>
                <a:ea typeface="Calibri" panose="020F0502020204030204" pitchFamily="34" charset="0"/>
              </a:rPr>
              <a:t>của</a:t>
            </a:r>
            <a:r>
              <a:rPr lang="en-US" sz="4000" dirty="0">
                <a:solidFill>
                  <a:srgbClr val="000000"/>
                </a:solidFill>
                <a:effectLst/>
                <a:latin typeface="Times New Roman" panose="02020603050405020304" pitchFamily="18" charset="0"/>
                <a:ea typeface="Calibri" panose="020F0502020204030204" pitchFamily="34" charset="0"/>
              </a:rPr>
              <a:t> </a:t>
            </a:r>
            <a:r>
              <a:rPr lang="vi-VN" sz="4000" dirty="0">
                <a:solidFill>
                  <a:srgbClr val="000000"/>
                </a:solidFill>
                <a:effectLst/>
                <a:latin typeface="Times New Roman" panose="02020603050405020304" pitchFamily="18" charset="0"/>
                <a:ea typeface="Calibri" panose="020F0502020204030204" pitchFamily="34" charset="0"/>
              </a:rPr>
              <a:t>văn bản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trở</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nên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trực</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quan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rõ</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ràng</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hơn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giúp</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người</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đọc</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dễ</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hình</a:t>
            </a:r>
            <a:r>
              <a:rPr lang="en-US" sz="4000" dirty="0">
                <a:solidFill>
                  <a:srgbClr val="000000"/>
                </a:solidFill>
                <a:effectLst/>
                <a:latin typeface="Times New Roman" panose="02020603050405020304" pitchFamily="18" charset="0"/>
                <a:ea typeface="Calibri" panose="020F0502020204030204" pitchFamily="34" charset="0"/>
              </a:rPr>
              <a:t> dung </a:t>
            </a:r>
            <a:r>
              <a:rPr lang="en-US" sz="4000" dirty="0" err="1">
                <a:solidFill>
                  <a:srgbClr val="000000"/>
                </a:solidFill>
                <a:effectLst/>
                <a:latin typeface="Times New Roman" panose="02020603050405020304" pitchFamily="18" charset="0"/>
                <a:ea typeface="Calibri" panose="020F0502020204030204" pitchFamily="34" charset="0"/>
              </a:rPr>
              <a:t>hơn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về</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những</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thông</a:t>
            </a:r>
            <a:r>
              <a:rPr lang="en-US" sz="4000" dirty="0">
                <a:solidFill>
                  <a:srgbClr val="000000"/>
                </a:solidFill>
                <a:effectLst/>
                <a:latin typeface="Times New Roman" panose="02020603050405020304" pitchFamily="18" charset="0"/>
                <a:ea typeface="Calibri" panose="020F0502020204030204" pitchFamily="34" charset="0"/>
              </a:rPr>
              <a:t> tin </a:t>
            </a:r>
            <a:r>
              <a:rPr lang="en-US" sz="4000" dirty="0" err="1">
                <a:solidFill>
                  <a:srgbClr val="000000"/>
                </a:solidFill>
                <a:effectLst/>
                <a:latin typeface="Times New Roman" panose="02020603050405020304" pitchFamily="18" charset="0"/>
                <a:ea typeface="Calibri" panose="020F0502020204030204" pitchFamily="34" charset="0"/>
              </a:rPr>
              <a:t>được</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trình</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bày</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từ</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đó</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hiểu</a:t>
            </a:r>
            <a:r>
              <a:rPr lang="en-US" sz="4000" dirty="0">
                <a:solidFill>
                  <a:srgbClr val="000000"/>
                </a:solidFill>
                <a:effectLst/>
                <a:latin typeface="Times New Roman" panose="02020603050405020304" pitchFamily="18" charset="0"/>
                <a:ea typeface="Calibri" panose="020F0502020204030204" pitchFamily="34" charset="0"/>
              </a:rPr>
              <a:t> </a:t>
            </a:r>
            <a:r>
              <a:rPr lang="vi-VN" sz="4000" dirty="0">
                <a:solidFill>
                  <a:srgbClr val="000000"/>
                </a:solidFill>
                <a:effectLst/>
                <a:latin typeface="Times New Roman" panose="02020603050405020304" pitchFamily="18" charset="0"/>
                <a:ea typeface="Calibri" panose="020F0502020204030204" pitchFamily="34" charset="0"/>
              </a:rPr>
              <a:t>văn bản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dễ</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dàng</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hơn</a:t>
            </a:r>
            <a:r>
              <a:rPr lang="en-US" sz="4000" dirty="0">
                <a:solidFill>
                  <a:srgbClr val="000000"/>
                </a:solidFill>
                <a:effectLst/>
                <a:latin typeface="Times New Roman" panose="02020603050405020304" pitchFamily="18" charset="0"/>
                <a:ea typeface="Calibri" panose="020F0502020204030204" pitchFamily="34" charset="0"/>
              </a:rPr>
              <a:t>.</a:t>
            </a:r>
          </a:p>
          <a:p>
            <a:pPr marL="0" marR="0" algn="just">
              <a:spcBef>
                <a:spcPts val="600"/>
              </a:spcBef>
              <a:spcAft>
                <a:spcPts val="600"/>
              </a:spcAft>
            </a:pPr>
            <a:r>
              <a:rPr lang="vi-VN" sz="4000" b="1" dirty="0">
                <a:solidFill>
                  <a:srgbClr val="000000"/>
                </a:solidFill>
                <a:effectLst/>
                <a:latin typeface="Times New Roman" panose="02020603050405020304" pitchFamily="18" charset="0"/>
                <a:ea typeface="Calibri" panose="020F0502020204030204" pitchFamily="34" charset="0"/>
              </a:rPr>
              <a:t> </a:t>
            </a:r>
            <a:endParaRPr lang="en-US" sz="4000" dirty="0">
              <a:solidFill>
                <a:srgbClr val="000000"/>
              </a:solidFill>
              <a:effectLst/>
              <a:latin typeface="Times New Roman" panose="02020603050405020304" pitchFamily="18" charset="0"/>
              <a:ea typeface="Calibri" panose="020F0502020204030204" pitchFamily="34" charset="0"/>
            </a:endParaRPr>
          </a:p>
          <a:p>
            <a:pPr marL="0" marR="0" algn="just">
              <a:spcBef>
                <a:spcPts val="600"/>
              </a:spcBef>
              <a:spcAft>
                <a:spcPts val="600"/>
              </a:spcAft>
            </a:pPr>
            <a:endParaRPr lang="en-US" sz="40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19402231"/>
      </p:ext>
    </p:extLst>
  </p:cSld>
  <p:clrMapOvr>
    <a:masterClrMapping/>
  </p:clrMapOvr>
  <mc:AlternateContent xmlns:mc="http://schemas.openxmlformats.org/markup-compatibility/2006">
    <mc:Choice xmlns:p14="http://schemas.microsoft.com/office/powerpoint/2010/main" Requires="p14">
      <p:transition spd="slow" p14:dur="1750" advClick="0">
        <p:comb/>
      </p:transition>
    </mc:Choice>
    <mc:Fallback>
      <p:transition spd="slow" advClick="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750"/>
                                        <p:tgtEl>
                                          <p:spTgt spid="7"/>
                                        </p:tgtEl>
                                      </p:cBhvr>
                                    </p:animEffect>
                                  </p:childTnLst>
                                </p:cTn>
                              </p:par>
                            </p:childTnLst>
                          </p:cTn>
                        </p:par>
                        <p:par>
                          <p:cTn id="12" fill="hold">
                            <p:stCondLst>
                              <p:cond delay="1500"/>
                            </p:stCondLst>
                            <p:childTnLst>
                              <p:par>
                                <p:cTn id="13" presetID="31"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3CD192F5-2462-4183-9970-EECF78AF230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5265AAD1-7423-450A-A43C-BF6CE270D33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100" y="5238750"/>
            <a:ext cx="12153900" cy="1619250"/>
          </a:xfrm>
          <a:prstGeom prst="rect">
            <a:avLst/>
          </a:prstGeom>
        </p:spPr>
      </p:pic>
      <p:pic>
        <p:nvPicPr>
          <p:cNvPr id="9" name="图片 8">
            <a:extLst>
              <a:ext uri="{FF2B5EF4-FFF2-40B4-BE49-F238E27FC236}">
                <a16:creationId xmlns:a16="http://schemas.microsoft.com/office/drawing/2014/main" xmlns="" id="{025942EF-0AE7-4A20-AEC3-A7B399DDA1E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6187"/>
            <a:ext cx="5112469" cy="735607"/>
          </a:xfrm>
          <a:prstGeom prst="rect">
            <a:avLst/>
          </a:prstGeom>
        </p:spPr>
      </p:pic>
      <p:grpSp>
        <p:nvGrpSpPr>
          <p:cNvPr id="35" name="组合 34">
            <a:extLst>
              <a:ext uri="{FF2B5EF4-FFF2-40B4-BE49-F238E27FC236}">
                <a16:creationId xmlns:a16="http://schemas.microsoft.com/office/drawing/2014/main" xmlns="" id="{C9B7F83E-AB28-4EF5-A4D4-1CEC153FFBE6}"/>
              </a:ext>
            </a:extLst>
          </p:cNvPr>
          <p:cNvGrpSpPr/>
          <p:nvPr/>
        </p:nvGrpSpPr>
        <p:grpSpPr>
          <a:xfrm>
            <a:off x="-38100" y="3829620"/>
            <a:ext cx="4324350" cy="3050613"/>
            <a:chOff x="-38100" y="3829620"/>
            <a:chExt cx="4324350" cy="3050613"/>
          </a:xfrm>
        </p:grpSpPr>
        <p:pic>
          <p:nvPicPr>
            <p:cNvPr id="21" name="图片 20">
              <a:extLst>
                <a:ext uri="{FF2B5EF4-FFF2-40B4-BE49-F238E27FC236}">
                  <a16:creationId xmlns:a16="http://schemas.microsoft.com/office/drawing/2014/main" xmlns="" id="{C57087EB-9BBB-441A-954C-52A19F7A2DD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 y="3829620"/>
              <a:ext cx="1724025" cy="2371725"/>
            </a:xfrm>
            <a:prstGeom prst="rect">
              <a:avLst/>
            </a:prstGeom>
          </p:spPr>
        </p:pic>
        <p:pic>
          <p:nvPicPr>
            <p:cNvPr id="13" name="图片 12">
              <a:extLst>
                <a:ext uri="{FF2B5EF4-FFF2-40B4-BE49-F238E27FC236}">
                  <a16:creationId xmlns:a16="http://schemas.microsoft.com/office/drawing/2014/main" xmlns="" id="{A3AA10B9-A6E3-46AF-B92A-317D385D9F2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955653" y="4744154"/>
              <a:ext cx="1885950" cy="1885950"/>
            </a:xfrm>
            <a:prstGeom prst="rect">
              <a:avLst/>
            </a:prstGeom>
          </p:spPr>
        </p:pic>
        <p:pic>
          <p:nvPicPr>
            <p:cNvPr id="19" name="图片 18">
              <a:extLst>
                <a:ext uri="{FF2B5EF4-FFF2-40B4-BE49-F238E27FC236}">
                  <a16:creationId xmlns:a16="http://schemas.microsoft.com/office/drawing/2014/main" xmlns="" id="{9F502D5B-7BB7-4DE8-A92B-7D23ECB1A03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8100" y="5260983"/>
              <a:ext cx="4324350" cy="1619250"/>
            </a:xfrm>
            <a:prstGeom prst="rect">
              <a:avLst/>
            </a:prstGeom>
          </p:spPr>
        </p:pic>
      </p:grpSp>
      <p:grpSp>
        <p:nvGrpSpPr>
          <p:cNvPr id="36" name="组合 35">
            <a:extLst>
              <a:ext uri="{FF2B5EF4-FFF2-40B4-BE49-F238E27FC236}">
                <a16:creationId xmlns:a16="http://schemas.microsoft.com/office/drawing/2014/main" xmlns="" id="{EE9683E9-1747-4848-8FAB-1A02AE1BD55F}"/>
              </a:ext>
            </a:extLst>
          </p:cNvPr>
          <p:cNvGrpSpPr/>
          <p:nvPr/>
        </p:nvGrpSpPr>
        <p:grpSpPr>
          <a:xfrm>
            <a:off x="8724033" y="4141796"/>
            <a:ext cx="3974525" cy="2760670"/>
            <a:chOff x="8724033" y="4141796"/>
            <a:chExt cx="3974525" cy="2760670"/>
          </a:xfrm>
        </p:grpSpPr>
        <p:pic>
          <p:nvPicPr>
            <p:cNvPr id="11" name="图片 10">
              <a:extLst>
                <a:ext uri="{FF2B5EF4-FFF2-40B4-BE49-F238E27FC236}">
                  <a16:creationId xmlns:a16="http://schemas.microsoft.com/office/drawing/2014/main" xmlns="" id="{DBD96789-7C85-45A7-925B-715BB36FC355}"/>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536383" y="4141796"/>
              <a:ext cx="2162175" cy="2562225"/>
            </a:xfrm>
            <a:prstGeom prst="rect">
              <a:avLst/>
            </a:prstGeom>
          </p:spPr>
        </p:pic>
        <p:pic>
          <p:nvPicPr>
            <p:cNvPr id="17" name="图片 16">
              <a:extLst>
                <a:ext uri="{FF2B5EF4-FFF2-40B4-BE49-F238E27FC236}">
                  <a16:creationId xmlns:a16="http://schemas.microsoft.com/office/drawing/2014/main" xmlns="" id="{953BFE82-4A39-4520-91D8-87A3BB2C24B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724033" y="4918051"/>
              <a:ext cx="1885950" cy="1885950"/>
            </a:xfrm>
            <a:prstGeom prst="rect">
              <a:avLst/>
            </a:prstGeom>
          </p:spPr>
        </p:pic>
        <p:pic>
          <p:nvPicPr>
            <p:cNvPr id="23" name="图片 22">
              <a:extLst>
                <a:ext uri="{FF2B5EF4-FFF2-40B4-BE49-F238E27FC236}">
                  <a16:creationId xmlns:a16="http://schemas.microsoft.com/office/drawing/2014/main" xmlns="" id="{9678A535-B9ED-4F24-A3A9-1A5490763EB9}"/>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9496425" y="5607066"/>
              <a:ext cx="2733675" cy="1295400"/>
            </a:xfrm>
            <a:prstGeom prst="rect">
              <a:avLst/>
            </a:prstGeom>
          </p:spPr>
        </p:pic>
      </p:grpSp>
      <p:pic>
        <p:nvPicPr>
          <p:cNvPr id="25" name="图片 24">
            <a:extLst>
              <a:ext uri="{FF2B5EF4-FFF2-40B4-BE49-F238E27FC236}">
                <a16:creationId xmlns:a16="http://schemas.microsoft.com/office/drawing/2014/main" xmlns="" id="{408D5364-2D1C-4B77-B5EA-55DC360142F7}"/>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3607580" y="4874569"/>
            <a:ext cx="5457825" cy="1876425"/>
          </a:xfrm>
          <a:prstGeom prst="rect">
            <a:avLst/>
          </a:prstGeom>
        </p:spPr>
      </p:pic>
      <p:pic>
        <p:nvPicPr>
          <p:cNvPr id="27" name="图片 26">
            <a:extLst>
              <a:ext uri="{FF2B5EF4-FFF2-40B4-BE49-F238E27FC236}">
                <a16:creationId xmlns:a16="http://schemas.microsoft.com/office/drawing/2014/main" xmlns="" id="{331E821D-FB6E-4151-A636-8195262603AC}"/>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38100" y="4235466"/>
            <a:ext cx="2667000" cy="2667000"/>
          </a:xfrm>
          <a:prstGeom prst="rect">
            <a:avLst/>
          </a:prstGeom>
        </p:spPr>
      </p:pic>
      <p:pic>
        <p:nvPicPr>
          <p:cNvPr id="29" name="图片 28">
            <a:extLst>
              <a:ext uri="{FF2B5EF4-FFF2-40B4-BE49-F238E27FC236}">
                <a16:creationId xmlns:a16="http://schemas.microsoft.com/office/drawing/2014/main" xmlns="" id="{BE736DD4-05E2-4192-A994-F42845502B86}"/>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8258175" y="705"/>
            <a:ext cx="3943350" cy="628650"/>
          </a:xfrm>
          <a:prstGeom prst="rect">
            <a:avLst/>
          </a:prstGeom>
        </p:spPr>
      </p:pic>
      <p:sp>
        <p:nvSpPr>
          <p:cNvPr id="30" name="标题 1">
            <a:extLst>
              <a:ext uri="{FF2B5EF4-FFF2-40B4-BE49-F238E27FC236}">
                <a16:creationId xmlns:a16="http://schemas.microsoft.com/office/drawing/2014/main" xmlns="" id="{08CA79B1-2623-41AB-A7EA-D13A9513BDF5}"/>
              </a:ext>
            </a:extLst>
          </p:cNvPr>
          <p:cNvSpPr>
            <a:spLocks noGrp="1"/>
          </p:cNvSpPr>
          <p:nvPr>
            <p:ph type="title"/>
          </p:nvPr>
        </p:nvSpPr>
        <p:spPr>
          <a:xfrm>
            <a:off x="963038" y="1060011"/>
            <a:ext cx="10457234" cy="2461401"/>
          </a:xfrm>
        </p:spPr>
        <p:txBody>
          <a:bodyPr>
            <a:noAutofit/>
          </a:bodyPr>
          <a:lstStyle/>
          <a:p>
            <a:pPr algn="ctr"/>
            <a:r>
              <a:rPr lang="vi-VN" sz="5500" b="1" dirty="0">
                <a:solidFill>
                  <a:srgbClr val="FF0000"/>
                </a:solidFill>
              </a:rPr>
              <a:t>BÀI 2:</a:t>
            </a:r>
            <a:r>
              <a:rPr lang="en-US" sz="5500" b="1" dirty="0">
                <a:solidFill>
                  <a:srgbClr val="FF0000"/>
                </a:solidFill>
              </a:rPr>
              <a:t/>
            </a:r>
            <a:br>
              <a:rPr lang="en-US" sz="5500" b="1" dirty="0">
                <a:solidFill>
                  <a:srgbClr val="FF0000"/>
                </a:solidFill>
              </a:rPr>
            </a:br>
            <a:r>
              <a:rPr lang="vi-VN" sz="5500" b="1" dirty="0">
                <a:solidFill>
                  <a:srgbClr val="FF0000"/>
                </a:solidFill>
              </a:rPr>
              <a:t> NHỮNG BÍ ẨN CỦA THẾ GIỚI TỰ NHIÊN</a:t>
            </a:r>
            <a:endParaRPr lang="zh-CN" altLang="en-US" sz="5500" b="1" dirty="0">
              <a:solidFill>
                <a:srgbClr val="FF0000"/>
              </a:solidFill>
              <a:latin typeface="方正正黑简体" panose="02000000000000000000" pitchFamily="2" charset="-122"/>
              <a:ea typeface="方正正黑简体" panose="02000000000000000000" pitchFamily="2" charset="-122"/>
              <a:cs typeface="+mn-ea"/>
              <a:sym typeface="+mn-lt"/>
            </a:endParaRPr>
          </a:p>
        </p:txBody>
      </p:sp>
      <p:sp>
        <p:nvSpPr>
          <p:cNvPr id="20" name="TextBox 3">
            <a:hlinkClick r:id="rId15"/>
            <a:extLst>
              <a:ext uri="{FF2B5EF4-FFF2-40B4-BE49-F238E27FC236}">
                <a16:creationId xmlns:a16="http://schemas.microsoft.com/office/drawing/2014/main" xmlns="" id="{FBE4BBB6-58EE-DA4D-BC26-4F06BB9A9A0B}"/>
              </a:ext>
            </a:extLst>
          </p:cNvPr>
          <p:cNvSpPr txBox="1"/>
          <p:nvPr/>
        </p:nvSpPr>
        <p:spPr>
          <a:xfrm>
            <a:off x="3751685" y="6611074"/>
            <a:ext cx="5169613" cy="246221"/>
          </a:xfrm>
          <a:prstGeom prst="rect">
            <a:avLst/>
          </a:prstGeom>
          <a:noFill/>
        </p:spPr>
        <p:txBody>
          <a:bodyPr wrap="square" rtlCol="0">
            <a:spAutoFit/>
          </a:bodyPr>
          <a:lstStyle/>
          <a:p>
            <a:pPr algn="ctr"/>
            <a:r>
              <a:rPr lang="en-US" altLang="zh-CN" sz="1000" dirty="0">
                <a:solidFill>
                  <a:schemeClr val="bg1">
                    <a:lumMod val="65000"/>
                  </a:schemeClr>
                </a:solidFill>
                <a:cs typeface="Arial" panose="020B0604020202020204" pitchFamily="34" charset="0"/>
                <a:hlinkClick r:id="rId15">
                  <a:extLst>
                    <a:ext uri="{A12FA001-AC4F-418D-AE19-62706E023703}">
                      <ahyp:hlinkClr xmlns:ahyp="http://schemas.microsoft.com/office/drawing/2018/hyperlinkcolor" xmlns="" val="tx"/>
                    </a:ext>
                  </a:extLst>
                </a:hlinkClick>
              </a:rPr>
              <a:t>https://www.freeppt7.com</a:t>
            </a:r>
            <a:endParaRPr lang="ko-KR" altLang="en-US" sz="1000" dirty="0">
              <a:solidFill>
                <a:schemeClr val="bg1">
                  <a:lumMod val="65000"/>
                </a:schemeClr>
              </a:solidFill>
              <a:cs typeface="Arial" panose="020B0604020202020204" pitchFamily="34" charset="0"/>
            </a:endParaRPr>
          </a:p>
        </p:txBody>
      </p:sp>
    </p:spTree>
    <p:extLst>
      <p:ext uri="{BB962C8B-B14F-4D97-AF65-F5344CB8AC3E}">
        <p14:creationId xmlns:p14="http://schemas.microsoft.com/office/powerpoint/2010/main" val="2140369690"/>
      </p:ext>
    </p:extLst>
  </p:cSld>
  <p:clrMapOvr>
    <a:masterClrMapping/>
  </p:clrMapOvr>
  <mc:AlternateContent xmlns:mc="http://schemas.openxmlformats.org/markup-compatibility/2006">
    <mc:Choice xmlns:p14="http://schemas.microsoft.com/office/powerpoint/2010/main" Requires="p14">
      <p:transition spd="slow" p14:dur="1750" advClick="0">
        <p14:window dir="ver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75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750"/>
                                        <p:tgtEl>
                                          <p:spTgt spid="29"/>
                                        </p:tgtEl>
                                      </p:cBhvr>
                                    </p:animEffect>
                                  </p:childTnLst>
                                </p:cTn>
                              </p:par>
                            </p:childTnLst>
                          </p:cTn>
                        </p:par>
                        <p:par>
                          <p:cTn id="11" fill="hold">
                            <p:stCondLst>
                              <p:cond delay="750"/>
                            </p:stCondLst>
                            <p:childTnLst>
                              <p:par>
                                <p:cTn id="12" presetID="14" presetClass="entr" presetSubtype="1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750"/>
                                        <p:tgtEl>
                                          <p:spTgt spid="7"/>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750"/>
                                        <p:tgtEl>
                                          <p:spTgt spid="35"/>
                                        </p:tgtEl>
                                      </p:cBhvr>
                                    </p:animEffect>
                                  </p:childTnLst>
                                </p:cTn>
                              </p:par>
                              <p:par>
                                <p:cTn id="19" presetID="22" presetClass="entr" presetSubtype="4"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down)">
                                      <p:cBhvr>
                                        <p:cTn id="21" dur="750"/>
                                        <p:tgtEl>
                                          <p:spTgt spid="36"/>
                                        </p:tgtEl>
                                      </p:cBhvr>
                                    </p:animEffect>
                                  </p:childTnLst>
                                </p:cTn>
                              </p:par>
                            </p:childTnLst>
                          </p:cTn>
                        </p:par>
                        <p:par>
                          <p:cTn id="22" fill="hold">
                            <p:stCondLst>
                              <p:cond delay="225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750" fill="hold"/>
                                        <p:tgtEl>
                                          <p:spTgt spid="25"/>
                                        </p:tgtEl>
                                        <p:attrNameLst>
                                          <p:attrName>ppt_w</p:attrName>
                                        </p:attrNameLst>
                                      </p:cBhvr>
                                      <p:tavLst>
                                        <p:tav tm="0">
                                          <p:val>
                                            <p:fltVal val="0"/>
                                          </p:val>
                                        </p:tav>
                                        <p:tav tm="100000">
                                          <p:val>
                                            <p:strVal val="#ppt_w"/>
                                          </p:val>
                                        </p:tav>
                                      </p:tavLst>
                                    </p:anim>
                                    <p:anim calcmode="lin" valueType="num">
                                      <p:cBhvr>
                                        <p:cTn id="32" dur="750" fill="hold"/>
                                        <p:tgtEl>
                                          <p:spTgt spid="25"/>
                                        </p:tgtEl>
                                        <p:attrNameLst>
                                          <p:attrName>ppt_h</p:attrName>
                                        </p:attrNameLst>
                                      </p:cBhvr>
                                      <p:tavLst>
                                        <p:tav tm="0">
                                          <p:val>
                                            <p:fltVal val="0"/>
                                          </p:val>
                                        </p:tav>
                                        <p:tav tm="100000">
                                          <p:val>
                                            <p:strVal val="#ppt_h"/>
                                          </p:val>
                                        </p:tav>
                                      </p:tavLst>
                                    </p:anim>
                                    <p:animEffect transition="in" filter="fade">
                                      <p:cBhvr>
                                        <p:cTn id="33" dur="750"/>
                                        <p:tgtEl>
                                          <p:spTgt spid="25"/>
                                        </p:tgtEl>
                                      </p:cBhvr>
                                    </p:animEffect>
                                  </p:childTnLst>
                                </p:cTn>
                              </p:par>
                            </p:childTnLst>
                          </p:cTn>
                        </p:par>
                        <p:par>
                          <p:cTn id="34" fill="hold">
                            <p:stCondLst>
                              <p:cond delay="3750"/>
                            </p:stCondLst>
                            <p:childTnLst>
                              <p:par>
                                <p:cTn id="35" presetID="14" presetClass="entr" presetSubtype="1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randombar(horizontal)">
                                      <p:cBhvr>
                                        <p:cTn id="37"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6FCB47A-14CD-4011-B3AF-EF10B8E8C7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296" t="10595" r="7481" b="10516"/>
          <a:stretch/>
        </p:blipFill>
        <p:spPr>
          <a:xfrm>
            <a:off x="1778217" y="613977"/>
            <a:ext cx="8869680" cy="5410200"/>
          </a:xfrm>
          <a:prstGeom prst="rect">
            <a:avLst/>
          </a:prstGeom>
        </p:spPr>
      </p:pic>
      <p:grpSp>
        <p:nvGrpSpPr>
          <p:cNvPr id="32" name="组合 31">
            <a:extLst>
              <a:ext uri="{FF2B5EF4-FFF2-40B4-BE49-F238E27FC236}">
                <a16:creationId xmlns:a16="http://schemas.microsoft.com/office/drawing/2014/main" xmlns="" id="{EF2BF5B4-CF6A-496A-BAC9-1A8D34BB0D54}"/>
              </a:ext>
            </a:extLst>
          </p:cNvPr>
          <p:cNvGrpSpPr/>
          <p:nvPr/>
        </p:nvGrpSpPr>
        <p:grpSpPr>
          <a:xfrm>
            <a:off x="3673968" y="2684939"/>
            <a:ext cx="3633944" cy="496222"/>
            <a:chOff x="4461908" y="2930992"/>
            <a:chExt cx="3633944" cy="496222"/>
          </a:xfrm>
        </p:grpSpPr>
        <p:grpSp>
          <p:nvGrpSpPr>
            <p:cNvPr id="25" name="组合 24">
              <a:extLst>
                <a:ext uri="{FF2B5EF4-FFF2-40B4-BE49-F238E27FC236}">
                  <a16:creationId xmlns:a16="http://schemas.microsoft.com/office/drawing/2014/main" xmlns="" id="{B28AB7A6-4ABC-4C7D-8410-5AE794F47C7D}"/>
                </a:ext>
              </a:extLst>
            </p:cNvPr>
            <p:cNvGrpSpPr/>
            <p:nvPr/>
          </p:nvGrpSpPr>
          <p:grpSpPr>
            <a:xfrm>
              <a:off x="4461908" y="2930992"/>
              <a:ext cx="811132" cy="496222"/>
              <a:chOff x="4358640" y="2921168"/>
              <a:chExt cx="1295400" cy="792480"/>
            </a:xfrm>
          </p:grpSpPr>
          <p:pic>
            <p:nvPicPr>
              <p:cNvPr id="23" name="图片 22">
                <a:extLst>
                  <a:ext uri="{FF2B5EF4-FFF2-40B4-BE49-F238E27FC236}">
                    <a16:creationId xmlns:a16="http://schemas.microsoft.com/office/drawing/2014/main" xmlns="" id="{3EFD6D44-59C4-49CF-B546-38DC1C9B00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4" name="图片 23">
                <a:extLst>
                  <a:ext uri="{FF2B5EF4-FFF2-40B4-BE49-F238E27FC236}">
                    <a16:creationId xmlns:a16="http://schemas.microsoft.com/office/drawing/2014/main" xmlns="" id="{9FB3F03E-436D-4A81-9AD6-7AF90B8478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nvGrpSpPr>
            <p:cNvPr id="26" name="组合 25">
              <a:extLst>
                <a:ext uri="{FF2B5EF4-FFF2-40B4-BE49-F238E27FC236}">
                  <a16:creationId xmlns:a16="http://schemas.microsoft.com/office/drawing/2014/main" xmlns="" id="{F43F9C23-14A5-4876-937F-A92167F8EFF8}"/>
                </a:ext>
              </a:extLst>
            </p:cNvPr>
            <p:cNvGrpSpPr/>
            <p:nvPr/>
          </p:nvGrpSpPr>
          <p:grpSpPr>
            <a:xfrm>
              <a:off x="7284720" y="2930992"/>
              <a:ext cx="811132" cy="496222"/>
              <a:chOff x="4358640" y="2921168"/>
              <a:chExt cx="1295400" cy="792480"/>
            </a:xfrm>
          </p:grpSpPr>
          <p:pic>
            <p:nvPicPr>
              <p:cNvPr id="27" name="图片 26">
                <a:extLst>
                  <a:ext uri="{FF2B5EF4-FFF2-40B4-BE49-F238E27FC236}">
                    <a16:creationId xmlns:a16="http://schemas.microsoft.com/office/drawing/2014/main" xmlns="" id="{38C6D174-DF70-4AB6-9BAD-6696EE98C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8" name="图片 27">
                <a:extLst>
                  <a:ext uri="{FF2B5EF4-FFF2-40B4-BE49-F238E27FC236}">
                    <a16:creationId xmlns:a16="http://schemas.microsoft.com/office/drawing/2014/main" xmlns="" id="{E29E71C1-4F95-471C-AE6A-31448B6856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pic>
        <p:nvPicPr>
          <p:cNvPr id="29" name="图片 28">
            <a:extLst>
              <a:ext uri="{FF2B5EF4-FFF2-40B4-BE49-F238E27FC236}">
                <a16:creationId xmlns:a16="http://schemas.microsoft.com/office/drawing/2014/main" xmlns="" id="{CA646AA4-CF01-4C3C-9A96-298CAF30FC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1147" y="4073545"/>
            <a:ext cx="12594294" cy="2906376"/>
          </a:xfrm>
          <a:prstGeom prst="rect">
            <a:avLst/>
          </a:prstGeom>
        </p:spPr>
      </p:pic>
      <p:pic>
        <p:nvPicPr>
          <p:cNvPr id="31" name="图片 30">
            <a:extLst>
              <a:ext uri="{FF2B5EF4-FFF2-40B4-BE49-F238E27FC236}">
                <a16:creationId xmlns:a16="http://schemas.microsoft.com/office/drawing/2014/main" xmlns="" id="{27990EFA-EBF1-41FE-B701-23F4CB1384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9557" y="579120"/>
            <a:ext cx="1409205" cy="1280160"/>
          </a:xfrm>
          <a:prstGeom prst="rect">
            <a:avLst/>
          </a:prstGeom>
        </p:spPr>
      </p:pic>
      <p:sp>
        <p:nvSpPr>
          <p:cNvPr id="3" name="TextBox 2">
            <a:extLst>
              <a:ext uri="{FF2B5EF4-FFF2-40B4-BE49-F238E27FC236}">
                <a16:creationId xmlns:a16="http://schemas.microsoft.com/office/drawing/2014/main" xmlns="" id="{601C9E71-5341-E3AA-DD76-227CA75CA4A6}"/>
              </a:ext>
            </a:extLst>
          </p:cNvPr>
          <p:cNvSpPr txBox="1"/>
          <p:nvPr/>
        </p:nvSpPr>
        <p:spPr>
          <a:xfrm>
            <a:off x="3347450" y="3023460"/>
            <a:ext cx="6710949" cy="1015663"/>
          </a:xfrm>
          <a:prstGeom prst="rect">
            <a:avLst/>
          </a:prstGeom>
          <a:noFill/>
        </p:spPr>
        <p:txBody>
          <a:bodyPr wrap="square">
            <a:spAutoFit/>
          </a:bodyPr>
          <a:lstStyle/>
          <a:p>
            <a:pPr marL="0" marR="0" algn="ctr">
              <a:spcBef>
                <a:spcPts val="0"/>
              </a:spcBef>
              <a:spcAft>
                <a:spcPts val="0"/>
              </a:spcAft>
            </a:pPr>
            <a:r>
              <a:rPr lang="vi-VN" sz="6000" b="1" dirty="0">
                <a:solidFill>
                  <a:srgbClr val="FF0000"/>
                </a:solidFill>
                <a:effectLst/>
                <a:latin typeface="Times New Roman" panose="02020603050405020304" pitchFamily="18" charset="0"/>
                <a:ea typeface="Calibri" panose="020F0502020204030204" pitchFamily="34" charset="0"/>
              </a:rPr>
              <a:t>LUYỆN TẬP</a:t>
            </a:r>
            <a:endParaRPr lang="en-US" sz="6000" b="1"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930015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p15:prstTrans prst="wind"/>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D2834FB0-A5F1-4100-B83A-531E9A84C0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11" y="-174171"/>
            <a:ext cx="12192000" cy="6858000"/>
          </a:xfrm>
          <a:prstGeom prst="rect">
            <a:avLst/>
          </a:prstGeom>
        </p:spPr>
      </p:pic>
      <p:pic>
        <p:nvPicPr>
          <p:cNvPr id="7" name="图片 6">
            <a:extLst>
              <a:ext uri="{FF2B5EF4-FFF2-40B4-BE49-F238E27FC236}">
                <a16:creationId xmlns:a16="http://schemas.microsoft.com/office/drawing/2014/main" xmlns="" id="{03109955-5D23-4122-8B2F-CA476E58C3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0147385" y="2772229"/>
            <a:ext cx="2044615" cy="4085771"/>
          </a:xfrm>
          <a:prstGeom prst="rect">
            <a:avLst/>
          </a:prstGeom>
        </p:spPr>
      </p:pic>
      <p:pic>
        <p:nvPicPr>
          <p:cNvPr id="10" name="图片 9">
            <a:extLst>
              <a:ext uri="{FF2B5EF4-FFF2-40B4-BE49-F238E27FC236}">
                <a16:creationId xmlns:a16="http://schemas.microsoft.com/office/drawing/2014/main" xmlns="" id="{E15859BF-671E-4939-A5D9-659EBDF721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0" y="0"/>
            <a:ext cx="1132114" cy="1096865"/>
          </a:xfrm>
          <a:prstGeom prst="rect">
            <a:avLst/>
          </a:prstGeom>
        </p:spPr>
      </p:pic>
      <p:pic>
        <p:nvPicPr>
          <p:cNvPr id="3" name="图片 2">
            <a:extLst>
              <a:ext uri="{FF2B5EF4-FFF2-40B4-BE49-F238E27FC236}">
                <a16:creationId xmlns:a16="http://schemas.microsoft.com/office/drawing/2014/main" xmlns="" id="{256738DD-F449-41AF-A795-9055720BA13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1111" y="1531015"/>
            <a:ext cx="3261512" cy="2446417"/>
          </a:xfrm>
          <a:prstGeom prst="rect">
            <a:avLst/>
          </a:prstGeom>
        </p:spPr>
      </p:pic>
      <p:graphicFrame>
        <p:nvGraphicFramePr>
          <p:cNvPr id="2" name="Table 1">
            <a:extLst>
              <a:ext uri="{FF2B5EF4-FFF2-40B4-BE49-F238E27FC236}">
                <a16:creationId xmlns:a16="http://schemas.microsoft.com/office/drawing/2014/main" xmlns="" id="{40B57DFD-020E-1B26-C6A8-D0259BE943AF}"/>
              </a:ext>
            </a:extLst>
          </p:cNvPr>
          <p:cNvGraphicFramePr>
            <a:graphicFrameLocks noGrp="1"/>
          </p:cNvGraphicFramePr>
          <p:nvPr>
            <p:extLst>
              <p:ext uri="{D42A27DB-BD31-4B8C-83A1-F6EECF244321}">
                <p14:modId xmlns:p14="http://schemas.microsoft.com/office/powerpoint/2010/main" val="3953478376"/>
              </p:ext>
            </p:extLst>
          </p:nvPr>
        </p:nvGraphicFramePr>
        <p:xfrm>
          <a:off x="3069771" y="1051351"/>
          <a:ext cx="8425542" cy="3431883"/>
        </p:xfrm>
        <a:graphic>
          <a:graphicData uri="http://schemas.openxmlformats.org/drawingml/2006/table">
            <a:tbl>
              <a:tblPr firstRow="1" firstCol="1" bandRow="1">
                <a:tableStyleId>{5C22544A-7EE6-4342-B048-85BDC9FD1C3A}</a:tableStyleId>
              </a:tblPr>
              <a:tblGrid>
                <a:gridCol w="2808514">
                  <a:extLst>
                    <a:ext uri="{9D8B030D-6E8A-4147-A177-3AD203B41FA5}">
                      <a16:colId xmlns:a16="http://schemas.microsoft.com/office/drawing/2014/main" xmlns="" val="3962579323"/>
                    </a:ext>
                  </a:extLst>
                </a:gridCol>
                <a:gridCol w="2808514">
                  <a:extLst>
                    <a:ext uri="{9D8B030D-6E8A-4147-A177-3AD203B41FA5}">
                      <a16:colId xmlns:a16="http://schemas.microsoft.com/office/drawing/2014/main" xmlns="" val="2797705056"/>
                    </a:ext>
                  </a:extLst>
                </a:gridCol>
                <a:gridCol w="2808514">
                  <a:extLst>
                    <a:ext uri="{9D8B030D-6E8A-4147-A177-3AD203B41FA5}">
                      <a16:colId xmlns:a16="http://schemas.microsoft.com/office/drawing/2014/main" xmlns="" val="3712531275"/>
                    </a:ext>
                  </a:extLst>
                </a:gridCol>
              </a:tblGrid>
              <a:tr h="1923861">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K</a:t>
                      </a:r>
                    </a:p>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sóng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cs typeface="Times New Roman" panose="02020603050405020304" pitchFamily="18" charset="0"/>
                        </a:rPr>
                        <a:t>)</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400">
                          <a:effectLst/>
                          <a:latin typeface="Times New Roman" panose="02020603050405020304" pitchFamily="18" charset="0"/>
                          <a:cs typeface="Times New Roman" panose="02020603050405020304" pitchFamily="18" charset="0"/>
                        </a:rPr>
                        <a:t>W</a:t>
                      </a:r>
                    </a:p>
                    <a:p>
                      <a:pPr marL="0" marR="0" algn="ctr">
                        <a:spcBef>
                          <a:spcPts val="0"/>
                        </a:spcBef>
                        <a:spcAft>
                          <a:spcPts val="0"/>
                        </a:spcAft>
                      </a:pPr>
                      <a:r>
                        <a:rPr lang="en-US" sz="2400">
                          <a:effectLst/>
                          <a:latin typeface="Times New Roman" panose="02020603050405020304" pitchFamily="18" charset="0"/>
                          <a:cs typeface="Times New Roman" panose="02020603050405020304" pitchFamily="18" charset="0"/>
                        </a:rPr>
                        <a:t>(Những điều em muốn biết thêm về sóng thần)</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400">
                          <a:effectLst/>
                          <a:latin typeface="Times New Roman" panose="02020603050405020304" pitchFamily="18" charset="0"/>
                          <a:cs typeface="Times New Roman" panose="02020603050405020304" pitchFamily="18" charset="0"/>
                        </a:rPr>
                        <a:t>L</a:t>
                      </a:r>
                    </a:p>
                    <a:p>
                      <a:pPr marL="0" marR="0" algn="ctr">
                        <a:spcBef>
                          <a:spcPts val="0"/>
                        </a:spcBef>
                        <a:spcAft>
                          <a:spcPts val="0"/>
                        </a:spcAft>
                      </a:pPr>
                      <a:r>
                        <a:rPr lang="en-US" sz="2400">
                          <a:effectLst/>
                          <a:latin typeface="Times New Roman" panose="02020603050405020304" pitchFamily="18" charset="0"/>
                          <a:cs typeface="Times New Roman" panose="02020603050405020304" pitchFamily="18" charset="0"/>
                        </a:rPr>
                        <a:t>(Những điều em đã học được về sóng thần qua bài học này)</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2975203399"/>
                  </a:ext>
                </a:extLst>
              </a:tr>
              <a:tr h="1508022">
                <a:tc>
                  <a:txBody>
                    <a:bodyPr/>
                    <a:lstStyle/>
                    <a:p>
                      <a:pPr marL="0" marR="0" algn="just">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83152591"/>
                  </a:ext>
                </a:extLst>
              </a:tr>
            </a:tbl>
          </a:graphicData>
        </a:graphic>
      </p:graphicFrame>
      <p:sp>
        <p:nvSpPr>
          <p:cNvPr id="5" name="TextBox 4"/>
          <p:cNvSpPr txBox="1"/>
          <p:nvPr/>
        </p:nvSpPr>
        <p:spPr>
          <a:xfrm>
            <a:off x="1532238" y="164757"/>
            <a:ext cx="8872151"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Trình bày suy nghĩ của em vào cột L trong bảng sau:</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7578535"/>
      </p:ext>
    </p:extLst>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750"/>
                                        <p:tgtEl>
                                          <p:spTgt spid="7"/>
                                        </p:tgtEl>
                                      </p:cBhvr>
                                    </p:animEffect>
                                  </p:childTnLst>
                                </p:cTn>
                              </p:par>
                            </p:childTnLst>
                          </p:cTn>
                        </p:par>
                        <p:par>
                          <p:cTn id="12" fill="hold">
                            <p:stCondLst>
                              <p:cond delay="1500"/>
                            </p:stCondLst>
                            <p:childTnLst>
                              <p:par>
                                <p:cTn id="13" presetID="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6FCB47A-14CD-4011-B3AF-EF10B8E8C7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296" t="10595" r="7481" b="10516"/>
          <a:stretch/>
        </p:blipFill>
        <p:spPr>
          <a:xfrm>
            <a:off x="1778217" y="613977"/>
            <a:ext cx="8869680" cy="5410200"/>
          </a:xfrm>
          <a:prstGeom prst="rect">
            <a:avLst/>
          </a:prstGeom>
        </p:spPr>
      </p:pic>
      <p:grpSp>
        <p:nvGrpSpPr>
          <p:cNvPr id="32" name="组合 31">
            <a:extLst>
              <a:ext uri="{FF2B5EF4-FFF2-40B4-BE49-F238E27FC236}">
                <a16:creationId xmlns:a16="http://schemas.microsoft.com/office/drawing/2014/main" xmlns="" id="{EF2BF5B4-CF6A-496A-BAC9-1A8D34BB0D54}"/>
              </a:ext>
            </a:extLst>
          </p:cNvPr>
          <p:cNvGrpSpPr/>
          <p:nvPr/>
        </p:nvGrpSpPr>
        <p:grpSpPr>
          <a:xfrm>
            <a:off x="3673968" y="2684939"/>
            <a:ext cx="3633944" cy="496222"/>
            <a:chOff x="4461908" y="2930992"/>
            <a:chExt cx="3633944" cy="496222"/>
          </a:xfrm>
        </p:grpSpPr>
        <p:grpSp>
          <p:nvGrpSpPr>
            <p:cNvPr id="25" name="组合 24">
              <a:extLst>
                <a:ext uri="{FF2B5EF4-FFF2-40B4-BE49-F238E27FC236}">
                  <a16:creationId xmlns:a16="http://schemas.microsoft.com/office/drawing/2014/main" xmlns="" id="{B28AB7A6-4ABC-4C7D-8410-5AE794F47C7D}"/>
                </a:ext>
              </a:extLst>
            </p:cNvPr>
            <p:cNvGrpSpPr/>
            <p:nvPr/>
          </p:nvGrpSpPr>
          <p:grpSpPr>
            <a:xfrm>
              <a:off x="4461908" y="2930992"/>
              <a:ext cx="811132" cy="496222"/>
              <a:chOff x="4358640" y="2921168"/>
              <a:chExt cx="1295400" cy="792480"/>
            </a:xfrm>
          </p:grpSpPr>
          <p:pic>
            <p:nvPicPr>
              <p:cNvPr id="23" name="图片 22">
                <a:extLst>
                  <a:ext uri="{FF2B5EF4-FFF2-40B4-BE49-F238E27FC236}">
                    <a16:creationId xmlns:a16="http://schemas.microsoft.com/office/drawing/2014/main" xmlns="" id="{3EFD6D44-59C4-49CF-B546-38DC1C9B00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4" name="图片 23">
                <a:extLst>
                  <a:ext uri="{FF2B5EF4-FFF2-40B4-BE49-F238E27FC236}">
                    <a16:creationId xmlns:a16="http://schemas.microsoft.com/office/drawing/2014/main" xmlns="" id="{9FB3F03E-436D-4A81-9AD6-7AF90B8478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nvGrpSpPr>
            <p:cNvPr id="26" name="组合 25">
              <a:extLst>
                <a:ext uri="{FF2B5EF4-FFF2-40B4-BE49-F238E27FC236}">
                  <a16:creationId xmlns:a16="http://schemas.microsoft.com/office/drawing/2014/main" xmlns="" id="{F43F9C23-14A5-4876-937F-A92167F8EFF8}"/>
                </a:ext>
              </a:extLst>
            </p:cNvPr>
            <p:cNvGrpSpPr/>
            <p:nvPr/>
          </p:nvGrpSpPr>
          <p:grpSpPr>
            <a:xfrm>
              <a:off x="7284720" y="2930992"/>
              <a:ext cx="811132" cy="496222"/>
              <a:chOff x="4358640" y="2921168"/>
              <a:chExt cx="1295400" cy="792480"/>
            </a:xfrm>
          </p:grpSpPr>
          <p:pic>
            <p:nvPicPr>
              <p:cNvPr id="27" name="图片 26">
                <a:extLst>
                  <a:ext uri="{FF2B5EF4-FFF2-40B4-BE49-F238E27FC236}">
                    <a16:creationId xmlns:a16="http://schemas.microsoft.com/office/drawing/2014/main" xmlns="" id="{38C6D174-DF70-4AB6-9BAD-6696EE98C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8" name="图片 27">
                <a:extLst>
                  <a:ext uri="{FF2B5EF4-FFF2-40B4-BE49-F238E27FC236}">
                    <a16:creationId xmlns:a16="http://schemas.microsoft.com/office/drawing/2014/main" xmlns="" id="{E29E71C1-4F95-471C-AE6A-31448B6856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pic>
        <p:nvPicPr>
          <p:cNvPr id="29" name="图片 28">
            <a:extLst>
              <a:ext uri="{FF2B5EF4-FFF2-40B4-BE49-F238E27FC236}">
                <a16:creationId xmlns:a16="http://schemas.microsoft.com/office/drawing/2014/main" xmlns="" id="{CA646AA4-CF01-4C3C-9A96-298CAF30FC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1147" y="4073545"/>
            <a:ext cx="12594294" cy="2906376"/>
          </a:xfrm>
          <a:prstGeom prst="rect">
            <a:avLst/>
          </a:prstGeom>
        </p:spPr>
      </p:pic>
      <p:pic>
        <p:nvPicPr>
          <p:cNvPr id="31" name="图片 30">
            <a:extLst>
              <a:ext uri="{FF2B5EF4-FFF2-40B4-BE49-F238E27FC236}">
                <a16:creationId xmlns:a16="http://schemas.microsoft.com/office/drawing/2014/main" xmlns="" id="{27990EFA-EBF1-41FE-B701-23F4CB1384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9557" y="579120"/>
            <a:ext cx="1409205" cy="1280160"/>
          </a:xfrm>
          <a:prstGeom prst="rect">
            <a:avLst/>
          </a:prstGeom>
        </p:spPr>
      </p:pic>
      <p:sp>
        <p:nvSpPr>
          <p:cNvPr id="3" name="TextBox 2">
            <a:extLst>
              <a:ext uri="{FF2B5EF4-FFF2-40B4-BE49-F238E27FC236}">
                <a16:creationId xmlns:a16="http://schemas.microsoft.com/office/drawing/2014/main" xmlns="" id="{601C9E71-5341-E3AA-DD76-227CA75CA4A6}"/>
              </a:ext>
            </a:extLst>
          </p:cNvPr>
          <p:cNvSpPr txBox="1"/>
          <p:nvPr/>
        </p:nvSpPr>
        <p:spPr>
          <a:xfrm>
            <a:off x="3347450" y="3023460"/>
            <a:ext cx="6710949" cy="1015663"/>
          </a:xfrm>
          <a:prstGeom prst="rect">
            <a:avLst/>
          </a:prstGeom>
          <a:noFill/>
        </p:spPr>
        <p:txBody>
          <a:bodyPr wrap="square">
            <a:spAutoFit/>
          </a:bodyPr>
          <a:lstStyle/>
          <a:p>
            <a:pPr marL="0" marR="0" algn="ctr">
              <a:spcBef>
                <a:spcPts val="0"/>
              </a:spcBef>
              <a:spcAft>
                <a:spcPts val="0"/>
              </a:spcAft>
            </a:pPr>
            <a:r>
              <a:rPr lang="vi-VN" sz="6000" b="1" dirty="0">
                <a:solidFill>
                  <a:srgbClr val="3333FF"/>
                </a:solidFill>
                <a:effectLst/>
                <a:latin typeface="Times New Roman" panose="02020603050405020304" pitchFamily="18" charset="0"/>
                <a:ea typeface="Calibri" panose="020F0502020204030204" pitchFamily="34" charset="0"/>
              </a:rPr>
              <a:t>VẬN DỤNG</a:t>
            </a:r>
            <a:endParaRPr lang="en-US" sz="6000" b="1" dirty="0">
              <a:solidFill>
                <a:srgbClr val="3333FF"/>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123691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p15:prstTrans prst="wind"/>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825D2F6F-5B91-43DD-BBFC-8C605CEA6B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02912"/>
            <a:ext cx="12192000" cy="6858000"/>
          </a:xfrm>
          <a:prstGeom prst="rect">
            <a:avLst/>
          </a:prstGeom>
        </p:spPr>
      </p:pic>
      <p:pic>
        <p:nvPicPr>
          <p:cNvPr id="5" name="图片 4">
            <a:extLst>
              <a:ext uri="{FF2B5EF4-FFF2-40B4-BE49-F238E27FC236}">
                <a16:creationId xmlns:a16="http://schemas.microsoft.com/office/drawing/2014/main" xmlns="" id="{DD43765F-8FB2-45FC-9056-EA4EC6CF52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525" y="-539586"/>
            <a:ext cx="5112469" cy="735607"/>
          </a:xfrm>
          <a:prstGeom prst="rect">
            <a:avLst/>
          </a:prstGeom>
        </p:spPr>
      </p:pic>
      <p:pic>
        <p:nvPicPr>
          <p:cNvPr id="6" name="图片 5">
            <a:extLst>
              <a:ext uri="{FF2B5EF4-FFF2-40B4-BE49-F238E27FC236}">
                <a16:creationId xmlns:a16="http://schemas.microsoft.com/office/drawing/2014/main" xmlns="" id="{682EF90F-C647-4AC0-9C22-3CF6B5BD4D7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248650" y="-532694"/>
            <a:ext cx="3943350" cy="628650"/>
          </a:xfrm>
          <a:prstGeom prst="rect">
            <a:avLst/>
          </a:prstGeom>
        </p:spPr>
      </p:pic>
      <p:pic>
        <p:nvPicPr>
          <p:cNvPr id="8" name="图片 7">
            <a:extLst>
              <a:ext uri="{FF2B5EF4-FFF2-40B4-BE49-F238E27FC236}">
                <a16:creationId xmlns:a16="http://schemas.microsoft.com/office/drawing/2014/main" xmlns="" id="{2CAC6C35-46DE-4B14-AF72-30DEC11FD1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21561" y="4320825"/>
            <a:ext cx="2970439" cy="2018289"/>
          </a:xfrm>
          <a:prstGeom prst="rect">
            <a:avLst/>
          </a:prstGeom>
        </p:spPr>
      </p:pic>
      <p:pic>
        <p:nvPicPr>
          <p:cNvPr id="19" name="图片 18">
            <a:extLst>
              <a:ext uri="{FF2B5EF4-FFF2-40B4-BE49-F238E27FC236}">
                <a16:creationId xmlns:a16="http://schemas.microsoft.com/office/drawing/2014/main" xmlns="" id="{EC172EA9-C353-428E-84FE-C6ABA3F849B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25" y="2895600"/>
            <a:ext cx="1712686" cy="3429000"/>
          </a:xfrm>
          <a:prstGeom prst="rect">
            <a:avLst/>
          </a:prstGeom>
        </p:spPr>
      </p:pic>
      <p:sp>
        <p:nvSpPr>
          <p:cNvPr id="3" name="TextBox 2">
            <a:extLst>
              <a:ext uri="{FF2B5EF4-FFF2-40B4-BE49-F238E27FC236}">
                <a16:creationId xmlns:a16="http://schemas.microsoft.com/office/drawing/2014/main" xmlns="" id="{6638D040-4286-EEEF-D17C-02077670CD4D}"/>
              </a:ext>
            </a:extLst>
          </p:cNvPr>
          <p:cNvSpPr txBox="1"/>
          <p:nvPr/>
        </p:nvSpPr>
        <p:spPr>
          <a:xfrm>
            <a:off x="-9525" y="38969"/>
            <a:ext cx="12201525" cy="1077218"/>
          </a:xfrm>
          <a:prstGeom prst="rect">
            <a:avLst/>
          </a:prstGeom>
          <a:solidFill>
            <a:srgbClr val="FFFF00"/>
          </a:solidFill>
        </p:spPr>
        <p:txBody>
          <a:bodyPr wrap="square">
            <a:spAutoFit/>
          </a:bodyPr>
          <a:lstStyle/>
          <a:p>
            <a:pPr marR="0" lvl="0" algn="ctr">
              <a:spcBef>
                <a:spcPts val="0"/>
              </a:spcBef>
              <a:spcAft>
                <a:spcPts val="0"/>
              </a:spcAft>
            </a:pPr>
            <a:r>
              <a:rPr lang="vi-VN" sz="3200" dirty="0">
                <a:solidFill>
                  <a:srgbClr val="000000"/>
                </a:solidFill>
                <a:effectLst/>
                <a:latin typeface="Times New Roman" panose="02020603050405020304" pitchFamily="18" charset="0"/>
                <a:ea typeface="Calibri" panose="020F0502020204030204" pitchFamily="34" charset="0"/>
              </a:rPr>
              <a:t>T</a:t>
            </a:r>
            <a:r>
              <a:rPr lang="en-US" sz="3200" dirty="0" err="1">
                <a:solidFill>
                  <a:srgbClr val="000000"/>
                </a:solidFill>
                <a:effectLst/>
                <a:latin typeface="Times New Roman" panose="02020603050405020304" pitchFamily="18" charset="0"/>
                <a:ea typeface="Calibri" panose="020F0502020204030204" pitchFamily="34" charset="0"/>
              </a:rPr>
              <a:t>hiết</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kê</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một</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áp</a:t>
            </a:r>
            <a:r>
              <a:rPr lang="vi-VN"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phích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đê</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hướng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dẫn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mọi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người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những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việc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cần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làm</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khi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xảy</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ra</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sóng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thần</a:t>
            </a:r>
            <a:r>
              <a:rPr lang="en-US" sz="3200" dirty="0">
                <a:solidFill>
                  <a:srgbClr val="000000"/>
                </a:solidFill>
                <a:effectLst/>
                <a:latin typeface="Times New Roman" panose="02020603050405020304" pitchFamily="18" charset="0"/>
                <a:ea typeface="Calibri" panose="020F0502020204030204" pitchFamily="34" charset="0"/>
              </a:rPr>
              <a:t>.</a:t>
            </a:r>
            <a:r>
              <a:rPr lang="en-US" sz="3200" b="1" dirty="0">
                <a:solidFill>
                  <a:srgbClr val="000000"/>
                </a:solidFill>
                <a:effectLst/>
                <a:latin typeface="Times New Roman" panose="02020603050405020304" pitchFamily="18" charset="0"/>
                <a:ea typeface="Calibri" panose="020F0502020204030204" pitchFamily="34" charset="0"/>
              </a:rPr>
              <a:t> </a:t>
            </a:r>
            <a:endParaRPr lang="en-US" sz="3200" dirty="0">
              <a:solidFill>
                <a:srgbClr val="000000"/>
              </a:solidFill>
              <a:effectLst/>
              <a:latin typeface="Times New Roman" panose="02020603050405020304" pitchFamily="18" charset="0"/>
              <a:ea typeface="Calibri" panose="020F0502020204030204" pitchFamily="34" charset="0"/>
            </a:endParaRPr>
          </a:p>
        </p:txBody>
      </p:sp>
      <p:graphicFrame>
        <p:nvGraphicFramePr>
          <p:cNvPr id="7" name="Table 6">
            <a:extLst>
              <a:ext uri="{FF2B5EF4-FFF2-40B4-BE49-F238E27FC236}">
                <a16:creationId xmlns:a16="http://schemas.microsoft.com/office/drawing/2014/main" xmlns="" id="{87D0F508-7A92-7521-251B-6AD252860534}"/>
              </a:ext>
            </a:extLst>
          </p:cNvPr>
          <p:cNvGraphicFramePr>
            <a:graphicFrameLocks noGrp="1"/>
          </p:cNvGraphicFramePr>
          <p:nvPr>
            <p:extLst>
              <p:ext uri="{D42A27DB-BD31-4B8C-83A1-F6EECF244321}">
                <p14:modId xmlns:p14="http://schemas.microsoft.com/office/powerpoint/2010/main" val="4121556155"/>
              </p:ext>
            </p:extLst>
          </p:nvPr>
        </p:nvGraphicFramePr>
        <p:xfrm>
          <a:off x="25710" y="1656523"/>
          <a:ext cx="11908970" cy="5120640"/>
        </p:xfrm>
        <a:graphic>
          <a:graphicData uri="http://schemas.openxmlformats.org/drawingml/2006/table">
            <a:tbl>
              <a:tblPr firstRow="1" firstCol="1" bandRow="1">
                <a:tableStyleId>{5C22544A-7EE6-4342-B048-85BDC9FD1C3A}</a:tableStyleId>
              </a:tblPr>
              <a:tblGrid>
                <a:gridCol w="2035628">
                  <a:extLst>
                    <a:ext uri="{9D8B030D-6E8A-4147-A177-3AD203B41FA5}">
                      <a16:colId xmlns:a16="http://schemas.microsoft.com/office/drawing/2014/main" xmlns="" val="3704305608"/>
                    </a:ext>
                  </a:extLst>
                </a:gridCol>
                <a:gridCol w="7893518">
                  <a:extLst>
                    <a:ext uri="{9D8B030D-6E8A-4147-A177-3AD203B41FA5}">
                      <a16:colId xmlns:a16="http://schemas.microsoft.com/office/drawing/2014/main" xmlns="" val="1943418933"/>
                    </a:ext>
                  </a:extLst>
                </a:gridCol>
                <a:gridCol w="989912">
                  <a:extLst>
                    <a:ext uri="{9D8B030D-6E8A-4147-A177-3AD203B41FA5}">
                      <a16:colId xmlns:a16="http://schemas.microsoft.com/office/drawing/2014/main" xmlns="" val="113960010"/>
                    </a:ext>
                  </a:extLst>
                </a:gridCol>
                <a:gridCol w="989912">
                  <a:extLst>
                    <a:ext uri="{9D8B030D-6E8A-4147-A177-3AD203B41FA5}">
                      <a16:colId xmlns:a16="http://schemas.microsoft.com/office/drawing/2014/main" xmlns="" val="2700152678"/>
                    </a:ext>
                  </a:extLst>
                </a:gridCol>
              </a:tblGrid>
              <a:tr h="0">
                <a:tc>
                  <a:txBody>
                    <a:bodyPr/>
                    <a:lstStyle/>
                    <a:p>
                      <a:pPr marL="0" marR="0" algn="ctr">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Tiêu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chí</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76835" algn="ctr">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Đạt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Chưa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đạt</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240899547"/>
                  </a:ext>
                </a:extLst>
              </a:tr>
              <a:tr h="0">
                <a:tc rowSpan="2">
                  <a:txBody>
                    <a:bodyPr/>
                    <a:lstStyle/>
                    <a:p>
                      <a:pPr marL="0" marR="0" algn="ctr">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Nội</a:t>
                      </a:r>
                      <a:r>
                        <a:rPr lang="en-US" sz="2800" dirty="0">
                          <a:solidFill>
                            <a:schemeClr val="tx1"/>
                          </a:solidFill>
                          <a:effectLst/>
                          <a:latin typeface="Times New Roman" panose="02020603050405020304" pitchFamily="18" charset="0"/>
                          <a:cs typeface="Times New Roman" panose="02020603050405020304" pitchFamily="18" charset="0"/>
                        </a:rPr>
                        <a:t> dung</a:t>
                      </a:r>
                    </a:p>
                    <a:p>
                      <a:pPr marL="0" marR="0" algn="ctr">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Hướng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dẫn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rõ</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những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việc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cần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làm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xảy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ra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sóng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thần</a:t>
                      </a: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61935635"/>
                  </a:ext>
                </a:extLst>
              </a:tr>
              <a:tr h="0">
                <a:tc vMerge="1">
                  <a:txBody>
                    <a:bodyPr/>
                    <a:lstStyle/>
                    <a:p>
                      <a:endParaRPr lang="en-US"/>
                    </a:p>
                  </a:txBody>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Xác định rõ thứ tự của những việc cần làm khi xảy ra sóng thần.</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87665789"/>
                  </a:ext>
                </a:extLst>
              </a:tr>
              <a:tr h="0">
                <a:tc rowSpan="4">
                  <a:txBody>
                    <a:bodyPr/>
                    <a:lstStyle/>
                    <a:p>
                      <a:pPr marL="0" marR="0" algn="ctr">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Hình thức</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Diễn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đạt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ngắn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gọn</a:t>
                      </a:r>
                      <a:r>
                        <a:rPr lang="en-US"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99423958"/>
                  </a:ext>
                </a:extLst>
              </a:tr>
              <a:tr h="0">
                <a:tc vMerge="1">
                  <a:txBody>
                    <a:bodyPr/>
                    <a:lstStyle/>
                    <a:p>
                      <a:endParaRPr lang="en-US"/>
                    </a:p>
                  </a:txBody>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Kết hợp hài hoà kênh chữ và kênh hình.</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8667026"/>
                  </a:ext>
                </a:extLst>
              </a:tr>
              <a:tr h="0">
                <a:tc vMerge="1">
                  <a:txBody>
                    <a:bodyPr/>
                    <a:lstStyle/>
                    <a:p>
                      <a:endParaRPr lang="en-US"/>
                    </a:p>
                  </a:txBody>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Màu sắc hài hoà, làm nổi bật thông tin chính.</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65591622"/>
                  </a:ext>
                </a:extLst>
              </a:tr>
              <a:tr h="0">
                <a:tc vMerge="1">
                  <a:txBody>
                    <a:bodyPr/>
                    <a:lstStyle/>
                    <a:p>
                      <a:endParaRPr lang="en-US"/>
                    </a:p>
                  </a:txBody>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Bố cục hợp lí.</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90138530"/>
                  </a:ext>
                </a:extLst>
              </a:tr>
              <a:tr h="0">
                <a:tc rowSpan="2">
                  <a:txBody>
                    <a:bodyPr/>
                    <a:lstStyle/>
                    <a:p>
                      <a:pPr marL="0" marR="0" algn="ctr">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Chất liệu</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Trình bày trên giấy A1</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3999542"/>
                  </a:ext>
                </a:extLst>
              </a:tr>
              <a:tr h="0">
                <a:tc vMerge="1">
                  <a:txBody>
                    <a:bodyPr/>
                    <a:lstStyle/>
                    <a:p>
                      <a:endParaRPr lang="en-US"/>
                    </a:p>
                  </a:txBody>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Giấy cứng.</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95173670"/>
                  </a:ext>
                </a:extLst>
              </a:tr>
            </a:tbl>
          </a:graphicData>
        </a:graphic>
      </p:graphicFrame>
      <p:sp>
        <p:nvSpPr>
          <p:cNvPr id="9" name="Rectangle 1">
            <a:extLst>
              <a:ext uri="{FF2B5EF4-FFF2-40B4-BE49-F238E27FC236}">
                <a16:creationId xmlns:a16="http://schemas.microsoft.com/office/drawing/2014/main" xmlns="" id="{2A43B725-E4D1-9D76-17B9-633A22DD624C}"/>
              </a:ext>
            </a:extLst>
          </p:cNvPr>
          <p:cNvSpPr>
            <a:spLocks noChangeArrowheads="1"/>
          </p:cNvSpPr>
          <p:nvPr/>
        </p:nvSpPr>
        <p:spPr bwMode="auto">
          <a:xfrm>
            <a:off x="0" y="1055516"/>
            <a:ext cx="1183849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kiểm</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áp</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phích</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xảy</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ra</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sóng</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thần</a:t>
            </a:r>
            <a:endParaRPr kumimoji="0" lang="en-US" altLang="en-US" sz="3000" b="1"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709789934"/>
      </p:ext>
    </p:extLst>
  </p:cSld>
  <p:clrMapOvr>
    <a:masterClrMapping/>
  </p:clrMapOvr>
  <mc:AlternateContent xmlns:mc="http://schemas.openxmlformats.org/markup-compatibility/2006">
    <mc:Choice xmlns:p14="http://schemas.microsoft.com/office/powerpoint/2010/main" Requires="p14">
      <p:transition spd="slow" p14:dur="1750" advClick="0">
        <p14:gallery dir="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3CD192F5-2462-4183-9970-EECF78AF230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5265AAD1-7423-450A-A43C-BF6CE270D33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100" y="5238750"/>
            <a:ext cx="12153900" cy="1619250"/>
          </a:xfrm>
          <a:prstGeom prst="rect">
            <a:avLst/>
          </a:prstGeom>
        </p:spPr>
      </p:pic>
      <p:pic>
        <p:nvPicPr>
          <p:cNvPr id="9" name="图片 8">
            <a:extLst>
              <a:ext uri="{FF2B5EF4-FFF2-40B4-BE49-F238E27FC236}">
                <a16:creationId xmlns:a16="http://schemas.microsoft.com/office/drawing/2014/main" xmlns="" id="{025942EF-0AE7-4A20-AEC3-A7B399DDA1E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6187"/>
            <a:ext cx="5112469" cy="735607"/>
          </a:xfrm>
          <a:prstGeom prst="rect">
            <a:avLst/>
          </a:prstGeom>
        </p:spPr>
      </p:pic>
      <p:grpSp>
        <p:nvGrpSpPr>
          <p:cNvPr id="35" name="组合 34">
            <a:extLst>
              <a:ext uri="{FF2B5EF4-FFF2-40B4-BE49-F238E27FC236}">
                <a16:creationId xmlns:a16="http://schemas.microsoft.com/office/drawing/2014/main" xmlns="" id="{C9B7F83E-AB28-4EF5-A4D4-1CEC153FFBE6}"/>
              </a:ext>
            </a:extLst>
          </p:cNvPr>
          <p:cNvGrpSpPr/>
          <p:nvPr/>
        </p:nvGrpSpPr>
        <p:grpSpPr>
          <a:xfrm>
            <a:off x="-38100" y="3829620"/>
            <a:ext cx="4324350" cy="3050613"/>
            <a:chOff x="-38100" y="3829620"/>
            <a:chExt cx="4324350" cy="3050613"/>
          </a:xfrm>
        </p:grpSpPr>
        <p:pic>
          <p:nvPicPr>
            <p:cNvPr id="21" name="图片 20">
              <a:extLst>
                <a:ext uri="{FF2B5EF4-FFF2-40B4-BE49-F238E27FC236}">
                  <a16:creationId xmlns:a16="http://schemas.microsoft.com/office/drawing/2014/main" xmlns="" id="{C57087EB-9BBB-441A-954C-52A19F7A2DD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 y="3829620"/>
              <a:ext cx="1724025" cy="2371725"/>
            </a:xfrm>
            <a:prstGeom prst="rect">
              <a:avLst/>
            </a:prstGeom>
          </p:spPr>
        </p:pic>
        <p:pic>
          <p:nvPicPr>
            <p:cNvPr id="13" name="图片 12">
              <a:extLst>
                <a:ext uri="{FF2B5EF4-FFF2-40B4-BE49-F238E27FC236}">
                  <a16:creationId xmlns:a16="http://schemas.microsoft.com/office/drawing/2014/main" xmlns="" id="{A3AA10B9-A6E3-46AF-B92A-317D385D9F2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955653" y="4744154"/>
              <a:ext cx="1885950" cy="1885950"/>
            </a:xfrm>
            <a:prstGeom prst="rect">
              <a:avLst/>
            </a:prstGeom>
          </p:spPr>
        </p:pic>
        <p:pic>
          <p:nvPicPr>
            <p:cNvPr id="19" name="图片 18">
              <a:extLst>
                <a:ext uri="{FF2B5EF4-FFF2-40B4-BE49-F238E27FC236}">
                  <a16:creationId xmlns:a16="http://schemas.microsoft.com/office/drawing/2014/main" xmlns="" id="{9F502D5B-7BB7-4DE8-A92B-7D23ECB1A03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8100" y="5260983"/>
              <a:ext cx="4324350" cy="1619250"/>
            </a:xfrm>
            <a:prstGeom prst="rect">
              <a:avLst/>
            </a:prstGeom>
          </p:spPr>
        </p:pic>
      </p:grpSp>
      <p:grpSp>
        <p:nvGrpSpPr>
          <p:cNvPr id="36" name="组合 35">
            <a:extLst>
              <a:ext uri="{FF2B5EF4-FFF2-40B4-BE49-F238E27FC236}">
                <a16:creationId xmlns:a16="http://schemas.microsoft.com/office/drawing/2014/main" xmlns="" id="{EE9683E9-1747-4848-8FAB-1A02AE1BD55F}"/>
              </a:ext>
            </a:extLst>
          </p:cNvPr>
          <p:cNvGrpSpPr/>
          <p:nvPr/>
        </p:nvGrpSpPr>
        <p:grpSpPr>
          <a:xfrm>
            <a:off x="8724033" y="4141796"/>
            <a:ext cx="3974525" cy="2760670"/>
            <a:chOff x="8724033" y="4141796"/>
            <a:chExt cx="3974525" cy="2760670"/>
          </a:xfrm>
        </p:grpSpPr>
        <p:pic>
          <p:nvPicPr>
            <p:cNvPr id="11" name="图片 10">
              <a:extLst>
                <a:ext uri="{FF2B5EF4-FFF2-40B4-BE49-F238E27FC236}">
                  <a16:creationId xmlns:a16="http://schemas.microsoft.com/office/drawing/2014/main" xmlns="" id="{DBD96789-7C85-45A7-925B-715BB36FC355}"/>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536383" y="4141796"/>
              <a:ext cx="2162175" cy="2562225"/>
            </a:xfrm>
            <a:prstGeom prst="rect">
              <a:avLst/>
            </a:prstGeom>
          </p:spPr>
        </p:pic>
        <p:pic>
          <p:nvPicPr>
            <p:cNvPr id="17" name="图片 16">
              <a:extLst>
                <a:ext uri="{FF2B5EF4-FFF2-40B4-BE49-F238E27FC236}">
                  <a16:creationId xmlns:a16="http://schemas.microsoft.com/office/drawing/2014/main" xmlns="" id="{953BFE82-4A39-4520-91D8-87A3BB2C24B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724033" y="4918051"/>
              <a:ext cx="1885950" cy="1885950"/>
            </a:xfrm>
            <a:prstGeom prst="rect">
              <a:avLst/>
            </a:prstGeom>
          </p:spPr>
        </p:pic>
        <p:pic>
          <p:nvPicPr>
            <p:cNvPr id="23" name="图片 22">
              <a:extLst>
                <a:ext uri="{FF2B5EF4-FFF2-40B4-BE49-F238E27FC236}">
                  <a16:creationId xmlns:a16="http://schemas.microsoft.com/office/drawing/2014/main" xmlns="" id="{9678A535-B9ED-4F24-A3A9-1A5490763EB9}"/>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9496425" y="5607066"/>
              <a:ext cx="2733675" cy="1295400"/>
            </a:xfrm>
            <a:prstGeom prst="rect">
              <a:avLst/>
            </a:prstGeom>
          </p:spPr>
        </p:pic>
      </p:grpSp>
      <p:pic>
        <p:nvPicPr>
          <p:cNvPr id="25" name="图片 24">
            <a:extLst>
              <a:ext uri="{FF2B5EF4-FFF2-40B4-BE49-F238E27FC236}">
                <a16:creationId xmlns:a16="http://schemas.microsoft.com/office/drawing/2014/main" xmlns="" id="{408D5364-2D1C-4B77-B5EA-55DC360142F7}"/>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3574923" y="4827596"/>
            <a:ext cx="5457825" cy="1876425"/>
          </a:xfrm>
          <a:prstGeom prst="rect">
            <a:avLst/>
          </a:prstGeom>
        </p:spPr>
      </p:pic>
      <p:pic>
        <p:nvPicPr>
          <p:cNvPr id="27" name="图片 26">
            <a:extLst>
              <a:ext uri="{FF2B5EF4-FFF2-40B4-BE49-F238E27FC236}">
                <a16:creationId xmlns:a16="http://schemas.microsoft.com/office/drawing/2014/main" xmlns="" id="{331E821D-FB6E-4151-A636-8195262603AC}"/>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38100" y="4235466"/>
            <a:ext cx="2667000" cy="2667000"/>
          </a:xfrm>
          <a:prstGeom prst="rect">
            <a:avLst/>
          </a:prstGeom>
        </p:spPr>
      </p:pic>
      <p:pic>
        <p:nvPicPr>
          <p:cNvPr id="29" name="图片 28">
            <a:extLst>
              <a:ext uri="{FF2B5EF4-FFF2-40B4-BE49-F238E27FC236}">
                <a16:creationId xmlns:a16="http://schemas.microsoft.com/office/drawing/2014/main" xmlns="" id="{BE736DD4-05E2-4192-A994-F42845502B86}"/>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8258175" y="705"/>
            <a:ext cx="3943350" cy="628650"/>
          </a:xfrm>
          <a:prstGeom prst="rect">
            <a:avLst/>
          </a:prstGeom>
        </p:spPr>
      </p:pic>
      <p:sp>
        <p:nvSpPr>
          <p:cNvPr id="30" name="标题 1">
            <a:extLst>
              <a:ext uri="{FF2B5EF4-FFF2-40B4-BE49-F238E27FC236}">
                <a16:creationId xmlns:a16="http://schemas.microsoft.com/office/drawing/2014/main" xmlns="" id="{08CA79B1-2623-41AB-A7EA-D13A9513BDF5}"/>
              </a:ext>
            </a:extLst>
          </p:cNvPr>
          <p:cNvSpPr>
            <a:spLocks noGrp="1"/>
          </p:cNvSpPr>
          <p:nvPr>
            <p:ph type="title"/>
          </p:nvPr>
        </p:nvSpPr>
        <p:spPr>
          <a:xfrm>
            <a:off x="2124075" y="1768718"/>
            <a:ext cx="8105776" cy="1325563"/>
          </a:xfrm>
        </p:spPr>
        <p:txBody>
          <a:bodyPr vert="horz" lIns="91440" tIns="45720" rIns="91440" bIns="45720" rtlCol="0" anchor="ctr">
            <a:noAutofit/>
          </a:bodyPr>
          <a:lstStyle/>
          <a:p>
            <a:pPr algn="ctr"/>
            <a:r>
              <a:rPr lang="vi-VN" altLang="zh-CN" sz="9600" dirty="0">
                <a:solidFill>
                  <a:srgbClr val="FF0000"/>
                </a:solidFill>
                <a:ea typeface="方正正黑简体" panose="02000000000000000000" pitchFamily="2" charset="-122"/>
                <a:cs typeface="+mn-ea"/>
                <a:sym typeface="+mn-lt"/>
              </a:rPr>
              <a:t>XIN CẢM ƠN</a:t>
            </a:r>
            <a:endParaRPr lang="zh-CN" altLang="en-US" sz="9600" dirty="0">
              <a:solidFill>
                <a:srgbClr val="FF0000"/>
              </a:solidFill>
              <a:ea typeface="方正正黑简体" panose="02000000000000000000" pitchFamily="2" charset="-122"/>
              <a:cs typeface="+mn-ea"/>
              <a:sym typeface="+mn-lt"/>
            </a:endParaRPr>
          </a:p>
        </p:txBody>
      </p:sp>
      <p:sp>
        <p:nvSpPr>
          <p:cNvPr id="22" name="TextBox 3">
            <a:hlinkClick r:id="rId15"/>
            <a:extLst>
              <a:ext uri="{FF2B5EF4-FFF2-40B4-BE49-F238E27FC236}">
                <a16:creationId xmlns:a16="http://schemas.microsoft.com/office/drawing/2014/main" xmlns="" id="{13E88E72-4B88-824E-F493-B9CF336824D2}"/>
              </a:ext>
            </a:extLst>
          </p:cNvPr>
          <p:cNvSpPr txBox="1"/>
          <p:nvPr/>
        </p:nvSpPr>
        <p:spPr>
          <a:xfrm>
            <a:off x="3751685" y="6611074"/>
            <a:ext cx="5169613" cy="246221"/>
          </a:xfrm>
          <a:prstGeom prst="rect">
            <a:avLst/>
          </a:prstGeom>
          <a:noFill/>
        </p:spPr>
        <p:txBody>
          <a:bodyPr wrap="square" rtlCol="0">
            <a:spAutoFit/>
          </a:bodyPr>
          <a:lstStyle/>
          <a:p>
            <a:pPr algn="ctr"/>
            <a:r>
              <a:rPr lang="en-US" altLang="zh-CN" sz="1000" dirty="0">
                <a:solidFill>
                  <a:schemeClr val="bg1">
                    <a:lumMod val="65000"/>
                  </a:schemeClr>
                </a:solidFill>
                <a:cs typeface="Arial" panose="020B0604020202020204" pitchFamily="34" charset="0"/>
                <a:hlinkClick r:id="rId15">
                  <a:extLst>
                    <a:ext uri="{A12FA001-AC4F-418D-AE19-62706E023703}">
                      <ahyp:hlinkClr xmlns:ahyp="http://schemas.microsoft.com/office/drawing/2018/hyperlinkcolor" xmlns="" val="tx"/>
                    </a:ext>
                  </a:extLst>
                </a:hlinkClick>
              </a:rPr>
              <a:t>https://www.freeppt7.com</a:t>
            </a:r>
            <a:endParaRPr lang="ko-KR" altLang="en-US" sz="1000" dirty="0">
              <a:solidFill>
                <a:schemeClr val="bg1">
                  <a:lumMod val="65000"/>
                </a:schemeClr>
              </a:solidFill>
              <a:cs typeface="Arial" panose="020B0604020202020204" pitchFamily="34" charset="0"/>
            </a:endParaRPr>
          </a:p>
        </p:txBody>
      </p:sp>
    </p:spTree>
    <p:extLst>
      <p:ext uri="{BB962C8B-B14F-4D97-AF65-F5344CB8AC3E}">
        <p14:creationId xmlns:p14="http://schemas.microsoft.com/office/powerpoint/2010/main" val="3574768356"/>
      </p:ext>
    </p:extLst>
  </p:cSld>
  <p:clrMapOvr>
    <a:masterClrMapping/>
  </p:clrMapOvr>
  <mc:AlternateContent xmlns:mc="http://schemas.openxmlformats.org/markup-compatibility/2006">
    <mc:Choice xmlns:p14="http://schemas.microsoft.com/office/powerpoint/2010/main" Requires="p14">
      <p:transition spd="slow" p14:dur="1750" advClick="0">
        <p:comb/>
      </p:transition>
    </mc:Choice>
    <mc:Fallback>
      <p:transition spd="slow" advClick="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75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750"/>
                                        <p:tgtEl>
                                          <p:spTgt spid="29"/>
                                        </p:tgtEl>
                                      </p:cBhvr>
                                    </p:animEffect>
                                  </p:childTnLst>
                                </p:cTn>
                              </p:par>
                            </p:childTnLst>
                          </p:cTn>
                        </p:par>
                        <p:par>
                          <p:cTn id="11" fill="hold">
                            <p:stCondLst>
                              <p:cond delay="750"/>
                            </p:stCondLst>
                            <p:childTnLst>
                              <p:par>
                                <p:cTn id="12" presetID="14" presetClass="entr" presetSubtype="1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750"/>
                                        <p:tgtEl>
                                          <p:spTgt spid="7"/>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750"/>
                                        <p:tgtEl>
                                          <p:spTgt spid="35"/>
                                        </p:tgtEl>
                                      </p:cBhvr>
                                    </p:animEffect>
                                  </p:childTnLst>
                                </p:cTn>
                              </p:par>
                              <p:par>
                                <p:cTn id="19" presetID="22" presetClass="entr" presetSubtype="4"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down)">
                                      <p:cBhvr>
                                        <p:cTn id="21" dur="750"/>
                                        <p:tgtEl>
                                          <p:spTgt spid="36"/>
                                        </p:tgtEl>
                                      </p:cBhvr>
                                    </p:animEffect>
                                  </p:childTnLst>
                                </p:cTn>
                              </p:par>
                            </p:childTnLst>
                          </p:cTn>
                        </p:par>
                        <p:par>
                          <p:cTn id="22" fill="hold">
                            <p:stCondLst>
                              <p:cond delay="225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750" fill="hold"/>
                                        <p:tgtEl>
                                          <p:spTgt spid="25"/>
                                        </p:tgtEl>
                                        <p:attrNameLst>
                                          <p:attrName>ppt_w</p:attrName>
                                        </p:attrNameLst>
                                      </p:cBhvr>
                                      <p:tavLst>
                                        <p:tav tm="0">
                                          <p:val>
                                            <p:fltVal val="0"/>
                                          </p:val>
                                        </p:tav>
                                        <p:tav tm="100000">
                                          <p:val>
                                            <p:strVal val="#ppt_w"/>
                                          </p:val>
                                        </p:tav>
                                      </p:tavLst>
                                    </p:anim>
                                    <p:anim calcmode="lin" valueType="num">
                                      <p:cBhvr>
                                        <p:cTn id="32" dur="750" fill="hold"/>
                                        <p:tgtEl>
                                          <p:spTgt spid="25"/>
                                        </p:tgtEl>
                                        <p:attrNameLst>
                                          <p:attrName>ppt_h</p:attrName>
                                        </p:attrNameLst>
                                      </p:cBhvr>
                                      <p:tavLst>
                                        <p:tav tm="0">
                                          <p:val>
                                            <p:fltVal val="0"/>
                                          </p:val>
                                        </p:tav>
                                        <p:tav tm="100000">
                                          <p:val>
                                            <p:strVal val="#ppt_h"/>
                                          </p:val>
                                        </p:tav>
                                      </p:tavLst>
                                    </p:anim>
                                    <p:animEffect transition="in" filter="fade">
                                      <p:cBhvr>
                                        <p:cTn id="33" dur="750"/>
                                        <p:tgtEl>
                                          <p:spTgt spid="25"/>
                                        </p:tgtEl>
                                      </p:cBhvr>
                                    </p:animEffect>
                                  </p:childTnLst>
                                </p:cTn>
                              </p:par>
                            </p:childTnLst>
                          </p:cTn>
                        </p:par>
                        <p:par>
                          <p:cTn id="34" fill="hold">
                            <p:stCondLst>
                              <p:cond delay="3750"/>
                            </p:stCondLst>
                            <p:childTnLst>
                              <p:par>
                                <p:cTn id="35" presetID="14" presetClass="entr" presetSubtype="1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randombar(horizontal)">
                                      <p:cBhvr>
                                        <p:cTn id="37"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301EB1EF-713F-4B61-9687-565055A74B0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242" y="-32141"/>
            <a:ext cx="12192000" cy="6858000"/>
          </a:xfrm>
          <a:prstGeom prst="rect">
            <a:avLst/>
          </a:prstGeom>
        </p:spPr>
      </p:pic>
      <p:pic>
        <p:nvPicPr>
          <p:cNvPr id="23" name="图片 22">
            <a:extLst>
              <a:ext uri="{FF2B5EF4-FFF2-40B4-BE49-F238E27FC236}">
                <a16:creationId xmlns:a16="http://schemas.microsoft.com/office/drawing/2014/main" xmlns="" id="{98E4C429-1B7D-4555-912F-E801CD33DC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21077" y="5108057"/>
            <a:ext cx="2570923" cy="1749943"/>
          </a:xfrm>
          <a:prstGeom prst="rect">
            <a:avLst/>
          </a:prstGeom>
        </p:spPr>
      </p:pic>
      <p:pic>
        <p:nvPicPr>
          <p:cNvPr id="25" name="图片 24">
            <a:extLst>
              <a:ext uri="{FF2B5EF4-FFF2-40B4-BE49-F238E27FC236}">
                <a16:creationId xmlns:a16="http://schemas.microsoft.com/office/drawing/2014/main" xmlns="" id="{A97C30EA-69C8-484A-9C5A-7993CD0F38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0" y="3832639"/>
            <a:ext cx="4460297" cy="3025361"/>
          </a:xfrm>
          <a:prstGeom prst="rect">
            <a:avLst/>
          </a:prstGeom>
        </p:spPr>
      </p:pic>
      <p:pic>
        <p:nvPicPr>
          <p:cNvPr id="28" name="图片 27">
            <a:extLst>
              <a:ext uri="{FF2B5EF4-FFF2-40B4-BE49-F238E27FC236}">
                <a16:creationId xmlns:a16="http://schemas.microsoft.com/office/drawing/2014/main" xmlns="" id="{2582CA99-0AD1-4A82-80CF-3D747A8BB12E}"/>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6187"/>
            <a:ext cx="5112469" cy="735607"/>
          </a:xfrm>
          <a:prstGeom prst="rect">
            <a:avLst/>
          </a:prstGeom>
        </p:spPr>
      </p:pic>
      <p:pic>
        <p:nvPicPr>
          <p:cNvPr id="29" name="图片 28">
            <a:extLst>
              <a:ext uri="{FF2B5EF4-FFF2-40B4-BE49-F238E27FC236}">
                <a16:creationId xmlns:a16="http://schemas.microsoft.com/office/drawing/2014/main" xmlns="" id="{33866786-6901-423F-AE1D-341EAC7A1A4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258175" y="705"/>
            <a:ext cx="3943350" cy="628650"/>
          </a:xfrm>
          <a:prstGeom prst="rect">
            <a:avLst/>
          </a:prstGeom>
        </p:spPr>
      </p:pic>
      <p:sp>
        <p:nvSpPr>
          <p:cNvPr id="46" name="MH_Others_1">
            <a:extLst>
              <a:ext uri="{FF2B5EF4-FFF2-40B4-BE49-F238E27FC236}">
                <a16:creationId xmlns:a16="http://schemas.microsoft.com/office/drawing/2014/main" xmlns="" id="{89E5F09E-E6CC-4F90-A118-95246891C0A2}"/>
              </a:ext>
            </a:extLst>
          </p:cNvPr>
          <p:cNvSpPr txBox="1"/>
          <p:nvPr>
            <p:custDataLst>
              <p:tags r:id="rId1"/>
            </p:custDataLst>
          </p:nvPr>
        </p:nvSpPr>
        <p:spPr>
          <a:xfrm>
            <a:off x="4414357" y="137256"/>
            <a:ext cx="3955467" cy="847938"/>
          </a:xfrm>
          <a:prstGeom prst="rect">
            <a:avLst/>
          </a:prstGeom>
          <a:noFill/>
        </p:spPr>
        <p:txBody>
          <a:bodyPr wrap="square" rtlCol="0">
            <a:noAutofit/>
          </a:bodyPr>
          <a:lstStyle/>
          <a:p>
            <a:pPr algn="ctr">
              <a:defRPr/>
            </a:pPr>
            <a:r>
              <a:rPr lang="vi-VN" sz="4000" b="1" dirty="0">
                <a:solidFill>
                  <a:srgbClr val="FF0000"/>
                </a:solidFill>
                <a:latin typeface="+mj-lt"/>
              </a:rPr>
              <a:t>Tri thức Ngữ văn</a:t>
            </a:r>
            <a:endParaRPr lang="en-US" sz="4000" dirty="0">
              <a:solidFill>
                <a:srgbClr val="FF0000"/>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chemeClr val="tx1">
                  <a:lumMod val="95000"/>
                  <a:lumOff val="5000"/>
                </a:schemeClr>
              </a:solidFill>
              <a:effectLst/>
              <a:uLnTx/>
              <a:uFillTx/>
              <a:cs typeface="+mn-ea"/>
              <a:sym typeface="+mn-lt"/>
            </a:endParaRPr>
          </a:p>
        </p:txBody>
      </p:sp>
      <p:graphicFrame>
        <p:nvGraphicFramePr>
          <p:cNvPr id="2" name="Table 1">
            <a:extLst>
              <a:ext uri="{FF2B5EF4-FFF2-40B4-BE49-F238E27FC236}">
                <a16:creationId xmlns:a16="http://schemas.microsoft.com/office/drawing/2014/main" xmlns="" id="{73AA697D-917C-0B1E-B2F1-BEC06725A780}"/>
              </a:ext>
            </a:extLst>
          </p:cNvPr>
          <p:cNvGraphicFramePr>
            <a:graphicFrameLocks noGrp="1"/>
          </p:cNvGraphicFramePr>
          <p:nvPr>
            <p:extLst>
              <p:ext uri="{D42A27DB-BD31-4B8C-83A1-F6EECF244321}">
                <p14:modId xmlns:p14="http://schemas.microsoft.com/office/powerpoint/2010/main" val="3452533986"/>
              </p:ext>
            </p:extLst>
          </p:nvPr>
        </p:nvGraphicFramePr>
        <p:xfrm>
          <a:off x="894522" y="1154591"/>
          <a:ext cx="11022495" cy="3784069"/>
        </p:xfrm>
        <a:graphic>
          <a:graphicData uri="http://schemas.openxmlformats.org/drawingml/2006/table">
            <a:tbl>
              <a:tblPr firstRow="1" firstCol="1" bandRow="1">
                <a:tableStyleId>{5C22544A-7EE6-4342-B048-85BDC9FD1C3A}</a:tableStyleId>
              </a:tblPr>
              <a:tblGrid>
                <a:gridCol w="2484782">
                  <a:extLst>
                    <a:ext uri="{9D8B030D-6E8A-4147-A177-3AD203B41FA5}">
                      <a16:colId xmlns:a16="http://schemas.microsoft.com/office/drawing/2014/main" xmlns="" val="4075157737"/>
                    </a:ext>
                  </a:extLst>
                </a:gridCol>
                <a:gridCol w="2862470">
                  <a:extLst>
                    <a:ext uri="{9D8B030D-6E8A-4147-A177-3AD203B41FA5}">
                      <a16:colId xmlns:a16="http://schemas.microsoft.com/office/drawing/2014/main" xmlns="" val="3680984262"/>
                    </a:ext>
                  </a:extLst>
                </a:gridCol>
                <a:gridCol w="2594113">
                  <a:extLst>
                    <a:ext uri="{9D8B030D-6E8A-4147-A177-3AD203B41FA5}">
                      <a16:colId xmlns:a16="http://schemas.microsoft.com/office/drawing/2014/main" xmlns="" val="4163104866"/>
                    </a:ext>
                  </a:extLst>
                </a:gridCol>
                <a:gridCol w="3081130">
                  <a:extLst>
                    <a:ext uri="{9D8B030D-6E8A-4147-A177-3AD203B41FA5}">
                      <a16:colId xmlns:a16="http://schemas.microsoft.com/office/drawing/2014/main" xmlns="" val="776953517"/>
                    </a:ext>
                  </a:extLst>
                </a:gridCol>
              </a:tblGrid>
              <a:tr h="1122109">
                <a:tc gridSpan="4">
                  <a:txBody>
                    <a:bodyPr/>
                    <a:lstStyle/>
                    <a:p>
                      <a:pPr marL="0" marR="0" algn="ctr">
                        <a:spcBef>
                          <a:spcPts val="0"/>
                        </a:spcBef>
                        <a:spcAft>
                          <a:spcPts val="0"/>
                        </a:spcAft>
                      </a:pPr>
                      <a:r>
                        <a:rPr lang="vi-VN" sz="3200" dirty="0">
                          <a:solidFill>
                            <a:schemeClr val="tx1"/>
                          </a:solidFill>
                          <a:effectLst/>
                          <a:latin typeface="+mj-lt"/>
                        </a:rPr>
                        <a:t>PHIẾU HỌC TẬP SỐ 1</a:t>
                      </a:r>
                      <a:endParaRPr lang="en-US" sz="3200" dirty="0">
                        <a:solidFill>
                          <a:schemeClr val="tx1"/>
                        </a:solidFill>
                        <a:effectLst/>
                        <a:latin typeface="+mj-lt"/>
                      </a:endParaRPr>
                    </a:p>
                    <a:p>
                      <a:pPr marL="0" marR="0" algn="ctr">
                        <a:spcBef>
                          <a:spcPts val="0"/>
                        </a:spcBef>
                        <a:spcAft>
                          <a:spcPts val="0"/>
                        </a:spcAft>
                      </a:pPr>
                      <a:r>
                        <a:rPr lang="vi-VN" sz="3200" dirty="0">
                          <a:effectLst/>
                          <a:latin typeface="+mj-lt"/>
                        </a:rPr>
                        <a:t>Chỉ ra những đặc điểm của văn bản thông tin giải thích một hiện tượng tự nhiên</a:t>
                      </a:r>
                      <a:endParaRPr lang="en-US" sz="3200" dirty="0">
                        <a:solidFill>
                          <a:srgbClr val="000000"/>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072074004"/>
                  </a:ext>
                </a:extLst>
              </a:tr>
              <a:tr h="1122109">
                <a:tc>
                  <a:txBody>
                    <a:bodyPr/>
                    <a:lstStyle/>
                    <a:p>
                      <a:pPr marL="0" marR="0">
                        <a:spcBef>
                          <a:spcPts val="0"/>
                        </a:spcBef>
                        <a:spcAft>
                          <a:spcPts val="0"/>
                        </a:spcAft>
                      </a:pPr>
                      <a:r>
                        <a:rPr lang="vi-VN" sz="2800" b="1" dirty="0">
                          <a:solidFill>
                            <a:schemeClr val="tx1"/>
                          </a:solidFill>
                          <a:effectLst/>
                          <a:latin typeface="+mj-lt"/>
                        </a:rPr>
                        <a:t>Mục đích </a:t>
                      </a:r>
                      <a:endParaRPr lang="en-US" sz="2800" b="1"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3200" b="1" dirty="0">
                          <a:solidFill>
                            <a:schemeClr val="tx1"/>
                          </a:solidFill>
                          <a:effectLst/>
                          <a:latin typeface="+mj-lt"/>
                        </a:rPr>
                        <a:t>Hình thức xuất hiện</a:t>
                      </a:r>
                      <a:endParaRPr lang="en-US" sz="3200" b="1"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3200" b="1" dirty="0">
                          <a:solidFill>
                            <a:schemeClr val="tx1"/>
                          </a:solidFill>
                          <a:effectLst/>
                          <a:latin typeface="+mj-lt"/>
                        </a:rPr>
                        <a:t>Cấu trúc</a:t>
                      </a:r>
                      <a:endParaRPr lang="en-US" sz="3200" b="1"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3200" b="1" dirty="0">
                          <a:solidFill>
                            <a:schemeClr val="tx1"/>
                          </a:solidFill>
                          <a:effectLst/>
                          <a:latin typeface="+mj-lt"/>
                        </a:rPr>
                        <a:t>Cách sử dụng ngôn ngữ</a:t>
                      </a:r>
                      <a:endParaRPr lang="en-US" sz="3200" b="1"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57908532"/>
                  </a:ext>
                </a:extLst>
              </a:tr>
              <a:tr h="1198920">
                <a:tc>
                  <a:txBody>
                    <a:bodyPr/>
                    <a:lstStyle/>
                    <a:p>
                      <a:pPr marL="0" marR="0">
                        <a:spcBef>
                          <a:spcPts val="0"/>
                        </a:spcBef>
                        <a:spcAft>
                          <a:spcPts val="0"/>
                        </a:spcAft>
                      </a:pPr>
                      <a:r>
                        <a:rPr lang="vi-VN" sz="2800">
                          <a:effectLst/>
                          <a:latin typeface="+mj-lt"/>
                        </a:rPr>
                        <a:t> </a:t>
                      </a:r>
                      <a:endParaRPr lang="en-US" sz="2800">
                        <a:solidFill>
                          <a:srgbClr val="000000"/>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3200" dirty="0">
                          <a:effectLst/>
                          <a:latin typeface="+mj-lt"/>
                        </a:rPr>
                        <a:t> </a:t>
                      </a:r>
                      <a:endParaRPr lang="en-US" sz="3200" dirty="0">
                        <a:solidFill>
                          <a:srgbClr val="000000"/>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3200" dirty="0">
                          <a:effectLst/>
                          <a:latin typeface="+mj-lt"/>
                        </a:rPr>
                        <a:t> </a:t>
                      </a:r>
                      <a:endParaRPr lang="en-US" sz="3200" dirty="0">
                        <a:solidFill>
                          <a:srgbClr val="000000"/>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3200" dirty="0">
                          <a:effectLst/>
                          <a:latin typeface="+mj-lt"/>
                        </a:rPr>
                        <a:t> </a:t>
                      </a:r>
                      <a:endParaRPr lang="en-US" sz="3200" dirty="0">
                        <a:effectLst/>
                        <a:latin typeface="+mj-lt"/>
                      </a:endParaRPr>
                    </a:p>
                    <a:p>
                      <a:pPr marL="0" marR="0">
                        <a:spcBef>
                          <a:spcPts val="0"/>
                        </a:spcBef>
                        <a:spcAft>
                          <a:spcPts val="0"/>
                        </a:spcAft>
                      </a:pPr>
                      <a:r>
                        <a:rPr lang="vi-VN" sz="3200" dirty="0">
                          <a:effectLst/>
                          <a:latin typeface="+mj-lt"/>
                        </a:rPr>
                        <a:t> </a:t>
                      </a:r>
                      <a:endParaRPr lang="en-US" sz="3200" dirty="0">
                        <a:solidFill>
                          <a:srgbClr val="000000"/>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87074086"/>
                  </a:ext>
                </a:extLst>
              </a:tr>
            </a:tbl>
          </a:graphicData>
        </a:graphic>
      </p:graphicFrame>
    </p:spTree>
    <p:extLst>
      <p:ext uri="{BB962C8B-B14F-4D97-AF65-F5344CB8AC3E}">
        <p14:creationId xmlns:p14="http://schemas.microsoft.com/office/powerpoint/2010/main" val="775047707"/>
      </p:ext>
    </p:extLst>
  </p:cSld>
  <p:clrMapOvr>
    <a:masterClrMapping/>
  </p:clrMapOvr>
  <mc:AlternateContent xmlns:mc="http://schemas.openxmlformats.org/markup-compatibility/2006">
    <mc:Choice xmlns:p14="http://schemas.microsoft.com/office/powerpoint/2010/main" Requires="p14">
      <p:transition spd="slow" p14:dur="1750" advClick="0">
        <p14:switch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D2834FB0-A5F1-4100-B83A-531E9A84C0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03109955-5D23-4122-8B2F-CA476E58C3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0147385" y="2772229"/>
            <a:ext cx="2044615" cy="4085771"/>
          </a:xfrm>
          <a:prstGeom prst="rect">
            <a:avLst/>
          </a:prstGeom>
        </p:spPr>
      </p:pic>
      <p:pic>
        <p:nvPicPr>
          <p:cNvPr id="10" name="图片 9">
            <a:extLst>
              <a:ext uri="{FF2B5EF4-FFF2-40B4-BE49-F238E27FC236}">
                <a16:creationId xmlns:a16="http://schemas.microsoft.com/office/drawing/2014/main" xmlns="" id="{E15859BF-671E-4939-A5D9-659EBDF721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0" y="0"/>
            <a:ext cx="1132114" cy="1096865"/>
          </a:xfrm>
          <a:prstGeom prst="rect">
            <a:avLst/>
          </a:prstGeom>
        </p:spPr>
      </p:pic>
      <p:pic>
        <p:nvPicPr>
          <p:cNvPr id="3" name="图片 2">
            <a:extLst>
              <a:ext uri="{FF2B5EF4-FFF2-40B4-BE49-F238E27FC236}">
                <a16:creationId xmlns:a16="http://schemas.microsoft.com/office/drawing/2014/main" xmlns="" id="{C5A9D044-C391-453D-80E6-DBE4A7D636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172" y="5267956"/>
            <a:ext cx="1093768" cy="1590044"/>
          </a:xfrm>
          <a:prstGeom prst="rect">
            <a:avLst/>
          </a:prstGeom>
        </p:spPr>
      </p:pic>
      <p:graphicFrame>
        <p:nvGraphicFramePr>
          <p:cNvPr id="2" name="Table 1">
            <a:extLst>
              <a:ext uri="{FF2B5EF4-FFF2-40B4-BE49-F238E27FC236}">
                <a16:creationId xmlns:a16="http://schemas.microsoft.com/office/drawing/2014/main" xmlns="" id="{4C11FF2D-4140-FAE6-110D-5717A524DC86}"/>
              </a:ext>
            </a:extLst>
          </p:cNvPr>
          <p:cNvGraphicFramePr>
            <a:graphicFrameLocks noGrp="1"/>
          </p:cNvGraphicFramePr>
          <p:nvPr>
            <p:extLst>
              <p:ext uri="{D42A27DB-BD31-4B8C-83A1-F6EECF244321}">
                <p14:modId xmlns:p14="http://schemas.microsoft.com/office/powerpoint/2010/main" val="285805748"/>
              </p:ext>
            </p:extLst>
          </p:nvPr>
        </p:nvGraphicFramePr>
        <p:xfrm>
          <a:off x="19173" y="-36193"/>
          <a:ext cx="12153655" cy="6796284"/>
        </p:xfrm>
        <a:graphic>
          <a:graphicData uri="http://schemas.openxmlformats.org/drawingml/2006/table">
            <a:tbl>
              <a:tblPr firstRow="1" firstCol="1" bandRow="1">
                <a:tableStyleId>{5C22544A-7EE6-4342-B048-85BDC9FD1C3A}</a:tableStyleId>
              </a:tblPr>
              <a:tblGrid>
                <a:gridCol w="1534833">
                  <a:extLst>
                    <a:ext uri="{9D8B030D-6E8A-4147-A177-3AD203B41FA5}">
                      <a16:colId xmlns:a16="http://schemas.microsoft.com/office/drawing/2014/main" xmlns="" val="4075157737"/>
                    </a:ext>
                  </a:extLst>
                </a:gridCol>
                <a:gridCol w="3864243">
                  <a:extLst>
                    <a:ext uri="{9D8B030D-6E8A-4147-A177-3AD203B41FA5}">
                      <a16:colId xmlns:a16="http://schemas.microsoft.com/office/drawing/2014/main" xmlns="" val="3680984262"/>
                    </a:ext>
                  </a:extLst>
                </a:gridCol>
                <a:gridCol w="4017581">
                  <a:extLst>
                    <a:ext uri="{9D8B030D-6E8A-4147-A177-3AD203B41FA5}">
                      <a16:colId xmlns:a16="http://schemas.microsoft.com/office/drawing/2014/main" xmlns="" val="4163104866"/>
                    </a:ext>
                  </a:extLst>
                </a:gridCol>
                <a:gridCol w="2736998">
                  <a:extLst>
                    <a:ext uri="{9D8B030D-6E8A-4147-A177-3AD203B41FA5}">
                      <a16:colId xmlns:a16="http://schemas.microsoft.com/office/drawing/2014/main" xmlns="" val="776953517"/>
                    </a:ext>
                  </a:extLst>
                </a:gridCol>
              </a:tblGrid>
              <a:tr h="401963">
                <a:tc gridSpan="4">
                  <a:txBody>
                    <a:bodyPr/>
                    <a:lstStyle/>
                    <a:p>
                      <a:pPr marL="0" marR="0" algn="ctr">
                        <a:spcBef>
                          <a:spcPts val="0"/>
                        </a:spcBef>
                        <a:spcAft>
                          <a:spcPts val="0"/>
                        </a:spcAft>
                      </a:pPr>
                      <a:r>
                        <a:rPr lang="vi-VN" sz="2700" dirty="0">
                          <a:effectLst/>
                          <a:latin typeface="+mj-lt"/>
                        </a:rPr>
                        <a:t>Những đặc điểm của văn bản thông tin giải thích một hiện tượng tự nhiên</a:t>
                      </a:r>
                      <a:endParaRPr lang="en-US" sz="2700" dirty="0">
                        <a:solidFill>
                          <a:srgbClr val="000000"/>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072074004"/>
                  </a:ext>
                </a:extLst>
              </a:tr>
              <a:tr h="803927">
                <a:tc>
                  <a:txBody>
                    <a:bodyPr/>
                    <a:lstStyle/>
                    <a:p>
                      <a:pPr marL="0" marR="0" algn="ctr">
                        <a:spcBef>
                          <a:spcPts val="0"/>
                        </a:spcBef>
                        <a:spcAft>
                          <a:spcPts val="0"/>
                        </a:spcAft>
                      </a:pPr>
                      <a:r>
                        <a:rPr lang="vi-VN" sz="2700" b="1" dirty="0">
                          <a:solidFill>
                            <a:schemeClr val="tx1"/>
                          </a:solidFill>
                          <a:effectLst/>
                          <a:latin typeface="+mj-lt"/>
                        </a:rPr>
                        <a:t>Mục đích </a:t>
                      </a:r>
                      <a:endParaRPr lang="en-US" sz="2700" b="1"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vi-VN" sz="2700" b="1" dirty="0">
                          <a:solidFill>
                            <a:schemeClr val="tx1"/>
                          </a:solidFill>
                          <a:effectLst/>
                          <a:latin typeface="+mj-lt"/>
                        </a:rPr>
                        <a:t>Hình thức xuất hiện</a:t>
                      </a:r>
                      <a:endParaRPr lang="en-US" sz="2700" b="1"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vi-VN" sz="2700" b="1" dirty="0">
                          <a:solidFill>
                            <a:schemeClr val="tx1"/>
                          </a:solidFill>
                          <a:effectLst/>
                          <a:latin typeface="+mj-lt"/>
                        </a:rPr>
                        <a:t>Cấu trúc</a:t>
                      </a:r>
                      <a:endParaRPr lang="en-US" sz="2700" b="1"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vi-VN" sz="2700" b="1" dirty="0">
                          <a:solidFill>
                            <a:schemeClr val="tx1"/>
                          </a:solidFill>
                          <a:effectLst/>
                          <a:latin typeface="+mj-lt"/>
                        </a:rPr>
                        <a:t>Cách sử dụng ngôn ngữ</a:t>
                      </a:r>
                      <a:endParaRPr lang="en-US" sz="2700" b="1"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57908532"/>
                  </a:ext>
                </a:extLst>
              </a:tr>
              <a:tr h="5561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700" b="0" dirty="0">
                          <a:solidFill>
                            <a:schemeClr val="tx1"/>
                          </a:solidFill>
                          <a:effectLst/>
                          <a:latin typeface="+mj-lt"/>
                        </a:rPr>
                        <a:t> L</a:t>
                      </a:r>
                      <a:r>
                        <a:rPr lang="vi-VN" sz="2700" b="0" kern="1200" dirty="0">
                          <a:solidFill>
                            <a:schemeClr val="tx1"/>
                          </a:solidFill>
                          <a:effectLst/>
                          <a:latin typeface="+mj-lt"/>
                          <a:ea typeface="+mn-ea"/>
                          <a:cs typeface="+mn-cs"/>
                        </a:rPr>
                        <a:t>í giải nguyên nhân xuất hiện và cách thức diễn ra của một hiện tượng tự nhiên. </a:t>
                      </a:r>
                      <a:endParaRPr lang="en-US" sz="2700" b="0" kern="1200" dirty="0">
                        <a:solidFill>
                          <a:schemeClr val="tx1"/>
                        </a:solidFill>
                        <a:effectLst/>
                        <a:latin typeface="+mj-lt"/>
                        <a:ea typeface="+mn-ea"/>
                        <a:cs typeface="+mn-cs"/>
                      </a:endParaRPr>
                    </a:p>
                    <a:p>
                      <a:pPr marL="0" marR="0">
                        <a:spcBef>
                          <a:spcPts val="0"/>
                        </a:spcBef>
                        <a:spcAft>
                          <a:spcPts val="0"/>
                        </a:spcAft>
                      </a:pPr>
                      <a:endParaRPr lang="en-US" sz="2700" b="0"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2700" b="0" dirty="0">
                          <a:solidFill>
                            <a:schemeClr val="tx1"/>
                          </a:solidFill>
                          <a:effectLst/>
                          <a:latin typeface="+mj-lt"/>
                        </a:rPr>
                        <a:t> </a:t>
                      </a:r>
                      <a:r>
                        <a:rPr lang="vi-VN" sz="2700" b="0" kern="1200" dirty="0">
                          <a:solidFill>
                            <a:schemeClr val="tx1"/>
                          </a:solidFill>
                          <a:effectLst/>
                          <a:latin typeface="+mj-lt"/>
                          <a:ea typeface="+mn-ea"/>
                          <a:cs typeface="+mn-cs"/>
                        </a:rPr>
                        <a:t>Xuất hiện trong các tài liệu khoa học với các dạng như: giải thích trình tự diễn ra các hiện tượng tự nhiên, giải thích nguyên nhân dẫn đến sự xuất hiện của hiện tượng tự nhiên, so sánh sự giống và khác nhau giữa các hiện tượng tự nhiên, giải thích cách tiếp cận và giải quyết một vấn đề trong thế giới tự nhiên</a:t>
                      </a:r>
                      <a:endParaRPr lang="en-US" sz="2700" b="0"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vi-VN" sz="2700" b="0" dirty="0">
                          <a:solidFill>
                            <a:schemeClr val="tx1"/>
                          </a:solidFill>
                          <a:effectLst/>
                          <a:latin typeface="+mj-lt"/>
                        </a:rPr>
                        <a:t> </a:t>
                      </a:r>
                      <a:r>
                        <a:rPr lang="vi-VN" sz="2700" b="1" kern="1200" dirty="0">
                          <a:solidFill>
                            <a:schemeClr val="dk1"/>
                          </a:solidFill>
                          <a:effectLst/>
                          <a:latin typeface="+mj-lt"/>
                          <a:ea typeface="+mn-ea"/>
                          <a:cs typeface="+mn-cs"/>
                        </a:rPr>
                        <a:t>- Phần mở đầu: </a:t>
                      </a:r>
                      <a:r>
                        <a:rPr lang="vi-VN" sz="2700" b="0" kern="1200" dirty="0">
                          <a:solidFill>
                            <a:schemeClr val="dk1"/>
                          </a:solidFill>
                          <a:effectLst/>
                          <a:latin typeface="+mj-lt"/>
                          <a:ea typeface="+mn-ea"/>
                          <a:cs typeface="+mn-cs"/>
                        </a:rPr>
                        <a:t>giới thiệu khái quát về hiện tượng hoặc quá trình xảy ra hiện tượng trong thế giới tự nhiên.</a:t>
                      </a:r>
                      <a:endParaRPr lang="en-US" sz="2700" b="0" kern="1200" dirty="0">
                        <a:solidFill>
                          <a:schemeClr val="dk1"/>
                        </a:solidFill>
                        <a:effectLst/>
                        <a:latin typeface="+mj-lt"/>
                        <a:ea typeface="+mn-ea"/>
                        <a:cs typeface="+mn-cs"/>
                      </a:endParaRPr>
                    </a:p>
                    <a:p>
                      <a:r>
                        <a:rPr lang="vi-VN" sz="2700" b="1" kern="1200" dirty="0">
                          <a:solidFill>
                            <a:schemeClr val="dk1"/>
                          </a:solidFill>
                          <a:effectLst/>
                          <a:latin typeface="+mj-lt"/>
                          <a:ea typeface="+mn-ea"/>
                          <a:cs typeface="+mn-cs"/>
                        </a:rPr>
                        <a:t>- Phần nội dung: </a:t>
                      </a:r>
                      <a:r>
                        <a:rPr lang="vi-VN" sz="2700" b="0" kern="1200" dirty="0">
                          <a:solidFill>
                            <a:schemeClr val="dk1"/>
                          </a:solidFill>
                          <a:effectLst/>
                          <a:latin typeface="+mj-lt"/>
                          <a:ea typeface="+mn-ea"/>
                          <a:cs typeface="+mn-cs"/>
                        </a:rPr>
                        <a:t>giải thích nguyên nhân xuất hiện và cách thức diễn ra của hiện tượng tự nhiên.</a:t>
                      </a:r>
                      <a:endParaRPr lang="en-US" sz="2700" b="0" kern="1200" dirty="0">
                        <a:solidFill>
                          <a:schemeClr val="dk1"/>
                        </a:solidFill>
                        <a:effectLst/>
                        <a:latin typeface="+mj-lt"/>
                        <a:ea typeface="+mn-ea"/>
                        <a:cs typeface="+mn-cs"/>
                      </a:endParaRPr>
                    </a:p>
                    <a:p>
                      <a:r>
                        <a:rPr lang="vi-VN" sz="2700" b="1" kern="1200" dirty="0">
                          <a:solidFill>
                            <a:schemeClr val="dk1"/>
                          </a:solidFill>
                          <a:effectLst/>
                          <a:latin typeface="+mj-lt"/>
                          <a:ea typeface="+mn-ea"/>
                          <a:cs typeface="+mn-cs"/>
                        </a:rPr>
                        <a:t>- Phần kết thúc: </a:t>
                      </a:r>
                      <a:r>
                        <a:rPr lang="vi-VN" sz="2700" b="0" kern="1200" dirty="0">
                          <a:solidFill>
                            <a:schemeClr val="dk1"/>
                          </a:solidFill>
                          <a:effectLst/>
                          <a:latin typeface="+mj-lt"/>
                          <a:ea typeface="+mn-ea"/>
                          <a:cs typeface="+mn-cs"/>
                        </a:rPr>
                        <a:t>thường trình bày sự việc cuối của hiện tượng tự nhiên hoặc tóm tắt nội dung giải thích.</a:t>
                      </a:r>
                      <a:endParaRPr lang="en-US" sz="2700" b="0" kern="1200" dirty="0">
                        <a:solidFill>
                          <a:schemeClr val="dk1"/>
                        </a:solidFill>
                        <a:effectLst/>
                        <a:latin typeface="+mj-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700" b="0" dirty="0">
                          <a:solidFill>
                            <a:schemeClr val="tx1"/>
                          </a:solidFill>
                          <a:effectLst/>
                          <a:latin typeface="+mj-lt"/>
                        </a:rPr>
                        <a:t> </a:t>
                      </a:r>
                      <a:r>
                        <a:rPr lang="vi-VN" sz="2700" b="0" kern="1200" dirty="0">
                          <a:solidFill>
                            <a:schemeClr val="dk1"/>
                          </a:solidFill>
                          <a:effectLst/>
                          <a:latin typeface="+mj-lt"/>
                          <a:ea typeface="+mn-ea"/>
                          <a:cs typeface="+mn-cs"/>
                        </a:rPr>
                        <a:t>Thường sử dụng từ ngữ thuộc một chuyên ngành khoa học cụ thể (địa, sinh …), động từ miêu tả hoạt động hoặc trạng thái (xoay, vỡ…), từ ngữ miêu tả trình tự (bắt đầu, kế tiếp, tiếp theo…)</a:t>
                      </a:r>
                      <a:endParaRPr lang="en-US" sz="2700" b="0" kern="1200" dirty="0">
                        <a:solidFill>
                          <a:schemeClr val="dk1"/>
                        </a:solidFill>
                        <a:effectLst/>
                        <a:latin typeface="+mj-lt"/>
                        <a:ea typeface="+mn-ea"/>
                        <a:cs typeface="+mn-cs"/>
                      </a:endParaRPr>
                    </a:p>
                    <a:p>
                      <a:pPr marL="0" marR="0">
                        <a:spcBef>
                          <a:spcPts val="0"/>
                        </a:spcBef>
                        <a:spcAft>
                          <a:spcPts val="0"/>
                        </a:spcAft>
                      </a:pPr>
                      <a:endParaRPr lang="en-US" sz="2700" b="0" dirty="0">
                        <a:solidFill>
                          <a:schemeClr val="tx1"/>
                        </a:solidFill>
                        <a:effectLst/>
                        <a:latin typeface="+mj-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87074086"/>
                  </a:ext>
                </a:extLst>
              </a:tr>
            </a:tbl>
          </a:graphicData>
        </a:graphic>
      </p:graphicFrame>
    </p:spTree>
    <p:extLst>
      <p:ext uri="{BB962C8B-B14F-4D97-AF65-F5344CB8AC3E}">
        <p14:creationId xmlns:p14="http://schemas.microsoft.com/office/powerpoint/2010/main" val="3212388007"/>
      </p:ext>
    </p:extLst>
  </p:cSld>
  <p:clrMapOvr>
    <a:masterClrMapping/>
  </p:clrMapOvr>
  <mc:AlternateContent xmlns:mc="http://schemas.openxmlformats.org/markup-compatibility/2006">
    <mc:Choice xmlns:p14="http://schemas.microsoft.com/office/powerpoint/2010/main" Requires="p14">
      <p:transition spd="slow" p14:dur="1750" advClick="0">
        <p14:gallery dir="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62982623-F549-4A30-8BAF-06B51D0669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8831"/>
            <a:ext cx="12192000" cy="6849170"/>
          </a:xfrm>
          <a:prstGeom prst="rect">
            <a:avLst/>
          </a:prstGeom>
        </p:spPr>
      </p:pic>
      <p:pic>
        <p:nvPicPr>
          <p:cNvPr id="5" name="图片 4">
            <a:extLst>
              <a:ext uri="{FF2B5EF4-FFF2-40B4-BE49-F238E27FC236}">
                <a16:creationId xmlns:a16="http://schemas.microsoft.com/office/drawing/2014/main" xmlns="" id="{ABF4F961-4129-47E6-A1C1-72C2019607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175" y="519177"/>
            <a:ext cx="11760740" cy="5819645"/>
          </a:xfrm>
          <a:prstGeom prst="rect">
            <a:avLst/>
          </a:prstGeom>
        </p:spPr>
      </p:pic>
      <p:sp>
        <p:nvSpPr>
          <p:cNvPr id="8" name="TextBox 3">
            <a:hlinkClick r:id="rId4"/>
            <a:extLst>
              <a:ext uri="{FF2B5EF4-FFF2-40B4-BE49-F238E27FC236}">
                <a16:creationId xmlns:a16="http://schemas.microsoft.com/office/drawing/2014/main" xmlns="" id="{9A088290-30C9-4197-BD9E-5AE4C1A61F0D}"/>
              </a:ext>
            </a:extLst>
          </p:cNvPr>
          <p:cNvSpPr txBox="1"/>
          <p:nvPr/>
        </p:nvSpPr>
        <p:spPr>
          <a:xfrm>
            <a:off x="3511192" y="5431052"/>
            <a:ext cx="5169613" cy="246221"/>
          </a:xfrm>
          <a:prstGeom prst="rect">
            <a:avLst/>
          </a:prstGeom>
          <a:noFill/>
        </p:spPr>
        <p:txBody>
          <a:bodyPr wrap="square" rtlCol="0">
            <a:spAutoFit/>
          </a:bodyPr>
          <a:lstStyle/>
          <a:p>
            <a:pPr algn="ctr"/>
            <a:r>
              <a:rPr lang="en-US" altLang="zh-CN" sz="1000" dirty="0">
                <a:solidFill>
                  <a:srgbClr val="B06C3E"/>
                </a:solidFill>
                <a:cs typeface="Arial" pitchFamily="34" charset="0"/>
                <a:hlinkClick r:id="rId4">
                  <a:extLst>
                    <a:ext uri="{A12FA001-AC4F-418D-AE19-62706E023703}">
                      <ahyp:hlinkClr xmlns:ahyp="http://schemas.microsoft.com/office/drawing/2018/hyperlinkcolor" xmlns="" val="tx"/>
                    </a:ext>
                  </a:extLst>
                </a:hlinkClick>
              </a:rPr>
              <a:t>https://www.freeppt7.com</a:t>
            </a:r>
            <a:endParaRPr lang="ko-KR" altLang="en-US" sz="1000" dirty="0">
              <a:solidFill>
                <a:srgbClr val="B06C3E"/>
              </a:solidFill>
              <a:cs typeface="Arial" pitchFamily="34" charset="0"/>
            </a:endParaRPr>
          </a:p>
        </p:txBody>
      </p:sp>
      <p:sp>
        <p:nvSpPr>
          <p:cNvPr id="2" name="标题 1">
            <a:extLst>
              <a:ext uri="{FF2B5EF4-FFF2-40B4-BE49-F238E27FC236}">
                <a16:creationId xmlns:a16="http://schemas.microsoft.com/office/drawing/2014/main" xmlns="" id="{3C272F85-AE5F-6B12-748E-A8640FCF9E36}"/>
              </a:ext>
            </a:extLst>
          </p:cNvPr>
          <p:cNvSpPr txBox="1">
            <a:spLocks/>
          </p:cNvSpPr>
          <p:nvPr/>
        </p:nvSpPr>
        <p:spPr>
          <a:xfrm>
            <a:off x="1303506" y="2626164"/>
            <a:ext cx="10457234" cy="2461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400" b="1" dirty="0">
                <a:solidFill>
                  <a:srgbClr val="FF0000"/>
                </a:solidFill>
              </a:rPr>
              <a:t>VĂN BẢN 1</a:t>
            </a:r>
            <a:r>
              <a:rPr lang="en-US" sz="4400" dirty="0">
                <a:solidFill>
                  <a:srgbClr val="FF0000"/>
                </a:solidFill>
              </a:rPr>
              <a:t/>
            </a:r>
            <a:br>
              <a:rPr lang="en-US" sz="4400" dirty="0">
                <a:solidFill>
                  <a:srgbClr val="FF0000"/>
                </a:solidFill>
              </a:rPr>
            </a:br>
            <a:r>
              <a:rPr lang="vi-VN" b="1" dirty="0">
                <a:solidFill>
                  <a:srgbClr val="00B050"/>
                </a:solidFill>
              </a:rPr>
              <a:t>BẠN ĐÃ BIẾT GÌ VỀ SÓNG THẦN ? </a:t>
            </a:r>
            <a:r>
              <a:rPr lang="en-US" dirty="0">
                <a:solidFill>
                  <a:srgbClr val="FF0000"/>
                </a:solidFill>
              </a:rPr>
              <a:t/>
            </a:r>
            <a:br>
              <a:rPr lang="en-US" dirty="0">
                <a:solidFill>
                  <a:srgbClr val="FF0000"/>
                </a:solidFill>
              </a:rPr>
            </a:br>
            <a:endParaRPr lang="zh-CN" altLang="en-US" sz="5500" b="1" dirty="0">
              <a:solidFill>
                <a:srgbClr val="FF0000"/>
              </a:solidFill>
              <a:latin typeface="方正正黑简体" panose="02000000000000000000" pitchFamily="2" charset="-122"/>
              <a:ea typeface="方正正黑简体" panose="02000000000000000000" pitchFamily="2" charset="-122"/>
              <a:cs typeface="+mn-ea"/>
              <a:sym typeface="+mn-lt"/>
            </a:endParaRPr>
          </a:p>
        </p:txBody>
      </p:sp>
    </p:spTree>
    <p:extLst>
      <p:ext uri="{BB962C8B-B14F-4D97-AF65-F5344CB8AC3E}">
        <p14:creationId xmlns:p14="http://schemas.microsoft.com/office/powerpoint/2010/main" val="459124795"/>
      </p:ext>
    </p:extLst>
  </p:cSld>
  <p:clrMapOvr>
    <a:masterClrMapping/>
  </p:clrMapOvr>
  <mc:AlternateContent xmlns:mc="http://schemas.openxmlformats.org/markup-compatibility/2006">
    <mc:Choice xmlns:p14="http://schemas.microsoft.com/office/powerpoint/2010/main" Requires="p14">
      <p:transition spd="slow" p14:dur="800" advClick="0">
        <p:circle/>
      </p:transition>
    </mc:Choice>
    <mc:Fallback>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5C09F252-F7DB-494D-A868-3AA96ACEFA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38399" y="-413997"/>
            <a:ext cx="3515201" cy="2515465"/>
          </a:xfrm>
          <a:prstGeom prst="rect">
            <a:avLst/>
          </a:prstGeom>
        </p:spPr>
      </p:pic>
      <p:pic>
        <p:nvPicPr>
          <p:cNvPr id="11" name="图片 10">
            <a:extLst>
              <a:ext uri="{FF2B5EF4-FFF2-40B4-BE49-F238E27FC236}">
                <a16:creationId xmlns:a16="http://schemas.microsoft.com/office/drawing/2014/main" xmlns="" id="{DBBBFE32-C524-4C1F-A79A-F1C97A8B71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13" name="图片 12">
            <a:extLst>
              <a:ext uri="{FF2B5EF4-FFF2-40B4-BE49-F238E27FC236}">
                <a16:creationId xmlns:a16="http://schemas.microsoft.com/office/drawing/2014/main" xmlns="" id="{62AFF118-54BC-439A-85C4-B9A97AEF50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9206" y="2237056"/>
            <a:ext cx="6373535" cy="3677697"/>
          </a:xfrm>
          <a:prstGeom prst="rect">
            <a:avLst/>
          </a:prstGeom>
        </p:spPr>
      </p:pic>
      <p:pic>
        <p:nvPicPr>
          <p:cNvPr id="41" name="图片 40">
            <a:extLst>
              <a:ext uri="{FF2B5EF4-FFF2-40B4-BE49-F238E27FC236}">
                <a16:creationId xmlns:a16="http://schemas.microsoft.com/office/drawing/2014/main" xmlns="" id="{BA7B7AC6-085B-4F72-9B85-E17D1A758D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79844" y="1529527"/>
            <a:ext cx="4482950" cy="5151120"/>
          </a:xfrm>
          <a:prstGeom prst="rect">
            <a:avLst/>
          </a:prstGeom>
        </p:spPr>
      </p:pic>
      <p:sp>
        <p:nvSpPr>
          <p:cNvPr id="4" name="TextBox 3">
            <a:extLst>
              <a:ext uri="{FF2B5EF4-FFF2-40B4-BE49-F238E27FC236}">
                <a16:creationId xmlns:a16="http://schemas.microsoft.com/office/drawing/2014/main" xmlns="" id="{1E7D3379-EA40-D38F-8775-44ABD7599248}"/>
              </a:ext>
            </a:extLst>
          </p:cNvPr>
          <p:cNvSpPr txBox="1"/>
          <p:nvPr/>
        </p:nvSpPr>
        <p:spPr>
          <a:xfrm>
            <a:off x="2067277" y="2335372"/>
            <a:ext cx="4810327" cy="3539430"/>
          </a:xfrm>
          <a:prstGeom prst="rect">
            <a:avLst/>
          </a:prstGeom>
          <a:noFill/>
        </p:spPr>
        <p:txBody>
          <a:bodyPr wrap="square">
            <a:spAutoFit/>
          </a:bodyPr>
          <a:lstStyle/>
          <a:p>
            <a:pPr marL="0" marR="0" algn="just">
              <a:spcBef>
                <a:spcPts val="0"/>
              </a:spcBef>
              <a:spcAft>
                <a:spcPts val="0"/>
              </a:spcAft>
            </a:pPr>
            <a:r>
              <a:rPr lang="vi-VN" sz="3200" b="1" dirty="0">
                <a:solidFill>
                  <a:srgbClr val="000000"/>
                </a:solidFill>
                <a:effectLst/>
                <a:latin typeface="Times New Roman" panose="02020603050405020304" pitchFamily="18" charset="0"/>
                <a:ea typeface="Calibri" panose="020F0502020204030204" pitchFamily="34" charset="0"/>
              </a:rPr>
              <a:t>Những hiện tượng tự nhiên được xem trong video trên còn có sóng thần. Em có những hiểu biết gì về sóng thần? Hãy trình bày cho các bạn cùng hiểu.</a:t>
            </a:r>
            <a:endParaRPr lang="en-US" sz="3200" b="1"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71046218"/>
      </p:ext>
    </p:extLst>
  </p:cSld>
  <p:clrMapOvr>
    <a:masterClrMapping/>
  </p:clrMapOvr>
  <mc:AlternateContent xmlns:mc="http://schemas.openxmlformats.org/markup-compatibility/2006">
    <mc:Choice xmlns:p14="http://schemas.microsoft.com/office/powerpoint/2010/main" Requires="p14">
      <p:transition spd="slow" p14:dur="1600" advClick="0">
        <p:blinds dir="vert"/>
      </p:transition>
    </mc:Choice>
    <mc:Fallback>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1000" fill="hold"/>
                                        <p:tgtEl>
                                          <p:spTgt spid="41"/>
                                        </p:tgtEl>
                                        <p:attrNameLst>
                                          <p:attrName>ppt_x</p:attrName>
                                        </p:attrNameLst>
                                      </p:cBhvr>
                                      <p:tavLst>
                                        <p:tav tm="0">
                                          <p:val>
                                            <p:strVal val="1+#ppt_w/2"/>
                                          </p:val>
                                        </p:tav>
                                        <p:tav tm="100000">
                                          <p:val>
                                            <p:strVal val="#ppt_x"/>
                                          </p:val>
                                        </p:tav>
                                      </p:tavLst>
                                    </p:anim>
                                    <p:anim calcmode="lin" valueType="num">
                                      <p:cBhvr additive="base">
                                        <p:cTn id="14"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6FCB47A-14CD-4011-B3AF-EF10B8E8C7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296" t="10595" r="7481" b="10516"/>
          <a:stretch/>
        </p:blipFill>
        <p:spPr>
          <a:xfrm>
            <a:off x="1778217" y="613977"/>
            <a:ext cx="8869680" cy="5410200"/>
          </a:xfrm>
          <a:prstGeom prst="rect">
            <a:avLst/>
          </a:prstGeom>
        </p:spPr>
      </p:pic>
      <p:grpSp>
        <p:nvGrpSpPr>
          <p:cNvPr id="32" name="组合 31">
            <a:extLst>
              <a:ext uri="{FF2B5EF4-FFF2-40B4-BE49-F238E27FC236}">
                <a16:creationId xmlns:a16="http://schemas.microsoft.com/office/drawing/2014/main" xmlns="" id="{EF2BF5B4-CF6A-496A-BAC9-1A8D34BB0D54}"/>
              </a:ext>
            </a:extLst>
          </p:cNvPr>
          <p:cNvGrpSpPr/>
          <p:nvPr/>
        </p:nvGrpSpPr>
        <p:grpSpPr>
          <a:xfrm>
            <a:off x="3673968" y="2684939"/>
            <a:ext cx="3633944" cy="496222"/>
            <a:chOff x="4461908" y="2930992"/>
            <a:chExt cx="3633944" cy="496222"/>
          </a:xfrm>
        </p:grpSpPr>
        <p:grpSp>
          <p:nvGrpSpPr>
            <p:cNvPr id="25" name="组合 24">
              <a:extLst>
                <a:ext uri="{FF2B5EF4-FFF2-40B4-BE49-F238E27FC236}">
                  <a16:creationId xmlns:a16="http://schemas.microsoft.com/office/drawing/2014/main" xmlns="" id="{B28AB7A6-4ABC-4C7D-8410-5AE794F47C7D}"/>
                </a:ext>
              </a:extLst>
            </p:cNvPr>
            <p:cNvGrpSpPr/>
            <p:nvPr/>
          </p:nvGrpSpPr>
          <p:grpSpPr>
            <a:xfrm>
              <a:off x="4461908" y="2930992"/>
              <a:ext cx="811132" cy="496222"/>
              <a:chOff x="4358640" y="2921168"/>
              <a:chExt cx="1295400" cy="792480"/>
            </a:xfrm>
          </p:grpSpPr>
          <p:pic>
            <p:nvPicPr>
              <p:cNvPr id="23" name="图片 22">
                <a:extLst>
                  <a:ext uri="{FF2B5EF4-FFF2-40B4-BE49-F238E27FC236}">
                    <a16:creationId xmlns:a16="http://schemas.microsoft.com/office/drawing/2014/main" xmlns="" id="{3EFD6D44-59C4-49CF-B546-38DC1C9B00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4" name="图片 23">
                <a:extLst>
                  <a:ext uri="{FF2B5EF4-FFF2-40B4-BE49-F238E27FC236}">
                    <a16:creationId xmlns:a16="http://schemas.microsoft.com/office/drawing/2014/main" xmlns="" id="{9FB3F03E-436D-4A81-9AD6-7AF90B8478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nvGrpSpPr>
            <p:cNvPr id="26" name="组合 25">
              <a:extLst>
                <a:ext uri="{FF2B5EF4-FFF2-40B4-BE49-F238E27FC236}">
                  <a16:creationId xmlns:a16="http://schemas.microsoft.com/office/drawing/2014/main" xmlns="" id="{F43F9C23-14A5-4876-937F-A92167F8EFF8}"/>
                </a:ext>
              </a:extLst>
            </p:cNvPr>
            <p:cNvGrpSpPr/>
            <p:nvPr/>
          </p:nvGrpSpPr>
          <p:grpSpPr>
            <a:xfrm>
              <a:off x="7284720" y="2930992"/>
              <a:ext cx="811132" cy="496222"/>
              <a:chOff x="4358640" y="2921168"/>
              <a:chExt cx="1295400" cy="792480"/>
            </a:xfrm>
          </p:grpSpPr>
          <p:pic>
            <p:nvPicPr>
              <p:cNvPr id="27" name="图片 26">
                <a:extLst>
                  <a:ext uri="{FF2B5EF4-FFF2-40B4-BE49-F238E27FC236}">
                    <a16:creationId xmlns:a16="http://schemas.microsoft.com/office/drawing/2014/main" xmlns="" id="{38C6D174-DF70-4AB6-9BAD-6696EE98C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8" name="图片 27">
                <a:extLst>
                  <a:ext uri="{FF2B5EF4-FFF2-40B4-BE49-F238E27FC236}">
                    <a16:creationId xmlns:a16="http://schemas.microsoft.com/office/drawing/2014/main" xmlns="" id="{E29E71C1-4F95-471C-AE6A-31448B6856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pic>
        <p:nvPicPr>
          <p:cNvPr id="29" name="图片 28">
            <a:extLst>
              <a:ext uri="{FF2B5EF4-FFF2-40B4-BE49-F238E27FC236}">
                <a16:creationId xmlns:a16="http://schemas.microsoft.com/office/drawing/2014/main" xmlns="" id="{CA646AA4-CF01-4C3C-9A96-298CAF30FC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1147" y="4073545"/>
            <a:ext cx="12594294" cy="2906376"/>
          </a:xfrm>
          <a:prstGeom prst="rect">
            <a:avLst/>
          </a:prstGeom>
        </p:spPr>
      </p:pic>
      <p:pic>
        <p:nvPicPr>
          <p:cNvPr id="31" name="图片 30">
            <a:extLst>
              <a:ext uri="{FF2B5EF4-FFF2-40B4-BE49-F238E27FC236}">
                <a16:creationId xmlns:a16="http://schemas.microsoft.com/office/drawing/2014/main" xmlns="" id="{27990EFA-EBF1-41FE-B701-23F4CB1384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9557" y="579120"/>
            <a:ext cx="1409205" cy="1280160"/>
          </a:xfrm>
          <a:prstGeom prst="rect">
            <a:avLst/>
          </a:prstGeom>
        </p:spPr>
      </p:pic>
      <p:sp>
        <p:nvSpPr>
          <p:cNvPr id="3" name="TextBox 2">
            <a:extLst>
              <a:ext uri="{FF2B5EF4-FFF2-40B4-BE49-F238E27FC236}">
                <a16:creationId xmlns:a16="http://schemas.microsoft.com/office/drawing/2014/main" xmlns="" id="{601C9E71-5341-E3AA-DD76-227CA75CA4A6}"/>
              </a:ext>
            </a:extLst>
          </p:cNvPr>
          <p:cNvSpPr txBox="1"/>
          <p:nvPr/>
        </p:nvSpPr>
        <p:spPr>
          <a:xfrm>
            <a:off x="3347450" y="3023460"/>
            <a:ext cx="6710949" cy="1938992"/>
          </a:xfrm>
          <a:prstGeom prst="rect">
            <a:avLst/>
          </a:prstGeom>
          <a:noFill/>
        </p:spPr>
        <p:txBody>
          <a:bodyPr wrap="square">
            <a:spAutoFit/>
          </a:bodyPr>
          <a:lstStyle/>
          <a:p>
            <a:pPr marL="0" marR="0">
              <a:spcBef>
                <a:spcPts val="0"/>
              </a:spcBef>
              <a:spcAft>
                <a:spcPts val="0"/>
              </a:spcAft>
            </a:pPr>
            <a:r>
              <a:rPr lang="vi-VN" sz="6000" b="1" dirty="0">
                <a:solidFill>
                  <a:srgbClr val="3333FF"/>
                </a:solidFill>
                <a:effectLst/>
                <a:latin typeface="Times New Roman" panose="02020603050405020304" pitchFamily="18" charset="0"/>
                <a:ea typeface="Calibri" panose="020F0502020204030204" pitchFamily="34" charset="0"/>
              </a:rPr>
              <a:t>I. Trải nghiệm cùng văn bản: </a:t>
            </a:r>
            <a:endParaRPr lang="en-US" sz="6000" dirty="0">
              <a:solidFill>
                <a:srgbClr val="3333FF"/>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543302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p15:prstTrans prst="wind"/>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D2834FB0-A5F1-4100-B83A-531E9A84C0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03109955-5D23-4122-8B2F-CA476E58C3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0147385" y="2772229"/>
            <a:ext cx="2044615" cy="4085771"/>
          </a:xfrm>
          <a:prstGeom prst="rect">
            <a:avLst/>
          </a:prstGeom>
        </p:spPr>
      </p:pic>
      <p:pic>
        <p:nvPicPr>
          <p:cNvPr id="10" name="图片 9">
            <a:extLst>
              <a:ext uri="{FF2B5EF4-FFF2-40B4-BE49-F238E27FC236}">
                <a16:creationId xmlns:a16="http://schemas.microsoft.com/office/drawing/2014/main" xmlns="" id="{E15859BF-671E-4939-A5D9-659EBDF721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0" y="0"/>
            <a:ext cx="1132114" cy="1096865"/>
          </a:xfrm>
          <a:prstGeom prst="rect">
            <a:avLst/>
          </a:prstGeom>
        </p:spPr>
      </p:pic>
      <p:pic>
        <p:nvPicPr>
          <p:cNvPr id="2" name="Picture 1" descr="Siêu sóng thần 524 m cao nhất từng ghi nhận trên Trái Đất">
            <a:extLst>
              <a:ext uri="{FF2B5EF4-FFF2-40B4-BE49-F238E27FC236}">
                <a16:creationId xmlns:a16="http://schemas.microsoft.com/office/drawing/2014/main" xmlns="" id="{900B8B8A-AB04-A844-FDAF-667D6545712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575" y="3685708"/>
            <a:ext cx="5204280" cy="2872956"/>
          </a:xfrm>
          <a:prstGeom prst="rect">
            <a:avLst/>
          </a:prstGeom>
          <a:noFill/>
          <a:ln>
            <a:noFill/>
          </a:ln>
        </p:spPr>
      </p:pic>
      <p:pic>
        <p:nvPicPr>
          <p:cNvPr id="5" name="Picture 4" descr="Những trận sóng thần kinh hoàng nhất trong lịch sử nhân loại">
            <a:extLst>
              <a:ext uri="{FF2B5EF4-FFF2-40B4-BE49-F238E27FC236}">
                <a16:creationId xmlns:a16="http://schemas.microsoft.com/office/drawing/2014/main" xmlns="" id="{D7C1076D-FFDD-DF2F-92B2-A601A59E994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07430" y="3685708"/>
            <a:ext cx="5204280" cy="2872956"/>
          </a:xfrm>
          <a:prstGeom prst="rect">
            <a:avLst/>
          </a:prstGeom>
          <a:noFill/>
          <a:ln>
            <a:noFill/>
          </a:ln>
        </p:spPr>
      </p:pic>
      <p:sp>
        <p:nvSpPr>
          <p:cNvPr id="23" name="Oval 22">
            <a:extLst>
              <a:ext uri="{FF2B5EF4-FFF2-40B4-BE49-F238E27FC236}">
                <a16:creationId xmlns:a16="http://schemas.microsoft.com/office/drawing/2014/main" xmlns="" id="{3DB8C3CA-AE8D-74C8-C13C-7839C4040993}"/>
              </a:ext>
            </a:extLst>
          </p:cNvPr>
          <p:cNvSpPr/>
          <p:nvPr/>
        </p:nvSpPr>
        <p:spPr>
          <a:xfrm>
            <a:off x="533007" y="0"/>
            <a:ext cx="9739401" cy="36857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xmlns="" id="{AA139409-B7CF-09F7-24B7-C8B73823E8EA}"/>
              </a:ext>
            </a:extLst>
          </p:cNvPr>
          <p:cNvSpPr txBox="1"/>
          <p:nvPr/>
        </p:nvSpPr>
        <p:spPr>
          <a:xfrm>
            <a:off x="1834827" y="648571"/>
            <a:ext cx="7785827" cy="2123658"/>
          </a:xfrm>
          <a:prstGeom prst="rect">
            <a:avLst/>
          </a:prstGeom>
          <a:noFill/>
        </p:spPr>
        <p:txBody>
          <a:bodyPr wrap="square">
            <a:spAutoFit/>
          </a:bodyPr>
          <a:lstStyle/>
          <a:p>
            <a:pPr marL="0" marR="0" algn="just">
              <a:spcBef>
                <a:spcPts val="600"/>
              </a:spcBef>
              <a:spcAft>
                <a:spcPts val="600"/>
              </a:spcAft>
            </a:pPr>
            <a:r>
              <a:rPr lang="vi-VN" sz="4400" b="1" dirty="0">
                <a:solidFill>
                  <a:schemeClr val="bg1"/>
                </a:solidFill>
                <a:effectLst/>
                <a:latin typeface="Times New Roman" panose="02020603050405020304" pitchFamily="18" charset="0"/>
                <a:ea typeface="Calibri" panose="020F0502020204030204" pitchFamily="34" charset="0"/>
              </a:rPr>
              <a:t>Nếu chẳng may gặp sóng thần, em sẽ làm gì để bảo vệ mình và mọi người xung quanh?</a:t>
            </a:r>
            <a:endParaRPr lang="en-US" sz="4400" b="1" dirty="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79599116"/>
      </p:ext>
    </p:extLst>
  </p:cSld>
  <p:clrMapOvr>
    <a:masterClrMapping/>
  </p:clrMapOvr>
  <mc:AlternateContent xmlns:mc="http://schemas.openxmlformats.org/markup-compatibility/2006">
    <mc:Choice xmlns:p14="http://schemas.microsoft.com/office/powerpoint/2010/main" Requires="p14">
      <p:transition spd="slow" p14:dur="1750" advClick="0">
        <p14:prism/>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51230141854"/>
  <p:tag name="MH_LIBRARY" val="CONTENTS"/>
  <p:tag name="MH_TYPE" val="OTHERS"/>
  <p:tag name="ID" val="54583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TotalTime>
  <Words>1764</Words>
  <Application>Microsoft Office PowerPoint</Application>
  <PresentationFormat>Widescreen</PresentationFormat>
  <Paragraphs>212</Paragraphs>
  <Slides>34</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맑은 고딕</vt:lpstr>
      <vt:lpstr>Arial</vt:lpstr>
      <vt:lpstr>Calibri</vt:lpstr>
      <vt:lpstr>Calibri Light</vt:lpstr>
      <vt:lpstr>Microsoft Sans Serif</vt:lpstr>
      <vt:lpstr>Times New Roman</vt:lpstr>
      <vt:lpstr>方正正黑简体</vt:lpstr>
      <vt:lpstr>等线</vt:lpstr>
      <vt:lpstr>Office Theme</vt:lpstr>
      <vt:lpstr>PowerPoint Presentation</vt:lpstr>
      <vt:lpstr>PowerPoint Presentation</vt:lpstr>
      <vt:lpstr>BÀI 2:  NHỮNG BÍ ẨN CỦA THẾ GIỚI TỰ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XIN CẢM ƠN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Yen-may nha</cp:lastModifiedBy>
  <cp:revision>6</cp:revision>
  <dcterms:created xsi:type="dcterms:W3CDTF">2023-06-23T10:53:18Z</dcterms:created>
  <dcterms:modified xsi:type="dcterms:W3CDTF">2023-06-23T15:08:21Z</dcterms:modified>
</cp:coreProperties>
</file>