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87" r:id="rId3"/>
    <p:sldId id="256" r:id="rId4"/>
    <p:sldId id="297" r:id="rId5"/>
    <p:sldId id="288" r:id="rId6"/>
    <p:sldId id="294" r:id="rId7"/>
    <p:sldId id="296" r:id="rId8"/>
    <p:sldId id="295" r:id="rId9"/>
    <p:sldId id="298" r:id="rId10"/>
    <p:sldId id="299" r:id="rId11"/>
    <p:sldId id="258" r:id="rId12"/>
    <p:sldId id="268" r:id="rId13"/>
    <p:sldId id="270" r:id="rId14"/>
    <p:sldId id="304" r:id="rId15"/>
    <p:sldId id="306" r:id="rId16"/>
    <p:sldId id="305" r:id="rId17"/>
    <p:sldId id="308" r:id="rId18"/>
    <p:sldId id="309" r:id="rId19"/>
    <p:sldId id="29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0F1D"/>
    <a:srgbClr val="F1D087"/>
    <a:srgbClr val="FD8941"/>
    <a:srgbClr val="FF9966"/>
    <a:srgbClr val="E1A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93314" autoAdjust="0"/>
  </p:normalViewPr>
  <p:slideViewPr>
    <p:cSldViewPr snapToGrid="0">
      <p:cViewPr varScale="1">
        <p:scale>
          <a:sx n="77" d="100"/>
          <a:sy n="77" d="100"/>
        </p:scale>
        <p:origin x="81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E27D39-3F64-2856-3024-147B1174964E}"/>
              </a:ext>
            </a:extLst>
          </p:cNvPr>
          <p:cNvSpPr/>
          <p:nvPr userDrawn="1"/>
        </p:nvSpPr>
        <p:spPr>
          <a:xfrm>
            <a:off x="73794" y="19249"/>
            <a:ext cx="12044411" cy="7394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4923CA-A09D-F2EA-1A18-8DA4ED8A97ED}"/>
              </a:ext>
            </a:extLst>
          </p:cNvPr>
          <p:cNvSpPr/>
          <p:nvPr userDrawn="1"/>
        </p:nvSpPr>
        <p:spPr>
          <a:xfrm>
            <a:off x="1874520" y="95591"/>
            <a:ext cx="10243685" cy="651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9B8FED-47E9-F718-9418-72B5FEF662E7}"/>
              </a:ext>
            </a:extLst>
          </p:cNvPr>
          <p:cNvSpPr/>
          <p:nvPr userDrawn="1"/>
        </p:nvSpPr>
        <p:spPr>
          <a:xfrm>
            <a:off x="4217665" y="168062"/>
            <a:ext cx="775514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1. </a:t>
            </a:r>
            <a:endParaRPr lang="vi-VN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F8544F-BB0C-2F31-9EB6-2150CCD907B4}"/>
              </a:ext>
            </a:extLst>
          </p:cNvPr>
          <p:cNvSpPr/>
          <p:nvPr userDrawn="1"/>
        </p:nvSpPr>
        <p:spPr>
          <a:xfrm>
            <a:off x="1995826" y="147217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7ABD0C-AB88-6744-47D5-93BCAD87ACCE}"/>
              </a:ext>
            </a:extLst>
          </p:cNvPr>
          <p:cNvSpPr/>
          <p:nvPr userDrawn="1"/>
        </p:nvSpPr>
        <p:spPr>
          <a:xfrm>
            <a:off x="2901544" y="159385"/>
            <a:ext cx="1268730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9C6308-BF31-AD0E-3650-DA373670011F}"/>
              </a:ext>
            </a:extLst>
          </p:cNvPr>
          <p:cNvSpPr/>
          <p:nvPr userDrawn="1"/>
        </p:nvSpPr>
        <p:spPr>
          <a:xfrm>
            <a:off x="219194" y="112575"/>
            <a:ext cx="1453512" cy="61771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7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C5FD-36FC-4E58-BF04-AE498B5F1281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3A5-E3AB-4046-9DC8-4D66810F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C5FD-36FC-4E58-BF04-AE498B5F1281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E3A5-E3AB-4046-9DC8-4D66810F8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7EDC2-29F7-DAF9-69CC-065EC5DDF26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9BBB3-52FB-4955-B21C-6A407C20CD71}" type="datetimeFigureOut">
              <a:rPr lang="vi-VN" smtClean="0">
                <a:latin typeface="Times New Roman" panose="02020603050405020304" pitchFamily="18" charset="0"/>
              </a:rPr>
              <a:pPr/>
              <a:t>07/10/2025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D48E-4538-D20C-66FF-B3E1FF7996C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CB79B-71F9-4287-A521-E73D90A21673}" type="slidenum">
              <a:rPr lang="vi-VN" smtClean="0">
                <a:latin typeface="Times New Roman" panose="02020603050405020304" pitchFamily="18" charset="0"/>
              </a:rPr>
              <a:pPr/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46A4D-6025-245C-4FEA-D169F3C6CD7B}"/>
              </a:ext>
            </a:extLst>
          </p:cNvPr>
          <p:cNvSpPr/>
          <p:nvPr userDrawn="1"/>
        </p:nvSpPr>
        <p:spPr>
          <a:xfrm>
            <a:off x="73794" y="19249"/>
            <a:ext cx="12044411" cy="7394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E89C98-B872-4EC0-EEDE-3E7710161C06}"/>
              </a:ext>
            </a:extLst>
          </p:cNvPr>
          <p:cNvSpPr/>
          <p:nvPr userDrawn="1"/>
        </p:nvSpPr>
        <p:spPr>
          <a:xfrm>
            <a:off x="1126507" y="107021"/>
            <a:ext cx="10991697" cy="657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5AF03B-A382-DB3E-575E-89DBAD737670}"/>
              </a:ext>
            </a:extLst>
          </p:cNvPr>
          <p:cNvSpPr/>
          <p:nvPr userDrawn="1"/>
        </p:nvSpPr>
        <p:spPr>
          <a:xfrm>
            <a:off x="4192119" y="187277"/>
            <a:ext cx="7945324" cy="5517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1. </a:t>
            </a:r>
            <a:endParaRPr lang="vi-VN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C3B699-F0D7-B3E5-CC82-7487883BE99A}"/>
              </a:ext>
            </a:extLst>
          </p:cNvPr>
          <p:cNvSpPr/>
          <p:nvPr userDrawn="1"/>
        </p:nvSpPr>
        <p:spPr>
          <a:xfrm>
            <a:off x="1193525" y="147217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6A27C-7275-2FC2-6697-04B1836C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172" y="140990"/>
            <a:ext cx="506717" cy="52712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7AD12-B178-B335-0543-68652623B794}"/>
              </a:ext>
            </a:extLst>
          </p:cNvPr>
          <p:cNvSpPr/>
          <p:nvPr userDrawn="1"/>
        </p:nvSpPr>
        <p:spPr>
          <a:xfrm>
            <a:off x="2069415" y="167315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461C1C-7DF9-6108-98AF-E9BE22F277C7}"/>
              </a:ext>
            </a:extLst>
          </p:cNvPr>
          <p:cNvSpPr/>
          <p:nvPr userDrawn="1"/>
        </p:nvSpPr>
        <p:spPr>
          <a:xfrm>
            <a:off x="2945305" y="194497"/>
            <a:ext cx="1208336" cy="537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7EDC2-29F7-DAF9-69CC-065EC5DDF26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9BBB3-52FB-4955-B21C-6A407C20CD71}" type="datetimeFigureOut">
              <a:rPr lang="vi-VN" smtClean="0">
                <a:latin typeface="Times New Roman" panose="02020603050405020304" pitchFamily="18" charset="0"/>
              </a:rPr>
              <a:pPr/>
              <a:t>07/10/2025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D48E-4538-D20C-66FF-B3E1FF7996C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CB79B-71F9-4287-A521-E73D90A21673}" type="slidenum">
              <a:rPr lang="vi-VN" smtClean="0">
                <a:latin typeface="Times New Roman" panose="02020603050405020304" pitchFamily="18" charset="0"/>
              </a:rPr>
              <a:pPr/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46A4D-6025-245C-4FEA-D169F3C6CD7B}"/>
              </a:ext>
            </a:extLst>
          </p:cNvPr>
          <p:cNvSpPr/>
          <p:nvPr userDrawn="1"/>
        </p:nvSpPr>
        <p:spPr>
          <a:xfrm>
            <a:off x="73794" y="19249"/>
            <a:ext cx="12044411" cy="7394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E89C98-B872-4EC0-EEDE-3E7710161C06}"/>
              </a:ext>
            </a:extLst>
          </p:cNvPr>
          <p:cNvSpPr/>
          <p:nvPr userDrawn="1"/>
        </p:nvSpPr>
        <p:spPr>
          <a:xfrm>
            <a:off x="1126507" y="107021"/>
            <a:ext cx="10991697" cy="657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5AF03B-A382-DB3E-575E-89DBAD737670}"/>
              </a:ext>
            </a:extLst>
          </p:cNvPr>
          <p:cNvSpPr/>
          <p:nvPr userDrawn="1"/>
        </p:nvSpPr>
        <p:spPr>
          <a:xfrm>
            <a:off x="4192119" y="187277"/>
            <a:ext cx="7945324" cy="5517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1. TỌA ĐỘ CỦA VEC TƠ</a:t>
            </a:r>
            <a:endParaRPr lang="vi-VN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C3B699-F0D7-B3E5-CC82-7487883BE99A}"/>
              </a:ext>
            </a:extLst>
          </p:cNvPr>
          <p:cNvSpPr/>
          <p:nvPr userDrawn="1"/>
        </p:nvSpPr>
        <p:spPr>
          <a:xfrm>
            <a:off x="1193525" y="147217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10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6A27C-7275-2FC2-6697-04B1836C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172" y="140990"/>
            <a:ext cx="506717" cy="52712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7AD12-B178-B335-0543-68652623B794}"/>
              </a:ext>
            </a:extLst>
          </p:cNvPr>
          <p:cNvSpPr/>
          <p:nvPr userDrawn="1"/>
        </p:nvSpPr>
        <p:spPr>
          <a:xfrm>
            <a:off x="2069415" y="167315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461C1C-7DF9-6108-98AF-E9BE22F277C7}"/>
              </a:ext>
            </a:extLst>
          </p:cNvPr>
          <p:cNvSpPr/>
          <p:nvPr userDrawn="1"/>
        </p:nvSpPr>
        <p:spPr>
          <a:xfrm>
            <a:off x="2945305" y="194497"/>
            <a:ext cx="1208336" cy="537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IX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7EDC2-29F7-DAF9-69CC-065EC5DDF26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9BBB3-52FB-4955-B21C-6A407C20CD71}" type="datetimeFigureOut">
              <a:rPr lang="vi-VN" smtClean="0">
                <a:latin typeface="Times New Roman" panose="02020603050405020304" pitchFamily="18" charset="0"/>
              </a:rPr>
              <a:pPr/>
              <a:t>07/10/2025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D48E-4538-D20C-66FF-B3E1FF7996C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CB79B-71F9-4287-A521-E73D90A21673}" type="slidenum">
              <a:rPr lang="vi-VN" smtClean="0">
                <a:latin typeface="Times New Roman" panose="02020603050405020304" pitchFamily="18" charset="0"/>
              </a:rPr>
              <a:pPr/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46A4D-6025-245C-4FEA-D169F3C6CD7B}"/>
              </a:ext>
            </a:extLst>
          </p:cNvPr>
          <p:cNvSpPr/>
          <p:nvPr userDrawn="1"/>
        </p:nvSpPr>
        <p:spPr>
          <a:xfrm>
            <a:off x="73794" y="19249"/>
            <a:ext cx="12044411" cy="7394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E89C98-B872-4EC0-EEDE-3E7710161C06}"/>
              </a:ext>
            </a:extLst>
          </p:cNvPr>
          <p:cNvSpPr/>
          <p:nvPr userDrawn="1"/>
        </p:nvSpPr>
        <p:spPr>
          <a:xfrm>
            <a:off x="1126507" y="107021"/>
            <a:ext cx="10991697" cy="657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5AF03B-A382-DB3E-575E-89DBAD737670}"/>
              </a:ext>
            </a:extLst>
          </p:cNvPr>
          <p:cNvSpPr/>
          <p:nvPr userDrawn="1"/>
        </p:nvSpPr>
        <p:spPr>
          <a:xfrm>
            <a:off x="4172881" y="187277"/>
            <a:ext cx="7945324" cy="5517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</a:rPr>
              <a:t>Bài 2. Định lí cô sin và định lí sin</a:t>
            </a:r>
            <a:endParaRPr lang="vi-VN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C3B699-F0D7-B3E5-CC82-7487883BE99A}"/>
              </a:ext>
            </a:extLst>
          </p:cNvPr>
          <p:cNvSpPr/>
          <p:nvPr userDrawn="1"/>
        </p:nvSpPr>
        <p:spPr>
          <a:xfrm>
            <a:off x="1193525" y="147217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10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6A27C-7275-2FC2-6697-04B1836C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172" y="140990"/>
            <a:ext cx="506717" cy="52712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7AD12-B178-B335-0543-68652623B794}"/>
              </a:ext>
            </a:extLst>
          </p:cNvPr>
          <p:cNvSpPr/>
          <p:nvPr userDrawn="1"/>
        </p:nvSpPr>
        <p:spPr>
          <a:xfrm>
            <a:off x="2069415" y="167315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461C1C-7DF9-6108-98AF-E9BE22F277C7}"/>
              </a:ext>
            </a:extLst>
          </p:cNvPr>
          <p:cNvSpPr/>
          <p:nvPr userDrawn="1"/>
        </p:nvSpPr>
        <p:spPr>
          <a:xfrm>
            <a:off x="2945305" y="194497"/>
            <a:ext cx="1208336" cy="537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3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7EDC2-29F7-DAF9-69CC-065EC5DDF26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E9BBB3-52FB-4955-B21C-6A407C20CD71}" type="datetimeFigureOut">
              <a:rPr lang="vi-VN" smtClean="0">
                <a:latin typeface="Times New Roman" panose="02020603050405020304" pitchFamily="18" charset="0"/>
              </a:rPr>
              <a:pPr/>
              <a:t>07/10/2025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D48E-4538-D20C-66FF-B3E1FF7996C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CB79B-71F9-4287-A521-E73D90A21673}" type="slidenum">
              <a:rPr lang="vi-VN" smtClean="0">
                <a:latin typeface="Times New Roman" panose="02020603050405020304" pitchFamily="18" charset="0"/>
              </a:rPr>
              <a:pPr/>
              <a:t>‹#›</a:t>
            </a:fld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46A4D-6025-245C-4FEA-D169F3C6CD7B}"/>
              </a:ext>
            </a:extLst>
          </p:cNvPr>
          <p:cNvSpPr/>
          <p:nvPr userDrawn="1"/>
        </p:nvSpPr>
        <p:spPr>
          <a:xfrm>
            <a:off x="73794" y="19249"/>
            <a:ext cx="12044411" cy="7394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E89C98-B872-4EC0-EEDE-3E7710161C06}"/>
              </a:ext>
            </a:extLst>
          </p:cNvPr>
          <p:cNvSpPr/>
          <p:nvPr userDrawn="1"/>
        </p:nvSpPr>
        <p:spPr>
          <a:xfrm>
            <a:off x="1126507" y="107021"/>
            <a:ext cx="10991697" cy="657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5AF03B-A382-DB3E-575E-89DBAD737670}"/>
              </a:ext>
            </a:extLst>
          </p:cNvPr>
          <p:cNvSpPr/>
          <p:nvPr userDrawn="1"/>
        </p:nvSpPr>
        <p:spPr>
          <a:xfrm>
            <a:off x="4172881" y="187277"/>
            <a:ext cx="7945324" cy="5517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</a:rPr>
              <a:t>Bài 2. Định lí cô sin và định lí sin</a:t>
            </a:r>
            <a:endParaRPr lang="vi-VN" sz="3200">
              <a:latin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C3B699-F0D7-B3E5-CC82-7487883BE99A}"/>
              </a:ext>
            </a:extLst>
          </p:cNvPr>
          <p:cNvSpPr/>
          <p:nvPr userDrawn="1"/>
        </p:nvSpPr>
        <p:spPr>
          <a:xfrm>
            <a:off x="1193525" y="147217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10</a:t>
            </a:r>
            <a:endParaRPr lang="vi-V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F6A27C-7275-2FC2-6697-04B1836C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172" y="140990"/>
            <a:ext cx="506717" cy="52712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7AD12-B178-B335-0543-68652623B794}"/>
              </a:ext>
            </a:extLst>
          </p:cNvPr>
          <p:cNvSpPr/>
          <p:nvPr userDrawn="1"/>
        </p:nvSpPr>
        <p:spPr>
          <a:xfrm>
            <a:off x="2069415" y="167315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461C1C-7DF9-6108-98AF-E9BE22F277C7}"/>
              </a:ext>
            </a:extLst>
          </p:cNvPr>
          <p:cNvSpPr/>
          <p:nvPr userDrawn="1"/>
        </p:nvSpPr>
        <p:spPr>
          <a:xfrm>
            <a:off x="2945305" y="194497"/>
            <a:ext cx="1208336" cy="5373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</a:t>
            </a:r>
            <a:endParaRPr lang="vi-V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E27D39-3F64-2856-3024-147B1174964E}"/>
              </a:ext>
            </a:extLst>
          </p:cNvPr>
          <p:cNvSpPr/>
          <p:nvPr userDrawn="1"/>
        </p:nvSpPr>
        <p:spPr>
          <a:xfrm>
            <a:off x="73794" y="19249"/>
            <a:ext cx="12044411" cy="73945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4923CA-A09D-F2EA-1A18-8DA4ED8A97ED}"/>
              </a:ext>
            </a:extLst>
          </p:cNvPr>
          <p:cNvSpPr/>
          <p:nvPr userDrawn="1"/>
        </p:nvSpPr>
        <p:spPr>
          <a:xfrm>
            <a:off x="1874520" y="95591"/>
            <a:ext cx="10243685" cy="651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9B8FED-47E9-F718-9418-72B5FEF662E7}"/>
              </a:ext>
            </a:extLst>
          </p:cNvPr>
          <p:cNvSpPr/>
          <p:nvPr userDrawn="1"/>
        </p:nvSpPr>
        <p:spPr>
          <a:xfrm>
            <a:off x="4063242" y="132671"/>
            <a:ext cx="8054963" cy="57751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1.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Hình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chóp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tam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giác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đều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.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Hình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chóp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tứ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giác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2800" err="1">
                <a:solidFill>
                  <a:srgbClr val="FFFF00"/>
                </a:solidFill>
                <a:latin typeface="Times New Roman" panose="02020603050405020304" pitchFamily="18" charset="0"/>
                <a:sym typeface="Lamsymbol" panose="05010101010101010101" pitchFamily="2" charset="2"/>
              </a:rPr>
              <a:t>đều</a:t>
            </a:r>
            <a:endParaRPr lang="vi-VN" sz="28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F8544F-BB0C-2F31-9EB6-2150CCD907B4}"/>
              </a:ext>
            </a:extLst>
          </p:cNvPr>
          <p:cNvSpPr/>
          <p:nvPr userDrawn="1"/>
        </p:nvSpPr>
        <p:spPr>
          <a:xfrm>
            <a:off x="1899494" y="132673"/>
            <a:ext cx="856651" cy="5775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7ABD0C-AB88-6744-47D5-93BCAD87ACCE}"/>
              </a:ext>
            </a:extLst>
          </p:cNvPr>
          <p:cNvSpPr/>
          <p:nvPr userDrawn="1"/>
        </p:nvSpPr>
        <p:spPr>
          <a:xfrm>
            <a:off x="2803536" y="132672"/>
            <a:ext cx="1212315" cy="6129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endParaRPr lang="vi-VN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9C6308-BF31-AD0E-3650-DA373670011F}"/>
              </a:ext>
            </a:extLst>
          </p:cNvPr>
          <p:cNvSpPr/>
          <p:nvPr userDrawn="1"/>
        </p:nvSpPr>
        <p:spPr>
          <a:xfrm>
            <a:off x="219194" y="112575"/>
            <a:ext cx="1453512" cy="61771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5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16E9974-F0DC-4DB8-9A38-2F8F55216D11}" type="datetime1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4" r:id="rId4"/>
    <p:sldLayoutId id="2147483673" r:id="rId5"/>
    <p:sldLayoutId id="2147483656" r:id="rId6"/>
    <p:sldLayoutId id="2147483657" r:id="rId7"/>
    <p:sldLayoutId id="2147483658" r:id="rId8"/>
    <p:sldLayoutId id="2147483728" r:id="rId9"/>
    <p:sldLayoutId id="2147483729" r:id="rId10"/>
    <p:sldLayoutId id="2147483748" r:id="rId11"/>
    <p:sldLayoutId id="214748374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99635-34A5-30E4-BC3C-8395FB88B705}"/>
              </a:ext>
            </a:extLst>
          </p:cNvPr>
          <p:cNvSpPr txBox="1"/>
          <p:nvPr/>
        </p:nvSpPr>
        <p:spPr>
          <a:xfrm>
            <a:off x="251717" y="1349536"/>
            <a:ext cx="11688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</a:rPr>
              <a:t>CHƯƠNG II</a:t>
            </a:r>
          </a:p>
          <a:p>
            <a:pPr algn="ctr"/>
            <a:r>
              <a:rPr lang="en-US" sz="4400" b="1"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Các</a:t>
            </a:r>
            <a:r>
              <a:rPr lang="en-US" sz="44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Hình</a:t>
            </a:r>
            <a:r>
              <a:rPr lang="en-US" sz="44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Khối</a:t>
            </a:r>
            <a:r>
              <a:rPr lang="en-US" sz="44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Trong </a:t>
            </a:r>
            <a:r>
              <a:rPr lang="en-US" sz="4400" b="1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Thực</a:t>
            </a:r>
            <a:r>
              <a:rPr lang="en-US" sz="44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Tiễn</a:t>
            </a:r>
            <a:endParaRPr lang="vi-VN" sz="4400" b="1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006FC-D1BB-0D75-BA49-8E3D01DA8782}"/>
              </a:ext>
            </a:extLst>
          </p:cNvPr>
          <p:cNvSpPr txBox="1"/>
          <p:nvPr/>
        </p:nvSpPr>
        <p:spPr>
          <a:xfrm>
            <a:off x="2391309" y="3097265"/>
            <a:ext cx="78417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1.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Hình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chóp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tam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giác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đều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–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Hình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chóp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tứ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giác</a:t>
            </a:r>
            <a:r>
              <a:rPr lang="en-US" sz="4400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 </a:t>
            </a:r>
            <a:r>
              <a:rPr lang="en-US" sz="440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sym typeface="Lamsymbol" panose="05010101010101010101" pitchFamily="2" charset="2"/>
              </a:rPr>
              <a:t>đều</a:t>
            </a:r>
            <a:endParaRPr lang="vi-VN" sz="440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0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905"/>
            <a:ext cx="12192000" cy="6813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73" y="1748119"/>
            <a:ext cx="6357413" cy="48502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93668" y="2716056"/>
            <a:ext cx="4241065" cy="4328572"/>
            <a:chOff x="1690539" y="3860456"/>
            <a:chExt cx="2644654" cy="2506441"/>
          </a:xfrm>
        </p:grpSpPr>
        <p:pic>
          <p:nvPicPr>
            <p:cNvPr id="7" name="Content Placeholder 3" descr="thu mon 1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0539" y="3860456"/>
              <a:ext cx="2644654" cy="2506441"/>
            </a:xfrm>
            <a:prstGeom prst="rect">
              <a:avLst/>
            </a:prstGeom>
          </p:spPr>
        </p:pic>
        <p:pic>
          <p:nvPicPr>
            <p:cNvPr id="8" name="Picture 2" descr="D:\THU VIEN VIOLET\HINH ANH\cau mon 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39" y="4667209"/>
              <a:ext cx="746119" cy="7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5852596" y="2652511"/>
            <a:ext cx="5825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ĐẤU CÙNG </a:t>
            </a:r>
          </a:p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THỦ MÔN NỔI TIẾNG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0144" y="4209950"/>
            <a:ext cx="5412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/>
              <a:t>Bạn</a:t>
            </a:r>
            <a:r>
              <a:rPr lang="en-US" sz="3200" b="1"/>
              <a:t> </a:t>
            </a:r>
            <a:r>
              <a:rPr lang="en-US" sz="3200" b="1" err="1"/>
              <a:t>hãy</a:t>
            </a:r>
            <a:r>
              <a:rPr lang="en-US" sz="3200" b="1"/>
              <a:t> </a:t>
            </a:r>
            <a:r>
              <a:rPr lang="en-US" sz="3200" b="1" err="1"/>
              <a:t>chọn</a:t>
            </a:r>
            <a:r>
              <a:rPr lang="en-US" sz="3200" b="1"/>
              <a:t> 1 </a:t>
            </a:r>
            <a:r>
              <a:rPr lang="en-US" sz="3200" b="1" err="1"/>
              <a:t>đáp</a:t>
            </a:r>
            <a:r>
              <a:rPr lang="en-US" sz="3200" b="1"/>
              <a:t> </a:t>
            </a:r>
            <a:r>
              <a:rPr lang="en-US" sz="3200" b="1" err="1"/>
              <a:t>án</a:t>
            </a:r>
            <a:r>
              <a:rPr lang="en-US" sz="3200" b="1"/>
              <a:t> </a:t>
            </a:r>
            <a:r>
              <a:rPr lang="en-US" sz="3200" b="1" err="1"/>
              <a:t>đúng</a:t>
            </a:r>
            <a:r>
              <a:rPr lang="en-US" sz="3200" b="1"/>
              <a:t> </a:t>
            </a:r>
            <a:r>
              <a:rPr lang="en-US" sz="3200" b="1" err="1"/>
              <a:t>trong</a:t>
            </a:r>
            <a:r>
              <a:rPr lang="en-US" sz="3200" b="1"/>
              <a:t> 4 </a:t>
            </a:r>
            <a:r>
              <a:rPr lang="en-US" sz="3200" b="1" err="1"/>
              <a:t>phương</a:t>
            </a:r>
            <a:r>
              <a:rPr lang="en-US" sz="3200" b="1"/>
              <a:t> </a:t>
            </a:r>
            <a:r>
              <a:rPr lang="en-US" sz="3200" b="1" err="1"/>
              <a:t>án</a:t>
            </a:r>
            <a:endParaRPr lang="en-US" sz="3200" b="1"/>
          </a:p>
        </p:txBody>
      </p:sp>
      <p:grpSp>
        <p:nvGrpSpPr>
          <p:cNvPr id="15" name="Group 14"/>
          <p:cNvGrpSpPr/>
          <p:nvPr/>
        </p:nvGrpSpPr>
        <p:grpSpPr>
          <a:xfrm>
            <a:off x="7664824" y="5397834"/>
            <a:ext cx="2339788" cy="666790"/>
            <a:chOff x="7664824" y="5397834"/>
            <a:chExt cx="2339788" cy="666790"/>
          </a:xfrm>
        </p:grpSpPr>
        <p:sp>
          <p:nvSpPr>
            <p:cNvPr id="13" name="Rounded Rectangle 12"/>
            <p:cNvSpPr/>
            <p:nvPr/>
          </p:nvSpPr>
          <p:spPr>
            <a:xfrm>
              <a:off x="7664824" y="5397834"/>
              <a:ext cx="2339788" cy="66679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72974" y="5418293"/>
              <a:ext cx="187423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BẮT ĐẦU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83" y="2602362"/>
            <a:ext cx="739146" cy="749080"/>
          </a:xfrm>
          <a:prstGeom prst="rect">
            <a:avLst/>
          </a:prstGeom>
        </p:spPr>
      </p:pic>
      <p:pic>
        <p:nvPicPr>
          <p:cNvPr id="2" name="Ricky Martin – La Copa De La V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55427" y="5397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5" y="28974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-12424" y="4160775"/>
            <a:ext cx="4385606" cy="1170318"/>
            <a:chOff x="-12424" y="4160775"/>
            <a:chExt cx="4385606" cy="1170318"/>
          </a:xfrm>
        </p:grpSpPr>
        <p:sp>
          <p:nvSpPr>
            <p:cNvPr id="43" name="Rounded Rectangle 4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A.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42" name="Rounded Rectangle 41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B. </a:t>
              </a:r>
              <a:r>
                <a:rPr lang="en-US" sz="4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438761" y="5491394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392267" y="4120570"/>
            <a:ext cx="4524153" cy="1199452"/>
            <a:chOff x="7389940" y="4160775"/>
            <a:chExt cx="4524153" cy="1199452"/>
          </a:xfrm>
        </p:grpSpPr>
        <p:sp>
          <p:nvSpPr>
            <p:cNvPr id="32" name="Rounded Rectangle 3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499375" y="3457974"/>
            <a:ext cx="4881283" cy="3240643"/>
            <a:chOff x="3371466" y="3628737"/>
            <a:chExt cx="4881283" cy="34620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371466" y="4328836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837694" y="826380"/>
            <a:ext cx="5354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B67BCB-3A71-CAD1-A9CB-C53EED401712}"/>
              </a:ext>
            </a:extLst>
          </p:cNvPr>
          <p:cNvSpPr txBox="1"/>
          <p:nvPr/>
        </p:nvSpPr>
        <p:spPr>
          <a:xfrm>
            <a:off x="-305359" y="19470"/>
            <a:ext cx="1280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chóp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tam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đều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91042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2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8921" y="4116256"/>
            <a:ext cx="4385606" cy="1170318"/>
            <a:chOff x="-12424" y="4160775"/>
            <a:chExt cx="4385606" cy="1170318"/>
          </a:xfrm>
        </p:grpSpPr>
        <p:sp>
          <p:nvSpPr>
            <p:cNvPr id="43" name="Rounded Rectangle 4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9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42" name="Rounded Rectangle 41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4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535669" y="4113294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2" name="Rounded Rectangle 3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 6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455832" y="3457974"/>
            <a:ext cx="4881283" cy="3240643"/>
            <a:chOff x="3371466" y="3628737"/>
            <a:chExt cx="4881283" cy="34620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371466" y="4328836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C548C-7A3B-9BA4-D776-4D250F762480}"/>
              </a:ext>
            </a:extLst>
          </p:cNvPr>
          <p:cNvSpPr txBox="1"/>
          <p:nvPr/>
        </p:nvSpPr>
        <p:spPr>
          <a:xfrm>
            <a:off x="316229" y="-116347"/>
            <a:ext cx="10986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chóp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tam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đều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bao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79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2" y="-78569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8921" y="4116256"/>
            <a:ext cx="4385606" cy="1170318"/>
            <a:chOff x="-12424" y="4160775"/>
            <a:chExt cx="4385606" cy="1170318"/>
          </a:xfrm>
        </p:grpSpPr>
        <p:sp>
          <p:nvSpPr>
            <p:cNvPr id="43" name="Rounded Rectangle 4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A.Hình</a:t>
              </a:r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4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402" y="5465240"/>
            <a:ext cx="4441685" cy="1239931"/>
            <a:chOff x="-78056" y="5512073"/>
            <a:chExt cx="4441685" cy="1239931"/>
          </a:xfrm>
        </p:grpSpPr>
        <p:sp>
          <p:nvSpPr>
            <p:cNvPr id="42" name="Rounded Rectangle 41"/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endParaRPr lang="en-US" sz="4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535669" y="4113294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2" name="Rounded Rectangle 3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4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455832" y="3457974"/>
            <a:ext cx="4881283" cy="3240643"/>
            <a:chOff x="3371466" y="3628737"/>
            <a:chExt cx="4881283" cy="34620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371466" y="4328836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C548C-7A3B-9BA4-D776-4D250F762480}"/>
              </a:ext>
            </a:extLst>
          </p:cNvPr>
          <p:cNvSpPr txBox="1"/>
          <p:nvPr/>
        </p:nvSpPr>
        <p:spPr>
          <a:xfrm>
            <a:off x="822777" y="69839"/>
            <a:ext cx="10828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chóp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tứ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đều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6412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" y="-17441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8921" y="4116256"/>
            <a:ext cx="4385606" cy="1170318"/>
            <a:chOff x="-12424" y="4160775"/>
            <a:chExt cx="4385606" cy="1170318"/>
          </a:xfrm>
        </p:grpSpPr>
        <p:sp>
          <p:nvSpPr>
            <p:cNvPr id="43" name="Rounded Rectangle 4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500977" y="4051928"/>
            <a:ext cx="4547529" cy="1239931"/>
            <a:chOff x="-78056" y="5513258"/>
            <a:chExt cx="4431546" cy="1239931"/>
          </a:xfrm>
        </p:grpSpPr>
        <p:sp>
          <p:nvSpPr>
            <p:cNvPr id="42" name="Rounded Rectangle 41"/>
            <p:cNvSpPr/>
            <p:nvPr/>
          </p:nvSpPr>
          <p:spPr>
            <a:xfrm>
              <a:off x="559974" y="5513258"/>
              <a:ext cx="3793516" cy="1239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3199" y="5556293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4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2" name="Rounded Rectangle 3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12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833506" y="3266377"/>
            <a:ext cx="4881283" cy="3240643"/>
            <a:chOff x="3371466" y="3628737"/>
            <a:chExt cx="4881283" cy="34620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371466" y="4328836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C548C-7A3B-9BA4-D776-4D250F762480}"/>
              </a:ext>
            </a:extLst>
          </p:cNvPr>
          <p:cNvSpPr txBox="1"/>
          <p:nvPr/>
        </p:nvSpPr>
        <p:spPr>
          <a:xfrm>
            <a:off x="-186057" y="94634"/>
            <a:ext cx="12564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chóp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tứ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đều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bao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6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" y="-17441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-17349" y="5434281"/>
            <a:ext cx="4385606" cy="1170318"/>
            <a:chOff x="-12424" y="4160775"/>
            <a:chExt cx="4385606" cy="1170318"/>
          </a:xfrm>
        </p:grpSpPr>
        <p:sp>
          <p:nvSpPr>
            <p:cNvPr id="43" name="Rounded Rectangle 4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SMB, SBC, SCD 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500977" y="4051928"/>
            <a:ext cx="4547529" cy="1239931"/>
            <a:chOff x="-78056" y="5513258"/>
            <a:chExt cx="4431546" cy="1239931"/>
          </a:xfrm>
        </p:grpSpPr>
        <p:sp>
          <p:nvSpPr>
            <p:cNvPr id="42" name="Rounded Rectangle 41"/>
            <p:cNvSpPr/>
            <p:nvPr/>
          </p:nvSpPr>
          <p:spPr>
            <a:xfrm>
              <a:off x="559974" y="5513258"/>
              <a:ext cx="3793516" cy="1239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SMB, SBC, SCD, SBD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7930" y="3819794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SMB, SBC, SCD, SMD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2" name="Rounded Rectangle 3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SMB, SBC, SCD, SMC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833104" y="3257599"/>
            <a:ext cx="4881283" cy="3240643"/>
            <a:chOff x="3371466" y="3628737"/>
            <a:chExt cx="4881283" cy="34620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371466" y="4328836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ACB1D-2034-D6C4-1CCD-56C6CF8AB8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117" y="-364180"/>
            <a:ext cx="3872766" cy="3991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53A33-D2A9-06EC-CA8B-3F15B53411B0}"/>
              </a:ext>
            </a:extLst>
          </p:cNvPr>
          <p:cNvSpPr txBox="1"/>
          <p:nvPr/>
        </p:nvSpPr>
        <p:spPr>
          <a:xfrm>
            <a:off x="-17349" y="90572"/>
            <a:ext cx="988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chóp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S.MBCD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20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" y="-17441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3026" y="3837386"/>
            <a:ext cx="4451250" cy="1177095"/>
            <a:chOff x="-12424" y="4141920"/>
            <a:chExt cx="4451250" cy="1177095"/>
          </a:xfrm>
        </p:grpSpPr>
        <p:sp>
          <p:nvSpPr>
            <p:cNvPr id="43" name="Rounded Rectangle 42"/>
            <p:cNvSpPr/>
            <p:nvPr/>
          </p:nvSpPr>
          <p:spPr>
            <a:xfrm>
              <a:off x="645310" y="4141920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ĐÚNG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9431" y="5272872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SAI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570225" y="3725183"/>
            <a:ext cx="6700194" cy="2995835"/>
            <a:chOff x="753079" y="3628737"/>
            <a:chExt cx="6700194" cy="32005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53079" y="3685459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ACB1D-2034-D6C4-1CCD-56C6CF8AB8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117" y="-364180"/>
            <a:ext cx="3872766" cy="3991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53A33-D2A9-06EC-CA8B-3F15B53411B0}"/>
              </a:ext>
            </a:extLst>
          </p:cNvPr>
          <p:cNvSpPr txBox="1"/>
          <p:nvPr/>
        </p:nvSpPr>
        <p:spPr>
          <a:xfrm>
            <a:off x="-17349" y="90572"/>
            <a:ext cx="9883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Hình chóp tam giác đều có tất cả các cạnh bằng nhau.</a:t>
            </a:r>
          </a:p>
        </p:txBody>
      </p:sp>
    </p:spTree>
    <p:extLst>
      <p:ext uri="{BB962C8B-B14F-4D97-AF65-F5344CB8AC3E}">
        <p14:creationId xmlns:p14="http://schemas.microsoft.com/office/powerpoint/2010/main" val="40413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" y="-17441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/>
          <p:cNvCxnSpPr/>
          <p:nvPr/>
        </p:nvCxnSpPr>
        <p:spPr>
          <a:xfrm>
            <a:off x="3181082" y="1600200"/>
            <a:ext cx="20456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6274" y="1613647"/>
            <a:ext cx="5306097" cy="1287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2371" y="1551262"/>
            <a:ext cx="24808" cy="237936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-17349" y="5434281"/>
            <a:ext cx="4385606" cy="1170318"/>
            <a:chOff x="-12424" y="4160775"/>
            <a:chExt cx="4385606" cy="1170318"/>
          </a:xfrm>
        </p:grpSpPr>
        <p:sp>
          <p:nvSpPr>
            <p:cNvPr id="43" name="Rounded Rectangle 42"/>
            <p:cNvSpPr/>
            <p:nvPr/>
          </p:nvSpPr>
          <p:spPr>
            <a:xfrm>
              <a:off x="579666" y="4172853"/>
              <a:ext cx="3793516" cy="11582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4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24" y="4160775"/>
              <a:ext cx="763856" cy="11582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7500977" y="4051928"/>
            <a:ext cx="4547529" cy="1239931"/>
            <a:chOff x="-78056" y="5513258"/>
            <a:chExt cx="4431546" cy="1239931"/>
          </a:xfrm>
        </p:grpSpPr>
        <p:sp>
          <p:nvSpPr>
            <p:cNvPr id="42" name="Rounded Rectangle 41"/>
            <p:cNvSpPr/>
            <p:nvPr/>
          </p:nvSpPr>
          <p:spPr>
            <a:xfrm>
              <a:off x="559974" y="5513258"/>
              <a:ext cx="3793516" cy="1239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7930" y="3819794"/>
            <a:ext cx="4524154" cy="1198722"/>
            <a:chOff x="7389940" y="5541432"/>
            <a:chExt cx="4524154" cy="1198722"/>
          </a:xfrm>
        </p:grpSpPr>
        <p:sp>
          <p:nvSpPr>
            <p:cNvPr id="41" name="Rounded Rectangle 40"/>
            <p:cNvSpPr/>
            <p:nvPr/>
          </p:nvSpPr>
          <p:spPr>
            <a:xfrm>
              <a:off x="8021506" y="5541433"/>
              <a:ext cx="3892588" cy="119872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5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524354" y="5521682"/>
            <a:ext cx="4524153" cy="1199452"/>
            <a:chOff x="7389940" y="4160775"/>
            <a:chExt cx="4524153" cy="1199452"/>
          </a:xfrm>
        </p:grpSpPr>
        <p:sp>
          <p:nvSpPr>
            <p:cNvPr id="32" name="Rounded Rectangle 31"/>
            <p:cNvSpPr/>
            <p:nvPr/>
          </p:nvSpPr>
          <p:spPr>
            <a:xfrm>
              <a:off x="8021506" y="4160776"/>
              <a:ext cx="3892587" cy="1199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40" y="4160775"/>
              <a:ext cx="763856" cy="1199451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833104" y="3257599"/>
            <a:ext cx="4881283" cy="3240643"/>
            <a:chOff x="3371466" y="3628737"/>
            <a:chExt cx="4881283" cy="34620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019" y="3628737"/>
              <a:ext cx="3155254" cy="32005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371466" y="4328836"/>
              <a:ext cx="4881283" cy="276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BẠN GIỎI QUÁ!</a:t>
              </a:r>
            </a:p>
            <a:p>
              <a:pPr algn="ctr"/>
              <a:r>
                <a:rPr lang="en-US" sz="5400" b="1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888356" y="1691566"/>
            <a:ext cx="570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TIẾC QUÁ! SAI RỒI!</a:t>
            </a:r>
          </a:p>
        </p:txBody>
      </p:sp>
      <p:pic>
        <p:nvPicPr>
          <p:cNvPr id="39" name="Content Placeholder 3" descr="thu mon 1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496" y="1873703"/>
            <a:ext cx="2644654" cy="2506441"/>
          </a:xfrm>
          <a:prstGeom prst="rect">
            <a:avLst/>
          </a:prstGeom>
        </p:spPr>
      </p:pic>
      <p:pic>
        <p:nvPicPr>
          <p:cNvPr id="34" name="Picture 2" descr="D:\THU VIEN VIOLET\HINH ANH\cau mon 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08" y="6858000"/>
            <a:ext cx="746119" cy="7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ACB1D-2034-D6C4-1CCD-56C6CF8AB8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117" y="-364180"/>
            <a:ext cx="3872766" cy="39918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53A33-D2A9-06EC-CA8B-3F15B53411B0}"/>
              </a:ext>
            </a:extLst>
          </p:cNvPr>
          <p:cNvSpPr txBox="1"/>
          <p:nvPr/>
        </p:nvSpPr>
        <p:spPr>
          <a:xfrm>
            <a:off x="-17349" y="90572"/>
            <a:ext cx="988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Hình chóp tứ giác đều có tất cả bao nhiêu mặt?</a:t>
            </a:r>
          </a:p>
        </p:txBody>
      </p:sp>
    </p:spTree>
    <p:extLst>
      <p:ext uri="{BB962C8B-B14F-4D97-AF65-F5344CB8AC3E}">
        <p14:creationId xmlns:p14="http://schemas.microsoft.com/office/powerpoint/2010/main" val="12282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92FBDF-AB02-AF53-BD97-F28022699B33}"/>
              </a:ext>
            </a:extLst>
          </p:cNvPr>
          <p:cNvGrpSpPr/>
          <p:nvPr/>
        </p:nvGrpSpPr>
        <p:grpSpPr>
          <a:xfrm>
            <a:off x="3560981" y="749650"/>
            <a:ext cx="5938256" cy="648864"/>
            <a:chOff x="94594" y="1396523"/>
            <a:chExt cx="5487881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71E915-26F3-6BA9-CA3F-4F7402E929D5}"/>
                </a:ext>
              </a:extLst>
            </p:cNvPr>
            <p:cNvSpPr txBox="1"/>
            <p:nvPr/>
          </p:nvSpPr>
          <p:spPr>
            <a:xfrm>
              <a:off x="513106" y="1396523"/>
              <a:ext cx="5069369" cy="5847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>
                  <a:latin typeface="Times New Roman" panose="02020603050405020304" pitchFamily="18" charset="0"/>
                </a:rPr>
                <a:t>  Hướng dẫn học ở nhà</a:t>
              </a: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70E79E8B-150D-A61E-9781-842F1539BB7B}"/>
                </a:ext>
              </a:extLst>
            </p:cNvPr>
            <p:cNvSpPr/>
            <p:nvPr/>
          </p:nvSpPr>
          <p:spPr>
            <a:xfrm>
              <a:off x="94594" y="1396523"/>
              <a:ext cx="418512" cy="584775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>
                  <a:latin typeface="Times New Roman" panose="02020603050405020304" pitchFamily="18" charset="0"/>
                </a:rPr>
                <a:t>3</a:t>
              </a:r>
              <a:endParaRPr lang="vi-V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3F3D767D-958E-0F15-4A8C-4966AF1BA802}"/>
                </a:ext>
              </a:extLst>
            </p:cNvPr>
            <p:cNvSpPr/>
            <p:nvPr/>
          </p:nvSpPr>
          <p:spPr>
            <a:xfrm>
              <a:off x="336580" y="1396523"/>
              <a:ext cx="418512" cy="584775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12F5E0F-97FD-2E8C-CD63-12ADE5C2E60B}"/>
              </a:ext>
            </a:extLst>
          </p:cNvPr>
          <p:cNvSpPr/>
          <p:nvPr/>
        </p:nvSpPr>
        <p:spPr>
          <a:xfrm>
            <a:off x="1203959" y="1734028"/>
            <a:ext cx="10427481" cy="41168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189" indent="-457189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trong sgk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AF990-2E3A-1B3A-C09B-B28EF24DD9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13" y="684995"/>
            <a:ext cx="2207491" cy="23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973" y="2410893"/>
            <a:ext cx="3390306" cy="2100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TCaiyun" panose="02010800040101010101" pitchFamily="2" charset="-122"/>
              </a:rPr>
              <a:t>Nội</a:t>
            </a:r>
            <a:r>
              <a:rPr lang="en-US" sz="6134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TCaiyun" panose="02010800040101010101" pitchFamily="2" charset="-122"/>
              </a:rPr>
              <a:t> dung </a:t>
            </a:r>
            <a:r>
              <a:rPr lang="en-US" sz="6134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TCaiyun" panose="02010800040101010101" pitchFamily="2" charset="-122"/>
              </a:rPr>
              <a:t>bài</a:t>
            </a:r>
            <a:r>
              <a:rPr lang="en-US" sz="6134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TCaiyun" panose="02010800040101010101" pitchFamily="2" charset="-122"/>
              </a:rPr>
              <a:t> </a:t>
            </a:r>
            <a:r>
              <a:rPr lang="en-US" sz="6134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TCaiyun" panose="02010800040101010101" pitchFamily="2" charset="-122"/>
              </a:rPr>
              <a:t>học</a:t>
            </a:r>
            <a:endParaRPr lang="en-US" sz="6134">
              <a:solidFill>
                <a:srgbClr val="002060"/>
              </a:solidFill>
              <a:effectLst/>
              <a:latin typeface="Times New Roman" panose="02020603050405020304" pitchFamily="18" charset="0"/>
              <a:ea typeface="STCaiyun" panose="02010800040101010101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004028" y="668142"/>
            <a:ext cx="1678455" cy="167845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4A3B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01996" y="5312231"/>
            <a:ext cx="2521770" cy="252177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391103" flipV="1">
            <a:off x="3030462" y="3585742"/>
            <a:ext cx="2847963" cy="15798"/>
          </a:xfrm>
          <a:prstGeom prst="line">
            <a:avLst/>
          </a:prstGeom>
          <a:ln w="104775" cap="flat">
            <a:solidFill>
              <a:srgbClr val="9C84C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8523D-CB95-E516-6419-7BD1B8703884}"/>
              </a:ext>
            </a:extLst>
          </p:cNvPr>
          <p:cNvGrpSpPr/>
          <p:nvPr/>
        </p:nvGrpSpPr>
        <p:grpSpPr>
          <a:xfrm>
            <a:off x="4017785" y="1790120"/>
            <a:ext cx="880801" cy="884749"/>
            <a:chOff x="5322676" y="964552"/>
            <a:chExt cx="880801" cy="884749"/>
          </a:xfrm>
        </p:grpSpPr>
        <p:sp>
          <p:nvSpPr>
            <p:cNvPr id="9" name="Freeform 9"/>
            <p:cNvSpPr/>
            <p:nvPr/>
          </p:nvSpPr>
          <p:spPr>
            <a:xfrm>
              <a:off x="5322676" y="964552"/>
              <a:ext cx="880801" cy="884749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92550"/>
            </a:solidFill>
            <a:ln w="8572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587081" y="1176065"/>
              <a:ext cx="309827" cy="433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3"/>
                </a:lnSpc>
              </a:pPr>
              <a:r>
                <a:rPr lang="en-US" sz="2666">
                  <a:solidFill>
                    <a:srgbClr val="FAF9EC"/>
                  </a:solidFill>
                  <a:latin typeface="Heebo Bold Bold"/>
                </a:rPr>
                <a:t>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41506" y="1880761"/>
            <a:ext cx="5657132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chóp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chóp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tứ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00570" y="3179460"/>
            <a:ext cx="656197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lập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chóp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chóp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tứ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16094" y="4626094"/>
            <a:ext cx="2491268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endParaRPr lang="en-US" sz="4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1DC948-054F-B246-E077-9AEE5E1F8163}"/>
              </a:ext>
            </a:extLst>
          </p:cNvPr>
          <p:cNvGrpSpPr/>
          <p:nvPr/>
        </p:nvGrpSpPr>
        <p:grpSpPr>
          <a:xfrm>
            <a:off x="4017785" y="2953939"/>
            <a:ext cx="880801" cy="884749"/>
            <a:chOff x="5322676" y="2128371"/>
            <a:chExt cx="880801" cy="884749"/>
          </a:xfrm>
        </p:grpSpPr>
        <p:sp>
          <p:nvSpPr>
            <p:cNvPr id="18" name="Freeform 18"/>
            <p:cNvSpPr/>
            <p:nvPr/>
          </p:nvSpPr>
          <p:spPr>
            <a:xfrm>
              <a:off x="5322676" y="2128371"/>
              <a:ext cx="880801" cy="884749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92550"/>
            </a:solidFill>
            <a:ln w="85725">
              <a:solidFill>
                <a:schemeClr val="accent6">
                  <a:lumMod val="60000"/>
                  <a:lumOff val="40000"/>
                </a:schemeClr>
              </a:solidFill>
            </a:ln>
          </p:spPr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5BA3CC-D125-83C7-C952-EE52C8B92B3C}"/>
                </a:ext>
              </a:extLst>
            </p:cNvPr>
            <p:cNvGrpSpPr/>
            <p:nvPr/>
          </p:nvGrpSpPr>
          <p:grpSpPr>
            <a:xfrm>
              <a:off x="5385098" y="2204874"/>
              <a:ext cx="718859" cy="760331"/>
              <a:chOff x="5385098" y="2204874"/>
              <a:chExt cx="718859" cy="760331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5385098" y="2204874"/>
                <a:ext cx="718859" cy="7603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587082" y="2353892"/>
                <a:ext cx="309827" cy="4337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33"/>
                  </a:lnSpc>
                </a:pPr>
                <a:r>
                  <a:rPr lang="en-US" sz="2666">
                    <a:solidFill>
                      <a:srgbClr val="FAF9EC"/>
                    </a:solidFill>
                    <a:latin typeface="Heebo Bold Bold"/>
                  </a:rPr>
                  <a:t>2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7664E5-74A1-ED90-2213-A93042A83BFC}"/>
              </a:ext>
            </a:extLst>
          </p:cNvPr>
          <p:cNvGrpSpPr/>
          <p:nvPr/>
        </p:nvGrpSpPr>
        <p:grpSpPr>
          <a:xfrm>
            <a:off x="4003476" y="4215834"/>
            <a:ext cx="880801" cy="884749"/>
            <a:chOff x="5308367" y="3390266"/>
            <a:chExt cx="880801" cy="884749"/>
          </a:xfrm>
        </p:grpSpPr>
        <p:sp>
          <p:nvSpPr>
            <p:cNvPr id="22" name="Freeform 22"/>
            <p:cNvSpPr/>
            <p:nvPr/>
          </p:nvSpPr>
          <p:spPr>
            <a:xfrm>
              <a:off x="5308367" y="3390266"/>
              <a:ext cx="880801" cy="884749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92550"/>
            </a:solidFill>
            <a:ln w="85725">
              <a:solidFill>
                <a:schemeClr val="accent6">
                  <a:lumMod val="60000"/>
                  <a:lumOff val="40000"/>
                </a:schemeClr>
              </a:solidFill>
            </a:ln>
          </p:spPr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7FDCB7-2A73-16F5-9048-0BED38191DDB}"/>
                </a:ext>
              </a:extLst>
            </p:cNvPr>
            <p:cNvGrpSpPr/>
            <p:nvPr/>
          </p:nvGrpSpPr>
          <p:grpSpPr>
            <a:xfrm>
              <a:off x="5389339" y="3431739"/>
              <a:ext cx="718859" cy="760331"/>
              <a:chOff x="5389339" y="3431739"/>
              <a:chExt cx="718859" cy="760331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5389339" y="3431739"/>
                <a:ext cx="718859" cy="7603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592146" y="3580757"/>
                <a:ext cx="309827" cy="4337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33"/>
                  </a:lnSpc>
                </a:pPr>
                <a:r>
                  <a:rPr lang="en-US" sz="2666">
                    <a:solidFill>
                      <a:srgbClr val="FAF9EC"/>
                    </a:solidFill>
                    <a:latin typeface="Heebo Bold Bold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726A2-AD54-C591-03C2-8F8C4BAA54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516" y="668132"/>
            <a:ext cx="1366220" cy="1233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74781A-6400-863A-E8E4-876F000F71A9}"/>
              </a:ext>
            </a:extLst>
          </p:cNvPr>
          <p:cNvSpPr txBox="1"/>
          <p:nvPr/>
        </p:nvSpPr>
        <p:spPr>
          <a:xfrm>
            <a:off x="715766" y="859258"/>
            <a:ext cx="314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err="1">
                <a:solidFill>
                  <a:schemeClr val="accent6">
                    <a:lumMod val="50000"/>
                  </a:schemeClr>
                </a:solidFill>
                <a:latin typeface="#9Slide03 SVNServetica Medium" panose="020B0604020202020204" pitchFamily="34" charset="0"/>
              </a:rPr>
              <a:t>Khởi</a:t>
            </a:r>
            <a:r>
              <a:rPr lang="en-US" sz="4800">
                <a:solidFill>
                  <a:schemeClr val="accent6">
                    <a:lumMod val="50000"/>
                  </a:schemeClr>
                </a:solidFill>
                <a:latin typeface="#9Slide03 SVNServetica Medium" panose="020B0604020202020204" pitchFamily="34" charset="0"/>
              </a:rPr>
              <a:t> </a:t>
            </a:r>
            <a:r>
              <a:rPr lang="en-US" sz="4800" err="1">
                <a:solidFill>
                  <a:schemeClr val="accent6">
                    <a:lumMod val="50000"/>
                  </a:schemeClr>
                </a:solidFill>
                <a:latin typeface="#9Slide03 SVNServetica Medium" panose="020B0604020202020204" pitchFamily="34" charset="0"/>
              </a:rPr>
              <a:t>động</a:t>
            </a:r>
            <a:endParaRPr lang="en-US" sz="4800">
              <a:solidFill>
                <a:schemeClr val="accent6">
                  <a:lumMod val="50000"/>
                </a:schemeClr>
              </a:solidFill>
              <a:latin typeface="#9Slide03 SVNServetica Medium" panose="020B0604020202020204" pitchFamily="34" charset="0"/>
            </a:endParaRPr>
          </a:p>
        </p:txBody>
      </p:sp>
      <p:pic>
        <p:nvPicPr>
          <p:cNvPr id="1026" name="Picture 2" descr="Sa mạc6kim tự tháp6Ai Cập6Kim tự tháp Giza6cao nguyên6Tượng đài6Mốc6Hệ sinh thái6Di tích lịch sử6địa điểm khảo cổ6Badlands6phong cảnh6Đám mây">
            <a:extLst>
              <a:ext uri="{FF2B5EF4-FFF2-40B4-BE49-F238E27FC236}">
                <a16:creationId xmlns:a16="http://schemas.microsoft.com/office/drawing/2014/main" id="{80D2E9EC-CE30-0145-D1FC-4BA482ED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1" y="1735771"/>
            <a:ext cx="3325198" cy="22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ổng hợp Rubik Hình Tam Giác giá rẻ, bán chạy tháng 6/2023 - BeeCost">
            <a:extLst>
              <a:ext uri="{FF2B5EF4-FFF2-40B4-BE49-F238E27FC236}">
                <a16:creationId xmlns:a16="http://schemas.microsoft.com/office/drawing/2014/main" id="{999A8D9E-4882-B6D4-2576-D34E7A0F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24" y="1317703"/>
            <a:ext cx="2779298" cy="27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27E19D-29F6-EE71-25E1-99BBF6E73168}"/>
              </a:ext>
            </a:extLst>
          </p:cNvPr>
          <p:cNvSpPr/>
          <p:nvPr/>
        </p:nvSpPr>
        <p:spPr>
          <a:xfrm>
            <a:off x="4787757" y="1320272"/>
            <a:ext cx="6688477" cy="312775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F6067-51B8-71A3-6A06-F95F26859F0B}"/>
              </a:ext>
            </a:extLst>
          </p:cNvPr>
          <p:cNvSpPr txBox="1"/>
          <p:nvPr/>
        </p:nvSpPr>
        <p:spPr>
          <a:xfrm>
            <a:off x="0" y="2187860"/>
            <a:ext cx="4811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latin typeface="Times New Roman" panose="02020603050405020304" pitchFamily="18" charset="0"/>
              </a:rPr>
              <a:t>Em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hãy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cho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biết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các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mặt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bên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kim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tự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tháp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và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khối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rubik</a:t>
            </a:r>
            <a:r>
              <a:rPr lang="en-US" sz="3200" b="1">
                <a:latin typeface="Times New Roman" panose="02020603050405020304" pitchFamily="18" charset="0"/>
              </a:rPr>
              <a:t> ở </a:t>
            </a:r>
            <a:r>
              <a:rPr lang="en-US" sz="3200" b="1" err="1">
                <a:latin typeface="Times New Roman" panose="02020603050405020304" pitchFamily="18" charset="0"/>
              </a:rPr>
              <a:t>hình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bên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là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hình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gì</a:t>
            </a:r>
            <a:r>
              <a:rPr lang="en-US" sz="3200" b="1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6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941EF-1CB1-E0BB-2996-A80BE3B19CAD}"/>
              </a:ext>
            </a:extLst>
          </p:cNvPr>
          <p:cNvGrpSpPr/>
          <p:nvPr/>
        </p:nvGrpSpPr>
        <p:grpSpPr>
          <a:xfrm>
            <a:off x="5605099" y="946780"/>
            <a:ext cx="2206483" cy="2049372"/>
            <a:chOff x="-259731" y="2389632"/>
            <a:chExt cx="2467181" cy="23986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AB39-9116-6C16-7E4F-78752D8E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746" y="2389632"/>
              <a:ext cx="1946704" cy="239864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F0439B-2C15-FFCA-FD46-0A415F506D63}"/>
                </a:ext>
              </a:extLst>
            </p:cNvPr>
            <p:cNvSpPr txBox="1"/>
            <p:nvPr/>
          </p:nvSpPr>
          <p:spPr>
            <a:xfrm>
              <a:off x="-259731" y="3306460"/>
              <a:ext cx="406400" cy="6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9AD1B2-4F80-7D91-E1C0-EDC35407A437}"/>
              </a:ext>
            </a:extLst>
          </p:cNvPr>
          <p:cNvGrpSpPr/>
          <p:nvPr/>
        </p:nvGrpSpPr>
        <p:grpSpPr>
          <a:xfrm>
            <a:off x="8933714" y="813071"/>
            <a:ext cx="2112110" cy="2292274"/>
            <a:chOff x="2768622" y="2253614"/>
            <a:chExt cx="2465134" cy="25908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E03CF2-6D5C-7FD6-35E1-81279031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8622" y="2253614"/>
              <a:ext cx="2031999" cy="25908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B09D21-AE00-CC04-6494-34BD78CB8D64}"/>
                </a:ext>
              </a:extLst>
            </p:cNvPr>
            <p:cNvSpPr txBox="1"/>
            <p:nvPr/>
          </p:nvSpPr>
          <p:spPr>
            <a:xfrm>
              <a:off x="4827356" y="3272157"/>
              <a:ext cx="406400" cy="59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8582B9-1200-BE20-B5C4-0B6F8F7B06A0}"/>
              </a:ext>
            </a:extLst>
          </p:cNvPr>
          <p:cNvGrpSpPr/>
          <p:nvPr/>
        </p:nvGrpSpPr>
        <p:grpSpPr>
          <a:xfrm>
            <a:off x="8933714" y="3201073"/>
            <a:ext cx="2407967" cy="2504525"/>
            <a:chOff x="9277497" y="729086"/>
            <a:chExt cx="2652271" cy="28205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70B242-F830-AF8D-61A4-0088CD0DC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77497" y="729086"/>
              <a:ext cx="2307866" cy="28205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32BF76-A955-D32B-E9FB-ACC0BD1C27BC}"/>
                </a:ext>
              </a:extLst>
            </p:cNvPr>
            <p:cNvSpPr txBox="1"/>
            <p:nvPr/>
          </p:nvSpPr>
          <p:spPr>
            <a:xfrm>
              <a:off x="11523368" y="1760291"/>
              <a:ext cx="406400" cy="589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202A08-9686-688C-8ECE-C6044B5CB2AE}"/>
              </a:ext>
            </a:extLst>
          </p:cNvPr>
          <p:cNvSpPr txBox="1"/>
          <p:nvPr/>
        </p:nvSpPr>
        <p:spPr>
          <a:xfrm>
            <a:off x="7601527" y="3091880"/>
            <a:ext cx="1442274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Hình</a:t>
            </a:r>
            <a:r>
              <a:rPr lang="en-US" sz="2800" b="1">
                <a:latin typeface="Times New Roman" panose="02020603050405020304" pitchFamily="18" charset="0"/>
              </a:rPr>
              <a:t>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852368-5FA9-1495-DA9C-A3AA1522F8FA}"/>
              </a:ext>
            </a:extLst>
          </p:cNvPr>
          <p:cNvGrpSpPr/>
          <p:nvPr/>
        </p:nvGrpSpPr>
        <p:grpSpPr>
          <a:xfrm>
            <a:off x="5605099" y="3282617"/>
            <a:ext cx="2429984" cy="2354580"/>
            <a:chOff x="5664180" y="805191"/>
            <a:chExt cx="2429984" cy="23545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9F298E-5403-0D3B-1667-8B259386D30D}"/>
                </a:ext>
              </a:extLst>
            </p:cNvPr>
            <p:cNvSpPr txBox="1"/>
            <p:nvPr/>
          </p:nvSpPr>
          <p:spPr>
            <a:xfrm>
              <a:off x="5664180" y="1459261"/>
              <a:ext cx="40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>
                  <a:latin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C4D491-4421-156E-C199-1F38E5B63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6828" y="805191"/>
              <a:ext cx="2307336" cy="2354580"/>
            </a:xfrm>
            <a:prstGeom prst="rect">
              <a:avLst/>
            </a:prstGeom>
          </p:spPr>
        </p:pic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BFC7D598-ABFF-687B-CAD5-FAADC1125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75765"/>
              </p:ext>
            </p:extLst>
          </p:nvPr>
        </p:nvGraphicFramePr>
        <p:xfrm>
          <a:off x="76750" y="1453027"/>
          <a:ext cx="5605099" cy="3423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277">
                  <a:extLst>
                    <a:ext uri="{9D8B030D-6E8A-4147-A177-3AD203B41FA5}">
                      <a16:colId xmlns:a16="http://schemas.microsoft.com/office/drawing/2014/main" val="3211505716"/>
                    </a:ext>
                  </a:extLst>
                </a:gridCol>
                <a:gridCol w="2399479">
                  <a:extLst>
                    <a:ext uri="{9D8B030D-6E8A-4147-A177-3AD203B41FA5}">
                      <a16:colId xmlns:a16="http://schemas.microsoft.com/office/drawing/2014/main" val="2521455859"/>
                    </a:ext>
                  </a:extLst>
                </a:gridCol>
                <a:gridCol w="2505343">
                  <a:extLst>
                    <a:ext uri="{9D8B030D-6E8A-4147-A177-3AD203B41FA5}">
                      <a16:colId xmlns:a16="http://schemas.microsoft.com/office/drawing/2014/main" val="675649988"/>
                    </a:ext>
                  </a:extLst>
                </a:gridCol>
              </a:tblGrid>
              <a:tr h="680871"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noProof="1">
                          <a:latin typeface="Times New Roman" panose="02020603050405020304" pitchFamily="18" charset="0"/>
                        </a:rPr>
                        <a:t>Đáy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noProof="1">
                          <a:latin typeface="Times New Roman" panose="02020603050405020304" pitchFamily="18" charset="0"/>
                        </a:rPr>
                        <a:t>Mặt bên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86833"/>
                  </a:ext>
                </a:extLst>
              </a:tr>
              <a:tr h="680871">
                <a:tc>
                  <a:txBody>
                    <a:bodyPr/>
                    <a:lstStyle/>
                    <a:p>
                      <a:pPr algn="ctr"/>
                      <a:r>
                        <a:rPr lang="vi-VN" sz="2800" b="1" noProof="1"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73190"/>
                  </a:ext>
                </a:extLst>
              </a:tr>
              <a:tr h="700443">
                <a:tc>
                  <a:txBody>
                    <a:bodyPr/>
                    <a:lstStyle/>
                    <a:p>
                      <a:pPr algn="ctr"/>
                      <a:r>
                        <a:rPr lang="vi-VN" sz="2800" b="1" noProof="1"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56217"/>
                  </a:ext>
                </a:extLst>
              </a:tr>
              <a:tr h="680871">
                <a:tc>
                  <a:txBody>
                    <a:bodyPr/>
                    <a:lstStyle/>
                    <a:p>
                      <a:pPr algn="ctr"/>
                      <a:r>
                        <a:rPr lang="vi-VN" sz="2800" b="1" noProof="1"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51460"/>
                  </a:ext>
                </a:extLst>
              </a:tr>
              <a:tr h="680871">
                <a:tc>
                  <a:txBody>
                    <a:bodyPr/>
                    <a:lstStyle/>
                    <a:p>
                      <a:pPr algn="ctr"/>
                      <a:r>
                        <a:rPr lang="vi-VN" sz="2800" b="1" noProof="1"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noProof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26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0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4116F4-9B90-2C7B-A0E3-D87B3ADEF28B}"/>
              </a:ext>
            </a:extLst>
          </p:cNvPr>
          <p:cNvGrpSpPr/>
          <p:nvPr/>
        </p:nvGrpSpPr>
        <p:grpSpPr>
          <a:xfrm>
            <a:off x="0" y="1135499"/>
            <a:ext cx="11236016" cy="646332"/>
            <a:chOff x="94595" y="1396521"/>
            <a:chExt cx="11163871" cy="8379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1CC722-0265-BDBC-716C-B04A07EAC3E1}"/>
                </a:ext>
              </a:extLst>
            </p:cNvPr>
            <p:cNvSpPr txBox="1"/>
            <p:nvPr/>
          </p:nvSpPr>
          <p:spPr>
            <a:xfrm>
              <a:off x="478214" y="1396522"/>
              <a:ext cx="10780252" cy="8378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chóp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tam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đều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–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chóp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tứ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360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đều</a:t>
              </a:r>
              <a:endParaRPr lang="vi-VN" sz="360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E255C4AD-3CA4-4857-BC30-B00FACFB9AC9}"/>
                </a:ext>
              </a:extLst>
            </p:cNvPr>
            <p:cNvSpPr/>
            <p:nvPr/>
          </p:nvSpPr>
          <p:spPr>
            <a:xfrm>
              <a:off x="94595" y="1396522"/>
              <a:ext cx="383619" cy="837899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latin typeface="Times New Roman" panose="02020603050405020304" pitchFamily="18" charset="0"/>
                </a:rPr>
                <a:t>1</a:t>
              </a:r>
              <a:endParaRPr lang="vi-VN" sz="4400" b="1">
                <a:latin typeface="Times New Roman" panose="02020603050405020304" pitchFamily="18" charset="0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28C01F6D-55B7-0C4E-3D61-0C5DEB513CDC}"/>
                </a:ext>
              </a:extLst>
            </p:cNvPr>
            <p:cNvSpPr/>
            <p:nvPr/>
          </p:nvSpPr>
          <p:spPr>
            <a:xfrm>
              <a:off x="303851" y="1396521"/>
              <a:ext cx="283321" cy="837899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sz="2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5C570D-2795-4BB9-630C-50E2B11C34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769" y="1722342"/>
            <a:ext cx="3413760" cy="41452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C199D-1A38-A64C-A7C5-DAA6FF0D18D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622919" y="2093081"/>
            <a:ext cx="2559364" cy="1434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20B718-9DD9-2CFF-5F24-A76E252C8AF9}"/>
              </a:ext>
            </a:extLst>
          </p:cNvPr>
          <p:cNvSpPr txBox="1"/>
          <p:nvPr/>
        </p:nvSpPr>
        <p:spPr>
          <a:xfrm>
            <a:off x="9182283" y="1831471"/>
            <a:ext cx="96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Đỉnh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873CF-6BF0-50F5-ECB3-D7D8791D7E0B}"/>
              </a:ext>
            </a:extLst>
          </p:cNvPr>
          <p:cNvCxnSpPr>
            <a:cxnSpLocks/>
          </p:cNvCxnSpPr>
          <p:nvPr/>
        </p:nvCxnSpPr>
        <p:spPr>
          <a:xfrm flipH="1">
            <a:off x="6540725" y="2987040"/>
            <a:ext cx="254799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E81A50-5774-E9F4-4D9F-F587C1D64E1D}"/>
              </a:ext>
            </a:extLst>
          </p:cNvPr>
          <p:cNvSpPr txBox="1"/>
          <p:nvPr/>
        </p:nvSpPr>
        <p:spPr>
          <a:xfrm>
            <a:off x="9182282" y="2619439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Đường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cao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9E9EDD-F78B-B267-90D6-CEEC2C881EB4}"/>
              </a:ext>
            </a:extLst>
          </p:cNvPr>
          <p:cNvCxnSpPr>
            <a:cxnSpLocks/>
          </p:cNvCxnSpPr>
          <p:nvPr/>
        </p:nvCxnSpPr>
        <p:spPr>
          <a:xfrm flipH="1">
            <a:off x="7079776" y="3963085"/>
            <a:ext cx="254799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D4E80A-C17C-20C9-FC9A-D29CCA07A197}"/>
              </a:ext>
            </a:extLst>
          </p:cNvPr>
          <p:cNvSpPr txBox="1"/>
          <p:nvPr/>
        </p:nvSpPr>
        <p:spPr>
          <a:xfrm>
            <a:off x="9627767" y="3551056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Mặt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bên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765B52-78CB-047B-9052-0E2887BE7583}"/>
              </a:ext>
            </a:extLst>
          </p:cNvPr>
          <p:cNvCxnSpPr>
            <a:cxnSpLocks/>
          </p:cNvCxnSpPr>
          <p:nvPr/>
        </p:nvCxnSpPr>
        <p:spPr>
          <a:xfrm>
            <a:off x="5364629" y="2570829"/>
            <a:ext cx="931572" cy="310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DFC95B-5633-C939-2AF3-643A1F870D4B}"/>
              </a:ext>
            </a:extLst>
          </p:cNvPr>
          <p:cNvSpPr txBox="1"/>
          <p:nvPr/>
        </p:nvSpPr>
        <p:spPr>
          <a:xfrm>
            <a:off x="3600675" y="2129426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noProof="1">
                <a:latin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bên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E341AF-F734-269E-2582-66E3649009C8}"/>
              </a:ext>
            </a:extLst>
          </p:cNvPr>
          <p:cNvCxnSpPr>
            <a:cxnSpLocks/>
          </p:cNvCxnSpPr>
          <p:nvPr/>
        </p:nvCxnSpPr>
        <p:spPr>
          <a:xfrm>
            <a:off x="4885121" y="3594058"/>
            <a:ext cx="959017" cy="125033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7A921B-C886-CB94-5EC7-D9FC2993E389}"/>
              </a:ext>
            </a:extLst>
          </p:cNvPr>
          <p:cNvSpPr txBox="1"/>
          <p:nvPr/>
        </p:nvSpPr>
        <p:spPr>
          <a:xfrm>
            <a:off x="3245500" y="3200075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Mặt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đáy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94562F-0DDA-30C0-DA8E-AF90119E2B35}"/>
              </a:ext>
            </a:extLst>
          </p:cNvPr>
          <p:cNvCxnSpPr>
            <a:cxnSpLocks/>
          </p:cNvCxnSpPr>
          <p:nvPr/>
        </p:nvCxnSpPr>
        <p:spPr>
          <a:xfrm flipH="1">
            <a:off x="7602803" y="5072694"/>
            <a:ext cx="254799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DADCA7-78BF-173F-65D1-193F63982B47}"/>
              </a:ext>
            </a:extLst>
          </p:cNvPr>
          <p:cNvSpPr txBox="1"/>
          <p:nvPr/>
        </p:nvSpPr>
        <p:spPr>
          <a:xfrm>
            <a:off x="9989696" y="4811084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đáy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38C9F-83EC-B319-8603-67423A1E0DDE}"/>
              </a:ext>
            </a:extLst>
          </p:cNvPr>
          <p:cNvSpPr txBox="1"/>
          <p:nvPr/>
        </p:nvSpPr>
        <p:spPr>
          <a:xfrm>
            <a:off x="-225811" y="1800693"/>
            <a:ext cx="5243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chóp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đều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0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9D49FC-03D2-00FC-B6A8-088CC9686DDF}"/>
              </a:ext>
            </a:extLst>
          </p:cNvPr>
          <p:cNvSpPr txBox="1"/>
          <p:nvPr/>
        </p:nvSpPr>
        <p:spPr>
          <a:xfrm>
            <a:off x="0" y="1620291"/>
            <a:ext cx="6568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latin typeface="Times New Roman" panose="02020603050405020304" pitchFamily="18" charset="0"/>
              </a:rPr>
              <a:t>Hãy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cho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biết</a:t>
            </a:r>
            <a:r>
              <a:rPr lang="en-US" sz="3200" b="1">
                <a:latin typeface="Times New Roman" panose="02020603050405020304" pitchFamily="18" charset="0"/>
              </a:rPr>
              <a:t>: </a:t>
            </a:r>
            <a:r>
              <a:rPr lang="en-US" sz="3200" b="1" err="1">
                <a:latin typeface="Times New Roman" panose="02020603050405020304" pitchFamily="18" charset="0"/>
              </a:rPr>
              <a:t>Mặt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bên</a:t>
            </a:r>
            <a:r>
              <a:rPr lang="en-US" sz="3200" b="1">
                <a:latin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</a:rPr>
              <a:t>mặt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đáy</a:t>
            </a:r>
            <a:r>
              <a:rPr lang="en-US" sz="3200" b="1">
                <a:latin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</a:rPr>
              <a:t>đường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cao</a:t>
            </a:r>
            <a:r>
              <a:rPr lang="en-US" sz="3200" b="1">
                <a:latin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</a:rPr>
              <a:t>độ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dài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cạnh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bên</a:t>
            </a:r>
            <a:r>
              <a:rPr lang="en-US" sz="3200" b="1">
                <a:latin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</a:rPr>
              <a:t>độ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dài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cạnh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đáy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hình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chóp</a:t>
            </a:r>
            <a:r>
              <a:rPr lang="en-US" sz="3200" b="1">
                <a:latin typeface="Times New Roman" panose="02020603050405020304" pitchFamily="18" charset="0"/>
              </a:rPr>
              <a:t> tam </a:t>
            </a:r>
            <a:r>
              <a:rPr lang="en-US" sz="3200" b="1" err="1">
                <a:latin typeface="Times New Roman" panose="02020603050405020304" pitchFamily="18" charset="0"/>
              </a:rPr>
              <a:t>giác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đều</a:t>
            </a:r>
            <a:r>
              <a:rPr lang="en-US" sz="3200" b="1">
                <a:latin typeface="Times New Roman" panose="02020603050405020304" pitchFamily="18" charset="0"/>
              </a:rPr>
              <a:t> ở </a:t>
            </a:r>
            <a:r>
              <a:rPr lang="en-US" sz="3200" b="1" err="1">
                <a:latin typeface="Times New Roman" panose="02020603050405020304" pitchFamily="18" charset="0"/>
              </a:rPr>
              <a:t>hình</a:t>
            </a:r>
            <a:r>
              <a:rPr lang="en-US" sz="3200" b="1">
                <a:latin typeface="Times New Roman" panose="02020603050405020304" pitchFamily="18" charset="0"/>
              </a:rPr>
              <a:t>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A3631-845E-402A-BB3A-BA63AA27C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6921" y="1056444"/>
            <a:ext cx="3508984" cy="4420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B7C96-B975-877E-6021-FFCB71197B50}"/>
              </a:ext>
            </a:extLst>
          </p:cNvPr>
          <p:cNvSpPr txBox="1"/>
          <p:nvPr/>
        </p:nvSpPr>
        <p:spPr>
          <a:xfrm rot="4979026">
            <a:off x="7299154" y="4007011"/>
            <a:ext cx="107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10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B9176-8A98-C655-7D36-54FD31FB07D9}"/>
              </a:ext>
            </a:extLst>
          </p:cNvPr>
          <p:cNvSpPr txBox="1"/>
          <p:nvPr/>
        </p:nvSpPr>
        <p:spPr>
          <a:xfrm rot="3485947">
            <a:off x="9590292" y="2661866"/>
            <a:ext cx="107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15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A1CBE-6C1B-936D-A10A-00D9293FB74F}"/>
              </a:ext>
            </a:extLst>
          </p:cNvPr>
          <p:cNvSpPr txBox="1"/>
          <p:nvPr/>
        </p:nvSpPr>
        <p:spPr>
          <a:xfrm>
            <a:off x="112881" y="1018354"/>
            <a:ext cx="3508984" cy="584775"/>
          </a:xfrm>
          <a:custGeom>
            <a:avLst/>
            <a:gdLst>
              <a:gd name="connsiteX0" fmla="*/ 0 w 3508984"/>
              <a:gd name="connsiteY0" fmla="*/ 0 h 584775"/>
              <a:gd name="connsiteX1" fmla="*/ 3508984 w 3508984"/>
              <a:gd name="connsiteY1" fmla="*/ 0 h 584775"/>
              <a:gd name="connsiteX2" fmla="*/ 3508984 w 3508984"/>
              <a:gd name="connsiteY2" fmla="*/ 584775 h 584775"/>
              <a:gd name="connsiteX3" fmla="*/ 0 w 3508984"/>
              <a:gd name="connsiteY3" fmla="*/ 584775 h 584775"/>
              <a:gd name="connsiteX4" fmla="*/ 0 w 3508984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984" h="584775" extrusionOk="0">
                <a:moveTo>
                  <a:pt x="0" y="0"/>
                </a:moveTo>
                <a:cubicBezTo>
                  <a:pt x="796344" y="99703"/>
                  <a:pt x="2821267" y="-7566"/>
                  <a:pt x="3508984" y="0"/>
                </a:cubicBezTo>
                <a:cubicBezTo>
                  <a:pt x="3516024" y="123371"/>
                  <a:pt x="3512323" y="391316"/>
                  <a:pt x="3508984" y="584775"/>
                </a:cubicBezTo>
                <a:cubicBezTo>
                  <a:pt x="2182110" y="642855"/>
                  <a:pt x="1636266" y="530322"/>
                  <a:pt x="0" y="584775"/>
                </a:cubicBezTo>
                <a:cubicBezTo>
                  <a:pt x="25361" y="392260"/>
                  <a:pt x="31666" y="28973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481101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625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D92248C-184E-9B46-0269-CCB905A2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4068" y="1494726"/>
            <a:ext cx="3911438" cy="44288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4116F4-9B90-2C7B-A0E3-D87B3ADEF28B}"/>
              </a:ext>
            </a:extLst>
          </p:cNvPr>
          <p:cNvGrpSpPr/>
          <p:nvPr/>
        </p:nvGrpSpPr>
        <p:grpSpPr>
          <a:xfrm>
            <a:off x="0" y="934377"/>
            <a:ext cx="9384145" cy="523221"/>
            <a:chOff x="94595" y="1396522"/>
            <a:chExt cx="9323891" cy="6783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1CC722-0265-BDBC-716C-B04A07EAC3E1}"/>
                </a:ext>
              </a:extLst>
            </p:cNvPr>
            <p:cNvSpPr txBox="1"/>
            <p:nvPr/>
          </p:nvSpPr>
          <p:spPr>
            <a:xfrm>
              <a:off x="478214" y="1396522"/>
              <a:ext cx="8940272" cy="6782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chóp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tam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đều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–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chóp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tứ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đều</a:t>
              </a:r>
              <a:endParaRPr lang="vi-VN" sz="2800" b="1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E255C4AD-3CA4-4857-BC30-B00FACFB9AC9}"/>
                </a:ext>
              </a:extLst>
            </p:cNvPr>
            <p:cNvSpPr/>
            <p:nvPr/>
          </p:nvSpPr>
          <p:spPr>
            <a:xfrm>
              <a:off x="94595" y="1396522"/>
              <a:ext cx="348728" cy="6783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>
                  <a:latin typeface="Times New Roman" panose="02020603050405020304" pitchFamily="18" charset="0"/>
                </a:rPr>
                <a:t>1</a:t>
              </a:r>
              <a:endParaRPr lang="vi-V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28C01F6D-55B7-0C4E-3D61-0C5DEB513CDC}"/>
                </a:ext>
              </a:extLst>
            </p:cNvPr>
            <p:cNvSpPr/>
            <p:nvPr/>
          </p:nvSpPr>
          <p:spPr>
            <a:xfrm>
              <a:off x="303850" y="1396522"/>
              <a:ext cx="348729" cy="678299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sz="2000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C199D-1A38-A64C-A7C5-DAA6FF0D18DC}"/>
              </a:ext>
            </a:extLst>
          </p:cNvPr>
          <p:cNvCxnSpPr>
            <a:cxnSpLocks/>
          </p:cNvCxnSpPr>
          <p:nvPr/>
        </p:nvCxnSpPr>
        <p:spPr>
          <a:xfrm flipH="1">
            <a:off x="7629787" y="1876646"/>
            <a:ext cx="1955719" cy="10597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20B718-9DD9-2CFF-5F24-A76E252C8AF9}"/>
              </a:ext>
            </a:extLst>
          </p:cNvPr>
          <p:cNvSpPr txBox="1"/>
          <p:nvPr/>
        </p:nvSpPr>
        <p:spPr>
          <a:xfrm>
            <a:off x="9419261" y="1406413"/>
            <a:ext cx="96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Đỉnh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81A50-5774-E9F4-4D9F-F587C1D64E1D}"/>
              </a:ext>
            </a:extLst>
          </p:cNvPr>
          <p:cNvSpPr txBox="1"/>
          <p:nvPr/>
        </p:nvSpPr>
        <p:spPr>
          <a:xfrm>
            <a:off x="4797273" y="2256235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Đường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cao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4E80A-C17C-20C9-FC9A-D29CCA07A197}"/>
              </a:ext>
            </a:extLst>
          </p:cNvPr>
          <p:cNvSpPr txBox="1"/>
          <p:nvPr/>
        </p:nvSpPr>
        <p:spPr>
          <a:xfrm>
            <a:off x="9184054" y="2380363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Mặt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bên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765B52-78CB-047B-9052-0E2887BE7583}"/>
              </a:ext>
            </a:extLst>
          </p:cNvPr>
          <p:cNvCxnSpPr>
            <a:cxnSpLocks/>
          </p:cNvCxnSpPr>
          <p:nvPr/>
        </p:nvCxnSpPr>
        <p:spPr>
          <a:xfrm>
            <a:off x="6298059" y="2100781"/>
            <a:ext cx="1005010" cy="5263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DFC95B-5633-C939-2AF3-643A1F870D4B}"/>
              </a:ext>
            </a:extLst>
          </p:cNvPr>
          <p:cNvSpPr txBox="1"/>
          <p:nvPr/>
        </p:nvSpPr>
        <p:spPr>
          <a:xfrm>
            <a:off x="4886353" y="1502769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bên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A921B-C886-CB94-5EC7-D9FC2993E389}"/>
              </a:ext>
            </a:extLst>
          </p:cNvPr>
          <p:cNvSpPr txBox="1"/>
          <p:nvPr/>
        </p:nvSpPr>
        <p:spPr>
          <a:xfrm>
            <a:off x="4021787" y="3709174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Mặt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đáy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DADCA7-78BF-173F-65D1-193F63982B47}"/>
              </a:ext>
            </a:extLst>
          </p:cNvPr>
          <p:cNvSpPr txBox="1"/>
          <p:nvPr/>
        </p:nvSpPr>
        <p:spPr>
          <a:xfrm>
            <a:off x="10035965" y="4464386"/>
            <a:ext cx="205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đáy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38C9F-83EC-B319-8603-67423A1E0DDE}"/>
              </a:ext>
            </a:extLst>
          </p:cNvPr>
          <p:cNvSpPr txBox="1"/>
          <p:nvPr/>
        </p:nvSpPr>
        <p:spPr>
          <a:xfrm>
            <a:off x="-265284" y="1478007"/>
            <a:ext cx="2807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chóp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đều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FA71B2-22BF-0961-556C-B4445FB20D4C}"/>
              </a:ext>
            </a:extLst>
          </p:cNvPr>
          <p:cNvCxnSpPr>
            <a:cxnSpLocks/>
          </p:cNvCxnSpPr>
          <p:nvPr/>
        </p:nvCxnSpPr>
        <p:spPr>
          <a:xfrm>
            <a:off x="6108819" y="2753337"/>
            <a:ext cx="1510694" cy="8054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E341AF-F734-269E-2582-66E3649009C8}"/>
              </a:ext>
            </a:extLst>
          </p:cNvPr>
          <p:cNvCxnSpPr>
            <a:cxnSpLocks/>
          </p:cNvCxnSpPr>
          <p:nvPr/>
        </p:nvCxnSpPr>
        <p:spPr>
          <a:xfrm>
            <a:off x="5739831" y="4111406"/>
            <a:ext cx="1060733" cy="70596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9E9EDD-F78B-B267-90D6-CEEC2C881EB4}"/>
              </a:ext>
            </a:extLst>
          </p:cNvPr>
          <p:cNvCxnSpPr>
            <a:cxnSpLocks/>
          </p:cNvCxnSpPr>
          <p:nvPr/>
        </p:nvCxnSpPr>
        <p:spPr>
          <a:xfrm flipH="1">
            <a:off x="8395920" y="2903583"/>
            <a:ext cx="1189586" cy="10959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94562F-0DDA-30C0-DA8E-AF90119E2B35}"/>
              </a:ext>
            </a:extLst>
          </p:cNvPr>
          <p:cNvCxnSpPr>
            <a:cxnSpLocks/>
          </p:cNvCxnSpPr>
          <p:nvPr/>
        </p:nvCxnSpPr>
        <p:spPr>
          <a:xfrm flipH="1">
            <a:off x="8909469" y="4817367"/>
            <a:ext cx="1301451" cy="1247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83352-17D5-831B-5C6F-B21E1CD47291}"/>
              </a:ext>
            </a:extLst>
          </p:cNvPr>
          <p:cNvSpPr txBox="1"/>
          <p:nvPr/>
        </p:nvSpPr>
        <p:spPr>
          <a:xfrm>
            <a:off x="112881" y="787521"/>
            <a:ext cx="1986427" cy="461665"/>
          </a:xfrm>
          <a:custGeom>
            <a:avLst/>
            <a:gdLst>
              <a:gd name="connsiteX0" fmla="*/ 0 w 1986427"/>
              <a:gd name="connsiteY0" fmla="*/ 0 h 461665"/>
              <a:gd name="connsiteX1" fmla="*/ 1986427 w 1986427"/>
              <a:gd name="connsiteY1" fmla="*/ 0 h 461665"/>
              <a:gd name="connsiteX2" fmla="*/ 1986427 w 1986427"/>
              <a:gd name="connsiteY2" fmla="*/ 461665 h 461665"/>
              <a:gd name="connsiteX3" fmla="*/ 0 w 1986427"/>
              <a:gd name="connsiteY3" fmla="*/ 461665 h 461665"/>
              <a:gd name="connsiteX4" fmla="*/ 0 w 19864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427" h="461665" extrusionOk="0">
                <a:moveTo>
                  <a:pt x="0" y="0"/>
                </a:moveTo>
                <a:cubicBezTo>
                  <a:pt x="746758" y="99703"/>
                  <a:pt x="1618565" y="-7566"/>
                  <a:pt x="1986427" y="0"/>
                </a:cubicBezTo>
                <a:cubicBezTo>
                  <a:pt x="2024997" y="131198"/>
                  <a:pt x="1990024" y="354243"/>
                  <a:pt x="1986427" y="461665"/>
                </a:cubicBezTo>
                <a:cubicBezTo>
                  <a:pt x="1338497" y="519745"/>
                  <a:pt x="599322" y="407212"/>
                  <a:pt x="0" y="461665"/>
                </a:cubicBezTo>
                <a:cubicBezTo>
                  <a:pt x="-22038" y="260531"/>
                  <a:pt x="-39429" y="5138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481101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6D019-1AD8-2D01-E833-41C1EB1489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0706" y="826049"/>
            <a:ext cx="3541294" cy="380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35615-FD84-4879-BE48-FBD509689FBD}"/>
              </a:ext>
            </a:extLst>
          </p:cNvPr>
          <p:cNvSpPr txBox="1"/>
          <p:nvPr/>
        </p:nvSpPr>
        <p:spPr>
          <a:xfrm>
            <a:off x="0" y="1377277"/>
            <a:ext cx="972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chóp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đều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D264CAE-FABB-3F69-B44E-23074813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9034"/>
              </p:ext>
            </p:extLst>
          </p:nvPr>
        </p:nvGraphicFramePr>
        <p:xfrm>
          <a:off x="112880" y="2413495"/>
          <a:ext cx="8634512" cy="1872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810">
                  <a:extLst>
                    <a:ext uri="{9D8B030D-6E8A-4147-A177-3AD203B41FA5}">
                      <a16:colId xmlns:a16="http://schemas.microsoft.com/office/drawing/2014/main" val="760608751"/>
                    </a:ext>
                  </a:extLst>
                </a:gridCol>
                <a:gridCol w="1503243">
                  <a:extLst>
                    <a:ext uri="{9D8B030D-6E8A-4147-A177-3AD203B41FA5}">
                      <a16:colId xmlns:a16="http://schemas.microsoft.com/office/drawing/2014/main" val="3057088298"/>
                    </a:ext>
                  </a:extLst>
                </a:gridCol>
                <a:gridCol w="1266156">
                  <a:extLst>
                    <a:ext uri="{9D8B030D-6E8A-4147-A177-3AD203B41FA5}">
                      <a16:colId xmlns:a16="http://schemas.microsoft.com/office/drawing/2014/main" val="784774615"/>
                    </a:ext>
                  </a:extLst>
                </a:gridCol>
                <a:gridCol w="1646376">
                  <a:extLst>
                    <a:ext uri="{9D8B030D-6E8A-4147-A177-3AD203B41FA5}">
                      <a16:colId xmlns:a16="http://schemas.microsoft.com/office/drawing/2014/main" val="4010879898"/>
                    </a:ext>
                  </a:extLst>
                </a:gridCol>
                <a:gridCol w="1421034">
                  <a:extLst>
                    <a:ext uri="{9D8B030D-6E8A-4147-A177-3AD203B41FA5}">
                      <a16:colId xmlns:a16="http://schemas.microsoft.com/office/drawing/2014/main" val="291323377"/>
                    </a:ext>
                  </a:extLst>
                </a:gridCol>
                <a:gridCol w="1702893">
                  <a:extLst>
                    <a:ext uri="{9D8B030D-6E8A-4147-A177-3AD203B41FA5}">
                      <a16:colId xmlns:a16="http://schemas.microsoft.com/office/drawing/2014/main" val="797910210"/>
                    </a:ext>
                  </a:extLst>
                </a:gridCol>
              </a:tblGrid>
              <a:tr h="722083"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/>
                        <a:t>Đỉnh</a:t>
                      </a:r>
                      <a:endParaRPr lang="en-US" sz="24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/>
                        <a:t>Cạnh</a:t>
                      </a:r>
                      <a:r>
                        <a:rPr lang="en-US" sz="2400" b="1"/>
                        <a:t> </a:t>
                      </a:r>
                      <a:r>
                        <a:rPr lang="en-US" sz="2400" b="1" err="1"/>
                        <a:t>bên</a:t>
                      </a:r>
                      <a:endParaRPr lang="en-US" sz="24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/>
                        <a:t>Mặt</a:t>
                      </a:r>
                      <a:r>
                        <a:rPr lang="en-US" sz="2400" b="1"/>
                        <a:t> </a:t>
                      </a:r>
                      <a:r>
                        <a:rPr lang="en-US" sz="2400" b="1" err="1"/>
                        <a:t>bên</a:t>
                      </a:r>
                      <a:endParaRPr lang="en-US" sz="24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/>
                        <a:t>Cạnh</a:t>
                      </a:r>
                      <a:r>
                        <a:rPr lang="en-US" sz="2400" b="1"/>
                        <a:t> </a:t>
                      </a:r>
                      <a:r>
                        <a:rPr lang="en-US" sz="2400" b="1" err="1"/>
                        <a:t>đáy</a:t>
                      </a:r>
                      <a:endParaRPr lang="en-US" sz="24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/>
                        <a:t>Mặt</a:t>
                      </a:r>
                      <a:r>
                        <a:rPr lang="en-US" sz="2400" b="1"/>
                        <a:t> </a:t>
                      </a:r>
                      <a:r>
                        <a:rPr lang="en-US" sz="2400" b="1" err="1"/>
                        <a:t>đáy</a:t>
                      </a:r>
                      <a:endParaRPr lang="en-US" sz="24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/>
                        <a:t>Đường</a:t>
                      </a:r>
                      <a:r>
                        <a:rPr lang="en-US" sz="2400" b="1"/>
                        <a:t> </a:t>
                      </a:r>
                      <a:r>
                        <a:rPr lang="en-US" sz="2400" b="1" err="1"/>
                        <a:t>cao</a:t>
                      </a:r>
                      <a:endParaRPr lang="en-US" sz="2400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359757"/>
                  </a:ext>
                </a:extLst>
              </a:tr>
              <a:tr h="1149983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5413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5472D1-40BA-E2B4-13FA-8A0BE0319FAD}"/>
              </a:ext>
            </a:extLst>
          </p:cNvPr>
          <p:cNvSpPr txBox="1"/>
          <p:nvPr/>
        </p:nvSpPr>
        <p:spPr>
          <a:xfrm>
            <a:off x="2517269" y="771946"/>
            <a:ext cx="73848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b="1">
                <a:latin typeface="Times New Roman" panose="02020603050405020304" pitchFamily="18" charset="0"/>
              </a:rPr>
              <a:t>Cho </a:t>
            </a:r>
            <a:r>
              <a:rPr lang="en-US" sz="2800" b="1" err="1">
                <a:latin typeface="Times New Roman" panose="02020603050405020304" pitchFamily="18" charset="0"/>
              </a:rPr>
              <a:t>hình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chóp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tứ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đều</a:t>
            </a:r>
            <a:r>
              <a:rPr lang="en-US" sz="2800" b="1">
                <a:latin typeface="Times New Roman" panose="02020603050405020304" pitchFamily="18" charset="0"/>
              </a:rPr>
              <a:t> A.MNPQ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F5D6D-5832-6CB7-F4AC-37BF75F48556}"/>
              </a:ext>
            </a:extLst>
          </p:cNvPr>
          <p:cNvSpPr txBox="1"/>
          <p:nvPr/>
        </p:nvSpPr>
        <p:spPr>
          <a:xfrm>
            <a:off x="1515954" y="5480723"/>
            <a:ext cx="569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/>
              <a:t>Hình</a:t>
            </a:r>
            <a:r>
              <a:rPr lang="en-US" sz="2400"/>
              <a:t> </a:t>
            </a:r>
            <a:r>
              <a:rPr lang="en-US" sz="2400" err="1"/>
              <a:t>chóp</a:t>
            </a:r>
            <a:r>
              <a:rPr lang="en-US" sz="2400"/>
              <a:t> </a:t>
            </a:r>
            <a:r>
              <a:rPr lang="en-US" sz="2400" err="1"/>
              <a:t>tứ</a:t>
            </a:r>
            <a:r>
              <a:rPr lang="en-US" sz="2400"/>
              <a:t> </a:t>
            </a:r>
            <a:r>
              <a:rPr lang="en-US" sz="2400" err="1"/>
              <a:t>giác</a:t>
            </a:r>
            <a:r>
              <a:rPr lang="en-US" sz="2400"/>
              <a:t> </a:t>
            </a:r>
            <a:r>
              <a:rPr lang="en-US" sz="2400" err="1"/>
              <a:t>đều</a:t>
            </a:r>
            <a:r>
              <a:rPr lang="en-US" sz="2400"/>
              <a:t> A.MNPQ </a:t>
            </a:r>
            <a:r>
              <a:rPr lang="en-US" sz="2400" err="1"/>
              <a:t>có</a:t>
            </a:r>
            <a:r>
              <a:rPr lang="en-US" sz="2400"/>
              <a:t>: </a:t>
            </a:r>
          </a:p>
          <a:p>
            <a:pPr algn="ctr"/>
            <a:r>
              <a:rPr lang="en-US" sz="2400"/>
              <a:t>AN = AM = AQ = AP = 5 cm</a:t>
            </a:r>
          </a:p>
          <a:p>
            <a:pPr algn="ctr"/>
            <a:r>
              <a:rPr lang="en-US" sz="2400"/>
              <a:t>NP = PQ = QM = MN = 4cm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5C4AE-4857-ADBC-82F4-F0F4AD022247}"/>
              </a:ext>
            </a:extLst>
          </p:cNvPr>
          <p:cNvSpPr txBox="1"/>
          <p:nvPr/>
        </p:nvSpPr>
        <p:spPr>
          <a:xfrm>
            <a:off x="-97808" y="4468550"/>
            <a:ext cx="10497731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b) Cho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AM= 5 cm, MN = 4cm.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AN, AP, AQ, NP, PQ, QM.</a:t>
            </a:r>
          </a:p>
        </p:txBody>
      </p:sp>
    </p:spTree>
    <p:extLst>
      <p:ext uri="{BB962C8B-B14F-4D97-AF65-F5344CB8AC3E}">
        <p14:creationId xmlns:p14="http://schemas.microsoft.com/office/powerpoint/2010/main" val="42940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ở Giáo Dục Và Đào Tạo Vĩnh Phúc">
            <a:extLst>
              <a:ext uri="{FF2B5EF4-FFF2-40B4-BE49-F238E27FC236}">
                <a16:creationId xmlns:a16="http://schemas.microsoft.com/office/drawing/2014/main" id="{12A9B907-2FF5-346D-91C9-06507C27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" y="745768"/>
            <a:ext cx="906480" cy="10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389CE-33B7-0D50-9E10-1282462788A4}"/>
              </a:ext>
            </a:extLst>
          </p:cNvPr>
          <p:cNvSpPr txBox="1"/>
          <p:nvPr/>
        </p:nvSpPr>
        <p:spPr>
          <a:xfrm>
            <a:off x="986319" y="1113855"/>
            <a:ext cx="241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F923A-21D7-E502-E8AF-6B96777E93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420" y="1294544"/>
            <a:ext cx="2700317" cy="27616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996EF8-B2FA-561A-1620-EB3D85B1BA31}"/>
              </a:ext>
            </a:extLst>
          </p:cNvPr>
          <p:cNvGrpSpPr/>
          <p:nvPr/>
        </p:nvGrpSpPr>
        <p:grpSpPr>
          <a:xfrm>
            <a:off x="9349786" y="870192"/>
            <a:ext cx="2940669" cy="3698227"/>
            <a:chOff x="8621187" y="1134403"/>
            <a:chExt cx="2940669" cy="36982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D6908C-AA89-F1B7-D918-CCC5AEDE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21187" y="1134403"/>
              <a:ext cx="2940669" cy="36982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485936-D2D8-A957-9B59-B32E0E067D4B}"/>
                </a:ext>
              </a:extLst>
            </p:cNvPr>
            <p:cNvSpPr txBox="1"/>
            <p:nvPr/>
          </p:nvSpPr>
          <p:spPr>
            <a:xfrm rot="5074101">
              <a:off x="8316140" y="3808130"/>
              <a:ext cx="118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/>
                <a:t>3 cm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BDD721-CA3A-0C47-94D4-AA4624B092A7}"/>
                </a:ext>
              </a:extLst>
            </p:cNvPr>
            <p:cNvSpPr txBox="1"/>
            <p:nvPr/>
          </p:nvSpPr>
          <p:spPr>
            <a:xfrm rot="18022884">
              <a:off x="8601857" y="2083018"/>
              <a:ext cx="118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4 cm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22049F-69DF-043E-0914-E71C1123850C}"/>
              </a:ext>
            </a:extLst>
          </p:cNvPr>
          <p:cNvSpPr txBox="1"/>
          <p:nvPr/>
        </p:nvSpPr>
        <p:spPr>
          <a:xfrm>
            <a:off x="-20129" y="1843320"/>
            <a:ext cx="6347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err="1">
                <a:latin typeface="Times New Roman" panose="02020603050405020304" pitchFamily="18" charset="0"/>
              </a:rPr>
              <a:t>Chiếc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hộp</a:t>
            </a:r>
            <a:r>
              <a:rPr lang="en-US" sz="2800" b="1">
                <a:latin typeface="Times New Roman" panose="02020603050405020304" pitchFamily="18" charset="0"/>
              </a:rPr>
              <a:t>( </a:t>
            </a:r>
            <a:r>
              <a:rPr lang="en-US" sz="2800" b="1" err="1">
                <a:latin typeface="Times New Roman" panose="02020603050405020304" pitchFamily="18" charset="0"/>
              </a:rPr>
              <a:t>hình</a:t>
            </a:r>
            <a:r>
              <a:rPr lang="en-US" sz="2800" b="1">
                <a:latin typeface="Times New Roman" panose="02020603050405020304" pitchFamily="18" charset="0"/>
              </a:rPr>
              <a:t> 6a) </a:t>
            </a:r>
            <a:r>
              <a:rPr lang="en-US" sz="2800" b="1" err="1">
                <a:latin typeface="Times New Roman" panose="02020603050405020304" pitchFamily="18" charset="0"/>
              </a:rPr>
              <a:t>được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vẽ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lại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như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hình</a:t>
            </a:r>
            <a:r>
              <a:rPr lang="en-US" sz="2800" b="1">
                <a:latin typeface="Times New Roman" panose="02020603050405020304" pitchFamily="18" charset="0"/>
              </a:rPr>
              <a:t> 6b </a:t>
            </a:r>
            <a:r>
              <a:rPr lang="en-US" sz="2800" b="1" err="1">
                <a:latin typeface="Times New Roman" panose="02020603050405020304" pitchFamily="18" charset="0"/>
              </a:rPr>
              <a:t>có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dạng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hình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chóp</a:t>
            </a:r>
            <a:r>
              <a:rPr lang="en-US" sz="2800" b="1">
                <a:latin typeface="Times New Roman" panose="02020603050405020304" pitchFamily="18" charset="0"/>
              </a:rPr>
              <a:t> tam </a:t>
            </a:r>
            <a:r>
              <a:rPr lang="en-US" sz="2800" b="1" err="1">
                <a:latin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đều</a:t>
            </a:r>
            <a:r>
              <a:rPr lang="en-US" sz="2800" b="1">
                <a:latin typeface="Times New Roman" panose="02020603050405020304" pitchFamily="18" charset="0"/>
              </a:rPr>
              <a:t> S.MNP.</a:t>
            </a:r>
          </a:p>
          <a:p>
            <a:pPr marL="342900" indent="-342900" algn="l">
              <a:buAutoNum type="alphaLcParenR"/>
            </a:pPr>
            <a:r>
              <a:rPr lang="en-US" sz="2800" b="1" err="1">
                <a:latin typeface="Times New Roman" panose="02020603050405020304" pitchFamily="18" charset="0"/>
              </a:rPr>
              <a:t>Hãy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cho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biết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mặt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đáy</a:t>
            </a:r>
            <a:r>
              <a:rPr lang="en-US" sz="2800" b="1"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latin typeface="Times New Roman" panose="02020603050405020304" pitchFamily="18" charset="0"/>
              </a:rPr>
              <a:t>mặt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bên</a:t>
            </a:r>
            <a:r>
              <a:rPr lang="en-US" sz="2800" b="1">
                <a:latin typeface="Times New Roman" panose="02020603050405020304" pitchFamily="18" charset="0"/>
              </a:rPr>
              <a:t>, </a:t>
            </a:r>
            <a:r>
              <a:rPr lang="en-US" sz="2800" b="1" err="1">
                <a:latin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bên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của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chiếc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hộp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đó</a:t>
            </a:r>
            <a:r>
              <a:rPr lang="en-US" sz="2800" b="1"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buAutoNum type="alphaLcParenR"/>
            </a:pPr>
            <a:r>
              <a:rPr lang="en-US" sz="2800" b="1">
                <a:latin typeface="Times New Roman" panose="02020603050405020304" pitchFamily="18" charset="0"/>
              </a:rPr>
              <a:t>Cho </a:t>
            </a:r>
            <a:r>
              <a:rPr lang="en-US" sz="2800" b="1" err="1">
                <a:latin typeface="Times New Roman" panose="02020603050405020304" pitchFamily="18" charset="0"/>
              </a:rPr>
              <a:t>biết</a:t>
            </a:r>
            <a:r>
              <a:rPr lang="en-US" sz="2800" b="1">
                <a:latin typeface="Times New Roman" panose="02020603050405020304" pitchFamily="18" charset="0"/>
              </a:rPr>
              <a:t> SM = 4 cm, MN = 3 cm. </a:t>
            </a:r>
            <a:r>
              <a:rPr lang="en-US" sz="2800" b="1" err="1">
                <a:latin typeface="Times New Roman" panose="02020603050405020304" pitchFamily="18" charset="0"/>
              </a:rPr>
              <a:t>Tìm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độ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dài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còn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lại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của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chiếc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hộp</a:t>
            </a:r>
            <a:r>
              <a:rPr lang="en-US" sz="2800" b="1"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buAutoNum type="alphaLcParenR"/>
            </a:pPr>
            <a:r>
              <a:rPr lang="en-US" sz="2800" b="1" err="1">
                <a:latin typeface="Times New Roman" panose="02020603050405020304" pitchFamily="18" charset="0"/>
              </a:rPr>
              <a:t>Mỗi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góc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của</a:t>
            </a:r>
            <a:r>
              <a:rPr lang="en-US" sz="2800" b="1">
                <a:latin typeface="Times New Roman" panose="02020603050405020304" pitchFamily="18" charset="0"/>
              </a:rPr>
              <a:t> tam </a:t>
            </a:r>
            <a:r>
              <a:rPr lang="en-US" sz="2800" b="1" err="1">
                <a:latin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đáy</a:t>
            </a:r>
            <a:r>
              <a:rPr lang="en-US" sz="2800" b="1">
                <a:latin typeface="Times New Roman" panose="02020603050405020304" pitchFamily="18" charset="0"/>
              </a:rPr>
              <a:t> MNP </a:t>
            </a:r>
            <a:r>
              <a:rPr lang="en-US" sz="2800" b="1" err="1">
                <a:latin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</a:rPr>
              <a:t> bao </a:t>
            </a:r>
            <a:r>
              <a:rPr lang="en-US" sz="2800" b="1" err="1">
                <a:latin typeface="Times New Roman" panose="02020603050405020304" pitchFamily="18" charset="0"/>
              </a:rPr>
              <a:t>nhiêu</a:t>
            </a:r>
            <a:r>
              <a:rPr lang="en-US" sz="2800" b="1">
                <a:latin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</a:rPr>
              <a:t>độ</a:t>
            </a:r>
            <a:r>
              <a:rPr lang="en-US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1BD13-DCB1-3D52-CA06-BB16C6609479}"/>
              </a:ext>
            </a:extLst>
          </p:cNvPr>
          <p:cNvSpPr txBox="1"/>
          <p:nvPr/>
        </p:nvSpPr>
        <p:spPr>
          <a:xfrm>
            <a:off x="7054914" y="4306809"/>
            <a:ext cx="826429" cy="523220"/>
          </a:xfrm>
          <a:custGeom>
            <a:avLst/>
            <a:gdLst>
              <a:gd name="connsiteX0" fmla="*/ 0 w 826429"/>
              <a:gd name="connsiteY0" fmla="*/ 0 h 523220"/>
              <a:gd name="connsiteX1" fmla="*/ 826429 w 826429"/>
              <a:gd name="connsiteY1" fmla="*/ 0 h 523220"/>
              <a:gd name="connsiteX2" fmla="*/ 826429 w 826429"/>
              <a:gd name="connsiteY2" fmla="*/ 523220 h 523220"/>
              <a:gd name="connsiteX3" fmla="*/ 0 w 826429"/>
              <a:gd name="connsiteY3" fmla="*/ 523220 h 523220"/>
              <a:gd name="connsiteX4" fmla="*/ 0 w 82642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29" h="523220" extrusionOk="0">
                <a:moveTo>
                  <a:pt x="0" y="0"/>
                </a:moveTo>
                <a:cubicBezTo>
                  <a:pt x="298867" y="43276"/>
                  <a:pt x="487571" y="36239"/>
                  <a:pt x="826429" y="0"/>
                </a:cubicBezTo>
                <a:cubicBezTo>
                  <a:pt x="808076" y="200362"/>
                  <a:pt x="835163" y="299906"/>
                  <a:pt x="826429" y="523220"/>
                </a:cubicBezTo>
                <a:cubicBezTo>
                  <a:pt x="564292" y="486303"/>
                  <a:pt x="331369" y="453957"/>
                  <a:pt x="0" y="523220"/>
                </a:cubicBezTo>
                <a:cubicBezTo>
                  <a:pt x="-19900" y="371707"/>
                  <a:pt x="15610" y="10776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6505059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6a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D92E7-A0E2-0A24-C607-E8EB83ADD459}"/>
              </a:ext>
            </a:extLst>
          </p:cNvPr>
          <p:cNvSpPr txBox="1"/>
          <p:nvPr/>
        </p:nvSpPr>
        <p:spPr>
          <a:xfrm>
            <a:off x="10394495" y="4182385"/>
            <a:ext cx="826429" cy="523220"/>
          </a:xfrm>
          <a:custGeom>
            <a:avLst/>
            <a:gdLst>
              <a:gd name="connsiteX0" fmla="*/ 0 w 826429"/>
              <a:gd name="connsiteY0" fmla="*/ 0 h 523220"/>
              <a:gd name="connsiteX1" fmla="*/ 826429 w 826429"/>
              <a:gd name="connsiteY1" fmla="*/ 0 h 523220"/>
              <a:gd name="connsiteX2" fmla="*/ 826429 w 826429"/>
              <a:gd name="connsiteY2" fmla="*/ 523220 h 523220"/>
              <a:gd name="connsiteX3" fmla="*/ 0 w 826429"/>
              <a:gd name="connsiteY3" fmla="*/ 523220 h 523220"/>
              <a:gd name="connsiteX4" fmla="*/ 0 w 82642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29" h="523220" extrusionOk="0">
                <a:moveTo>
                  <a:pt x="0" y="0"/>
                </a:moveTo>
                <a:cubicBezTo>
                  <a:pt x="298867" y="43276"/>
                  <a:pt x="487571" y="36239"/>
                  <a:pt x="826429" y="0"/>
                </a:cubicBezTo>
                <a:cubicBezTo>
                  <a:pt x="808076" y="200362"/>
                  <a:pt x="835163" y="299906"/>
                  <a:pt x="826429" y="523220"/>
                </a:cubicBezTo>
                <a:cubicBezTo>
                  <a:pt x="564292" y="486303"/>
                  <a:pt x="331369" y="453957"/>
                  <a:pt x="0" y="523220"/>
                </a:cubicBezTo>
                <a:cubicBezTo>
                  <a:pt x="-19900" y="371707"/>
                  <a:pt x="15610" y="10776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6505059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6b</a:t>
            </a:r>
          </a:p>
        </p:txBody>
      </p:sp>
    </p:spTree>
    <p:extLst>
      <p:ext uri="{BB962C8B-B14F-4D97-AF65-F5344CB8AC3E}">
        <p14:creationId xmlns:p14="http://schemas.microsoft.com/office/powerpoint/2010/main" val="39096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43634802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11E2B7-9B88-46AD-B322-7AF3B54FB65D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2093</TotalTime>
  <Words>718</Words>
  <Application>Microsoft Office PowerPoint</Application>
  <PresentationFormat>Widescreen</PresentationFormat>
  <Paragraphs>130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#9Slide03 SVNServetica Medium</vt:lpstr>
      <vt:lpstr>Arial</vt:lpstr>
      <vt:lpstr>Calibri</vt:lpstr>
      <vt:lpstr>Calibri Light</vt:lpstr>
      <vt:lpstr>Heebo Bold Bold</vt:lpstr>
      <vt:lpstr>Symbol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Chinh, Nguyen Thi</dc:creator>
  <cp:lastModifiedBy>bame VIETNAM</cp:lastModifiedBy>
  <cp:revision>72</cp:revision>
  <dcterms:created xsi:type="dcterms:W3CDTF">2022-08-24T13:39:54Z</dcterms:created>
  <dcterms:modified xsi:type="dcterms:W3CDTF">2025-10-07T01:53:13Z</dcterms:modified>
</cp:coreProperties>
</file>