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980" r:id="rId3"/>
    <p:sldId id="1015" r:id="rId4"/>
    <p:sldId id="1066" r:id="rId5"/>
    <p:sldId id="1067" r:id="rId6"/>
    <p:sldId id="1065" r:id="rId7"/>
    <p:sldId id="857" r:id="rId8"/>
    <p:sldId id="1050" r:id="rId9"/>
    <p:sldId id="105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ung Thuy" initials="DT" lastIdx="1" clrIdx="0">
    <p:extLst>
      <p:ext uri="{19B8F6BF-5375-455C-9EA6-DF929625EA0E}">
        <p15:presenceInfo xmlns:p15="http://schemas.microsoft.com/office/powerpoint/2012/main" xmlns="" userId="Dung Thu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00CC"/>
    <a:srgbClr val="E3D961"/>
    <a:srgbClr val="C5E1B3"/>
    <a:srgbClr val="1909E5"/>
    <a:srgbClr val="469BA1"/>
    <a:srgbClr val="FF33CC"/>
    <a:srgbClr val="030119"/>
    <a:srgbClr val="FF9966"/>
    <a:srgbClr val="FF9900"/>
    <a:srgbClr val="FFD57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35" autoAdjust="0"/>
    <p:restoredTop sz="83525" autoAdjust="0"/>
  </p:normalViewPr>
  <p:slideViewPr>
    <p:cSldViewPr snapToGrid="0">
      <p:cViewPr varScale="1">
        <p:scale>
          <a:sx n="57" d="100"/>
          <a:sy n="57" d="100"/>
        </p:scale>
        <p:origin x="-980" y="-14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F3DEE9-8229-49FA-AAA2-25C9E47E19F0}" type="datetimeFigureOut">
              <a:rPr lang="en-US" smtClean="0"/>
              <a:pPr/>
              <a:t>7/10/2025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4F2C5A-3AFA-48CC-BBC5-FAE0D1660387}" type="slidenum">
              <a:rPr lang="en-US" smtClean="0"/>
              <a:pPr/>
              <a:t>‹#›</a:t>
            </a:fld>
            <a:endParaRPr lang="en-US"/>
          </a:p>
        </p:txBody>
      </p:sp>
    </p:spTree>
    <p:extLst>
      <p:ext uri="{BB962C8B-B14F-4D97-AF65-F5344CB8AC3E}">
        <p14:creationId xmlns:p14="http://schemas.microsoft.com/office/powerpoint/2010/main" xmlns="" val="2401362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1218565" rtl="0" eaLnBrk="1" fontAlgn="auto" latinLnBrk="0" hangingPunct="1">
              <a:lnSpc>
                <a:spcPct val="100000"/>
              </a:lnSpc>
              <a:spcBef>
                <a:spcPts val="0"/>
              </a:spcBef>
              <a:spcAft>
                <a:spcPts val="0"/>
              </a:spcAft>
              <a:buClrTx/>
              <a:buSzTx/>
              <a:buFontTx/>
              <a:buNone/>
              <a:tabLst/>
              <a:defRPr/>
            </a:pPr>
            <a:fld id="{AB2A0F9D-3357-4A94-85C8-3B842B870DC6}"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1218565"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xmlns="" val="2617425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1218565" rtl="0" eaLnBrk="1" fontAlgn="auto" latinLnBrk="0" hangingPunct="1">
              <a:lnSpc>
                <a:spcPct val="100000"/>
              </a:lnSpc>
              <a:spcBef>
                <a:spcPts val="0"/>
              </a:spcBef>
              <a:spcAft>
                <a:spcPts val="0"/>
              </a:spcAft>
              <a:buClrTx/>
              <a:buSzTx/>
              <a:buFontTx/>
              <a:buNone/>
              <a:tabLst/>
              <a:defRPr/>
            </a:pPr>
            <a:fld id="{AB2A0F9D-3357-4A94-85C8-3B842B870DC6}"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1218565"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xmlns="" val="2187591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1218565" rtl="0" eaLnBrk="1" fontAlgn="auto" latinLnBrk="0" hangingPunct="1">
              <a:lnSpc>
                <a:spcPct val="100000"/>
              </a:lnSpc>
              <a:spcBef>
                <a:spcPts val="0"/>
              </a:spcBef>
              <a:spcAft>
                <a:spcPts val="0"/>
              </a:spcAft>
              <a:buClrTx/>
              <a:buSzTx/>
              <a:buFontTx/>
              <a:buNone/>
              <a:tabLst/>
              <a:defRPr/>
            </a:pPr>
            <a:fld id="{AB2A0F9D-3357-4A94-85C8-3B842B870DC6}"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1218565"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xmlns="" val="2009082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1218565" rtl="0" eaLnBrk="1" fontAlgn="auto" latinLnBrk="0" hangingPunct="1">
              <a:lnSpc>
                <a:spcPct val="100000"/>
              </a:lnSpc>
              <a:spcBef>
                <a:spcPts val="0"/>
              </a:spcBef>
              <a:spcAft>
                <a:spcPts val="0"/>
              </a:spcAft>
              <a:buClrTx/>
              <a:buSzTx/>
              <a:buFontTx/>
              <a:buNone/>
              <a:tabLst/>
              <a:defRPr/>
            </a:pPr>
            <a:fld id="{AB2A0F9D-3357-4A94-85C8-3B842B870DC6}"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1218565"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xmlns="" val="630309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4F2C5A-3AFA-48CC-BBC5-FAE0D1660387}" type="slidenum">
              <a:rPr lang="en-US" smtClean="0"/>
              <a:pPr/>
              <a:t>7</a:t>
            </a:fld>
            <a:endParaRPr lang="en-US"/>
          </a:p>
        </p:txBody>
      </p:sp>
    </p:spTree>
    <p:extLst>
      <p:ext uri="{BB962C8B-B14F-4D97-AF65-F5344CB8AC3E}">
        <p14:creationId xmlns:p14="http://schemas.microsoft.com/office/powerpoint/2010/main" xmlns="" val="1533138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1218565" rtl="0" eaLnBrk="1" fontAlgn="auto" latinLnBrk="0" hangingPunct="1">
              <a:lnSpc>
                <a:spcPct val="100000"/>
              </a:lnSpc>
              <a:spcBef>
                <a:spcPts val="0"/>
              </a:spcBef>
              <a:spcAft>
                <a:spcPts val="0"/>
              </a:spcAft>
              <a:buClrTx/>
              <a:buSzTx/>
              <a:buFontTx/>
              <a:buNone/>
              <a:tabLst/>
              <a:defRPr/>
            </a:pPr>
            <a:fld id="{AB2A0F9D-3357-4A94-85C8-3B842B870DC6}"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1218565"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xmlns="" val="3549393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D99310-D383-4E14-9B17-C36A263B3A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B4F46D25-2F72-42D3-B5FC-469009C1FD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E9D575EB-E460-4F96-9D42-420E8396509B}"/>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5" name="Footer Placeholder 4">
            <a:extLst>
              <a:ext uri="{FF2B5EF4-FFF2-40B4-BE49-F238E27FC236}">
                <a16:creationId xmlns:a16="http://schemas.microsoft.com/office/drawing/2014/main" xmlns="" id="{3F62CBF3-7F56-4B14-BA49-A1FF86D28F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E87241B-9764-41B0-881D-70DD74A5CE0A}"/>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2355939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568B25-E5DB-4E3B-8A2D-01C4E0DA5D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6757B2EE-1625-4155-AE29-C0EECF7153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D140EF1-0EF1-4D53-929D-F6B298361EC6}"/>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5" name="Footer Placeholder 4">
            <a:extLst>
              <a:ext uri="{FF2B5EF4-FFF2-40B4-BE49-F238E27FC236}">
                <a16:creationId xmlns:a16="http://schemas.microsoft.com/office/drawing/2014/main" xmlns="" id="{C2B23A45-E23A-4FDD-8F0D-DFC91C463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4545B39-6404-4C26-A493-4046D0FBFDE4}"/>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12083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67258D1-3921-4FDA-803D-3610D78027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78C3E6C-DF90-4548-BA2A-EE26CD1B65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066C1E0-DF62-434B-B00B-34701F03AC0A}"/>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5" name="Footer Placeholder 4">
            <a:extLst>
              <a:ext uri="{FF2B5EF4-FFF2-40B4-BE49-F238E27FC236}">
                <a16:creationId xmlns:a16="http://schemas.microsoft.com/office/drawing/2014/main" xmlns="" id="{AAC2A392-F77F-4ECE-8F49-18BC751CF9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256EAA9-8A06-4DF7-BA85-358DB78CFE1D}"/>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1311687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31194503"/>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65320021"/>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a:prstGeom prst="rect">
            <a:avLst/>
          </a:prstGeom>
        </p:spPr>
        <p:txBody>
          <a:bodyPr anchor="t"/>
          <a:lstStyle>
            <a:lvl1pPr algn="l">
              <a:defRPr sz="5335"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a:prstGeom prst="rect">
            <a:avLst/>
          </a:prstGeom>
        </p:spPr>
        <p:txBody>
          <a:bodyPr anchor="b"/>
          <a:lstStyle>
            <a:lvl1pPr marL="0" indent="0">
              <a:buNone/>
              <a:defRPr sz="2665">
                <a:solidFill>
                  <a:schemeClr val="tx1">
                    <a:tint val="75000"/>
                  </a:schemeClr>
                </a:solidFill>
              </a:defRPr>
            </a:lvl1pPr>
            <a:lvl2pPr marL="609600" indent="0">
              <a:buNone/>
              <a:defRPr sz="2400">
                <a:solidFill>
                  <a:schemeClr val="tx1">
                    <a:tint val="75000"/>
                  </a:schemeClr>
                </a:solidFill>
              </a:defRPr>
            </a:lvl2pPr>
            <a:lvl3pPr marL="1219200" indent="0">
              <a:buNone/>
              <a:defRPr sz="2135">
                <a:solidFill>
                  <a:schemeClr val="tx1">
                    <a:tint val="75000"/>
                  </a:schemeClr>
                </a:solidFill>
              </a:defRPr>
            </a:lvl3pPr>
            <a:lvl4pPr marL="1828800" indent="0">
              <a:buNone/>
              <a:defRPr sz="1865">
                <a:solidFill>
                  <a:schemeClr val="tx1">
                    <a:tint val="75000"/>
                  </a:schemeClr>
                </a:solidFill>
              </a:defRPr>
            </a:lvl4pPr>
            <a:lvl5pPr marL="2438400" indent="0">
              <a:buNone/>
              <a:defRPr sz="1865">
                <a:solidFill>
                  <a:schemeClr val="tx1">
                    <a:tint val="75000"/>
                  </a:schemeClr>
                </a:solidFill>
              </a:defRPr>
            </a:lvl5pPr>
            <a:lvl6pPr marL="3048000" indent="0">
              <a:buNone/>
              <a:defRPr sz="1865">
                <a:solidFill>
                  <a:schemeClr val="tx1">
                    <a:tint val="75000"/>
                  </a:schemeClr>
                </a:solidFill>
              </a:defRPr>
            </a:lvl6pPr>
            <a:lvl7pPr marL="3657600" indent="0">
              <a:buNone/>
              <a:defRPr sz="1865">
                <a:solidFill>
                  <a:schemeClr val="tx1">
                    <a:tint val="75000"/>
                  </a:schemeClr>
                </a:solidFill>
              </a:defRPr>
            </a:lvl7pPr>
            <a:lvl8pPr marL="4267200" indent="0">
              <a:buNone/>
              <a:defRPr sz="1865">
                <a:solidFill>
                  <a:schemeClr val="tx1">
                    <a:tint val="75000"/>
                  </a:schemeClr>
                </a:solidFill>
              </a:defRPr>
            </a:lvl8pPr>
            <a:lvl9pPr marL="4876800" indent="0">
              <a:buNone/>
              <a:defRPr sz="1865">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1323534068"/>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7"/>
            <a:ext cx="10972800" cy="1143000"/>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609600" y="1200151"/>
            <a:ext cx="5384800" cy="3394075"/>
          </a:xfrm>
          <a:prstGeom prst="rect">
            <a:avLst/>
          </a:prstGeo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7600" y="1200151"/>
            <a:ext cx="5384800" cy="3394075"/>
          </a:xfrm>
          <a:prstGeom prst="rect">
            <a:avLst/>
          </a:prstGeo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6" name="页脚占位符 5"/>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3854105873"/>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7"/>
            <a:ext cx="10972800" cy="1143000"/>
          </a:xfrm>
          <a:prstGeom prst="rect">
            <a:avLst/>
          </a:prstGeo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3"/>
          </a:xfrm>
          <a:prstGeom prst="rect">
            <a:avLst/>
          </a:prstGeo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a:prstGeom prst="rect">
            <a:avLst/>
          </a:prstGeo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3369" y="1535113"/>
            <a:ext cx="5389033" cy="639763"/>
          </a:xfrm>
          <a:prstGeom prst="rect">
            <a:avLst/>
          </a:prstGeo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p>
        </p:txBody>
      </p:sp>
      <p:sp>
        <p:nvSpPr>
          <p:cNvPr id="6" name="内容占位符 5"/>
          <p:cNvSpPr>
            <a:spLocks noGrp="1"/>
          </p:cNvSpPr>
          <p:nvPr>
            <p:ph sz="quarter" idx="4"/>
          </p:nvPr>
        </p:nvSpPr>
        <p:spPr>
          <a:xfrm>
            <a:off x="6193369" y="2174875"/>
            <a:ext cx="5389033" cy="3951288"/>
          </a:xfrm>
          <a:prstGeom prst="rect">
            <a:avLst/>
          </a:prstGeo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8" name="页脚占位符 7"/>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23669559"/>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7"/>
            <a:ext cx="10972800" cy="1143000"/>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3949650810"/>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3" name="页脚占位符 2"/>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2511198525"/>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2" y="273049"/>
            <a:ext cx="4011084" cy="1162051"/>
          </a:xfrm>
          <a:prstGeom prst="rect">
            <a:avLst/>
          </a:prstGeom>
        </p:spPr>
        <p:txBody>
          <a:bodyPr anchor="b"/>
          <a:lstStyle>
            <a:lvl1pPr algn="l">
              <a:defRPr sz="2665" b="1"/>
            </a:lvl1pPr>
          </a:lstStyle>
          <a:p>
            <a:r>
              <a:rPr lang="zh-CN" altLang="en-US"/>
              <a:t>单击此处编辑母版标题样式</a:t>
            </a:r>
          </a:p>
        </p:txBody>
      </p:sp>
      <p:sp>
        <p:nvSpPr>
          <p:cNvPr id="3" name="内容占位符 2"/>
          <p:cNvSpPr>
            <a:spLocks noGrp="1"/>
          </p:cNvSpPr>
          <p:nvPr>
            <p:ph idx="1"/>
          </p:nvPr>
        </p:nvSpPr>
        <p:spPr>
          <a:xfrm>
            <a:off x="4766733" y="273052"/>
            <a:ext cx="6815667" cy="5853113"/>
          </a:xfrm>
          <a:prstGeom prst="rect">
            <a:avLst/>
          </a:prstGeom>
        </p:spPr>
        <p:txBody>
          <a:bodyPr/>
          <a:lstStyle>
            <a:lvl1pPr>
              <a:defRPr sz="4265"/>
            </a:lvl1pPr>
            <a:lvl2pPr>
              <a:defRPr sz="3735"/>
            </a:lvl2pPr>
            <a:lvl3pPr>
              <a:defRPr sz="3200"/>
            </a:lvl3pPr>
            <a:lvl4pPr>
              <a:defRPr sz="2665"/>
            </a:lvl4pPr>
            <a:lvl5pPr>
              <a:defRPr sz="2665"/>
            </a:lvl5pPr>
            <a:lvl6pPr>
              <a:defRPr sz="2665"/>
            </a:lvl6pPr>
            <a:lvl7pPr>
              <a:defRPr sz="2665"/>
            </a:lvl7pPr>
            <a:lvl8pPr>
              <a:defRPr sz="2665"/>
            </a:lvl8pPr>
            <a:lvl9pPr>
              <a:defRPr sz="266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2" y="1435102"/>
            <a:ext cx="4011084" cy="4691063"/>
          </a:xfrm>
          <a:prstGeom prst="rect">
            <a:avLst/>
          </a:prstGeo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p>
        </p:txBody>
      </p:sp>
      <p:sp>
        <p:nvSpPr>
          <p:cNvPr id="5" name="日期占位符 4"/>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6" name="页脚占位符 5"/>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755029826"/>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FD3B3C-1EEB-4668-9017-24D100895D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30171E9-1436-4CE1-AEEB-D81FEC7F65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5E932F0-B70A-490E-BA75-9C5F431CC7AF}"/>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5" name="Footer Placeholder 4">
            <a:extLst>
              <a:ext uri="{FF2B5EF4-FFF2-40B4-BE49-F238E27FC236}">
                <a16:creationId xmlns:a16="http://schemas.microsoft.com/office/drawing/2014/main" xmlns="" id="{90DEF91A-2B5A-4A9B-8430-8E7DF7941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B58DF34-EAB2-4090-AB3B-D55A9C1A90C3}"/>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12832127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9"/>
          </a:xfrm>
          <a:prstGeom prst="rect">
            <a:avLst/>
          </a:prstGeom>
        </p:spPr>
        <p:txBody>
          <a:bodyPr anchor="b"/>
          <a:lstStyle>
            <a:lvl1pPr algn="l">
              <a:defRPr sz="2665"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a:prstGeom prst="rect">
            <a:avLst/>
          </a:prstGeom>
        </p:spPr>
        <p:txBody>
          <a:bodyPr/>
          <a:lstStyle>
            <a:lvl1pPr marL="0" indent="0">
              <a:buNone/>
              <a:defRPr sz="4265"/>
            </a:lvl1pPr>
            <a:lvl2pPr marL="609600" indent="0">
              <a:buNone/>
              <a:defRPr sz="3735"/>
            </a:lvl2pPr>
            <a:lvl3pPr marL="1219200" indent="0">
              <a:buNone/>
              <a:defRPr sz="3200"/>
            </a:lvl3pPr>
            <a:lvl4pPr marL="1828800" indent="0">
              <a:buNone/>
              <a:defRPr sz="2665"/>
            </a:lvl4pPr>
            <a:lvl5pPr marL="2438400" indent="0">
              <a:buNone/>
              <a:defRPr sz="2665"/>
            </a:lvl5pPr>
            <a:lvl6pPr marL="3048000" indent="0">
              <a:buNone/>
              <a:defRPr sz="2665"/>
            </a:lvl6pPr>
            <a:lvl7pPr marL="3657600" indent="0">
              <a:buNone/>
              <a:defRPr sz="2665"/>
            </a:lvl7pPr>
            <a:lvl8pPr marL="4267200" indent="0">
              <a:buNone/>
              <a:defRPr sz="2665"/>
            </a:lvl8pPr>
            <a:lvl9pPr marL="4876800" indent="0">
              <a:buNone/>
              <a:defRPr sz="2665"/>
            </a:lvl9pPr>
          </a:lstStyle>
          <a:p>
            <a:endParaRPr lang="zh-CN" altLang="en-US"/>
          </a:p>
        </p:txBody>
      </p:sp>
      <p:sp>
        <p:nvSpPr>
          <p:cNvPr id="4" name="文本占位符 3"/>
          <p:cNvSpPr>
            <a:spLocks noGrp="1"/>
          </p:cNvSpPr>
          <p:nvPr>
            <p:ph type="body" sz="half" idx="2"/>
          </p:nvPr>
        </p:nvSpPr>
        <p:spPr>
          <a:xfrm>
            <a:off x="2389717" y="5367338"/>
            <a:ext cx="7315200" cy="804863"/>
          </a:xfrm>
          <a:prstGeom prst="rect">
            <a:avLst/>
          </a:prstGeo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p>
        </p:txBody>
      </p:sp>
      <p:sp>
        <p:nvSpPr>
          <p:cNvPr id="5" name="日期占位符 4"/>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6" name="页脚占位符 5"/>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2023237246"/>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7"/>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3287547982"/>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06375"/>
            <a:ext cx="2743200" cy="4387851"/>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06375"/>
            <a:ext cx="8026400" cy="4387851"/>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B44CCEC7-3A54-47D1-BB25-17A0FDA63797}" type="datetimeFigureOut">
              <a:rPr lang="zh-CN" altLang="en-US" smtClean="0"/>
              <a:pPr/>
              <a:t>2025/10/7</a:t>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65495661-81B6-46E9-A91E-889569155CC2}" type="slidenum">
              <a:rPr lang="zh-CN" altLang="en-US" smtClean="0"/>
              <a:pPr/>
              <a:t>‹#›</a:t>
            </a:fld>
            <a:endParaRPr lang="zh-CN" altLang="en-US"/>
          </a:p>
        </p:txBody>
      </p:sp>
    </p:spTree>
    <p:extLst>
      <p:ext uri="{BB962C8B-B14F-4D97-AF65-F5344CB8AC3E}">
        <p14:creationId xmlns:p14="http://schemas.microsoft.com/office/powerpoint/2010/main" xmlns="" val="2607680630"/>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B98B74-9CEB-4049-B4B2-2441699F71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8C048F6D-8EC1-4958-9149-E823D6FE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08B7457-5B01-49E0-AEC6-B0D6A0E81CE6}"/>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5" name="Footer Placeholder 4">
            <a:extLst>
              <a:ext uri="{FF2B5EF4-FFF2-40B4-BE49-F238E27FC236}">
                <a16:creationId xmlns:a16="http://schemas.microsoft.com/office/drawing/2014/main" xmlns="" id="{987431AB-A940-4ECF-8386-EAABB6ABBC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9130520-C44D-4247-9075-232F9CED5BB1}"/>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1306236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FF6A44-23ED-4ACC-B9F0-82C8CB7AD0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256A21A-9FF6-4D7D-B8FE-FF78E0CCFF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FA3D8E77-3709-4578-9FC7-C4BA6DA374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C234E9FA-3880-425D-B7EE-06A09A2A4C2A}"/>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6" name="Footer Placeholder 5">
            <a:extLst>
              <a:ext uri="{FF2B5EF4-FFF2-40B4-BE49-F238E27FC236}">
                <a16:creationId xmlns:a16="http://schemas.microsoft.com/office/drawing/2014/main" xmlns="" id="{E369ECC3-3001-4906-A2D4-F88E65780E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129A9BA-0336-4446-8A66-7C1EFDF4B512}"/>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2451238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D1353F-4701-4983-8ED1-4C2BABDE37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A800537-BDFC-4805-A5D2-B698868C99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F3C638B-24A0-45FA-AF2B-2631467EB3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602D1B8-C259-4E3A-AA4D-6438559713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18C8AF0-ED13-47AA-9077-C51B231D4B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59CEDE0-1C91-4F83-A013-15C0C5B3CFA3}"/>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8" name="Footer Placeholder 7">
            <a:extLst>
              <a:ext uri="{FF2B5EF4-FFF2-40B4-BE49-F238E27FC236}">
                <a16:creationId xmlns:a16="http://schemas.microsoft.com/office/drawing/2014/main" xmlns="" id="{2DAEFD17-C8FB-4677-B2E8-7300A2C7E7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CC88C8D-9950-48F6-9820-C434BCC043D6}"/>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3540846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A7D9C4-B85D-41B8-897A-9E73F52A32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7290EB9A-47F2-4DF0-BBC3-2DBEE14CBC6E}"/>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4" name="Footer Placeholder 3">
            <a:extLst>
              <a:ext uri="{FF2B5EF4-FFF2-40B4-BE49-F238E27FC236}">
                <a16:creationId xmlns:a16="http://schemas.microsoft.com/office/drawing/2014/main" xmlns="" id="{940EBF7D-6532-44C1-8B54-1936676ABB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36A226AD-F455-4A36-AC6B-5E2D365540B0}"/>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151825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D26E12C-D8E3-423D-BC99-85CBBFE5783C}"/>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3" name="Footer Placeholder 2">
            <a:extLst>
              <a:ext uri="{FF2B5EF4-FFF2-40B4-BE49-F238E27FC236}">
                <a16:creationId xmlns:a16="http://schemas.microsoft.com/office/drawing/2014/main" xmlns="" id="{246D8731-1746-4E7D-9F18-F84913B947B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7780B0B-9307-45A6-8E80-C242042232CD}"/>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4097094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6BAD91-EB35-4EBC-9D24-B5C2C3CC40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35CDFD62-0992-4D96-B9B8-9B94617C4E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66294E9-FC3B-48DC-8E8D-462219DCC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3F07E0B-63D0-4ED3-85EE-EC8F6ACAA2EC}"/>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6" name="Footer Placeholder 5">
            <a:extLst>
              <a:ext uri="{FF2B5EF4-FFF2-40B4-BE49-F238E27FC236}">
                <a16:creationId xmlns:a16="http://schemas.microsoft.com/office/drawing/2014/main" xmlns="" id="{59A86AAD-14D9-4F7C-8753-8F73F2ACD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DE79244-579D-48C0-8DF3-0C9E6A6559ED}"/>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2643786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F11E1E-3FCC-4083-98B5-769459A901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42736523-7C2D-43E8-8EF5-B3F5F33EEB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6CFE84C9-2942-400F-95E0-C63698E8A5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D92646D-1F81-41DB-BF73-7822426F6A9F}"/>
              </a:ext>
            </a:extLst>
          </p:cNvPr>
          <p:cNvSpPr>
            <a:spLocks noGrp="1"/>
          </p:cNvSpPr>
          <p:nvPr>
            <p:ph type="dt" sz="half" idx="10"/>
          </p:nvPr>
        </p:nvSpPr>
        <p:spPr/>
        <p:txBody>
          <a:bodyPr/>
          <a:lstStyle/>
          <a:p>
            <a:fld id="{BA1DF640-6F96-4773-A07A-8DA42571DE8B}" type="datetimeFigureOut">
              <a:rPr lang="en-US" smtClean="0"/>
              <a:pPr/>
              <a:t>7/10/2025</a:t>
            </a:fld>
            <a:endParaRPr lang="en-US"/>
          </a:p>
        </p:txBody>
      </p:sp>
      <p:sp>
        <p:nvSpPr>
          <p:cNvPr id="6" name="Footer Placeholder 5">
            <a:extLst>
              <a:ext uri="{FF2B5EF4-FFF2-40B4-BE49-F238E27FC236}">
                <a16:creationId xmlns:a16="http://schemas.microsoft.com/office/drawing/2014/main" xmlns="" id="{873A960F-E937-41F5-926E-F429FC054E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0875987-B951-4319-90DE-5DC6024CC90E}"/>
              </a:ext>
            </a:extLst>
          </p:cNvPr>
          <p:cNvSpPr>
            <a:spLocks noGrp="1"/>
          </p:cNvSpPr>
          <p:nvPr>
            <p:ph type="sldNum" sz="quarter" idx="12"/>
          </p:nvPr>
        </p:nvSpPr>
        <p:spPr/>
        <p:txBody>
          <a:body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91512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1A7FA48-FE53-47A3-AA10-C7D8457A7F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6161880B-9A8C-4223-A730-955899FB33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EFF527B-0870-4048-A7B3-59F12F9A7B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DF640-6F96-4773-A07A-8DA42571DE8B}" type="datetimeFigureOut">
              <a:rPr lang="en-US" smtClean="0"/>
              <a:pPr/>
              <a:t>7/10/2025</a:t>
            </a:fld>
            <a:endParaRPr lang="en-US"/>
          </a:p>
        </p:txBody>
      </p:sp>
      <p:sp>
        <p:nvSpPr>
          <p:cNvPr id="5" name="Footer Placeholder 4">
            <a:extLst>
              <a:ext uri="{FF2B5EF4-FFF2-40B4-BE49-F238E27FC236}">
                <a16:creationId xmlns:a16="http://schemas.microsoft.com/office/drawing/2014/main" xmlns="" id="{9106D589-556B-4DDC-9F3C-9DF8312A6F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B3AD199A-66AA-458F-AE71-18886D16AD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DC9A3-C3DF-46B9-9164-C4D38073C246}" type="slidenum">
              <a:rPr lang="en-US" smtClean="0"/>
              <a:pPr/>
              <a:t>‹#›</a:t>
            </a:fld>
            <a:endParaRPr lang="en-US"/>
          </a:p>
        </p:txBody>
      </p:sp>
    </p:spTree>
    <p:extLst>
      <p:ext uri="{BB962C8B-B14F-4D97-AF65-F5344CB8AC3E}">
        <p14:creationId xmlns:p14="http://schemas.microsoft.com/office/powerpoint/2010/main" xmlns="" val="3675879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33000" r="-33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897522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txStyles>
    <p:titleStyle>
      <a:lvl1pPr algn="ctr" defTabSz="1218565" rtl="0" eaLnBrk="1" latinLnBrk="0" hangingPunct="1">
        <a:spcBef>
          <a:spcPct val="0"/>
        </a:spcBef>
        <a:buNone/>
        <a:defRPr sz="5865" kern="1200">
          <a:solidFill>
            <a:schemeClr val="tx1"/>
          </a:solidFill>
          <a:latin typeface="+mj-lt"/>
          <a:ea typeface="+mj-ea"/>
          <a:cs typeface="+mj-cs"/>
        </a:defRPr>
      </a:lvl1pPr>
    </p:titleStyle>
    <p:bodyStyle>
      <a:lvl1pPr marL="457200" indent="-457200" algn="l" defTabSz="1218565" rtl="0" eaLnBrk="1" latinLnBrk="0" hangingPunct="1">
        <a:spcBef>
          <a:spcPct val="20000"/>
        </a:spcBef>
        <a:buFont typeface="Arial" panose="020B0604020202020204" pitchFamily="34" charset="0"/>
        <a:buChar char="•"/>
        <a:defRPr sz="4265" kern="1200">
          <a:solidFill>
            <a:schemeClr val="tx1"/>
          </a:solidFill>
          <a:latin typeface="+mn-lt"/>
          <a:ea typeface="+mn-ea"/>
          <a:cs typeface="+mn-cs"/>
        </a:defRPr>
      </a:lvl1pPr>
      <a:lvl2pPr marL="990600" indent="-381000" algn="l" defTabSz="1218565" rtl="0" eaLnBrk="1" latinLnBrk="0" hangingPunct="1">
        <a:spcBef>
          <a:spcPct val="20000"/>
        </a:spcBef>
        <a:buFont typeface="Arial" panose="020B0604020202020204" pitchFamily="34" charset="0"/>
        <a:buChar char="–"/>
        <a:defRPr sz="3735" kern="1200">
          <a:solidFill>
            <a:schemeClr val="tx1"/>
          </a:solidFill>
          <a:latin typeface="+mn-lt"/>
          <a:ea typeface="+mn-ea"/>
          <a:cs typeface="+mn-cs"/>
        </a:defRPr>
      </a:lvl2pPr>
      <a:lvl3pPr marL="1524000" indent="-304800" algn="l" defTabSz="1218565"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8565"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4pPr>
      <a:lvl5pPr marL="2743200" indent="-304800" algn="l" defTabSz="1218565"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5pPr>
      <a:lvl6pPr marL="3352800" indent="-304800" algn="l" defTabSz="1218565"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8565"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8565"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8565"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9pPr>
    </p:bodyStyle>
    <p:other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8800" algn="l" defTabSz="1218565" rtl="0" eaLnBrk="1" latinLnBrk="0" hangingPunct="1">
        <a:defRPr sz="2400" kern="1200">
          <a:solidFill>
            <a:schemeClr val="tx1"/>
          </a:solidFill>
          <a:latin typeface="+mn-lt"/>
          <a:ea typeface="+mn-ea"/>
          <a:cs typeface="+mn-cs"/>
        </a:defRPr>
      </a:lvl4pPr>
      <a:lvl5pPr marL="2438400" algn="l" defTabSz="1218565" rtl="0" eaLnBrk="1" latinLnBrk="0" hangingPunct="1">
        <a:defRPr sz="2400" kern="1200">
          <a:solidFill>
            <a:schemeClr val="tx1"/>
          </a:solidFill>
          <a:latin typeface="+mn-lt"/>
          <a:ea typeface="+mn-ea"/>
          <a:cs typeface="+mn-cs"/>
        </a:defRPr>
      </a:lvl5pPr>
      <a:lvl6pPr marL="3048000" algn="l" defTabSz="1218565" rtl="0" eaLnBrk="1" latinLnBrk="0" hangingPunct="1">
        <a:defRPr sz="2400" kern="1200">
          <a:solidFill>
            <a:schemeClr val="tx1"/>
          </a:solidFill>
          <a:latin typeface="+mn-lt"/>
          <a:ea typeface="+mn-ea"/>
          <a:cs typeface="+mn-cs"/>
        </a:defRPr>
      </a:lvl6pPr>
      <a:lvl7pPr marL="3657600" algn="l" defTabSz="1218565" rtl="0" eaLnBrk="1" latinLnBrk="0" hangingPunct="1">
        <a:defRPr sz="2400" kern="1200">
          <a:solidFill>
            <a:schemeClr val="tx1"/>
          </a:solidFill>
          <a:latin typeface="+mn-lt"/>
          <a:ea typeface="+mn-ea"/>
          <a:cs typeface="+mn-cs"/>
        </a:defRPr>
      </a:lvl7pPr>
      <a:lvl8pPr marL="4267200" algn="l" defTabSz="1218565" rtl="0" eaLnBrk="1" latinLnBrk="0" hangingPunct="1">
        <a:defRPr sz="2400" kern="1200">
          <a:solidFill>
            <a:schemeClr val="tx1"/>
          </a:solidFill>
          <a:latin typeface="+mn-lt"/>
          <a:ea typeface="+mn-ea"/>
          <a:cs typeface="+mn-cs"/>
        </a:defRPr>
      </a:lvl8pPr>
      <a:lvl9pPr marL="4876800" algn="l" defTabSz="121856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图片 17"/>
          <p:cNvPicPr>
            <a:picLocks noChangeAspect="1"/>
          </p:cNvPicPr>
          <p:nvPr/>
        </p:nvPicPr>
        <p:blipFill>
          <a:blip r:embed="rId3"/>
          <a:stretch>
            <a:fillRect/>
          </a:stretch>
        </p:blipFill>
        <p:spPr>
          <a:xfrm>
            <a:off x="134447" y="4986736"/>
            <a:ext cx="12011322" cy="1822506"/>
          </a:xfrm>
          <a:prstGeom prst="rect">
            <a:avLst/>
          </a:prstGeom>
        </p:spPr>
      </p:pic>
      <p:pic>
        <p:nvPicPr>
          <p:cNvPr id="10" name="图片 9"/>
          <p:cNvPicPr>
            <a:picLocks noChangeAspect="1"/>
          </p:cNvPicPr>
          <p:nvPr/>
        </p:nvPicPr>
        <p:blipFill>
          <a:blip r:embed="rId4"/>
          <a:stretch>
            <a:fillRect/>
          </a:stretch>
        </p:blipFill>
        <p:spPr>
          <a:xfrm rot="20982956">
            <a:off x="-323281" y="-18523"/>
            <a:ext cx="2844807" cy="2693084"/>
          </a:xfrm>
          <a:prstGeom prst="rect">
            <a:avLst/>
          </a:prstGeom>
        </p:spPr>
      </p:pic>
      <p:pic>
        <p:nvPicPr>
          <p:cNvPr id="11" name="图片 10"/>
          <p:cNvPicPr>
            <a:picLocks noChangeAspect="1"/>
          </p:cNvPicPr>
          <p:nvPr/>
        </p:nvPicPr>
        <p:blipFill>
          <a:blip r:embed="rId5"/>
          <a:stretch>
            <a:fillRect/>
          </a:stretch>
        </p:blipFill>
        <p:spPr>
          <a:xfrm>
            <a:off x="671071" y="2776906"/>
            <a:ext cx="595066" cy="504056"/>
          </a:xfrm>
          <a:prstGeom prst="rect">
            <a:avLst/>
          </a:prstGeom>
        </p:spPr>
      </p:pic>
      <p:pic>
        <p:nvPicPr>
          <p:cNvPr id="16" name="图片 15"/>
          <p:cNvPicPr>
            <a:picLocks noChangeAspect="1"/>
          </p:cNvPicPr>
          <p:nvPr/>
        </p:nvPicPr>
        <p:blipFill>
          <a:blip r:embed="rId6"/>
          <a:stretch>
            <a:fillRect/>
          </a:stretch>
        </p:blipFill>
        <p:spPr>
          <a:xfrm>
            <a:off x="2325159" y="572328"/>
            <a:ext cx="827824" cy="469672"/>
          </a:xfrm>
          <a:prstGeom prst="rect">
            <a:avLst/>
          </a:prstGeom>
        </p:spPr>
      </p:pic>
      <p:pic>
        <p:nvPicPr>
          <p:cNvPr id="19" name="图片 18"/>
          <p:cNvPicPr>
            <a:picLocks noChangeAspect="1"/>
          </p:cNvPicPr>
          <p:nvPr/>
        </p:nvPicPr>
        <p:blipFill>
          <a:blip r:embed="rId7"/>
          <a:stretch>
            <a:fillRect/>
          </a:stretch>
        </p:blipFill>
        <p:spPr>
          <a:xfrm>
            <a:off x="147742" y="3819816"/>
            <a:ext cx="1641723" cy="982342"/>
          </a:xfrm>
          <a:prstGeom prst="rect">
            <a:avLst/>
          </a:prstGeom>
        </p:spPr>
      </p:pic>
      <p:sp>
        <p:nvSpPr>
          <p:cNvPr id="2" name="TextBox 1"/>
          <p:cNvSpPr txBox="1"/>
          <p:nvPr/>
        </p:nvSpPr>
        <p:spPr>
          <a:xfrm>
            <a:off x="3323317" y="2450582"/>
            <a:ext cx="6794606" cy="1714173"/>
          </a:xfrm>
          <a:prstGeom prst="rect">
            <a:avLst/>
          </a:prstGeom>
          <a:noFill/>
        </p:spPr>
        <p:txBody>
          <a:bodyPr wrap="square" rtlCol="0">
            <a:prstTxWarp prst="textDoubleWave1">
              <a:avLst>
                <a:gd name="adj1" fmla="val 6250"/>
                <a:gd name="adj2" fmla="val 660"/>
              </a:avLst>
            </a:prstTxWarp>
            <a:spAutoFit/>
          </a:bodyPr>
          <a:lstStyle/>
          <a:p>
            <a:pPr algn="ctr"/>
            <a:r>
              <a:rPr lang="vi-VN" sz="3600" b="1" i="1" dirty="0" smtClean="0">
                <a:solidFill>
                  <a:srgbClr val="FF0000"/>
                </a:solidFill>
                <a:latin typeface="Times New Roman" panose="02020603050405020304" pitchFamily="18" charset="0"/>
                <a:ea typeface="Cambria" panose="02040503050406030204" pitchFamily="18" charset="0"/>
                <a:cs typeface="Times New Roman" panose="02020603050405020304" pitchFamily="18" charset="0"/>
              </a:rPr>
              <a:t>THƠ CA</a:t>
            </a:r>
            <a:endParaRPr lang="en-US" sz="3600" b="1"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xmlns="" id="{6013F264-893D-4329-8160-9A0F5A46B559}"/>
              </a:ext>
            </a:extLst>
          </p:cNvPr>
          <p:cNvSpPr txBox="1"/>
          <p:nvPr/>
        </p:nvSpPr>
        <p:spPr>
          <a:xfrm>
            <a:off x="2932386" y="1388428"/>
            <a:ext cx="7977351" cy="1004531"/>
          </a:xfrm>
          <a:prstGeom prst="rect">
            <a:avLst/>
          </a:prstGeom>
          <a:noFill/>
        </p:spPr>
        <p:txBody>
          <a:bodyPr wrap="square" rtlCol="0">
            <a:prstTxWarp prst="textDoubleWave1">
              <a:avLst>
                <a:gd name="adj1" fmla="val 6250"/>
                <a:gd name="adj2" fmla="val 660"/>
              </a:avLst>
            </a:prstTxWarp>
            <a:spAutoFit/>
          </a:bodyPr>
          <a:lstStyle/>
          <a:p>
            <a:pPr algn="ctr"/>
            <a:r>
              <a:rPr lang="en-US" sz="3600" b="1" i="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Đọc</a:t>
            </a:r>
            <a:r>
              <a:rPr lang="en-US" sz="3600" b="1" i="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3600" b="1" i="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mở</a:t>
            </a:r>
            <a:r>
              <a:rPr lang="en-US" sz="3600" b="1" i="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3600" b="1" i="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rộng</a:t>
            </a:r>
            <a:r>
              <a:rPr lang="en-US" sz="3600" b="1" i="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3600" b="1" i="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theo</a:t>
            </a:r>
            <a:r>
              <a:rPr lang="en-US" sz="3600" b="1" i="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3600" b="1" i="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thể</a:t>
            </a:r>
            <a:r>
              <a:rPr lang="en-US" sz="3600" b="1" i="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3600" b="1" i="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loại</a:t>
            </a:r>
            <a:endParaRPr lang="en-US" sz="3600" b="1" i="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xmlns="" id="{351F56DB-4D78-4666-8DFF-32BCB801BFA8}"/>
              </a:ext>
            </a:extLst>
          </p:cNvPr>
          <p:cNvSpPr txBox="1"/>
          <p:nvPr/>
        </p:nvSpPr>
        <p:spPr>
          <a:xfrm>
            <a:off x="6556346" y="4467589"/>
            <a:ext cx="3561577" cy="459195"/>
          </a:xfrm>
          <a:prstGeom prst="rect">
            <a:avLst/>
          </a:prstGeom>
          <a:noFill/>
        </p:spPr>
        <p:txBody>
          <a:bodyPr wrap="square" rtlCol="0">
            <a:prstTxWarp prst="textDoubleWave1">
              <a:avLst>
                <a:gd name="adj1" fmla="val 6250"/>
                <a:gd name="adj2" fmla="val 660"/>
              </a:avLst>
            </a:prstTxWarp>
            <a:spAutoFit/>
          </a:bodyPr>
          <a:lstStyle/>
          <a:p>
            <a:pPr algn="ctr"/>
            <a:r>
              <a:rPr lang="en-US" altLang="zh-CN" sz="3600" b="1" dirty="0" err="1">
                <a:solidFill>
                  <a:srgbClr val="6600CC"/>
                </a:solidFill>
                <a:latin typeface="#9Slide03 Arima Madurai Black" panose="00000A00000000000000" pitchFamily="2" charset="0"/>
                <a:ea typeface="Kaufmann" panose="020B0500000000000000" pitchFamily="34" charset="0"/>
                <a:cs typeface="#9Slide03 Arima Madurai Black" panose="00000A00000000000000" pitchFamily="2" charset="0"/>
                <a:sym typeface="+mn-lt"/>
              </a:rPr>
              <a:t>Rasul</a:t>
            </a:r>
            <a:r>
              <a:rPr lang="en-US" altLang="zh-CN" sz="3600" b="1" dirty="0">
                <a:solidFill>
                  <a:srgbClr val="6600CC"/>
                </a:solidFill>
                <a:latin typeface="#9Slide03 Arima Madurai Black" panose="00000A00000000000000" pitchFamily="2" charset="0"/>
                <a:ea typeface="Kaufmann" panose="020B0500000000000000" pitchFamily="34" charset="0"/>
                <a:cs typeface="#9Slide03 Arima Madurai Black" panose="00000A00000000000000" pitchFamily="2" charset="0"/>
                <a:sym typeface="+mn-lt"/>
              </a:rPr>
              <a:t> </a:t>
            </a:r>
            <a:r>
              <a:rPr lang="en-US" altLang="zh-CN" sz="3600" b="1" dirty="0" err="1">
                <a:solidFill>
                  <a:srgbClr val="6600CC"/>
                </a:solidFill>
                <a:latin typeface="#9Slide03 Arima Madurai Black" panose="00000A00000000000000" pitchFamily="2" charset="0"/>
                <a:ea typeface="Kaufmann" panose="020B0500000000000000" pitchFamily="34" charset="0"/>
                <a:cs typeface="#9Slide03 Arima Madurai Black" panose="00000A00000000000000" pitchFamily="2" charset="0"/>
                <a:sym typeface="+mn-lt"/>
              </a:rPr>
              <a:t>Gamzatov</a:t>
            </a:r>
            <a:endParaRPr lang="en-US" altLang="zh-CN" sz="3600" b="1" dirty="0">
              <a:solidFill>
                <a:srgbClr val="6600CC"/>
              </a:solidFill>
              <a:latin typeface="#9Slide03 Arima Madurai Black" panose="00000A00000000000000" pitchFamily="2" charset="0"/>
              <a:ea typeface="Kaufmann" panose="020B0500000000000000" pitchFamily="34" charset="0"/>
              <a:cs typeface="#9Slide03 Arima Madurai Black" panose="00000A00000000000000" pitchFamily="2" charset="0"/>
              <a:sym typeface="+mn-lt"/>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xmlns="" id="{2C61293E-6EBE-43EF-A52C-9BEBFD7679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Ngâm tay vào chậu nước đá 30 giây, bạn sẽ biết ngay mình mắc bệnh tim hay  không - Doanh nghiệp Việt Nam">
            <a:extLst>
              <a:ext uri="{FF2B5EF4-FFF2-40B4-BE49-F238E27FC236}">
                <a16:creationId xmlns:a16="http://schemas.microsoft.com/office/drawing/2014/main" xmlns="" id="{B28EC8B3-4756-3040-A8AD-09FD2DBEC0B9}"/>
              </a:ext>
            </a:extLst>
          </p:cNvPr>
          <p:cNvPicPr>
            <a:picLocks noChangeAspect="1" noChangeArrowheads="1"/>
          </p:cNvPicPr>
          <p:nvPr/>
        </p:nvPicPr>
        <p:blipFill rotWithShape="1">
          <a:blip r:embed="rId3">
            <a:extLst>
              <a:ext uri="{28A0092B-C50C-407E-A947-70E740481C1C}">
                <a14:useLocalDpi xmlns:a14="http://schemas.microsoft.com/office/drawing/2010/main" xmlns="" val="0"/>
              </a:ext>
            </a:extLst>
          </a:blip>
          <a:srcRect l="18444" r="36328" b="2"/>
          <a:stretch/>
        </p:blipFill>
        <p:spPr bwMode="auto">
          <a:xfrm>
            <a:off x="1" y="10"/>
            <a:ext cx="508426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xmlns="">
                <a:solidFill>
                  <a:srgbClr val="FFFFFF"/>
                </a:solidFill>
              </a14:hiddenFill>
            </a:ext>
          </a:extLst>
        </p:spPr>
      </p:pic>
      <p:sp>
        <p:nvSpPr>
          <p:cNvPr id="193" name="sketchy line">
            <a:extLst>
              <a:ext uri="{FF2B5EF4-FFF2-40B4-BE49-F238E27FC236}">
                <a16:creationId xmlns:a16="http://schemas.microsoft.com/office/drawing/2014/main" xmlns="" id="{21540236-BFD5-4A9D-8840-4703E7F7682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文本框 10">
            <a:extLst>
              <a:ext uri="{FF2B5EF4-FFF2-40B4-BE49-F238E27FC236}">
                <a16:creationId xmlns:a16="http://schemas.microsoft.com/office/drawing/2014/main" xmlns="" id="{8A96226B-8BB0-3D40-8D68-E39567F9108C}"/>
              </a:ext>
            </a:extLst>
          </p:cNvPr>
          <p:cNvSpPr txBox="1"/>
          <p:nvPr/>
        </p:nvSpPr>
        <p:spPr>
          <a:xfrm>
            <a:off x="4248619" y="867040"/>
            <a:ext cx="7203688" cy="1446550"/>
          </a:xfrm>
          <a:prstGeom prst="rect">
            <a:avLst/>
          </a:prstGeom>
          <a:noFill/>
        </p:spPr>
        <p:txBody>
          <a:bodyPr wrap="square" rtlCol="0">
            <a:spAutoFit/>
          </a:bodyPr>
          <a:lstStyle>
            <a:defPPr>
              <a:defRPr lang="zh-CN"/>
            </a:defPPr>
            <a:lvl1pPr>
              <a:defRPr sz="3600" b="1">
                <a:solidFill>
                  <a:srgbClr val="009AA0"/>
                </a:solidFill>
                <a:latin typeface="方正静蕾简体" panose="02000000000000000000" pitchFamily="2" charset="-122"/>
                <a:ea typeface="方正静蕾简体" panose="02000000000000000000" pitchFamily="2" charset="-122"/>
              </a:defRPr>
            </a:lvl1pPr>
          </a:lstStyle>
          <a:p>
            <a:pPr marL="0" marR="0" lvl="0" indent="0" algn="ctr" defTabSz="1218565"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009AA0"/>
                </a:solidFill>
                <a:effectLst/>
                <a:uLnTx/>
                <a:uFillTx/>
                <a:latin typeface="Tahoma" panose="020B0604030504040204" pitchFamily="34" charset="0"/>
                <a:ea typeface="Tahoma" panose="020B0604030504040204" pitchFamily="34" charset="0"/>
                <a:cs typeface="Tahoma" panose="020B0604030504040204" pitchFamily="34" charset="0"/>
              </a:rPr>
              <a:t>TRẢI </a:t>
            </a:r>
            <a:r>
              <a:rPr kumimoji="0" lang="en-US" altLang="zh-CN" sz="4400" b="1" i="0" u="none" strike="noStrike" kern="1200" cap="none" spc="0" normalizeH="0" baseline="0" noProof="0" dirty="0" smtClean="0">
                <a:ln>
                  <a:noFill/>
                </a:ln>
                <a:solidFill>
                  <a:srgbClr val="009AA0"/>
                </a:solidFill>
                <a:effectLst/>
                <a:uLnTx/>
                <a:uFillTx/>
                <a:latin typeface="Tahoma" panose="020B0604030504040204" pitchFamily="34" charset="0"/>
                <a:ea typeface="Tahoma" panose="020B0604030504040204" pitchFamily="34" charset="0"/>
                <a:cs typeface="Tahoma" panose="020B0604030504040204" pitchFamily="34" charset="0"/>
              </a:rPr>
              <a:t>NGHIỆM</a:t>
            </a:r>
            <a:r>
              <a:rPr kumimoji="0" lang="vi-VN" altLang="zh-CN" sz="4400" b="1" i="0" u="none" strike="noStrike" kern="1200" cap="none" spc="0" normalizeH="0" baseline="0" noProof="0" dirty="0" smtClean="0">
                <a:ln>
                  <a:noFill/>
                </a:ln>
                <a:solidFill>
                  <a:srgbClr val="009AA0"/>
                </a:solidFill>
                <a:effectLst/>
                <a:uLnTx/>
                <a:uFillTx/>
                <a:latin typeface="Tahoma" panose="020B0604030504040204" pitchFamily="34" charset="0"/>
                <a:ea typeface="Tahoma" panose="020B0604030504040204" pitchFamily="34" charset="0"/>
                <a:cs typeface="Tahoma" panose="020B0604030504040204" pitchFamily="34" charset="0"/>
              </a:rPr>
              <a:t> CÙNG</a:t>
            </a:r>
            <a:r>
              <a:rPr kumimoji="0" lang="vi-VN" altLang="zh-CN" sz="4400" b="1" i="0" u="none" strike="noStrike" kern="1200" cap="none" spc="0" normalizeH="0" noProof="0" dirty="0" smtClean="0">
                <a:ln>
                  <a:noFill/>
                </a:ln>
                <a:solidFill>
                  <a:srgbClr val="009AA0"/>
                </a:solidFill>
                <a:effectLst/>
                <a:uLnTx/>
                <a:uFillTx/>
                <a:latin typeface="Tahoma" panose="020B0604030504040204" pitchFamily="34" charset="0"/>
                <a:ea typeface="Tahoma" panose="020B0604030504040204" pitchFamily="34" charset="0"/>
                <a:cs typeface="Tahoma" panose="020B0604030504040204" pitchFamily="34" charset="0"/>
              </a:rPr>
              <a:t> VĂN BẢN</a:t>
            </a:r>
            <a:endParaRPr kumimoji="0" lang="zh-CN" altLang="en-US" sz="4400" b="1" i="0" u="none" strike="noStrike" kern="1200" cap="none" spc="0" normalizeH="0" baseline="0" noProof="0" dirty="0">
              <a:ln>
                <a:noFill/>
              </a:ln>
              <a:solidFill>
                <a:srgbClr val="009AA0"/>
              </a:solidFill>
              <a:effectLst/>
              <a:uLnTx/>
              <a:uFillTx/>
              <a:latin typeface="Tahoma" panose="020B0604030504040204" pitchFamily="34" charset="0"/>
              <a:cs typeface="Tahoma" panose="020B0604030504040204" pitchFamily="34" charset="0"/>
            </a:endParaRPr>
          </a:p>
        </p:txBody>
      </p:sp>
      <p:sp>
        <p:nvSpPr>
          <p:cNvPr id="8" name="文本框 93">
            <a:extLst>
              <a:ext uri="{FF2B5EF4-FFF2-40B4-BE49-F238E27FC236}">
                <a16:creationId xmlns:a16="http://schemas.microsoft.com/office/drawing/2014/main" xmlns="" id="{91CEDCE4-5CDC-684F-B273-E4E15A4BC447}"/>
              </a:ext>
            </a:extLst>
          </p:cNvPr>
          <p:cNvSpPr txBox="1">
            <a:spLocks noChangeArrowheads="1"/>
          </p:cNvSpPr>
          <p:nvPr/>
        </p:nvSpPr>
        <p:spPr bwMode="auto">
          <a:xfrm>
            <a:off x="5250936" y="2635472"/>
            <a:ext cx="6898185" cy="1292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marL="742950" lvl="0" indent="-742950" algn="just" defTabSz="1218565">
              <a:lnSpc>
                <a:spcPct val="114000"/>
              </a:lnSpc>
              <a:buAutoNum type="arabicPeriod"/>
              <a:defRPr/>
            </a:pPr>
            <a:r>
              <a:rPr lang="vi-VN" altLang="zh-CN" sz="3600" dirty="0" smtClean="0">
                <a:solidFill>
                  <a:srgbClr val="000000"/>
                </a:solidFill>
                <a:latin typeface="Tahoma" panose="020B0604030504040204" pitchFamily="34" charset="0"/>
                <a:ea typeface="Tahoma" panose="020B0604030504040204" pitchFamily="34" charset="0"/>
                <a:cs typeface="Tahoma" panose="020B0604030504040204" pitchFamily="34" charset="0"/>
                <a:sym typeface="+mn-lt"/>
              </a:rPr>
              <a:t>Đọc văn bản.</a:t>
            </a:r>
          </a:p>
          <a:p>
            <a:pPr marL="742950" lvl="0" indent="-742950" algn="just" defTabSz="1218565">
              <a:lnSpc>
                <a:spcPct val="114000"/>
              </a:lnSpc>
              <a:buAutoNum type="arabicPeriod"/>
              <a:defRPr/>
            </a:pPr>
            <a:r>
              <a:rPr kumimoji="0" lang="vi-VN" altLang="zh-CN" sz="3600" b="0" i="0" u="none" strike="noStrike" kern="1200" cap="none" spc="0" normalizeH="0" baseline="0" noProof="0" dirty="0" smtClean="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sym typeface="+mn-lt"/>
              </a:rPr>
              <a:t>Thể loại:</a:t>
            </a:r>
            <a:r>
              <a:rPr kumimoji="0" lang="vi-VN" altLang="zh-CN" sz="3600" b="0" i="0" u="none" strike="noStrike" kern="1200" cap="none" spc="0" normalizeH="0" noProof="0" dirty="0" smtClean="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sym typeface="+mn-lt"/>
              </a:rPr>
              <a:t> Thơ tự do.</a:t>
            </a:r>
            <a:endParaRPr kumimoji="0" lang="en-US" altLang="zh-CN" sz="36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sym typeface="+mn-lt"/>
            </a:endParaRPr>
          </a:p>
        </p:txBody>
      </p:sp>
    </p:spTree>
    <p:extLst>
      <p:ext uri="{BB962C8B-B14F-4D97-AF65-F5344CB8AC3E}">
        <p14:creationId xmlns:p14="http://schemas.microsoft.com/office/powerpoint/2010/main" xmlns="" val="194465625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Ngâm tay vào chậu nước đá 30 giây, bạn sẽ biết ngay mình mắc bệnh tim hay  không - Doanh nghiệp Việt Nam">
            <a:extLst>
              <a:ext uri="{FF2B5EF4-FFF2-40B4-BE49-F238E27FC236}">
                <a16:creationId xmlns:a16="http://schemas.microsoft.com/office/drawing/2014/main" xmlns="" id="{B28EC8B3-4756-3040-A8AD-09FD2DBEC0B9}"/>
              </a:ext>
            </a:extLst>
          </p:cNvPr>
          <p:cNvPicPr>
            <a:picLocks noChangeAspect="1" noChangeArrowheads="1"/>
          </p:cNvPicPr>
          <p:nvPr/>
        </p:nvPicPr>
        <p:blipFill rotWithShape="1">
          <a:blip r:embed="rId3">
            <a:extLst>
              <a:ext uri="{28A0092B-C50C-407E-A947-70E740481C1C}">
                <a14:useLocalDpi xmlns:a14="http://schemas.microsoft.com/office/drawing/2010/main" xmlns="" val="0"/>
              </a:ext>
            </a:extLst>
          </a:blip>
          <a:srcRect l="18444" r="36328" b="2"/>
          <a:stretch/>
        </p:blipFill>
        <p:spPr bwMode="auto">
          <a:xfrm>
            <a:off x="1" y="10"/>
            <a:ext cx="508426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xmlns="">
                <a:solidFill>
                  <a:srgbClr val="FFFFFF"/>
                </a:solidFill>
              </a14:hiddenFill>
            </a:ext>
          </a:extLst>
        </p:spPr>
      </p:pic>
      <p:sp>
        <p:nvSpPr>
          <p:cNvPr id="7" name="文本框 10">
            <a:extLst>
              <a:ext uri="{FF2B5EF4-FFF2-40B4-BE49-F238E27FC236}">
                <a16:creationId xmlns:a16="http://schemas.microsoft.com/office/drawing/2014/main" xmlns="" id="{8A96226B-8BB0-3D40-8D68-E39567F9108C}"/>
              </a:ext>
            </a:extLst>
          </p:cNvPr>
          <p:cNvSpPr txBox="1"/>
          <p:nvPr/>
        </p:nvSpPr>
        <p:spPr>
          <a:xfrm>
            <a:off x="5229921" y="1681077"/>
            <a:ext cx="6657279" cy="1938992"/>
          </a:xfrm>
          <a:prstGeom prst="rect">
            <a:avLst/>
          </a:prstGeom>
          <a:noFill/>
        </p:spPr>
        <p:txBody>
          <a:bodyPr wrap="square" rtlCol="0">
            <a:spAutoFit/>
          </a:bodyPr>
          <a:lstStyle>
            <a:defPPr>
              <a:defRPr lang="zh-CN"/>
            </a:defPPr>
            <a:lvl1pPr>
              <a:defRPr sz="3600" b="1">
                <a:solidFill>
                  <a:srgbClr val="009AA0"/>
                </a:solidFill>
                <a:latin typeface="方正静蕾简体" panose="02000000000000000000" pitchFamily="2" charset="-122"/>
                <a:ea typeface="方正静蕾简体" panose="02000000000000000000" pitchFamily="2" charset="-122"/>
              </a:defRPr>
            </a:lvl1pPr>
          </a:lstStyle>
          <a:p>
            <a:pPr marL="0" marR="0" lvl="0" indent="0" algn="ctr" defTabSz="1218565" rtl="0" eaLnBrk="1" fontAlgn="auto" latinLnBrk="0" hangingPunct="1">
              <a:lnSpc>
                <a:spcPct val="100000"/>
              </a:lnSpc>
              <a:spcBef>
                <a:spcPts val="0"/>
              </a:spcBef>
              <a:spcAft>
                <a:spcPts val="0"/>
              </a:spcAft>
              <a:buClrTx/>
              <a:buSzTx/>
              <a:buFontTx/>
              <a:buNone/>
              <a:tabLst/>
              <a:defRPr/>
            </a:pPr>
            <a:r>
              <a:rPr kumimoji="0" lang="vi-VN" altLang="zh-CN" sz="6000" b="1" i="0" u="none" strike="noStrike" kern="1200" cap="none" spc="0" normalizeH="0" baseline="0" noProof="0" dirty="0" smtClean="0">
                <a:ln>
                  <a:noFill/>
                </a:ln>
                <a:solidFill>
                  <a:srgbClr val="009AA0"/>
                </a:solidFill>
                <a:effectLst/>
                <a:uLnTx/>
                <a:uFillTx/>
                <a:latin typeface="Tahoma" panose="020B0604030504040204" pitchFamily="34" charset="0"/>
                <a:ea typeface="Tahoma" panose="020B0604030504040204" pitchFamily="34" charset="0"/>
                <a:cs typeface="Tahoma" panose="020B0604030504040204" pitchFamily="34" charset="0"/>
              </a:rPr>
              <a:t>SUY NGẪM</a:t>
            </a:r>
            <a:r>
              <a:rPr kumimoji="0" lang="vi-VN" altLang="zh-CN" sz="6000" b="1" i="0" u="none" strike="noStrike" kern="1200" cap="none" spc="0" normalizeH="0" noProof="0" dirty="0" smtClean="0">
                <a:ln>
                  <a:noFill/>
                </a:ln>
                <a:solidFill>
                  <a:srgbClr val="009AA0"/>
                </a:solidFill>
                <a:effectLst/>
                <a:uLnTx/>
                <a:uFillTx/>
                <a:latin typeface="Tahoma" panose="020B0604030504040204" pitchFamily="34" charset="0"/>
                <a:ea typeface="Tahoma" panose="020B0604030504040204" pitchFamily="34" charset="0"/>
                <a:cs typeface="Tahoma" panose="020B0604030504040204" pitchFamily="34" charset="0"/>
              </a:rPr>
              <a:t> VÀ PHẢN HỒI</a:t>
            </a:r>
            <a:endParaRPr kumimoji="0" lang="zh-CN" altLang="en-US" sz="6000" b="1" i="0" u="none" strike="noStrike" kern="1200" cap="none" spc="0" normalizeH="0" baseline="0" noProof="0" dirty="0">
              <a:ln>
                <a:noFill/>
              </a:ln>
              <a:solidFill>
                <a:srgbClr val="009AA0"/>
              </a:solidFill>
              <a:effectLst/>
              <a:uLnTx/>
              <a:uFillTx/>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31721550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B75C15BD-4022-2143-ABA4-5267EF8A5622}"/>
              </a:ext>
            </a:extLst>
          </p:cNvPr>
          <p:cNvGraphicFramePr>
            <a:graphicFrameLocks noGrp="1"/>
          </p:cNvGraphicFramePr>
          <p:nvPr>
            <p:extLst>
              <p:ext uri="{D42A27DB-BD31-4B8C-83A1-F6EECF244321}">
                <p14:modId xmlns:p14="http://schemas.microsoft.com/office/powerpoint/2010/main" xmlns="" val="326324416"/>
              </p:ext>
            </p:extLst>
          </p:nvPr>
        </p:nvGraphicFramePr>
        <p:xfrm>
          <a:off x="0" y="1136090"/>
          <a:ext cx="12192000" cy="4719053"/>
        </p:xfrm>
        <a:graphic>
          <a:graphicData uri="http://schemas.openxmlformats.org/drawingml/2006/table">
            <a:tbl>
              <a:tblPr firstRow="1" bandRow="1">
                <a:tableStyleId>{5C22544A-7EE6-4342-B048-85BDC9FD1C3A}</a:tableStyleId>
              </a:tblPr>
              <a:tblGrid>
                <a:gridCol w="5656082">
                  <a:extLst>
                    <a:ext uri="{9D8B030D-6E8A-4147-A177-3AD203B41FA5}">
                      <a16:colId xmlns:a16="http://schemas.microsoft.com/office/drawing/2014/main" xmlns="" val="3118929249"/>
                    </a:ext>
                  </a:extLst>
                </a:gridCol>
                <a:gridCol w="6535918">
                  <a:extLst>
                    <a:ext uri="{9D8B030D-6E8A-4147-A177-3AD203B41FA5}">
                      <a16:colId xmlns:a16="http://schemas.microsoft.com/office/drawing/2014/main" xmlns="" val="3077519885"/>
                    </a:ext>
                  </a:extLst>
                </a:gridCol>
              </a:tblGrid>
              <a:tr h="436923">
                <a:tc>
                  <a:txBody>
                    <a:bodyPr/>
                    <a:lstStyle/>
                    <a:p>
                      <a:pPr algn="ctr"/>
                      <a:r>
                        <a:rPr lang="en-US" sz="2000" dirty="0" err="1">
                          <a:latin typeface="Tahoma" panose="020B0604030504040204" pitchFamily="34" charset="0"/>
                          <a:ea typeface="Tahoma" panose="020B0604030504040204" pitchFamily="34" charset="0"/>
                          <a:cs typeface="Tahoma" panose="020B0604030504040204" pitchFamily="34" charset="0"/>
                        </a:rPr>
                        <a:t>Hình</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ảnh</a:t>
                      </a:r>
                      <a:r>
                        <a:rPr lang="en-US" sz="2000" dirty="0">
                          <a:latin typeface="Tahoma" panose="020B0604030504040204" pitchFamily="34" charset="0"/>
                          <a:ea typeface="Tahoma" panose="020B0604030504040204" pitchFamily="34" charset="0"/>
                          <a:cs typeface="Tahoma" panose="020B0604030504040204" pitchFamily="34" charset="0"/>
                        </a:rPr>
                        <a:t> so </a:t>
                      </a:r>
                      <a:r>
                        <a:rPr lang="en-US" sz="2000" dirty="0" err="1">
                          <a:latin typeface="Tahoma" panose="020B0604030504040204" pitchFamily="34" charset="0"/>
                          <a:ea typeface="Tahoma" panose="020B0604030504040204" pitchFamily="34" charset="0"/>
                          <a:cs typeface="Tahoma" panose="020B0604030504040204" pitchFamily="34" charset="0"/>
                        </a:rPr>
                        <a:t>sánh</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2000" dirty="0" err="1">
                          <a:latin typeface="Tahoma" panose="020B0604030504040204" pitchFamily="34" charset="0"/>
                          <a:ea typeface="Tahoma" panose="020B0604030504040204" pitchFamily="34" charset="0"/>
                          <a:cs typeface="Tahoma" panose="020B0604030504040204" pitchFamily="34" charset="0"/>
                        </a:rPr>
                        <a:t>Tác</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dụng</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ý</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nghĩa</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xmlns="" val="3292702540"/>
                  </a:ext>
                </a:extLst>
              </a:tr>
              <a:tr h="768741">
                <a:tc>
                  <a:txBody>
                    <a:bodyPr/>
                    <a:lstStyle/>
                    <a:p>
                      <a:pPr marL="0" indent="0" algn="just" fontAlgn="base">
                        <a:buFont typeface="Courier New" panose="02070309020205020404" pitchFamily="49" charset="0"/>
                        <a:buNone/>
                      </a:pPr>
                      <a:endParaRPr lang="vi-VN"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988231572"/>
                  </a:ext>
                </a:extLst>
              </a:tr>
              <a:tr h="732515">
                <a:tc>
                  <a:txBody>
                    <a:bodyPr/>
                    <a:lstStyle/>
                    <a:p>
                      <a:endParaRPr lang="en-US"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26201692"/>
                  </a:ext>
                </a:extLst>
              </a:tr>
              <a:tr h="5833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426508185"/>
                  </a:ext>
                </a:extLst>
              </a:tr>
              <a:tr h="7325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70895502"/>
                  </a:ext>
                </a:extLst>
              </a:tr>
              <a:tr h="732515">
                <a:tc>
                  <a:txBody>
                    <a:bodyPr/>
                    <a:lstStyle/>
                    <a:p>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Em</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thích</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hình</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ảnh</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nào</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nhất</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Vì</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effectLst/>
                          <a:latin typeface="Tahoma" panose="020B0604030504040204" pitchFamily="34" charset="0"/>
                          <a:ea typeface="Tahoma" panose="020B0604030504040204" pitchFamily="34" charset="0"/>
                          <a:cs typeface="Tahoma" panose="020B0604030504040204" pitchFamily="34" charset="0"/>
                        </a:rPr>
                        <a:t>sao</a:t>
                      </a:r>
                      <a:r>
                        <a:rPr lang="en-US"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US"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803773058"/>
                  </a:ext>
                </a:extLst>
              </a:tr>
              <a:tr h="732515">
                <a:tc>
                  <a:txBody>
                    <a:bodyPr/>
                    <a:lstStyle/>
                    <a:p>
                      <a:pPr marL="0" marR="0" indent="0" algn="l" defTabSz="1218565" rtl="0" eaLnBrk="1" fontAlgn="auto" latinLnBrk="0" hangingPunct="1">
                        <a:lnSpc>
                          <a:spcPct val="100000"/>
                        </a:lnSpc>
                        <a:spcBef>
                          <a:spcPts val="0"/>
                        </a:spcBef>
                        <a:spcAft>
                          <a:spcPts val="0"/>
                        </a:spcAft>
                        <a:buClrTx/>
                        <a:buSzTx/>
                        <a:buFontTx/>
                        <a:buNone/>
                        <a:tabLst/>
                        <a:defRPr/>
                      </a:pPr>
                      <a:r>
                        <a:rPr lang="vi-VN" sz="2400" b="1"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rPr>
                        <a:t>Vai trò, ý nghĩa của thơ ca: </a:t>
                      </a:r>
                      <a:endParaRPr lang="en-GB" sz="2400" kern="1200" dirty="0" smtClea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endParaRPr lang="en-US"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443388759"/>
                  </a:ext>
                </a:extLst>
              </a:tr>
            </a:tbl>
          </a:graphicData>
        </a:graphic>
      </p:graphicFrame>
      <p:sp>
        <p:nvSpPr>
          <p:cNvPr id="3" name="TextBox 2"/>
          <p:cNvSpPr txBox="1"/>
          <p:nvPr/>
        </p:nvSpPr>
        <p:spPr>
          <a:xfrm>
            <a:off x="-11148" y="33457"/>
            <a:ext cx="9991493" cy="400110"/>
          </a:xfrm>
          <a:prstGeom prst="rect">
            <a:avLst/>
          </a:prstGeom>
          <a:noFill/>
        </p:spPr>
        <p:txBody>
          <a:bodyPr wrap="square" rtlCol="0">
            <a:spAutoFit/>
          </a:bodyPr>
          <a:lstStyle/>
          <a:p>
            <a:r>
              <a:rPr lang="vi-VN" sz="2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1. HÌNH ẢNH, VAI TRÒ, Ý NGHĨA CỦA THƠ CA.</a:t>
            </a:r>
            <a:endParaRPr lang="en-GB" sz="2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4259766" y="524111"/>
            <a:ext cx="3378822" cy="461665"/>
          </a:xfrm>
          <a:prstGeom prst="rect">
            <a:avLst/>
          </a:prstGeom>
          <a:noFill/>
        </p:spPr>
        <p:txBody>
          <a:bodyPr wrap="square" rtlCol="0">
            <a:spAutoFit/>
          </a:bodyPr>
          <a:lstStyle/>
          <a:p>
            <a:r>
              <a:rPr lang="vi-VN" sz="2400" b="1" dirty="0" smtClean="0">
                <a:latin typeface="Tahoma" panose="020B0604030504040204" pitchFamily="34" charset="0"/>
                <a:ea typeface="Tahoma" panose="020B0604030504040204" pitchFamily="34" charset="0"/>
                <a:cs typeface="Tahoma" panose="020B0604030504040204" pitchFamily="34" charset="0"/>
              </a:rPr>
              <a:t>PHIẾU HỌC TẬP 1</a:t>
            </a:r>
            <a:endParaRPr lang="en-GB"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037348453"/>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B75C15BD-4022-2143-ABA4-5267EF8A5622}"/>
              </a:ext>
            </a:extLst>
          </p:cNvPr>
          <p:cNvGraphicFramePr>
            <a:graphicFrameLocks noGrp="1"/>
          </p:cNvGraphicFramePr>
          <p:nvPr>
            <p:extLst>
              <p:ext uri="{D42A27DB-BD31-4B8C-83A1-F6EECF244321}">
                <p14:modId xmlns:p14="http://schemas.microsoft.com/office/powerpoint/2010/main" xmlns="" val="1846614501"/>
              </p:ext>
            </p:extLst>
          </p:nvPr>
        </p:nvGraphicFramePr>
        <p:xfrm>
          <a:off x="0" y="433565"/>
          <a:ext cx="12192000" cy="6424435"/>
        </p:xfrm>
        <a:graphic>
          <a:graphicData uri="http://schemas.openxmlformats.org/drawingml/2006/table">
            <a:tbl>
              <a:tblPr firstRow="1" bandRow="1">
                <a:tableStyleId>{5C22544A-7EE6-4342-B048-85BDC9FD1C3A}</a:tableStyleId>
              </a:tblPr>
              <a:tblGrid>
                <a:gridCol w="5656082">
                  <a:extLst>
                    <a:ext uri="{9D8B030D-6E8A-4147-A177-3AD203B41FA5}">
                      <a16:colId xmlns:a16="http://schemas.microsoft.com/office/drawing/2014/main" xmlns="" val="3118929249"/>
                    </a:ext>
                  </a:extLst>
                </a:gridCol>
                <a:gridCol w="6535918">
                  <a:extLst>
                    <a:ext uri="{9D8B030D-6E8A-4147-A177-3AD203B41FA5}">
                      <a16:colId xmlns:a16="http://schemas.microsoft.com/office/drawing/2014/main" xmlns="" val="3077519885"/>
                    </a:ext>
                  </a:extLst>
                </a:gridCol>
              </a:tblGrid>
              <a:tr h="436923">
                <a:tc>
                  <a:txBody>
                    <a:bodyPr/>
                    <a:lstStyle/>
                    <a:p>
                      <a:pPr algn="ctr"/>
                      <a:r>
                        <a:rPr lang="en-US" sz="2000" dirty="0" err="1">
                          <a:latin typeface="Tahoma" panose="020B0604030504040204" pitchFamily="34" charset="0"/>
                          <a:ea typeface="Tahoma" panose="020B0604030504040204" pitchFamily="34" charset="0"/>
                          <a:cs typeface="Tahoma" panose="020B0604030504040204" pitchFamily="34" charset="0"/>
                        </a:rPr>
                        <a:t>Hình</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ảnh</a:t>
                      </a:r>
                      <a:r>
                        <a:rPr lang="en-US" sz="2000" dirty="0">
                          <a:latin typeface="Tahoma" panose="020B0604030504040204" pitchFamily="34" charset="0"/>
                          <a:ea typeface="Tahoma" panose="020B0604030504040204" pitchFamily="34" charset="0"/>
                          <a:cs typeface="Tahoma" panose="020B0604030504040204" pitchFamily="34" charset="0"/>
                        </a:rPr>
                        <a:t> so </a:t>
                      </a:r>
                      <a:r>
                        <a:rPr lang="en-US" sz="2000" dirty="0" err="1">
                          <a:latin typeface="Tahoma" panose="020B0604030504040204" pitchFamily="34" charset="0"/>
                          <a:ea typeface="Tahoma" panose="020B0604030504040204" pitchFamily="34" charset="0"/>
                          <a:cs typeface="Tahoma" panose="020B0604030504040204" pitchFamily="34" charset="0"/>
                        </a:rPr>
                        <a:t>sánh</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2000" dirty="0" err="1">
                          <a:latin typeface="Tahoma" panose="020B0604030504040204" pitchFamily="34" charset="0"/>
                          <a:ea typeface="Tahoma" panose="020B0604030504040204" pitchFamily="34" charset="0"/>
                          <a:cs typeface="Tahoma" panose="020B0604030504040204" pitchFamily="34" charset="0"/>
                        </a:rPr>
                        <a:t>Tác</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dụng</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ý</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nghĩa</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xmlns="" val="3292702540"/>
                  </a:ext>
                </a:extLst>
              </a:tr>
              <a:tr h="1687968">
                <a:tc>
                  <a:txBody>
                    <a:bodyPr/>
                    <a:lstStyle/>
                    <a:p>
                      <a:pPr marL="0" indent="0" algn="just" fontAlgn="base">
                        <a:buFont typeface="Courier New" panose="02070309020205020404" pitchFamily="49" charset="0"/>
                        <a:buNone/>
                      </a:pP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Thơ vừa là nghỉ ngơi, vừa là việc đầy lao lực,</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Thơ vừa là chỗ dừng chân, vừa là cuộc hành trình.</a:t>
                      </a:r>
                      <a:endParaRPr lang="vi-VN"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Thơ ca theo con người trong suốt hành trình cuộc đời. </a:t>
                      </a:r>
                      <a:r>
                        <a:rPr lang="x-none" sz="2000" dirty="0">
                          <a:effectLst/>
                          <a:latin typeface="Tahoma" panose="020B0604030504040204" pitchFamily="34" charset="0"/>
                          <a:ea typeface="Tahoma" panose="020B0604030504040204" pitchFamily="34" charset="0"/>
                          <a:cs typeface="Tahoma" panose="020B0604030504040204" pitchFamily="34" charset="0"/>
                        </a:rPr>
                        <a:t> </a:t>
                      </a:r>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Sống với thơ, con người sẽ tìm được sự yên tĩnh trong tâm hồn, sẽ được nghỉ ngơi =&gt; tâm hồn con người sẽ tiếp tục cuộc hành trình trên đường đời, để lớn khôn hơn,…</a:t>
                      </a:r>
                      <a:r>
                        <a:rPr lang="x-none" sz="2000" dirty="0">
                          <a:effectLst/>
                          <a:latin typeface="Tahoma" panose="020B0604030504040204" pitchFamily="34" charset="0"/>
                          <a:ea typeface="Tahoma" panose="020B0604030504040204" pitchFamily="34" charset="0"/>
                          <a:cs typeface="Tahoma" panose="020B0604030504040204" pitchFamily="34" charset="0"/>
                        </a:rPr>
                        <a:t> </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988231572"/>
                  </a:ext>
                </a:extLst>
              </a:tr>
              <a:tr h="732515">
                <a:tc>
                  <a:txBody>
                    <a:bodyPr/>
                    <a:lstStyle/>
                    <a:p>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Thơ như bài hát ru, ngây ngất đầu giường thơ bé,</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Như mơ ước mùa xuân, như khát vọng chiến công</a:t>
                      </a:r>
                      <a:endParaRPr lang="en-US"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Thơ ca mang theo kí ức tuổi thơ và những ước mơ, hoài bão.</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26201692"/>
                  </a:ext>
                </a:extLst>
              </a:tr>
              <a:tr h="13694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Khi tôi nhỏ thơ giống như bà mẹ,</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Tôi lớn lên, thơ lại giống người yêu,</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Chăm sóc tuổi già, thơ sẽ là con gái,</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Lúc từ giã cõi đời, kỉ niệm hóa thơ lưu.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Thơ ca gắn liền với những gì thân thiết, cao cả nhất,</a:t>
                      </a:r>
                      <a:r>
                        <a:rPr lang="x-none" sz="2000" i="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là </a:t>
                      </a:r>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sự săn sóc, yêu thương và đong đầy tình cảm. Thơ thấm sâu vào lòng ta, thức dậy những tình cảm cao quý. </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426508185"/>
                  </a:ext>
                </a:extLst>
              </a:tr>
              <a:tr h="7325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Có lúc thơ như trái núi cao không thể tới,</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Có lúc thành cánh chim sà đậu xuống lòng tay.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Thơ ca là tiếng hát của trái tim, là nơi dừng chân của tâm hồn.</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70895502"/>
                  </a:ext>
                </a:extLst>
              </a:tr>
              <a:tr h="732515">
                <a:tc>
                  <a:txBody>
                    <a:bodyPr/>
                    <a:lstStyle/>
                    <a:p>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Thơ như đôi cánh nâng tôi bay</a:t>
                      </a:r>
                      <a: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t/>
                      </a:r>
                      <a:br>
                        <a:rPr lang="vi-VN" sz="1800" i="0" kern="1200" dirty="0">
                          <a:solidFill>
                            <a:srgbClr val="6600CC"/>
                          </a:solidFill>
                          <a:latin typeface="Tahoma" panose="020B0604030504040204" pitchFamily="34" charset="0"/>
                          <a:ea typeface="Tahoma" panose="020B0604030504040204" pitchFamily="34" charset="0"/>
                          <a:cs typeface="Tahoma" panose="020B0604030504040204" pitchFamily="34" charset="0"/>
                        </a:rPr>
                      </a:br>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Thơ là vũ khí trong trận </a:t>
                      </a:r>
                      <a:r>
                        <a:rPr lang="vi-VN" sz="1800" b="0" i="0" kern="1200" dirty="0" smtClean="0">
                          <a:solidFill>
                            <a:srgbClr val="6600CC"/>
                          </a:solidFill>
                          <a:effectLst/>
                          <a:latin typeface="Tahoma" panose="020B0604030504040204" pitchFamily="34" charset="0"/>
                          <a:ea typeface="Tahoma" panose="020B0604030504040204" pitchFamily="34" charset="0"/>
                          <a:cs typeface="Tahoma" panose="020B0604030504040204" pitchFamily="34" charset="0"/>
                        </a:rPr>
                        <a:t>đánh</a:t>
                      </a:r>
                      <a:endParaRPr lang="en-US"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r>
                        <a:rPr lang="x-none" sz="20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Thơ ca đã nuôi dưỡng ước mơ và tiếp thêm nguồn lực cho mỗi người. </a:t>
                      </a:r>
                      <a:r>
                        <a:rPr lang="x-none" sz="2000" dirty="0">
                          <a:effectLst/>
                          <a:latin typeface="Tahoma" panose="020B0604030504040204" pitchFamily="34" charset="0"/>
                          <a:ea typeface="Tahoma" panose="020B0604030504040204" pitchFamily="34" charset="0"/>
                          <a:cs typeface="Tahoma" panose="020B0604030504040204" pitchFamily="34" charset="0"/>
                        </a:rPr>
                        <a:t> </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803773058"/>
                  </a:ext>
                </a:extLst>
              </a:tr>
              <a:tr h="732515">
                <a:tc>
                  <a:txBody>
                    <a:bodyPr/>
                    <a:lstStyle/>
                    <a:p>
                      <a:r>
                        <a:rPr lang="vi-VN" sz="1800" b="0" i="0" kern="1200" dirty="0">
                          <a:solidFill>
                            <a:srgbClr val="6600CC"/>
                          </a:solidFill>
                          <a:effectLst/>
                          <a:latin typeface="Tahoma" panose="020B0604030504040204" pitchFamily="34" charset="0"/>
                          <a:ea typeface="Tahoma" panose="020B0604030504040204" pitchFamily="34" charset="0"/>
                          <a:cs typeface="Tahoma" panose="020B0604030504040204" pitchFamily="34" charset="0"/>
                        </a:rPr>
                        <a:t>Là tất cả, thơ ơi, chỉ trừ không chịu là yên tĩnh!</a:t>
                      </a:r>
                      <a:endParaRPr lang="en-US" sz="1800" i="0" dirty="0">
                        <a:solidFill>
                          <a:srgbClr val="6600CC"/>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1B3"/>
                    </a:solidFill>
                  </a:tcPr>
                </a:tc>
                <a:tc>
                  <a:txBody>
                    <a:bodyPr/>
                    <a:lstStyle/>
                    <a:p>
                      <a:r>
                        <a:rPr lang="vi-VN" sz="2000" b="0" i="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Bởi trong thơ luôn âm vang những thanh âm cuộc đời mà mỗi thi sĩ đã dụng tâm gửi gắm.</a:t>
                      </a:r>
                      <a:endParaRPr lang="en-US" sz="20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443388759"/>
                  </a:ext>
                </a:extLst>
              </a:tr>
            </a:tbl>
          </a:graphicData>
        </a:graphic>
      </p:graphicFrame>
      <p:sp>
        <p:nvSpPr>
          <p:cNvPr id="3" name="TextBox 2"/>
          <p:cNvSpPr txBox="1"/>
          <p:nvPr/>
        </p:nvSpPr>
        <p:spPr>
          <a:xfrm>
            <a:off x="-11148" y="33457"/>
            <a:ext cx="9991493" cy="400110"/>
          </a:xfrm>
          <a:prstGeom prst="rect">
            <a:avLst/>
          </a:prstGeom>
          <a:noFill/>
        </p:spPr>
        <p:txBody>
          <a:bodyPr wrap="square" rtlCol="0">
            <a:spAutoFit/>
          </a:bodyPr>
          <a:lstStyle/>
          <a:p>
            <a:r>
              <a:rPr lang="vi-VN" sz="2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1. HÌNH ẢNH, VAI TRÒ, Ý NGHĨA CỦA THƠ CA.</a:t>
            </a:r>
            <a:endParaRPr lang="en-GB" sz="2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258558935"/>
      </p:ext>
    </p:extLst>
  </p:cSld>
  <p:clrMapOvr>
    <a:masterClrMapping/>
  </p:clrMapOvr>
  <mc:AlternateContent xmlns:mc="http://schemas.openxmlformats.org/markup-compatibility/2006">
    <mc:Choice xmlns:p14="http://schemas.microsoft.com/office/powerpoint/2010/main" xmlns="" Requires="p14">
      <p:transition spd="slow" p14:dur="1500" advTm="3000">
        <p:random/>
      </p:transition>
    </mc:Choice>
    <mc:Fallback>
      <p:transition spd="slow" advTm="3000">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17"/>
          <p:cNvPicPr>
            <a:picLocks noChangeAspect="1"/>
          </p:cNvPicPr>
          <p:nvPr/>
        </p:nvPicPr>
        <p:blipFill>
          <a:blip r:embed="rId3"/>
          <a:stretch>
            <a:fillRect/>
          </a:stretch>
        </p:blipFill>
        <p:spPr>
          <a:xfrm>
            <a:off x="9229" y="4792580"/>
            <a:ext cx="12011322" cy="1822506"/>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xmlns="" val="2233191607"/>
              </p:ext>
            </p:extLst>
          </p:nvPr>
        </p:nvGraphicFramePr>
        <p:xfrm>
          <a:off x="9229" y="9074"/>
          <a:ext cx="12182771" cy="6848925"/>
        </p:xfrm>
        <a:graphic>
          <a:graphicData uri="http://schemas.openxmlformats.org/drawingml/2006/table">
            <a:tbl>
              <a:tblPr firstRow="1" bandRow="1">
                <a:tableStyleId>{5C22544A-7EE6-4342-B048-85BDC9FD1C3A}</a:tableStyleId>
              </a:tblPr>
              <a:tblGrid>
                <a:gridCol w="12182771">
                  <a:extLst>
                    <a:ext uri="{9D8B030D-6E8A-4147-A177-3AD203B41FA5}">
                      <a16:colId xmlns:a16="http://schemas.microsoft.com/office/drawing/2014/main" xmlns="" val="1858836321"/>
                    </a:ext>
                  </a:extLst>
                </a:gridCol>
              </a:tblGrid>
              <a:tr h="2758863">
                <a:tc>
                  <a:txBody>
                    <a:bodyPr/>
                    <a:lstStyle/>
                    <a:p>
                      <a:pPr>
                        <a:lnSpc>
                          <a:spcPct val="115000"/>
                        </a:lnSpc>
                        <a:spcAft>
                          <a:spcPts val="0"/>
                        </a:spcAft>
                      </a:pPr>
                      <a:r>
                        <a:rPr lang="vi-VN"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Em</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thích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hình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ảnh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tác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giả</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so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sánh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Thơ</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là</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vũ</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khí</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trong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trận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đánh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nhất</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bởi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nó</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khiến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em</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nhớ</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tới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giai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đoạn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đất</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nước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ta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trong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những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cuộc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kháng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chiến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chống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quân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xâm</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lược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nhất</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là</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hai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trận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chiến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chống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Pháp</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và</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Mỹ</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Trong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hai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cuộc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chiến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tranh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khốc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liệt</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ấy</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thơ</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ca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đã</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hóa</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thân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trở</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thành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thứ</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vũ</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khí</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sắc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bén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vừa</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khơi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dậy</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lòng</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yêu</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nước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và</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tình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đoàn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kết</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của</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nhân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dân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ta,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vừa</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đấu</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tranh</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với</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kẻ</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thù</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trên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mặt</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trận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văn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hóa</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văn</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24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học</a:t>
                      </a:r>
                      <a:r>
                        <a:rPr lang="en-US" sz="2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endParaRPr lang="en-GB" sz="24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xmlns="" val="1535543796"/>
                  </a:ext>
                </a:extLst>
              </a:tr>
              <a:tr h="4090062">
                <a:tc>
                  <a:txBody>
                    <a:bodyPr/>
                    <a:lstStyle/>
                    <a:p>
                      <a:pPr>
                        <a:lnSpc>
                          <a:spcPct val="115000"/>
                        </a:lnSpc>
                        <a:spcAft>
                          <a:spcPts val="0"/>
                        </a:spcAft>
                      </a:pPr>
                      <a:r>
                        <a:rPr lang="vi-VN" sz="2400" dirty="0">
                          <a:solidFill>
                            <a:srgbClr val="6600CC"/>
                          </a:solidFill>
                          <a:effectLst/>
                          <a:latin typeface="Tahoma" panose="020B0604030504040204" pitchFamily="34" charset="0"/>
                          <a:ea typeface="Tahoma" panose="020B0604030504040204" pitchFamily="34" charset="0"/>
                          <a:cs typeface="Tahoma" panose="020B0604030504040204" pitchFamily="34" charset="0"/>
                        </a:rPr>
                        <a:t>Vai trò, ý nghĩa của thơ ca: </a:t>
                      </a:r>
                      <a:endParaRPr lang="en-GB" sz="24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0"/>
                        </a:spcAft>
                      </a:pPr>
                      <a:r>
                        <a:rPr lang="vi-VN" sz="2400" dirty="0">
                          <a:solidFill>
                            <a:srgbClr val="6600CC"/>
                          </a:solidFill>
                          <a:effectLst/>
                          <a:latin typeface="Tahoma" panose="020B0604030504040204" pitchFamily="34" charset="0"/>
                          <a:ea typeface="Tahoma" panose="020B0604030504040204" pitchFamily="34" charset="0"/>
                          <a:cs typeface="Tahoma" panose="020B0604030504040204" pitchFamily="34" charset="0"/>
                        </a:rPr>
                        <a:t>+ Thơ như một người bạn đồng hành, mang đến sự an ủi và bình yên trong những lúc nghỉ ngơi, đồng thời khơi dậy cảm hứng và ý chí phấn đấu. </a:t>
                      </a:r>
                      <a:endParaRPr lang="en-GB" sz="24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0"/>
                        </a:spcAft>
                      </a:pPr>
                      <a:r>
                        <a:rPr lang="vi-VN" sz="2400" dirty="0">
                          <a:solidFill>
                            <a:srgbClr val="6600CC"/>
                          </a:solidFill>
                          <a:effectLst/>
                          <a:latin typeface="Tahoma" panose="020B0604030504040204" pitchFamily="34" charset="0"/>
                          <a:ea typeface="Tahoma" panose="020B0604030504040204" pitchFamily="34" charset="0"/>
                          <a:cs typeface="Tahoma" panose="020B0604030504040204" pitchFamily="34" charset="0"/>
                        </a:rPr>
                        <a:t>+ Thơ ca không chỉ là nơi trú ẩn của tâm hồn mà còn là nguồn sức mạnh, giúp con người vượt qua khó khăn và hướng tới tương lai. </a:t>
                      </a:r>
                      <a:endParaRPr lang="en-GB" sz="24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0"/>
                        </a:spcAft>
                      </a:pPr>
                      <a:r>
                        <a:rPr lang="vi-VN" sz="2400" dirty="0">
                          <a:solidFill>
                            <a:srgbClr val="6600CC"/>
                          </a:solidFill>
                          <a:effectLst/>
                          <a:latin typeface="Tahoma" panose="020B0604030504040204" pitchFamily="34" charset="0"/>
                          <a:ea typeface="Tahoma" panose="020B0604030504040204" pitchFamily="34" charset="0"/>
                          <a:cs typeface="Tahoma" panose="020B0604030504040204" pitchFamily="34" charset="0"/>
                        </a:rPr>
                        <a:t>+ Qua từng giai đoạn cuộc đời, thơ luôn hiện diện, nâng niu và chăm sóc, từ thuở ấu thơ đến tuổi già. </a:t>
                      </a:r>
                      <a:endParaRPr lang="en-GB" sz="24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0"/>
                        </a:spcAft>
                      </a:pPr>
                      <a:r>
                        <a:rPr lang="vi-VN" sz="2400" dirty="0">
                          <a:solidFill>
                            <a:srgbClr val="6600CC"/>
                          </a:solidFill>
                          <a:effectLst/>
                          <a:latin typeface="Tahoma" panose="020B0604030504040204" pitchFamily="34" charset="0"/>
                          <a:ea typeface="Tahoma" panose="020B0604030504040204" pitchFamily="34" charset="0"/>
                          <a:cs typeface="Tahoma" panose="020B0604030504040204" pitchFamily="34" charset="0"/>
                        </a:rPr>
                        <a:t>+ Thơ ca luôn là ngọn lửa không bao giờ tắt, không chịu sự yên tĩnh, mà luôn sôi động và tràn đầy sức sống.</a:t>
                      </a:r>
                      <a:endParaRPr lang="en-GB" sz="2400" dirty="0">
                        <a:solidFill>
                          <a:srgbClr val="6600CC"/>
                        </a:solidFill>
                        <a:effectLs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xmlns="" val="1223805637"/>
                  </a:ext>
                </a:extLst>
              </a:tr>
            </a:tbl>
          </a:graphicData>
        </a:graphic>
      </p:graphicFrame>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2305"/>
            <a:ext cx="6423102" cy="646331"/>
          </a:xfrm>
          <a:prstGeom prst="rect">
            <a:avLst/>
          </a:prstGeom>
          <a:noFill/>
        </p:spPr>
        <p:txBody>
          <a:bodyPr wrap="square" rtlCol="0">
            <a:spAutoFit/>
          </a:bodyPr>
          <a:lstStyle/>
          <a:p>
            <a:r>
              <a:rPr lang="vi-VN" sz="3600" b="1" dirty="0">
                <a:solidFill>
                  <a:srgbClr val="FF0000"/>
                </a:solidFill>
                <a:latin typeface="Tahoma" panose="020B0604030504040204" pitchFamily="34" charset="0"/>
                <a:ea typeface="Tahoma" panose="020B0604030504040204" pitchFamily="34" charset="0"/>
                <a:cs typeface="Tahoma" panose="020B0604030504040204" pitchFamily="34" charset="0"/>
              </a:rPr>
              <a:t>2. Tâm nguyện của nhà thơ</a:t>
            </a:r>
            <a:endParaRPr lang="en-GB" sz="36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p:cNvSpPr txBox="1"/>
          <p:nvPr/>
        </p:nvSpPr>
        <p:spPr>
          <a:xfrm>
            <a:off x="4215161" y="646773"/>
            <a:ext cx="3144644" cy="461665"/>
          </a:xfrm>
          <a:prstGeom prst="rect">
            <a:avLst/>
          </a:prstGeom>
          <a:noFill/>
        </p:spPr>
        <p:txBody>
          <a:bodyPr wrap="square" rtlCol="0">
            <a:spAutoFit/>
          </a:bodyPr>
          <a:lstStyle/>
          <a:p>
            <a:r>
              <a:rPr lang="vi-VN" sz="2400" b="1">
                <a:latin typeface="Tahoma" panose="020B0604030504040204" pitchFamily="34" charset="0"/>
                <a:ea typeface="Tahoma" panose="020B0604030504040204" pitchFamily="34" charset="0"/>
                <a:cs typeface="Tahoma" panose="020B0604030504040204" pitchFamily="34" charset="0"/>
              </a:rPr>
              <a:t>PHIẾU HỌC TẬP 2</a:t>
            </a:r>
            <a:endParaRPr lang="en-GB" sz="240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xmlns="" val="594747443"/>
              </p:ext>
            </p:extLst>
          </p:nvPr>
        </p:nvGraphicFramePr>
        <p:xfrm>
          <a:off x="122663" y="1207545"/>
          <a:ext cx="11987560" cy="4389120"/>
        </p:xfrm>
        <a:graphic>
          <a:graphicData uri="http://schemas.openxmlformats.org/drawingml/2006/table">
            <a:tbl>
              <a:tblPr firstRow="1" firstCol="1" bandRow="1">
                <a:tableStyleId>{5C22544A-7EE6-4342-B048-85BDC9FD1C3A}</a:tableStyleId>
              </a:tblPr>
              <a:tblGrid>
                <a:gridCol w="4314077">
                  <a:extLst>
                    <a:ext uri="{9D8B030D-6E8A-4147-A177-3AD203B41FA5}">
                      <a16:colId xmlns:a16="http://schemas.microsoft.com/office/drawing/2014/main" xmlns="" val="894498486"/>
                    </a:ext>
                  </a:extLst>
                </a:gridCol>
                <a:gridCol w="7673483">
                  <a:extLst>
                    <a:ext uri="{9D8B030D-6E8A-4147-A177-3AD203B41FA5}">
                      <a16:colId xmlns:a16="http://schemas.microsoft.com/office/drawing/2014/main" xmlns="" val="970619030"/>
                    </a:ext>
                  </a:extLst>
                </a:gridCol>
              </a:tblGrid>
              <a:tr h="3230639">
                <a:tc>
                  <a:txBody>
                    <a:bodyPr/>
                    <a:lstStyle/>
                    <a:p>
                      <a:pPr algn="just">
                        <a:lnSpc>
                          <a:spcPct val="150000"/>
                        </a:lnSpc>
                        <a:spcAft>
                          <a:spcPts val="0"/>
                        </a:spcAft>
                      </a:pP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Em</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hiểu</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như</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thế</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nào</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về</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tâm</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nguyện</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của</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nhà</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thơ</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Tôi</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nguyện</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suốt</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đời</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trung</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thực</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sống</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cho</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thơ</a:t>
                      </a:r>
                      <a:r>
                        <a:rPr lang="en-US" sz="3200" dirty="0">
                          <a:solidFill>
                            <a:schemeClr val="tx1"/>
                          </a:solidFill>
                          <a:effectLst/>
                          <a:latin typeface="Tahoma" panose="020B0604030504040204" pitchFamily="34" charset="0"/>
                          <a:ea typeface="Tahoma" panose="020B0604030504040204" pitchFamily="34" charset="0"/>
                          <a:cs typeface="Tahoma" panose="020B0604030504040204" pitchFamily="34" charset="0"/>
                        </a:rPr>
                        <a:t>”?</a:t>
                      </a:r>
                      <a:endParaRPr lang="en-GB" sz="3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solidFill>
                      <a:srgbClr val="E3D961"/>
                    </a:solidFill>
                  </a:tcPr>
                </a:tc>
                <a:tc>
                  <a:txBody>
                    <a:bodyPr/>
                    <a:lstStyle/>
                    <a:p>
                      <a:pPr algn="just">
                        <a:lnSpc>
                          <a:spcPct val="150000"/>
                        </a:lnSpc>
                        <a:spcAft>
                          <a:spcPts val="0"/>
                        </a:spcAft>
                      </a:pPr>
                      <a:endParaRPr lang="en-GB" sz="3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2882166094"/>
                  </a:ext>
                </a:extLst>
              </a:tr>
            </a:tbl>
          </a:graphicData>
        </a:graphic>
      </p:graphicFrame>
      <p:sp>
        <p:nvSpPr>
          <p:cNvPr id="8" name="TextBox 7"/>
          <p:cNvSpPr txBox="1"/>
          <p:nvPr/>
        </p:nvSpPr>
        <p:spPr>
          <a:xfrm>
            <a:off x="4527395" y="1672689"/>
            <a:ext cx="7471318" cy="3046988"/>
          </a:xfrm>
          <a:prstGeom prst="rect">
            <a:avLst/>
          </a:prstGeom>
          <a:noFill/>
        </p:spPr>
        <p:txBody>
          <a:bodyPr wrap="square" rtlCol="0">
            <a:spAutoFit/>
          </a:bodyPr>
          <a:lstStyle/>
          <a:p>
            <a:r>
              <a:rPr lang="en-US" sz="3200">
                <a:latin typeface="Tahoma" panose="020B0604030504040204" pitchFamily="34" charset="0"/>
                <a:ea typeface="Tahoma" panose="020B0604030504040204" pitchFamily="34" charset="0"/>
                <a:cs typeface="Tahoma" panose="020B0604030504040204" pitchFamily="34" charset="0"/>
              </a:rPr>
              <a:t>Nhà thơ </a:t>
            </a:r>
            <a:r>
              <a:rPr lang="vi-VN" sz="3200">
                <a:latin typeface="Tahoma" panose="020B0604030504040204" pitchFamily="34" charset="0"/>
                <a:ea typeface="Tahoma" panose="020B0604030504040204" pitchFamily="34" charset="0"/>
                <a:cs typeface="Tahoma" panose="020B0604030504040204" pitchFamily="34" charset="0"/>
              </a:rPr>
              <a:t>coi thơ ca là mục tiêu quan trọng của cuộc đời, </a:t>
            </a:r>
            <a:r>
              <a:rPr lang="en-US" sz="3200">
                <a:latin typeface="Tahoma" panose="020B0604030504040204" pitchFamily="34" charset="0"/>
                <a:ea typeface="Tahoma" panose="020B0604030504040204" pitchFamily="34" charset="0"/>
                <a:cs typeface="Tahoma" panose="020B0604030504040204" pitchFamily="34" charset="0"/>
              </a:rPr>
              <a:t>mong muốn được chân thành đóng góp bút lực và tiếng nói của mình cho thơ ca để cùng thơ ca tái hiện lại và tô điểm thêm cho mọi khoảnh khắc của đời sống.</a:t>
            </a:r>
            <a:endParaRPr lang="en-GB"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5620328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文本框 145"/>
          <p:cNvSpPr txBox="1"/>
          <p:nvPr/>
        </p:nvSpPr>
        <p:spPr>
          <a:xfrm>
            <a:off x="1061873" y="382535"/>
            <a:ext cx="9906031" cy="1015663"/>
          </a:xfrm>
          <a:prstGeom prst="rect">
            <a:avLst/>
          </a:prstGeom>
          <a:noFill/>
        </p:spPr>
        <p:txBody>
          <a:bodyPr wrap="square">
            <a:spAutoFit/>
          </a:bodyPr>
          <a:lstStyle/>
          <a:p>
            <a:pPr marL="0" marR="0" lvl="0" indent="0" algn="ctr" defTabSz="1218565"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LUYỆN TẬP</a:t>
            </a:r>
            <a:endParaRPr kumimoji="0" lang="zh-CN" altLang="en-US" sz="6000" b="1" i="0" u="none" strike="noStrike" kern="1200" cap="none" spc="0" normalizeH="0" baseline="0" noProof="0" dirty="0">
              <a:ln>
                <a:noFill/>
              </a:ln>
              <a:solidFill>
                <a:srgbClr val="FF0000"/>
              </a:solidFill>
              <a:effectLst/>
              <a:uLnTx/>
              <a:uFillTx/>
              <a:latin typeface="Tahoma" panose="020B0604030504040204" pitchFamily="34" charset="0"/>
              <a:ea typeface="方正静蕾简体" panose="02000000000000000000" pitchFamily="2" charset="-122"/>
              <a:cs typeface="Tahoma" panose="020B0604030504040204" pitchFamily="34" charset="0"/>
            </a:endParaRPr>
          </a:p>
        </p:txBody>
      </p:sp>
      <p:pic>
        <p:nvPicPr>
          <p:cNvPr id="6" name="图片 17"/>
          <p:cNvPicPr>
            <a:picLocks noChangeAspect="1"/>
          </p:cNvPicPr>
          <p:nvPr/>
        </p:nvPicPr>
        <p:blipFill>
          <a:blip r:embed="rId3"/>
          <a:stretch>
            <a:fillRect/>
          </a:stretch>
        </p:blipFill>
        <p:spPr>
          <a:xfrm>
            <a:off x="9229" y="4792580"/>
            <a:ext cx="12011322" cy="1822506"/>
          </a:xfrm>
          <a:prstGeom prst="rect">
            <a:avLst/>
          </a:prstGeom>
        </p:spPr>
      </p:pic>
      <p:sp>
        <p:nvSpPr>
          <p:cNvPr id="7" name="TextBox 6">
            <a:extLst>
              <a:ext uri="{FF2B5EF4-FFF2-40B4-BE49-F238E27FC236}">
                <a16:creationId xmlns:a16="http://schemas.microsoft.com/office/drawing/2014/main" xmlns="" id="{156D64AC-716B-E5BF-5296-951CEAF8A9D4}"/>
              </a:ext>
            </a:extLst>
          </p:cNvPr>
          <p:cNvSpPr txBox="1"/>
          <p:nvPr/>
        </p:nvSpPr>
        <p:spPr>
          <a:xfrm>
            <a:off x="1340007" y="2051092"/>
            <a:ext cx="9870341" cy="2308324"/>
          </a:xfrm>
          <a:prstGeom prst="rect">
            <a:avLst/>
          </a:prstGeom>
          <a:noFill/>
        </p:spPr>
        <p:txBody>
          <a:bodyPr wrap="square">
            <a:spAutoFit/>
          </a:bodyPr>
          <a:lstStyle/>
          <a:p>
            <a:pPr algn="ctr"/>
            <a:r>
              <a:rPr lang="vi-VN" sz="4800" dirty="0">
                <a:solidFill>
                  <a:srgbClr val="6600CC"/>
                </a:solidFill>
                <a:latin typeface="Tahoma" panose="020B0604030504040204" pitchFamily="34" charset="0"/>
                <a:ea typeface="Tahoma" panose="020B0604030504040204" pitchFamily="34" charset="0"/>
                <a:cs typeface="Tahoma" panose="020B0604030504040204" pitchFamily="34" charset="0"/>
              </a:rPr>
              <a:t>Đọc 1 đoạn thơ hoặc bài thơ mà em yêu thích? Cho biết lí do vì sao em lại thích đoạn thơ/ bài thơ đó?</a:t>
            </a:r>
            <a:endParaRPr lang="en-US" sz="4800" i="1" dirty="0">
              <a:solidFill>
                <a:srgbClr val="6600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07755652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黄绿色">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方正静蕾简体">
      <a:majorFont>
        <a:latin typeface="方正静蕾简体"/>
        <a:ea typeface="方正静蕾简体"/>
        <a:cs typeface=""/>
      </a:majorFont>
      <a:minorFont>
        <a:latin typeface="方正静蕾简体"/>
        <a:ea typeface="方正静蕾简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2189</TotalTime>
  <Words>541</Words>
  <Application>Microsoft Office PowerPoint</Application>
  <PresentationFormat>Custom</PresentationFormat>
  <Paragraphs>46</Paragraphs>
  <Slides>8</Slides>
  <Notes>6</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Office 主题​​</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Văn Tĩnh</dc:creator>
  <cp:lastModifiedBy>Admin</cp:lastModifiedBy>
  <cp:revision>109</cp:revision>
  <dcterms:created xsi:type="dcterms:W3CDTF">2020-05-07T02:25:40Z</dcterms:created>
  <dcterms:modified xsi:type="dcterms:W3CDTF">2025-10-07T02:05:50Z</dcterms:modified>
</cp:coreProperties>
</file>