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69" r:id="rId2"/>
    <p:sldId id="268" r:id="rId3"/>
    <p:sldId id="273" r:id="rId4"/>
    <p:sldId id="275" r:id="rId5"/>
    <p:sldId id="294" r:id="rId6"/>
    <p:sldId id="295" r:id="rId7"/>
    <p:sldId id="296" r:id="rId8"/>
    <p:sldId id="258" r:id="rId9"/>
    <p:sldId id="278" r:id="rId10"/>
    <p:sldId id="261" r:id="rId11"/>
    <p:sldId id="279" r:id="rId12"/>
    <p:sldId id="280" r:id="rId13"/>
    <p:sldId id="293" r:id="rId14"/>
    <p:sldId id="271" r:id="rId15"/>
    <p:sldId id="277" r:id="rId16"/>
    <p:sldId id="282" r:id="rId17"/>
    <p:sldId id="265" r:id="rId18"/>
    <p:sldId id="284" r:id="rId19"/>
    <p:sldId id="286" r:id="rId20"/>
    <p:sldId id="288" r:id="rId21"/>
    <p:sldId id="267" r:id="rId22"/>
    <p:sldId id="289" r:id="rId23"/>
    <p:sldId id="291" r:id="rId24"/>
    <p:sldId id="290" r:id="rId25"/>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DFDFD"/>
    <a:srgbClr val="339933"/>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77" autoAdjust="0"/>
    <p:restoredTop sz="94640" autoAdjust="0"/>
  </p:normalViewPr>
  <p:slideViewPr>
    <p:cSldViewPr>
      <p:cViewPr varScale="1">
        <p:scale>
          <a:sx n="45" d="100"/>
          <a:sy n="45" d="100"/>
        </p:scale>
        <p:origin x="101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B43A3-AAAC-4F85-B6F9-6CAF60A3DDA8}" type="datetimeFigureOut">
              <a:rPr lang="en-US" smtClean="0"/>
              <a:t>06/10/2025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518FB-1268-413A-B2D5-7E030DBBE4A7}" type="slidenum">
              <a:rPr lang="en-US" smtClean="0"/>
              <a:t>‹#›</a:t>
            </a:fld>
            <a:endParaRPr lang="en-US"/>
          </a:p>
        </p:txBody>
      </p:sp>
    </p:spTree>
    <p:extLst>
      <p:ext uri="{BB962C8B-B14F-4D97-AF65-F5344CB8AC3E}">
        <p14:creationId xmlns:p14="http://schemas.microsoft.com/office/powerpoint/2010/main" val="2884100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B518FB-1268-413A-B2D5-7E030DBBE4A7}" type="slidenum">
              <a:rPr lang="en-US" smtClean="0"/>
              <a:t>1</a:t>
            </a:fld>
            <a:endParaRPr lang="en-US"/>
          </a:p>
        </p:txBody>
      </p:sp>
    </p:spTree>
    <p:extLst>
      <p:ext uri="{BB962C8B-B14F-4D97-AF65-F5344CB8AC3E}">
        <p14:creationId xmlns:p14="http://schemas.microsoft.com/office/powerpoint/2010/main" val="163164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thơ- THƯƠNG VỢ (Trần Tế Xư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1104900"/>
            <a:ext cx="14706600" cy="7010400"/>
          </a:xfrm>
          <a:prstGeom prst="rect">
            <a:avLst/>
          </a:prstGeom>
        </p:spPr>
      </p:pic>
      <p:sp>
        <p:nvSpPr>
          <p:cNvPr id="5" name="TextBox 4"/>
          <p:cNvSpPr txBox="1"/>
          <p:nvPr/>
        </p:nvSpPr>
        <p:spPr>
          <a:xfrm>
            <a:off x="533400" y="19050"/>
            <a:ext cx="13868400"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Mời các em nghe đoạn video sau và trả lời câu hỏi</a:t>
            </a:r>
          </a:p>
        </p:txBody>
      </p:sp>
      <p:sp>
        <p:nvSpPr>
          <p:cNvPr id="6" name="Rectangle 5"/>
          <p:cNvSpPr/>
          <p:nvPr/>
        </p:nvSpPr>
        <p:spPr>
          <a:xfrm>
            <a:off x="-10510" y="8343900"/>
            <a:ext cx="18554700" cy="1323439"/>
          </a:xfrm>
          <a:prstGeom prst="rect">
            <a:avLst/>
          </a:prstGeom>
          <a:solidFill>
            <a:schemeClr val="accent3">
              <a:lumMod val="20000"/>
              <a:lumOff val="80000"/>
            </a:schemeClr>
          </a:solidFill>
        </p:spPr>
        <p:txBody>
          <a:bodyPr wrap="square">
            <a:spAutoFit/>
          </a:bodyPr>
          <a:lstStyle/>
          <a:p>
            <a:pPr algn="just">
              <a:spcAft>
                <a:spcPts val="0"/>
              </a:spcAft>
            </a:pPr>
            <a:r>
              <a:rPr lang="en-US" sz="4000" b="1">
                <a:solidFill>
                  <a:srgbClr val="0033CC"/>
                </a:solidFill>
                <a:latin typeface="Times New Roman" panose="02020603050405020304" pitchFamily="18" charset="0"/>
                <a:ea typeface="Times New Roman" panose="02020603050405020304" pitchFamily="18" charset="0"/>
              </a:rPr>
              <a:t>- Đoạn video trên đang nhắc lại tác phẩm nào? </a:t>
            </a:r>
          </a:p>
          <a:p>
            <a:pPr algn="just">
              <a:spcAft>
                <a:spcPts val="0"/>
              </a:spcAft>
            </a:pPr>
            <a:r>
              <a:rPr lang="en-US" sz="4000" b="1">
                <a:solidFill>
                  <a:srgbClr val="0033CC"/>
                </a:solidFill>
                <a:latin typeface="Times New Roman" panose="02020603050405020304" pitchFamily="18" charset="0"/>
                <a:ea typeface="Times New Roman" panose="02020603050405020304" pitchFamily="18" charset="0"/>
              </a:rPr>
              <a:t>- Khi thưởng thức một tác phẩm văn chương, bản thân em thu nhận được điều gì?</a:t>
            </a:r>
            <a:endParaRPr lang="en-US" sz="4000" b="1">
              <a:solidFill>
                <a:srgbClr val="0033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90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anim calcmode="lin" valueType="num">
                                      <p:cBhvr>
                                        <p:cTn id="2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8021" y="190500"/>
            <a:ext cx="17291957" cy="9677400"/>
          </a:xfrm>
          <a:custGeom>
            <a:avLst/>
            <a:gdLst/>
            <a:ahLst/>
            <a:cxnLst/>
            <a:rect l="l" t="t" r="r" b="b"/>
            <a:pathLst>
              <a:path w="17291957" h="9242822">
                <a:moveTo>
                  <a:pt x="0" y="0"/>
                </a:moveTo>
                <a:lnTo>
                  <a:pt x="17291958" y="0"/>
                </a:lnTo>
                <a:lnTo>
                  <a:pt x="17291958" y="9242822"/>
                </a:lnTo>
                <a:lnTo>
                  <a:pt x="0" y="9242822"/>
                </a:lnTo>
                <a:lnTo>
                  <a:pt x="0" y="0"/>
                </a:lnTo>
                <a:close/>
              </a:path>
            </a:pathLst>
          </a:custGeom>
          <a:blipFill>
            <a:blip r:embed="rId2"/>
            <a:stretch>
              <a:fillRect t="-12844" b="-11801"/>
            </a:stretch>
          </a:blipFill>
          <a:ln w="57150">
            <a:solidFill>
              <a:srgbClr val="C00000"/>
            </a:solidFill>
          </a:ln>
        </p:spPr>
        <p:txBody>
          <a:bodyPr/>
          <a:lstStyle/>
          <a:p>
            <a:endParaRPr lang="en-US" dirty="0"/>
          </a:p>
          <a:p>
            <a:endParaRPr lang="en-US" dirty="0"/>
          </a:p>
        </p:txBody>
      </p:sp>
      <p:graphicFrame>
        <p:nvGraphicFramePr>
          <p:cNvPr id="3" name="Table 3"/>
          <p:cNvGraphicFramePr>
            <a:graphicFrameLocks noGrp="1"/>
          </p:cNvGraphicFramePr>
          <p:nvPr>
            <p:extLst>
              <p:ext uri="{D42A27DB-BD31-4B8C-83A1-F6EECF244321}">
                <p14:modId xmlns:p14="http://schemas.microsoft.com/office/powerpoint/2010/main" val="3140351502"/>
              </p:ext>
            </p:extLst>
          </p:nvPr>
        </p:nvGraphicFramePr>
        <p:xfrm>
          <a:off x="3124200" y="4625582"/>
          <a:ext cx="12703629" cy="4808331"/>
        </p:xfrm>
        <a:graphic>
          <a:graphicData uri="http://schemas.openxmlformats.org/drawingml/2006/table">
            <a:tbl>
              <a:tblPr/>
              <a:tblGrid>
                <a:gridCol w="6669371">
                  <a:extLst>
                    <a:ext uri="{9D8B030D-6E8A-4147-A177-3AD203B41FA5}">
                      <a16:colId xmlns:a16="http://schemas.microsoft.com/office/drawing/2014/main" xmlns="" val="20000"/>
                    </a:ext>
                  </a:extLst>
                </a:gridCol>
                <a:gridCol w="6034258">
                  <a:extLst>
                    <a:ext uri="{9D8B030D-6E8A-4147-A177-3AD203B41FA5}">
                      <a16:colId xmlns:a16="http://schemas.microsoft.com/office/drawing/2014/main" xmlns="" val="20001"/>
                    </a:ext>
                  </a:extLst>
                </a:gridCol>
              </a:tblGrid>
              <a:tr h="1370220">
                <a:tc>
                  <a:txBody>
                    <a:bodyPr/>
                    <a:lstStyle/>
                    <a:p>
                      <a:pPr algn="ctr">
                        <a:lnSpc>
                          <a:spcPts val="3359"/>
                        </a:lnSpc>
                        <a:defRPr/>
                      </a:pPr>
                      <a:r>
                        <a:rPr lang="en-US" sz="3200" b="1" dirty="0">
                          <a:solidFill>
                            <a:srgbClr val="000000"/>
                          </a:solidFill>
                          <a:latin typeface="Times New Roman" panose="02020603050405020304" pitchFamily="18" charset="0"/>
                          <a:cs typeface="Times New Roman" panose="02020603050405020304" pitchFamily="18" charset="0"/>
                        </a:rPr>
                        <a:t>BỐ CỤC CỦA VĂN BẢN</a:t>
                      </a:r>
                      <a:endParaRPr lang="en-US" sz="3200" b="1"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00"/>
                    </a:solidFill>
                  </a:tcPr>
                </a:tc>
                <a:tc>
                  <a:txBody>
                    <a:bodyPr/>
                    <a:lstStyle/>
                    <a:p>
                      <a:pPr algn="ctr">
                        <a:lnSpc>
                          <a:spcPts val="3359"/>
                        </a:lnSpc>
                        <a:defRPr/>
                      </a:pPr>
                      <a:r>
                        <a:rPr lang="en-US" sz="3200" b="1" dirty="0">
                          <a:solidFill>
                            <a:srgbClr val="000000"/>
                          </a:solidFill>
                          <a:latin typeface="Times New Roman" panose="02020603050405020304" pitchFamily="18" charset="0"/>
                          <a:cs typeface="Times New Roman" panose="02020603050405020304" pitchFamily="18" charset="0"/>
                        </a:rPr>
                        <a:t>LUẬN ĐIỂM</a:t>
                      </a:r>
                      <a:endParaRPr lang="en-US" sz="3200" b="1"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1761711">
                <a:tc>
                  <a:txBody>
                    <a:bodyPr/>
                    <a:lstStyle/>
                    <a:p>
                      <a:pPr algn="l">
                        <a:lnSpc>
                          <a:spcPts val="3359"/>
                        </a:lnSpc>
                        <a:defRPr/>
                      </a:pPr>
                      <a:r>
                        <a:rPr lang="en-US" sz="3200" b="0" dirty="0" err="1">
                          <a:solidFill>
                            <a:srgbClr val="000000"/>
                          </a:solidFill>
                          <a:latin typeface="Times New Roman" panose="02020603050405020304" pitchFamily="18" charset="0"/>
                          <a:cs typeface="Times New Roman" panose="02020603050405020304" pitchFamily="18" charset="0"/>
                        </a:rPr>
                        <a:t>Phần</a:t>
                      </a:r>
                      <a:r>
                        <a:rPr lang="en-US" sz="3200" b="0" dirty="0">
                          <a:solidFill>
                            <a:srgbClr val="000000"/>
                          </a:solidFill>
                          <a:latin typeface="Times New Roman" panose="02020603050405020304" pitchFamily="18" charset="0"/>
                          <a:cs typeface="Times New Roman" panose="02020603050405020304" pitchFamily="18" charset="0"/>
                        </a:rPr>
                        <a:t> 1: </a:t>
                      </a:r>
                      <a:r>
                        <a:rPr lang="en-US" sz="3200" b="0" dirty="0" err="1">
                          <a:solidFill>
                            <a:srgbClr val="000000"/>
                          </a:solidFill>
                          <a:latin typeface="Times New Roman" panose="02020603050405020304" pitchFamily="18" charset="0"/>
                          <a:cs typeface="Times New Roman" panose="02020603050405020304" pitchFamily="18" charset="0"/>
                        </a:rPr>
                        <a:t>Từ</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đầu</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đến</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lòng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vị</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tha</a:t>
                      </a:r>
                      <a:r>
                        <a:rPr lang="en-US" sz="3200" b="0" dirty="0">
                          <a:solidFill>
                            <a:srgbClr val="000000"/>
                          </a:solidFill>
                          <a:latin typeface="Times New Roman" panose="02020603050405020304" pitchFamily="18" charset="0"/>
                          <a:cs typeface="Times New Roman" panose="02020603050405020304" pitchFamily="18" charset="0"/>
                        </a:rPr>
                        <a:t>”</a:t>
                      </a:r>
                      <a:endParaRPr lang="en-US" sz="32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tc>
                  <a:txBody>
                    <a:bodyPr/>
                    <a:lstStyle/>
                    <a:p>
                      <a:pPr algn="l">
                        <a:lnSpc>
                          <a:spcPts val="3359"/>
                        </a:lnSpc>
                        <a:defRPr/>
                      </a:pPr>
                      <a:r>
                        <a:rPr lang="en-US" sz="3200" b="0" dirty="0" err="1">
                          <a:solidFill>
                            <a:srgbClr val="000000"/>
                          </a:solidFill>
                          <a:latin typeface="Times New Roman" panose="02020603050405020304" pitchFamily="18" charset="0"/>
                          <a:cs typeface="Times New Roman" panose="02020603050405020304" pitchFamily="18" charset="0"/>
                        </a:rPr>
                        <a:t>Nguồn</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gốc</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cốt</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yếu</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của</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văn</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chương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là</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lòng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thương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người</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lòng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thương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muôn</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vật</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muôn</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loài</a:t>
                      </a:r>
                      <a:endParaRPr lang="en-US" sz="32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1370220">
                <a:tc>
                  <a:txBody>
                    <a:bodyPr/>
                    <a:lstStyle/>
                    <a:p>
                      <a:pPr algn="l">
                        <a:lnSpc>
                          <a:spcPts val="3359"/>
                        </a:lnSpc>
                        <a:defRPr/>
                      </a:pPr>
                      <a:r>
                        <a:rPr lang="en-US" sz="3200" b="0" dirty="0" err="1">
                          <a:solidFill>
                            <a:srgbClr val="000000"/>
                          </a:solidFill>
                          <a:latin typeface="Times New Roman" panose="02020603050405020304" pitchFamily="18" charset="0"/>
                          <a:cs typeface="Times New Roman" panose="02020603050405020304" pitchFamily="18" charset="0"/>
                        </a:rPr>
                        <a:t>Phần</a:t>
                      </a:r>
                      <a:r>
                        <a:rPr lang="en-US" sz="3200" b="0" dirty="0">
                          <a:solidFill>
                            <a:srgbClr val="000000"/>
                          </a:solidFill>
                          <a:latin typeface="Times New Roman" panose="02020603050405020304" pitchFamily="18" charset="0"/>
                          <a:cs typeface="Times New Roman" panose="02020603050405020304" pitchFamily="18" charset="0"/>
                        </a:rPr>
                        <a:t> 2: ………………………………………………………………………………</a:t>
                      </a:r>
                      <a:endParaRPr lang="en-US" sz="32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tc>
                  <a:txBody>
                    <a:bodyPr/>
                    <a:lstStyle/>
                    <a:p>
                      <a:pPr algn="l">
                        <a:lnSpc>
                          <a:spcPts val="3359"/>
                        </a:lnSpc>
                        <a:defRPr/>
                      </a:pPr>
                      <a:r>
                        <a:rPr lang="en-US" sz="3200" b="0" dirty="0">
                          <a:solidFill>
                            <a:srgbClr val="000000"/>
                          </a:solidFill>
                          <a:latin typeface="Times New Roman" panose="02020603050405020304" pitchFamily="18" charset="0"/>
                          <a:cs typeface="Times New Roman" panose="02020603050405020304" pitchFamily="18" charset="0"/>
                        </a:rPr>
                        <a:t>…………………………………………………………………….........................................................</a:t>
                      </a:r>
                      <a:endParaRPr lang="en-US" sz="32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bl>
          </a:graphicData>
        </a:graphic>
      </p:graphicFrame>
      <p:sp>
        <p:nvSpPr>
          <p:cNvPr id="4" name="TextBox 4"/>
          <p:cNvSpPr txBox="1"/>
          <p:nvPr/>
        </p:nvSpPr>
        <p:spPr>
          <a:xfrm>
            <a:off x="498021" y="190500"/>
            <a:ext cx="17104179" cy="4001095"/>
          </a:xfrm>
          <a:prstGeom prst="rect">
            <a:avLst/>
          </a:prstGeom>
        </p:spPr>
        <p:txBody>
          <a:bodyPr wrap="square" lIns="0" tIns="0" rIns="0" bIns="0" rtlCol="0" anchor="t">
            <a:spAutoFit/>
          </a:bodyPr>
          <a:lstStyle/>
          <a:p>
            <a:pPr algn="ctr">
              <a:lnSpc>
                <a:spcPts val="3920"/>
              </a:lnSpc>
              <a:spcBef>
                <a:spcPct val="0"/>
              </a:spcBef>
            </a:pPr>
            <a:endParaRPr lang="en-US" sz="3600" b="1" dirty="0">
              <a:solidFill>
                <a:srgbClr val="FF0000"/>
              </a:solidFill>
              <a:latin typeface="Times New Roman" panose="02020603050405020304" pitchFamily="18" charset="0"/>
              <a:cs typeface="Times New Roman" panose="02020603050405020304" pitchFamily="18" charset="0"/>
            </a:endParaRPr>
          </a:p>
          <a:p>
            <a:pPr algn="ctr">
              <a:lnSpc>
                <a:spcPts val="3920"/>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PHIẾU HỌC TẬP SỐ 1</a:t>
            </a:r>
          </a:p>
          <a:p>
            <a:pPr algn="ctr">
              <a:lnSpc>
                <a:spcPts val="3920"/>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TÌM HIỂU LUẬN ĐỀ, LUẬN ĐIỂM, LÍ LẼ VÀ BẰNG CHỨNG TRONG VĂN BẢN </a:t>
            </a:r>
          </a:p>
          <a:p>
            <a:pPr>
              <a:lnSpc>
                <a:spcPts val="3920"/>
              </a:lnSpc>
              <a:spcBef>
                <a:spcPct val="0"/>
              </a:spcBef>
            </a:pPr>
            <a:r>
              <a:rPr lang="en-US" sz="3600" b="1" dirty="0">
                <a:solidFill>
                  <a:srgbClr val="000000"/>
                </a:solidFill>
                <a:latin typeface="Times New Roman" panose="02020603050405020304" pitchFamily="18" charset="0"/>
                <a:cs typeface="Times New Roman" panose="02020603050405020304" pitchFamily="18" charset="0"/>
              </a:rPr>
              <a:t>  - </a:t>
            </a:r>
            <a:r>
              <a:rPr lang="en-US" sz="3600" b="1" dirty="0" err="1">
                <a:solidFill>
                  <a:srgbClr val="000000"/>
                </a:solidFill>
                <a:latin typeface="Times New Roman" panose="02020603050405020304" pitchFamily="18" charset="0"/>
                <a:cs typeface="Times New Roman" panose="02020603050405020304" pitchFamily="18" charset="0"/>
              </a:rPr>
              <a:t>Luận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đề</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văn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bản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gì</a:t>
            </a:r>
            <a:r>
              <a:rPr lang="en-US" sz="3600" b="1" dirty="0">
                <a:solidFill>
                  <a:srgbClr val="000000"/>
                </a:solidFill>
                <a:latin typeface="Times New Roman" panose="02020603050405020304" pitchFamily="18" charset="0"/>
                <a:cs typeface="Times New Roman" panose="02020603050405020304" pitchFamily="18" charset="0"/>
              </a:rPr>
              <a:t>?  </a:t>
            </a:r>
          </a:p>
          <a:p>
            <a:pPr>
              <a:lnSpc>
                <a:spcPts val="3920"/>
              </a:lnSpc>
              <a:spcBef>
                <a:spcPct val="0"/>
              </a:spcBef>
            </a:pPr>
            <a:r>
              <a:rPr lang="en-US" sz="3600" b="1" dirty="0">
                <a:solidFill>
                  <a:srgbClr val="000000"/>
                </a:solidFill>
                <a:latin typeface="Times New Roman" panose="02020603050405020304" pitchFamily="18" charset="0"/>
                <a:cs typeface="Times New Roman" panose="02020603050405020304" pitchFamily="18" charset="0"/>
              </a:rPr>
              <a:t>   </a:t>
            </a:r>
            <a:r>
              <a:rPr lang="en-US" sz="3600" dirty="0">
                <a:solidFill>
                  <a:srgbClr val="000000"/>
                </a:solidFill>
                <a:latin typeface="Times New Roman" panose="02020603050405020304" pitchFamily="18" charset="0"/>
                <a:cs typeface="Times New Roman" panose="02020603050405020304" pitchFamily="18" charset="0"/>
              </a:rPr>
              <a:t>………………............................................................................................................</a:t>
            </a:r>
          </a:p>
          <a:p>
            <a:pPr>
              <a:lnSpc>
                <a:spcPts val="3920"/>
              </a:lnSpc>
              <a:spcBef>
                <a:spcPct val="0"/>
              </a:spcBef>
            </a:pPr>
            <a:r>
              <a:rPr lang="en-US" sz="3600" b="1" dirty="0">
                <a:solidFill>
                  <a:srgbClr val="000000"/>
                </a:solidFill>
                <a:latin typeface="Times New Roman" panose="02020603050405020304" pitchFamily="18" charset="0"/>
                <a:cs typeface="Times New Roman" panose="02020603050405020304" pitchFamily="18" charset="0"/>
              </a:rPr>
              <a:t>  - </a:t>
            </a:r>
            <a:r>
              <a:rPr lang="en-US" sz="3600" b="1" dirty="0" err="1">
                <a:solidFill>
                  <a:srgbClr val="000000"/>
                </a:solidFill>
                <a:latin typeface="Times New Roman" panose="02020603050405020304" pitchFamily="18" charset="0"/>
                <a:cs typeface="Times New Roman" panose="02020603050405020304" pitchFamily="18" charset="0"/>
              </a:rPr>
              <a:t>Xác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định</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bố</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cục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luận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điểm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văn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bản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dựa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gợi</a:t>
            </a:r>
            <a:r>
              <a:rPr lang="en-US" sz="3600" b="1" dirty="0">
                <a:solidFill>
                  <a:srgbClr val="000000"/>
                </a:solidFill>
                <a:latin typeface="Times New Roman" panose="02020603050405020304" pitchFamily="18" charset="0"/>
                <a:cs typeface="Times New Roman" panose="02020603050405020304" pitchFamily="18" charset="0"/>
              </a:rPr>
              <a:t> ý </a:t>
            </a:r>
            <a:r>
              <a:rPr lang="en-US" sz="3600" b="1" dirty="0" err="1">
                <a:solidFill>
                  <a:srgbClr val="000000"/>
                </a:solidFill>
                <a:latin typeface="Times New Roman" panose="02020603050405020304" pitchFamily="18" charset="0"/>
                <a:cs typeface="Times New Roman" panose="02020603050405020304" pitchFamily="18" charset="0"/>
              </a:rPr>
              <a:t>sau</a:t>
            </a:r>
            <a:r>
              <a:rPr lang="en-US" sz="3600" b="1" dirty="0">
                <a:solidFill>
                  <a:srgbClr val="000000"/>
                </a:solidFill>
                <a:latin typeface="Times New Roman" panose="02020603050405020304" pitchFamily="18" charset="0"/>
                <a:cs typeface="Times New Roman" panose="02020603050405020304" pitchFamily="18" charset="0"/>
              </a:rPr>
              <a:t>:</a:t>
            </a:r>
          </a:p>
          <a:p>
            <a:pPr>
              <a:lnSpc>
                <a:spcPts val="3920"/>
              </a:lnSpc>
              <a:spcBef>
                <a:spcPct val="0"/>
              </a:spcBef>
            </a:pPr>
            <a:r>
              <a:rPr lang="en-US" sz="3600" b="1" i="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i="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Gợi </a:t>
            </a:r>
            <a:r>
              <a:rPr lang="vi-VN" sz="3600" b="1" i="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ý : Xác định luận đề dựa vào nhan đề  văn bản, nội dung bao quát của </a:t>
            </a:r>
            <a:r>
              <a:rPr lang="en-US" sz="3600" b="1" i="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600" b="1" i="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vi-VN" sz="3600" b="1" i="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Xác định bố cục và nội dung chính của từng phần, từ đó suy ra luận điểm</a:t>
            </a:r>
            <a:r>
              <a:rPr lang="vi-VN" sz="36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33993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5313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1043" y="457200"/>
            <a:ext cx="17291957" cy="9242822"/>
          </a:xfrm>
          <a:custGeom>
            <a:avLst/>
            <a:gdLst/>
            <a:ahLst/>
            <a:cxnLst/>
            <a:rect l="l" t="t" r="r" b="b"/>
            <a:pathLst>
              <a:path w="17291957" h="9242822">
                <a:moveTo>
                  <a:pt x="0" y="0"/>
                </a:moveTo>
                <a:lnTo>
                  <a:pt x="17291958" y="0"/>
                </a:lnTo>
                <a:lnTo>
                  <a:pt x="17291958" y="9242822"/>
                </a:lnTo>
                <a:lnTo>
                  <a:pt x="0" y="9242822"/>
                </a:lnTo>
                <a:lnTo>
                  <a:pt x="0" y="0"/>
                </a:lnTo>
                <a:close/>
              </a:path>
            </a:pathLst>
          </a:custGeom>
          <a:blipFill>
            <a:blip r:embed="rId2"/>
            <a:stretch>
              <a:fillRect t="-12844" b="-11801"/>
            </a:stretch>
          </a:blipFill>
        </p:spPr>
      </p:sp>
      <p:sp>
        <p:nvSpPr>
          <p:cNvPr id="4" name="TextBox 4"/>
          <p:cNvSpPr txBox="1"/>
          <p:nvPr/>
        </p:nvSpPr>
        <p:spPr>
          <a:xfrm>
            <a:off x="609600" y="876300"/>
            <a:ext cx="17411700" cy="8322791"/>
          </a:xfrm>
          <a:prstGeom prst="rect">
            <a:avLst/>
          </a:prstGeom>
          <a:ln w="57150">
            <a:solidFill>
              <a:srgbClr val="00B050"/>
            </a:solidFill>
          </a:ln>
        </p:spPr>
        <p:txBody>
          <a:bodyPr wrap="square" lIns="0" tIns="0" rIns="0" bIns="0" rtlCol="0" anchor="t">
            <a:spAutoFit/>
          </a:bodyPr>
          <a:lstStyle/>
          <a:p>
            <a:pPr algn="ctr">
              <a:lnSpc>
                <a:spcPts val="5880"/>
              </a:lnSpc>
            </a:pPr>
            <a:r>
              <a:rPr lang="en-US" sz="4200" b="1" dirty="0">
                <a:solidFill>
                  <a:srgbClr val="FF0000"/>
                </a:solidFill>
                <a:latin typeface="Times New Roman" panose="02020603050405020304" pitchFamily="18" charset="0"/>
                <a:cs typeface="Times New Roman" panose="02020603050405020304" pitchFamily="18" charset="0"/>
              </a:rPr>
              <a:t>PHIẾU HỌC TẬP SỐ 2</a:t>
            </a:r>
          </a:p>
          <a:p>
            <a:pPr algn="ctr">
              <a:lnSpc>
                <a:spcPts val="5880"/>
              </a:lnSpc>
            </a:pPr>
            <a:r>
              <a:rPr lang="en-US" sz="4200" b="1">
                <a:solidFill>
                  <a:srgbClr val="0033CC"/>
                </a:solidFill>
                <a:latin typeface="Times New Roman" panose="02020603050405020304" pitchFamily="18" charset="0"/>
                <a:cs typeface="Times New Roman" panose="02020603050405020304" pitchFamily="18" charset="0"/>
              </a:rPr>
              <a:t>TÌM HIỂU LUẬN ĐỀ, LUẬN ĐIỂM, LÍ LẼ VÀ BẰNG CHỨNG</a:t>
            </a:r>
          </a:p>
          <a:p>
            <a:pPr algn="l">
              <a:lnSpc>
                <a:spcPts val="5880"/>
              </a:lnSpc>
            </a:pPr>
            <a:r>
              <a:rPr lang="en-US" sz="4200">
                <a:solidFill>
                  <a:srgbClr val="000000"/>
                </a:solidFill>
                <a:latin typeface="Times New Roman" panose="02020603050405020304" pitchFamily="18" charset="0"/>
                <a:cs typeface="Times New Roman" panose="02020603050405020304" pitchFamily="18" charset="0"/>
              </a:rPr>
              <a:t>   Câu 2: Vẽ sơ đồ dựa vào gợi ý sau:</a:t>
            </a:r>
          </a:p>
          <a:p>
            <a:pPr algn="l">
              <a:lnSpc>
                <a:spcPts val="5880"/>
              </a:lnSpc>
            </a:pPr>
            <a:endParaRPr lang="en-US" sz="420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640295" y="2971583"/>
            <a:ext cx="3505200"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LUẬN ĐỀ</a:t>
            </a:r>
          </a:p>
          <a:p>
            <a:pPr algn="ctr"/>
            <a:r>
              <a:rPr lang="en-US" sz="2800" b="1">
                <a:latin typeface="Times New Roman" panose="02020603050405020304" pitchFamily="18" charset="0"/>
                <a:cs typeface="Times New Roman" panose="02020603050405020304" pitchFamily="18" charset="0"/>
              </a:rPr>
              <a:t>……………………….</a:t>
            </a:r>
          </a:p>
        </p:txBody>
      </p:sp>
      <p:sp>
        <p:nvSpPr>
          <p:cNvPr id="6" name="TextBox 5"/>
          <p:cNvSpPr txBox="1"/>
          <p:nvPr/>
        </p:nvSpPr>
        <p:spPr>
          <a:xfrm>
            <a:off x="5357345" y="4561793"/>
            <a:ext cx="3962400"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LUẬN ĐIỂM 1</a:t>
            </a:r>
          </a:p>
          <a:p>
            <a:pPr algn="ctr"/>
            <a:r>
              <a:rPr lang="en-US" sz="2800" b="1">
                <a:latin typeface="Times New Roman" panose="02020603050405020304" pitchFamily="18" charset="0"/>
                <a:cs typeface="Times New Roman" panose="02020603050405020304" pitchFamily="18" charset="0"/>
              </a:rPr>
              <a:t>……………………..</a:t>
            </a:r>
          </a:p>
        </p:txBody>
      </p:sp>
      <p:sp>
        <p:nvSpPr>
          <p:cNvPr id="7" name="TextBox 6"/>
          <p:cNvSpPr txBox="1"/>
          <p:nvPr/>
        </p:nvSpPr>
        <p:spPr>
          <a:xfrm>
            <a:off x="11530452" y="4552653"/>
            <a:ext cx="3962400"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LUẬN ĐIỂM 2</a:t>
            </a:r>
          </a:p>
          <a:p>
            <a:pPr algn="ctr"/>
            <a:r>
              <a:rPr lang="en-US" sz="2800" b="1">
                <a:latin typeface="Times New Roman" panose="02020603050405020304" pitchFamily="18" charset="0"/>
                <a:cs typeface="Times New Roman" panose="02020603050405020304" pitchFamily="18" charset="0"/>
              </a:rPr>
              <a:t>…………………………</a:t>
            </a:r>
          </a:p>
        </p:txBody>
      </p:sp>
      <p:sp>
        <p:nvSpPr>
          <p:cNvPr id="8" name="TextBox 7"/>
          <p:cNvSpPr txBox="1"/>
          <p:nvPr/>
        </p:nvSpPr>
        <p:spPr>
          <a:xfrm>
            <a:off x="3182241" y="6428451"/>
            <a:ext cx="3140215"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LUẬN ĐIỂM 1.1 …………………</a:t>
            </a:r>
          </a:p>
        </p:txBody>
      </p:sp>
      <p:sp>
        <p:nvSpPr>
          <p:cNvPr id="10" name="TextBox 9"/>
          <p:cNvSpPr txBox="1"/>
          <p:nvPr/>
        </p:nvSpPr>
        <p:spPr>
          <a:xfrm>
            <a:off x="8291621" y="6403388"/>
            <a:ext cx="2961228"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LUẬN ĐIỂM 1.2</a:t>
            </a:r>
          </a:p>
          <a:p>
            <a:pPr algn="ctr"/>
            <a:r>
              <a:rPr lang="en-US" sz="2800" b="1">
                <a:latin typeface="Times New Roman" panose="02020603050405020304" pitchFamily="18" charset="0"/>
                <a:cs typeface="Times New Roman" panose="02020603050405020304" pitchFamily="18" charset="0"/>
              </a:rPr>
              <a:t>…………………</a:t>
            </a:r>
          </a:p>
        </p:txBody>
      </p:sp>
      <p:sp>
        <p:nvSpPr>
          <p:cNvPr id="11" name="TextBox 10"/>
          <p:cNvSpPr txBox="1"/>
          <p:nvPr/>
        </p:nvSpPr>
        <p:spPr>
          <a:xfrm>
            <a:off x="2849998" y="7795958"/>
            <a:ext cx="1237359"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LÍ LẼ</a:t>
            </a:r>
          </a:p>
          <a:p>
            <a:pPr algn="ctr"/>
            <a:r>
              <a:rPr lang="en-US" sz="2800" b="1">
                <a:latin typeface="Times New Roman" panose="02020603050405020304" pitchFamily="18" charset="0"/>
                <a:cs typeface="Times New Roman" panose="02020603050405020304" pitchFamily="18" charset="0"/>
              </a:rPr>
              <a:t>…...</a:t>
            </a:r>
          </a:p>
        </p:txBody>
      </p:sp>
      <p:cxnSp>
        <p:nvCxnSpPr>
          <p:cNvPr id="15" name="Straight Arrow Connector 14"/>
          <p:cNvCxnSpPr/>
          <p:nvPr/>
        </p:nvCxnSpPr>
        <p:spPr>
          <a:xfrm flipH="1">
            <a:off x="7049543" y="3916397"/>
            <a:ext cx="3343355" cy="6048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p:cNvCxnSpPr>
            <a:endCxn id="7" idx="0"/>
          </p:cNvCxnSpPr>
          <p:nvPr/>
        </p:nvCxnSpPr>
        <p:spPr>
          <a:xfrm>
            <a:off x="10336105" y="3926993"/>
            <a:ext cx="3175547" cy="62566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4" name="Straight Arrow Connector 23"/>
          <p:cNvCxnSpPr/>
          <p:nvPr/>
        </p:nvCxnSpPr>
        <p:spPr>
          <a:xfrm>
            <a:off x="7068399" y="5513344"/>
            <a:ext cx="2167824" cy="86052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6" name="Straight Arrow Connector 25"/>
          <p:cNvCxnSpPr>
            <a:endCxn id="8" idx="0"/>
          </p:cNvCxnSpPr>
          <p:nvPr/>
        </p:nvCxnSpPr>
        <p:spPr>
          <a:xfrm flipH="1">
            <a:off x="4752349" y="5537997"/>
            <a:ext cx="2297192" cy="89045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9" name="Straight Arrow Connector 28"/>
          <p:cNvCxnSpPr/>
          <p:nvPr/>
        </p:nvCxnSpPr>
        <p:spPr>
          <a:xfrm flipH="1">
            <a:off x="13880372" y="5503571"/>
            <a:ext cx="34028" cy="6464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1" name="Straight Arrow Connector 30"/>
          <p:cNvCxnSpPr/>
          <p:nvPr/>
        </p:nvCxnSpPr>
        <p:spPr>
          <a:xfrm>
            <a:off x="4697428" y="6992731"/>
            <a:ext cx="0" cy="7530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3" name="Straight Arrow Connector 32"/>
          <p:cNvCxnSpPr/>
          <p:nvPr/>
        </p:nvCxnSpPr>
        <p:spPr>
          <a:xfrm>
            <a:off x="8888763" y="6987923"/>
            <a:ext cx="0" cy="7567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4" name="TextBox 33"/>
          <p:cNvSpPr txBox="1"/>
          <p:nvPr/>
        </p:nvSpPr>
        <p:spPr>
          <a:xfrm>
            <a:off x="4581181" y="7825206"/>
            <a:ext cx="2793784"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BẰNG CHỨNG</a:t>
            </a:r>
          </a:p>
          <a:p>
            <a:pPr algn="ctr"/>
            <a:r>
              <a:rPr lang="en-US" sz="2800" b="1">
                <a:latin typeface="Times New Roman" panose="02020603050405020304" pitchFamily="18" charset="0"/>
                <a:cs typeface="Times New Roman" panose="02020603050405020304" pitchFamily="18" charset="0"/>
              </a:rPr>
              <a:t>………………</a:t>
            </a:r>
          </a:p>
        </p:txBody>
      </p:sp>
      <p:sp>
        <p:nvSpPr>
          <p:cNvPr id="35" name="TextBox 34"/>
          <p:cNvSpPr txBox="1"/>
          <p:nvPr/>
        </p:nvSpPr>
        <p:spPr>
          <a:xfrm>
            <a:off x="8152311" y="7821544"/>
            <a:ext cx="1237359"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LÍ LẼ</a:t>
            </a:r>
          </a:p>
          <a:p>
            <a:pPr algn="ctr"/>
            <a:r>
              <a:rPr lang="en-US" sz="2800" b="1">
                <a:latin typeface="Times New Roman" panose="02020603050405020304" pitchFamily="18" charset="0"/>
                <a:cs typeface="Times New Roman" panose="02020603050405020304" pitchFamily="18" charset="0"/>
              </a:rPr>
              <a:t>…...</a:t>
            </a:r>
          </a:p>
        </p:txBody>
      </p:sp>
      <p:sp>
        <p:nvSpPr>
          <p:cNvPr id="36" name="TextBox 35"/>
          <p:cNvSpPr txBox="1"/>
          <p:nvPr/>
        </p:nvSpPr>
        <p:spPr>
          <a:xfrm>
            <a:off x="9855957" y="7814978"/>
            <a:ext cx="2793784"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BẰNG CHỨNG</a:t>
            </a:r>
          </a:p>
          <a:p>
            <a:pPr algn="ctr"/>
            <a:r>
              <a:rPr lang="en-US" sz="2800" b="1">
                <a:latin typeface="Times New Roman" panose="02020603050405020304" pitchFamily="18" charset="0"/>
                <a:cs typeface="Times New Roman" panose="02020603050405020304" pitchFamily="18" charset="0"/>
              </a:rPr>
              <a:t>………………</a:t>
            </a:r>
          </a:p>
        </p:txBody>
      </p:sp>
      <p:sp>
        <p:nvSpPr>
          <p:cNvPr id="37" name="TextBox 36"/>
          <p:cNvSpPr txBox="1"/>
          <p:nvPr/>
        </p:nvSpPr>
        <p:spPr>
          <a:xfrm>
            <a:off x="11991272" y="6020973"/>
            <a:ext cx="1237359"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LÍ LẼ</a:t>
            </a:r>
          </a:p>
          <a:p>
            <a:pPr algn="ctr"/>
            <a:r>
              <a:rPr lang="en-US" sz="2800" b="1">
                <a:latin typeface="Times New Roman" panose="02020603050405020304" pitchFamily="18" charset="0"/>
                <a:cs typeface="Times New Roman" panose="02020603050405020304" pitchFamily="18" charset="0"/>
              </a:rPr>
              <a:t>…...</a:t>
            </a:r>
          </a:p>
        </p:txBody>
      </p:sp>
      <p:sp>
        <p:nvSpPr>
          <p:cNvPr id="38" name="TextBox 37"/>
          <p:cNvSpPr txBox="1"/>
          <p:nvPr/>
        </p:nvSpPr>
        <p:spPr>
          <a:xfrm>
            <a:off x="13897386" y="6032143"/>
            <a:ext cx="2793784"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BẰNG CHỨNG</a:t>
            </a:r>
          </a:p>
          <a:p>
            <a:pPr algn="ctr"/>
            <a:r>
              <a:rPr lang="en-US" sz="2800" b="1">
                <a:latin typeface="Times New Roman" panose="02020603050405020304" pitchFamily="18" charset="0"/>
                <a:cs typeface="Times New Roman" panose="02020603050405020304" pitchFamily="18" charset="0"/>
              </a:rPr>
              <a:t>………………</a:t>
            </a:r>
          </a:p>
        </p:txBody>
      </p:sp>
      <p:sp>
        <p:nvSpPr>
          <p:cNvPr id="39" name="Down Arrow 38"/>
          <p:cNvSpPr/>
          <p:nvPr/>
        </p:nvSpPr>
        <p:spPr>
          <a:xfrm>
            <a:off x="5715000" y="7407481"/>
            <a:ext cx="54920" cy="376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a:off x="3478227" y="7356775"/>
            <a:ext cx="54920" cy="376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a:off x="10820400" y="7437139"/>
            <a:ext cx="54920" cy="376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8889251" y="7344491"/>
            <a:ext cx="54920" cy="376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p:cNvSpPr/>
          <p:nvPr/>
        </p:nvSpPr>
        <p:spPr>
          <a:xfrm>
            <a:off x="12609951" y="5513344"/>
            <a:ext cx="45719" cy="4125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p:cNvSpPr/>
          <p:nvPr/>
        </p:nvSpPr>
        <p:spPr>
          <a:xfrm>
            <a:off x="14974484" y="5503571"/>
            <a:ext cx="45719" cy="4125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457200" y="2247900"/>
            <a:ext cx="17291957" cy="5296322"/>
          </a:xfrm>
          <a:prstGeom prst="rect">
            <a:avLst/>
          </a:prstGeom>
          <a:ln w="57150">
            <a:solidFill>
              <a:srgbClr val="339933"/>
            </a:solidFill>
          </a:ln>
        </p:spPr>
        <p:txBody>
          <a:bodyPr lIns="0" tIns="0" rIns="0" bIns="0" rtlCol="0" anchor="t">
            <a:spAutoFit/>
          </a:bodyPr>
          <a:lstStyle/>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PHIẾU HỌC TẬP SỐ 3</a:t>
            </a:r>
          </a:p>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TÌM HIỂU LUẬN ĐỀ, LUẬN ĐIỂM, LÍ LẼ VÀ BẰNG CHỨNG</a:t>
            </a:r>
          </a:p>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TRONG VĂN BẢN</a:t>
            </a:r>
          </a:p>
          <a:p>
            <a:pPr algn="ctr">
              <a:lnSpc>
                <a:spcPts val="5880"/>
              </a:lnSpc>
            </a:pPr>
            <a:endParaRPr lang="en-US" sz="4400">
              <a:solidFill>
                <a:srgbClr val="FF0000"/>
              </a:solidFill>
              <a:latin typeface="Times New Roman" panose="02020603050405020304" pitchFamily="18" charset="0"/>
              <a:cs typeface="Times New Roman" panose="02020603050405020304" pitchFamily="18" charset="0"/>
            </a:endParaRPr>
          </a:p>
          <a:p>
            <a:pPr marL="285750" indent="57150">
              <a:lnSpc>
                <a:spcPts val="5880"/>
              </a:lnSpc>
              <a:spcBef>
                <a:spcPct val="0"/>
              </a:spcBef>
            </a:pPr>
            <a:r>
              <a:rPr lang="en-US" sz="4400">
                <a:solidFill>
                  <a:srgbClr val="000000"/>
                </a:solidFill>
                <a:latin typeface="Times New Roman" panose="02020603050405020304" pitchFamily="18" charset="0"/>
                <a:cs typeface="Times New Roman" panose="02020603050405020304" pitchFamily="18" charset="0"/>
              </a:rPr>
              <a:t>    Câu 3: Lí lẽ, bằng chứng nào trong văn bản </a:t>
            </a:r>
            <a:r>
              <a:rPr lang="en-US" sz="4400" i="1">
                <a:solidFill>
                  <a:srgbClr val="000000"/>
                </a:solidFill>
                <a:latin typeface="Times New Roman" panose="02020603050405020304" pitchFamily="18" charset="0"/>
                <a:cs typeface="Times New Roman" panose="02020603050405020304" pitchFamily="18" charset="0"/>
              </a:rPr>
              <a:t>Ý nghĩa văn chương </a:t>
            </a:r>
            <a:r>
              <a:rPr lang="en-US" sz="4400">
                <a:solidFill>
                  <a:srgbClr val="000000"/>
                </a:solidFill>
                <a:latin typeface="Times New Roman" panose="02020603050405020304" pitchFamily="18" charset="0"/>
                <a:cs typeface="Times New Roman" panose="02020603050405020304" pitchFamily="18" charset="0"/>
              </a:rPr>
              <a:t>của Hoài Thanh để lại cho em ấn tượng sâu sắc nhất? Hãy chia sẻ ấn tượng của em với các bạn.</a:t>
            </a:r>
          </a:p>
        </p:txBody>
      </p:sp>
    </p:spTree>
    <p:extLst>
      <p:ext uri="{BB962C8B-B14F-4D97-AF65-F5344CB8AC3E}">
        <p14:creationId xmlns:p14="http://schemas.microsoft.com/office/powerpoint/2010/main" val="2145537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676275"/>
            <a:ext cx="609600" cy="5791200"/>
          </a:xfrm>
          <a:prstGeom prst="rect">
            <a:avLst/>
          </a:prstGeom>
          <a:solidFill>
            <a:schemeClr val="bg1"/>
          </a:solidFill>
        </p:spPr>
        <p:txBody>
          <a:bodyPr wrap="square" rtlCol="0">
            <a:spAutoFit/>
          </a:bodyPr>
          <a:lstStyle/>
          <a:p>
            <a:endParaRPr lang="en-US"/>
          </a:p>
        </p:txBody>
      </p:sp>
      <p:pic>
        <p:nvPicPr>
          <p:cNvPr id="3" name="Picture 2"/>
          <p:cNvPicPr>
            <a:picLocks noChangeAspect="1"/>
          </p:cNvPicPr>
          <p:nvPr/>
        </p:nvPicPr>
        <p:blipFill>
          <a:blip r:embed="rId4"/>
          <a:stretch>
            <a:fillRect/>
          </a:stretch>
        </p:blipFill>
        <p:spPr>
          <a:xfrm>
            <a:off x="-304800" y="-190500"/>
            <a:ext cx="18579662" cy="9944100"/>
          </a:xfrm>
          <a:prstGeom prst="rect">
            <a:avLst/>
          </a:prstGeom>
        </p:spPr>
      </p:pic>
      <p:sp>
        <p:nvSpPr>
          <p:cNvPr id="4" name="TextBox 3"/>
          <p:cNvSpPr txBox="1"/>
          <p:nvPr/>
        </p:nvSpPr>
        <p:spPr>
          <a:xfrm>
            <a:off x="5600700" y="1494383"/>
            <a:ext cx="8153400" cy="4154984"/>
          </a:xfrm>
          <a:prstGeom prst="rect">
            <a:avLst/>
          </a:prstGeom>
          <a:noFill/>
        </p:spPr>
        <p:txBody>
          <a:bodyPr wrap="square" rtlCol="0">
            <a:spAutoFit/>
          </a:bodyPr>
          <a:lstStyle/>
          <a:p>
            <a:r>
              <a:rPr lang="en-US" sz="4400" b="1">
                <a:solidFill>
                  <a:schemeClr val="bg1"/>
                </a:solidFill>
                <a:latin typeface="Times New Roman" panose="02020603050405020304" pitchFamily="18" charset="0"/>
                <a:cs typeface="Times New Roman" panose="02020603050405020304" pitchFamily="18" charset="0"/>
              </a:rPr>
              <a:t>Các nhóm hoàn thành các phiếu học tập theo phân công như sau:</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1: nhóm 1,2. </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2: nhóm 3, 4</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3: nhóm 5,6.</a:t>
            </a:r>
          </a:p>
          <a:p>
            <a:r>
              <a:rPr lang="en-US" sz="4400" b="1">
                <a:solidFill>
                  <a:schemeClr val="bg1"/>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381000" y="3314700"/>
            <a:ext cx="2667000" cy="2308324"/>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THẢO</a:t>
            </a:r>
          </a:p>
          <a:p>
            <a:r>
              <a:rPr lang="en-US" sz="4800" b="1">
                <a:solidFill>
                  <a:srgbClr val="FF0000"/>
                </a:solidFill>
                <a:latin typeface="Times New Roman" panose="02020603050405020304" pitchFamily="18" charset="0"/>
                <a:cs typeface="Times New Roman" panose="02020603050405020304" pitchFamily="18" charset="0"/>
              </a:rPr>
              <a:t> LUẬN </a:t>
            </a:r>
          </a:p>
          <a:p>
            <a:r>
              <a:rPr lang="en-US" sz="4800" b="1">
                <a:solidFill>
                  <a:srgbClr val="FF0000"/>
                </a:solidFill>
                <a:latin typeface="Times New Roman" panose="02020603050405020304" pitchFamily="18" charset="0"/>
                <a:cs typeface="Times New Roman" panose="02020603050405020304" pitchFamily="18" charset="0"/>
              </a:rPr>
              <a:t>NHÓM</a:t>
            </a:r>
          </a:p>
        </p:txBody>
      </p:sp>
      <p:pic>
        <p:nvPicPr>
          <p:cNvPr id="6" name="Hẹn giờ đếm ngược 5 phút 5 Minutes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82800" y="1104900"/>
            <a:ext cx="3492062" cy="1905000"/>
          </a:xfrm>
          <a:prstGeom prst="rect">
            <a:avLst/>
          </a:prstGeom>
        </p:spPr>
      </p:pic>
    </p:spTree>
    <p:extLst>
      <p:ext uri="{BB962C8B-B14F-4D97-AF65-F5344CB8AC3E}">
        <p14:creationId xmlns:p14="http://schemas.microsoft.com/office/powerpoint/2010/main" val="173394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0243" y="190500"/>
            <a:ext cx="17291957" cy="9906000"/>
          </a:xfrm>
          <a:custGeom>
            <a:avLst/>
            <a:gdLst/>
            <a:ahLst/>
            <a:cxnLst/>
            <a:rect l="l" t="t" r="r" b="b"/>
            <a:pathLst>
              <a:path w="17291957" h="9242822">
                <a:moveTo>
                  <a:pt x="0" y="0"/>
                </a:moveTo>
                <a:lnTo>
                  <a:pt x="17291958" y="0"/>
                </a:lnTo>
                <a:lnTo>
                  <a:pt x="17291958" y="9242822"/>
                </a:lnTo>
                <a:lnTo>
                  <a:pt x="0" y="9242822"/>
                </a:lnTo>
                <a:lnTo>
                  <a:pt x="0" y="0"/>
                </a:lnTo>
                <a:close/>
              </a:path>
            </a:pathLst>
          </a:custGeom>
          <a:blipFill>
            <a:blip r:embed="rId2"/>
            <a:stretch>
              <a:fillRect t="-12844" b="-11801"/>
            </a:stretch>
          </a:blipFill>
          <a:ln w="57150">
            <a:solidFill>
              <a:srgbClr val="C00000"/>
            </a:solidFill>
          </a:ln>
        </p:spPr>
        <p:txBody>
          <a:bodyPr/>
          <a:lstStyle/>
          <a:p>
            <a:endParaRPr lang="en-US" dirty="0"/>
          </a:p>
          <a:p>
            <a:endParaRPr lang="en-US" dirty="0"/>
          </a:p>
        </p:txBody>
      </p:sp>
      <p:graphicFrame>
        <p:nvGraphicFramePr>
          <p:cNvPr id="3" name="Table 3"/>
          <p:cNvGraphicFramePr>
            <a:graphicFrameLocks noGrp="1"/>
          </p:cNvGraphicFramePr>
          <p:nvPr>
            <p:extLst>
              <p:ext uri="{D42A27DB-BD31-4B8C-83A1-F6EECF244321}">
                <p14:modId xmlns:p14="http://schemas.microsoft.com/office/powerpoint/2010/main" val="1684326170"/>
              </p:ext>
            </p:extLst>
          </p:nvPr>
        </p:nvGraphicFramePr>
        <p:xfrm>
          <a:off x="762000" y="3543300"/>
          <a:ext cx="16370300" cy="5671931"/>
        </p:xfrm>
        <a:graphic>
          <a:graphicData uri="http://schemas.openxmlformats.org/drawingml/2006/table">
            <a:tbl>
              <a:tblPr/>
              <a:tblGrid>
                <a:gridCol w="6269770">
                  <a:extLst>
                    <a:ext uri="{9D8B030D-6E8A-4147-A177-3AD203B41FA5}">
                      <a16:colId xmlns:a16="http://schemas.microsoft.com/office/drawing/2014/main" xmlns="" val="20000"/>
                    </a:ext>
                  </a:extLst>
                </a:gridCol>
                <a:gridCol w="10100530">
                  <a:extLst>
                    <a:ext uri="{9D8B030D-6E8A-4147-A177-3AD203B41FA5}">
                      <a16:colId xmlns:a16="http://schemas.microsoft.com/office/drawing/2014/main" xmlns="" val="20001"/>
                    </a:ext>
                  </a:extLst>
                </a:gridCol>
              </a:tblGrid>
              <a:tr h="1370220">
                <a:tc>
                  <a:txBody>
                    <a:bodyPr/>
                    <a:lstStyle/>
                    <a:p>
                      <a:pPr algn="ctr">
                        <a:lnSpc>
                          <a:spcPts val="3359"/>
                        </a:lnSpc>
                        <a:defRPr/>
                      </a:pPr>
                      <a:r>
                        <a:rPr lang="en-US" sz="3200" b="1" dirty="0">
                          <a:solidFill>
                            <a:srgbClr val="0033CC"/>
                          </a:solidFill>
                          <a:latin typeface="Times New Roman" panose="02020603050405020304" pitchFamily="18" charset="0"/>
                          <a:cs typeface="Times New Roman" panose="02020603050405020304" pitchFamily="18" charset="0"/>
                        </a:rPr>
                        <a:t>BỐ CỤC CỦA VĂN BẢN</a:t>
                      </a: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92D050"/>
                    </a:solidFill>
                  </a:tcPr>
                </a:tc>
                <a:tc>
                  <a:txBody>
                    <a:bodyPr/>
                    <a:lstStyle/>
                    <a:p>
                      <a:pPr algn="ctr">
                        <a:lnSpc>
                          <a:spcPts val="3359"/>
                        </a:lnSpc>
                        <a:defRPr/>
                      </a:pPr>
                      <a:r>
                        <a:rPr lang="en-US" sz="3200" b="1" dirty="0">
                          <a:solidFill>
                            <a:srgbClr val="0033CC"/>
                          </a:solidFill>
                          <a:latin typeface="Times New Roman" panose="02020603050405020304" pitchFamily="18" charset="0"/>
                          <a:cs typeface="Times New Roman" panose="02020603050405020304" pitchFamily="18" charset="0"/>
                        </a:rPr>
                        <a:t>LUẬN ĐIỂM</a:t>
                      </a: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1761711">
                <a:tc>
                  <a:txBody>
                    <a:bodyPr/>
                    <a:lstStyle/>
                    <a:p>
                      <a:pPr algn="l">
                        <a:lnSpc>
                          <a:spcPts val="3359"/>
                        </a:lnSpc>
                        <a:defRPr/>
                      </a:pPr>
                      <a:r>
                        <a:rPr lang="en-US" sz="3600" b="0" dirty="0" err="1">
                          <a:solidFill>
                            <a:srgbClr val="000000"/>
                          </a:solidFill>
                          <a:latin typeface="Times New Roman" panose="02020603050405020304" pitchFamily="18" charset="0"/>
                          <a:cs typeface="Times New Roman" panose="02020603050405020304" pitchFamily="18" charset="0"/>
                        </a:rPr>
                        <a:t>Phần</a:t>
                      </a:r>
                      <a:r>
                        <a:rPr lang="en-US" sz="3600" b="0" dirty="0">
                          <a:solidFill>
                            <a:srgbClr val="000000"/>
                          </a:solidFill>
                          <a:latin typeface="Times New Roman" panose="02020603050405020304" pitchFamily="18" charset="0"/>
                          <a:cs typeface="Times New Roman" panose="02020603050405020304" pitchFamily="18" charset="0"/>
                        </a:rPr>
                        <a:t> 1: </a:t>
                      </a:r>
                      <a:r>
                        <a:rPr lang="en-US" sz="3600" b="0" dirty="0" err="1">
                          <a:solidFill>
                            <a:srgbClr val="000000"/>
                          </a:solidFill>
                          <a:latin typeface="Times New Roman" panose="02020603050405020304" pitchFamily="18" charset="0"/>
                          <a:cs typeface="Times New Roman" panose="02020603050405020304" pitchFamily="18" charset="0"/>
                        </a:rPr>
                        <a:t>Từ</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đầu</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đến</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lòng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vị</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tha</a:t>
                      </a:r>
                      <a:r>
                        <a:rPr lang="en-US" sz="3600" b="0" dirty="0">
                          <a:solidFill>
                            <a:srgbClr val="000000"/>
                          </a:solidFill>
                          <a:latin typeface="Times New Roman" panose="02020603050405020304" pitchFamily="18" charset="0"/>
                          <a:cs typeface="Times New Roman" panose="02020603050405020304" pitchFamily="18" charset="0"/>
                        </a:rPr>
                        <a:t>”</a:t>
                      </a:r>
                      <a:endParaRPr lang="en-US" sz="36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tc>
                  <a:txBody>
                    <a:bodyPr/>
                    <a:lstStyle/>
                    <a:p>
                      <a:pPr algn="l">
                        <a:lnSpc>
                          <a:spcPts val="3359"/>
                        </a:lnSpc>
                        <a:defRPr/>
                      </a:pPr>
                      <a:r>
                        <a:rPr lang="en-US" sz="3600" b="0" dirty="0" err="1">
                          <a:solidFill>
                            <a:srgbClr val="000000"/>
                          </a:solidFill>
                          <a:latin typeface="Times New Roman" panose="02020603050405020304" pitchFamily="18" charset="0"/>
                          <a:cs typeface="Times New Roman" panose="02020603050405020304" pitchFamily="18" charset="0"/>
                        </a:rPr>
                        <a:t>Nguồn</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gốc</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cốt</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yếu</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của</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văn</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chương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là</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lòng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thương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người</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lòng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thương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muôn</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vật</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muôn</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loài</a:t>
                      </a:r>
                      <a:endParaRPr lang="en-US" sz="36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1370220">
                <a:tc>
                  <a:txBody>
                    <a:bodyPr/>
                    <a:lstStyle/>
                    <a:p>
                      <a:pPr algn="l">
                        <a:lnSpc>
                          <a:spcPts val="3359"/>
                        </a:lnSpc>
                        <a:defRPr/>
                      </a:pPr>
                      <a:r>
                        <a:rPr lang="en-US" sz="3600" b="0" dirty="0" err="1">
                          <a:solidFill>
                            <a:srgbClr val="000000"/>
                          </a:solidFill>
                          <a:latin typeface="Times New Roman" panose="02020603050405020304" pitchFamily="18" charset="0"/>
                          <a:cs typeface="Times New Roman" panose="02020603050405020304" pitchFamily="18" charset="0"/>
                        </a:rPr>
                        <a:t>Phần</a:t>
                      </a:r>
                      <a:r>
                        <a:rPr lang="en-US" sz="3600" b="0" dirty="0">
                          <a:solidFill>
                            <a:srgbClr val="000000"/>
                          </a:solidFill>
                          <a:latin typeface="Times New Roman" panose="02020603050405020304" pitchFamily="18" charset="0"/>
                          <a:cs typeface="Times New Roman" panose="02020603050405020304" pitchFamily="18" charset="0"/>
                        </a:rPr>
                        <a:t> 2: </a:t>
                      </a:r>
                      <a:r>
                        <a:rPr lang="en-US" sz="3600" dirty="0" err="1">
                          <a:solidFill>
                            <a:srgbClr val="000000"/>
                          </a:solidFill>
                          <a:latin typeface="Times New Roman" panose="02020603050405020304" pitchFamily="18" charset="0"/>
                          <a:cs typeface="Times New Roman" panose="02020603050405020304" pitchFamily="18" charset="0"/>
                        </a:rPr>
                        <a:t>Phần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còn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lại</a:t>
                      </a:r>
                      <a:endParaRPr lang="en-US" sz="36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n-US" sz="3600" dirty="0">
                          <a:solidFill>
                            <a:srgbClr val="000000"/>
                          </a:solidFill>
                          <a:latin typeface="Times New Roman" panose="02020603050405020304" pitchFamily="18" charset="0"/>
                          <a:cs typeface="Times New Roman" panose="02020603050405020304" pitchFamily="18" charset="0"/>
                        </a:rPr>
                        <a:t>Văn </a:t>
                      </a:r>
                      <a:r>
                        <a:rPr lang="en-US" sz="3600" dirty="0" err="1">
                          <a:solidFill>
                            <a:srgbClr val="000000"/>
                          </a:solidFill>
                          <a:latin typeface="Times New Roman" panose="02020603050405020304" pitchFamily="18" charset="0"/>
                          <a:cs typeface="Times New Roman" panose="02020603050405020304" pitchFamily="18" charset="0"/>
                        </a:rPr>
                        <a:t>chương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gây</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cho</a:t>
                      </a:r>
                      <a:r>
                        <a:rPr lang="en-US" sz="3600" dirty="0">
                          <a:solidFill>
                            <a:srgbClr val="000000"/>
                          </a:solidFill>
                          <a:latin typeface="Times New Roman" panose="02020603050405020304" pitchFamily="18" charset="0"/>
                          <a:cs typeface="Times New Roman" panose="02020603050405020304" pitchFamily="18" charset="0"/>
                        </a:rPr>
                        <a:t> ta </a:t>
                      </a:r>
                      <a:r>
                        <a:rPr lang="en-US" sz="3600" dirty="0" err="1">
                          <a:solidFill>
                            <a:srgbClr val="000000"/>
                          </a:solidFill>
                          <a:latin typeface="Times New Roman" panose="02020603050405020304" pitchFamily="18" charset="0"/>
                          <a:cs typeface="Times New Roman" panose="02020603050405020304" pitchFamily="18" charset="0"/>
                        </a:rPr>
                        <a:t>những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ta </a:t>
                      </a:r>
                      <a:r>
                        <a:rPr lang="en-US" sz="3600" dirty="0" err="1">
                          <a:solidFill>
                            <a:srgbClr val="000000"/>
                          </a:solidFill>
                          <a:latin typeface="Times New Roman" panose="02020603050405020304" pitchFamily="18" charset="0"/>
                          <a:cs typeface="Times New Roman" panose="02020603050405020304" pitchFamily="18" charset="0"/>
                        </a:rPr>
                        <a:t>không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có</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luyện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những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ta </a:t>
                      </a:r>
                      <a:r>
                        <a:rPr lang="en-US" sz="3600" dirty="0" err="1">
                          <a:solidFill>
                            <a:srgbClr val="000000"/>
                          </a:solidFill>
                          <a:latin typeface="Times New Roman" panose="02020603050405020304" pitchFamily="18" charset="0"/>
                          <a:cs typeface="Times New Roman" panose="02020603050405020304" pitchFamily="18" charset="0"/>
                        </a:rPr>
                        <a:t>sẵn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có</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cuộc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phù</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phiếm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chật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hẹp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cá</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nhân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vì</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văn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chương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trở</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nên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thâm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trầm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rộng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rãi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đến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nghìn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lần</a:t>
                      </a:r>
                      <a:endParaRPr lang="en-US" sz="3600" dirty="0">
                        <a:latin typeface="Times New Roman" panose="02020603050405020304" pitchFamily="18" charset="0"/>
                        <a:cs typeface="Times New Roman" panose="02020603050405020304" pitchFamily="18" charset="0"/>
                      </a:endParaRPr>
                    </a:p>
                    <a:p>
                      <a:pPr algn="l">
                        <a:lnSpc>
                          <a:spcPts val="3359"/>
                        </a:lnSpc>
                        <a:defRPr/>
                      </a:pPr>
                      <a:endParaRPr lang="en-US" sz="36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bl>
          </a:graphicData>
        </a:graphic>
      </p:graphicFrame>
      <p:sp>
        <p:nvSpPr>
          <p:cNvPr id="4" name="TextBox 4"/>
          <p:cNvSpPr txBox="1"/>
          <p:nvPr/>
        </p:nvSpPr>
        <p:spPr>
          <a:xfrm>
            <a:off x="310243" y="190500"/>
            <a:ext cx="17104179" cy="3500958"/>
          </a:xfrm>
          <a:prstGeom prst="rect">
            <a:avLst/>
          </a:prstGeom>
        </p:spPr>
        <p:txBody>
          <a:bodyPr wrap="square" lIns="0" tIns="0" rIns="0" bIns="0" rtlCol="0" anchor="t">
            <a:spAutoFit/>
          </a:bodyPr>
          <a:lstStyle/>
          <a:p>
            <a:pPr algn="ctr">
              <a:lnSpc>
                <a:spcPts val="3920"/>
              </a:lnSpc>
              <a:spcBef>
                <a:spcPct val="0"/>
              </a:spcBef>
            </a:pPr>
            <a:endParaRPr lang="en-US" sz="3600" b="1" dirty="0">
              <a:solidFill>
                <a:srgbClr val="FF0000"/>
              </a:solidFill>
              <a:latin typeface="Times New Roman" panose="02020603050405020304" pitchFamily="18" charset="0"/>
              <a:cs typeface="Times New Roman" panose="02020603050405020304" pitchFamily="18" charset="0"/>
            </a:endParaRPr>
          </a:p>
          <a:p>
            <a:pPr algn="ctr">
              <a:lnSpc>
                <a:spcPts val="3920"/>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PHIẾU HỌC TẬP SỐ 1</a:t>
            </a:r>
          </a:p>
          <a:p>
            <a:pPr algn="ctr">
              <a:lnSpc>
                <a:spcPts val="3920"/>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TÌM HIỂU LUẬN ĐỀ, LUẬN ĐIỂM, LÍ LẼ VÀ BẰNG CHỨNG TRONG VĂN BẢN </a:t>
            </a:r>
          </a:p>
          <a:p>
            <a:pPr>
              <a:lnSpc>
                <a:spcPts val="3920"/>
              </a:lnSpc>
              <a:spcBef>
                <a:spcPct val="0"/>
              </a:spcBef>
            </a:pPr>
            <a:r>
              <a:rPr lang="en-US" sz="3600" b="1" dirty="0">
                <a:solidFill>
                  <a:srgbClr val="000000"/>
                </a:solidFill>
                <a:latin typeface="Times New Roman" panose="02020603050405020304" pitchFamily="18" charset="0"/>
                <a:cs typeface="Times New Roman" panose="02020603050405020304" pitchFamily="18" charset="0"/>
              </a:rPr>
              <a:t>  - </a:t>
            </a:r>
            <a:r>
              <a:rPr lang="en-US" sz="3600" b="1" dirty="0" err="1">
                <a:solidFill>
                  <a:srgbClr val="000000"/>
                </a:solidFill>
                <a:latin typeface="Times New Roman" panose="02020603050405020304" pitchFamily="18" charset="0"/>
                <a:cs typeface="Times New Roman" panose="02020603050405020304" pitchFamily="18" charset="0"/>
              </a:rPr>
              <a:t>Luận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đề</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văn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bản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là</a:t>
            </a:r>
            <a:r>
              <a:rPr lang="en-US" sz="3600" b="1" dirty="0">
                <a:solidFill>
                  <a:srgbClr val="000000"/>
                </a:solidFill>
                <a:latin typeface="Times New Roman" panose="02020603050405020304" pitchFamily="18" charset="0"/>
                <a:cs typeface="Times New Roman" panose="02020603050405020304" pitchFamily="18" charset="0"/>
              </a:rPr>
              <a:t>:</a:t>
            </a:r>
            <a:r>
              <a:rPr lang="en-US" sz="3600" b="1" spc="113" dirty="0">
                <a:solidFill>
                  <a:srgbClr val="000000"/>
                </a:solidFill>
                <a:latin typeface="Times New Roman" panose="02020603050405020304" pitchFamily="18" charset="0"/>
                <a:cs typeface="Times New Roman" panose="02020603050405020304" pitchFamily="18" charset="0"/>
              </a:rPr>
              <a:t>    </a:t>
            </a:r>
            <a:r>
              <a:rPr lang="en-US" sz="3600" b="1" spc="113" dirty="0">
                <a:solidFill>
                  <a:srgbClr val="0033CC"/>
                </a:solidFill>
                <a:latin typeface="Times New Roman" panose="02020603050405020304" pitchFamily="18" charset="0"/>
                <a:cs typeface="Times New Roman" panose="02020603050405020304" pitchFamily="18" charset="0"/>
              </a:rPr>
              <a:t>Ý </a:t>
            </a:r>
            <a:r>
              <a:rPr lang="en-US" sz="3600" b="1" spc="113" dirty="0" err="1">
                <a:solidFill>
                  <a:srgbClr val="0033CC"/>
                </a:solidFill>
                <a:latin typeface="Times New Roman" panose="02020603050405020304" pitchFamily="18" charset="0"/>
                <a:cs typeface="Times New Roman" panose="02020603050405020304" pitchFamily="18" charset="0"/>
              </a:rPr>
              <a:t>nghĩa</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văn</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chương</a:t>
            </a:r>
            <a:r>
              <a:rPr lang="en-US" sz="3600" b="1" spc="113" dirty="0">
                <a:solidFill>
                  <a:srgbClr val="0033CC"/>
                </a:solidFill>
                <a:latin typeface="Times New Roman" panose="02020603050405020304" pitchFamily="18" charset="0"/>
                <a:cs typeface="Times New Roman" panose="02020603050405020304" pitchFamily="18" charset="0"/>
              </a:rPr>
              <a:t> </a:t>
            </a:r>
          </a:p>
          <a:p>
            <a:pPr>
              <a:lnSpc>
                <a:spcPts val="3920"/>
              </a:lnSpc>
              <a:spcBef>
                <a:spcPct val="0"/>
              </a:spcBef>
            </a:pPr>
            <a:r>
              <a:rPr lang="en-US" sz="3600" b="1" dirty="0">
                <a:solidFill>
                  <a:srgbClr val="000000"/>
                </a:solidFill>
                <a:latin typeface="Times New Roman" panose="02020603050405020304" pitchFamily="18" charset="0"/>
                <a:cs typeface="Times New Roman" panose="02020603050405020304" pitchFamily="18" charset="0"/>
              </a:rPr>
              <a:t>  - </a:t>
            </a:r>
            <a:r>
              <a:rPr lang="en-US" sz="3600" b="1" dirty="0" err="1">
                <a:solidFill>
                  <a:srgbClr val="000000"/>
                </a:solidFill>
                <a:latin typeface="Times New Roman" panose="02020603050405020304" pitchFamily="18" charset="0"/>
                <a:cs typeface="Times New Roman" panose="02020603050405020304" pitchFamily="18" charset="0"/>
              </a:rPr>
              <a:t>Bố</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cục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luận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điểm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văn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bản</a:t>
            </a:r>
            <a:endParaRPr lang="en-US" sz="3600" b="1" dirty="0">
              <a:solidFill>
                <a:srgbClr val="000000"/>
              </a:solidFill>
              <a:latin typeface="Times New Roman" panose="02020603050405020304" pitchFamily="18" charset="0"/>
              <a:cs typeface="Times New Roman" panose="02020603050405020304" pitchFamily="18" charset="0"/>
            </a:endParaRPr>
          </a:p>
          <a:p>
            <a:pPr>
              <a:lnSpc>
                <a:spcPts val="3920"/>
              </a:lnSpc>
              <a:spcBef>
                <a:spcPct val="0"/>
              </a:spcBef>
            </a:pPr>
            <a:endParaRPr lang="en-US" sz="3600" b="1" dirty="0">
              <a:solidFill>
                <a:srgbClr val="000000"/>
              </a:solidFill>
              <a:latin typeface="Times New Roman" panose="02020603050405020304" pitchFamily="18" charset="0"/>
              <a:cs typeface="Times New Roman" panose="02020603050405020304" pitchFamily="18" charset="0"/>
            </a:endParaRPr>
          </a:p>
          <a:p>
            <a:pPr>
              <a:lnSpc>
                <a:spcPts val="3920"/>
              </a:lnSpc>
              <a:spcBef>
                <a:spcPct val="0"/>
              </a:spcBef>
            </a:pPr>
            <a:endParaRPr lang="en-US" sz="3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359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34050" y="19914"/>
            <a:ext cx="6348202" cy="954107"/>
          </a:xfrm>
          <a:prstGeom prst="rect">
            <a:avLst/>
          </a:prstGeom>
          <a:solidFill>
            <a:srgbClr val="FFFF00"/>
          </a:solidFill>
          <a:ln w="38100">
            <a:solidFill>
              <a:srgbClr val="FF0000"/>
            </a:solidFill>
          </a:ln>
        </p:spPr>
        <p:txBody>
          <a:bodyPr wrap="square" rtlCol="0">
            <a:spAutoFit/>
          </a:bodyPr>
          <a:lstStyle/>
          <a:p>
            <a:pPr algn="ctr"/>
            <a:r>
              <a:rPr lang="en-US" sz="2800" b="1">
                <a:solidFill>
                  <a:srgbClr val="00B050"/>
                </a:solidFill>
                <a:latin typeface="Times New Roman" panose="02020603050405020304" pitchFamily="18" charset="0"/>
                <a:cs typeface="Times New Roman" panose="02020603050405020304" pitchFamily="18" charset="0"/>
              </a:rPr>
              <a:t>LUẬN ĐỀ</a:t>
            </a:r>
          </a:p>
          <a:p>
            <a:pPr algn="ctr"/>
            <a:r>
              <a:rPr lang="en-US" sz="2800" b="1" spc="113">
                <a:solidFill>
                  <a:srgbClr val="0033CC"/>
                </a:solidFill>
                <a:latin typeface="Times New Roman" panose="02020603050405020304" pitchFamily="18" charset="0"/>
                <a:cs typeface="Times New Roman" panose="02020603050405020304" pitchFamily="18" charset="0"/>
              </a:rPr>
              <a:t>Ý nghĩa văn chương </a:t>
            </a:r>
          </a:p>
        </p:txBody>
      </p:sp>
      <p:sp>
        <p:nvSpPr>
          <p:cNvPr id="6" name="TextBox 5"/>
          <p:cNvSpPr txBox="1"/>
          <p:nvPr/>
        </p:nvSpPr>
        <p:spPr>
          <a:xfrm>
            <a:off x="108371" y="1446052"/>
            <a:ext cx="9476648" cy="1384995"/>
          </a:xfrm>
          <a:prstGeom prst="rect">
            <a:avLst/>
          </a:prstGeom>
          <a:solidFill>
            <a:schemeClr val="accent2">
              <a:lumMod val="20000"/>
              <a:lumOff val="80000"/>
            </a:schemeClr>
          </a:solidFill>
          <a:ln w="38100">
            <a:solidFill>
              <a:srgbClr val="FF0000"/>
            </a:solidFill>
          </a:ln>
        </p:spPr>
        <p:txBody>
          <a:bodyPr wrap="square" rtlCol="0">
            <a:spAutoFit/>
          </a:bodyPr>
          <a:lstStyle/>
          <a:p>
            <a:pPr algn="ctr"/>
            <a:r>
              <a:rPr lang="en-US" sz="2800" b="1">
                <a:solidFill>
                  <a:srgbClr val="00B050"/>
                </a:solidFill>
                <a:latin typeface="Times New Roman" panose="02020603050405020304" pitchFamily="18" charset="0"/>
                <a:cs typeface="Times New Roman" panose="02020603050405020304" pitchFamily="18" charset="0"/>
              </a:rPr>
              <a:t>LUẬN ĐIỂM 1</a:t>
            </a:r>
          </a:p>
          <a:p>
            <a:pPr algn="ctr"/>
            <a:r>
              <a:rPr lang="en-US" sz="2800">
                <a:solidFill>
                  <a:srgbClr val="0033CC"/>
                </a:solidFill>
                <a:latin typeface="Times New Roman" panose="02020603050405020304" pitchFamily="18" charset="0"/>
                <a:cs typeface="Times New Roman" panose="02020603050405020304" pitchFamily="18" charset="0"/>
              </a:rPr>
              <a:t>Nguồn gốc cốt yếu của văn chương là lòng thương người, lòng thương muôn vật, muôn loài</a:t>
            </a:r>
          </a:p>
        </p:txBody>
      </p:sp>
      <p:sp>
        <p:nvSpPr>
          <p:cNvPr id="7" name="TextBox 6"/>
          <p:cNvSpPr txBox="1"/>
          <p:nvPr/>
        </p:nvSpPr>
        <p:spPr>
          <a:xfrm>
            <a:off x="11309938" y="1381448"/>
            <a:ext cx="6224798" cy="1815882"/>
          </a:xfrm>
          <a:prstGeom prst="rect">
            <a:avLst/>
          </a:prstGeom>
          <a:solidFill>
            <a:schemeClr val="accent2">
              <a:lumMod val="20000"/>
              <a:lumOff val="80000"/>
            </a:schemeClr>
          </a:solidFill>
          <a:ln w="38100">
            <a:solidFill>
              <a:srgbClr val="339933"/>
            </a:solidFill>
          </a:ln>
        </p:spPr>
        <p:txBody>
          <a:bodyPr wrap="square" rtlCol="0">
            <a:spAutoFit/>
          </a:bodyPr>
          <a:lstStyle/>
          <a:p>
            <a:pPr algn="ctr"/>
            <a:r>
              <a:rPr lang="en-US" sz="2800" b="1">
                <a:solidFill>
                  <a:srgbClr val="00B050"/>
                </a:solidFill>
                <a:latin typeface="Times New Roman" panose="02020603050405020304" pitchFamily="18" charset="0"/>
                <a:cs typeface="Times New Roman" panose="02020603050405020304" pitchFamily="18" charset="0"/>
              </a:rPr>
              <a:t>LUẬN ĐIỂM 2</a:t>
            </a:r>
          </a:p>
          <a:p>
            <a:pPr algn="ctr"/>
            <a:r>
              <a:rPr lang="vi-VN" sz="2800">
                <a:latin typeface="Times New Roman" panose="02020603050405020304" pitchFamily="18" charset="0"/>
                <a:cs typeface="Times New Roman" panose="02020603050405020304" pitchFamily="18" charset="0"/>
              </a:rPr>
              <a:t>Văn chương gây cho ta những tình cảm ta không có, luyện những tình cảm ta sẵn có; cuộc đời phù</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phiếm và chật hẹp </a:t>
            </a:r>
            <a:endParaRPr lang="en-US" sz="2800" b="1">
              <a:latin typeface="Times New Roman" panose="02020603050405020304" pitchFamily="18" charset="0"/>
              <a:cs typeface="Times New Roman" panose="02020603050405020304" pitchFamily="18" charset="0"/>
            </a:endParaRPr>
          </a:p>
        </p:txBody>
      </p:sp>
      <p:sp>
        <p:nvSpPr>
          <p:cNvPr id="9" name="TextBox 8"/>
          <p:cNvSpPr txBox="1"/>
          <p:nvPr/>
        </p:nvSpPr>
        <p:spPr>
          <a:xfrm>
            <a:off x="11951623" y="3624538"/>
            <a:ext cx="3350171" cy="6555641"/>
          </a:xfrm>
          <a:prstGeom prst="rect">
            <a:avLst/>
          </a:prstGeom>
          <a:noFill/>
          <a:ln w="38100">
            <a:solidFill>
              <a:srgbClr val="339933"/>
            </a:solidFill>
          </a:ln>
        </p:spPr>
        <p:txBody>
          <a:bodyPr wrap="square" rtlCol="0">
            <a:spAutoFit/>
          </a:bodyPr>
          <a:lstStyle/>
          <a:p>
            <a:r>
              <a:rPr lang="en-US" sz="2800" b="1">
                <a:latin typeface="Times New Roman" panose="02020603050405020304" pitchFamily="18" charset="0"/>
                <a:cs typeface="Times New Roman" panose="02020603050405020304" pitchFamily="18" charset="0"/>
              </a:rPr>
              <a:t>LÍ LẼ </a:t>
            </a:r>
            <a:r>
              <a:rPr lang="vi-VN" sz="2800">
                <a:latin typeface="Times New Roman" panose="02020603050405020304" pitchFamily="18" charset="0"/>
                <a:cs typeface="Times New Roman" panose="02020603050405020304" pitchFamily="18" charset="0"/>
              </a:rPr>
              <a:t>– Cả phong cảnh đã thay hình đổi dạng từ khi có những nhà văn đưa cảm giác riêng của họ làm thành cảm giác chung của mọi người</a:t>
            </a:r>
            <a:endParaRPr lang="en-US"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Thế giới như ngày nay là một sự sáng tạo của nghệ sĩ</a:t>
            </a:r>
            <a:endParaRPr lang="en-US"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Nếu thiếu nghệ sĩ trong lịch sử và tâm linh nhân loại, “cảnh tượng nghèo nàn sẽ đến bực nào”</a:t>
            </a:r>
            <a:endParaRPr lang="en-US" sz="2800" b="1">
              <a:latin typeface="Times New Roman" panose="02020603050405020304" pitchFamily="18" charset="0"/>
              <a:cs typeface="Times New Roman" panose="02020603050405020304" pitchFamily="18" charset="0"/>
            </a:endParaRPr>
          </a:p>
        </p:txBody>
      </p:sp>
      <p:sp>
        <p:nvSpPr>
          <p:cNvPr id="10" name="TextBox 9"/>
          <p:cNvSpPr txBox="1"/>
          <p:nvPr/>
        </p:nvSpPr>
        <p:spPr>
          <a:xfrm>
            <a:off x="5714564" y="3197330"/>
            <a:ext cx="4588905" cy="1384995"/>
          </a:xfrm>
          <a:prstGeom prst="rect">
            <a:avLst/>
          </a:prstGeom>
          <a:solidFill>
            <a:schemeClr val="accent1">
              <a:lumMod val="20000"/>
              <a:lumOff val="80000"/>
            </a:schemeClr>
          </a:solidFill>
          <a:ln w="38100">
            <a:solidFill>
              <a:srgbClr val="FF0000"/>
            </a:solidFill>
          </a:ln>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LUẬN ĐIỂM 1.2</a:t>
            </a:r>
          </a:p>
          <a:p>
            <a:r>
              <a:rPr lang="en-US" sz="2800">
                <a:latin typeface="Times New Roman" panose="02020603050405020304" pitchFamily="18" charset="0"/>
                <a:cs typeface="Times New Roman" panose="02020603050405020304" pitchFamily="18" charset="0"/>
              </a:rPr>
              <a:t>Văn chương còn sáng tạo ra sự sống</a:t>
            </a:r>
          </a:p>
        </p:txBody>
      </p:sp>
      <p:sp>
        <p:nvSpPr>
          <p:cNvPr id="11" name="TextBox 10"/>
          <p:cNvSpPr txBox="1"/>
          <p:nvPr/>
        </p:nvSpPr>
        <p:spPr>
          <a:xfrm>
            <a:off x="146472" y="5138321"/>
            <a:ext cx="2394723" cy="5262979"/>
          </a:xfrm>
          <a:prstGeom prst="rect">
            <a:avLst/>
          </a:prstGeom>
          <a:noFill/>
          <a:ln w="38100">
            <a:solidFill>
              <a:srgbClr val="FF0000"/>
            </a:solidFill>
          </a:ln>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LÍ LẼ</a:t>
            </a:r>
            <a:r>
              <a:rPr lang="vi-VN" sz="2800">
                <a:solidFill>
                  <a:srgbClr val="FF0000"/>
                </a:solidFill>
                <a:latin typeface="Times New Roman" panose="02020603050405020304" pitchFamily="18" charset="0"/>
                <a:cs typeface="Times New Roman" panose="02020603050405020304" pitchFamily="18" charset="0"/>
              </a:rPr>
              <a:t> </a:t>
            </a:r>
            <a:endParaRPr lang="en-US" sz="2800">
              <a:solidFill>
                <a:srgbClr val="FF0000"/>
              </a:solidFill>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Văn chương có nhiệm vụ “vén tấm màn đen ấy, tìm cái hay, cái đẹp, cái lạ” để “làm cho người ta cùng nghe, cùng thấy, cùng cảm” qua tác phẩm</a:t>
            </a:r>
            <a:endParaRPr lang="en-US" sz="2800" b="1">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H="1">
            <a:off x="5150815" y="995623"/>
            <a:ext cx="3497441" cy="3582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a:off x="8636044" y="979864"/>
            <a:ext cx="4470356" cy="37400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7" name="TextBox 56"/>
          <p:cNvSpPr txBox="1"/>
          <p:nvPr/>
        </p:nvSpPr>
        <p:spPr>
          <a:xfrm>
            <a:off x="3160571" y="5138321"/>
            <a:ext cx="1990244" cy="3970318"/>
          </a:xfrm>
          <a:prstGeom prst="rect">
            <a:avLst/>
          </a:prstGeom>
          <a:noFill/>
          <a:ln w="38100">
            <a:solidFill>
              <a:srgbClr val="FF0000"/>
            </a:solidFill>
          </a:ln>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  BẰNG CHỨNG</a:t>
            </a:r>
            <a:r>
              <a:rPr lang="vi-VN" sz="2800">
                <a:solidFill>
                  <a:srgbClr val="FF0000"/>
                </a:solidFill>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Những cảnh thiên nhiên tươi đẹp mà bình thường do mưu sinh con người bỏ lỡ</a:t>
            </a:r>
            <a:endParaRPr lang="en-US" sz="2800" b="1">
              <a:latin typeface="Times New Roman" panose="02020603050405020304" pitchFamily="18" charset="0"/>
              <a:cs typeface="Times New Roman" panose="02020603050405020304" pitchFamily="18" charset="0"/>
            </a:endParaRPr>
          </a:p>
        </p:txBody>
      </p:sp>
      <p:sp>
        <p:nvSpPr>
          <p:cNvPr id="60" name="TextBox 59"/>
          <p:cNvSpPr txBox="1"/>
          <p:nvPr/>
        </p:nvSpPr>
        <p:spPr>
          <a:xfrm>
            <a:off x="6020930" y="4894902"/>
            <a:ext cx="2375383" cy="5262979"/>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LÍ LẼ</a:t>
            </a:r>
          </a:p>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Để “thoả mãn mối tình cảm dồi dào” của nhà văn</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Sự sáng tạo của nhà văn gắn với tình yêu thương tha thiết, để “trao sự sống” cho nhân vật</a:t>
            </a:r>
            <a:endParaRPr lang="en-US" sz="2800">
              <a:latin typeface="Times New Roman" panose="02020603050405020304" pitchFamily="18" charset="0"/>
              <a:cs typeface="Times New Roman" panose="02020603050405020304" pitchFamily="18" charset="0"/>
            </a:endParaRPr>
          </a:p>
        </p:txBody>
      </p:sp>
      <p:sp>
        <p:nvSpPr>
          <p:cNvPr id="61" name="TextBox 60"/>
          <p:cNvSpPr txBox="1"/>
          <p:nvPr/>
        </p:nvSpPr>
        <p:spPr>
          <a:xfrm>
            <a:off x="9102700" y="4989752"/>
            <a:ext cx="2505493" cy="5262979"/>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BẰNG CHỨNG</a:t>
            </a:r>
          </a:p>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Quá trình sáng tác của nhà văn: sáng tạo ra thế giới khác, những người, sự vật khác</a:t>
            </a:r>
            <a:endParaRPr lang="en-US" sz="2800">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Trường hợp Nguyễn Du và nhân vật Thuý Kiều</a:t>
            </a:r>
            <a:endParaRPr lang="en-US" sz="2800" b="1">
              <a:latin typeface="Times New Roman" panose="02020603050405020304" pitchFamily="18" charset="0"/>
              <a:cs typeface="Times New Roman" panose="02020603050405020304" pitchFamily="18" charset="0"/>
            </a:endParaRPr>
          </a:p>
        </p:txBody>
      </p:sp>
      <p:sp>
        <p:nvSpPr>
          <p:cNvPr id="70" name="TextBox 69"/>
          <p:cNvSpPr txBox="1"/>
          <p:nvPr/>
        </p:nvSpPr>
        <p:spPr>
          <a:xfrm>
            <a:off x="15645224" y="3624537"/>
            <a:ext cx="2305050" cy="6555641"/>
          </a:xfrm>
          <a:prstGeom prst="rect">
            <a:avLst/>
          </a:prstGeom>
          <a:noFill/>
          <a:ln w="38100">
            <a:solidFill>
              <a:srgbClr val="339933"/>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BẰNG CHỨNG</a:t>
            </a:r>
          </a:p>
          <a:p>
            <a:r>
              <a:rPr lang="vi-VN" sz="2800">
                <a:latin typeface="Times New Roman" panose="02020603050405020304" pitchFamily="18" charset="0"/>
                <a:cs typeface="Times New Roman" panose="02020603050405020304" pitchFamily="18" charset="0"/>
              </a:rPr>
              <a:t>Những ví dụ để chứng minh rằng phần nhiều những tình cảm, những cảm giác của người thời bây giờ đều do một ít người xưa có thiên tài sáng tạo ra và truyền lại</a:t>
            </a:r>
            <a:endParaRPr lang="en-US" sz="2800" b="1">
              <a:latin typeface="Times New Roman" panose="02020603050405020304" pitchFamily="18" charset="0"/>
              <a:cs typeface="Times New Roman" panose="02020603050405020304" pitchFamily="18" charset="0"/>
            </a:endParaRPr>
          </a:p>
        </p:txBody>
      </p:sp>
      <p:sp>
        <p:nvSpPr>
          <p:cNvPr id="80" name="Down Arrow 79"/>
          <p:cNvSpPr/>
          <p:nvPr/>
        </p:nvSpPr>
        <p:spPr>
          <a:xfrm>
            <a:off x="2209800" y="2831047"/>
            <a:ext cx="304800" cy="4811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own Arrow 80"/>
          <p:cNvSpPr/>
          <p:nvPr/>
        </p:nvSpPr>
        <p:spPr>
          <a:xfrm>
            <a:off x="7439483" y="2859921"/>
            <a:ext cx="210466" cy="383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own Arrow 81"/>
          <p:cNvSpPr/>
          <p:nvPr/>
        </p:nvSpPr>
        <p:spPr>
          <a:xfrm>
            <a:off x="13461220" y="3224906"/>
            <a:ext cx="330979" cy="399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wn Arrow 82"/>
          <p:cNvSpPr/>
          <p:nvPr/>
        </p:nvSpPr>
        <p:spPr>
          <a:xfrm>
            <a:off x="16923773" y="3180502"/>
            <a:ext cx="304800" cy="4811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own Arrow 85"/>
          <p:cNvSpPr/>
          <p:nvPr/>
        </p:nvSpPr>
        <p:spPr>
          <a:xfrm>
            <a:off x="7067782" y="4561426"/>
            <a:ext cx="371702" cy="333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own Arrow 86"/>
          <p:cNvSpPr/>
          <p:nvPr/>
        </p:nvSpPr>
        <p:spPr>
          <a:xfrm>
            <a:off x="9955628" y="4561426"/>
            <a:ext cx="399819" cy="428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372661" y="3272145"/>
            <a:ext cx="4462499" cy="1384995"/>
          </a:xfrm>
          <a:prstGeom prst="rect">
            <a:avLst/>
          </a:prstGeom>
          <a:solidFill>
            <a:schemeClr val="accent1">
              <a:lumMod val="20000"/>
              <a:lumOff val="80000"/>
            </a:schemeClr>
          </a:solidFill>
          <a:ln w="38100">
            <a:solidFill>
              <a:srgbClr val="FF0000"/>
            </a:solidFill>
          </a:ln>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LUẬN ĐIỂM 1.1</a:t>
            </a:r>
          </a:p>
          <a:p>
            <a:pPr algn="ctr"/>
            <a:r>
              <a:rPr lang="en-US" sz="2800">
                <a:latin typeface="Times New Roman" panose="02020603050405020304" pitchFamily="18" charset="0"/>
                <a:cs typeface="Times New Roman" panose="02020603050405020304" pitchFamily="18" charset="0"/>
              </a:rPr>
              <a:t>Văn chương là hình dung của sự sống muôn hình vạn trạng</a:t>
            </a:r>
          </a:p>
        </p:txBody>
      </p:sp>
      <p:sp>
        <p:nvSpPr>
          <p:cNvPr id="94" name="Down Arrow 93"/>
          <p:cNvSpPr/>
          <p:nvPr/>
        </p:nvSpPr>
        <p:spPr>
          <a:xfrm>
            <a:off x="944014" y="4669912"/>
            <a:ext cx="399819" cy="428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own Arrow 94"/>
          <p:cNvSpPr/>
          <p:nvPr/>
        </p:nvSpPr>
        <p:spPr>
          <a:xfrm>
            <a:off x="3775554" y="4700203"/>
            <a:ext cx="399819" cy="428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47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609600" y="419100"/>
            <a:ext cx="17291957" cy="8322791"/>
          </a:xfrm>
          <a:prstGeom prst="rect">
            <a:avLst/>
          </a:prstGeom>
          <a:ln w="57150">
            <a:solidFill>
              <a:srgbClr val="339933"/>
            </a:solidFill>
          </a:ln>
        </p:spPr>
        <p:txBody>
          <a:bodyPr lIns="0" tIns="0" rIns="0" bIns="0" rtlCol="0" anchor="t">
            <a:spAutoFit/>
          </a:bodyPr>
          <a:lstStyle/>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PHIẾU HỌC TẬP SỐ 3</a:t>
            </a:r>
          </a:p>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TÌM HIỂU LUẬN ĐỀ, LUẬN ĐIỂM, LÍ LẼ VÀ BẰNG CHỨNG</a:t>
            </a:r>
          </a:p>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TRONG VĂN BẢN</a:t>
            </a:r>
          </a:p>
          <a:p>
            <a:pPr algn="ctr">
              <a:lnSpc>
                <a:spcPts val="5880"/>
              </a:lnSpc>
            </a:pPr>
            <a:endParaRPr lang="en-US" sz="4400">
              <a:solidFill>
                <a:srgbClr val="FF0000"/>
              </a:solidFill>
              <a:latin typeface="Times New Roman" panose="02020603050405020304" pitchFamily="18" charset="0"/>
              <a:cs typeface="Times New Roman" panose="02020603050405020304" pitchFamily="18" charset="0"/>
            </a:endParaRPr>
          </a:p>
          <a:p>
            <a:pPr marL="285750" indent="57150">
              <a:lnSpc>
                <a:spcPts val="5880"/>
              </a:lnSpc>
              <a:spcBef>
                <a:spcPct val="0"/>
              </a:spcBef>
            </a:pPr>
            <a:r>
              <a:rPr lang="en-US" sz="440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Lí lẽ: Văn nhân, thi nhân dùng văn chương để khơi gợi cảm xúc của con người và bằng chứng: Tình cảm, cảm giác của người thời bây giờ đều do người xưa sáng tạo, lấy cảm hứng từ thế giới khách quan và lưu truyền lại trong văn bản đã để lại cho em ấn tượng sâu sắc nhất bởi nó giúp em hiểu rõ hơn về ý nghĩa của văn chương.</a:t>
            </a:r>
            <a:endParaRPr lang="en-US" sz="4400">
              <a:solidFill>
                <a:srgbClr val="0033CC"/>
              </a:solidFill>
              <a:latin typeface="Times New Roman" panose="02020603050405020304" pitchFamily="18" charset="0"/>
              <a:cs typeface="Times New Roman" panose="02020603050405020304" pitchFamily="18" charset="0"/>
            </a:endParaRPr>
          </a:p>
          <a:p>
            <a:pPr marL="285750" indent="57150">
              <a:lnSpc>
                <a:spcPts val="5880"/>
              </a:lnSpc>
              <a:spcBef>
                <a:spcPct val="0"/>
              </a:spcBef>
            </a:pPr>
            <a:endParaRPr lang="en-US" sz="4400">
              <a:solidFill>
                <a:srgbClr val="000000"/>
              </a:solidFill>
              <a:latin typeface="Times New Roman" panose="02020603050405020304" pitchFamily="18" charset="0"/>
              <a:cs typeface="Times New Roman" panose="02020603050405020304" pitchFamily="18" charset="0"/>
            </a:endParaRPr>
          </a:p>
          <a:p>
            <a:pPr marL="285750" indent="57150">
              <a:lnSpc>
                <a:spcPts val="5880"/>
              </a:lnSpc>
              <a:spcBef>
                <a:spcPct val="0"/>
              </a:spcBef>
            </a:pPr>
            <a:endParaRPr lang="en-US" sz="4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5527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D452B"/>
        </a:solidFill>
        <a:effectLst/>
      </p:bgPr>
    </p:bg>
    <p:spTree>
      <p:nvGrpSpPr>
        <p:cNvPr id="1" name=""/>
        <p:cNvGrpSpPr/>
        <p:nvPr/>
      </p:nvGrpSpPr>
      <p:grpSpPr>
        <a:xfrm>
          <a:off x="0" y="0"/>
          <a:ext cx="0" cy="0"/>
          <a:chOff x="0" y="0"/>
          <a:chExt cx="0" cy="0"/>
        </a:xfrm>
      </p:grpSpPr>
      <p:grpSp>
        <p:nvGrpSpPr>
          <p:cNvPr id="5" name="Group 5"/>
          <p:cNvGrpSpPr>
            <a:grpSpLocks noChangeAspect="1"/>
          </p:cNvGrpSpPr>
          <p:nvPr/>
        </p:nvGrpSpPr>
        <p:grpSpPr>
          <a:xfrm>
            <a:off x="14499204" y="-99547"/>
            <a:ext cx="3794307" cy="2716286"/>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78110" r="-47453"/>
              </a:stretch>
            </a:blipFill>
          </p:spPr>
        </p:sp>
      </p:grpSp>
      <p:grpSp>
        <p:nvGrpSpPr>
          <p:cNvPr id="7" name="Group 7"/>
          <p:cNvGrpSpPr/>
          <p:nvPr/>
        </p:nvGrpSpPr>
        <p:grpSpPr>
          <a:xfrm rot="5400000">
            <a:off x="17417785" y="2911226"/>
            <a:ext cx="2058144" cy="7610202"/>
            <a:chOff x="0" y="0"/>
            <a:chExt cx="660400" cy="812800"/>
          </a:xfrm>
          <a:solidFill>
            <a:srgbClr val="FFFF00"/>
          </a:solidFill>
        </p:grpSpPr>
        <p:sp>
          <p:nvSpPr>
            <p:cNvPr id="8" name="Freeform 8"/>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grpFill/>
          </p:spPr>
        </p:sp>
        <p:sp>
          <p:nvSpPr>
            <p:cNvPr id="9" name="TextBox 9"/>
            <p:cNvSpPr txBox="1"/>
            <p:nvPr/>
          </p:nvSpPr>
          <p:spPr>
            <a:xfrm>
              <a:off x="0" y="-38100"/>
              <a:ext cx="660400" cy="723900"/>
            </a:xfrm>
            <a:prstGeom prst="rect">
              <a:avLst/>
            </a:prstGeom>
            <a:grpFill/>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6085473" y="3210952"/>
            <a:ext cx="2286652" cy="2295592"/>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1428" r="-28665"/>
              </a:stretch>
            </a:blipFill>
          </p:spPr>
        </p:sp>
      </p:grpSp>
      <p:grpSp>
        <p:nvGrpSpPr>
          <p:cNvPr id="12" name="Group 12"/>
          <p:cNvGrpSpPr>
            <a:grpSpLocks noChangeAspect="1"/>
          </p:cNvGrpSpPr>
          <p:nvPr/>
        </p:nvGrpSpPr>
        <p:grpSpPr>
          <a:xfrm>
            <a:off x="14456533" y="5493024"/>
            <a:ext cx="3384322" cy="3384308"/>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55170" r="-55170"/>
              </a:stretch>
            </a:blipFill>
          </p:spPr>
        </p:sp>
      </p:grpSp>
      <p:grpSp>
        <p:nvGrpSpPr>
          <p:cNvPr id="14" name="Group 14"/>
          <p:cNvGrpSpPr/>
          <p:nvPr/>
        </p:nvGrpSpPr>
        <p:grpSpPr>
          <a:xfrm>
            <a:off x="14640842" y="-244397"/>
            <a:ext cx="1262262" cy="1262262"/>
            <a:chOff x="0" y="0"/>
            <a:chExt cx="1683015" cy="1683015"/>
          </a:xfrm>
        </p:grpSpPr>
        <p:grpSp>
          <p:nvGrpSpPr>
            <p:cNvPr id="15" name="Group 15"/>
            <p:cNvGrpSpPr/>
            <p:nvPr/>
          </p:nvGrpSpPr>
          <p:grpSpPr>
            <a:xfrm>
              <a:off x="0" y="0"/>
              <a:ext cx="1683015" cy="168301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7551"/>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8" name="Freeform 18"/>
            <p:cNvSpPr/>
            <p:nvPr/>
          </p:nvSpPr>
          <p:spPr>
            <a:xfrm>
              <a:off x="360577" y="360577"/>
              <a:ext cx="961862" cy="961862"/>
            </a:xfrm>
            <a:custGeom>
              <a:avLst/>
              <a:gdLst/>
              <a:ahLst/>
              <a:cxnLst/>
              <a:rect l="l" t="t" r="r" b="b"/>
              <a:pathLst>
                <a:path w="961862" h="961862">
                  <a:moveTo>
                    <a:pt x="0" y="0"/>
                  </a:moveTo>
                  <a:lnTo>
                    <a:pt x="961862" y="0"/>
                  </a:lnTo>
                  <a:lnTo>
                    <a:pt x="961862" y="961862"/>
                  </a:lnTo>
                  <a:lnTo>
                    <a:pt x="0" y="9618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19" name="Group 19"/>
          <p:cNvGrpSpPr/>
          <p:nvPr/>
        </p:nvGrpSpPr>
        <p:grpSpPr>
          <a:xfrm>
            <a:off x="16918726" y="8275785"/>
            <a:ext cx="1262262" cy="1262262"/>
            <a:chOff x="0" y="0"/>
            <a:chExt cx="1683015" cy="1683015"/>
          </a:xfrm>
        </p:grpSpPr>
        <p:grpSp>
          <p:nvGrpSpPr>
            <p:cNvPr id="20" name="Group 20"/>
            <p:cNvGrpSpPr/>
            <p:nvPr/>
          </p:nvGrpSpPr>
          <p:grpSpPr>
            <a:xfrm>
              <a:off x="0" y="0"/>
              <a:ext cx="1683015" cy="168301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7551"/>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Freeform 23"/>
            <p:cNvSpPr/>
            <p:nvPr/>
          </p:nvSpPr>
          <p:spPr>
            <a:xfrm>
              <a:off x="328317" y="319840"/>
              <a:ext cx="1026382" cy="1043336"/>
            </a:xfrm>
            <a:custGeom>
              <a:avLst/>
              <a:gdLst/>
              <a:ahLst/>
              <a:cxnLst/>
              <a:rect l="l" t="t" r="r" b="b"/>
              <a:pathLst>
                <a:path w="1026382" h="1043336">
                  <a:moveTo>
                    <a:pt x="0" y="0"/>
                  </a:moveTo>
                  <a:lnTo>
                    <a:pt x="1026382" y="0"/>
                  </a:lnTo>
                  <a:lnTo>
                    <a:pt x="1026382" y="1043336"/>
                  </a:lnTo>
                  <a:lnTo>
                    <a:pt x="0" y="10433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grpSp>
        <p:nvGrpSpPr>
          <p:cNvPr id="24" name="Group 24"/>
          <p:cNvGrpSpPr/>
          <p:nvPr/>
        </p:nvGrpSpPr>
        <p:grpSpPr>
          <a:xfrm rot="-5400000">
            <a:off x="4888601" y="-3867458"/>
            <a:ext cx="3026323" cy="10822277"/>
            <a:chOff x="0" y="0"/>
            <a:chExt cx="772951" cy="2509477"/>
          </a:xfrm>
          <a:solidFill>
            <a:srgbClr val="92D050"/>
          </a:solidFill>
        </p:grpSpPr>
        <p:sp>
          <p:nvSpPr>
            <p:cNvPr id="25" name="Freeform 25"/>
            <p:cNvSpPr/>
            <p:nvPr/>
          </p:nvSpPr>
          <p:spPr>
            <a:xfrm>
              <a:off x="0" y="0"/>
              <a:ext cx="772951" cy="2509477"/>
            </a:xfrm>
            <a:custGeom>
              <a:avLst/>
              <a:gdLst/>
              <a:ahLst/>
              <a:cxnLst/>
              <a:rect l="l" t="t" r="r" b="b"/>
              <a:pathLst>
                <a:path w="772951" h="2509477">
                  <a:moveTo>
                    <a:pt x="257790" y="2490408"/>
                  </a:moveTo>
                  <a:cubicBezTo>
                    <a:pt x="297417" y="2501922"/>
                    <a:pt x="342468" y="2509477"/>
                    <a:pt x="386684" y="2509477"/>
                  </a:cubicBezTo>
                  <a:cubicBezTo>
                    <a:pt x="430901" y="2509477"/>
                    <a:pt x="473449" y="2503000"/>
                    <a:pt x="512658" y="2491486"/>
                  </a:cubicBezTo>
                  <a:cubicBezTo>
                    <a:pt x="513494" y="2491127"/>
                    <a:pt x="514328" y="2491127"/>
                    <a:pt x="515161" y="2490768"/>
                  </a:cubicBezTo>
                  <a:cubicBezTo>
                    <a:pt x="662410" y="2444712"/>
                    <a:pt x="770865" y="2323099"/>
                    <a:pt x="772951" y="2143287"/>
                  </a:cubicBezTo>
                  <a:lnTo>
                    <a:pt x="772951" y="0"/>
                  </a:lnTo>
                  <a:lnTo>
                    <a:pt x="0" y="0"/>
                  </a:lnTo>
                  <a:lnTo>
                    <a:pt x="0" y="2141697"/>
                  </a:lnTo>
                  <a:cubicBezTo>
                    <a:pt x="2086" y="2323817"/>
                    <a:pt x="108872" y="2445433"/>
                    <a:pt x="257790" y="2490408"/>
                  </a:cubicBezTo>
                  <a:close/>
                </a:path>
              </a:pathLst>
            </a:custGeom>
            <a:grpFill/>
          </p:spPr>
        </p:sp>
        <p:sp>
          <p:nvSpPr>
            <p:cNvPr id="26" name="TextBox 26"/>
            <p:cNvSpPr txBox="1"/>
            <p:nvPr/>
          </p:nvSpPr>
          <p:spPr>
            <a:xfrm>
              <a:off x="0" y="-38100"/>
              <a:ext cx="772951" cy="2420577"/>
            </a:xfrm>
            <a:prstGeom prst="rect">
              <a:avLst/>
            </a:prstGeom>
            <a:grpFill/>
          </p:spPr>
          <p:txBody>
            <a:bodyPr lIns="50800" tIns="50800" rIns="50800" bIns="50800" rtlCol="0" anchor="ctr"/>
            <a:lstStyle/>
            <a:p>
              <a:pPr algn="ctr">
                <a:lnSpc>
                  <a:spcPts val="2659"/>
                </a:lnSpc>
              </a:pPr>
              <a:endParaRPr/>
            </a:p>
          </p:txBody>
        </p:sp>
      </p:grpSp>
      <p:sp>
        <p:nvSpPr>
          <p:cNvPr id="28" name="TextBox 28"/>
          <p:cNvSpPr txBox="1"/>
          <p:nvPr/>
        </p:nvSpPr>
        <p:spPr>
          <a:xfrm>
            <a:off x="1354168" y="305734"/>
            <a:ext cx="8987373" cy="1461939"/>
          </a:xfrm>
          <a:prstGeom prst="rect">
            <a:avLst/>
          </a:prstGeom>
        </p:spPr>
        <p:txBody>
          <a:bodyPr wrap="square" lIns="0" tIns="0" rIns="0" bIns="0" rtlCol="0" anchor="t">
            <a:spAutoFit/>
          </a:bodyPr>
          <a:lstStyle/>
          <a:p>
            <a:pPr algn="l">
              <a:lnSpc>
                <a:spcPts val="5688"/>
              </a:lnSpc>
            </a:pPr>
            <a:r>
              <a:rPr lang="en-US" sz="3600" b="1">
                <a:solidFill>
                  <a:srgbClr val="0033CC"/>
                </a:solidFill>
                <a:latin typeface="Times New Roman" panose="02020603050405020304" pitchFamily="18" charset="0"/>
                <a:cs typeface="Times New Roman" panose="02020603050405020304" pitchFamily="18" charset="0"/>
              </a:rPr>
              <a:t>2/ Cách trình bày vấn đề khách quan và chủ quan trong văn bản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 y="38100"/>
            <a:ext cx="18249900" cy="6186309"/>
          </a:xfrm>
          <a:prstGeom prst="rect">
            <a:avLst/>
          </a:prstGeom>
          <a:solidFill>
            <a:schemeClr val="accent5">
              <a:lumMod val="20000"/>
              <a:lumOff val="80000"/>
            </a:schemeClr>
          </a:solidFill>
        </p:spPr>
        <p:txBody>
          <a:bodyPr wrap="square">
            <a:spAutoFit/>
          </a:bodyPr>
          <a:lstStyle/>
          <a:p>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 xét về cách trình bày vấn đề khách quan và chủ quan trong đoạn văn sau và thực hiện theo mẫu bên dưới: </a:t>
            </a:r>
          </a:p>
          <a:p>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Làm tròn nhiệm vụ ấy</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nhà văn sẽ quên mình</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thoát mình ra ngoài phạm vi hẹp hòi của bản thân để sống cái đời của mọi người</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mọi vật</a:t>
            </a:r>
            <a:r>
              <a:rPr lang="en-US" sz="3600">
                <a:latin typeface="Times New Roman" panose="02020603050405020304" pitchFamily="18" charset="0"/>
                <a:cs typeface="Times New Roman" panose="02020603050405020304" pitchFamily="18" charset="0"/>
              </a:rPr>
              <a:t>. V</a:t>
            </a:r>
            <a:r>
              <a:rPr lang="vi-VN" sz="3600">
                <a:latin typeface="Times New Roman" panose="02020603050405020304" pitchFamily="18" charset="0"/>
                <a:cs typeface="Times New Roman" panose="02020603050405020304" pitchFamily="18" charset="0"/>
              </a:rPr>
              <a:t>ăn chương sẽ là hình dung của sự sống muôn hình vạn trạng</a:t>
            </a:r>
            <a:r>
              <a:rPr lang="en-US" sz="3600">
                <a:latin typeface="Times New Roman" panose="02020603050405020304" pitchFamily="18" charset="0"/>
                <a:cs typeface="Times New Roman" panose="02020603050405020304" pitchFamily="18" charset="0"/>
              </a:rPr>
              <a:t>. C</a:t>
            </a:r>
            <a:r>
              <a:rPr lang="vi-VN" sz="3600">
                <a:latin typeface="Times New Roman" panose="02020603050405020304" pitchFamily="18" charset="0"/>
                <a:cs typeface="Times New Roman" panose="02020603050405020304" pitchFamily="18" charset="0"/>
              </a:rPr>
              <a:t>hẳng những thế</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văn chương còn sáng tạo ra sự sống</a:t>
            </a:r>
            <a:r>
              <a:rPr lang="en-US" sz="3600">
                <a:latin typeface="Times New Roman" panose="02020603050405020304" pitchFamily="18" charset="0"/>
                <a:cs typeface="Times New Roman" panose="02020603050405020304" pitchFamily="18" charset="0"/>
              </a:rPr>
              <a:t>. V</a:t>
            </a:r>
            <a:r>
              <a:rPr lang="vi-VN" sz="3600">
                <a:latin typeface="Times New Roman" panose="02020603050405020304" pitchFamily="18" charset="0"/>
                <a:cs typeface="Times New Roman" panose="02020603050405020304" pitchFamily="18" charset="0"/>
              </a:rPr>
              <a:t>ũ trụ này tầm thường</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chật hẹp</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không đủ thỏa mãn mối tình cảm dồi dào của nhà văn</a:t>
            </a:r>
            <a:r>
              <a:rPr lang="en-US" sz="3600">
                <a:latin typeface="Times New Roman" panose="02020603050405020304" pitchFamily="18" charset="0"/>
                <a:cs typeface="Times New Roman" panose="02020603050405020304" pitchFamily="18" charset="0"/>
              </a:rPr>
              <a:t>? N</a:t>
            </a:r>
            <a:r>
              <a:rPr lang="vi-VN" sz="3600">
                <a:latin typeface="Times New Roman" panose="02020603050405020304" pitchFamily="18" charset="0"/>
                <a:cs typeface="Times New Roman" panose="02020603050405020304" pitchFamily="18" charset="0"/>
              </a:rPr>
              <a:t>hà văn sẽ sáng tạo ra những thế giới khác</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những người</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những vật khác</a:t>
            </a:r>
            <a:r>
              <a:rPr lang="en-US" sz="3600">
                <a:latin typeface="Times New Roman" panose="02020603050405020304" pitchFamily="18" charset="0"/>
                <a:cs typeface="Times New Roman" panose="02020603050405020304" pitchFamily="18" charset="0"/>
              </a:rPr>
              <a:t>. S</a:t>
            </a:r>
            <a:r>
              <a:rPr lang="vi-VN" sz="3600">
                <a:latin typeface="Times New Roman" panose="02020603050405020304" pitchFamily="18" charset="0"/>
                <a:cs typeface="Times New Roman" panose="02020603050405020304" pitchFamily="18" charset="0"/>
              </a:rPr>
              <a:t>ự sáng tạo này cũng có thể xem là xuất ở mối tình yêu </a:t>
            </a:r>
            <a:r>
              <a:rPr lang="en-US" sz="3600">
                <a:latin typeface="Times New Roman" panose="02020603050405020304" pitchFamily="18" charset="0"/>
                <a:cs typeface="Times New Roman" panose="02020603050405020304" pitchFamily="18" charset="0"/>
              </a:rPr>
              <a:t>th</a:t>
            </a:r>
            <a:r>
              <a:rPr lang="vi-VN" sz="3600">
                <a:latin typeface="Times New Roman" panose="02020603050405020304" pitchFamily="18" charset="0"/>
                <a:cs typeface="Times New Roman" panose="02020603050405020304" pitchFamily="18" charset="0"/>
              </a:rPr>
              <a:t>ương tha thiết</a:t>
            </a:r>
            <a:r>
              <a:rPr lang="en-US" sz="3600">
                <a:latin typeface="Times New Roman" panose="02020603050405020304" pitchFamily="18" charset="0"/>
                <a:cs typeface="Times New Roman" panose="02020603050405020304" pitchFamily="18" charset="0"/>
              </a:rPr>
              <a:t>. Y</a:t>
            </a:r>
            <a:r>
              <a:rPr lang="vi-VN" sz="3600">
                <a:latin typeface="Times New Roman" panose="02020603050405020304" pitchFamily="18" charset="0"/>
                <a:cs typeface="Times New Roman" panose="02020603050405020304" pitchFamily="18" charset="0"/>
              </a:rPr>
              <a:t>êu thương ngay những điều chưa có trong thực tế để gọi nó vào thực tế</a:t>
            </a:r>
            <a:r>
              <a:rPr lang="en-US" sz="3600">
                <a:latin typeface="Times New Roman" panose="02020603050405020304" pitchFamily="18" charset="0"/>
                <a:cs typeface="Times New Roman" panose="02020603050405020304" pitchFamily="18" charset="0"/>
              </a:rPr>
              <a:t>.[…] N</a:t>
            </a:r>
            <a:r>
              <a:rPr lang="vi-VN" sz="3600">
                <a:latin typeface="Times New Roman" panose="02020603050405020304" pitchFamily="18" charset="0"/>
                <a:cs typeface="Times New Roman" panose="02020603050405020304" pitchFamily="18" charset="0"/>
              </a:rPr>
              <a:t>hững thế giới tưởng tượng trong văn chương cũng sáng tạo ra bởi lòng yêu thương vô cùng của nhà văn</a:t>
            </a:r>
            <a:r>
              <a:rPr lang="en-US" sz="3600">
                <a:latin typeface="Times New Roman" panose="02020603050405020304" pitchFamily="18" charset="0"/>
                <a:cs typeface="Times New Roman" panose="02020603050405020304" pitchFamily="18" charset="0"/>
              </a:rPr>
              <a:t>. N</a:t>
            </a:r>
            <a:r>
              <a:rPr lang="vi-VN" sz="3600">
                <a:latin typeface="Times New Roman" panose="02020603050405020304" pitchFamily="18" charset="0"/>
                <a:cs typeface="Times New Roman" panose="02020603050405020304" pitchFamily="18" charset="0"/>
              </a:rPr>
              <a:t>ếu có một người yêu </a:t>
            </a:r>
            <a:r>
              <a:rPr lang="en-US" sz="3600">
                <a:latin typeface="Times New Roman" panose="02020603050405020304" pitchFamily="18" charset="0"/>
                <a:cs typeface="Times New Roman" panose="02020603050405020304" pitchFamily="18" charset="0"/>
              </a:rPr>
              <a:t>T</a:t>
            </a:r>
            <a:r>
              <a:rPr lang="vi-VN" sz="3600">
                <a:latin typeface="Times New Roman" panose="02020603050405020304" pitchFamily="18" charset="0"/>
                <a:cs typeface="Times New Roman" panose="02020603050405020304" pitchFamily="18" charset="0"/>
              </a:rPr>
              <a:t>húy</a:t>
            </a:r>
            <a:r>
              <a:rPr lang="en-US" sz="3600">
                <a:latin typeface="Times New Roman" panose="02020603050405020304" pitchFamily="18" charset="0"/>
                <a:cs typeface="Times New Roman" panose="02020603050405020304" pitchFamily="18" charset="0"/>
              </a:rPr>
              <a:t> K</a:t>
            </a:r>
            <a:r>
              <a:rPr lang="vi-VN" sz="3600">
                <a:latin typeface="Times New Roman" panose="02020603050405020304" pitchFamily="18" charset="0"/>
                <a:cs typeface="Times New Roman" panose="02020603050405020304" pitchFamily="18" charset="0"/>
              </a:rPr>
              <a:t>iều còn nồng nàn hơn </a:t>
            </a:r>
            <a:r>
              <a:rPr lang="en-US" sz="3600">
                <a:latin typeface="Times New Roman" panose="02020603050405020304" pitchFamily="18" charset="0"/>
                <a:cs typeface="Times New Roman" panose="02020603050405020304" pitchFamily="18" charset="0"/>
              </a:rPr>
              <a:t>K</a:t>
            </a:r>
            <a:r>
              <a:rPr lang="vi-VN" sz="3600">
                <a:latin typeface="Times New Roman" panose="02020603050405020304" pitchFamily="18" charset="0"/>
                <a:cs typeface="Times New Roman" panose="02020603050405020304" pitchFamily="18" charset="0"/>
              </a:rPr>
              <a:t>im </a:t>
            </a:r>
            <a:r>
              <a:rPr lang="en-US" sz="3600">
                <a:latin typeface="Times New Roman" panose="02020603050405020304" pitchFamily="18" charset="0"/>
                <a:cs typeface="Times New Roman" panose="02020603050405020304" pitchFamily="18" charset="0"/>
              </a:rPr>
              <a:t>T</a:t>
            </a:r>
            <a:r>
              <a:rPr lang="vi-VN" sz="3600">
                <a:latin typeface="Times New Roman" panose="02020603050405020304" pitchFamily="18" charset="0"/>
                <a:cs typeface="Times New Roman" panose="02020603050405020304" pitchFamily="18" charset="0"/>
              </a:rPr>
              <a:t>rọng</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người ấy là Nguyễn Du và chính Nguyễn Du đã trao sự sống của mình cho thiếu nữ trong truyện</a:t>
            </a:r>
            <a:r>
              <a:rPr lang="en-US" sz="3600">
                <a:latin typeface="Times New Roman" panose="02020603050405020304" pitchFamily="18" charset="0"/>
                <a:cs typeface="Times New Roman" panose="02020603050405020304" pitchFamily="18" charset="0"/>
              </a:rPr>
              <a:t>.</a:t>
            </a:r>
            <a:endParaRPr lang="en-US" sz="3600" b="1">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87605489"/>
              </p:ext>
            </p:extLst>
          </p:nvPr>
        </p:nvGraphicFramePr>
        <p:xfrm>
          <a:off x="2057400" y="6591300"/>
          <a:ext cx="14935200" cy="3334005"/>
        </p:xfrm>
        <a:graphic>
          <a:graphicData uri="http://schemas.openxmlformats.org/drawingml/2006/table">
            <a:tbl>
              <a:tblPr firstRow="1" firstCol="1" bandRow="1">
                <a:tableStyleId>{5C22544A-7EE6-4342-B048-85BDC9FD1C3A}</a:tableStyleId>
              </a:tblPr>
              <a:tblGrid>
                <a:gridCol w="7527281">
                  <a:extLst>
                    <a:ext uri="{9D8B030D-6E8A-4147-A177-3AD203B41FA5}">
                      <a16:colId xmlns:a16="http://schemas.microsoft.com/office/drawing/2014/main" xmlns="" val="20000"/>
                    </a:ext>
                  </a:extLst>
                </a:gridCol>
                <a:gridCol w="7407919">
                  <a:extLst>
                    <a:ext uri="{9D8B030D-6E8A-4147-A177-3AD203B41FA5}">
                      <a16:colId xmlns:a16="http://schemas.microsoft.com/office/drawing/2014/main" xmlns="" val="20001"/>
                    </a:ext>
                  </a:extLst>
                </a:gridCol>
              </a:tblGrid>
              <a:tr h="820709">
                <a:tc>
                  <a:txBody>
                    <a:bodyPr/>
                    <a:lstStyle/>
                    <a:p>
                      <a:pPr algn="just">
                        <a:lnSpc>
                          <a:spcPct val="107000"/>
                        </a:lnSpc>
                        <a:spcAft>
                          <a:spcPts val="0"/>
                        </a:spcAft>
                      </a:pPr>
                      <a:r>
                        <a:rPr lang="vi-VN" sz="3600">
                          <a:solidFill>
                            <a:srgbClr val="0033CC"/>
                          </a:solidFill>
                          <a:effectLst/>
                          <a:latin typeface="+mj-lt"/>
                        </a:rPr>
                        <a:t>Cách trình bày vấn đề khách quan</a:t>
                      </a:r>
                      <a:endParaRPr lang="en-US" sz="2800">
                        <a:solidFill>
                          <a:srgbClr val="0033CC"/>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vi-VN" sz="3600">
                          <a:solidFill>
                            <a:srgbClr val="0033CC"/>
                          </a:solidFill>
                          <a:effectLst/>
                          <a:latin typeface="+mj-lt"/>
                        </a:rPr>
                        <a:t>Cách trình bày vấn đề chủ quan</a:t>
                      </a:r>
                      <a:endParaRPr lang="en-US" sz="2800">
                        <a:solidFill>
                          <a:srgbClr val="0033CC"/>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825004">
                <a:tc>
                  <a:txBody>
                    <a:bodyPr/>
                    <a:lstStyle/>
                    <a:p>
                      <a:pPr algn="ctr">
                        <a:lnSpc>
                          <a:spcPct val="107000"/>
                        </a:lnSpc>
                        <a:spcAft>
                          <a:spcPts val="0"/>
                        </a:spcAft>
                      </a:pPr>
                      <a:r>
                        <a:rPr lang="en-US" sz="3600">
                          <a:solidFill>
                            <a:srgbClr val="0033CC"/>
                          </a:solidFill>
                          <a:effectLst/>
                          <a:latin typeface="+mj-lt"/>
                        </a:rPr>
                        <a:t>…</a:t>
                      </a:r>
                      <a:endParaRPr lang="en-US" sz="2800">
                        <a:solidFill>
                          <a:srgbClr val="0033CC"/>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3600">
                          <a:solidFill>
                            <a:srgbClr val="0033CC"/>
                          </a:solidFill>
                          <a:effectLst/>
                          <a:latin typeface="+mj-lt"/>
                        </a:rPr>
                        <a:t>…</a:t>
                      </a:r>
                      <a:endParaRPr lang="en-US" sz="2800">
                        <a:solidFill>
                          <a:srgbClr val="0033CC"/>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688292">
                <a:tc gridSpan="2">
                  <a:txBody>
                    <a:bodyPr/>
                    <a:lstStyle/>
                    <a:p>
                      <a:pPr algn="just">
                        <a:lnSpc>
                          <a:spcPct val="107000"/>
                        </a:lnSpc>
                        <a:spcAft>
                          <a:spcPts val="0"/>
                        </a:spcAft>
                      </a:pPr>
                      <a:r>
                        <a:rPr lang="vi-VN" sz="3600">
                          <a:solidFill>
                            <a:srgbClr val="0033CC"/>
                          </a:solidFill>
                          <a:effectLst/>
                          <a:latin typeface="+mj-lt"/>
                        </a:rPr>
                        <a:t>Nhận xét về việc kết hợp hai cách trình bày:</a:t>
                      </a:r>
                      <a:endParaRPr lang="en-US" sz="2800">
                        <a:solidFill>
                          <a:srgbClr val="0033CC"/>
                        </a:solidFill>
                        <a:effectLst/>
                        <a:latin typeface="+mj-lt"/>
                      </a:endParaRPr>
                    </a:p>
                    <a:p>
                      <a:pPr algn="ctr">
                        <a:lnSpc>
                          <a:spcPct val="107000"/>
                        </a:lnSpc>
                        <a:spcAft>
                          <a:spcPts val="0"/>
                        </a:spcAft>
                      </a:pPr>
                      <a:r>
                        <a:rPr lang="en-US" sz="3600">
                          <a:solidFill>
                            <a:srgbClr val="0033CC"/>
                          </a:solidFill>
                          <a:effectLst/>
                          <a:latin typeface="+mj-lt"/>
                        </a:rPr>
                        <a:t>…</a:t>
                      </a:r>
                      <a:endParaRPr lang="en-US" sz="2800">
                        <a:solidFill>
                          <a:srgbClr val="0033CC"/>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73585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4"/>
          <p:cNvGrpSpPr/>
          <p:nvPr/>
        </p:nvGrpSpPr>
        <p:grpSpPr>
          <a:xfrm rot="-5400000">
            <a:off x="5331172" y="-4310030"/>
            <a:ext cx="2141181" cy="10822277"/>
            <a:chOff x="0" y="0"/>
            <a:chExt cx="772951" cy="2509477"/>
          </a:xfrm>
          <a:solidFill>
            <a:srgbClr val="92D050"/>
          </a:solidFill>
        </p:grpSpPr>
        <p:sp>
          <p:nvSpPr>
            <p:cNvPr id="25" name="Freeform 25"/>
            <p:cNvSpPr/>
            <p:nvPr/>
          </p:nvSpPr>
          <p:spPr>
            <a:xfrm>
              <a:off x="0" y="0"/>
              <a:ext cx="772951" cy="2509477"/>
            </a:xfrm>
            <a:custGeom>
              <a:avLst/>
              <a:gdLst/>
              <a:ahLst/>
              <a:cxnLst/>
              <a:rect l="l" t="t" r="r" b="b"/>
              <a:pathLst>
                <a:path w="772951" h="2509477">
                  <a:moveTo>
                    <a:pt x="257790" y="2490408"/>
                  </a:moveTo>
                  <a:cubicBezTo>
                    <a:pt x="297417" y="2501922"/>
                    <a:pt x="342468" y="2509477"/>
                    <a:pt x="386684" y="2509477"/>
                  </a:cubicBezTo>
                  <a:cubicBezTo>
                    <a:pt x="430901" y="2509477"/>
                    <a:pt x="473449" y="2503000"/>
                    <a:pt x="512658" y="2491486"/>
                  </a:cubicBezTo>
                  <a:cubicBezTo>
                    <a:pt x="513494" y="2491127"/>
                    <a:pt x="514328" y="2491127"/>
                    <a:pt x="515161" y="2490768"/>
                  </a:cubicBezTo>
                  <a:cubicBezTo>
                    <a:pt x="662410" y="2444712"/>
                    <a:pt x="770865" y="2323099"/>
                    <a:pt x="772951" y="2143287"/>
                  </a:cubicBezTo>
                  <a:lnTo>
                    <a:pt x="772951" y="0"/>
                  </a:lnTo>
                  <a:lnTo>
                    <a:pt x="0" y="0"/>
                  </a:lnTo>
                  <a:lnTo>
                    <a:pt x="0" y="2141697"/>
                  </a:lnTo>
                  <a:cubicBezTo>
                    <a:pt x="2086" y="2323817"/>
                    <a:pt x="108872" y="2445433"/>
                    <a:pt x="257790" y="2490408"/>
                  </a:cubicBezTo>
                  <a:close/>
                </a:path>
              </a:pathLst>
            </a:custGeom>
            <a:grpFill/>
          </p:spPr>
        </p:sp>
        <p:sp>
          <p:nvSpPr>
            <p:cNvPr id="26" name="TextBox 26"/>
            <p:cNvSpPr txBox="1"/>
            <p:nvPr/>
          </p:nvSpPr>
          <p:spPr>
            <a:xfrm>
              <a:off x="0" y="-38100"/>
              <a:ext cx="772951" cy="2420577"/>
            </a:xfrm>
            <a:prstGeom prst="rect">
              <a:avLst/>
            </a:prstGeom>
            <a:grpFill/>
          </p:spPr>
          <p:txBody>
            <a:bodyPr lIns="50800" tIns="50800" rIns="50800" bIns="50800" rtlCol="0" anchor="ctr"/>
            <a:lstStyle/>
            <a:p>
              <a:pPr algn="ctr">
                <a:lnSpc>
                  <a:spcPts val="2659"/>
                </a:lnSpc>
              </a:pPr>
              <a:endParaRPr sz="4400"/>
            </a:p>
          </p:txBody>
        </p:sp>
      </p:grpSp>
      <p:sp>
        <p:nvSpPr>
          <p:cNvPr id="28" name="TextBox 28"/>
          <p:cNvSpPr txBox="1"/>
          <p:nvPr/>
        </p:nvSpPr>
        <p:spPr>
          <a:xfrm>
            <a:off x="1354168" y="305734"/>
            <a:ext cx="8987373" cy="1461939"/>
          </a:xfrm>
          <a:prstGeom prst="rect">
            <a:avLst/>
          </a:prstGeom>
        </p:spPr>
        <p:txBody>
          <a:bodyPr wrap="square" lIns="0" tIns="0" rIns="0" bIns="0" rtlCol="0" anchor="t">
            <a:spAutoFit/>
          </a:bodyPr>
          <a:lstStyle/>
          <a:p>
            <a:pPr algn="l">
              <a:lnSpc>
                <a:spcPts val="5688"/>
              </a:lnSpc>
            </a:pPr>
            <a:r>
              <a:rPr lang="en-US" sz="4400" b="1">
                <a:solidFill>
                  <a:srgbClr val="0033CC"/>
                </a:solidFill>
                <a:latin typeface="Times New Roman" panose="02020603050405020304" pitchFamily="18" charset="0"/>
                <a:cs typeface="Times New Roman" panose="02020603050405020304" pitchFamily="18" charset="0"/>
              </a:rPr>
              <a:t>2/ Cách trình bày vấn đề khách quan và chủ quan trong văn bản</a:t>
            </a:r>
          </a:p>
        </p:txBody>
      </p:sp>
      <p:graphicFrame>
        <p:nvGraphicFramePr>
          <p:cNvPr id="27" name="Table 26"/>
          <p:cNvGraphicFramePr>
            <a:graphicFrameLocks noGrp="1"/>
          </p:cNvGraphicFramePr>
          <p:nvPr>
            <p:extLst>
              <p:ext uri="{D42A27DB-BD31-4B8C-83A1-F6EECF244321}">
                <p14:modId xmlns:p14="http://schemas.microsoft.com/office/powerpoint/2010/main" val="1210807459"/>
              </p:ext>
            </p:extLst>
          </p:nvPr>
        </p:nvGraphicFramePr>
        <p:xfrm>
          <a:off x="381000" y="2476500"/>
          <a:ext cx="17602200" cy="7240207"/>
        </p:xfrm>
        <a:graphic>
          <a:graphicData uri="http://schemas.openxmlformats.org/drawingml/2006/table">
            <a:tbl>
              <a:tblPr firstRow="1" firstCol="1" bandRow="1">
                <a:tableStyleId>{5C22544A-7EE6-4342-B048-85BDC9FD1C3A}</a:tableStyleId>
              </a:tblPr>
              <a:tblGrid>
                <a:gridCol w="8871438">
                  <a:extLst>
                    <a:ext uri="{9D8B030D-6E8A-4147-A177-3AD203B41FA5}">
                      <a16:colId xmlns:a16="http://schemas.microsoft.com/office/drawing/2014/main" xmlns="" val="20000"/>
                    </a:ext>
                  </a:extLst>
                </a:gridCol>
                <a:gridCol w="8730762">
                  <a:extLst>
                    <a:ext uri="{9D8B030D-6E8A-4147-A177-3AD203B41FA5}">
                      <a16:colId xmlns:a16="http://schemas.microsoft.com/office/drawing/2014/main" xmlns="" val="20001"/>
                    </a:ext>
                  </a:extLst>
                </a:gridCol>
              </a:tblGrid>
              <a:tr h="0">
                <a:tc>
                  <a:txBody>
                    <a:bodyPr/>
                    <a:lstStyle/>
                    <a:p>
                      <a:pPr algn="just">
                        <a:lnSpc>
                          <a:spcPct val="107000"/>
                        </a:lnSpc>
                        <a:spcAft>
                          <a:spcPts val="0"/>
                        </a:spcAft>
                      </a:pPr>
                      <a:r>
                        <a:rPr lang="vi-VN" sz="4400">
                          <a:solidFill>
                            <a:srgbClr val="FF0000"/>
                          </a:solidFill>
                          <a:effectLst/>
                          <a:latin typeface="+mj-lt"/>
                        </a:rPr>
                        <a:t>Cách trình bày vấn đề khách quan</a:t>
                      </a:r>
                      <a:endParaRPr lang="en-US" sz="36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vi-VN" sz="4400">
                          <a:solidFill>
                            <a:srgbClr val="FF0000"/>
                          </a:solidFill>
                          <a:effectLst/>
                          <a:latin typeface="+mj-lt"/>
                        </a:rPr>
                        <a:t>Cách trình bày vấn đề chủ quan</a:t>
                      </a:r>
                      <a:endParaRPr lang="en-US" sz="36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737298">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4000" b="0">
                          <a:solidFill>
                            <a:srgbClr val="0033CC"/>
                          </a:solidFill>
                          <a:latin typeface="Times New Roman" panose="02020603050405020304" pitchFamily="18" charset="0"/>
                          <a:cs typeface="Times New Roman" panose="02020603050405020304" pitchFamily="18" charset="0"/>
                        </a:rPr>
                        <a:t>Thể hiện qua các thông tin, bằng chứng khách quan cho thấy các đặc trưng của văn chương và quá trình sáng tạo của nhà văn.</a:t>
                      </a:r>
                    </a:p>
                    <a:p>
                      <a:pPr algn="l">
                        <a:lnSpc>
                          <a:spcPct val="107000"/>
                        </a:lnSpc>
                        <a:spcAft>
                          <a:spcPts val="0"/>
                        </a:spcAft>
                      </a:pPr>
                      <a:endParaRPr lang="en-US" sz="4000" b="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4000" b="0">
                          <a:solidFill>
                            <a:srgbClr val="0033CC"/>
                          </a:solidFill>
                          <a:latin typeface="Times New Roman" panose="02020603050405020304" pitchFamily="18" charset="0"/>
                          <a:cs typeface="Times New Roman" panose="02020603050405020304" pitchFamily="18" charset="0"/>
                        </a:rPr>
                        <a:t>Thể hiện qua các từ ngữ, câu văn, hình ảnh cho thấy tình cảm trân trọng, ngợi ca của tác giả với ý nghĩa văn chương và quá trình sáng tạo của nhà văn.</a:t>
                      </a:r>
                    </a:p>
                    <a:p>
                      <a:pPr algn="l">
                        <a:lnSpc>
                          <a:spcPct val="107000"/>
                        </a:lnSpc>
                        <a:spcAft>
                          <a:spcPts val="0"/>
                        </a:spcAft>
                      </a:pPr>
                      <a:endParaRPr lang="en-US" sz="4000" b="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0">
                <a:tc grid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vi-VN" sz="4000">
                          <a:solidFill>
                            <a:srgbClr val="FF0000"/>
                          </a:solidFill>
                          <a:effectLst/>
                          <a:latin typeface="+mj-lt"/>
                        </a:rPr>
                        <a:t>Nhận xét về việc kết hợp hai cách trình bày:</a:t>
                      </a:r>
                      <a:endParaRPr lang="en-US" sz="4000">
                        <a:solidFill>
                          <a:srgbClr val="FF0000"/>
                        </a:solidFill>
                        <a:effectLst/>
                        <a:latin typeface="+mj-lt"/>
                      </a:endParaRPr>
                    </a:p>
                    <a:p>
                      <a:pPr marL="0" marR="0" indent="0" algn="l" defTabSz="914400" rtl="0" eaLnBrk="1" fontAlgn="auto" latinLnBrk="0" hangingPunct="1">
                        <a:lnSpc>
                          <a:spcPct val="107000"/>
                        </a:lnSpc>
                        <a:spcBef>
                          <a:spcPts val="0"/>
                        </a:spcBef>
                        <a:spcAft>
                          <a:spcPts val="0"/>
                        </a:spcAft>
                        <a:buClrTx/>
                        <a:buSzTx/>
                        <a:buFontTx/>
                        <a:buNone/>
                        <a:tabLst/>
                        <a:defRPr/>
                      </a:pPr>
                      <a:r>
                        <a:rPr lang="en-US" sz="4000" b="0">
                          <a:solidFill>
                            <a:srgbClr val="0033CC"/>
                          </a:solidFill>
                          <a:latin typeface="Times New Roman" panose="02020603050405020304" pitchFamily="18" charset="0"/>
                          <a:cs typeface="Times New Roman" panose="02020603050405020304" pitchFamily="18" charset="0"/>
                        </a:rPr>
                        <a:t>Hai cách trình bày vấn đề khách quan và chủ quan được kết hợp với nhau một cách khéo léo, trong khi trình bày thông tin khách quan, tác giả cũng đồng thời thể hiện tình cảm, cách đánh giá của mình.</a:t>
                      </a:r>
                    </a:p>
                    <a:p>
                      <a:pPr algn="l">
                        <a:lnSpc>
                          <a:spcPct val="107000"/>
                        </a:lnSpc>
                        <a:spcAft>
                          <a:spcPts val="0"/>
                        </a:spcAft>
                      </a:pPr>
                      <a:endParaRPr lang="en-US" sz="4000">
                        <a:solidFill>
                          <a:srgbClr val="FF0000"/>
                        </a:solidFill>
                        <a:effectLst/>
                        <a:latin typeface="+mj-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25193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xmlns="" id="{F77F6AB8-00A2-0BE4-E67C-85C8C667BE11}"/>
              </a:ext>
            </a:extLst>
          </p:cNvPr>
          <p:cNvSpPr txBox="1"/>
          <p:nvPr/>
        </p:nvSpPr>
        <p:spPr>
          <a:xfrm>
            <a:off x="380999" y="495300"/>
            <a:ext cx="17544705" cy="4347344"/>
          </a:xfrm>
          <a:prstGeom prst="rect">
            <a:avLst/>
          </a:prstGeom>
        </p:spPr>
        <p:txBody>
          <a:bodyPr wrap="square" lIns="0" tIns="0" rIns="0" bIns="0" rtlCol="0" anchor="t">
            <a:spAutoFit/>
          </a:bodyPr>
          <a:lstStyle/>
          <a:p>
            <a:pPr marL="0" lvl="0" indent="0" algn="ctr">
              <a:lnSpc>
                <a:spcPts val="11332"/>
              </a:lnSpc>
            </a:pPr>
            <a:r>
              <a:rPr lang="en-US" sz="9523" b="1" dirty="0">
                <a:solidFill>
                  <a:srgbClr val="FF0000"/>
                </a:solidFill>
                <a:latin typeface="Times New Roman" panose="02020603050405020304" pitchFamily="18" charset="0"/>
                <a:cs typeface="Times New Roman" panose="02020603050405020304" pitchFamily="18" charset="0"/>
              </a:rPr>
              <a:t>Văn </a:t>
            </a:r>
            <a:r>
              <a:rPr lang="en-US" sz="9523" b="1" dirty="0" err="1">
                <a:solidFill>
                  <a:srgbClr val="FF0000"/>
                </a:solidFill>
                <a:latin typeface="Times New Roman" panose="02020603050405020304" pitchFamily="18" charset="0"/>
                <a:cs typeface="Times New Roman" panose="02020603050405020304" pitchFamily="18" charset="0"/>
              </a:rPr>
              <a:t>bản</a:t>
            </a:r>
            <a:r>
              <a:rPr lang="en-US" sz="9523" b="1" dirty="0">
                <a:solidFill>
                  <a:srgbClr val="FF0000"/>
                </a:solidFill>
                <a:latin typeface="Times New Roman" panose="02020603050405020304" pitchFamily="18" charset="0"/>
                <a:cs typeface="Times New Roman" panose="02020603050405020304" pitchFamily="18" charset="0"/>
              </a:rPr>
              <a:t> 2:</a:t>
            </a:r>
          </a:p>
          <a:p>
            <a:pPr marL="0" lvl="0" indent="0" algn="l">
              <a:lnSpc>
                <a:spcPts val="11332"/>
              </a:lnSpc>
            </a:pPr>
            <a:r>
              <a:rPr lang="en-US" sz="9523" b="1" dirty="0">
                <a:solidFill>
                  <a:srgbClr val="FF0000"/>
                </a:solidFill>
                <a:latin typeface="Times New Roman" panose="02020603050405020304" pitchFamily="18" charset="0"/>
                <a:cs typeface="Times New Roman" panose="02020603050405020304" pitchFamily="18" charset="0"/>
              </a:rPr>
              <a:t>      Ý NGHĨA VĂN CHƯƠNG</a:t>
            </a:r>
          </a:p>
          <a:p>
            <a:pPr marL="0" lvl="0" indent="0" algn="l">
              <a:lnSpc>
                <a:spcPts val="11332"/>
              </a:lnSpc>
            </a:pPr>
            <a:r>
              <a:rPr lang="en-US" sz="9523" b="1" dirty="0">
                <a:solidFill>
                  <a:srgbClr val="FF0000"/>
                </a:solidFill>
                <a:latin typeface="Times New Roman" panose="02020603050405020304" pitchFamily="18" charset="0"/>
                <a:cs typeface="Times New Roman" panose="02020603050405020304" pitchFamily="18" charset="0"/>
              </a:rPr>
              <a:t>                                        </a:t>
            </a:r>
            <a:r>
              <a:rPr lang="en-US" sz="5400" b="1" dirty="0">
                <a:solidFill>
                  <a:srgbClr val="0033CC"/>
                </a:solidFill>
                <a:latin typeface="Times New Roman" panose="02020603050405020304" pitchFamily="18" charset="0"/>
                <a:cs typeface="Times New Roman" panose="02020603050405020304" pitchFamily="18" charset="0"/>
              </a:rPr>
              <a:t>Hoài Thanh</a:t>
            </a:r>
          </a:p>
        </p:txBody>
      </p:sp>
      <p:grpSp>
        <p:nvGrpSpPr>
          <p:cNvPr id="4" name="Group 2">
            <a:extLst>
              <a:ext uri="{FF2B5EF4-FFF2-40B4-BE49-F238E27FC236}">
                <a16:creationId xmlns:a16="http://schemas.microsoft.com/office/drawing/2014/main" xmlns="" id="{E785A46C-2103-3077-20DE-5710821169BA}"/>
              </a:ext>
            </a:extLst>
          </p:cNvPr>
          <p:cNvGrpSpPr/>
          <p:nvPr/>
        </p:nvGrpSpPr>
        <p:grpSpPr>
          <a:xfrm>
            <a:off x="13487400" y="5829300"/>
            <a:ext cx="4438305" cy="4285599"/>
            <a:chOff x="0" y="0"/>
            <a:chExt cx="16437249" cy="14372898"/>
          </a:xfrm>
        </p:grpSpPr>
        <p:pic>
          <p:nvPicPr>
            <p:cNvPr id="5" name="Picture 3">
              <a:extLst>
                <a:ext uri="{FF2B5EF4-FFF2-40B4-BE49-F238E27FC236}">
                  <a16:creationId xmlns:a16="http://schemas.microsoft.com/office/drawing/2014/main" xmlns="" id="{F8F4383D-9BC8-6058-6D5F-55EB47CD27FB}"/>
                </a:ext>
              </a:extLst>
            </p:cNvPr>
            <p:cNvPicPr>
              <a:picLocks noChangeAspect="1"/>
            </p:cNvPicPr>
            <p:nvPr/>
          </p:nvPicPr>
          <p:blipFill>
            <a:blip r:embed="rId2"/>
            <a:srcRect r="23805"/>
            <a:stretch>
              <a:fillRect/>
            </a:stretch>
          </p:blipFill>
          <p:spPr>
            <a:xfrm>
              <a:off x="0" y="0"/>
              <a:ext cx="16437249" cy="14372898"/>
            </a:xfrm>
            <a:prstGeom prst="rect">
              <a:avLst/>
            </a:prstGeom>
          </p:spPr>
        </p:pic>
      </p:grpSp>
    </p:spTree>
    <p:extLst>
      <p:ext uri="{BB962C8B-B14F-4D97-AF65-F5344CB8AC3E}">
        <p14:creationId xmlns:p14="http://schemas.microsoft.com/office/powerpoint/2010/main" val="3590376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cd/a3/12/cda3122508ea02c904a01bd7dd0ff8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057"/>
            <a:ext cx="8382000" cy="43528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09800" y="1257300"/>
            <a:ext cx="4343400" cy="1569660"/>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Thực hiện chia sẻ cặp đôi  hoàn thành phiếu học tập</a:t>
            </a:r>
          </a:p>
        </p:txBody>
      </p:sp>
      <p:sp>
        <p:nvSpPr>
          <p:cNvPr id="7" name="Rectangle 6"/>
          <p:cNvSpPr/>
          <p:nvPr/>
        </p:nvSpPr>
        <p:spPr>
          <a:xfrm>
            <a:off x="2743200" y="68057"/>
            <a:ext cx="13131480" cy="816827"/>
          </a:xfrm>
          <a:prstGeom prst="rect">
            <a:avLst/>
          </a:prstGeom>
          <a:solidFill>
            <a:srgbClr val="00B050"/>
          </a:solidFill>
        </p:spPr>
        <p:txBody>
          <a:bodyPr wrap="none">
            <a:spAutoFit/>
          </a:bodyPr>
          <a:lstStyle/>
          <a:p>
            <a:pPr indent="180340">
              <a:lnSpc>
                <a:spcPct val="107000"/>
              </a:lnSpc>
              <a:spcAft>
                <a:spcPts val="0"/>
              </a:spcAft>
            </a:pPr>
            <a:r>
              <a:rPr lang="vi-VN" sz="4400" b="1" i="1">
                <a:latin typeface="Times New Roman" panose="02020603050405020304" pitchFamily="18" charset="0"/>
                <a:ea typeface="Calibri" panose="020F0502020204030204" pitchFamily="34" charset="0"/>
                <a:cs typeface="Times New Roman" panose="02020603050405020304" pitchFamily="18" charset="0"/>
              </a:rPr>
              <a:t> Khái quát đặc điểm thể loại và rút ra kinh nghiệm đọc</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5"/>
          <p:cNvGraphicFramePr>
            <a:graphicFrameLocks noGrp="1"/>
          </p:cNvGraphicFramePr>
          <p:nvPr>
            <p:extLst>
              <p:ext uri="{D42A27DB-BD31-4B8C-83A1-F6EECF244321}">
                <p14:modId xmlns:p14="http://schemas.microsoft.com/office/powerpoint/2010/main" val="918375408"/>
              </p:ext>
            </p:extLst>
          </p:nvPr>
        </p:nvGraphicFramePr>
        <p:xfrm>
          <a:off x="1600200" y="4016203"/>
          <a:ext cx="15392402" cy="6139407"/>
        </p:xfrm>
        <a:graphic>
          <a:graphicData uri="http://schemas.openxmlformats.org/drawingml/2006/table">
            <a:tbl>
              <a:tblPr/>
              <a:tblGrid>
                <a:gridCol w="7696201">
                  <a:extLst>
                    <a:ext uri="{9D8B030D-6E8A-4147-A177-3AD203B41FA5}">
                      <a16:colId xmlns:a16="http://schemas.microsoft.com/office/drawing/2014/main" xmlns="" val="20000"/>
                    </a:ext>
                  </a:extLst>
                </a:gridCol>
                <a:gridCol w="7696201">
                  <a:extLst>
                    <a:ext uri="{9D8B030D-6E8A-4147-A177-3AD203B41FA5}">
                      <a16:colId xmlns:a16="http://schemas.microsoft.com/office/drawing/2014/main" xmlns="" val="20001"/>
                    </a:ext>
                  </a:extLst>
                </a:gridCol>
              </a:tblGrid>
              <a:tr h="878069">
                <a:tc>
                  <a:txBody>
                    <a:bodyPr/>
                    <a:lstStyle/>
                    <a:p>
                      <a:pPr algn="ctr">
                        <a:lnSpc>
                          <a:spcPts val="3919"/>
                        </a:lnSpc>
                        <a:defRPr/>
                      </a:pPr>
                      <a:r>
                        <a:rPr lang="en-US" sz="3200" b="1">
                          <a:solidFill>
                            <a:srgbClr val="000000"/>
                          </a:solidFill>
                          <a:latin typeface="Times New Roman" panose="02020603050405020304" pitchFamily="18" charset="0"/>
                          <a:cs typeface="Times New Roman" panose="02020603050405020304" pitchFamily="18" charset="0"/>
                        </a:rPr>
                        <a:t>Yếu tố của văn bản nghị luận</a:t>
                      </a:r>
                      <a:endParaRPr lang="en-US" sz="3200" b="1">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tc>
                  <a:txBody>
                    <a:bodyPr/>
                    <a:lstStyle/>
                    <a:p>
                      <a:pPr algn="ctr">
                        <a:lnSpc>
                          <a:spcPts val="3919"/>
                        </a:lnSpc>
                        <a:defRPr/>
                      </a:pPr>
                      <a:r>
                        <a:rPr lang="en-US" sz="3200" b="1">
                          <a:solidFill>
                            <a:srgbClr val="000000"/>
                          </a:solidFill>
                          <a:latin typeface="Times New Roman" panose="02020603050405020304" pitchFamily="18" charset="0"/>
                          <a:cs typeface="Times New Roman" panose="02020603050405020304" pitchFamily="18" charset="0"/>
                        </a:rPr>
                        <a:t>Khái niệm/ Đặc điểm</a:t>
                      </a:r>
                      <a:endParaRPr lang="en-US" sz="3200" b="1">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560988">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Luận đề</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xmlns="" val="10001"/>
                  </a:ext>
                </a:extLst>
              </a:tr>
              <a:tr h="560988">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Luận điểm</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xmlns="" val="10002"/>
                  </a:ext>
                </a:extLst>
              </a:tr>
              <a:tr h="560988">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Lí lẽ</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xmlns="" val="10003"/>
                  </a:ext>
                </a:extLst>
              </a:tr>
              <a:tr h="560988">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Bằng chứng</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xmlns="" val="10004"/>
                  </a:ext>
                </a:extLst>
              </a:tr>
              <a:tr h="878069">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Cách trình bày vấn đề khách quan</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xmlns="" val="10005"/>
                  </a:ext>
                </a:extLst>
              </a:tr>
              <a:tr h="878069">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Cách trình bày vấn đề chủ quan</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33069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F7551"/>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143882102"/>
              </p:ext>
            </p:extLst>
          </p:nvPr>
        </p:nvGraphicFramePr>
        <p:xfrm>
          <a:off x="444954" y="309563"/>
          <a:ext cx="17398093" cy="10018732"/>
        </p:xfrm>
        <a:graphic>
          <a:graphicData uri="http://schemas.openxmlformats.org/drawingml/2006/table">
            <a:tbl>
              <a:tblPr/>
              <a:tblGrid>
                <a:gridCol w="3563956">
                  <a:extLst>
                    <a:ext uri="{9D8B030D-6E8A-4147-A177-3AD203B41FA5}">
                      <a16:colId xmlns:a16="http://schemas.microsoft.com/office/drawing/2014/main" xmlns="" val="20000"/>
                    </a:ext>
                  </a:extLst>
                </a:gridCol>
                <a:gridCol w="13834137">
                  <a:extLst>
                    <a:ext uri="{9D8B030D-6E8A-4147-A177-3AD203B41FA5}">
                      <a16:colId xmlns:a16="http://schemas.microsoft.com/office/drawing/2014/main" xmlns="" val="20001"/>
                    </a:ext>
                  </a:extLst>
                </a:gridCol>
              </a:tblGrid>
              <a:tr h="1213261">
                <a:tc>
                  <a:txBody>
                    <a:bodyPr/>
                    <a:lstStyle/>
                    <a:p>
                      <a:pPr algn="ctr">
                        <a:lnSpc>
                          <a:spcPts val="3079"/>
                        </a:lnSpc>
                        <a:defRPr/>
                      </a:pPr>
                      <a:r>
                        <a:rPr lang="en-US" sz="2800" b="1">
                          <a:solidFill>
                            <a:srgbClr val="FF0000"/>
                          </a:solidFill>
                          <a:latin typeface="Times New Roman" panose="02020603050405020304" pitchFamily="18" charset="0"/>
                          <a:cs typeface="Times New Roman" panose="02020603050405020304" pitchFamily="18" charset="0"/>
                        </a:rPr>
                        <a:t>YẾU TỐ CỦA VĂN BẢN NGHỊ LUẬN</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ts val="3079"/>
                        </a:lnSpc>
                        <a:defRPr/>
                      </a:pPr>
                      <a:r>
                        <a:rPr lang="en-US" sz="2800" b="1">
                          <a:solidFill>
                            <a:srgbClr val="FF0000"/>
                          </a:solidFill>
                          <a:latin typeface="Times New Roman" panose="02020603050405020304" pitchFamily="18" charset="0"/>
                          <a:cs typeface="Times New Roman" panose="02020603050405020304" pitchFamily="18" charset="0"/>
                        </a:rPr>
                        <a:t>KHÁI NIỆM/ ĐẶC ĐIỂM</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604944">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Luận đề</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marL="457200" indent="-457200" algn="l">
                        <a:lnSpc>
                          <a:spcPts val="3079"/>
                        </a:lnSpc>
                        <a:buFontTx/>
                        <a:buChar char="-"/>
                        <a:defRPr/>
                      </a:pPr>
                      <a:r>
                        <a:rPr lang="en-US" sz="2800" smtClean="0">
                          <a:solidFill>
                            <a:srgbClr val="000000"/>
                          </a:solidFill>
                          <a:latin typeface="Times New Roman" panose="02020603050405020304" pitchFamily="18" charset="0"/>
                          <a:cs typeface="Times New Roman" panose="02020603050405020304" pitchFamily="18" charset="0"/>
                        </a:rPr>
                        <a:t>Là </a:t>
                      </a:r>
                      <a:r>
                        <a:rPr lang="en-US" sz="2800">
                          <a:solidFill>
                            <a:srgbClr val="000000"/>
                          </a:solidFill>
                          <a:latin typeface="Times New Roman" panose="02020603050405020304" pitchFamily="18" charset="0"/>
                          <a:cs typeface="Times New Roman" panose="02020603050405020304" pitchFamily="18" charset="0"/>
                        </a:rPr>
                        <a:t>vấn đề được bàn luận trong văn bản nghị luận, có tính chất bao trùm xuyên suốt văn bản. </a:t>
                      </a:r>
                      <a:endParaRPr lang="en-US" sz="2800" smtClean="0">
                        <a:solidFill>
                          <a:srgbClr val="000000"/>
                        </a:solidFill>
                        <a:latin typeface="Times New Roman" panose="02020603050405020304" pitchFamily="18" charset="0"/>
                        <a:cs typeface="Times New Roman" panose="02020603050405020304" pitchFamily="18" charset="0"/>
                      </a:endParaRPr>
                    </a:p>
                    <a:p>
                      <a:pPr marL="0" indent="0" algn="l">
                        <a:lnSpc>
                          <a:spcPts val="3079"/>
                        </a:lnSpc>
                        <a:buFontTx/>
                        <a:buNone/>
                        <a:defRPr/>
                      </a:pPr>
                      <a:r>
                        <a:rPr lang="en-US" sz="2800" smtClean="0">
                          <a:solidFill>
                            <a:srgbClr val="000000"/>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Mỗi văn bản thường chỉ có một luận đề thể hiện ở nhan đề, một số câu hoặc khái quát từ nội dung toàn bộ văn bản.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xmlns="" val="10001"/>
                  </a:ext>
                </a:extLst>
              </a:tr>
              <a:tr h="1213261">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Luận điểm</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 Là ý kiến thể hiện tư tưởng, quan điểm trong bài văn nghị luận. - Một bài văn thường có các luận điểm: luận điểm chính, luận điểm xuất phát, luận điểm khai triển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1213261">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Lí lẽ</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 Là những câu nói, câu viết được nêu ra nhằm làm căn cứ thuyết phục người khác. Từ ngữ này được dùng trong nhiều ngữ cảnh khác nhau, đặc biệt là trong tranh luận, thuyết trình</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1604944">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Bằng chứng</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 Là các thông tin, sự kiện, tài liệu hoặc tư liệu khác được sử dụng để chứng minh tính chất đúng đắn của ý kiến.- Bằng chứng có thể bao gồm các tài liệu nghiên cứu, số liệu thống kê, ví dụ cụ thể hoặc trích dẫn từ các tác giả uy tín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4"/>
                  </a:ext>
                </a:extLst>
              </a:tr>
              <a:tr h="1213261">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Cách trình bày vấn đề khách quan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 Là đưa thông tin, nêu ra các bằng chứng khách quan. - Cách trình bày tạo ra cơ sở vững chắc, đảm bảo tính chính xác đúng đắn cho các lập luận.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xmlns="" val="10005"/>
                  </a:ext>
                </a:extLst>
              </a:tr>
              <a:tr h="1604944">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Cách trình bày vấn đề chủ quan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 Là đưa ra ý kiến đánh giá chủ quan thể hiện rõ tình cảm quan điểm của người viết.- Cách trình bày này tác động đến cảm xúc của người đọc, khơi gợi sự đồng cảm mối quan tâm của người đồng về những vấn đề được bàn luận.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xmlns="" val="10006"/>
                  </a:ext>
                </a:extLst>
              </a:tr>
            </a:tbl>
          </a:graphicData>
        </a:graphic>
      </p:graphicFrame>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op 75+ hình nền powerpoint học tập chất lượng full hd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0400" y="1181100"/>
            <a:ext cx="44196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VẬN DỤNG</a:t>
            </a:r>
          </a:p>
        </p:txBody>
      </p:sp>
      <p:sp>
        <p:nvSpPr>
          <p:cNvPr id="3" name="Rectangle 2"/>
          <p:cNvSpPr/>
          <p:nvPr/>
        </p:nvSpPr>
        <p:spPr>
          <a:xfrm>
            <a:off x="4800600" y="2095500"/>
            <a:ext cx="9067800" cy="3714799"/>
          </a:xfrm>
          <a:prstGeom prst="rect">
            <a:avLst/>
          </a:prstGeom>
        </p:spPr>
        <p:txBody>
          <a:bodyPr wrap="square">
            <a:spAutoFit/>
          </a:bodyPr>
          <a:lstStyle/>
          <a:p>
            <a:pPr indent="630555" algn="just">
              <a:lnSpc>
                <a:spcPct val="107000"/>
              </a:lnSpc>
              <a:spcAft>
                <a:spcPts val="0"/>
              </a:spcAft>
            </a:pPr>
            <a:r>
              <a:rPr lang="en-US" sz="4400">
                <a:latin typeface="Times New Roman" panose="02020603050405020304" pitchFamily="18" charset="0"/>
                <a:ea typeface="Calibri" panose="020F0502020204030204" pitchFamily="34" charset="0"/>
                <a:cs typeface="Times New Roman" panose="02020603050405020304" pitchFamily="18" charset="0"/>
              </a:rPr>
              <a:t>S</a:t>
            </a:r>
            <a:r>
              <a:rPr lang="vi-VN" sz="4400">
                <a:latin typeface="Times New Roman" panose="02020603050405020304" pitchFamily="18" charset="0"/>
                <a:ea typeface="Calibri" panose="020F0502020204030204" pitchFamily="34" charset="0"/>
                <a:cs typeface="Times New Roman" panose="02020603050405020304" pitchFamily="18" charset="0"/>
              </a:rPr>
              <a:t>ưu tầm tư liệu để cho thấy những cách nhìn khác nhau về thiên nhiên </a:t>
            </a:r>
            <a:endParaRPr lang="en-US" sz="4400">
              <a:latin typeface="Times New Roman" panose="02020603050405020304" pitchFamily="18" charset="0"/>
              <a:ea typeface="Calibri" panose="020F0502020204030204" pitchFamily="34" charset="0"/>
              <a:cs typeface="Times New Roman" panose="02020603050405020304" pitchFamily="18" charset="0"/>
            </a:endParaRPr>
          </a:p>
          <a:p>
            <a:pPr indent="630555" algn="just">
              <a:lnSpc>
                <a:spcPct val="107000"/>
              </a:lnSpc>
              <a:spcAft>
                <a:spcPts val="0"/>
              </a:spcAft>
            </a:pPr>
            <a:r>
              <a:rPr lang="vi-VN" sz="4400" i="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Lưu ý:</a:t>
            </a:r>
            <a:r>
              <a:rPr lang="vi-VN" sz="440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4400">
                <a:solidFill>
                  <a:srgbClr val="0033CC"/>
                </a:solidFill>
                <a:latin typeface="Times New Roman" panose="02020603050405020304" pitchFamily="18" charset="0"/>
                <a:ea typeface="Calibri" panose="020F0502020204030204" pitchFamily="34" charset="0"/>
                <a:cs typeface="Times New Roman" panose="02020603050405020304" pitchFamily="18" charset="0"/>
              </a:rPr>
              <a:t>Có thể </a:t>
            </a:r>
            <a:r>
              <a:rPr lang="vi-VN" sz="440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tìm các đoạn thơ, đoạn văn cùng viết về những hình ảnh thiên nhiên quen thuộc với các em.</a:t>
            </a:r>
            <a:endParaRPr lang="en-US" sz="360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939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Ảnh nền PowerPoint đẹp và ấn tượng nhất | Hoàng Hà Mob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
            <a:ext cx="18288000" cy="102865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0"/>
            <a:ext cx="17145000" cy="8956298"/>
          </a:xfrm>
          <a:prstGeom prst="rect">
            <a:avLst/>
          </a:prstGeom>
        </p:spPr>
        <p:txBody>
          <a:bodyPr wrap="square">
            <a:spAutoFit/>
          </a:bodyPr>
          <a:lstStyle/>
          <a:p>
            <a:pPr algn="just">
              <a:spcAft>
                <a:spcPts val="0"/>
              </a:spcAft>
            </a:pPr>
            <a:r>
              <a:rPr lang="en-US" sz="3200">
                <a:solidFill>
                  <a:srgbClr val="000000"/>
                </a:solidFill>
                <a:latin typeface="Times New Roman" panose="02020603050405020304" pitchFamily="18" charset="0"/>
                <a:ea typeface="Times New Roman" panose="02020603050405020304" pitchFamily="18" charset="0"/>
              </a:rPr>
              <a:t>           </a:t>
            </a:r>
            <a:r>
              <a:rPr lang="en-US" sz="3600">
                <a:solidFill>
                  <a:srgbClr val="000000"/>
                </a:solidFill>
                <a:latin typeface="Times New Roman" panose="02020603050405020304" pitchFamily="18" charset="0"/>
                <a:ea typeface="Times New Roman" panose="02020603050405020304" pitchFamily="18" charset="0"/>
              </a:rPr>
              <a:t>Trong bài thơ “Ánh trăng” của Nguyễn Duy, chúng ta đã được làm quen với vầng trăng, đặc biệt vầng trăng trong thơ ông là một vầng trăng có sự thay đổi trong mối quan hệ với con người và trong cái nhìn của con người theo dòng chảy thời gian.</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“Hồi nhỏ sống với đồng</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với sông rồi với bể</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hồi chiến tranh ở rừng</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vầng trăng thành tri kỷ</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Từ hồi về thành phố</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quen ánh điện cửa gương</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vầng trăng đi qua ngõ</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như người dưng qua đường.”</a:t>
            </a:r>
            <a:endParaRPr lang="en-US" sz="3200">
              <a:latin typeface="Times New Roman" panose="02020603050405020304" pitchFamily="18" charset="0"/>
              <a:ea typeface="Times New Roman" panose="02020603050405020304" pitchFamily="18" charset="0"/>
            </a:endParaRPr>
          </a:p>
          <a:p>
            <a:pPr algn="just">
              <a:spcAft>
                <a:spcPts val="0"/>
              </a:spcAft>
            </a:pPr>
            <a:r>
              <a:rPr lang="en-US" sz="3600">
                <a:solidFill>
                  <a:srgbClr val="000000"/>
                </a:solidFill>
                <a:latin typeface="Times New Roman" panose="02020603050405020304" pitchFamily="18" charset="0"/>
                <a:ea typeface="Times New Roman" panose="02020603050405020304" pitchFamily="18" charset="0"/>
              </a:rPr>
              <a:t>Quan sát vầng trăng trong hai khổ thơ này ta có thể thấy, nhân vật trữ tình ở đây vẫn là một người, đối tượng nằm trong mối quan hệ với con người ở đây vẫn là vầng trăng, ấy vậy mà vầng trăng trong quá khứ vốn là </a:t>
            </a:r>
            <a:r>
              <a:rPr lang="en-US" sz="3600" i="1">
                <a:solidFill>
                  <a:srgbClr val="000000"/>
                </a:solidFill>
                <a:latin typeface="Times New Roman" panose="02020603050405020304" pitchFamily="18" charset="0"/>
                <a:ea typeface="Times New Roman" panose="02020603050405020304" pitchFamily="18" charset="0"/>
              </a:rPr>
              <a:t>“cái vầng trăng tình nghĩa”, </a:t>
            </a:r>
            <a:r>
              <a:rPr lang="en-US" sz="3600">
                <a:solidFill>
                  <a:srgbClr val="000000"/>
                </a:solidFill>
                <a:latin typeface="Times New Roman" panose="02020603050405020304" pitchFamily="18" charset="0"/>
                <a:ea typeface="Times New Roman" panose="02020603050405020304" pitchFamily="18" charset="0"/>
              </a:rPr>
              <a:t>là tri kỉ với con người thì hiện tại vầng trăng chỉ là </a:t>
            </a:r>
            <a:r>
              <a:rPr lang="en-US" sz="3600" i="1">
                <a:solidFill>
                  <a:srgbClr val="000000"/>
                </a:solidFill>
                <a:latin typeface="Times New Roman" panose="02020603050405020304" pitchFamily="18" charset="0"/>
                <a:ea typeface="Times New Roman" panose="02020603050405020304" pitchFamily="18" charset="0"/>
              </a:rPr>
              <a:t>“người dưng qua đường”</a:t>
            </a:r>
            <a:r>
              <a:rPr lang="en-US" sz="3600">
                <a:solidFill>
                  <a:srgbClr val="000000"/>
                </a:solidFill>
                <a:latin typeface="Times New Roman" panose="02020603050405020304" pitchFamily="18" charset="0"/>
                <a:ea typeface="Times New Roman" panose="02020603050405020304" pitchFamily="18" charset="0"/>
              </a:rPr>
              <a:t> mà thôi.</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64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569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rot="-5400000">
            <a:off x="5686508" y="-4866579"/>
            <a:ext cx="1437330" cy="12353146"/>
            <a:chOff x="0" y="0"/>
            <a:chExt cx="772951" cy="2509477"/>
          </a:xfrm>
          <a:solidFill>
            <a:schemeClr val="accent2"/>
          </a:solidFill>
        </p:grpSpPr>
        <p:sp>
          <p:nvSpPr>
            <p:cNvPr id="11" name="Freeform 11"/>
            <p:cNvSpPr/>
            <p:nvPr/>
          </p:nvSpPr>
          <p:spPr>
            <a:xfrm>
              <a:off x="0" y="0"/>
              <a:ext cx="772951" cy="2509477"/>
            </a:xfrm>
            <a:custGeom>
              <a:avLst/>
              <a:gdLst/>
              <a:ahLst/>
              <a:cxnLst/>
              <a:rect l="l" t="t" r="r" b="b"/>
              <a:pathLst>
                <a:path w="772951" h="2509477">
                  <a:moveTo>
                    <a:pt x="257790" y="2490408"/>
                  </a:moveTo>
                  <a:cubicBezTo>
                    <a:pt x="297417" y="2501922"/>
                    <a:pt x="342468" y="2509477"/>
                    <a:pt x="386684" y="2509477"/>
                  </a:cubicBezTo>
                  <a:cubicBezTo>
                    <a:pt x="430901" y="2509477"/>
                    <a:pt x="473449" y="2503000"/>
                    <a:pt x="512658" y="2491486"/>
                  </a:cubicBezTo>
                  <a:cubicBezTo>
                    <a:pt x="513494" y="2491127"/>
                    <a:pt x="514328" y="2491127"/>
                    <a:pt x="515161" y="2490768"/>
                  </a:cubicBezTo>
                  <a:cubicBezTo>
                    <a:pt x="662410" y="2444712"/>
                    <a:pt x="770865" y="2323099"/>
                    <a:pt x="772951" y="2143287"/>
                  </a:cubicBezTo>
                  <a:lnTo>
                    <a:pt x="772951" y="0"/>
                  </a:lnTo>
                  <a:lnTo>
                    <a:pt x="0" y="0"/>
                  </a:lnTo>
                  <a:lnTo>
                    <a:pt x="0" y="2141697"/>
                  </a:lnTo>
                  <a:cubicBezTo>
                    <a:pt x="2086" y="2323817"/>
                    <a:pt x="108872" y="2445433"/>
                    <a:pt x="257790" y="2490408"/>
                  </a:cubicBezTo>
                  <a:close/>
                </a:path>
              </a:pathLst>
            </a:custGeom>
            <a:grpFill/>
          </p:spPr>
        </p:sp>
        <p:sp>
          <p:nvSpPr>
            <p:cNvPr id="12" name="TextBox 12"/>
            <p:cNvSpPr txBox="1"/>
            <p:nvPr/>
          </p:nvSpPr>
          <p:spPr>
            <a:xfrm>
              <a:off x="0" y="-38100"/>
              <a:ext cx="772951" cy="2420577"/>
            </a:xfrm>
            <a:prstGeom prst="rect">
              <a:avLst/>
            </a:prstGeom>
            <a:grpFill/>
          </p:spPr>
          <p:txBody>
            <a:bodyPr lIns="50800" tIns="50800" rIns="50800" bIns="50800" rtlCol="0" anchor="ctr"/>
            <a:lstStyle/>
            <a:p>
              <a:pPr algn="ctr">
                <a:lnSpc>
                  <a:spcPts val="2659"/>
                </a:lnSpc>
              </a:pPr>
              <a:endParaRPr dirty="0"/>
            </a:p>
          </p:txBody>
        </p:sp>
      </p:grpSp>
      <p:sp>
        <p:nvSpPr>
          <p:cNvPr id="14" name="TextBox 14"/>
          <p:cNvSpPr txBox="1"/>
          <p:nvPr/>
        </p:nvSpPr>
        <p:spPr>
          <a:xfrm>
            <a:off x="228600" y="705429"/>
            <a:ext cx="11201400" cy="931152"/>
          </a:xfrm>
          <a:prstGeom prst="rect">
            <a:avLst/>
          </a:prstGeom>
        </p:spPr>
        <p:txBody>
          <a:bodyPr wrap="square" lIns="0" tIns="0" rIns="0" bIns="0" rtlCol="0" anchor="t">
            <a:spAutoFit/>
          </a:bodyPr>
          <a:lstStyle/>
          <a:p>
            <a:pPr marL="0" lvl="0" indent="0" algn="l">
              <a:lnSpc>
                <a:spcPts val="8063"/>
              </a:lnSpc>
            </a:pPr>
            <a:r>
              <a:rPr lang="en-US" sz="4800" b="1" dirty="0">
                <a:solidFill>
                  <a:srgbClr val="FFFFFF"/>
                </a:solidFill>
                <a:latin typeface="Times New Roman" panose="02020603050405020304" pitchFamily="18" charset="0"/>
                <a:cs typeface="Times New Roman" panose="02020603050405020304" pitchFamily="18" charset="0"/>
              </a:rPr>
              <a:t>I. TRẢI NGHIỆM CÙNG VĂN BẢN</a:t>
            </a:r>
          </a:p>
        </p:txBody>
      </p:sp>
      <p:sp>
        <p:nvSpPr>
          <p:cNvPr id="2" name="Oval 1"/>
          <p:cNvSpPr/>
          <p:nvPr/>
        </p:nvSpPr>
        <p:spPr>
          <a:xfrm>
            <a:off x="3429000" y="2628900"/>
            <a:ext cx="12652612" cy="604039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86200" y="4076700"/>
            <a:ext cx="11194577" cy="2829493"/>
          </a:xfrm>
          <a:prstGeom prst="rect">
            <a:avLst/>
          </a:prstGeom>
        </p:spPr>
        <p:txBody>
          <a:bodyPr wrap="square">
            <a:spAutoFit/>
          </a:bodyPr>
          <a:lstStyle/>
          <a:p>
            <a:pPr algn="just">
              <a:lnSpc>
                <a:spcPct val="107000"/>
              </a:lnSpc>
              <a:spcAft>
                <a:spcPts val="800"/>
              </a:spcAft>
            </a:pPr>
            <a:r>
              <a:rPr lang="en-US" sz="4000">
                <a:latin typeface="Times New Roman" panose="02020603050405020304" pitchFamily="18" charset="0"/>
                <a:ea typeface="Calibri" panose="020F0502020204030204" pitchFamily="34" charset="0"/>
                <a:cs typeface="Times New Roman" panose="02020603050405020304" pitchFamily="18" charset="0"/>
              </a:rPr>
              <a:t>- Đọc </a:t>
            </a:r>
            <a:r>
              <a:rPr lang="en-US" sz="4000">
                <a:latin typeface="Times New Roman" panose="02020603050405020304" pitchFamily="18" charset="0"/>
                <a:cs typeface="Times New Roman" panose="02020603050405020304" pitchFamily="18" charset="0"/>
              </a:rPr>
              <a:t>chú ý ngữ điệu, giọng đọc to rõ.</a:t>
            </a:r>
          </a:p>
          <a:p>
            <a:pPr algn="just">
              <a:lnSpc>
                <a:spcPct val="107000"/>
              </a:lnSpc>
              <a:spcAft>
                <a:spcPts val="800"/>
              </a:spcAft>
            </a:pPr>
            <a:r>
              <a:rPr lang="en-US" sz="4000">
                <a:latin typeface="Times New Roman" panose="02020603050405020304" pitchFamily="18" charset="0"/>
                <a:ea typeface="Calibri" panose="020F0502020204030204" pitchFamily="34" charset="0"/>
                <a:cs typeface="Times New Roman" panose="02020603050405020304" pitchFamily="18" charset="0"/>
              </a:rPr>
              <a:t>- Đến chỗ có các kí hiệu     ,    ,     thì dừng lại một vài phút nhìn qua ô tương ứng để suy ngẫm về những yêu cầu của SGK. Có thể viết ra giấy câu trả lời.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067800" y="4942705"/>
            <a:ext cx="533400" cy="505595"/>
          </a:xfrm>
          <a:prstGeom prst="rect">
            <a:avLst/>
          </a:prstGeom>
        </p:spPr>
      </p:pic>
      <p:pic>
        <p:nvPicPr>
          <p:cNvPr id="4" name="Picture 3"/>
          <p:cNvPicPr>
            <a:picLocks noChangeAspect="1"/>
          </p:cNvPicPr>
          <p:nvPr/>
        </p:nvPicPr>
        <p:blipFill>
          <a:blip r:embed="rId3"/>
          <a:stretch>
            <a:fillRect/>
          </a:stretch>
        </p:blipFill>
        <p:spPr>
          <a:xfrm>
            <a:off x="9679106" y="4942705"/>
            <a:ext cx="534305" cy="433771"/>
          </a:xfrm>
          <a:prstGeom prst="rect">
            <a:avLst/>
          </a:prstGeom>
        </p:spPr>
      </p:pic>
      <p:pic>
        <p:nvPicPr>
          <p:cNvPr id="7" name="Picture 6"/>
          <p:cNvPicPr>
            <a:picLocks noChangeAspect="1"/>
          </p:cNvPicPr>
          <p:nvPr/>
        </p:nvPicPr>
        <p:blipFill>
          <a:blip r:embed="rId4"/>
          <a:stretch>
            <a:fillRect/>
          </a:stretch>
        </p:blipFill>
        <p:spPr>
          <a:xfrm>
            <a:off x="10383944" y="4942705"/>
            <a:ext cx="573333" cy="433771"/>
          </a:xfrm>
          <a:prstGeom prst="rect">
            <a:avLst/>
          </a:prstGeom>
        </p:spPr>
      </p:pic>
    </p:spTree>
    <p:extLst>
      <p:ext uri="{BB962C8B-B14F-4D97-AF65-F5344CB8AC3E}">
        <p14:creationId xmlns:p14="http://schemas.microsoft.com/office/powerpoint/2010/main" val="440435108"/>
      </p:ext>
    </p:extLst>
  </p:cSld>
  <p:clrMapOvr>
    <a:masterClrMapping/>
  </p:clrMapOvr>
  <p:transition>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33900"/>
            <a:ext cx="17678400" cy="4524315"/>
          </a:xfrm>
          <a:prstGeom prst="rect">
            <a:avLst/>
          </a:prstGeom>
          <a:solidFill>
            <a:srgbClr val="92D050"/>
          </a:solidFill>
        </p:spPr>
        <p:txBody>
          <a:bodyPr wrap="square">
            <a:spAutoFit/>
          </a:bodyPr>
          <a:lstStyle/>
          <a:p>
            <a:pPr algn="just">
              <a:spcAft>
                <a:spcPts val="0"/>
              </a:spcAft>
            </a:pPr>
            <a:r>
              <a:rPr lang="vi-VN" sz="4800">
                <a:latin typeface="+mj-lt"/>
                <a:ea typeface="Times New Roman" panose="02020603050405020304" pitchFamily="18" charset="0"/>
                <a:cs typeface="Times New Roman" panose="02020603050405020304" pitchFamily="18" charset="0"/>
              </a:rPr>
              <a:t>Câu 1</a:t>
            </a:r>
            <a:r>
              <a:rPr lang="vi-VN" sz="4800">
                <a:latin typeface="+mj-lt"/>
                <a:ea typeface="Times New Roman" panose="02020603050405020304" pitchFamily="18" charset="0"/>
              </a:rPr>
              <a:t> (</a:t>
            </a:r>
            <a:r>
              <a:rPr lang="vi-VN" sz="4800" i="1">
                <a:latin typeface="+mj-lt"/>
                <a:ea typeface="Times New Roman" panose="02020603050405020304" pitchFamily="18" charset="0"/>
              </a:rPr>
              <a:t>Suy luận</a:t>
            </a:r>
            <a:r>
              <a:rPr lang="vi-VN" sz="4800">
                <a:latin typeface="+mj-lt"/>
                <a:ea typeface="Times New Roman" panose="02020603050405020304" pitchFamily="18" charset="0"/>
              </a:rPr>
              <a:t>):</a:t>
            </a:r>
            <a:r>
              <a:rPr lang="en-US" sz="4800">
                <a:latin typeface="+mj-lt"/>
                <a:ea typeface="Times New Roman" panose="02020603050405020304" pitchFamily="18" charset="0"/>
                <a:cs typeface="Times New Roman" panose="02020603050405020304" pitchFamily="18" charset="0"/>
              </a:rPr>
              <a:t> </a:t>
            </a:r>
            <a:r>
              <a:rPr lang="en-US" sz="4800" smtClean="0">
                <a:solidFill>
                  <a:srgbClr val="000000"/>
                </a:solidFill>
                <a:latin typeface="+mj-lt"/>
                <a:ea typeface="Times New Roman" panose="02020603050405020304" pitchFamily="18" charset="0"/>
                <a:cs typeface="Times New Roman" panose="02020603050405020304" pitchFamily="18" charset="0"/>
              </a:rPr>
              <a:t>Tác </a:t>
            </a:r>
            <a:r>
              <a:rPr lang="en-US" sz="4800">
                <a:solidFill>
                  <a:srgbClr val="000000"/>
                </a:solidFill>
                <a:latin typeface="+mj-lt"/>
                <a:ea typeface="Times New Roman" panose="02020603050405020304" pitchFamily="18" charset="0"/>
                <a:cs typeface="Times New Roman" panose="02020603050405020304" pitchFamily="18" charset="0"/>
              </a:rPr>
              <a:t>giả kể câu chuyện ở đầu văn bản nhằm mục đích gì?</a:t>
            </a:r>
          </a:p>
          <a:p>
            <a:pPr algn="just"/>
            <a:r>
              <a:rPr lang="en-US" sz="4800">
                <a:solidFill>
                  <a:srgbClr val="000000"/>
                </a:solidFill>
                <a:latin typeface="+mj-lt"/>
                <a:cs typeface="Times New Roman" panose="02020603050405020304" pitchFamily="18" charset="0"/>
              </a:rPr>
              <a:t>Câu 2 (Theo dõi): </a:t>
            </a:r>
            <a:r>
              <a:rPr lang="en-US" sz="4800" smtClean="0">
                <a:latin typeface="+mj-lt"/>
                <a:cs typeface="Times New Roman" panose="02020603050405020304" pitchFamily="18" charset="0"/>
              </a:rPr>
              <a:t>Xác </a:t>
            </a:r>
            <a:r>
              <a:rPr lang="en-US" sz="4800">
                <a:latin typeface="+mj-lt"/>
                <a:cs typeface="Times New Roman" panose="02020603050405020304" pitchFamily="18" charset="0"/>
              </a:rPr>
              <a:t>định một số từ ngữ, câu văn thể hiện đánh giá chủ quan của người viết trong đoạn này.</a:t>
            </a:r>
          </a:p>
          <a:p>
            <a:pPr algn="just"/>
            <a:r>
              <a:rPr lang="en-US" sz="4800">
                <a:latin typeface="+mj-lt"/>
                <a:cs typeface="Times New Roman" panose="02020603050405020304" pitchFamily="18" charset="0"/>
              </a:rPr>
              <a:t>Câu 3 (Suy luận): Văn nhân, thi sĩ làm phong phú thêm cuộc sống con người bằng cách </a:t>
            </a:r>
          </a:p>
        </p:txBody>
      </p:sp>
      <p:pic>
        <p:nvPicPr>
          <p:cNvPr id="3" name="Picture 2"/>
          <p:cNvPicPr>
            <a:picLocks noChangeAspect="1"/>
          </p:cNvPicPr>
          <p:nvPr/>
        </p:nvPicPr>
        <p:blipFill>
          <a:blip r:embed="rId2"/>
          <a:stretch>
            <a:fillRect/>
          </a:stretch>
        </p:blipFill>
        <p:spPr>
          <a:xfrm>
            <a:off x="5486400" y="190500"/>
            <a:ext cx="6477000" cy="2705100"/>
          </a:xfrm>
          <a:prstGeom prst="rect">
            <a:avLst/>
          </a:prstGeom>
        </p:spPr>
      </p:pic>
    </p:spTree>
    <p:extLst>
      <p:ext uri="{BB962C8B-B14F-4D97-AF65-F5344CB8AC3E}">
        <p14:creationId xmlns:p14="http://schemas.microsoft.com/office/powerpoint/2010/main" val="2266494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314700"/>
            <a:ext cx="17678400" cy="1569660"/>
          </a:xfrm>
          <a:prstGeom prst="rect">
            <a:avLst/>
          </a:prstGeom>
          <a:solidFill>
            <a:srgbClr val="92D050"/>
          </a:solidFill>
        </p:spPr>
        <p:txBody>
          <a:bodyPr wrap="square">
            <a:spAutoFit/>
          </a:bodyPr>
          <a:lstStyle/>
          <a:p>
            <a:pPr algn="just">
              <a:spcAft>
                <a:spcPts val="0"/>
              </a:spcAft>
            </a:pPr>
            <a:r>
              <a:rPr lang="en-US" sz="4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800" b="1">
                <a:latin typeface="Times New Roman" panose="02020603050405020304" pitchFamily="18" charset="0"/>
                <a:ea typeface="Times New Roman" panose="02020603050405020304" pitchFamily="18" charset="0"/>
                <a:cs typeface="Times New Roman" panose="02020603050405020304" pitchFamily="18" charset="0"/>
              </a:rPr>
              <a:t> </a:t>
            </a:r>
            <a:r>
              <a:rPr lang="vi-VN" sz="4800" b="1">
                <a:latin typeface="+mj-lt"/>
                <a:ea typeface="Times New Roman" panose="02020603050405020304" pitchFamily="18" charset="0"/>
                <a:cs typeface="Times New Roman" panose="02020603050405020304" pitchFamily="18" charset="0"/>
              </a:rPr>
              <a:t>Câu </a:t>
            </a:r>
            <a:r>
              <a:rPr lang="vi-VN" sz="4800" b="1" smtClean="0">
                <a:latin typeface="+mj-lt"/>
                <a:ea typeface="Times New Roman" panose="02020603050405020304" pitchFamily="18" charset="0"/>
                <a:cs typeface="Times New Roman" panose="02020603050405020304" pitchFamily="18" charset="0"/>
              </a:rPr>
              <a:t>1</a:t>
            </a:r>
            <a:r>
              <a:rPr lang="vi-VN" sz="4800">
                <a:latin typeface="+mj-lt"/>
                <a:ea typeface="Times New Roman" panose="02020603050405020304" pitchFamily="18" charset="0"/>
              </a:rPr>
              <a:t> (</a:t>
            </a:r>
            <a:r>
              <a:rPr lang="vi-VN" sz="4800" i="1">
                <a:latin typeface="+mj-lt"/>
                <a:ea typeface="Times New Roman" panose="02020603050405020304" pitchFamily="18" charset="0"/>
              </a:rPr>
              <a:t>Suy luận</a:t>
            </a:r>
            <a:r>
              <a:rPr lang="vi-VN" sz="4800">
                <a:latin typeface="+mj-lt"/>
                <a:ea typeface="Times New Roman" panose="02020603050405020304" pitchFamily="18" charset="0"/>
              </a:rPr>
              <a:t>):</a:t>
            </a:r>
            <a:r>
              <a:rPr lang="en-US" sz="4800" b="1" smtClean="0">
                <a:latin typeface="+mj-lt"/>
                <a:ea typeface="Times New Roman" panose="02020603050405020304" pitchFamily="18" charset="0"/>
                <a:cs typeface="Times New Roman" panose="02020603050405020304" pitchFamily="18" charset="0"/>
              </a:rPr>
              <a:t> </a:t>
            </a:r>
            <a:r>
              <a:rPr lang="en-US" sz="4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a:t>
            </a:r>
            <a:r>
              <a:rPr lang="en-US"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 kể câu chuyện ở đầu văn bản nhằm mục đích gì</a:t>
            </a:r>
            <a:r>
              <a:rPr lang="en-US" sz="4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486400" y="190500"/>
            <a:ext cx="6477000" cy="2705100"/>
          </a:xfrm>
          <a:prstGeom prst="rect">
            <a:avLst/>
          </a:prstGeom>
        </p:spPr>
      </p:pic>
      <p:sp>
        <p:nvSpPr>
          <p:cNvPr id="2" name="Rectangle 1"/>
          <p:cNvSpPr/>
          <p:nvPr/>
        </p:nvSpPr>
        <p:spPr>
          <a:xfrm>
            <a:off x="381000" y="6057900"/>
            <a:ext cx="17526000" cy="2308324"/>
          </a:xfrm>
          <a:prstGeom prst="rect">
            <a:avLst/>
          </a:prstGeom>
        </p:spPr>
        <p:txBody>
          <a:bodyPr wrap="square">
            <a:spAutoFit/>
          </a:bodyPr>
          <a:lstStyle/>
          <a:p>
            <a:pPr marL="553085" indent="450215" algn="just">
              <a:spcBef>
                <a:spcPts val="550"/>
              </a:spcBef>
              <a:spcAft>
                <a:spcPts val="0"/>
              </a:spcAft>
            </a:pPr>
            <a:r>
              <a:rPr lang="en-US" sz="4800" smtClean="0">
                <a:latin typeface="+mj-lt"/>
                <a:ea typeface="Times New Roman" panose="02020603050405020304" pitchFamily="18" charset="0"/>
              </a:rPr>
              <a:t> </a:t>
            </a:r>
            <a:r>
              <a:rPr lang="vi-VN" sz="4800" smtClean="0">
                <a:latin typeface="+mj-lt"/>
                <a:ea typeface="Times New Roman" panose="02020603050405020304" pitchFamily="18" charset="0"/>
              </a:rPr>
              <a:t>Tác </a:t>
            </a:r>
            <a:r>
              <a:rPr lang="vi-VN" sz="4800">
                <a:latin typeface="+mj-lt"/>
                <a:ea typeface="Times New Roman" panose="02020603050405020304" pitchFamily="18" charset="0"/>
              </a:rPr>
              <a:t>giả kể câu chuyện ở đầu </a:t>
            </a:r>
            <a:r>
              <a:rPr lang="en-US" sz="4800">
                <a:latin typeface="Times New Roman" panose="02020603050405020304" pitchFamily="18" charset="0"/>
                <a:ea typeface="Times New Roman" panose="02020603050405020304" pitchFamily="18" charset="0"/>
                <a:cs typeface="Times New Roman" panose="02020603050405020304" pitchFamily="18" charset="0"/>
              </a:rPr>
              <a:t>văn bản</a:t>
            </a:r>
            <a:r>
              <a:rPr lang="vi-VN" sz="4800">
                <a:latin typeface="Times New Roman" panose="02020603050405020304" pitchFamily="18" charset="0"/>
                <a:ea typeface="Times New Roman" panose="02020603050405020304" pitchFamily="18" charset="0"/>
                <a:cs typeface="Times New Roman" panose="02020603050405020304" pitchFamily="18" charset="0"/>
              </a:rPr>
              <a:t> </a:t>
            </a:r>
            <a:r>
              <a:rPr lang="vi-VN" sz="4800">
                <a:latin typeface="+mj-lt"/>
                <a:ea typeface="Times New Roman" panose="02020603050405020304" pitchFamily="18" charset="0"/>
              </a:rPr>
              <a:t>để minh hoạ, dẫn dắt vào ý tưởng thơ ca bắt nguồn từ tình cảm, cảm xúc của con người.</a:t>
            </a:r>
            <a:r>
              <a:rPr lang="en-US" sz="4800">
                <a:latin typeface="+mj-lt"/>
                <a:ea typeface="Times New Roman" panose="02020603050405020304" pitchFamily="18" charset="0"/>
              </a:rPr>
              <a:t>(</a:t>
            </a:r>
            <a:r>
              <a:rPr lang="vi-VN" sz="4800">
                <a:solidFill>
                  <a:srgbClr val="000000"/>
                </a:solidFill>
                <a:latin typeface="+mj-lt"/>
                <a:ea typeface="Times New Roman" panose="02020603050405020304" pitchFamily="18" charset="0"/>
              </a:rPr>
              <a:t>mục đích dẫn dắt và giới thiệu về nguồn gốc của thi ca</a:t>
            </a:r>
            <a:r>
              <a:rPr lang="en-US" sz="4800">
                <a:solidFill>
                  <a:srgbClr val="000000"/>
                </a:solidFill>
                <a:latin typeface="+mj-lt"/>
                <a:ea typeface="Times New Roman" panose="02020603050405020304" pitchFamily="18" charset="0"/>
              </a:rPr>
              <a:t>)</a:t>
            </a:r>
            <a:r>
              <a:rPr lang="vi-VN" sz="4800">
                <a:solidFill>
                  <a:srgbClr val="000000"/>
                </a:solidFill>
                <a:latin typeface="+mj-lt"/>
                <a:ea typeface="Times New Roman" panose="02020603050405020304" pitchFamily="18" charset="0"/>
              </a:rPr>
              <a:t>.</a:t>
            </a:r>
            <a:endParaRPr lang="en-US" sz="4400" b="1" i="1">
              <a:latin typeface="+mj-lt"/>
              <a:ea typeface="Times New Roman" panose="02020603050405020304" pitchFamily="18" charset="0"/>
            </a:endParaRPr>
          </a:p>
        </p:txBody>
      </p:sp>
    </p:spTree>
    <p:extLst>
      <p:ext uri="{BB962C8B-B14F-4D97-AF65-F5344CB8AC3E}">
        <p14:creationId xmlns:p14="http://schemas.microsoft.com/office/powerpoint/2010/main" val="225194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162300"/>
            <a:ext cx="17678400" cy="1384995"/>
          </a:xfrm>
          <a:prstGeom prst="rect">
            <a:avLst/>
          </a:prstGeom>
          <a:solidFill>
            <a:srgbClr val="92D050"/>
          </a:solidFill>
        </p:spPr>
        <p:txBody>
          <a:bodyPr wrap="square">
            <a:spAutoFit/>
          </a:bodyPr>
          <a:lstStyle/>
          <a:p>
            <a:pPr algn="just">
              <a:spcAft>
                <a:spcPts val="0"/>
              </a:spcAft>
            </a:pPr>
            <a:r>
              <a:rPr lang="en-US" sz="4400" smtClean="0">
                <a:solidFill>
                  <a:srgbClr val="000000"/>
                </a:solidFill>
                <a:latin typeface="Times New Roman" panose="02020603050405020304" pitchFamily="18" charset="0"/>
                <a:cs typeface="Times New Roman" panose="02020603050405020304" pitchFamily="18" charset="0"/>
              </a:rPr>
              <a:t>Câu 2 (Theo dõi): </a:t>
            </a:r>
            <a:r>
              <a:rPr lang="en-US" sz="4000" smtClean="0">
                <a:latin typeface="Times New Roman" panose="02020603050405020304" pitchFamily="18" charset="0"/>
                <a:cs typeface="Times New Roman" panose="02020603050405020304" pitchFamily="18" charset="0"/>
              </a:rPr>
              <a:t>Xác </a:t>
            </a:r>
            <a:r>
              <a:rPr lang="en-US" sz="4000">
                <a:latin typeface="Times New Roman" panose="02020603050405020304" pitchFamily="18" charset="0"/>
                <a:cs typeface="Times New Roman" panose="02020603050405020304" pitchFamily="18" charset="0"/>
              </a:rPr>
              <a:t>định một số từ ngữ, câu văn thể hiện đánh giá chủ quan của người viết trong đoạn này</a:t>
            </a:r>
            <a:r>
              <a:rPr lang="en-US" sz="4000" smtClean="0">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486400" y="190500"/>
            <a:ext cx="6477000" cy="2705100"/>
          </a:xfrm>
          <a:prstGeom prst="rect">
            <a:avLst/>
          </a:prstGeom>
        </p:spPr>
      </p:pic>
      <p:sp>
        <p:nvSpPr>
          <p:cNvPr id="2" name="Rectangle 1"/>
          <p:cNvSpPr/>
          <p:nvPr/>
        </p:nvSpPr>
        <p:spPr>
          <a:xfrm>
            <a:off x="762000" y="4818965"/>
            <a:ext cx="16840200" cy="707886"/>
          </a:xfrm>
          <a:prstGeom prst="rect">
            <a:avLst/>
          </a:prstGeom>
        </p:spPr>
        <p:txBody>
          <a:bodyPr wrap="square">
            <a:spAutoFit/>
          </a:bodyPr>
          <a:lstStyle/>
          <a:p>
            <a:pPr marL="553085" indent="450215" algn="just">
              <a:spcBef>
                <a:spcPts val="550"/>
              </a:spcBef>
              <a:spcAft>
                <a:spcPts val="0"/>
              </a:spcAft>
            </a:pPr>
            <a:r>
              <a:rPr lang="vi-VN" sz="4000" spc="-30">
                <a:latin typeface="+mj-lt"/>
                <a:ea typeface="Times New Roman" panose="02020603050405020304" pitchFamily="18" charset="0"/>
              </a:rPr>
              <a:t>Một số từ ngữ, câu văn thể hiện đánh giá chủ quan của người viết trong đoạn</a:t>
            </a:r>
            <a:r>
              <a:rPr lang="vi-VN" sz="4000" spc="-30" smtClean="0">
                <a:latin typeface="+mj-lt"/>
                <a:ea typeface="Times New Roman" panose="02020603050405020304" pitchFamily="18" charset="0"/>
              </a:rPr>
              <a:t>:</a:t>
            </a:r>
            <a:endParaRPr lang="en-US" sz="4000" spc="-30">
              <a:latin typeface="+mj-lt"/>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38839730"/>
              </p:ext>
            </p:extLst>
          </p:nvPr>
        </p:nvGraphicFramePr>
        <p:xfrm>
          <a:off x="1411357" y="5806804"/>
          <a:ext cx="16154400" cy="4267200"/>
        </p:xfrm>
        <a:graphic>
          <a:graphicData uri="http://schemas.openxmlformats.org/drawingml/2006/table">
            <a:tbl>
              <a:tblPr firstRow="1" firstCol="1" bandRow="1">
                <a:tableStyleId>{5C22544A-7EE6-4342-B048-85BDC9FD1C3A}</a:tableStyleId>
              </a:tblPr>
              <a:tblGrid>
                <a:gridCol w="6956440">
                  <a:extLst>
                    <a:ext uri="{9D8B030D-6E8A-4147-A177-3AD203B41FA5}">
                      <a16:colId xmlns:a16="http://schemas.microsoft.com/office/drawing/2014/main" xmlns="" val="20000"/>
                    </a:ext>
                  </a:extLst>
                </a:gridCol>
                <a:gridCol w="9197960">
                  <a:extLst>
                    <a:ext uri="{9D8B030D-6E8A-4147-A177-3AD203B41FA5}">
                      <a16:colId xmlns:a16="http://schemas.microsoft.com/office/drawing/2014/main" xmlns="" val="20001"/>
                    </a:ext>
                  </a:extLst>
                </a:gridCol>
              </a:tblGrid>
              <a:tr h="0">
                <a:tc>
                  <a:txBody>
                    <a:bodyPr/>
                    <a:lstStyle/>
                    <a:p>
                      <a:pPr marL="553085" algn="ctr">
                        <a:spcBef>
                          <a:spcPts val="550"/>
                        </a:spcBef>
                        <a:spcAft>
                          <a:spcPts val="0"/>
                        </a:spcAft>
                      </a:pPr>
                      <a:r>
                        <a:rPr lang="vi-VN" sz="4000" b="0">
                          <a:solidFill>
                            <a:schemeClr val="tx1"/>
                          </a:solidFill>
                          <a:effectLst/>
                          <a:latin typeface="+mj-lt"/>
                        </a:rPr>
                        <a:t>Từ ngữ</a:t>
                      </a:r>
                      <a:endParaRPr lang="en-US" sz="3200" b="0" i="1">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553085" algn="ctr">
                        <a:spcBef>
                          <a:spcPts val="550"/>
                        </a:spcBef>
                        <a:spcAft>
                          <a:spcPts val="0"/>
                        </a:spcAft>
                      </a:pPr>
                      <a:r>
                        <a:rPr lang="vi-VN" sz="4000" b="0">
                          <a:solidFill>
                            <a:schemeClr val="tx1"/>
                          </a:solidFill>
                          <a:effectLst/>
                          <a:latin typeface="+mj-lt"/>
                        </a:rPr>
                        <a:t>Câu văn</a:t>
                      </a:r>
                      <a:endParaRPr lang="en-US" sz="3200" b="0" i="1">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0">
                <a:tc>
                  <a:txBody>
                    <a:bodyPr/>
                    <a:lstStyle/>
                    <a:p>
                      <a:pPr marL="553085" algn="just">
                        <a:spcBef>
                          <a:spcPts val="550"/>
                        </a:spcBef>
                        <a:spcAft>
                          <a:spcPts val="0"/>
                        </a:spcAft>
                      </a:pPr>
                      <a:r>
                        <a:rPr lang="vi-VN" sz="4000" b="0">
                          <a:solidFill>
                            <a:schemeClr val="tx1"/>
                          </a:solidFill>
                          <a:effectLst/>
                          <a:latin typeface="+mj-lt"/>
                        </a:rPr>
                        <a:t>“Phạm vi hẹp hòi của bản thân”, “sự sống muôn hình vạn trạng”, “lòng yêu thương vô cùng của nhà văn”, “một người yêu Thuý Kiều nồng nàn hơn Kim Trọng”,…</a:t>
                      </a:r>
                      <a:endParaRPr lang="en-US" sz="3200" b="0" i="1">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553085" algn="just">
                        <a:spcBef>
                          <a:spcPts val="550"/>
                        </a:spcBef>
                        <a:spcAft>
                          <a:spcPts val="0"/>
                        </a:spcAft>
                      </a:pPr>
                      <a:r>
                        <a:rPr lang="vi-VN" sz="4000" b="0">
                          <a:solidFill>
                            <a:schemeClr val="tx1"/>
                          </a:solidFill>
                          <a:effectLst/>
                          <a:latin typeface="+mj-lt"/>
                        </a:rPr>
                        <a:t>“Văn chương sẽ là hình dung của sự sống muôn hình vạn trạng. Chẳng những thế, văn chương còn tạo ra sự sống </a:t>
                      </a:r>
                      <a:r>
                        <a:rPr lang="en-US" sz="4000" b="0">
                          <a:solidFill>
                            <a:schemeClr val="tx1"/>
                          </a:solidFill>
                          <a:effectLst/>
                          <a:latin typeface="+mj-lt"/>
                        </a:rPr>
                        <a:t>. </a:t>
                      </a:r>
                      <a:r>
                        <a:rPr lang="vi-VN" sz="4000" b="0">
                          <a:solidFill>
                            <a:schemeClr val="tx1"/>
                          </a:solidFill>
                          <a:effectLst/>
                          <a:latin typeface="+mj-lt"/>
                        </a:rPr>
                        <a:t>Vũ trụ này tầm thường, chật hẹp, không đủ thoả mãn mối tình cảm dồi dào của nhà văn?”</a:t>
                      </a:r>
                      <a:endParaRPr lang="en-US" sz="3200" b="0" i="1">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75020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619500"/>
            <a:ext cx="17678400" cy="1569660"/>
          </a:xfrm>
          <a:prstGeom prst="rect">
            <a:avLst/>
          </a:prstGeom>
          <a:solidFill>
            <a:srgbClr val="92D050"/>
          </a:solidFill>
        </p:spPr>
        <p:txBody>
          <a:bodyPr wrap="square">
            <a:spAutoFit/>
          </a:bodyPr>
          <a:lstStyle/>
          <a:p>
            <a:pPr algn="just"/>
            <a:r>
              <a:rPr lang="en-US" sz="4800">
                <a:latin typeface="Times New Roman" panose="02020603050405020304" pitchFamily="18" charset="0"/>
                <a:cs typeface="Times New Roman" panose="02020603050405020304" pitchFamily="18" charset="0"/>
              </a:rPr>
              <a:t>Câu 3 (Suy luận): Văn nhân, thi sĩ làm phong phú thêm cuộc sống con người bằng cách </a:t>
            </a:r>
          </a:p>
        </p:txBody>
      </p:sp>
      <p:pic>
        <p:nvPicPr>
          <p:cNvPr id="3" name="Picture 2"/>
          <p:cNvPicPr>
            <a:picLocks noChangeAspect="1"/>
          </p:cNvPicPr>
          <p:nvPr/>
        </p:nvPicPr>
        <p:blipFill>
          <a:blip r:embed="rId2"/>
          <a:stretch>
            <a:fillRect/>
          </a:stretch>
        </p:blipFill>
        <p:spPr>
          <a:xfrm>
            <a:off x="5486400" y="190500"/>
            <a:ext cx="6477000" cy="2705100"/>
          </a:xfrm>
          <a:prstGeom prst="rect">
            <a:avLst/>
          </a:prstGeom>
        </p:spPr>
      </p:pic>
      <p:sp>
        <p:nvSpPr>
          <p:cNvPr id="2" name="Rectangle 1"/>
          <p:cNvSpPr/>
          <p:nvPr/>
        </p:nvSpPr>
        <p:spPr>
          <a:xfrm>
            <a:off x="990600" y="6134100"/>
            <a:ext cx="16611600" cy="1938992"/>
          </a:xfrm>
          <a:prstGeom prst="rect">
            <a:avLst/>
          </a:prstGeom>
        </p:spPr>
        <p:txBody>
          <a:bodyPr wrap="square">
            <a:spAutoFit/>
          </a:bodyPr>
          <a:lstStyle/>
          <a:p>
            <a:pPr marL="553085" indent="450215" algn="just">
              <a:spcBef>
                <a:spcPts val="550"/>
              </a:spcBef>
              <a:spcAft>
                <a:spcPts val="0"/>
              </a:spcAft>
            </a:pPr>
            <a:r>
              <a:rPr lang="en-US" sz="4000" smtClean="0">
                <a:latin typeface="Times New Roman" panose="02020603050405020304" pitchFamily="18" charset="0"/>
                <a:cs typeface="Times New Roman" panose="02020603050405020304" pitchFamily="18" charset="0"/>
              </a:rPr>
              <a:t>Văn </a:t>
            </a:r>
            <a:r>
              <a:rPr lang="en-US" sz="4000">
                <a:latin typeface="Times New Roman" panose="02020603050405020304" pitchFamily="18" charset="0"/>
                <a:cs typeface="Times New Roman" panose="02020603050405020304" pitchFamily="18" charset="0"/>
              </a:rPr>
              <a:t>nhân, thi sĩ làm phong phú thêm cuộc sống con người bằng cách dùng tình cảm và sự sáng tạo của bản thân để làm phong phú thêm ý nghĩa khi miêu tả thế giới.</a:t>
            </a:r>
            <a:endParaRPr lang="en-US" sz="4000" spc="-3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38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
          <p:cNvGrpSpPr/>
          <p:nvPr/>
        </p:nvGrpSpPr>
        <p:grpSpPr>
          <a:xfrm>
            <a:off x="-94109" y="0"/>
            <a:ext cx="18476217" cy="10287000"/>
            <a:chOff x="0" y="0"/>
            <a:chExt cx="4866164" cy="270933"/>
          </a:xfrm>
        </p:grpSpPr>
        <p:sp>
          <p:nvSpPr>
            <p:cNvPr id="5" name="Freeform 5"/>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EAE4D7"/>
            </a:solidFill>
            <a:ln cap="sq">
              <a:noFill/>
              <a:prstDash val="solid"/>
              <a:miter/>
            </a:ln>
          </p:spPr>
        </p:sp>
        <p:sp>
          <p:nvSpPr>
            <p:cNvPr id="6" name="TextBox 6"/>
            <p:cNvSpPr txBox="1"/>
            <p:nvPr/>
          </p:nvSpPr>
          <p:spPr>
            <a:xfrm>
              <a:off x="0" y="-38100"/>
              <a:ext cx="4866164" cy="3090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10"/>
          <p:cNvSpPr txBox="1"/>
          <p:nvPr/>
        </p:nvSpPr>
        <p:spPr>
          <a:xfrm>
            <a:off x="228600" y="518872"/>
            <a:ext cx="16916400" cy="867995"/>
          </a:xfrm>
          <a:prstGeom prst="rect">
            <a:avLst/>
          </a:prstGeom>
        </p:spPr>
        <p:txBody>
          <a:bodyPr wrap="square" lIns="0" tIns="0" rIns="0" bIns="0" rtlCol="0" anchor="t">
            <a:spAutoFit/>
          </a:bodyPr>
          <a:lstStyle/>
          <a:p>
            <a:pPr marL="0" lvl="0" indent="0">
              <a:lnSpc>
                <a:spcPts val="7888"/>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II. SUY NGẪM VÀ PHẢN HỒI</a:t>
            </a:r>
          </a:p>
        </p:txBody>
      </p:sp>
      <p:sp>
        <p:nvSpPr>
          <p:cNvPr id="11" name="TextBox 11"/>
          <p:cNvSpPr txBox="1"/>
          <p:nvPr/>
        </p:nvSpPr>
        <p:spPr>
          <a:xfrm>
            <a:off x="381000" y="1386867"/>
            <a:ext cx="17907000" cy="731419"/>
          </a:xfrm>
          <a:prstGeom prst="rect">
            <a:avLst/>
          </a:prstGeom>
        </p:spPr>
        <p:txBody>
          <a:bodyPr wrap="square" lIns="0" tIns="0" rIns="0" bIns="0" rtlCol="0" anchor="t">
            <a:spAutoFit/>
          </a:bodyPr>
          <a:lstStyle/>
          <a:p>
            <a:pPr>
              <a:lnSpc>
                <a:spcPct val="150000"/>
              </a:lnSpc>
            </a:pPr>
            <a:r>
              <a:rPr lang="en-US" sz="3600" b="1" spc="113" dirty="0">
                <a:solidFill>
                  <a:srgbClr val="0033CC"/>
                </a:solidFill>
                <a:latin typeface="Times New Roman" panose="02020603050405020304" pitchFamily="18" charset="0"/>
                <a:cs typeface="Times New Roman" panose="02020603050405020304" pitchFamily="18" charset="0"/>
              </a:rPr>
              <a:t>1. </a:t>
            </a:r>
            <a:r>
              <a:rPr lang="en-US" sz="3600" b="1" spc="113" dirty="0" err="1">
                <a:solidFill>
                  <a:srgbClr val="0033CC"/>
                </a:solidFill>
                <a:latin typeface="Times New Roman" panose="02020603050405020304" pitchFamily="18" charset="0"/>
                <a:cs typeface="Times New Roman" panose="02020603050405020304" pitchFamily="18" charset="0"/>
              </a:rPr>
              <a:t>Tìm</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hiểu</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luận</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đề</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luận</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điểm</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lí</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lẽ</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và</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bằng</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chứng</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trong</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err="1">
                <a:solidFill>
                  <a:srgbClr val="0033CC"/>
                </a:solidFill>
                <a:latin typeface="Times New Roman" panose="02020603050405020304" pitchFamily="18" charset="0"/>
                <a:cs typeface="Times New Roman" panose="02020603050405020304" pitchFamily="18" charset="0"/>
              </a:rPr>
              <a:t>văn</a:t>
            </a:r>
            <a:r>
              <a:rPr lang="en-US" sz="3600" b="1" spc="113">
                <a:solidFill>
                  <a:srgbClr val="0033CC"/>
                </a:solidFill>
                <a:latin typeface="Times New Roman" panose="02020603050405020304" pitchFamily="18" charset="0"/>
                <a:cs typeface="Times New Roman" panose="02020603050405020304" pitchFamily="18" charset="0"/>
              </a:rPr>
              <a:t> bản</a:t>
            </a:r>
            <a:endParaRPr lang="en-US" sz="3600" b="1" spc="113"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ransition>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676275"/>
            <a:ext cx="609600" cy="5791200"/>
          </a:xfrm>
          <a:prstGeom prst="rect">
            <a:avLst/>
          </a:prstGeom>
          <a:solidFill>
            <a:schemeClr val="bg1"/>
          </a:solidFill>
        </p:spPr>
        <p:txBody>
          <a:bodyPr wrap="square" rtlCol="0">
            <a:spAutoFit/>
          </a:bodyPr>
          <a:lstStyle/>
          <a:p>
            <a:endParaRPr lang="en-US"/>
          </a:p>
        </p:txBody>
      </p:sp>
      <p:pic>
        <p:nvPicPr>
          <p:cNvPr id="3" name="Picture 2"/>
          <p:cNvPicPr>
            <a:picLocks noChangeAspect="1"/>
          </p:cNvPicPr>
          <p:nvPr/>
        </p:nvPicPr>
        <p:blipFill>
          <a:blip r:embed="rId2"/>
          <a:stretch>
            <a:fillRect/>
          </a:stretch>
        </p:blipFill>
        <p:spPr>
          <a:xfrm>
            <a:off x="-304800" y="0"/>
            <a:ext cx="18135600" cy="9944100"/>
          </a:xfrm>
          <a:prstGeom prst="rect">
            <a:avLst/>
          </a:prstGeom>
        </p:spPr>
      </p:pic>
      <p:sp>
        <p:nvSpPr>
          <p:cNvPr id="4" name="TextBox 3"/>
          <p:cNvSpPr txBox="1"/>
          <p:nvPr/>
        </p:nvSpPr>
        <p:spPr>
          <a:xfrm>
            <a:off x="5600700" y="1494383"/>
            <a:ext cx="8153400" cy="4154984"/>
          </a:xfrm>
          <a:prstGeom prst="rect">
            <a:avLst/>
          </a:prstGeom>
          <a:noFill/>
        </p:spPr>
        <p:txBody>
          <a:bodyPr wrap="square" rtlCol="0">
            <a:spAutoFit/>
          </a:bodyPr>
          <a:lstStyle/>
          <a:p>
            <a:r>
              <a:rPr lang="en-US" sz="4400" b="1">
                <a:solidFill>
                  <a:schemeClr val="bg1"/>
                </a:solidFill>
                <a:latin typeface="Times New Roman" panose="02020603050405020304" pitchFamily="18" charset="0"/>
                <a:cs typeface="Times New Roman" panose="02020603050405020304" pitchFamily="18" charset="0"/>
              </a:rPr>
              <a:t>Các nhóm hoàn thành các phiếu học tập theo phân công như sau:</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1: nhóm 1,2. </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2: nhóm 3, 4</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3: nhóm 5,6.</a:t>
            </a:r>
          </a:p>
          <a:p>
            <a:r>
              <a:rPr lang="en-US" sz="4400" b="1">
                <a:solidFill>
                  <a:schemeClr val="bg1"/>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381000" y="3314700"/>
            <a:ext cx="2667000" cy="2308324"/>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THẢO</a:t>
            </a:r>
          </a:p>
          <a:p>
            <a:r>
              <a:rPr lang="en-US" sz="4800" b="1">
                <a:solidFill>
                  <a:srgbClr val="FF0000"/>
                </a:solidFill>
                <a:latin typeface="Times New Roman" panose="02020603050405020304" pitchFamily="18" charset="0"/>
                <a:cs typeface="Times New Roman" panose="02020603050405020304" pitchFamily="18" charset="0"/>
              </a:rPr>
              <a:t> LUẬN </a:t>
            </a:r>
          </a:p>
          <a:p>
            <a:r>
              <a:rPr lang="en-US" sz="4800" b="1">
                <a:solidFill>
                  <a:srgbClr val="FF0000"/>
                </a:solidFill>
                <a:latin typeface="Times New Roman" panose="02020603050405020304" pitchFamily="18" charset="0"/>
                <a:cs typeface="Times New Roman" panose="02020603050405020304" pitchFamily="18" charset="0"/>
              </a:rPr>
              <a:t>NHÓM</a:t>
            </a:r>
          </a:p>
        </p:txBody>
      </p:sp>
    </p:spTree>
    <p:extLst>
      <p:ext uri="{BB962C8B-B14F-4D97-AF65-F5344CB8AC3E}">
        <p14:creationId xmlns:p14="http://schemas.microsoft.com/office/powerpoint/2010/main" val="191796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2259</Words>
  <Application>Microsoft Office PowerPoint</Application>
  <PresentationFormat>Custom</PresentationFormat>
  <Paragraphs>189</Paragraphs>
  <Slides>24</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as Connected Discourse: Defining Discourse Educational Presentation in Dark Brown and White Professional Style</dc:title>
  <dc:creator>Yen-may nha</dc:creator>
  <cp:lastModifiedBy>Admin</cp:lastModifiedBy>
  <cp:revision>161</cp:revision>
  <dcterms:created xsi:type="dcterms:W3CDTF">2006-08-16T00:00:00Z</dcterms:created>
  <dcterms:modified xsi:type="dcterms:W3CDTF">2025-10-06T13:48:15Z</dcterms:modified>
  <dc:identifier>DAGJtilihCE</dc:identifier>
</cp:coreProperties>
</file>