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57" r:id="rId3"/>
    <p:sldId id="11088629" r:id="rId4"/>
    <p:sldId id="258" r:id="rId5"/>
    <p:sldId id="11088637" r:id="rId6"/>
    <p:sldId id="11088638" r:id="rId7"/>
    <p:sldId id="11088613" r:id="rId8"/>
    <p:sldId id="11088622" r:id="rId9"/>
    <p:sldId id="261" r:id="rId10"/>
    <p:sldId id="11088623" r:id="rId11"/>
    <p:sldId id="11088625" r:id="rId12"/>
    <p:sldId id="11088630" r:id="rId13"/>
    <p:sldId id="11088624" r:id="rId14"/>
    <p:sldId id="11088627" r:id="rId15"/>
    <p:sldId id="11088636" r:id="rId16"/>
    <p:sldId id="11088626" r:id="rId17"/>
    <p:sldId id="11088631" r:id="rId18"/>
    <p:sldId id="11088628" r:id="rId19"/>
    <p:sldId id="11088632" r:id="rId20"/>
    <p:sldId id="11088633" r:id="rId21"/>
    <p:sldId id="11088634" r:id="rId22"/>
    <p:sldId id="11088635" r:id="rId23"/>
    <p:sldId id="640" r:id="rId24"/>
    <p:sldId id="110886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CC9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0" d="100"/>
          <a:sy n="60" d="100"/>
        </p:scale>
        <p:origin x="49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6C20F-C9D8-4730-83E3-5E8109044344}"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81FD6-171D-45D3-B49E-53624D120101}" type="slidenum">
              <a:rPr lang="en-US" smtClean="0"/>
              <a:t>‹#›</a:t>
            </a:fld>
            <a:endParaRPr lang="en-US"/>
          </a:p>
        </p:txBody>
      </p:sp>
    </p:spTree>
    <p:extLst>
      <p:ext uri="{BB962C8B-B14F-4D97-AF65-F5344CB8AC3E}">
        <p14:creationId xmlns:p14="http://schemas.microsoft.com/office/powerpoint/2010/main" val="323468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92B0-913D-E4CE-DF5B-6E60643D22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C9B69-B1CD-AF55-63C3-CA6A9EC22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AE5E06-6884-6ECE-5279-27A94B5E4380}"/>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5" name="Footer Placeholder 4">
            <a:extLst>
              <a:ext uri="{FF2B5EF4-FFF2-40B4-BE49-F238E27FC236}">
                <a16:creationId xmlns:a16="http://schemas.microsoft.com/office/drawing/2014/main" id="{91E75C97-D5D0-6589-E9A9-B53E06B34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B0F1D-C2DB-9E93-34CB-566626DF5567}"/>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4190935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3B90-9485-C0F6-10CB-35193225BD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81C178-029F-07BA-2A64-D177F189BE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918CC-02FE-2B65-BB2F-E34C381E560A}"/>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5" name="Footer Placeholder 4">
            <a:extLst>
              <a:ext uri="{FF2B5EF4-FFF2-40B4-BE49-F238E27FC236}">
                <a16:creationId xmlns:a16="http://schemas.microsoft.com/office/drawing/2014/main" id="{D675DDA2-B5F4-0F6D-F1C5-53588EA68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FA16B-D5CD-1CD8-B7BE-BD64EBD3C5DF}"/>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67453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C16947-A5CD-30AA-0067-B2723AE265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7615D6-DFD6-A06F-54AE-6FC731FDB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441BE-A0B1-8140-F241-1D976911D830}"/>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5" name="Footer Placeholder 4">
            <a:extLst>
              <a:ext uri="{FF2B5EF4-FFF2-40B4-BE49-F238E27FC236}">
                <a16:creationId xmlns:a16="http://schemas.microsoft.com/office/drawing/2014/main" id="{D8097168-30A8-D3FB-F055-5429E75A4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A83D0-E2A7-7422-1042-375BD1946165}"/>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212760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377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942650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6CFD-9239-2D4E-8683-297DDDAA0E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A6620-1590-C658-C677-8286D196E1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1F817-B97A-4308-9B04-F0E9C8AAAF36}"/>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5" name="Footer Placeholder 4">
            <a:extLst>
              <a:ext uri="{FF2B5EF4-FFF2-40B4-BE49-F238E27FC236}">
                <a16:creationId xmlns:a16="http://schemas.microsoft.com/office/drawing/2014/main" id="{6414C58E-40C9-B65C-06DE-DA1EC1066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A5AF0-2147-B6C0-D2A3-1F599692DF9F}"/>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329593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F516F-C593-1646-31E5-3F2BF5786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FC5E9-A210-35C2-D4B9-9F6D5BCDB6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5602D4-8E38-CF90-D2EB-828D199D142A}"/>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5" name="Footer Placeholder 4">
            <a:extLst>
              <a:ext uri="{FF2B5EF4-FFF2-40B4-BE49-F238E27FC236}">
                <a16:creationId xmlns:a16="http://schemas.microsoft.com/office/drawing/2014/main" id="{07FF63EE-9E79-E691-CFB1-395C21996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3623D-8CE8-4503-AF7B-A5DD97B987CE}"/>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99217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DEA1-DB1C-63A4-D8D5-25E783071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6F607-2914-F006-5E41-F1D1A60525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17886-D901-EA41-6B9F-35393AB4C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603AA-46AC-5121-957C-289A1D85B527}"/>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6" name="Footer Placeholder 5">
            <a:extLst>
              <a:ext uri="{FF2B5EF4-FFF2-40B4-BE49-F238E27FC236}">
                <a16:creationId xmlns:a16="http://schemas.microsoft.com/office/drawing/2014/main" id="{CBAF2E25-355F-6562-FAC4-D187F7D3C0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C6378-CC83-7CE8-F0F2-A5437CADACC3}"/>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219555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07D-C22D-03A2-3986-BBE9E27449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FB3160-53B8-AA82-7AA3-91217E4F30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169535-8CA7-B797-876A-E42107C964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6886F6-96B6-03B8-84CA-F84DFB07E8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1032C-349C-AA97-000F-45AFA1BF0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CA9E4D-C1BF-2DC7-73B1-E1B0BDAAB818}"/>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8" name="Footer Placeholder 7">
            <a:extLst>
              <a:ext uri="{FF2B5EF4-FFF2-40B4-BE49-F238E27FC236}">
                <a16:creationId xmlns:a16="http://schemas.microsoft.com/office/drawing/2014/main" id="{8DE5138A-E220-0D63-766B-6CFBA6EE85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0801A8-CCF6-F6D8-FECD-31B83D2D4FDC}"/>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208411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ABFA-E03B-AE64-2167-6146BC6FC8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CCE83F-5072-BC31-A326-D1FDEC8EDF4C}"/>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4" name="Footer Placeholder 3">
            <a:extLst>
              <a:ext uri="{FF2B5EF4-FFF2-40B4-BE49-F238E27FC236}">
                <a16:creationId xmlns:a16="http://schemas.microsoft.com/office/drawing/2014/main" id="{549ADF9D-F6C8-8F0D-788C-51A01C5873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334222-15DA-7C16-C956-931B927A6C27}"/>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2528079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1CF0AD-7959-D110-A0AB-0A5F807C0F67}"/>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3" name="Footer Placeholder 2">
            <a:extLst>
              <a:ext uri="{FF2B5EF4-FFF2-40B4-BE49-F238E27FC236}">
                <a16:creationId xmlns:a16="http://schemas.microsoft.com/office/drawing/2014/main" id="{8BEB0676-A4F6-E146-47C8-44D32E303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8F17B1-CC7A-DE68-8FEA-E583881CE7B9}"/>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123837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A5D9-1ECC-7726-ED17-333353446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FA576B-6F9F-A180-BB23-86867438A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E6240-B35F-FEED-094D-C603A71B7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69553-AAA5-D5F9-44AD-AADB10596F73}"/>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6" name="Footer Placeholder 5">
            <a:extLst>
              <a:ext uri="{FF2B5EF4-FFF2-40B4-BE49-F238E27FC236}">
                <a16:creationId xmlns:a16="http://schemas.microsoft.com/office/drawing/2014/main" id="{7954D851-24FC-47EE-AA45-FFE372273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8E5F4-713A-3B5A-52B1-99845B974718}"/>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398113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07CE-6528-9B2C-1964-9A427AC75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DE3D65-C258-D58E-B6AE-202D612EB9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46A69-7266-90EE-DF7E-64EE9700F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76710F-3983-AF91-2CB9-78DEB0A75DD4}"/>
              </a:ext>
            </a:extLst>
          </p:cNvPr>
          <p:cNvSpPr>
            <a:spLocks noGrp="1"/>
          </p:cNvSpPr>
          <p:nvPr>
            <p:ph type="dt" sz="half" idx="10"/>
          </p:nvPr>
        </p:nvSpPr>
        <p:spPr/>
        <p:txBody>
          <a:bodyPr/>
          <a:lstStyle/>
          <a:p>
            <a:fld id="{3D22D77C-1341-47CB-99B6-493753978521}" type="datetimeFigureOut">
              <a:rPr lang="en-US" smtClean="0"/>
              <a:t>12/10/2024</a:t>
            </a:fld>
            <a:endParaRPr lang="en-US"/>
          </a:p>
        </p:txBody>
      </p:sp>
      <p:sp>
        <p:nvSpPr>
          <p:cNvPr id="6" name="Footer Placeholder 5">
            <a:extLst>
              <a:ext uri="{FF2B5EF4-FFF2-40B4-BE49-F238E27FC236}">
                <a16:creationId xmlns:a16="http://schemas.microsoft.com/office/drawing/2014/main" id="{5DC2E2D3-FE27-BAB0-34C4-A25946A51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46B4F-29AF-876C-1821-17C4376FFAEF}"/>
              </a:ext>
            </a:extLst>
          </p:cNvPr>
          <p:cNvSpPr>
            <a:spLocks noGrp="1"/>
          </p:cNvSpPr>
          <p:nvPr>
            <p:ph type="sldNum" sz="quarter" idx="12"/>
          </p:nvPr>
        </p:nvSpPr>
        <p:spPr/>
        <p:txBody>
          <a:bodyPr/>
          <a:lstStyle/>
          <a:p>
            <a:fld id="{EFC992CD-66EE-413F-914D-08066448D685}" type="slidenum">
              <a:rPr lang="en-US" smtClean="0"/>
              <a:t>‹#›</a:t>
            </a:fld>
            <a:endParaRPr lang="en-US"/>
          </a:p>
        </p:txBody>
      </p:sp>
    </p:spTree>
    <p:extLst>
      <p:ext uri="{BB962C8B-B14F-4D97-AF65-F5344CB8AC3E}">
        <p14:creationId xmlns:p14="http://schemas.microsoft.com/office/powerpoint/2010/main" val="208156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5EB67D-7A6B-5EBA-995C-DD77A75080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38BF61-DC8E-2853-AE31-D27E7C114D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775B5-00FA-BBF9-8B19-E0A4F14DF7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2D77C-1341-47CB-99B6-493753978521}" type="datetimeFigureOut">
              <a:rPr lang="en-US" smtClean="0"/>
              <a:t>12/10/2024</a:t>
            </a:fld>
            <a:endParaRPr lang="en-US"/>
          </a:p>
        </p:txBody>
      </p:sp>
      <p:sp>
        <p:nvSpPr>
          <p:cNvPr id="5" name="Footer Placeholder 4">
            <a:extLst>
              <a:ext uri="{FF2B5EF4-FFF2-40B4-BE49-F238E27FC236}">
                <a16:creationId xmlns:a16="http://schemas.microsoft.com/office/drawing/2014/main" id="{E5F41EAA-F38A-6005-806F-54F8E4539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69B3A5-60B5-ACD3-6A8B-211BC7593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992CD-66EE-413F-914D-08066448D685}" type="slidenum">
              <a:rPr lang="en-US" smtClean="0"/>
              <a:t>‹#›</a:t>
            </a:fld>
            <a:endParaRPr lang="en-US"/>
          </a:p>
        </p:txBody>
      </p:sp>
    </p:spTree>
    <p:extLst>
      <p:ext uri="{BB962C8B-B14F-4D97-AF65-F5344CB8AC3E}">
        <p14:creationId xmlns:p14="http://schemas.microsoft.com/office/powerpoint/2010/main" val="1705973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9.jpeg"/><Relationship Id="rId4" Type="http://schemas.openxmlformats.org/officeDocument/2006/relationships/image" Target="../media/image22.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1733FC-E0B6-36B1-7970-81DDF79B4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4"/>
            <a:ext cx="12192000" cy="68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77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56200-6C23-346D-C45E-26645CED76A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DD0573B-C41D-C150-C699-B333CA4B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4"/>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A54779-A389-EDDD-107C-6FC490D0D7D7}"/>
              </a:ext>
            </a:extLst>
          </p:cNvPr>
          <p:cNvSpPr txBox="1"/>
          <p:nvPr/>
        </p:nvSpPr>
        <p:spPr>
          <a:xfrm>
            <a:off x="0" y="757550"/>
            <a:ext cx="12191999" cy="523220"/>
          </a:xfrm>
          <a:prstGeom prst="rect">
            <a:avLst/>
          </a:prstGeom>
          <a:noFill/>
        </p:spPr>
        <p:txBody>
          <a:bodyPr wrap="square" rtlCol="0">
            <a:spAutoFit/>
          </a:bodyPr>
          <a:lstStyle/>
          <a:p>
            <a:pPr algn="just"/>
            <a:r>
              <a:rPr lang="vi-VN" sz="2800" b="1" dirty="0"/>
              <a:t>I. VĂN HÓA ẨM THỰC VÀ ĐẶC TRƯNG VĂN HÓA ẨM THỰC BÌNH ĐỊNH</a:t>
            </a:r>
            <a:endParaRPr lang="en-US" sz="2800" b="1" dirty="0"/>
          </a:p>
        </p:txBody>
      </p:sp>
      <p:sp>
        <p:nvSpPr>
          <p:cNvPr id="5" name="Rectangle 4">
            <a:extLst>
              <a:ext uri="{FF2B5EF4-FFF2-40B4-BE49-F238E27FC236}">
                <a16:creationId xmlns:a16="http://schemas.microsoft.com/office/drawing/2014/main" id="{09BEB523-DEC3-D62A-004A-0876CF1BBBB0}"/>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grpSp>
        <p:nvGrpSpPr>
          <p:cNvPr id="3" name="Group 2">
            <a:extLst>
              <a:ext uri="{FF2B5EF4-FFF2-40B4-BE49-F238E27FC236}">
                <a16:creationId xmlns:a16="http://schemas.microsoft.com/office/drawing/2014/main" id="{8C0902BD-A15D-E81C-1D7E-F9D3D2A95A31}"/>
              </a:ext>
            </a:extLst>
          </p:cNvPr>
          <p:cNvGrpSpPr/>
          <p:nvPr/>
        </p:nvGrpSpPr>
        <p:grpSpPr>
          <a:xfrm>
            <a:off x="1030533" y="2055510"/>
            <a:ext cx="3417133" cy="4100560"/>
            <a:chOff x="1030533" y="2055510"/>
            <a:chExt cx="3417133" cy="4100560"/>
          </a:xfrm>
        </p:grpSpPr>
        <p:sp>
          <p:nvSpPr>
            <p:cNvPr id="12" name="Freeform: Shape 11">
              <a:extLst>
                <a:ext uri="{FF2B5EF4-FFF2-40B4-BE49-F238E27FC236}">
                  <a16:creationId xmlns:a16="http://schemas.microsoft.com/office/drawing/2014/main" id="{1ECF788C-4AD4-B692-4153-A236AB1169E0}"/>
                </a:ext>
              </a:extLst>
            </p:cNvPr>
            <p:cNvSpPr/>
            <p:nvPr/>
          </p:nvSpPr>
          <p:spPr>
            <a:xfrm rot="16200000">
              <a:off x="688820" y="2397223"/>
              <a:ext cx="4100560" cy="3417133"/>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38101" tIns="123445" rIns="160020" bIns="2733705"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AD9223FF-9090-D490-AFE2-17379E376E5B}"/>
                </a:ext>
              </a:extLst>
            </p:cNvPr>
            <p:cNvSpPr/>
            <p:nvPr/>
          </p:nvSpPr>
          <p:spPr>
            <a:xfrm>
              <a:off x="1283367" y="2055510"/>
              <a:ext cx="2960143" cy="4100559"/>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dirty="0">
                  <a:latin typeface="Arial" panose="020B0604020202020204" pitchFamily="34" charset="0"/>
                  <a:cs typeface="Arial" panose="020B0604020202020204" pitchFamily="34" charset="0"/>
                </a:rPr>
                <a:t>Ăn uống là nhu cầu cơ bản, hằng ngày không thể thiếu của con người</a:t>
              </a:r>
              <a:endParaRPr lang="en-US" sz="3000" kern="1200" dirty="0">
                <a:latin typeface="Arial" panose="020B0604020202020204" pitchFamily="34" charset="0"/>
                <a:cs typeface="Arial" panose="020B0604020202020204" pitchFamily="34" charset="0"/>
              </a:endParaRPr>
            </a:p>
          </p:txBody>
        </p:sp>
      </p:grpSp>
      <p:sp>
        <p:nvSpPr>
          <p:cNvPr id="14" name="Freeform: Shape 13">
            <a:extLst>
              <a:ext uri="{FF2B5EF4-FFF2-40B4-BE49-F238E27FC236}">
                <a16:creationId xmlns:a16="http://schemas.microsoft.com/office/drawing/2014/main" id="{F075A1E0-E1FB-598D-59DD-246B11D7058E}"/>
              </a:ext>
            </a:extLst>
          </p:cNvPr>
          <p:cNvSpPr/>
          <p:nvPr/>
        </p:nvSpPr>
        <p:spPr>
          <a:xfrm rot="16200000">
            <a:off x="4200778" y="2430273"/>
            <a:ext cx="4100560" cy="3417133"/>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38101" tIns="123443" rIns="160021" bIns="2733707"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5" name="Flowchart: Extract 14">
            <a:extLst>
              <a:ext uri="{FF2B5EF4-FFF2-40B4-BE49-F238E27FC236}">
                <a16:creationId xmlns:a16="http://schemas.microsoft.com/office/drawing/2014/main" id="{29AB889E-CA0E-0BBB-5B17-A234F5230132}"/>
              </a:ext>
            </a:extLst>
          </p:cNvPr>
          <p:cNvSpPr/>
          <p:nvPr/>
        </p:nvSpPr>
        <p:spPr>
          <a:xfrm rot="5400000">
            <a:off x="4282882" y="5316377"/>
            <a:ext cx="602940" cy="512569"/>
          </a:xfrm>
          <a:prstGeom prst="flowChartExtract">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2C6F7053-21AF-C94E-A16E-499911A9EACC}"/>
              </a:ext>
            </a:extLst>
          </p:cNvPr>
          <p:cNvSpPr/>
          <p:nvPr/>
        </p:nvSpPr>
        <p:spPr>
          <a:xfrm>
            <a:off x="5225919" y="2088560"/>
            <a:ext cx="2545764" cy="4100559"/>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kern="1200" dirty="0">
                <a:latin typeface="Arial" panose="020B0604020202020204" pitchFamily="34" charset="0"/>
                <a:cs typeface="Arial" panose="020B0604020202020204" pitchFamily="34" charset="0"/>
              </a:rPr>
              <a:t>Ăn uống là một phạm trù văn hóa</a:t>
            </a:r>
            <a:endParaRPr lang="en-US" sz="3000" kern="12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AFF5056A-67F1-724D-DFC9-79C0597962A9}"/>
              </a:ext>
            </a:extLst>
          </p:cNvPr>
          <p:cNvGrpSpPr/>
          <p:nvPr/>
        </p:nvGrpSpPr>
        <p:grpSpPr>
          <a:xfrm>
            <a:off x="8103998" y="2055510"/>
            <a:ext cx="3558613" cy="4100560"/>
            <a:chOff x="8103998" y="2055510"/>
            <a:chExt cx="3105593" cy="4100560"/>
          </a:xfrm>
        </p:grpSpPr>
        <p:sp>
          <p:nvSpPr>
            <p:cNvPr id="18" name="Freeform: Shape 17">
              <a:extLst>
                <a:ext uri="{FF2B5EF4-FFF2-40B4-BE49-F238E27FC236}">
                  <a16:creationId xmlns:a16="http://schemas.microsoft.com/office/drawing/2014/main" id="{CA58578D-8B40-EA5E-6BE3-371DEC0F53F3}"/>
                </a:ext>
              </a:extLst>
            </p:cNvPr>
            <p:cNvSpPr/>
            <p:nvPr/>
          </p:nvSpPr>
          <p:spPr>
            <a:xfrm rot="16200000">
              <a:off x="7606515" y="2552993"/>
              <a:ext cx="4100560" cy="3105593"/>
            </a:xfrm>
            <a:custGeom>
              <a:avLst/>
              <a:gdLst>
                <a:gd name="connsiteX0" fmla="*/ 0 w 3105592"/>
                <a:gd name="connsiteY0" fmla="*/ 155280 h 4100559"/>
                <a:gd name="connsiteX1" fmla="*/ 155280 w 3105592"/>
                <a:gd name="connsiteY1" fmla="*/ 0 h 4100559"/>
                <a:gd name="connsiteX2" fmla="*/ 2950312 w 3105592"/>
                <a:gd name="connsiteY2" fmla="*/ 0 h 4100559"/>
                <a:gd name="connsiteX3" fmla="*/ 3105592 w 3105592"/>
                <a:gd name="connsiteY3" fmla="*/ 155280 h 4100559"/>
                <a:gd name="connsiteX4" fmla="*/ 3105592 w 3105592"/>
                <a:gd name="connsiteY4" fmla="*/ 3945279 h 4100559"/>
                <a:gd name="connsiteX5" fmla="*/ 2950312 w 3105592"/>
                <a:gd name="connsiteY5" fmla="*/ 4100559 h 4100559"/>
                <a:gd name="connsiteX6" fmla="*/ 155280 w 3105592"/>
                <a:gd name="connsiteY6" fmla="*/ 4100559 h 4100559"/>
                <a:gd name="connsiteX7" fmla="*/ 0 w 3105592"/>
                <a:gd name="connsiteY7" fmla="*/ 3945279 h 4100559"/>
                <a:gd name="connsiteX8" fmla="*/ 0 w 3105592"/>
                <a:gd name="connsiteY8" fmla="*/ 155280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592" h="4100559">
                  <a:moveTo>
                    <a:pt x="2987989" y="1"/>
                  </a:moveTo>
                  <a:cubicBezTo>
                    <a:pt x="3052939" y="1"/>
                    <a:pt x="3105592" y="91795"/>
                    <a:pt x="3105592" y="205029"/>
                  </a:cubicBezTo>
                  <a:lnTo>
                    <a:pt x="3105592" y="3895530"/>
                  </a:lnTo>
                  <a:cubicBezTo>
                    <a:pt x="3105592" y="4008764"/>
                    <a:pt x="3052939" y="4100558"/>
                    <a:pt x="2987989" y="4100558"/>
                  </a:cubicBezTo>
                  <a:lnTo>
                    <a:pt x="117603" y="4100558"/>
                  </a:lnTo>
                  <a:cubicBezTo>
                    <a:pt x="52653" y="4100558"/>
                    <a:pt x="0" y="4008764"/>
                    <a:pt x="0" y="3895530"/>
                  </a:cubicBezTo>
                  <a:lnTo>
                    <a:pt x="0" y="205029"/>
                  </a:lnTo>
                  <a:cubicBezTo>
                    <a:pt x="0" y="91795"/>
                    <a:pt x="52653" y="1"/>
                    <a:pt x="117603" y="1"/>
                  </a:cubicBezTo>
                  <a:lnTo>
                    <a:pt x="2987989" y="1"/>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738101" tIns="123444" rIns="160021" bIns="2484475"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250815BE-BBE7-81E8-A8BA-D4E65C5F659B}"/>
                </a:ext>
              </a:extLst>
            </p:cNvPr>
            <p:cNvSpPr/>
            <p:nvPr/>
          </p:nvSpPr>
          <p:spPr>
            <a:xfrm>
              <a:off x="8344907" y="2055510"/>
              <a:ext cx="2716463" cy="4100559"/>
            </a:xfrm>
            <a:custGeom>
              <a:avLst/>
              <a:gdLst>
                <a:gd name="connsiteX0" fmla="*/ 0 w 2313666"/>
                <a:gd name="connsiteY0" fmla="*/ 0 h 4100559"/>
                <a:gd name="connsiteX1" fmla="*/ 2313666 w 2313666"/>
                <a:gd name="connsiteY1" fmla="*/ 0 h 4100559"/>
                <a:gd name="connsiteX2" fmla="*/ 2313666 w 2313666"/>
                <a:gd name="connsiteY2" fmla="*/ 4100559 h 4100559"/>
                <a:gd name="connsiteX3" fmla="*/ 0 w 2313666"/>
                <a:gd name="connsiteY3" fmla="*/ 4100559 h 4100559"/>
                <a:gd name="connsiteX4" fmla="*/ 0 w 2313666"/>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666" h="4100559">
                  <a:moveTo>
                    <a:pt x="0" y="0"/>
                  </a:moveTo>
                  <a:lnTo>
                    <a:pt x="2313666" y="0"/>
                  </a:lnTo>
                  <a:lnTo>
                    <a:pt x="2313666"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kern="1200" dirty="0">
                  <a:latin typeface="Arial" panose="020B0604020202020204" pitchFamily="34" charset="0"/>
                  <a:cs typeface="Arial" panose="020B0604020202020204" pitchFamily="34" charset="0"/>
                </a:rPr>
                <a:t>Chịu ảnh hưởng bởi điều kiện tự nhiên, phong tục, tập quán, tín ngưỡng, tạo nên văn hóa của địa phương, của dân tộc, đó là </a:t>
              </a:r>
              <a:r>
                <a:rPr lang="vi-VN" sz="3000" b="1" kern="1200" dirty="0">
                  <a:latin typeface="Arial" panose="020B0604020202020204" pitchFamily="34" charset="0"/>
                  <a:cs typeface="Arial" panose="020B0604020202020204" pitchFamily="34" charset="0"/>
                </a:rPr>
                <a:t>văn hóa ẩm thực</a:t>
              </a:r>
              <a:endParaRPr lang="en-US" sz="3000" kern="1200" dirty="0">
                <a:latin typeface="Arial" panose="020B0604020202020204" pitchFamily="34" charset="0"/>
                <a:cs typeface="Arial" panose="020B0604020202020204" pitchFamily="34" charset="0"/>
              </a:endParaRPr>
            </a:p>
          </p:txBody>
        </p:sp>
      </p:grpSp>
      <p:sp>
        <p:nvSpPr>
          <p:cNvPr id="20" name="Flowchart: Extract 19">
            <a:extLst>
              <a:ext uri="{FF2B5EF4-FFF2-40B4-BE49-F238E27FC236}">
                <a16:creationId xmlns:a16="http://schemas.microsoft.com/office/drawing/2014/main" id="{E532F918-4248-61AD-2FD2-48B502B2AA2E}"/>
              </a:ext>
            </a:extLst>
          </p:cNvPr>
          <p:cNvSpPr/>
          <p:nvPr/>
        </p:nvSpPr>
        <p:spPr>
          <a:xfrm rot="5400000">
            <a:off x="7819615" y="5316377"/>
            <a:ext cx="602940" cy="512569"/>
          </a:xfrm>
          <a:prstGeom prst="flowChartExtract">
            <a:avLst/>
          </a:prstGeom>
        </p:spPr>
        <p:style>
          <a:lnRef idx="2">
            <a:schemeClr val="accent4">
              <a:hueOff val="9800891"/>
              <a:satOff val="-40777"/>
              <a:lumOff val="960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9C1E8CAD-E038-4B87-7887-E4D423D1E19C}"/>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chemeClr val="accent1"/>
                </a:solidFill>
                <a:effectLst>
                  <a:outerShdw blurRad="38100" dist="25400" dir="5400000" algn="ctr" rotWithShape="0">
                    <a:srgbClr val="6E747A">
                      <a:alpha val="43000"/>
                    </a:srgbClr>
                  </a:outerShdw>
                  <a:reflection blurRad="6350" stA="50000" endA="300" endPos="50000" dist="29997" dir="5400000" sy="-100000" algn="bl" rotWithShape="0"/>
                </a:effectLst>
              </a:rPr>
              <a:t>1. Văn hóa ẩm thực</a:t>
            </a:r>
            <a:endParaRPr lang="en-US" sz="3200" dirty="0">
              <a:ln w="0"/>
              <a:solidFill>
                <a:schemeClr val="accent1"/>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Tree>
    <p:extLst>
      <p:ext uri="{BB962C8B-B14F-4D97-AF65-F5344CB8AC3E}">
        <p14:creationId xmlns:p14="http://schemas.microsoft.com/office/powerpoint/2010/main" val="266826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 presetClass="entr" presetSubtype="2"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E31F5-CC5F-DA46-7B71-8A87F28733C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D5483AC-4C14-29FD-CCB1-1C2E174A5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4"/>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40D51D-AF43-13DB-84E4-CFA228819572}"/>
              </a:ext>
            </a:extLst>
          </p:cNvPr>
          <p:cNvSpPr txBox="1"/>
          <p:nvPr/>
        </p:nvSpPr>
        <p:spPr>
          <a:xfrm>
            <a:off x="0" y="757550"/>
            <a:ext cx="12191999" cy="523220"/>
          </a:xfrm>
          <a:prstGeom prst="rect">
            <a:avLst/>
          </a:prstGeom>
          <a:noFill/>
        </p:spPr>
        <p:txBody>
          <a:bodyPr wrap="square" rtlCol="0">
            <a:spAutoFit/>
          </a:bodyPr>
          <a:lstStyle/>
          <a:p>
            <a:pPr algn="just"/>
            <a:r>
              <a:rPr lang="vi-VN" sz="2800" b="1" dirty="0"/>
              <a:t>I. VĂN HÓA ẨM THỰC VÀ ĐẶC TRƯNG VĂN HÓA ẨM THỰC BÌNH ĐỊNH</a:t>
            </a:r>
            <a:endParaRPr lang="en-US" sz="2800" b="1" dirty="0"/>
          </a:p>
        </p:txBody>
      </p:sp>
      <p:sp>
        <p:nvSpPr>
          <p:cNvPr id="5" name="Rectangle 4">
            <a:extLst>
              <a:ext uri="{FF2B5EF4-FFF2-40B4-BE49-F238E27FC236}">
                <a16:creationId xmlns:a16="http://schemas.microsoft.com/office/drawing/2014/main" id="{F7F92C47-E4F8-2697-ADC9-75F0F820CDFF}"/>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grpSp>
        <p:nvGrpSpPr>
          <p:cNvPr id="3" name="Group 2">
            <a:extLst>
              <a:ext uri="{FF2B5EF4-FFF2-40B4-BE49-F238E27FC236}">
                <a16:creationId xmlns:a16="http://schemas.microsoft.com/office/drawing/2014/main" id="{3FE4505C-61E4-8D4D-A278-DCF0350FA329}"/>
              </a:ext>
            </a:extLst>
          </p:cNvPr>
          <p:cNvGrpSpPr/>
          <p:nvPr/>
        </p:nvGrpSpPr>
        <p:grpSpPr>
          <a:xfrm>
            <a:off x="302359" y="2088559"/>
            <a:ext cx="3705561" cy="4505711"/>
            <a:chOff x="1030533" y="2055510"/>
            <a:chExt cx="3417133" cy="4100560"/>
          </a:xfrm>
        </p:grpSpPr>
        <p:sp>
          <p:nvSpPr>
            <p:cNvPr id="12" name="Freeform: Shape 11">
              <a:extLst>
                <a:ext uri="{FF2B5EF4-FFF2-40B4-BE49-F238E27FC236}">
                  <a16:creationId xmlns:a16="http://schemas.microsoft.com/office/drawing/2014/main" id="{FFE97FDD-814A-4037-E6AC-DA2C7B1A2548}"/>
                </a:ext>
              </a:extLst>
            </p:cNvPr>
            <p:cNvSpPr/>
            <p:nvPr/>
          </p:nvSpPr>
          <p:spPr>
            <a:xfrm rot="16200000">
              <a:off x="688820" y="2397223"/>
              <a:ext cx="4100560" cy="3417133"/>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38101" tIns="123445" rIns="160020" bIns="2733705"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FBE940E9-D0D8-4B80-0F8C-6B4003C0ED8E}"/>
                </a:ext>
              </a:extLst>
            </p:cNvPr>
            <p:cNvSpPr/>
            <p:nvPr/>
          </p:nvSpPr>
          <p:spPr>
            <a:xfrm>
              <a:off x="1283367" y="2055510"/>
              <a:ext cx="2960143" cy="4100559"/>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dirty="0">
                  <a:latin typeface="Arial" panose="020B0604020202020204" pitchFamily="34" charset="0"/>
                  <a:cs typeface="Arial" panose="020B0604020202020204" pitchFamily="34" charset="0"/>
                </a:rPr>
                <a:t>Nằm trong vùng Duyên hải Trung Bộ, B.Đ có đường bờ biển dài, có 3 đầm lớn, nhiều hồ chứa -&gt; phát triển kinh tế biển, và bản sắc văn hóa ẩm thực B.Đ.</a:t>
              </a:r>
              <a:endParaRPr lang="en-US" sz="3000" kern="1200" dirty="0">
                <a:latin typeface="Arial" panose="020B0604020202020204" pitchFamily="34" charset="0"/>
                <a:cs typeface="Arial" panose="020B0604020202020204" pitchFamily="34" charset="0"/>
              </a:endParaRPr>
            </a:p>
          </p:txBody>
        </p:sp>
      </p:grpSp>
      <p:sp>
        <p:nvSpPr>
          <p:cNvPr id="14" name="Freeform: Shape 13">
            <a:extLst>
              <a:ext uri="{FF2B5EF4-FFF2-40B4-BE49-F238E27FC236}">
                <a16:creationId xmlns:a16="http://schemas.microsoft.com/office/drawing/2014/main" id="{EF1A1E1D-D373-F99F-CC6E-F4BC55C45D94}"/>
              </a:ext>
            </a:extLst>
          </p:cNvPr>
          <p:cNvSpPr/>
          <p:nvPr/>
        </p:nvSpPr>
        <p:spPr>
          <a:xfrm rot="16200000">
            <a:off x="3787485" y="2389078"/>
            <a:ext cx="4472659" cy="3871622"/>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38101" tIns="123443" rIns="160021" bIns="2733707"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5" name="Flowchart: Extract 14">
            <a:extLst>
              <a:ext uri="{FF2B5EF4-FFF2-40B4-BE49-F238E27FC236}">
                <a16:creationId xmlns:a16="http://schemas.microsoft.com/office/drawing/2014/main" id="{32E26044-3D07-785A-1757-4EACE7D6CEFF}"/>
              </a:ext>
            </a:extLst>
          </p:cNvPr>
          <p:cNvSpPr/>
          <p:nvPr/>
        </p:nvSpPr>
        <p:spPr>
          <a:xfrm rot="5400000">
            <a:off x="3799029" y="5397890"/>
            <a:ext cx="602940" cy="512569"/>
          </a:xfrm>
          <a:prstGeom prst="flowChartExtract">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E119FE65-9CA2-E3DA-8FB9-441D60B74CB2}"/>
              </a:ext>
            </a:extLst>
          </p:cNvPr>
          <p:cNvSpPr/>
          <p:nvPr/>
        </p:nvSpPr>
        <p:spPr>
          <a:xfrm>
            <a:off x="4228594" y="2055509"/>
            <a:ext cx="3705561" cy="4505710"/>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b="1" kern="1200" dirty="0">
                <a:latin typeface="Arial" panose="020B0604020202020204" pitchFamily="34" charset="0"/>
                <a:cs typeface="Arial" panose="020B0604020202020204" pitchFamily="34" charset="0"/>
              </a:rPr>
              <a:t>Đặc trưng: </a:t>
            </a:r>
          </a:p>
          <a:p>
            <a:pPr marL="0" lvl="0" indent="0" algn="l" defTabSz="1600200">
              <a:lnSpc>
                <a:spcPct val="90000"/>
              </a:lnSpc>
              <a:spcBef>
                <a:spcPct val="0"/>
              </a:spcBef>
              <a:spcAft>
                <a:spcPct val="35000"/>
              </a:spcAft>
              <a:buNone/>
            </a:pPr>
            <a:r>
              <a:rPr lang="vi-VN" sz="3000" dirty="0">
                <a:latin typeface="Arial" panose="020B0604020202020204" pitchFamily="34" charset="0"/>
                <a:cs typeface="Arial" panose="020B0604020202020204" pitchFamily="34" charset="0"/>
              </a:rPr>
              <a:t>+ Nguồn nguyên liệu tươi tại chỗ.</a:t>
            </a:r>
          </a:p>
          <a:p>
            <a:pPr marL="0" lvl="0" indent="0" algn="l" defTabSz="1600200">
              <a:lnSpc>
                <a:spcPct val="90000"/>
              </a:lnSpc>
              <a:spcBef>
                <a:spcPct val="0"/>
              </a:spcBef>
              <a:spcAft>
                <a:spcPct val="35000"/>
              </a:spcAft>
              <a:buNone/>
            </a:pPr>
            <a:r>
              <a:rPr lang="vi-VN" sz="3000" kern="1200" dirty="0">
                <a:latin typeface="Arial" panose="020B0604020202020204" pitchFamily="34" charset="0"/>
                <a:cs typeface="Arial" panose="020B0604020202020204" pitchFamily="34" charset="0"/>
              </a:rPr>
              <a:t>+ Mang sắc thái đặc trưng ẩm thực miền Trung (vị cay là chủ đạo, đậm đà, chân chất, chế biến không quá cầu kì.</a:t>
            </a:r>
            <a:endParaRPr lang="en-US" sz="3000" kern="12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19EC5A5-29F1-206B-2EC9-896340DD60FB}"/>
              </a:ext>
            </a:extLst>
          </p:cNvPr>
          <p:cNvGrpSpPr/>
          <p:nvPr/>
        </p:nvGrpSpPr>
        <p:grpSpPr>
          <a:xfrm>
            <a:off x="8103998" y="1788600"/>
            <a:ext cx="4088002" cy="4739571"/>
            <a:chOff x="8103999" y="1810805"/>
            <a:chExt cx="3272540" cy="4345266"/>
          </a:xfrm>
        </p:grpSpPr>
        <p:sp>
          <p:nvSpPr>
            <p:cNvPr id="18" name="Freeform: Shape 17">
              <a:extLst>
                <a:ext uri="{FF2B5EF4-FFF2-40B4-BE49-F238E27FC236}">
                  <a16:creationId xmlns:a16="http://schemas.microsoft.com/office/drawing/2014/main" id="{4B450627-1517-2A30-1FFA-34CFC9525BC5}"/>
                </a:ext>
              </a:extLst>
            </p:cNvPr>
            <p:cNvSpPr/>
            <p:nvPr/>
          </p:nvSpPr>
          <p:spPr>
            <a:xfrm rot="16200000">
              <a:off x="7567637" y="2347169"/>
              <a:ext cx="4345264" cy="3272540"/>
            </a:xfrm>
            <a:custGeom>
              <a:avLst/>
              <a:gdLst>
                <a:gd name="connsiteX0" fmla="*/ 0 w 3105592"/>
                <a:gd name="connsiteY0" fmla="*/ 155280 h 4100559"/>
                <a:gd name="connsiteX1" fmla="*/ 155280 w 3105592"/>
                <a:gd name="connsiteY1" fmla="*/ 0 h 4100559"/>
                <a:gd name="connsiteX2" fmla="*/ 2950312 w 3105592"/>
                <a:gd name="connsiteY2" fmla="*/ 0 h 4100559"/>
                <a:gd name="connsiteX3" fmla="*/ 3105592 w 3105592"/>
                <a:gd name="connsiteY3" fmla="*/ 155280 h 4100559"/>
                <a:gd name="connsiteX4" fmla="*/ 3105592 w 3105592"/>
                <a:gd name="connsiteY4" fmla="*/ 3945279 h 4100559"/>
                <a:gd name="connsiteX5" fmla="*/ 2950312 w 3105592"/>
                <a:gd name="connsiteY5" fmla="*/ 4100559 h 4100559"/>
                <a:gd name="connsiteX6" fmla="*/ 155280 w 3105592"/>
                <a:gd name="connsiteY6" fmla="*/ 4100559 h 4100559"/>
                <a:gd name="connsiteX7" fmla="*/ 0 w 3105592"/>
                <a:gd name="connsiteY7" fmla="*/ 3945279 h 4100559"/>
                <a:gd name="connsiteX8" fmla="*/ 0 w 3105592"/>
                <a:gd name="connsiteY8" fmla="*/ 155280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592" h="4100559">
                  <a:moveTo>
                    <a:pt x="2987989" y="1"/>
                  </a:moveTo>
                  <a:cubicBezTo>
                    <a:pt x="3052939" y="1"/>
                    <a:pt x="3105592" y="91795"/>
                    <a:pt x="3105592" y="205029"/>
                  </a:cubicBezTo>
                  <a:lnTo>
                    <a:pt x="3105592" y="3895530"/>
                  </a:lnTo>
                  <a:cubicBezTo>
                    <a:pt x="3105592" y="4008764"/>
                    <a:pt x="3052939" y="4100558"/>
                    <a:pt x="2987989" y="4100558"/>
                  </a:cubicBezTo>
                  <a:lnTo>
                    <a:pt x="117603" y="4100558"/>
                  </a:lnTo>
                  <a:cubicBezTo>
                    <a:pt x="52653" y="4100558"/>
                    <a:pt x="0" y="4008764"/>
                    <a:pt x="0" y="3895530"/>
                  </a:cubicBezTo>
                  <a:lnTo>
                    <a:pt x="0" y="205029"/>
                  </a:lnTo>
                  <a:cubicBezTo>
                    <a:pt x="0" y="91795"/>
                    <a:pt x="52653" y="1"/>
                    <a:pt x="117603" y="1"/>
                  </a:cubicBezTo>
                  <a:lnTo>
                    <a:pt x="2987989" y="1"/>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738101" tIns="123444" rIns="160021" bIns="2484475"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FA303363-E78D-6C26-77AB-BE0D8956ABB5}"/>
                </a:ext>
              </a:extLst>
            </p:cNvPr>
            <p:cNvSpPr/>
            <p:nvPr/>
          </p:nvSpPr>
          <p:spPr>
            <a:xfrm>
              <a:off x="8195048" y="1810805"/>
              <a:ext cx="3158075" cy="4345264"/>
            </a:xfrm>
            <a:custGeom>
              <a:avLst/>
              <a:gdLst>
                <a:gd name="connsiteX0" fmla="*/ 0 w 2313666"/>
                <a:gd name="connsiteY0" fmla="*/ 0 h 4100559"/>
                <a:gd name="connsiteX1" fmla="*/ 2313666 w 2313666"/>
                <a:gd name="connsiteY1" fmla="*/ 0 h 4100559"/>
                <a:gd name="connsiteX2" fmla="*/ 2313666 w 2313666"/>
                <a:gd name="connsiteY2" fmla="*/ 4100559 h 4100559"/>
                <a:gd name="connsiteX3" fmla="*/ 0 w 2313666"/>
                <a:gd name="connsiteY3" fmla="*/ 4100559 h 4100559"/>
                <a:gd name="connsiteX4" fmla="*/ 0 w 2313666"/>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666" h="4100559">
                  <a:moveTo>
                    <a:pt x="0" y="0"/>
                  </a:moveTo>
                  <a:lnTo>
                    <a:pt x="2313666" y="0"/>
                  </a:lnTo>
                  <a:lnTo>
                    <a:pt x="2313666"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lvl="0" algn="l" defTabSz="1600200">
                <a:lnSpc>
                  <a:spcPct val="90000"/>
                </a:lnSpc>
                <a:spcBef>
                  <a:spcPct val="0"/>
                </a:spcBef>
                <a:spcAft>
                  <a:spcPct val="35000"/>
                </a:spcAft>
              </a:pPr>
              <a:r>
                <a:rPr lang="vi-VN" sz="3000" kern="1200" dirty="0">
                  <a:latin typeface="Arial" panose="020B0604020202020204" pitchFamily="34" charset="0"/>
                  <a:cs typeface="Arial" panose="020B0604020202020204" pitchFamily="34" charset="0"/>
                </a:rPr>
                <a:t>- Bữa cơm chính ở B.Đ 3 món chính: cơm, món mặn và món rau.</a:t>
              </a:r>
            </a:p>
            <a:p>
              <a:pPr lvl="0" algn="l" defTabSz="1600200">
                <a:lnSpc>
                  <a:spcPct val="90000"/>
                </a:lnSpc>
                <a:spcBef>
                  <a:spcPct val="0"/>
                </a:spcBef>
                <a:spcAft>
                  <a:spcPct val="35000"/>
                </a:spcAft>
              </a:pPr>
              <a:r>
                <a:rPr lang="vi-VN" sz="3000" dirty="0">
                  <a:latin typeface="Arial" panose="020B0604020202020204" pitchFamily="34" charset="0"/>
                  <a:cs typeface="Arial" panose="020B0604020202020204" pitchFamily="34" charset="0"/>
                </a:rPr>
                <a:t>- Mắm là gia vị chủ yếu trong các món ăn và trong bữa ăn. </a:t>
              </a:r>
              <a:r>
                <a:rPr lang="vi-VN" sz="3000" kern="1200" dirty="0">
                  <a:latin typeface="Arial" panose="020B0604020202020204" pitchFamily="34" charset="0"/>
                  <a:cs typeface="Arial" panose="020B0604020202020204" pitchFamily="34" charset="0"/>
                </a:rPr>
                <a:t>B.Đ nhiều nơi chế biến nước mắm ngon (TQ, Đề Gi, Nhơn Lý, Mỹ An,...) (mắm cá cơm, tép, mực, mắm nhum)</a:t>
              </a:r>
              <a:endParaRPr lang="en-US" sz="3000" kern="1200" dirty="0">
                <a:latin typeface="Arial" panose="020B0604020202020204" pitchFamily="34" charset="0"/>
                <a:cs typeface="Arial" panose="020B0604020202020204" pitchFamily="34" charset="0"/>
              </a:endParaRPr>
            </a:p>
          </p:txBody>
        </p:sp>
      </p:grpSp>
      <p:sp>
        <p:nvSpPr>
          <p:cNvPr id="20" name="Flowchart: Extract 19">
            <a:extLst>
              <a:ext uri="{FF2B5EF4-FFF2-40B4-BE49-F238E27FC236}">
                <a16:creationId xmlns:a16="http://schemas.microsoft.com/office/drawing/2014/main" id="{A5AE8F44-C7C5-ADFD-F9D8-B386AB674366}"/>
              </a:ext>
            </a:extLst>
          </p:cNvPr>
          <p:cNvSpPr/>
          <p:nvPr/>
        </p:nvSpPr>
        <p:spPr>
          <a:xfrm rot="5400000">
            <a:off x="7819615" y="5316377"/>
            <a:ext cx="602940" cy="512569"/>
          </a:xfrm>
          <a:prstGeom prst="flowChartExtract">
            <a:avLst/>
          </a:prstGeom>
        </p:spPr>
        <p:style>
          <a:lnRef idx="2">
            <a:schemeClr val="accent4">
              <a:hueOff val="9800891"/>
              <a:satOff val="-40777"/>
              <a:lumOff val="960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9AA3723F-A6D3-FC31-3591-AE25C42B790B}"/>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2. Đặc trưng của </a:t>
            </a:r>
            <a:r>
              <a:rPr lang="en-US" sz="320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v</a:t>
            </a:r>
            <a:r>
              <a:rPr lang="vi-VN" sz="320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ăn </a:t>
            </a:r>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hóa ẩm thực Bình Định</a:t>
            </a:r>
            <a:endParaRPr lang="en-US"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Tree>
    <p:extLst>
      <p:ext uri="{BB962C8B-B14F-4D97-AF65-F5344CB8AC3E}">
        <p14:creationId xmlns:p14="http://schemas.microsoft.com/office/powerpoint/2010/main" val="61271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 presetClass="entr" presetSubtype="2"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Nước mắm thương hiệu Bình Ðịnh">
            <a:extLst>
              <a:ext uri="{FF2B5EF4-FFF2-40B4-BE49-F238E27FC236}">
                <a16:creationId xmlns:a16="http://schemas.microsoft.com/office/drawing/2014/main" id="{9F8CC025-1EA0-D562-2C84-3CAC96F61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43" y="494575"/>
            <a:ext cx="5338036" cy="33268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458F635D-B753-E331-040B-91CAA0569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422" y="494575"/>
            <a:ext cx="3908491" cy="293442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NTN Nước Mắm Tám Phú – Thương Hiệu Bình Định">
            <a:extLst>
              <a:ext uri="{FF2B5EF4-FFF2-40B4-BE49-F238E27FC236}">
                <a16:creationId xmlns:a16="http://schemas.microsoft.com/office/drawing/2014/main" id="{C8ADD794-8799-2CBA-0693-1127D687C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580" y="3558155"/>
            <a:ext cx="3908490" cy="292759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Nước Mắm Mười Thu Tại Sài Gòn">
            <a:extLst>
              <a:ext uri="{FF2B5EF4-FFF2-40B4-BE49-F238E27FC236}">
                <a16:creationId xmlns:a16="http://schemas.microsoft.com/office/drawing/2014/main" id="{76805D5C-6E5D-9104-C9F9-03D159A6F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818" y="3975701"/>
            <a:ext cx="3351045" cy="251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022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958D2-CEC7-607E-B3C4-18BF6B87961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19C8BEF-B279-F2B2-624E-2CB197812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4"/>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9ECE7-ABAC-20FC-2A64-4A7752EE485D}"/>
              </a:ext>
            </a:extLst>
          </p:cNvPr>
          <p:cNvSpPr txBox="1"/>
          <p:nvPr/>
        </p:nvSpPr>
        <p:spPr>
          <a:xfrm>
            <a:off x="0" y="757550"/>
            <a:ext cx="12191999" cy="523220"/>
          </a:xfrm>
          <a:prstGeom prst="rect">
            <a:avLst/>
          </a:prstGeom>
          <a:noFill/>
        </p:spPr>
        <p:txBody>
          <a:bodyPr wrap="square" rtlCol="0">
            <a:spAutoFit/>
          </a:bodyPr>
          <a:lstStyle/>
          <a:p>
            <a:pPr algn="just"/>
            <a:r>
              <a:rPr lang="vi-VN" sz="2800" b="1" dirty="0"/>
              <a:t>I. VĂN HÓA ẨM THỰC VÀ ĐẶC TRƯNG VĂN HÓA ẨM THỰC BÌNH ĐỊNH</a:t>
            </a:r>
            <a:endParaRPr lang="en-US" sz="2800" b="1" dirty="0"/>
          </a:p>
        </p:txBody>
      </p:sp>
      <p:sp>
        <p:nvSpPr>
          <p:cNvPr id="5" name="Rectangle 4">
            <a:extLst>
              <a:ext uri="{FF2B5EF4-FFF2-40B4-BE49-F238E27FC236}">
                <a16:creationId xmlns:a16="http://schemas.microsoft.com/office/drawing/2014/main" id="{3BFAC30F-508E-EE0F-4E9D-A72CC17101D1}"/>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14" name="Freeform: Shape 13">
            <a:extLst>
              <a:ext uri="{FF2B5EF4-FFF2-40B4-BE49-F238E27FC236}">
                <a16:creationId xmlns:a16="http://schemas.microsoft.com/office/drawing/2014/main" id="{F5BF4B32-6DB8-CC1D-56EB-B610E65213C0}"/>
              </a:ext>
            </a:extLst>
          </p:cNvPr>
          <p:cNvSpPr/>
          <p:nvPr/>
        </p:nvSpPr>
        <p:spPr>
          <a:xfrm rot="16200000">
            <a:off x="3401988" y="1027752"/>
            <a:ext cx="4505710" cy="6561222"/>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38101" tIns="123443" rIns="160021" bIns="2733707"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F88FB845-22B3-61EB-C04C-AB0C21919282}"/>
              </a:ext>
            </a:extLst>
          </p:cNvPr>
          <p:cNvSpPr/>
          <p:nvPr/>
        </p:nvSpPr>
        <p:spPr>
          <a:xfrm>
            <a:off x="2871538" y="2055509"/>
            <a:ext cx="6224336" cy="4505710"/>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dirty="0">
                <a:latin typeface="Arial" panose="020B0604020202020204" pitchFamily="34" charset="0"/>
                <a:cs typeface="Arial" panose="020B0604020202020204" pitchFamily="34" charset="0"/>
              </a:rPr>
              <a:t> Dấu ấn văn hóa ẩm thực B.Đ in đậm qua món ăn, sản vật đặc sắc: chả cá (QNh), bánh xèo tôm nhảy (Mỹ Cang, TP), gỏi cá moi (Đề Gi, PC), nem (chợ Huyện, TP), chình mun (Châu Trún, PM), bánh hồng (Tam Quan, HN), rượu Bàu Đá (Nhơn Lộc, AN), bánh tráng, bánh ít lá gai, nước mắm,.... </a:t>
            </a:r>
            <a:r>
              <a:rPr lang="vi-VN" sz="3000" kern="1200" dirty="0">
                <a:latin typeface="Arial" panose="020B0604020202020204" pitchFamily="34" charset="0"/>
                <a:cs typeface="Arial" panose="020B0604020202020204" pitchFamily="34" charset="0"/>
              </a:rPr>
              <a:t>.</a:t>
            </a:r>
            <a:endParaRPr lang="en-US" sz="3000" kern="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8F75BAE-1FEE-D9D5-2C3C-C65AA629CBCB}"/>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2. Đặc trưng của ăn hóa ẩm thực Bình Định</a:t>
            </a:r>
            <a:endParaRPr lang="en-US"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Tree>
    <p:extLst>
      <p:ext uri="{BB962C8B-B14F-4D97-AF65-F5344CB8AC3E}">
        <p14:creationId xmlns:p14="http://schemas.microsoft.com/office/powerpoint/2010/main" val="4806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7B6D-9144-B02B-2444-DD608B57F0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D9F1D8-C0FC-5F6C-BD3B-222794DC2B77}"/>
              </a:ext>
            </a:extLst>
          </p:cNvPr>
          <p:cNvSpPr txBox="1"/>
          <p:nvPr/>
        </p:nvSpPr>
        <p:spPr>
          <a:xfrm>
            <a:off x="0" y="757550"/>
            <a:ext cx="12191999" cy="523220"/>
          </a:xfrm>
          <a:prstGeom prst="rect">
            <a:avLst/>
          </a:prstGeom>
          <a:noFill/>
        </p:spPr>
        <p:txBody>
          <a:bodyPr wrap="square" rtlCol="0">
            <a:spAutoFit/>
          </a:bodyPr>
          <a:lstStyle/>
          <a:p>
            <a:pPr algn="just"/>
            <a:r>
              <a:rPr lang="vi-VN" sz="2800" b="1" dirty="0"/>
              <a:t>I. MỘT SỐ MÓN ĂN TIÊU BIỂU Ở BÌNH ĐỊNH</a:t>
            </a:r>
            <a:endParaRPr lang="en-US" sz="2800" b="1" dirty="0"/>
          </a:p>
        </p:txBody>
      </p:sp>
      <p:sp>
        <p:nvSpPr>
          <p:cNvPr id="5" name="Rectangle 4">
            <a:extLst>
              <a:ext uri="{FF2B5EF4-FFF2-40B4-BE49-F238E27FC236}">
                <a16:creationId xmlns:a16="http://schemas.microsoft.com/office/drawing/2014/main" id="{B4114088-7DB0-7671-0437-25DB3C26A695}"/>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21" name="TextBox 20">
            <a:extLst>
              <a:ext uri="{FF2B5EF4-FFF2-40B4-BE49-F238E27FC236}">
                <a16:creationId xmlns:a16="http://schemas.microsoft.com/office/drawing/2014/main" id="{5151EFD4-55E2-9D04-1B25-3F63FBE3DE41}"/>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1. Chả cá</a:t>
            </a:r>
            <a:endParaRPr lang="en-US"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pic>
        <p:nvPicPr>
          <p:cNvPr id="4098" name="Picture 2" descr="Đặc sản Chả cá Quy Nhơn - Món ngon nổi tiếng nhất Bình Định">
            <a:extLst>
              <a:ext uri="{FF2B5EF4-FFF2-40B4-BE49-F238E27FC236}">
                <a16:creationId xmlns:a16="http://schemas.microsoft.com/office/drawing/2014/main" id="{77C17C44-6B70-5C1F-2F3A-AA74BACE6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74" y="1973550"/>
            <a:ext cx="2619375" cy="17526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100" name="Picture 4" descr="Quên lối về' với chả cá cuốn rau răm, món ăn vặt đặc sản ở Bình Định">
            <a:extLst>
              <a:ext uri="{FF2B5EF4-FFF2-40B4-BE49-F238E27FC236}">
                <a16:creationId xmlns:a16="http://schemas.microsoft.com/office/drawing/2014/main" id="{1CA1F6CC-CD88-1E30-FCD3-4A377C39B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5" y="4197862"/>
            <a:ext cx="2619375" cy="17430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02" name="Picture 6" descr="Chả cá Quy Nhơn Bình Định: Món ăn nức tiếng vùng đất Võ - Đặc sản Quy Nhơn  - Cửa hàng đặc sản Bình Định">
            <a:extLst>
              <a:ext uri="{FF2B5EF4-FFF2-40B4-BE49-F238E27FC236}">
                <a16:creationId xmlns:a16="http://schemas.microsoft.com/office/drawing/2014/main" id="{EC3DDFD5-FA48-753E-152F-DA8D6C700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933" y="1685300"/>
            <a:ext cx="2847975"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4" name="Picture 8" descr="Chả cá Quy Nhơn | Đặc sản chả cá Bình Định giá SỈ tại xưởng">
            <a:extLst>
              <a:ext uri="{FF2B5EF4-FFF2-40B4-BE49-F238E27FC236}">
                <a16:creationId xmlns:a16="http://schemas.microsoft.com/office/drawing/2014/main" id="{C1B2414A-7B84-BBF6-9A5F-FEA519AF1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714" y="2897251"/>
            <a:ext cx="2619375" cy="1743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6" name="Picture 10" descr="Chả cá Quy Nhơn Bình Định: Món ăn nức tiếng vùng đất Võ - Đặc sản Quy Nhơn  - Cửa hàng đặc sản Bình Định">
            <a:extLst>
              <a:ext uri="{FF2B5EF4-FFF2-40B4-BE49-F238E27FC236}">
                <a16:creationId xmlns:a16="http://schemas.microsoft.com/office/drawing/2014/main" id="{EBFAEB90-4E01-3E10-1DC5-9C5876962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117" y="4456228"/>
            <a:ext cx="2724150" cy="16764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108" name="Picture 12" descr="Chả cá Bình Định gia truyền chính gốc - Nem Chợ Huyện">
            <a:extLst>
              <a:ext uri="{FF2B5EF4-FFF2-40B4-BE49-F238E27FC236}">
                <a16:creationId xmlns:a16="http://schemas.microsoft.com/office/drawing/2014/main" id="{ECC0574C-7277-FCB9-56BA-8F31E529B1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7142" y="4825051"/>
            <a:ext cx="2466975" cy="1847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0" name="Picture 14" descr="Chả Cá Quy Nhơn Hấp, Chiến Chính Gốc - Bánh 500Gr">
            <a:extLst>
              <a:ext uri="{FF2B5EF4-FFF2-40B4-BE49-F238E27FC236}">
                <a16:creationId xmlns:a16="http://schemas.microsoft.com/office/drawing/2014/main" id="{92973A4F-CDDE-DCAA-DFD9-A2EA1C48F9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583" y="4294805"/>
            <a:ext cx="2143125"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2" name="Picture 16" descr="CHẢ CÁ BÌNH ĐỊNH - 500gr | TAKIFOOD">
            <a:extLst>
              <a:ext uri="{FF2B5EF4-FFF2-40B4-BE49-F238E27FC236}">
                <a16:creationId xmlns:a16="http://schemas.microsoft.com/office/drawing/2014/main" id="{4B94B2CA-9138-8E53-3109-260F471EC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5583" y="1418675"/>
            <a:ext cx="2434409" cy="24344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14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1000" fill="hold"/>
                                        <p:tgtEl>
                                          <p:spTgt spid="4098"/>
                                        </p:tgtEl>
                                        <p:attrNameLst>
                                          <p:attrName>ppt_w</p:attrName>
                                        </p:attrNameLst>
                                      </p:cBhvr>
                                      <p:tavLst>
                                        <p:tav tm="0">
                                          <p:val>
                                            <p:fltVal val="0"/>
                                          </p:val>
                                        </p:tav>
                                        <p:tav tm="100000">
                                          <p:val>
                                            <p:strVal val="#ppt_w"/>
                                          </p:val>
                                        </p:tav>
                                      </p:tavLst>
                                    </p:anim>
                                    <p:anim calcmode="lin" valueType="num">
                                      <p:cBhvr>
                                        <p:cTn id="15" dur="1000" fill="hold"/>
                                        <p:tgtEl>
                                          <p:spTgt spid="4098"/>
                                        </p:tgtEl>
                                        <p:attrNameLst>
                                          <p:attrName>ppt_h</p:attrName>
                                        </p:attrNameLst>
                                      </p:cBhvr>
                                      <p:tavLst>
                                        <p:tav tm="0">
                                          <p:val>
                                            <p:fltVal val="0"/>
                                          </p:val>
                                        </p:tav>
                                        <p:tav tm="100000">
                                          <p:val>
                                            <p:strVal val="#ppt_h"/>
                                          </p:val>
                                        </p:tav>
                                      </p:tavLst>
                                    </p:anim>
                                    <p:anim calcmode="lin" valueType="num">
                                      <p:cBhvr>
                                        <p:cTn id="16" dur="1000" fill="hold"/>
                                        <p:tgtEl>
                                          <p:spTgt spid="4098"/>
                                        </p:tgtEl>
                                        <p:attrNameLst>
                                          <p:attrName>style.rotation</p:attrName>
                                        </p:attrNameLst>
                                      </p:cBhvr>
                                      <p:tavLst>
                                        <p:tav tm="0">
                                          <p:val>
                                            <p:fltVal val="90"/>
                                          </p:val>
                                        </p:tav>
                                        <p:tav tm="100000">
                                          <p:val>
                                            <p:fltVal val="0"/>
                                          </p:val>
                                        </p:tav>
                                      </p:tavLst>
                                    </p:anim>
                                    <p:animEffect transition="in" filter="fade">
                                      <p:cBhvr>
                                        <p:cTn id="17" dur="1000"/>
                                        <p:tgtEl>
                                          <p:spTgt spid="4098"/>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p:cTn id="21" dur="500" fill="hold"/>
                                        <p:tgtEl>
                                          <p:spTgt spid="4100"/>
                                        </p:tgtEl>
                                        <p:attrNameLst>
                                          <p:attrName>ppt_w</p:attrName>
                                        </p:attrNameLst>
                                      </p:cBhvr>
                                      <p:tavLst>
                                        <p:tav tm="0">
                                          <p:val>
                                            <p:fltVal val="0"/>
                                          </p:val>
                                        </p:tav>
                                        <p:tav tm="100000">
                                          <p:val>
                                            <p:strVal val="#ppt_w"/>
                                          </p:val>
                                        </p:tav>
                                      </p:tavLst>
                                    </p:anim>
                                    <p:anim calcmode="lin" valueType="num">
                                      <p:cBhvr>
                                        <p:cTn id="22" dur="500" fill="hold"/>
                                        <p:tgtEl>
                                          <p:spTgt spid="4100"/>
                                        </p:tgtEl>
                                        <p:attrNameLst>
                                          <p:attrName>ppt_h</p:attrName>
                                        </p:attrNameLst>
                                      </p:cBhvr>
                                      <p:tavLst>
                                        <p:tav tm="0">
                                          <p:val>
                                            <p:fltVal val="0"/>
                                          </p:val>
                                        </p:tav>
                                        <p:tav tm="100000">
                                          <p:val>
                                            <p:strVal val="#ppt_h"/>
                                          </p:val>
                                        </p:tav>
                                      </p:tavLst>
                                    </p:anim>
                                    <p:animEffect transition="in" filter="fade">
                                      <p:cBhvr>
                                        <p:cTn id="23" dur="500"/>
                                        <p:tgtEl>
                                          <p:spTgt spid="4100"/>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barn(inVertical)">
                                      <p:cBhvr>
                                        <p:cTn id="27" dur="500"/>
                                        <p:tgtEl>
                                          <p:spTgt spid="4104"/>
                                        </p:tgtEl>
                                      </p:cBhvr>
                                    </p:animEffect>
                                  </p:childTnLst>
                                </p:cTn>
                              </p:par>
                            </p:childTnLst>
                          </p:cTn>
                        </p:par>
                        <p:par>
                          <p:cTn id="28" fill="hold">
                            <p:stCondLst>
                              <p:cond delay="2000"/>
                            </p:stCondLst>
                            <p:childTnLst>
                              <p:par>
                                <p:cTn id="29" presetID="6" presetClass="entr" presetSubtype="16" fill="hold" nodeType="afterEffect">
                                  <p:stCondLst>
                                    <p:cond delay="0"/>
                                  </p:stCondLst>
                                  <p:childTnLst>
                                    <p:set>
                                      <p:cBhvr>
                                        <p:cTn id="30" dur="1" fill="hold">
                                          <p:stCondLst>
                                            <p:cond delay="0"/>
                                          </p:stCondLst>
                                        </p:cTn>
                                        <p:tgtEl>
                                          <p:spTgt spid="4108"/>
                                        </p:tgtEl>
                                        <p:attrNameLst>
                                          <p:attrName>style.visibility</p:attrName>
                                        </p:attrNameLst>
                                      </p:cBhvr>
                                      <p:to>
                                        <p:strVal val="visible"/>
                                      </p:to>
                                    </p:set>
                                    <p:animEffect transition="in" filter="circle(in)">
                                      <p:cBhvr>
                                        <p:cTn id="31" dur="750"/>
                                        <p:tgtEl>
                                          <p:spTgt spid="4108"/>
                                        </p:tgtEl>
                                      </p:cBhvr>
                                    </p:animEffect>
                                  </p:childTnLst>
                                </p:cTn>
                              </p:par>
                            </p:childTnLst>
                          </p:cTn>
                        </p:par>
                        <p:par>
                          <p:cTn id="32" fill="hold">
                            <p:stCondLst>
                              <p:cond delay="2750"/>
                            </p:stCondLst>
                            <p:childTnLst>
                              <p:par>
                                <p:cTn id="33" presetID="21" presetClass="entr" presetSubtype="1" fill="hold" nodeType="afterEffect">
                                  <p:stCondLst>
                                    <p:cond delay="0"/>
                                  </p:stCondLst>
                                  <p:childTnLst>
                                    <p:set>
                                      <p:cBhvr>
                                        <p:cTn id="34" dur="1" fill="hold">
                                          <p:stCondLst>
                                            <p:cond delay="0"/>
                                          </p:stCondLst>
                                        </p:cTn>
                                        <p:tgtEl>
                                          <p:spTgt spid="4102"/>
                                        </p:tgtEl>
                                        <p:attrNameLst>
                                          <p:attrName>style.visibility</p:attrName>
                                        </p:attrNameLst>
                                      </p:cBhvr>
                                      <p:to>
                                        <p:strVal val="visible"/>
                                      </p:to>
                                    </p:set>
                                    <p:animEffect transition="in" filter="wheel(1)">
                                      <p:cBhvr>
                                        <p:cTn id="35" dur="500"/>
                                        <p:tgtEl>
                                          <p:spTgt spid="4102"/>
                                        </p:tgtEl>
                                      </p:cBhvr>
                                    </p:animEffect>
                                  </p:childTnLst>
                                </p:cTn>
                              </p:par>
                            </p:childTnLst>
                          </p:cTn>
                        </p:par>
                        <p:par>
                          <p:cTn id="36" fill="hold">
                            <p:stCondLst>
                              <p:cond delay="3250"/>
                            </p:stCondLst>
                            <p:childTnLst>
                              <p:par>
                                <p:cTn id="37" presetID="21" presetClass="entr" presetSubtype="1" fill="hold" nodeType="after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wheel(1)">
                                      <p:cBhvr>
                                        <p:cTn id="39" dur="750"/>
                                        <p:tgtEl>
                                          <p:spTgt spid="4106"/>
                                        </p:tgtEl>
                                      </p:cBhvr>
                                    </p:animEffect>
                                  </p:childTnLst>
                                </p:cTn>
                              </p:par>
                            </p:childTnLst>
                          </p:cTn>
                        </p:par>
                        <p:par>
                          <p:cTn id="40" fill="hold">
                            <p:stCondLst>
                              <p:cond delay="4000"/>
                            </p:stCondLst>
                            <p:childTnLst>
                              <p:par>
                                <p:cTn id="41" presetID="14" presetClass="entr" presetSubtype="10" fill="hold" nodeType="afterEffect">
                                  <p:stCondLst>
                                    <p:cond delay="0"/>
                                  </p:stCondLst>
                                  <p:childTnLst>
                                    <p:set>
                                      <p:cBhvr>
                                        <p:cTn id="42" dur="1" fill="hold">
                                          <p:stCondLst>
                                            <p:cond delay="0"/>
                                          </p:stCondLst>
                                        </p:cTn>
                                        <p:tgtEl>
                                          <p:spTgt spid="4112"/>
                                        </p:tgtEl>
                                        <p:attrNameLst>
                                          <p:attrName>style.visibility</p:attrName>
                                        </p:attrNameLst>
                                      </p:cBhvr>
                                      <p:to>
                                        <p:strVal val="visible"/>
                                      </p:to>
                                    </p:set>
                                    <p:animEffect transition="in" filter="randombar(horizontal)">
                                      <p:cBhvr>
                                        <p:cTn id="43" dur="500"/>
                                        <p:tgtEl>
                                          <p:spTgt spid="4112"/>
                                        </p:tgtEl>
                                      </p:cBhvr>
                                    </p:animEffect>
                                  </p:childTnLst>
                                </p:cTn>
                              </p:par>
                            </p:childTnLst>
                          </p:cTn>
                        </p:par>
                        <p:par>
                          <p:cTn id="44" fill="hold">
                            <p:stCondLst>
                              <p:cond delay="4500"/>
                            </p:stCondLst>
                            <p:childTnLst>
                              <p:par>
                                <p:cTn id="45" presetID="31" presetClass="entr" presetSubtype="0" fill="hold" nodeType="afterEffect">
                                  <p:stCondLst>
                                    <p:cond delay="0"/>
                                  </p:stCondLst>
                                  <p:childTnLst>
                                    <p:set>
                                      <p:cBhvr>
                                        <p:cTn id="46" dur="1" fill="hold">
                                          <p:stCondLst>
                                            <p:cond delay="0"/>
                                          </p:stCondLst>
                                        </p:cTn>
                                        <p:tgtEl>
                                          <p:spTgt spid="4110"/>
                                        </p:tgtEl>
                                        <p:attrNameLst>
                                          <p:attrName>style.visibility</p:attrName>
                                        </p:attrNameLst>
                                      </p:cBhvr>
                                      <p:to>
                                        <p:strVal val="visible"/>
                                      </p:to>
                                    </p:set>
                                    <p:anim calcmode="lin" valueType="num">
                                      <p:cBhvr>
                                        <p:cTn id="47" dur="750" fill="hold"/>
                                        <p:tgtEl>
                                          <p:spTgt spid="4110"/>
                                        </p:tgtEl>
                                        <p:attrNameLst>
                                          <p:attrName>ppt_w</p:attrName>
                                        </p:attrNameLst>
                                      </p:cBhvr>
                                      <p:tavLst>
                                        <p:tav tm="0">
                                          <p:val>
                                            <p:fltVal val="0"/>
                                          </p:val>
                                        </p:tav>
                                        <p:tav tm="100000">
                                          <p:val>
                                            <p:strVal val="#ppt_w"/>
                                          </p:val>
                                        </p:tav>
                                      </p:tavLst>
                                    </p:anim>
                                    <p:anim calcmode="lin" valueType="num">
                                      <p:cBhvr>
                                        <p:cTn id="48" dur="750" fill="hold"/>
                                        <p:tgtEl>
                                          <p:spTgt spid="4110"/>
                                        </p:tgtEl>
                                        <p:attrNameLst>
                                          <p:attrName>ppt_h</p:attrName>
                                        </p:attrNameLst>
                                      </p:cBhvr>
                                      <p:tavLst>
                                        <p:tav tm="0">
                                          <p:val>
                                            <p:fltVal val="0"/>
                                          </p:val>
                                        </p:tav>
                                        <p:tav tm="100000">
                                          <p:val>
                                            <p:strVal val="#ppt_h"/>
                                          </p:val>
                                        </p:tav>
                                      </p:tavLst>
                                    </p:anim>
                                    <p:anim calcmode="lin" valueType="num">
                                      <p:cBhvr>
                                        <p:cTn id="49" dur="750" fill="hold"/>
                                        <p:tgtEl>
                                          <p:spTgt spid="4110"/>
                                        </p:tgtEl>
                                        <p:attrNameLst>
                                          <p:attrName>style.rotation</p:attrName>
                                        </p:attrNameLst>
                                      </p:cBhvr>
                                      <p:tavLst>
                                        <p:tav tm="0">
                                          <p:val>
                                            <p:fltVal val="90"/>
                                          </p:val>
                                        </p:tav>
                                        <p:tav tm="100000">
                                          <p:val>
                                            <p:fltVal val="0"/>
                                          </p:val>
                                        </p:tav>
                                      </p:tavLst>
                                    </p:anim>
                                    <p:animEffect transition="in" filter="fade">
                                      <p:cBhvr>
                                        <p:cTn id="50" dur="75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A22F1-2929-0022-09D0-C0CE1372989D}"/>
              </a:ext>
            </a:extLst>
          </p:cNvPr>
          <p:cNvPicPr>
            <a:picLocks noChangeAspect="1"/>
          </p:cNvPicPr>
          <p:nvPr/>
        </p:nvPicPr>
        <p:blipFill>
          <a:blip r:embed="rId2"/>
          <a:stretch>
            <a:fillRect/>
          </a:stretch>
        </p:blipFill>
        <p:spPr>
          <a:xfrm>
            <a:off x="661165" y="1704473"/>
            <a:ext cx="10869669" cy="3449053"/>
          </a:xfrm>
          <a:prstGeom prst="rect">
            <a:avLst/>
          </a:prstGeom>
        </p:spPr>
      </p:pic>
    </p:spTree>
    <p:extLst>
      <p:ext uri="{BB962C8B-B14F-4D97-AF65-F5344CB8AC3E}">
        <p14:creationId xmlns:p14="http://schemas.microsoft.com/office/powerpoint/2010/main" val="41897092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AE2F-B532-44A6-813E-FA218DAD53D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96D8B95-399D-5D9F-4DA5-02EFF0CD2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78"/>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0AD11D-D167-A095-0E6F-8D076F059B41}"/>
              </a:ext>
            </a:extLst>
          </p:cNvPr>
          <p:cNvSpPr txBox="1"/>
          <p:nvPr/>
        </p:nvSpPr>
        <p:spPr>
          <a:xfrm>
            <a:off x="0" y="757550"/>
            <a:ext cx="12191999" cy="523220"/>
          </a:xfrm>
          <a:prstGeom prst="rect">
            <a:avLst/>
          </a:prstGeom>
          <a:noFill/>
        </p:spPr>
        <p:txBody>
          <a:bodyPr wrap="square" rtlCol="0">
            <a:spAutoFit/>
          </a:bodyPr>
          <a:lstStyle/>
          <a:p>
            <a:pPr algn="just"/>
            <a:r>
              <a:rPr lang="vi-VN" sz="2800" b="1" dirty="0"/>
              <a:t>I. MỘT SỐ MÓN ĂN TIÊU BIỂU Ở BÌNH ĐỊNH</a:t>
            </a:r>
            <a:endParaRPr lang="en-US" sz="2800" b="1" dirty="0"/>
          </a:p>
        </p:txBody>
      </p:sp>
      <p:sp>
        <p:nvSpPr>
          <p:cNvPr id="5" name="Rectangle 4">
            <a:extLst>
              <a:ext uri="{FF2B5EF4-FFF2-40B4-BE49-F238E27FC236}">
                <a16:creationId xmlns:a16="http://schemas.microsoft.com/office/drawing/2014/main" id="{493AF1A3-360D-9708-5550-3535B60E8E77}"/>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14" name="Freeform: Shape 13">
            <a:extLst>
              <a:ext uri="{FF2B5EF4-FFF2-40B4-BE49-F238E27FC236}">
                <a16:creationId xmlns:a16="http://schemas.microsoft.com/office/drawing/2014/main" id="{C577D778-56C9-C441-0404-30DFF173A817}"/>
              </a:ext>
            </a:extLst>
          </p:cNvPr>
          <p:cNvSpPr/>
          <p:nvPr/>
        </p:nvSpPr>
        <p:spPr>
          <a:xfrm rot="16200000">
            <a:off x="3633977" y="-1598480"/>
            <a:ext cx="4924045" cy="11871164"/>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38101" tIns="123443" rIns="160021" bIns="2733707"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2C8DD961-38DA-F7B3-D347-35194518A30F}"/>
              </a:ext>
            </a:extLst>
          </p:cNvPr>
          <p:cNvSpPr/>
          <p:nvPr/>
        </p:nvSpPr>
        <p:spPr>
          <a:xfrm>
            <a:off x="272716" y="2055508"/>
            <a:ext cx="11919283" cy="4743617"/>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dirty="0">
                <a:latin typeface="Arial" panose="020B0604020202020204" pitchFamily="34" charset="0"/>
                <a:cs typeface="Arial" panose="020B0604020202020204" pitchFamily="34" charset="0"/>
              </a:rPr>
              <a:t> - Năm 2013, bánh canh chả cá QNh có tên trong 10 món ăn Việt Nam xác lập kỷ lục ẩm thực Châu Á được Tổ chức Kỷ lục châu Á công nhận</a:t>
            </a:r>
            <a:r>
              <a:rPr lang="vi-VN" sz="3000" kern="1200" dirty="0">
                <a:latin typeface="Arial" panose="020B0604020202020204" pitchFamily="34" charset="0"/>
                <a:cs typeface="Arial" panose="020B0604020202020204" pitchFamily="34" charset="0"/>
              </a:rPr>
              <a:t>.</a:t>
            </a:r>
          </a:p>
          <a:p>
            <a:pPr lvl="0" algn="l" defTabSz="1600200">
              <a:lnSpc>
                <a:spcPct val="90000"/>
              </a:lnSpc>
              <a:spcBef>
                <a:spcPct val="0"/>
              </a:spcBef>
              <a:spcAft>
                <a:spcPct val="35000"/>
              </a:spcAft>
            </a:pPr>
            <a:r>
              <a:rPr lang="vi-VN" sz="3000" kern="1200" dirty="0">
                <a:latin typeface="Arial" panose="020B0604020202020204" pitchFamily="34" charset="0"/>
                <a:cs typeface="Arial" panose="020B0604020202020204" pitchFamily="34" charset="0"/>
              </a:rPr>
              <a:t>- Nguyên liệu: cá tươi (cá mối, thu, tụa, cá thuẫn, cá măng,...), kết hợp cùng gia vị.</a:t>
            </a:r>
          </a:p>
          <a:p>
            <a:pPr lvl="0" algn="l" defTabSz="1600200">
              <a:lnSpc>
                <a:spcPct val="90000"/>
              </a:lnSpc>
              <a:spcBef>
                <a:spcPct val="0"/>
              </a:spcBef>
              <a:spcAft>
                <a:spcPct val="35000"/>
              </a:spcAft>
            </a:pPr>
            <a:r>
              <a:rPr lang="vi-VN" sz="3000" dirty="0">
                <a:latin typeface="Arial" panose="020B0604020202020204" pitchFamily="34" charset="0"/>
                <a:cs typeface="Arial" panose="020B0604020202020204" pitchFamily="34" charset="0"/>
              </a:rPr>
              <a:t>- Các khâu chế biến: lọc thịt cá, cho gia vị (tỏi, hành, tiêu, hạt nêm, muối,...) trộn đều, để ngấm gia vị (20-30 phút) -&gt; xay nhuyễn hỗn hợp (hoặc quết đều tay, nhanh) tạo độ dai, mịn, kết dính cho chả -&gt; tạo hình, vo viên chả cá.</a:t>
            </a:r>
          </a:p>
          <a:p>
            <a:pPr lvl="0" algn="l" defTabSz="1600200">
              <a:lnSpc>
                <a:spcPct val="90000"/>
              </a:lnSpc>
              <a:spcBef>
                <a:spcPct val="0"/>
              </a:spcBef>
              <a:spcAft>
                <a:spcPct val="35000"/>
              </a:spcAft>
            </a:pPr>
            <a:r>
              <a:rPr lang="vi-VN" sz="3000" kern="1200" dirty="0">
                <a:latin typeface="Arial" panose="020B0604020202020204" pitchFamily="34" charset="0"/>
                <a:cs typeface="Arial" panose="020B0604020202020204" pitchFamily="34" charset="0"/>
              </a:rPr>
              <a:t>- Có 2 loại ( chả hấp và chiên), tạo thành món bánh canh, bún chả cá.</a:t>
            </a:r>
            <a:endParaRPr lang="en-US" sz="3000" kern="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1EBB2BB-E157-5A7A-3E1E-0FAF6C368F26}"/>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1. Chả cá</a:t>
            </a:r>
            <a:endParaRPr lang="en-US"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Tree>
    <p:extLst>
      <p:ext uri="{BB962C8B-B14F-4D97-AF65-F5344CB8AC3E}">
        <p14:creationId xmlns:p14="http://schemas.microsoft.com/office/powerpoint/2010/main" val="41882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fade">
                                      <p:cBhvr>
                                        <p:cTn id="26" dur="1000"/>
                                        <p:tgtEl>
                                          <p:spTgt spid="16">
                                            <p:txEl>
                                              <p:pRg st="1" end="1"/>
                                            </p:txEl>
                                          </p:spTgt>
                                        </p:tgtEl>
                                      </p:cBhvr>
                                    </p:animEffect>
                                    <p:anim calcmode="lin" valueType="num">
                                      <p:cBhvr>
                                        <p:cTn id="27"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fade">
                                      <p:cBhvr>
                                        <p:cTn id="33" dur="1000"/>
                                        <p:tgtEl>
                                          <p:spTgt spid="16">
                                            <p:txEl>
                                              <p:pRg st="2" end="2"/>
                                            </p:txEl>
                                          </p:spTgt>
                                        </p:tgtEl>
                                      </p:cBhvr>
                                    </p:animEffect>
                                    <p:anim calcmode="lin" valueType="num">
                                      <p:cBhvr>
                                        <p:cTn id="34"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3" end="3"/>
                                            </p:txEl>
                                          </p:spTgt>
                                        </p:tgtEl>
                                        <p:attrNameLst>
                                          <p:attrName>style.visibility</p:attrName>
                                        </p:attrNameLst>
                                      </p:cBhvr>
                                      <p:to>
                                        <p:strVal val="visible"/>
                                      </p:to>
                                    </p:set>
                                    <p:animEffect transition="in" filter="fade">
                                      <p:cBhvr>
                                        <p:cTn id="40" dur="1000"/>
                                        <p:tgtEl>
                                          <p:spTgt spid="16">
                                            <p:txEl>
                                              <p:pRg st="3" end="3"/>
                                            </p:txEl>
                                          </p:spTgt>
                                        </p:tgtEl>
                                      </p:cBhvr>
                                    </p:animEffect>
                                    <p:anim calcmode="lin" valueType="num">
                                      <p:cBhvr>
                                        <p:cTn id="41"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87EC5E-2FF3-89F5-ADCC-1309460D4D03}"/>
              </a:ext>
            </a:extLst>
          </p:cNvPr>
          <p:cNvPicPr>
            <a:picLocks noChangeAspect="1"/>
          </p:cNvPicPr>
          <p:nvPr/>
        </p:nvPicPr>
        <p:blipFill>
          <a:blip r:embed="rId2"/>
          <a:stretch>
            <a:fillRect/>
          </a:stretch>
        </p:blipFill>
        <p:spPr>
          <a:xfrm>
            <a:off x="536232" y="1750153"/>
            <a:ext cx="11119535" cy="3357693"/>
          </a:xfrm>
          <a:prstGeom prst="rect">
            <a:avLst/>
          </a:prstGeom>
        </p:spPr>
      </p:pic>
    </p:spTree>
    <p:extLst>
      <p:ext uri="{BB962C8B-B14F-4D97-AF65-F5344CB8AC3E}">
        <p14:creationId xmlns:p14="http://schemas.microsoft.com/office/powerpoint/2010/main" val="3927124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1624-29C0-A89C-96EB-42061089BFB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C337F01-CD51-A970-7D1E-0FE2E12BC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78"/>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A809FD-2C50-4F7A-AB7B-E0A099FDD6D8}"/>
              </a:ext>
            </a:extLst>
          </p:cNvPr>
          <p:cNvSpPr txBox="1"/>
          <p:nvPr/>
        </p:nvSpPr>
        <p:spPr>
          <a:xfrm>
            <a:off x="0" y="757550"/>
            <a:ext cx="12191999" cy="523220"/>
          </a:xfrm>
          <a:prstGeom prst="rect">
            <a:avLst/>
          </a:prstGeom>
          <a:noFill/>
        </p:spPr>
        <p:txBody>
          <a:bodyPr wrap="square" rtlCol="0">
            <a:spAutoFit/>
          </a:bodyPr>
          <a:lstStyle/>
          <a:p>
            <a:pPr algn="just"/>
            <a:r>
              <a:rPr lang="vi-VN" sz="2800" b="1" dirty="0"/>
              <a:t>I. MỘT SỐ MÓN ĂN TIÊU BIỂU Ở BÌNH ĐỊNH</a:t>
            </a:r>
            <a:endParaRPr lang="en-US" sz="2800" b="1" dirty="0"/>
          </a:p>
        </p:txBody>
      </p:sp>
      <p:sp>
        <p:nvSpPr>
          <p:cNvPr id="5" name="Rectangle 4">
            <a:extLst>
              <a:ext uri="{FF2B5EF4-FFF2-40B4-BE49-F238E27FC236}">
                <a16:creationId xmlns:a16="http://schemas.microsoft.com/office/drawing/2014/main" id="{6F719759-EAB6-2AB5-68D8-DCE752F97B87}"/>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21" name="TextBox 20">
            <a:extLst>
              <a:ext uri="{FF2B5EF4-FFF2-40B4-BE49-F238E27FC236}">
                <a16:creationId xmlns:a16="http://schemas.microsoft.com/office/drawing/2014/main" id="{588ED913-56BB-36E6-9EAD-6FBC6F10BE77}"/>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2. Nem chợ Huyện</a:t>
            </a:r>
            <a:endParaRPr lang="en-US"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
        <p:nvSpPr>
          <p:cNvPr id="3" name="Freeform: Shape 2">
            <a:extLst>
              <a:ext uri="{FF2B5EF4-FFF2-40B4-BE49-F238E27FC236}">
                <a16:creationId xmlns:a16="http://schemas.microsoft.com/office/drawing/2014/main" id="{56679978-58D5-76A1-12AA-83603B680233}"/>
              </a:ext>
            </a:extLst>
          </p:cNvPr>
          <p:cNvSpPr/>
          <p:nvPr/>
        </p:nvSpPr>
        <p:spPr>
          <a:xfrm rot="16200000">
            <a:off x="3883549" y="-1769718"/>
            <a:ext cx="4296557" cy="11871164"/>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738101" tIns="123443" rIns="160021" bIns="2733707"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5859433E-F829-6D53-5153-5B66D412A43D}"/>
              </a:ext>
            </a:extLst>
          </p:cNvPr>
          <p:cNvSpPr/>
          <p:nvPr/>
        </p:nvSpPr>
        <p:spPr>
          <a:xfrm>
            <a:off x="272716" y="2055508"/>
            <a:ext cx="11919283" cy="4743617"/>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marL="0" lvl="0" indent="0" algn="l" defTabSz="1600200">
              <a:lnSpc>
                <a:spcPct val="90000"/>
              </a:lnSpc>
              <a:spcBef>
                <a:spcPct val="0"/>
              </a:spcBef>
              <a:spcAft>
                <a:spcPct val="35000"/>
              </a:spcAft>
              <a:buNone/>
            </a:pPr>
            <a:r>
              <a:rPr lang="vi-VN" sz="3000" dirty="0">
                <a:latin typeface="Arial" panose="020B0604020202020204" pitchFamily="34" charset="0"/>
                <a:cs typeface="Arial" panose="020B0604020202020204" pitchFamily="34" charset="0"/>
              </a:rPr>
              <a:t> - Sự hấp dẫn của nem chua B.Đ là hội tụ đủ các hương vị từ ngọt, mặn, dai đến chua, cay,...độc đáo, ghi dấu ẩm thực miền “đất võ”</a:t>
            </a:r>
            <a:r>
              <a:rPr lang="vi-VN" sz="3000" kern="1200" dirty="0">
                <a:latin typeface="Arial" panose="020B0604020202020204" pitchFamily="34" charset="0"/>
                <a:cs typeface="Arial" panose="020B0604020202020204" pitchFamily="34" charset="0"/>
              </a:rPr>
              <a:t>.</a:t>
            </a:r>
          </a:p>
          <a:p>
            <a:pPr lvl="0" algn="l" defTabSz="1600200">
              <a:lnSpc>
                <a:spcPct val="90000"/>
              </a:lnSpc>
              <a:spcBef>
                <a:spcPct val="0"/>
              </a:spcBef>
              <a:spcAft>
                <a:spcPct val="35000"/>
              </a:spcAft>
            </a:pPr>
            <a:r>
              <a:rPr lang="vi-VN" sz="3000" kern="1200" dirty="0">
                <a:latin typeface="Arial" panose="020B0604020202020204" pitchFamily="34" charset="0"/>
                <a:cs typeface="Arial" panose="020B0604020202020204" pitchFamily="34" charset="0"/>
              </a:rPr>
              <a:t>- Nguyên liệu: thịt heo (nạc) tươi, kết hợp cùng gia vị, da heo, thính (gạo tẻ rang vàng hay xay nhỏ).</a:t>
            </a:r>
          </a:p>
          <a:p>
            <a:pPr lvl="0" algn="l" defTabSz="1600200">
              <a:lnSpc>
                <a:spcPct val="90000"/>
              </a:lnSpc>
              <a:spcBef>
                <a:spcPct val="0"/>
              </a:spcBef>
              <a:spcAft>
                <a:spcPct val="35000"/>
              </a:spcAft>
            </a:pPr>
            <a:r>
              <a:rPr lang="vi-VN" sz="3000" dirty="0">
                <a:latin typeface="Arial" panose="020B0604020202020204" pitchFamily="34" charset="0"/>
                <a:cs typeface="Arial" panose="020B0604020202020204" pitchFamily="34" charset="0"/>
              </a:rPr>
              <a:t>- Các khâu chế biến: sơ chế thịt heo (lau bằng khăn, không rửa), giã (xay) thịt trộn với da heo -&gt; quết thịt với gia vị -&gt; vo viên, gói nem (lá ổi, lá chuối) -&gt; lên men 3-4 ngày.</a:t>
            </a:r>
          </a:p>
          <a:p>
            <a:pPr lvl="0" algn="l" defTabSz="1600200">
              <a:lnSpc>
                <a:spcPct val="90000"/>
              </a:lnSpc>
              <a:spcBef>
                <a:spcPct val="0"/>
              </a:spcBef>
              <a:spcAft>
                <a:spcPct val="35000"/>
              </a:spcAft>
            </a:pPr>
            <a:r>
              <a:rPr lang="vi-VN" sz="3000" kern="1200" dirty="0">
                <a:latin typeface="Arial" panose="020B0604020202020204" pitchFamily="34" charset="0"/>
                <a:cs typeface="Arial" panose="020B0604020202020204" pitchFamily="34" charset="0"/>
              </a:rPr>
              <a:t>- Có 2 loại nem chiếc và nem cây.</a:t>
            </a:r>
            <a:endParaRPr lang="en-US" sz="30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26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1000"/>
                                        <p:tgtEl>
                                          <p:spTgt spid="6">
                                            <p:txEl>
                                              <p:pRg st="3" end="3"/>
                                            </p:txEl>
                                          </p:spTgt>
                                        </p:tgtEl>
                                      </p:cBhvr>
                                    </p:animEffect>
                                    <p:anim calcmode="lin" valueType="num">
                                      <p:cBhvr>
                                        <p:cTn id="4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565823-E749-0847-A78F-275C886DCEEF}"/>
              </a:ext>
            </a:extLst>
          </p:cNvPr>
          <p:cNvPicPr>
            <a:picLocks noChangeAspect="1"/>
          </p:cNvPicPr>
          <p:nvPr/>
        </p:nvPicPr>
        <p:blipFill>
          <a:blip r:embed="rId2"/>
          <a:stretch>
            <a:fillRect/>
          </a:stretch>
        </p:blipFill>
        <p:spPr>
          <a:xfrm>
            <a:off x="590407" y="1491915"/>
            <a:ext cx="10851604" cy="3818021"/>
          </a:xfrm>
          <a:prstGeom prst="rect">
            <a:avLst/>
          </a:prstGeom>
        </p:spPr>
      </p:pic>
    </p:spTree>
    <p:extLst>
      <p:ext uri="{BB962C8B-B14F-4D97-AF65-F5344CB8AC3E}">
        <p14:creationId xmlns:p14="http://schemas.microsoft.com/office/powerpoint/2010/main" val="11223511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93A89F-79C5-1408-04FE-77C612155611}"/>
              </a:ext>
            </a:extLst>
          </p:cNvPr>
          <p:cNvSpPr/>
          <p:nvPr/>
        </p:nvSpPr>
        <p:spPr>
          <a:xfrm>
            <a:off x="-133784" y="285186"/>
            <a:ext cx="5336222" cy="1938992"/>
          </a:xfrm>
          <a:prstGeom prst="rect">
            <a:avLst/>
          </a:prstGeom>
          <a:noFill/>
        </p:spPr>
        <p:txBody>
          <a:bodyPr wrap="square" lIns="91440" tIns="45720" rIns="91440" bIns="45720">
            <a:spAutoFit/>
          </a:bodyPr>
          <a:lstStyle/>
          <a:p>
            <a:pPr algn="ctr"/>
            <a:r>
              <a:rPr lang="vi-VN" sz="6000" b="1" cap="none" spc="0" dirty="0">
                <a:ln w="6600">
                  <a:solidFill>
                    <a:srgbClr val="FFC000"/>
                  </a:solidFill>
                  <a:prstDash val="solid"/>
                </a:ln>
                <a:solidFill>
                  <a:srgbClr val="FFFF00"/>
                </a:solidFill>
                <a:effectLst>
                  <a:outerShdw dist="38100" dir="2700000" algn="tl" rotWithShape="0">
                    <a:schemeClr val="accent2"/>
                  </a:outerShdw>
                </a:effectLst>
              </a:rPr>
              <a:t>GIÁO DỤC ĐỊA PHƯƠNG</a:t>
            </a:r>
            <a:endParaRPr lang="en-US" sz="6000" b="1" cap="none" spc="0" dirty="0">
              <a:ln w="6600">
                <a:solidFill>
                  <a:srgbClr val="FFC000"/>
                </a:solidFill>
                <a:prstDash val="solid"/>
              </a:ln>
              <a:solidFill>
                <a:srgbClr val="FFFF00"/>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5616C337-A6B8-D90F-84A4-F1AFDFE3FC0F}"/>
              </a:ext>
            </a:extLst>
          </p:cNvPr>
          <p:cNvSpPr/>
          <p:nvPr/>
        </p:nvSpPr>
        <p:spPr>
          <a:xfrm>
            <a:off x="5805653" y="4456383"/>
            <a:ext cx="6386347" cy="1569660"/>
          </a:xfrm>
          <a:prstGeom prst="rect">
            <a:avLst/>
          </a:prstGeom>
          <a:noFill/>
        </p:spPr>
        <p:txBody>
          <a:bodyPr wrap="square" lIns="91440" tIns="45720" rIns="91440" bIns="45720">
            <a:spAutoFit/>
          </a:bodyPr>
          <a:lstStyle/>
          <a:p>
            <a:pPr algn="ctr"/>
            <a:r>
              <a:rPr lang="vi-VN" sz="4800" b="1" cap="none" spc="0" dirty="0">
                <a:ln w="6600">
                  <a:solidFill>
                    <a:srgbClr val="FFC000"/>
                  </a:solidFill>
                  <a:prstDash val="solid"/>
                </a:ln>
                <a:solidFill>
                  <a:srgbClr val="FFFF00"/>
                </a:solidFill>
                <a:effectLst>
                  <a:outerShdw dist="38100" dir="2700000" algn="tl" rotWithShape="0">
                    <a:schemeClr val="accent2"/>
                  </a:outerShdw>
                </a:effectLst>
              </a:rPr>
              <a:t>Chủ đề 3. </a:t>
            </a:r>
            <a:r>
              <a:rPr lang="vi-VN" sz="4800" b="1" dirty="0">
                <a:ln w="6600">
                  <a:solidFill>
                    <a:srgbClr val="FFC000"/>
                  </a:solidFill>
                  <a:prstDash val="solid"/>
                </a:ln>
                <a:solidFill>
                  <a:srgbClr val="FFFF00"/>
                </a:solidFill>
                <a:effectLst>
                  <a:outerShdw dist="38100" dir="2700000" algn="tl" rotWithShape="0">
                    <a:schemeClr val="accent2"/>
                  </a:outerShdw>
                </a:effectLst>
              </a:rPr>
              <a:t>VĂN HÓA ẨM THỰC BÌNH ĐỊNH</a:t>
            </a:r>
            <a:endParaRPr lang="en-US" sz="4800" b="1" cap="none" spc="0" dirty="0">
              <a:ln w="6600">
                <a:solidFill>
                  <a:srgbClr val="FFC000"/>
                </a:solidFill>
                <a:prstDash val="solid"/>
              </a:ln>
              <a:solidFill>
                <a:srgbClr val="FFFF00"/>
              </a:solidFill>
              <a:effectLst>
                <a:outerShdw dist="38100" dir="2700000" algn="tl" rotWithShape="0">
                  <a:schemeClr val="accent2"/>
                </a:outerShdw>
              </a:effectLst>
            </a:endParaRPr>
          </a:p>
        </p:txBody>
      </p:sp>
      <p:pic>
        <p:nvPicPr>
          <p:cNvPr id="4" name="Picture 4" descr="Ảnh: quehuongonline.vn.">
            <a:extLst>
              <a:ext uri="{FF2B5EF4-FFF2-40B4-BE49-F238E27FC236}">
                <a16:creationId xmlns:a16="http://schemas.microsoft.com/office/drawing/2014/main" id="{52A9D2D3-072E-C5AF-7A94-1F2155C23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653" y="329723"/>
            <a:ext cx="6608562" cy="37889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MyMy Nguyen.">
            <a:extLst>
              <a:ext uri="{FF2B5EF4-FFF2-40B4-BE49-F238E27FC236}">
                <a16:creationId xmlns:a16="http://schemas.microsoft.com/office/drawing/2014/main" id="{934D6AAE-6339-2174-E509-3E4A5C3B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7774"/>
            <a:ext cx="5805653" cy="435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8099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435">
                                          <p:stCondLst>
                                            <p:cond delay="0"/>
                                          </p:stCondLst>
                                        </p:cTn>
                                        <p:tgtEl>
                                          <p:spTgt spid="7"/>
                                        </p:tgtEl>
                                      </p:cBhvr>
                                    </p:animEffect>
                                    <p:anim calcmode="lin" valueType="num">
                                      <p:cBhvr>
                                        <p:cTn id="8"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13" dur="20">
                                          <p:stCondLst>
                                            <p:cond delay="487"/>
                                          </p:stCondLst>
                                        </p:cTn>
                                        <p:tgtEl>
                                          <p:spTgt spid="7"/>
                                        </p:tgtEl>
                                      </p:cBhvr>
                                      <p:to x="100000" y="60000"/>
                                    </p:animScale>
                                    <p:animScale>
                                      <p:cBhvr>
                                        <p:cTn id="14" dur="124" decel="50000">
                                          <p:stCondLst>
                                            <p:cond delay="507"/>
                                          </p:stCondLst>
                                        </p:cTn>
                                        <p:tgtEl>
                                          <p:spTgt spid="7"/>
                                        </p:tgtEl>
                                      </p:cBhvr>
                                      <p:to x="100000" y="100000"/>
                                    </p:animScale>
                                    <p:animScale>
                                      <p:cBhvr>
                                        <p:cTn id="15" dur="20">
                                          <p:stCondLst>
                                            <p:cond delay="984"/>
                                          </p:stCondLst>
                                        </p:cTn>
                                        <p:tgtEl>
                                          <p:spTgt spid="7"/>
                                        </p:tgtEl>
                                      </p:cBhvr>
                                      <p:to x="100000" y="80000"/>
                                    </p:animScale>
                                    <p:animScale>
                                      <p:cBhvr>
                                        <p:cTn id="16" dur="124" decel="50000">
                                          <p:stCondLst>
                                            <p:cond delay="1004"/>
                                          </p:stCondLst>
                                        </p:cTn>
                                        <p:tgtEl>
                                          <p:spTgt spid="7"/>
                                        </p:tgtEl>
                                      </p:cBhvr>
                                      <p:to x="100000" y="100000"/>
                                    </p:animScale>
                                    <p:animScale>
                                      <p:cBhvr>
                                        <p:cTn id="17" dur="20">
                                          <p:stCondLst>
                                            <p:cond delay="1231"/>
                                          </p:stCondLst>
                                        </p:cTn>
                                        <p:tgtEl>
                                          <p:spTgt spid="7"/>
                                        </p:tgtEl>
                                      </p:cBhvr>
                                      <p:to x="100000" y="90000"/>
                                    </p:animScale>
                                    <p:animScale>
                                      <p:cBhvr>
                                        <p:cTn id="18" dur="124" decel="50000">
                                          <p:stCondLst>
                                            <p:cond delay="1251"/>
                                          </p:stCondLst>
                                        </p:cTn>
                                        <p:tgtEl>
                                          <p:spTgt spid="7"/>
                                        </p:tgtEl>
                                      </p:cBhvr>
                                      <p:to x="100000" y="100000"/>
                                    </p:animScale>
                                    <p:animScale>
                                      <p:cBhvr>
                                        <p:cTn id="19" dur="20">
                                          <p:stCondLst>
                                            <p:cond delay="1356"/>
                                          </p:stCondLst>
                                        </p:cTn>
                                        <p:tgtEl>
                                          <p:spTgt spid="7"/>
                                        </p:tgtEl>
                                      </p:cBhvr>
                                      <p:to x="100000" y="95000"/>
                                    </p:animScale>
                                    <p:animScale>
                                      <p:cBhvr>
                                        <p:cTn id="20" dur="124" decel="50000">
                                          <p:stCondLst>
                                            <p:cond delay="1376"/>
                                          </p:stCondLst>
                                        </p:cTn>
                                        <p:tgtEl>
                                          <p:spTgt spid="7"/>
                                        </p:tgtEl>
                                      </p:cBhvr>
                                      <p:to x="100000" y="100000"/>
                                    </p:animScale>
                                  </p:childTnLst>
                                </p:cTn>
                              </p:par>
                            </p:childTnLst>
                          </p:cTn>
                        </p:par>
                        <p:par>
                          <p:cTn id="21" fill="hold">
                            <p:stCondLst>
                              <p:cond delay="1500"/>
                            </p:stCondLst>
                            <p:childTnLst>
                              <p:par>
                                <p:cTn id="22" presetID="26"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435">
                                          <p:stCondLst>
                                            <p:cond delay="0"/>
                                          </p:stCondLst>
                                        </p:cTn>
                                        <p:tgtEl>
                                          <p:spTgt spid="2"/>
                                        </p:tgtEl>
                                      </p:cBhvr>
                                    </p:animEffect>
                                    <p:anim calcmode="lin" valueType="num">
                                      <p:cBhvr>
                                        <p:cTn id="25"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28"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29"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30" dur="20">
                                          <p:stCondLst>
                                            <p:cond delay="487"/>
                                          </p:stCondLst>
                                        </p:cTn>
                                        <p:tgtEl>
                                          <p:spTgt spid="2"/>
                                        </p:tgtEl>
                                      </p:cBhvr>
                                      <p:to x="100000" y="60000"/>
                                    </p:animScale>
                                    <p:animScale>
                                      <p:cBhvr>
                                        <p:cTn id="31" dur="124" decel="50000">
                                          <p:stCondLst>
                                            <p:cond delay="507"/>
                                          </p:stCondLst>
                                        </p:cTn>
                                        <p:tgtEl>
                                          <p:spTgt spid="2"/>
                                        </p:tgtEl>
                                      </p:cBhvr>
                                      <p:to x="100000" y="100000"/>
                                    </p:animScale>
                                    <p:animScale>
                                      <p:cBhvr>
                                        <p:cTn id="32" dur="20">
                                          <p:stCondLst>
                                            <p:cond delay="984"/>
                                          </p:stCondLst>
                                        </p:cTn>
                                        <p:tgtEl>
                                          <p:spTgt spid="2"/>
                                        </p:tgtEl>
                                      </p:cBhvr>
                                      <p:to x="100000" y="80000"/>
                                    </p:animScale>
                                    <p:animScale>
                                      <p:cBhvr>
                                        <p:cTn id="33" dur="124" decel="50000">
                                          <p:stCondLst>
                                            <p:cond delay="1004"/>
                                          </p:stCondLst>
                                        </p:cTn>
                                        <p:tgtEl>
                                          <p:spTgt spid="2"/>
                                        </p:tgtEl>
                                      </p:cBhvr>
                                      <p:to x="100000" y="100000"/>
                                    </p:animScale>
                                    <p:animScale>
                                      <p:cBhvr>
                                        <p:cTn id="34" dur="20">
                                          <p:stCondLst>
                                            <p:cond delay="1231"/>
                                          </p:stCondLst>
                                        </p:cTn>
                                        <p:tgtEl>
                                          <p:spTgt spid="2"/>
                                        </p:tgtEl>
                                      </p:cBhvr>
                                      <p:to x="100000" y="90000"/>
                                    </p:animScale>
                                    <p:animScale>
                                      <p:cBhvr>
                                        <p:cTn id="35" dur="124" decel="50000">
                                          <p:stCondLst>
                                            <p:cond delay="1251"/>
                                          </p:stCondLst>
                                        </p:cTn>
                                        <p:tgtEl>
                                          <p:spTgt spid="2"/>
                                        </p:tgtEl>
                                      </p:cBhvr>
                                      <p:to x="100000" y="100000"/>
                                    </p:animScale>
                                    <p:animScale>
                                      <p:cBhvr>
                                        <p:cTn id="36" dur="20">
                                          <p:stCondLst>
                                            <p:cond delay="1356"/>
                                          </p:stCondLst>
                                        </p:cTn>
                                        <p:tgtEl>
                                          <p:spTgt spid="2"/>
                                        </p:tgtEl>
                                      </p:cBhvr>
                                      <p:to x="100000" y="95000"/>
                                    </p:animScale>
                                    <p:animScale>
                                      <p:cBhvr>
                                        <p:cTn id="37" dur="124" decel="50000">
                                          <p:stCondLst>
                                            <p:cond delay="1376"/>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A01F-3929-5570-E895-E6411995E8F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FF7F260-CB09-C7DD-F7B6-2E214A592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78"/>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856855-4608-F89F-0719-27BE812359F5}"/>
              </a:ext>
            </a:extLst>
          </p:cNvPr>
          <p:cNvSpPr txBox="1"/>
          <p:nvPr/>
        </p:nvSpPr>
        <p:spPr>
          <a:xfrm>
            <a:off x="0" y="757550"/>
            <a:ext cx="12191999" cy="523220"/>
          </a:xfrm>
          <a:prstGeom prst="rect">
            <a:avLst/>
          </a:prstGeom>
          <a:noFill/>
        </p:spPr>
        <p:txBody>
          <a:bodyPr wrap="square" rtlCol="0">
            <a:spAutoFit/>
          </a:bodyPr>
          <a:lstStyle/>
          <a:p>
            <a:pPr algn="just"/>
            <a:r>
              <a:rPr lang="vi-VN" sz="2800" b="1" dirty="0"/>
              <a:t>I. MỘT SỐ MÓN ĂN TIÊU BIỂU Ở BÌNH ĐỊNH</a:t>
            </a:r>
            <a:endParaRPr lang="en-US" sz="2800" b="1" dirty="0"/>
          </a:p>
        </p:txBody>
      </p:sp>
      <p:sp>
        <p:nvSpPr>
          <p:cNvPr id="5" name="Rectangle 4">
            <a:extLst>
              <a:ext uri="{FF2B5EF4-FFF2-40B4-BE49-F238E27FC236}">
                <a16:creationId xmlns:a16="http://schemas.microsoft.com/office/drawing/2014/main" id="{2C1BF432-0EEC-1FFA-0413-D123FBABC57D}"/>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14" name="Freeform: Shape 13">
            <a:extLst>
              <a:ext uri="{FF2B5EF4-FFF2-40B4-BE49-F238E27FC236}">
                <a16:creationId xmlns:a16="http://schemas.microsoft.com/office/drawing/2014/main" id="{6453E581-F594-775E-2EC7-065D8F13ED8E}"/>
              </a:ext>
            </a:extLst>
          </p:cNvPr>
          <p:cNvSpPr/>
          <p:nvPr/>
        </p:nvSpPr>
        <p:spPr>
          <a:xfrm rot="16200000">
            <a:off x="3633977" y="-1598480"/>
            <a:ext cx="4924045" cy="11871164"/>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38101" tIns="123443" rIns="160021" bIns="2733707"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78B6D303-4C7D-C7E7-7D21-45779670C9B8}"/>
              </a:ext>
            </a:extLst>
          </p:cNvPr>
          <p:cNvSpPr/>
          <p:nvPr/>
        </p:nvSpPr>
        <p:spPr>
          <a:xfrm>
            <a:off x="272716" y="2055508"/>
            <a:ext cx="11919283" cy="4743617"/>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lvl="0" defTabSz="1600200">
              <a:lnSpc>
                <a:spcPct val="90000"/>
              </a:lnSpc>
              <a:spcBef>
                <a:spcPct val="0"/>
              </a:spcBef>
              <a:spcAft>
                <a:spcPct val="35000"/>
              </a:spcAft>
            </a:pPr>
            <a:r>
              <a:rPr lang="vi-VN" sz="3000" dirty="0">
                <a:latin typeface="Arial" panose="020B0604020202020204" pitchFamily="34" charset="0"/>
                <a:cs typeface="Arial" panose="020B0604020202020204" pitchFamily="34" charset="0"/>
              </a:rPr>
              <a:t> -</a:t>
            </a:r>
            <a:r>
              <a:rPr lang="vi-VN" sz="3000" dirty="0">
                <a:cs typeface="Arial" panose="020B0604020202020204" pitchFamily="34" charset="0"/>
              </a:rPr>
              <a:t> Bình Định được xem là quê hương của bánh tráng.</a:t>
            </a:r>
          </a:p>
          <a:p>
            <a:pPr lvl="0" defTabSz="1600200">
              <a:lnSpc>
                <a:spcPct val="90000"/>
              </a:lnSpc>
              <a:spcBef>
                <a:spcPct val="0"/>
              </a:spcBef>
              <a:spcAft>
                <a:spcPct val="35000"/>
              </a:spcAft>
            </a:pPr>
            <a:r>
              <a:rPr lang="vi-VN" sz="3000" dirty="0">
                <a:cs typeface="Arial" panose="020B0604020202020204" pitchFamily="34" charset="0"/>
              </a:rPr>
              <a:t>- Đối với người dân Bình Định, bánh tráng là một loại lương thực có thể ăn thay cơm. Trong các bữa ăn thường ngày hay trong những mâm cỗ ngày giỗ chạp của các gia đình, bánh tráng đã trở thành một phần không thể thiếu.</a:t>
            </a:r>
          </a:p>
          <a:p>
            <a:pPr lvl="0" defTabSz="1600200">
              <a:lnSpc>
                <a:spcPct val="90000"/>
              </a:lnSpc>
              <a:spcBef>
                <a:spcPct val="0"/>
              </a:spcBef>
              <a:spcAft>
                <a:spcPct val="35000"/>
              </a:spcAft>
            </a:pPr>
            <a:r>
              <a:rPr lang="vi-VN" sz="3000" dirty="0">
                <a:cs typeface="Arial" panose="020B0604020202020204" pitchFamily="34" charset="0"/>
              </a:rPr>
              <a:t>- Nguyên liệu: gạo (bột gạo), hạt mè (nếu có), gia vị (đối với bánh mặn),...</a:t>
            </a:r>
          </a:p>
          <a:p>
            <a:pPr lvl="0" defTabSz="1600200">
              <a:lnSpc>
                <a:spcPct val="90000"/>
              </a:lnSpc>
              <a:spcBef>
                <a:spcPct val="0"/>
              </a:spcBef>
              <a:spcAft>
                <a:spcPct val="35000"/>
              </a:spcAft>
            </a:pPr>
            <a:r>
              <a:rPr lang="vi-VN" sz="3000" dirty="0">
                <a:cs typeface="Arial" panose="020B0604020202020204" pitchFamily="34" charset="0"/>
              </a:rPr>
              <a:t>- Chế biến: ngâm, xay gạo, pha bột -&gt; tráng bánh (bánh chín bằng hơi nước 2 phút) -&gt; trải bánh ra phên, đem phơi</a:t>
            </a:r>
          </a:p>
        </p:txBody>
      </p:sp>
      <p:sp>
        <p:nvSpPr>
          <p:cNvPr id="21" name="TextBox 20">
            <a:extLst>
              <a:ext uri="{FF2B5EF4-FFF2-40B4-BE49-F238E27FC236}">
                <a16:creationId xmlns:a16="http://schemas.microsoft.com/office/drawing/2014/main" id="{B705E5D7-1F5E-30C4-B626-98D2172BC011}"/>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3. Bánh tráng</a:t>
            </a:r>
            <a:endParaRPr lang="en-US"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Tree>
    <p:extLst>
      <p:ext uri="{BB962C8B-B14F-4D97-AF65-F5344CB8AC3E}">
        <p14:creationId xmlns:p14="http://schemas.microsoft.com/office/powerpoint/2010/main" val="126838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fade">
                                      <p:cBhvr>
                                        <p:cTn id="26" dur="1000"/>
                                        <p:tgtEl>
                                          <p:spTgt spid="16">
                                            <p:txEl>
                                              <p:pRg st="1" end="1"/>
                                            </p:txEl>
                                          </p:spTgt>
                                        </p:tgtEl>
                                      </p:cBhvr>
                                    </p:animEffect>
                                    <p:anim calcmode="lin" valueType="num">
                                      <p:cBhvr>
                                        <p:cTn id="27"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fade">
                                      <p:cBhvr>
                                        <p:cTn id="33" dur="1000"/>
                                        <p:tgtEl>
                                          <p:spTgt spid="16">
                                            <p:txEl>
                                              <p:pRg st="2" end="2"/>
                                            </p:txEl>
                                          </p:spTgt>
                                        </p:tgtEl>
                                      </p:cBhvr>
                                    </p:animEffect>
                                    <p:anim calcmode="lin" valueType="num">
                                      <p:cBhvr>
                                        <p:cTn id="34"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3" end="3"/>
                                            </p:txEl>
                                          </p:spTgt>
                                        </p:tgtEl>
                                        <p:attrNameLst>
                                          <p:attrName>style.visibility</p:attrName>
                                        </p:attrNameLst>
                                      </p:cBhvr>
                                      <p:to>
                                        <p:strVal val="visible"/>
                                      </p:to>
                                    </p:set>
                                    <p:animEffect transition="in" filter="fade">
                                      <p:cBhvr>
                                        <p:cTn id="40" dur="1000"/>
                                        <p:tgtEl>
                                          <p:spTgt spid="16">
                                            <p:txEl>
                                              <p:pRg st="3" end="3"/>
                                            </p:txEl>
                                          </p:spTgt>
                                        </p:tgtEl>
                                      </p:cBhvr>
                                    </p:animEffect>
                                    <p:anim calcmode="lin" valueType="num">
                                      <p:cBhvr>
                                        <p:cTn id="41"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86AC1-05EF-34C9-83B5-2ECBA988EAC8}"/>
              </a:ext>
            </a:extLst>
          </p:cNvPr>
          <p:cNvPicPr>
            <a:picLocks noChangeAspect="1"/>
          </p:cNvPicPr>
          <p:nvPr/>
        </p:nvPicPr>
        <p:blipFill>
          <a:blip r:embed="rId2"/>
          <a:stretch>
            <a:fillRect/>
          </a:stretch>
        </p:blipFill>
        <p:spPr>
          <a:xfrm>
            <a:off x="541819" y="1090863"/>
            <a:ext cx="10639528" cy="4478910"/>
          </a:xfrm>
          <a:prstGeom prst="rect">
            <a:avLst/>
          </a:prstGeom>
        </p:spPr>
      </p:pic>
    </p:spTree>
    <p:extLst>
      <p:ext uri="{BB962C8B-B14F-4D97-AF65-F5344CB8AC3E}">
        <p14:creationId xmlns:p14="http://schemas.microsoft.com/office/powerpoint/2010/main" val="20927755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6DA9E-A122-89E8-462A-40B2A3D1BED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DA5A9B2-4771-15BA-8F40-15EB74B58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78"/>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D81B1A-5F10-1154-0031-7BFE38595038}"/>
              </a:ext>
            </a:extLst>
          </p:cNvPr>
          <p:cNvSpPr txBox="1"/>
          <p:nvPr/>
        </p:nvSpPr>
        <p:spPr>
          <a:xfrm>
            <a:off x="0" y="757550"/>
            <a:ext cx="12191999" cy="523220"/>
          </a:xfrm>
          <a:prstGeom prst="rect">
            <a:avLst/>
          </a:prstGeom>
          <a:noFill/>
        </p:spPr>
        <p:txBody>
          <a:bodyPr wrap="square" rtlCol="0">
            <a:spAutoFit/>
          </a:bodyPr>
          <a:lstStyle/>
          <a:p>
            <a:pPr algn="just"/>
            <a:r>
              <a:rPr lang="vi-VN" sz="2800" b="1" dirty="0"/>
              <a:t>I. MỘT SỐ MÓN ĂN TIÊU BIỂU Ở BÌNH ĐỊNH</a:t>
            </a:r>
            <a:endParaRPr lang="en-US" sz="2800" b="1" dirty="0"/>
          </a:p>
        </p:txBody>
      </p:sp>
      <p:sp>
        <p:nvSpPr>
          <p:cNvPr id="5" name="Rectangle 4">
            <a:extLst>
              <a:ext uri="{FF2B5EF4-FFF2-40B4-BE49-F238E27FC236}">
                <a16:creationId xmlns:a16="http://schemas.microsoft.com/office/drawing/2014/main" id="{2290C134-884C-473C-5411-2DF62EBEB612}"/>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21" name="TextBox 20">
            <a:extLst>
              <a:ext uri="{FF2B5EF4-FFF2-40B4-BE49-F238E27FC236}">
                <a16:creationId xmlns:a16="http://schemas.microsoft.com/office/drawing/2014/main" id="{2FB93670-3176-2EA2-3051-70CF52DD258F}"/>
              </a:ext>
            </a:extLst>
          </p:cNvPr>
          <p:cNvSpPr txBox="1"/>
          <p:nvPr/>
        </p:nvSpPr>
        <p:spPr>
          <a:xfrm>
            <a:off x="1" y="1203826"/>
            <a:ext cx="12191999" cy="584775"/>
          </a:xfrm>
          <a:prstGeom prst="rect">
            <a:avLst/>
          </a:prstGeom>
          <a:noFill/>
        </p:spPr>
        <p:txBody>
          <a:bodyPr wrap="square" rtlCol="0">
            <a:spAutoFit/>
          </a:bodyPr>
          <a:lstStyle/>
          <a:p>
            <a:pPr algn="just"/>
            <a:r>
              <a:rPr lang="vi-VN"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rPr>
              <a:t>4. Bánh hồng</a:t>
            </a:r>
            <a:endParaRPr lang="en-US" sz="3200" dirty="0">
              <a:ln w="0"/>
              <a:solidFill>
                <a:srgbClr val="FF0000"/>
              </a:solidFill>
              <a:effectLst>
                <a:outerShdw blurRad="38100" dist="25400" dir="5400000" algn="ctr" rotWithShape="0">
                  <a:srgbClr val="6E747A">
                    <a:alpha val="43000"/>
                  </a:srgbClr>
                </a:outerShdw>
                <a:reflection blurRad="6350" stA="50000" endA="300" endPos="50000" dist="29997" dir="5400000" sy="-100000" algn="bl" rotWithShape="0"/>
              </a:effectLst>
            </a:endParaRPr>
          </a:p>
        </p:txBody>
      </p:sp>
      <p:sp>
        <p:nvSpPr>
          <p:cNvPr id="3" name="Freeform: Shape 2">
            <a:extLst>
              <a:ext uri="{FF2B5EF4-FFF2-40B4-BE49-F238E27FC236}">
                <a16:creationId xmlns:a16="http://schemas.microsoft.com/office/drawing/2014/main" id="{C6C1E3FB-59C6-3CBF-451E-BCB228B70F51}"/>
              </a:ext>
            </a:extLst>
          </p:cNvPr>
          <p:cNvSpPr/>
          <p:nvPr/>
        </p:nvSpPr>
        <p:spPr>
          <a:xfrm rot="16200000">
            <a:off x="3995844" y="-1882014"/>
            <a:ext cx="4296557" cy="12095755"/>
          </a:xfrm>
          <a:custGeom>
            <a:avLst/>
            <a:gdLst>
              <a:gd name="connsiteX0" fmla="*/ 0 w 3417132"/>
              <a:gd name="connsiteY0" fmla="*/ 170857 h 4100559"/>
              <a:gd name="connsiteX1" fmla="*/ 170857 w 3417132"/>
              <a:gd name="connsiteY1" fmla="*/ 0 h 4100559"/>
              <a:gd name="connsiteX2" fmla="*/ 3246275 w 3417132"/>
              <a:gd name="connsiteY2" fmla="*/ 0 h 4100559"/>
              <a:gd name="connsiteX3" fmla="*/ 3417132 w 3417132"/>
              <a:gd name="connsiteY3" fmla="*/ 170857 h 4100559"/>
              <a:gd name="connsiteX4" fmla="*/ 3417132 w 3417132"/>
              <a:gd name="connsiteY4" fmla="*/ 3929702 h 4100559"/>
              <a:gd name="connsiteX5" fmla="*/ 3246275 w 3417132"/>
              <a:gd name="connsiteY5" fmla="*/ 4100559 h 4100559"/>
              <a:gd name="connsiteX6" fmla="*/ 170857 w 3417132"/>
              <a:gd name="connsiteY6" fmla="*/ 4100559 h 4100559"/>
              <a:gd name="connsiteX7" fmla="*/ 0 w 3417132"/>
              <a:gd name="connsiteY7" fmla="*/ 3929702 h 4100559"/>
              <a:gd name="connsiteX8" fmla="*/ 0 w 3417132"/>
              <a:gd name="connsiteY8" fmla="*/ 170857 h 41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132" h="4100559">
                <a:moveTo>
                  <a:pt x="3274751" y="1"/>
                </a:moveTo>
                <a:cubicBezTo>
                  <a:pt x="3353386" y="1"/>
                  <a:pt x="3417132" y="91795"/>
                  <a:pt x="3417132" y="205029"/>
                </a:cubicBezTo>
                <a:lnTo>
                  <a:pt x="3417132" y="3895530"/>
                </a:lnTo>
                <a:cubicBezTo>
                  <a:pt x="3417132" y="4008764"/>
                  <a:pt x="3353386" y="4100558"/>
                  <a:pt x="3274751" y="4100558"/>
                </a:cubicBezTo>
                <a:lnTo>
                  <a:pt x="142381" y="4100558"/>
                </a:lnTo>
                <a:cubicBezTo>
                  <a:pt x="63746" y="4100558"/>
                  <a:pt x="0" y="4008764"/>
                  <a:pt x="0" y="3895530"/>
                </a:cubicBezTo>
                <a:lnTo>
                  <a:pt x="0" y="205029"/>
                </a:lnTo>
                <a:cubicBezTo>
                  <a:pt x="0" y="91795"/>
                  <a:pt x="63746" y="1"/>
                  <a:pt x="142381" y="1"/>
                </a:cubicBezTo>
                <a:lnTo>
                  <a:pt x="3274751" y="1"/>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738101" tIns="123443" rIns="160021" bIns="2733707" numCol="1" spcCol="1270" anchor="t" anchorCtr="0">
            <a:noAutofit/>
          </a:bodyPr>
          <a:lstStyle/>
          <a:p>
            <a:pPr marL="0" lvl="0" indent="0" algn="r" defTabSz="1600200">
              <a:lnSpc>
                <a:spcPct val="90000"/>
              </a:lnSpc>
              <a:spcBef>
                <a:spcPct val="0"/>
              </a:spcBef>
              <a:spcAft>
                <a:spcPct val="35000"/>
              </a:spcAft>
              <a:buNone/>
            </a:pPr>
            <a:endParaRPr lang="en-US" sz="3000" kern="1200" dirty="0">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58372184-B5A9-EDCA-2A67-5B02E8B1D143}"/>
              </a:ext>
            </a:extLst>
          </p:cNvPr>
          <p:cNvSpPr/>
          <p:nvPr/>
        </p:nvSpPr>
        <p:spPr>
          <a:xfrm>
            <a:off x="272717" y="2143392"/>
            <a:ext cx="11919283" cy="4044942"/>
          </a:xfrm>
          <a:custGeom>
            <a:avLst/>
            <a:gdLst>
              <a:gd name="connsiteX0" fmla="*/ 0 w 2545764"/>
              <a:gd name="connsiteY0" fmla="*/ 0 h 4100559"/>
              <a:gd name="connsiteX1" fmla="*/ 2545764 w 2545764"/>
              <a:gd name="connsiteY1" fmla="*/ 0 h 4100559"/>
              <a:gd name="connsiteX2" fmla="*/ 2545764 w 2545764"/>
              <a:gd name="connsiteY2" fmla="*/ 4100559 h 4100559"/>
              <a:gd name="connsiteX3" fmla="*/ 0 w 2545764"/>
              <a:gd name="connsiteY3" fmla="*/ 4100559 h 4100559"/>
              <a:gd name="connsiteX4" fmla="*/ 0 w 2545764"/>
              <a:gd name="connsiteY4" fmla="*/ 0 h 410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764" h="4100559">
                <a:moveTo>
                  <a:pt x="0" y="0"/>
                </a:moveTo>
                <a:lnTo>
                  <a:pt x="2545764" y="0"/>
                </a:lnTo>
                <a:lnTo>
                  <a:pt x="2545764" y="4100559"/>
                </a:lnTo>
                <a:lnTo>
                  <a:pt x="0" y="4100559"/>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0" tIns="123444" rIns="0" bIns="0" numCol="1" spcCol="1270" anchor="t" anchorCtr="0">
            <a:noAutofit/>
          </a:bodyPr>
          <a:lstStyle/>
          <a:p>
            <a:pPr lvl="0" defTabSz="1600200">
              <a:lnSpc>
                <a:spcPct val="90000"/>
              </a:lnSpc>
              <a:spcBef>
                <a:spcPct val="0"/>
              </a:spcBef>
              <a:spcAft>
                <a:spcPct val="35000"/>
              </a:spcAft>
            </a:pPr>
            <a:r>
              <a:rPr lang="vi-VN" sz="3000" dirty="0">
                <a:latin typeface="Arial" panose="020B0604020202020204" pitchFamily="34" charset="0"/>
                <a:cs typeface="Arial" panose="020B0604020202020204" pitchFamily="34" charset="0"/>
              </a:rPr>
              <a:t> -</a:t>
            </a:r>
            <a:r>
              <a:rPr lang="vi-VN" sz="3000" dirty="0">
                <a:cs typeface="Arial" panose="020B0604020202020204" pitchFamily="34" charset="0"/>
              </a:rPr>
              <a:t> Bánh hồng cũng là một món đặc sản lâu đời của Bình Định bên cạnh bánh ít lá gai, bánh tráng... thường xuất hiện vào dịp đặc biệt như đám cưới hỏi, giỗ chạp của người dân địa phương, dùng làm món tráng miệng</a:t>
            </a:r>
            <a:r>
              <a:rPr lang="vi-VN" sz="3000" kern="1200" dirty="0">
                <a:latin typeface="Arial" panose="020B0604020202020204" pitchFamily="34" charset="0"/>
                <a:cs typeface="Arial" panose="020B0604020202020204" pitchFamily="34" charset="0"/>
              </a:rPr>
              <a:t>.</a:t>
            </a:r>
          </a:p>
          <a:p>
            <a:pPr lvl="0" defTabSz="1600200">
              <a:lnSpc>
                <a:spcPct val="90000"/>
              </a:lnSpc>
              <a:spcBef>
                <a:spcPct val="0"/>
              </a:spcBef>
              <a:spcAft>
                <a:spcPct val="35000"/>
              </a:spcAft>
            </a:pPr>
            <a:r>
              <a:rPr lang="vi-VN" sz="3000" dirty="0">
                <a:latin typeface="Arial" panose="020B0604020202020204" pitchFamily="34" charset="0"/>
                <a:cs typeface="Arial" panose="020B0604020202020204" pitchFamily="34" charset="0"/>
              </a:rPr>
              <a:t>- Nguyên liệu chính: gạo (bột nếp), đường, dừa.</a:t>
            </a:r>
          </a:p>
          <a:p>
            <a:pPr lvl="0" defTabSz="1600200">
              <a:lnSpc>
                <a:spcPct val="90000"/>
              </a:lnSpc>
              <a:spcBef>
                <a:spcPct val="0"/>
              </a:spcBef>
              <a:spcAft>
                <a:spcPct val="35000"/>
              </a:spcAft>
            </a:pPr>
            <a:r>
              <a:rPr lang="vi-VN" sz="3000" kern="1200" dirty="0">
                <a:latin typeface="Arial" panose="020B0604020202020204" pitchFamily="34" charset="0"/>
                <a:cs typeface="Arial" panose="020B0604020202020204" pitchFamily="34" charset="0"/>
              </a:rPr>
              <a:t>- Chế biến (hoàn toàn thủ công): khuấy (đánh bột) với đường -&gt; nấu -&gt; đổ bánh ra khuôn. </a:t>
            </a:r>
            <a:endParaRPr lang="en-US" sz="30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72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5"/>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10"/>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80" y="4160355"/>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4" y="3568462"/>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1975673" y="1627608"/>
            <a:ext cx="8240654" cy="2554545"/>
          </a:xfrm>
          <a:prstGeom prst="rect">
            <a:avLst/>
          </a:prstGeom>
          <a:noFill/>
        </p:spPr>
        <p:txBody>
          <a:bodyPr wrap="none" lIns="91440" tIns="45720" rIns="91440" bIns="45720">
            <a:spAutoFit/>
          </a:bodyPr>
          <a:lstStyle/>
          <a:p>
            <a:pPr algn="ctr" defTabSz="914446">
              <a:defRPr/>
            </a:pPr>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 VÀ </a:t>
            </a:r>
          </a:p>
          <a:p>
            <a:pPr algn="ctr" defTabSz="914446">
              <a:defRPr/>
            </a:pPr>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662788" y="437867"/>
            <a:ext cx="5213540" cy="12383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vi-VN" sz="4268"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LUYỆN TẬP VÀ </a:t>
            </a:r>
            <a:r>
              <a:rPr lang="en-US" sz="4268"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10366018" y="274920"/>
            <a:ext cx="1314012" cy="1401325"/>
          </a:xfrm>
          <a:prstGeom prst="rect">
            <a:avLst/>
          </a:prstGeom>
        </p:spPr>
      </p:pic>
      <p:sp>
        <p:nvSpPr>
          <p:cNvPr id="3" name="Rectangle 2">
            <a:extLst>
              <a:ext uri="{FF2B5EF4-FFF2-40B4-BE49-F238E27FC236}">
                <a16:creationId xmlns:a16="http://schemas.microsoft.com/office/drawing/2014/main" id="{ADEF7B02-C59B-1E4A-A932-78DA4A2465AC}"/>
              </a:ext>
            </a:extLst>
          </p:cNvPr>
          <p:cNvSpPr/>
          <p:nvPr/>
        </p:nvSpPr>
        <p:spPr>
          <a:xfrm>
            <a:off x="1761130" y="1676245"/>
            <a:ext cx="9109087" cy="4401205"/>
          </a:xfrm>
          <a:prstGeom prst="rect">
            <a:avLst/>
          </a:prstGeom>
        </p:spPr>
        <p:txBody>
          <a:bodyPr wrap="square">
            <a:spAutoFit/>
          </a:bodyPr>
          <a:lstStyle/>
          <a:p>
            <a:pPr algn="just" defTabSz="914446">
              <a:defRPr/>
            </a:pPr>
            <a:r>
              <a:rPr lang="en-US" sz="2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vi-VN" sz="2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Đóng vai hướng dẫn viên du lịch, giới thiệu về một di tích lịch sử tiêu biểu thuộc văn hóa Sa Huỳnh hoặc Vương quốc Chămpa tại Bình Định (hay tại địa phương em sinh sống (xã/phường/thị trấn hoặc huyện/thị xã/thành phố)) theo gợi ý về bố cục như sau:</a:t>
            </a:r>
          </a:p>
          <a:p>
            <a:pPr algn="just" defTabSz="914446">
              <a:defRPr/>
            </a:pPr>
            <a:r>
              <a:rPr lang="vi-VN"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Vị trí địa lí</a:t>
            </a:r>
          </a:p>
          <a:p>
            <a:pPr algn="just" defTabSz="914446">
              <a:defRPr/>
            </a:pPr>
            <a:r>
              <a:rPr lang="vi-VN"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Mô tả di tích (những nét đặc sắc của di tích; giá trị lịch sử, văn hóa, nghệ thuật,...</a:t>
            </a:r>
          </a:p>
          <a:p>
            <a:pPr algn="just" defTabSz="914446">
              <a:defRPr/>
            </a:pPr>
            <a:r>
              <a:rPr lang="vi-VN"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Tuyên truyền khách tham quan biện pháp góp phần giữ gìn và phát huy giá trị của di tích.</a:t>
            </a:r>
          </a:p>
        </p:txBody>
      </p:sp>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1A25C2-6C8C-2A43-4CFC-F0E6BC18AC13}"/>
              </a:ext>
            </a:extLst>
          </p:cNvPr>
          <p:cNvGrpSpPr/>
          <p:nvPr/>
        </p:nvGrpSpPr>
        <p:grpSpPr>
          <a:xfrm>
            <a:off x="7503664" y="214127"/>
            <a:ext cx="4459703" cy="4130409"/>
            <a:chOff x="7503664" y="214127"/>
            <a:chExt cx="4459703" cy="4130409"/>
          </a:xfrm>
        </p:grpSpPr>
        <p:sp>
          <p:nvSpPr>
            <p:cNvPr id="14" name="Speech Bubble: Rectangle with Corners Rounded 13">
              <a:extLst>
                <a:ext uri="{FF2B5EF4-FFF2-40B4-BE49-F238E27FC236}">
                  <a16:creationId xmlns:a16="http://schemas.microsoft.com/office/drawing/2014/main" id="{A79A5637-8437-72A3-396D-E3DF92FF5985}"/>
                </a:ext>
              </a:extLst>
            </p:cNvPr>
            <p:cNvSpPr/>
            <p:nvPr/>
          </p:nvSpPr>
          <p:spPr>
            <a:xfrm>
              <a:off x="7503664" y="214127"/>
              <a:ext cx="4459703" cy="4130409"/>
            </a:xfrm>
            <a:prstGeom prst="wedgeRoundRectCallout">
              <a:avLst>
                <a:gd name="adj1" fmla="val -97545"/>
                <a:gd name="adj2" fmla="val 3965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chemeClr val="tx1"/>
                  </a:solidFill>
                </a:rPr>
                <a:t>Gỏi cá mai</a:t>
              </a:r>
            </a:p>
            <a:p>
              <a:pPr algn="ctr"/>
              <a:r>
                <a:rPr lang="vi-VN" sz="2800" dirty="0">
                  <a:solidFill>
                    <a:schemeClr val="tx1"/>
                  </a:solidFill>
                </a:rPr>
                <a:t>Đề Gi – Phù Cát</a:t>
              </a: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en-US" sz="2800" dirty="0">
                <a:solidFill>
                  <a:schemeClr val="tx1"/>
                </a:solidFill>
              </a:endParaRPr>
            </a:p>
          </p:txBody>
        </p:sp>
        <p:pic>
          <p:nvPicPr>
            <p:cNvPr id="25" name="Picture 14" descr="Gỏi cá mai Quy Nhơn - Đặc sản phải thử khi du lịch Bình Định">
              <a:extLst>
                <a:ext uri="{FF2B5EF4-FFF2-40B4-BE49-F238E27FC236}">
                  <a16:creationId xmlns:a16="http://schemas.microsoft.com/office/drawing/2014/main" id="{0560030E-6EFB-D670-A7D0-6335315D3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483" y="1562873"/>
              <a:ext cx="3304244" cy="2474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0242" name="Picture 2">
            <a:extLst>
              <a:ext uri="{FF2B5EF4-FFF2-40B4-BE49-F238E27FC236}">
                <a16:creationId xmlns:a16="http://schemas.microsoft.com/office/drawing/2014/main" id="{F95C32CF-D9B7-4B7C-D238-75C25040B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286" y="944996"/>
            <a:ext cx="4459704" cy="59005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4D91121-5C17-6A86-16CF-A0CCE82625FE}"/>
              </a:ext>
            </a:extLst>
          </p:cNvPr>
          <p:cNvGrpSpPr/>
          <p:nvPr/>
        </p:nvGrpSpPr>
        <p:grpSpPr>
          <a:xfrm>
            <a:off x="7467049" y="642565"/>
            <a:ext cx="4459703" cy="4130409"/>
            <a:chOff x="7467049" y="642565"/>
            <a:chExt cx="4459703" cy="4130409"/>
          </a:xfrm>
        </p:grpSpPr>
        <p:sp>
          <p:nvSpPr>
            <p:cNvPr id="5" name="Speech Bubble: Rectangle with Corners Rounded 4">
              <a:extLst>
                <a:ext uri="{FF2B5EF4-FFF2-40B4-BE49-F238E27FC236}">
                  <a16:creationId xmlns:a16="http://schemas.microsoft.com/office/drawing/2014/main" id="{C93D2AF9-31D3-361D-3568-6E4D6432C286}"/>
                </a:ext>
              </a:extLst>
            </p:cNvPr>
            <p:cNvSpPr/>
            <p:nvPr/>
          </p:nvSpPr>
          <p:spPr>
            <a:xfrm>
              <a:off x="7467049" y="642565"/>
              <a:ext cx="4459703" cy="4130409"/>
            </a:xfrm>
            <a:prstGeom prst="wedgeRoundRectCallout">
              <a:avLst>
                <a:gd name="adj1" fmla="val -110855"/>
                <a:gd name="adj2" fmla="val -2248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chemeClr val="tx1"/>
                  </a:solidFill>
                </a:rPr>
                <a:t>Bánh tráng dừa </a:t>
              </a:r>
            </a:p>
            <a:p>
              <a:pPr algn="ctr"/>
              <a:r>
                <a:rPr lang="vi-VN" sz="2800" dirty="0">
                  <a:solidFill>
                    <a:schemeClr val="tx1"/>
                  </a:solidFill>
                </a:rPr>
                <a:t>Tam Quan – Hoài Nhơn</a:t>
              </a: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en-US" sz="2800" dirty="0">
                <a:solidFill>
                  <a:schemeClr val="tx1"/>
                </a:solidFill>
              </a:endParaRPr>
            </a:p>
          </p:txBody>
        </p:sp>
        <p:pic>
          <p:nvPicPr>
            <p:cNvPr id="6" name="Picture 6" descr="Ảnh: badammarket.com.">
              <a:extLst>
                <a:ext uri="{FF2B5EF4-FFF2-40B4-BE49-F238E27FC236}">
                  <a16:creationId xmlns:a16="http://schemas.microsoft.com/office/drawing/2014/main" id="{FD3C6650-A96D-2C15-33F5-831FDFB22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511" y="1815285"/>
              <a:ext cx="4083100" cy="2703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Rectangle 1">
            <a:extLst>
              <a:ext uri="{FF2B5EF4-FFF2-40B4-BE49-F238E27FC236}">
                <a16:creationId xmlns:a16="http://schemas.microsoft.com/office/drawing/2014/main" id="{F8A524EF-1301-32B0-C94F-80376704FC99}"/>
              </a:ext>
            </a:extLst>
          </p:cNvPr>
          <p:cNvSpPr/>
          <p:nvPr/>
        </p:nvSpPr>
        <p:spPr>
          <a:xfrm>
            <a:off x="1" y="175555"/>
            <a:ext cx="6962274" cy="769441"/>
          </a:xfrm>
          <a:prstGeom prst="rect">
            <a:avLst/>
          </a:prstGeom>
          <a:noFill/>
        </p:spPr>
        <p:txBody>
          <a:bodyPr wrap="square" lIns="91440" tIns="45720" rIns="91440" bIns="45720">
            <a:spAutoFit/>
          </a:bodyPr>
          <a:lstStyle/>
          <a:p>
            <a:pPr algn="ctr"/>
            <a:r>
              <a:rPr lang="vi-VN" sz="4400" b="1" cap="none" spc="0" dirty="0">
                <a:ln w="6600">
                  <a:solidFill>
                    <a:schemeClr val="accent2"/>
                  </a:solidFill>
                  <a:prstDash val="solid"/>
                </a:ln>
                <a:solidFill>
                  <a:srgbClr val="FFFF00"/>
                </a:solidFill>
                <a:effectLst>
                  <a:outerShdw dist="38100" dir="2700000" algn="tl" rotWithShape="0">
                    <a:schemeClr val="accent2"/>
                  </a:outerShdw>
                </a:effectLst>
              </a:rPr>
              <a:t>ẨM THỰC BÌNH ĐỊNH</a:t>
            </a:r>
            <a:endParaRPr lang="en-US" sz="4400" b="1" cap="none" spc="0" dirty="0">
              <a:ln w="6600">
                <a:solidFill>
                  <a:schemeClr val="accent2"/>
                </a:solidFill>
                <a:prstDash val="solid"/>
              </a:ln>
              <a:solidFill>
                <a:srgbClr val="FFFF00"/>
              </a:solidFill>
              <a:effectLst>
                <a:outerShdw dist="38100" dir="2700000" algn="tl" rotWithShape="0">
                  <a:schemeClr val="accent2"/>
                </a:outerShdw>
              </a:effectLst>
            </a:endParaRPr>
          </a:p>
        </p:txBody>
      </p:sp>
      <p:pic>
        <p:nvPicPr>
          <p:cNvPr id="3" name="Picture 2" descr="Bún tôm Châu Trúc">
            <a:extLst>
              <a:ext uri="{FF2B5EF4-FFF2-40B4-BE49-F238E27FC236}">
                <a16:creationId xmlns:a16="http://schemas.microsoft.com/office/drawing/2014/main" id="{B65D0A9C-6129-AE85-344F-4DA4E02B2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697" y="2534653"/>
            <a:ext cx="1053382" cy="6320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8" descr="Chả cá Quy Nhơn | Đặc sản chả cá Bình Định giá SỈ tại xưởng">
            <a:extLst>
              <a:ext uri="{FF2B5EF4-FFF2-40B4-BE49-F238E27FC236}">
                <a16:creationId xmlns:a16="http://schemas.microsoft.com/office/drawing/2014/main" id="{2819B575-928F-93AC-003F-893C2E1E7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350" y="5230181"/>
            <a:ext cx="729458" cy="4854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44" name="Picture 4" descr="Bánh xèo tôm nhảy Mỹ Cang">
            <a:extLst>
              <a:ext uri="{FF2B5EF4-FFF2-40B4-BE49-F238E27FC236}">
                <a16:creationId xmlns:a16="http://schemas.microsoft.com/office/drawing/2014/main" id="{DC7D2052-BC40-4101-E86E-CAAA2B5326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488" y="4794957"/>
            <a:ext cx="558694" cy="353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46" name="Picture 6" descr="Ảnh: badammarket.com.">
            <a:extLst>
              <a:ext uri="{FF2B5EF4-FFF2-40B4-BE49-F238E27FC236}">
                <a16:creationId xmlns:a16="http://schemas.microsoft.com/office/drawing/2014/main" id="{597DCB61-FDDB-AC0A-5B7F-01578E1A3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132" y="1282245"/>
            <a:ext cx="1053382" cy="6974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50" name="Picture 10" descr="Ảnh minh họa.">
            <a:extLst>
              <a:ext uri="{FF2B5EF4-FFF2-40B4-BE49-F238E27FC236}">
                <a16:creationId xmlns:a16="http://schemas.microsoft.com/office/drawing/2014/main" id="{1F2A5815-3CE7-F3B9-6A64-A8F31B6EB9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0781" y="4834321"/>
            <a:ext cx="1098882" cy="6868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52" name="Picture 12" descr="Rượu Bàu Đá">
            <a:extLst>
              <a:ext uri="{FF2B5EF4-FFF2-40B4-BE49-F238E27FC236}">
                <a16:creationId xmlns:a16="http://schemas.microsoft.com/office/drawing/2014/main" id="{049EEF02-920F-4857-6471-3BAEAC5337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8140" y="4539843"/>
            <a:ext cx="621683" cy="4662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54" name="Picture 14" descr="Gỏi cá mai Quy Nhơn - Đặc sản phải thử khi du lịch Bình Định">
            <a:extLst>
              <a:ext uri="{FF2B5EF4-FFF2-40B4-BE49-F238E27FC236}">
                <a16:creationId xmlns:a16="http://schemas.microsoft.com/office/drawing/2014/main" id="{F024DFE9-3090-371F-BC5A-107A1084A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06" y="3555080"/>
            <a:ext cx="1390746" cy="10417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59F8306-4FE8-76B9-AF72-BE4CC9329B1B}"/>
              </a:ext>
            </a:extLst>
          </p:cNvPr>
          <p:cNvGrpSpPr/>
          <p:nvPr/>
        </p:nvGrpSpPr>
        <p:grpSpPr>
          <a:xfrm>
            <a:off x="7531770" y="875696"/>
            <a:ext cx="4459703" cy="4130409"/>
            <a:chOff x="7531770" y="875696"/>
            <a:chExt cx="4459703" cy="4130409"/>
          </a:xfrm>
        </p:grpSpPr>
        <p:sp>
          <p:nvSpPr>
            <p:cNvPr id="9" name="Speech Bubble: Rectangle with Corners Rounded 8">
              <a:extLst>
                <a:ext uri="{FF2B5EF4-FFF2-40B4-BE49-F238E27FC236}">
                  <a16:creationId xmlns:a16="http://schemas.microsoft.com/office/drawing/2014/main" id="{711C2558-C3BA-F2A1-C204-C111F8448085}"/>
                </a:ext>
              </a:extLst>
            </p:cNvPr>
            <p:cNvSpPr/>
            <p:nvPr/>
          </p:nvSpPr>
          <p:spPr>
            <a:xfrm>
              <a:off x="7531770" y="875696"/>
              <a:ext cx="4459703" cy="4130409"/>
            </a:xfrm>
            <a:prstGeom prst="wedgeRoundRectCallout">
              <a:avLst>
                <a:gd name="adj1" fmla="val -111574"/>
                <a:gd name="adj2" fmla="val -73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chemeClr val="tx1"/>
                  </a:solidFill>
                </a:rPr>
                <a:t>Bún tôm, rạm</a:t>
              </a:r>
            </a:p>
            <a:p>
              <a:pPr algn="ctr"/>
              <a:r>
                <a:rPr lang="vi-VN" sz="2800" dirty="0">
                  <a:solidFill>
                    <a:schemeClr val="tx1"/>
                  </a:solidFill>
                </a:rPr>
                <a:t>Mỹ An – Phù Mỹ</a:t>
              </a: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en-US" sz="2800" dirty="0">
                <a:solidFill>
                  <a:schemeClr val="tx1"/>
                </a:solidFill>
              </a:endParaRPr>
            </a:p>
          </p:txBody>
        </p:sp>
        <p:pic>
          <p:nvPicPr>
            <p:cNvPr id="11" name="Picture 10" descr="Bún tôm Châu Trúc">
              <a:extLst>
                <a:ext uri="{FF2B5EF4-FFF2-40B4-BE49-F238E27FC236}">
                  <a16:creationId xmlns:a16="http://schemas.microsoft.com/office/drawing/2014/main" id="{37760029-1F71-B647-6156-BD0510D642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4459" y="2041400"/>
              <a:ext cx="4282293" cy="256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8" name="Group 27">
            <a:extLst>
              <a:ext uri="{FF2B5EF4-FFF2-40B4-BE49-F238E27FC236}">
                <a16:creationId xmlns:a16="http://schemas.microsoft.com/office/drawing/2014/main" id="{EEBBF058-69FF-8B15-422C-90DC700D6F3F}"/>
              </a:ext>
            </a:extLst>
          </p:cNvPr>
          <p:cNvGrpSpPr/>
          <p:nvPr/>
        </p:nvGrpSpPr>
        <p:grpSpPr>
          <a:xfrm>
            <a:off x="7867948" y="746989"/>
            <a:ext cx="4459703" cy="3676231"/>
            <a:chOff x="7867948" y="746989"/>
            <a:chExt cx="4459703" cy="3676231"/>
          </a:xfrm>
        </p:grpSpPr>
        <p:sp>
          <p:nvSpPr>
            <p:cNvPr id="17" name="Speech Bubble: Rectangle with Corners Rounded 16">
              <a:extLst>
                <a:ext uri="{FF2B5EF4-FFF2-40B4-BE49-F238E27FC236}">
                  <a16:creationId xmlns:a16="http://schemas.microsoft.com/office/drawing/2014/main" id="{F5D76186-926F-4432-E732-A716C21501D3}"/>
                </a:ext>
              </a:extLst>
            </p:cNvPr>
            <p:cNvSpPr/>
            <p:nvPr/>
          </p:nvSpPr>
          <p:spPr>
            <a:xfrm>
              <a:off x="7867948" y="746989"/>
              <a:ext cx="4459703" cy="3676231"/>
            </a:xfrm>
            <a:prstGeom prst="wedgeRoundRectCallout">
              <a:avLst>
                <a:gd name="adj1" fmla="val -109775"/>
                <a:gd name="adj2" fmla="val 6216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chemeClr val="tx1"/>
                  </a:solidFill>
                </a:rPr>
                <a:t>Bánh xèo tôm nhảy Mỹ Cang – Tuy Phước</a:t>
              </a: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en-US" sz="2800" dirty="0">
                <a:solidFill>
                  <a:schemeClr val="tx1"/>
                </a:solidFill>
              </a:endParaRPr>
            </a:p>
          </p:txBody>
        </p:sp>
        <p:pic>
          <p:nvPicPr>
            <p:cNvPr id="27" name="Picture 4" descr="Bánh xèo tôm nhảy Mỹ Cang">
              <a:extLst>
                <a:ext uri="{FF2B5EF4-FFF2-40B4-BE49-F238E27FC236}">
                  <a16:creationId xmlns:a16="http://schemas.microsoft.com/office/drawing/2014/main" id="{75FCC10F-7D12-E345-8539-BF90B019DE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4413" y="1653086"/>
              <a:ext cx="3710080" cy="234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0" name="Group 29">
            <a:extLst>
              <a:ext uri="{FF2B5EF4-FFF2-40B4-BE49-F238E27FC236}">
                <a16:creationId xmlns:a16="http://schemas.microsoft.com/office/drawing/2014/main" id="{602BA853-3CEE-86EE-DAE7-1179265A28C5}"/>
              </a:ext>
            </a:extLst>
          </p:cNvPr>
          <p:cNvGrpSpPr/>
          <p:nvPr/>
        </p:nvGrpSpPr>
        <p:grpSpPr>
          <a:xfrm>
            <a:off x="7126834" y="1040167"/>
            <a:ext cx="4801342" cy="4528402"/>
            <a:chOff x="6857228" y="1299255"/>
            <a:chExt cx="4801342" cy="4528402"/>
          </a:xfrm>
        </p:grpSpPr>
        <p:sp>
          <p:nvSpPr>
            <p:cNvPr id="23" name="Speech Bubble: Rectangle with Corners Rounded 22">
              <a:extLst>
                <a:ext uri="{FF2B5EF4-FFF2-40B4-BE49-F238E27FC236}">
                  <a16:creationId xmlns:a16="http://schemas.microsoft.com/office/drawing/2014/main" id="{C1C9A5DA-373E-D78F-25CE-0939E49CD593}"/>
                </a:ext>
              </a:extLst>
            </p:cNvPr>
            <p:cNvSpPr/>
            <p:nvPr/>
          </p:nvSpPr>
          <p:spPr>
            <a:xfrm>
              <a:off x="6857228" y="1299255"/>
              <a:ext cx="4801342" cy="4528402"/>
            </a:xfrm>
            <a:prstGeom prst="wedgeRoundRectCallout">
              <a:avLst>
                <a:gd name="adj1" fmla="val -87184"/>
                <a:gd name="adj2" fmla="val 4770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chemeClr val="tx1"/>
                  </a:solidFill>
                </a:rPr>
                <a:t>Chả cá – bún (bánh canh) chả cá (Quy Nhơn)</a:t>
              </a: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p:txBody>
        </p:sp>
        <p:pic>
          <p:nvPicPr>
            <p:cNvPr id="29" name="Picture 8" descr="Chả cá Quy Nhơn | Đặc sản chả cá Bình Định giá SỈ tại xưởng">
              <a:extLst>
                <a:ext uri="{FF2B5EF4-FFF2-40B4-BE49-F238E27FC236}">
                  <a16:creationId xmlns:a16="http://schemas.microsoft.com/office/drawing/2014/main" id="{2775F291-EEAE-4678-C1FC-BBA30377BE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333" y="2668992"/>
              <a:ext cx="4083100" cy="2717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2" name="Group 31">
            <a:extLst>
              <a:ext uri="{FF2B5EF4-FFF2-40B4-BE49-F238E27FC236}">
                <a16:creationId xmlns:a16="http://schemas.microsoft.com/office/drawing/2014/main" id="{37E21AFC-053D-B52E-D500-0C402A5CABC8}"/>
              </a:ext>
            </a:extLst>
          </p:cNvPr>
          <p:cNvGrpSpPr/>
          <p:nvPr/>
        </p:nvGrpSpPr>
        <p:grpSpPr>
          <a:xfrm>
            <a:off x="7239296" y="2514388"/>
            <a:ext cx="4459703" cy="4130409"/>
            <a:chOff x="7239296" y="2514388"/>
            <a:chExt cx="4459703" cy="4130409"/>
          </a:xfrm>
        </p:grpSpPr>
        <p:sp>
          <p:nvSpPr>
            <p:cNvPr id="20" name="Speech Bubble: Rectangle with Corners Rounded 19">
              <a:extLst>
                <a:ext uri="{FF2B5EF4-FFF2-40B4-BE49-F238E27FC236}">
                  <a16:creationId xmlns:a16="http://schemas.microsoft.com/office/drawing/2014/main" id="{6B4D4EEE-08AD-625C-A21D-C8ACC9B15128}"/>
                </a:ext>
              </a:extLst>
            </p:cNvPr>
            <p:cNvSpPr/>
            <p:nvPr/>
          </p:nvSpPr>
          <p:spPr>
            <a:xfrm>
              <a:off x="7239296" y="2514388"/>
              <a:ext cx="4459703" cy="4130409"/>
            </a:xfrm>
            <a:prstGeom prst="wedgeRoundRectCallout">
              <a:avLst>
                <a:gd name="adj1" fmla="val -123805"/>
                <a:gd name="adj2" fmla="val 431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chemeClr val="tx1"/>
                  </a:solidFill>
                </a:rPr>
                <a:t>Rượu Bàu Đá</a:t>
              </a:r>
            </a:p>
            <a:p>
              <a:pPr algn="ctr"/>
              <a:r>
                <a:rPr lang="vi-VN" sz="2800" dirty="0">
                  <a:solidFill>
                    <a:schemeClr val="tx1"/>
                  </a:solidFill>
                </a:rPr>
                <a:t>Nhơn Lộc – An Nhơn</a:t>
              </a: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vi-VN" sz="2800" dirty="0">
                <a:solidFill>
                  <a:schemeClr val="tx1"/>
                </a:solidFill>
              </a:endParaRPr>
            </a:p>
            <a:p>
              <a:pPr algn="ctr"/>
              <a:endParaRPr lang="en-US" sz="2800" dirty="0">
                <a:solidFill>
                  <a:schemeClr val="tx1"/>
                </a:solidFill>
              </a:endParaRPr>
            </a:p>
          </p:txBody>
        </p:sp>
        <p:pic>
          <p:nvPicPr>
            <p:cNvPr id="31" name="Picture 12" descr="Rượu Bàu Đá">
              <a:extLst>
                <a:ext uri="{FF2B5EF4-FFF2-40B4-BE49-F238E27FC236}">
                  <a16:creationId xmlns:a16="http://schemas.microsoft.com/office/drawing/2014/main" id="{3FE7ABE8-9C2F-D691-3F46-2ED423924A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8408" y="3796507"/>
              <a:ext cx="3504220" cy="2628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8910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1000"/>
                                        <p:tgtEl>
                                          <p:spTgt spid="10242"/>
                                        </p:tgtEl>
                                      </p:cBhvr>
                                    </p:animEffect>
                                    <p:anim calcmode="lin" valueType="num">
                                      <p:cBhvr>
                                        <p:cTn id="12" dur="1000" fill="hold"/>
                                        <p:tgtEl>
                                          <p:spTgt spid="10242"/>
                                        </p:tgtEl>
                                        <p:attrNameLst>
                                          <p:attrName>ppt_x</p:attrName>
                                        </p:attrNameLst>
                                      </p:cBhvr>
                                      <p:tavLst>
                                        <p:tav tm="0">
                                          <p:val>
                                            <p:strVal val="#ppt_x"/>
                                          </p:val>
                                        </p:tav>
                                        <p:tav tm="100000">
                                          <p:val>
                                            <p:strVal val="#ppt_x"/>
                                          </p:val>
                                        </p:tav>
                                      </p:tavLst>
                                    </p:anim>
                                    <p:anim calcmode="lin" valueType="num">
                                      <p:cBhvr>
                                        <p:cTn id="13"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barn(inVertical)">
                                      <p:cBhvr>
                                        <p:cTn id="18" dur="500"/>
                                        <p:tgtEl>
                                          <p:spTgt spid="10246"/>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10254"/>
                                        </p:tgtEl>
                                        <p:attrNameLst>
                                          <p:attrName>style.visibility</p:attrName>
                                        </p:attrNameLst>
                                      </p:cBhvr>
                                      <p:to>
                                        <p:strVal val="visible"/>
                                      </p:to>
                                    </p:set>
                                    <p:animEffect transition="in" filter="barn(inVertical)">
                                      <p:cBhvr>
                                        <p:cTn id="26" dur="500"/>
                                        <p:tgtEl>
                                          <p:spTgt spid="10254"/>
                                        </p:tgtEl>
                                      </p:cBhvr>
                                    </p:animEffect>
                                  </p:childTnLst>
                                </p:cTn>
                              </p:par>
                            </p:childTnLst>
                          </p:cTn>
                        </p:par>
                        <p:par>
                          <p:cTn id="27" fill="hold">
                            <p:stCondLst>
                              <p:cond delay="1500"/>
                            </p:stCondLst>
                            <p:childTnLst>
                              <p:par>
                                <p:cTn id="28" presetID="16" presetClass="entr" presetSubtype="21" fill="hold" nodeType="afterEffect">
                                  <p:stCondLst>
                                    <p:cond delay="0"/>
                                  </p:stCondLst>
                                  <p:childTnLst>
                                    <p:set>
                                      <p:cBhvr>
                                        <p:cTn id="29" dur="1" fill="hold">
                                          <p:stCondLst>
                                            <p:cond delay="0"/>
                                          </p:stCondLst>
                                        </p:cTn>
                                        <p:tgtEl>
                                          <p:spTgt spid="10244"/>
                                        </p:tgtEl>
                                        <p:attrNameLst>
                                          <p:attrName>style.visibility</p:attrName>
                                        </p:attrNameLst>
                                      </p:cBhvr>
                                      <p:to>
                                        <p:strVal val="visible"/>
                                      </p:to>
                                    </p:set>
                                    <p:animEffect transition="in" filter="barn(inVertical)">
                                      <p:cBhvr>
                                        <p:cTn id="30" dur="500"/>
                                        <p:tgtEl>
                                          <p:spTgt spid="10244"/>
                                        </p:tgtEl>
                                      </p:cBhvr>
                                    </p:animEffect>
                                  </p:childTnLst>
                                </p:cTn>
                              </p:par>
                            </p:childTnLst>
                          </p:cTn>
                        </p:par>
                        <p:par>
                          <p:cTn id="31" fill="hold">
                            <p:stCondLst>
                              <p:cond delay="2000"/>
                            </p:stCondLst>
                            <p:childTnLst>
                              <p:par>
                                <p:cTn id="32" presetID="16" presetClass="entr" presetSubtype="2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par>
                          <p:cTn id="35" fill="hold">
                            <p:stCondLst>
                              <p:cond delay="2500"/>
                            </p:stCondLst>
                            <p:childTnLst>
                              <p:par>
                                <p:cTn id="36" presetID="6" presetClass="entr" presetSubtype="16" fill="hold" nodeType="afterEffect">
                                  <p:stCondLst>
                                    <p:cond delay="0"/>
                                  </p:stCondLst>
                                  <p:childTnLst>
                                    <p:set>
                                      <p:cBhvr>
                                        <p:cTn id="37" dur="1" fill="hold">
                                          <p:stCondLst>
                                            <p:cond delay="0"/>
                                          </p:stCondLst>
                                        </p:cTn>
                                        <p:tgtEl>
                                          <p:spTgt spid="10252"/>
                                        </p:tgtEl>
                                        <p:attrNameLst>
                                          <p:attrName>style.visibility</p:attrName>
                                        </p:attrNameLst>
                                      </p:cBhvr>
                                      <p:to>
                                        <p:strVal val="visible"/>
                                      </p:to>
                                    </p:set>
                                    <p:animEffect transition="in" filter="circle(in)">
                                      <p:cBhvr>
                                        <p:cTn id="38" dur="2000"/>
                                        <p:tgtEl>
                                          <p:spTgt spid="10252"/>
                                        </p:tgtEl>
                                      </p:cBhvr>
                                    </p:animEffect>
                                  </p:childTnLst>
                                </p:cTn>
                              </p:par>
                            </p:childTnLst>
                          </p:cTn>
                        </p:par>
                        <p:par>
                          <p:cTn id="39" fill="hold">
                            <p:stCondLst>
                              <p:cond delay="4500"/>
                            </p:stCondLst>
                            <p:childTnLst>
                              <p:par>
                                <p:cTn id="40" presetID="6" presetClass="entr" presetSubtype="16" fill="hold" nodeType="afterEffect">
                                  <p:stCondLst>
                                    <p:cond delay="0"/>
                                  </p:stCondLst>
                                  <p:childTnLst>
                                    <p:set>
                                      <p:cBhvr>
                                        <p:cTn id="41" dur="1" fill="hold">
                                          <p:stCondLst>
                                            <p:cond delay="0"/>
                                          </p:stCondLst>
                                        </p:cTn>
                                        <p:tgtEl>
                                          <p:spTgt spid="10250"/>
                                        </p:tgtEl>
                                        <p:attrNameLst>
                                          <p:attrName>style.visibility</p:attrName>
                                        </p:attrNameLst>
                                      </p:cBhvr>
                                      <p:to>
                                        <p:strVal val="visible"/>
                                      </p:to>
                                    </p:set>
                                    <p:animEffect transition="in" filter="circle(in)">
                                      <p:cBhvr>
                                        <p:cTn id="42" dur="1000"/>
                                        <p:tgtEl>
                                          <p:spTgt spid="102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30"/>
                                        </p:tgtEl>
                                      </p:cBhvr>
                                    </p:animEffect>
                                    <p:set>
                                      <p:cBhvr>
                                        <p:cTn id="92" dur="1" fill="hold">
                                          <p:stCondLst>
                                            <p:cond delay="499"/>
                                          </p:stCondLst>
                                        </p:cTn>
                                        <p:tgtEl>
                                          <p:spTgt spid="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wipe(down)">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32"/>
                                        </p:tgtEl>
                                      </p:cBhvr>
                                    </p:animEffect>
                                    <p:set>
                                      <p:cBhvr>
                                        <p:cTn id="10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0246"/>
                    </p:tgtEl>
                  </p:cond>
                </p:stCondLst>
                <p:endSync evt="end" delay="0">
                  <p:rtn val="all"/>
                </p:endSync>
                <p:childTnLst>
                  <p:par>
                    <p:cTn id="104" fill="hold">
                      <p:stCondLst>
                        <p:cond delay="0"/>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anim calcmode="lin" valueType="num">
                                      <p:cBhvr>
                                        <p:cTn id="108" dur="500" fill="hold"/>
                                        <p:tgtEl>
                                          <p:spTgt spid="7"/>
                                        </p:tgtEl>
                                        <p:attrNameLst>
                                          <p:attrName>ppt_w</p:attrName>
                                        </p:attrNameLst>
                                      </p:cBhvr>
                                      <p:tavLst>
                                        <p:tav tm="0">
                                          <p:val>
                                            <p:fltVal val="0"/>
                                          </p:val>
                                        </p:tav>
                                        <p:tav tm="100000">
                                          <p:val>
                                            <p:strVal val="#ppt_w"/>
                                          </p:val>
                                        </p:tav>
                                      </p:tavLst>
                                    </p:anim>
                                    <p:anim calcmode="lin" valueType="num">
                                      <p:cBhvr>
                                        <p:cTn id="109" dur="500" fill="hold"/>
                                        <p:tgtEl>
                                          <p:spTgt spid="7"/>
                                        </p:tgtEl>
                                        <p:attrNameLst>
                                          <p:attrName>ppt_h</p:attrName>
                                        </p:attrNameLst>
                                      </p:cBhvr>
                                      <p:tavLst>
                                        <p:tav tm="0">
                                          <p:val>
                                            <p:fltVal val="0"/>
                                          </p:val>
                                        </p:tav>
                                        <p:tav tm="100000">
                                          <p:val>
                                            <p:strVal val="#ppt_h"/>
                                          </p:val>
                                        </p:tav>
                                      </p:tavLst>
                                    </p:anim>
                                    <p:animEffect transition="in" filter="fade">
                                      <p:cBhvr>
                                        <p:cTn id="110" dur="500"/>
                                        <p:tgtEl>
                                          <p:spTgt spid="7"/>
                                        </p:tgtEl>
                                      </p:cBhvr>
                                    </p:animEffect>
                                  </p:childTnLst>
                                </p:cTn>
                              </p:par>
                            </p:childTnLst>
                          </p:cTn>
                        </p:par>
                      </p:childTnLst>
                    </p:cTn>
                  </p:par>
                </p:childTnLst>
              </p:cTn>
              <p:nextCondLst>
                <p:cond evt="onClick" delay="0">
                  <p:tgtEl>
                    <p:spTgt spid="10246"/>
                  </p:tgtEl>
                </p:cond>
              </p:nextCondLst>
            </p:seq>
            <p:seq concurrent="1" nextAc="seek">
              <p:cTn id="111" restart="whenNotActive" fill="hold" evtFilter="cancelBubble" nodeType="interactiveSeq">
                <p:stCondLst>
                  <p:cond evt="onClick" delay="0">
                    <p:tgtEl>
                      <p:spTgt spid="3"/>
                    </p:tgtEl>
                  </p:cond>
                </p:stCondLst>
                <p:endSync evt="end" delay="0">
                  <p:rtn val="all"/>
                </p:endSync>
                <p:childTnLst>
                  <p:par>
                    <p:cTn id="112" fill="hold">
                      <p:stCondLst>
                        <p:cond delay="0"/>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barn(inVertical)">
                                      <p:cBhvr>
                                        <p:cTn id="116" dur="500"/>
                                        <p:tgtEl>
                                          <p:spTgt spid="12"/>
                                        </p:tgtEl>
                                      </p:cBhvr>
                                    </p:animEffect>
                                  </p:childTnLst>
                                </p:cTn>
                              </p:par>
                            </p:childTnLst>
                          </p:cTn>
                        </p:par>
                      </p:childTnLst>
                    </p:cTn>
                  </p:par>
                </p:childTnLst>
              </p:cTn>
              <p:nextCondLst>
                <p:cond evt="onClick" delay="0">
                  <p:tgtEl>
                    <p:spTgt spid="3"/>
                  </p:tgtEl>
                </p:cond>
              </p:nextCondLst>
            </p:seq>
            <p:seq concurrent="1" nextAc="seek">
              <p:cTn id="117" restart="whenNotActive" fill="hold" evtFilter="cancelBubble" nodeType="interactiveSeq">
                <p:stCondLst>
                  <p:cond evt="onClick" delay="0">
                    <p:tgtEl>
                      <p:spTgt spid="10254"/>
                    </p:tgtEl>
                  </p:cond>
                </p:stCondLst>
                <p:endSync evt="end" delay="0">
                  <p:rtn val="all"/>
                </p:endSync>
                <p:childTnLst>
                  <p:par>
                    <p:cTn id="118" fill="hold">
                      <p:stCondLst>
                        <p:cond delay="0"/>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barn(inVertical)">
                                      <p:cBhvr>
                                        <p:cTn id="122" dur="500"/>
                                        <p:tgtEl>
                                          <p:spTgt spid="26"/>
                                        </p:tgtEl>
                                      </p:cBhvr>
                                    </p:animEffect>
                                  </p:childTnLst>
                                </p:cTn>
                              </p:par>
                            </p:childTnLst>
                          </p:cTn>
                        </p:par>
                      </p:childTnLst>
                    </p:cTn>
                  </p:par>
                </p:childTnLst>
              </p:cTn>
              <p:nextCondLst>
                <p:cond evt="onClick" delay="0">
                  <p:tgtEl>
                    <p:spTgt spid="10254"/>
                  </p:tgtEl>
                </p:cond>
              </p:nextCondLst>
            </p:seq>
            <p:seq concurrent="1" nextAc="seek">
              <p:cTn id="123" restart="whenNotActive" fill="hold" evtFilter="cancelBubble" nodeType="interactiveSeq">
                <p:stCondLst>
                  <p:cond evt="onClick" delay="0">
                    <p:tgtEl>
                      <p:spTgt spid="4"/>
                    </p:tgtEl>
                  </p:cond>
                </p:stCondLst>
                <p:endSync evt="end" delay="0">
                  <p:rtn val="all"/>
                </p:endSync>
                <p:childTnLst>
                  <p:par>
                    <p:cTn id="124" fill="hold">
                      <p:stCondLst>
                        <p:cond delay="0"/>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barn(inVertical)">
                                      <p:cBhvr>
                                        <p:cTn id="128" dur="500"/>
                                        <p:tgtEl>
                                          <p:spTgt spid="30"/>
                                        </p:tgtEl>
                                      </p:cBhvr>
                                    </p:animEffect>
                                  </p:childTnLst>
                                </p:cTn>
                              </p:par>
                            </p:childTnLst>
                          </p:cTn>
                        </p:par>
                      </p:childTnLst>
                    </p:cTn>
                  </p:par>
                </p:childTnLst>
              </p:cTn>
              <p:nextCondLst>
                <p:cond evt="onClick" delay="0">
                  <p:tgtEl>
                    <p:spTgt spid="4"/>
                  </p:tgtEl>
                </p:cond>
              </p:nextCondLst>
            </p:seq>
            <p:seq concurrent="1" nextAc="seek">
              <p:cTn id="129" restart="whenNotActive" fill="hold" evtFilter="cancelBubble" nodeType="interactiveSeq">
                <p:stCondLst>
                  <p:cond evt="onClick" delay="0">
                    <p:tgtEl>
                      <p:spTgt spid="10244"/>
                    </p:tgtEl>
                  </p:cond>
                </p:stCondLst>
                <p:endSync evt="end" delay="0">
                  <p:rtn val="all"/>
                </p:endSync>
                <p:childTnLst>
                  <p:par>
                    <p:cTn id="130" fill="hold">
                      <p:stCondLst>
                        <p:cond delay="0"/>
                      </p:stCondLst>
                      <p:childTnLst>
                        <p:par>
                          <p:cTn id="131" fill="hold">
                            <p:stCondLst>
                              <p:cond delay="0"/>
                            </p:stCondLst>
                            <p:childTnLst>
                              <p:par>
                                <p:cTn id="132" presetID="16" presetClass="entr" presetSubtype="21" fill="hold" nodeType="click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barn(inVertical)">
                                      <p:cBhvr>
                                        <p:cTn id="134" dur="500"/>
                                        <p:tgtEl>
                                          <p:spTgt spid="28"/>
                                        </p:tgtEl>
                                      </p:cBhvr>
                                    </p:animEffect>
                                  </p:childTnLst>
                                </p:cTn>
                              </p:par>
                            </p:childTnLst>
                          </p:cTn>
                        </p:par>
                      </p:childTnLst>
                    </p:cTn>
                  </p:par>
                </p:childTnLst>
              </p:cTn>
              <p:nextCondLst>
                <p:cond evt="onClick" delay="0">
                  <p:tgtEl>
                    <p:spTgt spid="10244"/>
                  </p:tgtEl>
                </p:cond>
              </p:nextCondLst>
            </p:seq>
            <p:seq concurrent="1" nextAc="seek">
              <p:cTn id="135" restart="whenNotActive" fill="hold" evtFilter="cancelBubble" nodeType="interactiveSeq">
                <p:stCondLst>
                  <p:cond evt="onClick" delay="0">
                    <p:tgtEl>
                      <p:spTgt spid="10252"/>
                    </p:tgtEl>
                  </p:cond>
                </p:stCondLst>
                <p:endSync evt="end" delay="0">
                  <p:rtn val="all"/>
                </p:endSync>
                <p:childTnLst>
                  <p:par>
                    <p:cTn id="136" fill="hold">
                      <p:stCondLst>
                        <p:cond delay="0"/>
                      </p:stCondLst>
                      <p:childTnLst>
                        <p:par>
                          <p:cTn id="137" fill="hold">
                            <p:stCondLst>
                              <p:cond delay="0"/>
                            </p:stCondLst>
                            <p:childTnLst>
                              <p:par>
                                <p:cTn id="138" presetID="6" presetClass="entr" presetSubtype="16" fill="hold" nodeType="clickEffect">
                                  <p:stCondLst>
                                    <p:cond delay="0"/>
                                  </p:stCondLst>
                                  <p:childTnLst>
                                    <p:set>
                                      <p:cBhvr>
                                        <p:cTn id="139" dur="1" fill="hold">
                                          <p:stCondLst>
                                            <p:cond delay="0"/>
                                          </p:stCondLst>
                                        </p:cTn>
                                        <p:tgtEl>
                                          <p:spTgt spid="32"/>
                                        </p:tgtEl>
                                        <p:attrNameLst>
                                          <p:attrName>style.visibility</p:attrName>
                                        </p:attrNameLst>
                                      </p:cBhvr>
                                      <p:to>
                                        <p:strVal val="visible"/>
                                      </p:to>
                                    </p:set>
                                    <p:animEffect transition="in" filter="circle(in)">
                                      <p:cBhvr>
                                        <p:cTn id="140" dur="2000"/>
                                        <p:tgtEl>
                                          <p:spTgt spid="32"/>
                                        </p:tgtEl>
                                      </p:cBhvr>
                                    </p:animEffect>
                                  </p:childTnLst>
                                </p:cTn>
                              </p:par>
                            </p:childTnLst>
                          </p:cTn>
                        </p:par>
                      </p:childTnLst>
                    </p:cTn>
                  </p:par>
                </p:childTnLst>
              </p:cTn>
              <p:nextCondLst>
                <p:cond evt="onClick" delay="0">
                  <p:tgtEl>
                    <p:spTgt spid="10252"/>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0AC173C-436C-90D1-7CA1-962D330289FD}"/>
              </a:ext>
            </a:extLst>
          </p:cNvPr>
          <p:cNvSpPr/>
          <p:nvPr/>
        </p:nvSpPr>
        <p:spPr>
          <a:xfrm>
            <a:off x="4493199" y="2584960"/>
            <a:ext cx="3353938" cy="3075721"/>
          </a:xfrm>
          <a:custGeom>
            <a:avLst/>
            <a:gdLst>
              <a:gd name="connsiteX0" fmla="*/ 0 w 3657610"/>
              <a:gd name="connsiteY0" fmla="*/ 1683855 h 3367709"/>
              <a:gd name="connsiteX1" fmla="*/ 1828805 w 3657610"/>
              <a:gd name="connsiteY1" fmla="*/ 0 h 3367709"/>
              <a:gd name="connsiteX2" fmla="*/ 3657610 w 3657610"/>
              <a:gd name="connsiteY2" fmla="*/ 1683855 h 3367709"/>
              <a:gd name="connsiteX3" fmla="*/ 1828805 w 3657610"/>
              <a:gd name="connsiteY3" fmla="*/ 3367710 h 3367709"/>
              <a:gd name="connsiteX4" fmla="*/ 0 w 3657610"/>
              <a:gd name="connsiteY4" fmla="*/ 1683855 h 3367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10" h="3367709">
                <a:moveTo>
                  <a:pt x="0" y="1683855"/>
                </a:moveTo>
                <a:cubicBezTo>
                  <a:pt x="0" y="753888"/>
                  <a:pt x="818784" y="0"/>
                  <a:pt x="1828805" y="0"/>
                </a:cubicBezTo>
                <a:cubicBezTo>
                  <a:pt x="2838826" y="0"/>
                  <a:pt x="3657610" y="753888"/>
                  <a:pt x="3657610" y="1683855"/>
                </a:cubicBezTo>
                <a:cubicBezTo>
                  <a:pt x="3657610" y="2613822"/>
                  <a:pt x="2838826" y="3367710"/>
                  <a:pt x="1828805" y="3367710"/>
                </a:cubicBezTo>
                <a:cubicBezTo>
                  <a:pt x="818784" y="3367710"/>
                  <a:pt x="0" y="2613822"/>
                  <a:pt x="0" y="1683855"/>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586445" tIns="543990" rIns="586445" bIns="543990" numCol="1" spcCol="1270" anchor="ctr" anchorCtr="0">
            <a:noAutofit/>
          </a:bodyPr>
          <a:lstStyle/>
          <a:p>
            <a:pPr marL="0" lvl="0" indent="0" algn="ctr" defTabSz="1778000">
              <a:lnSpc>
                <a:spcPct val="90000"/>
              </a:lnSpc>
              <a:spcBef>
                <a:spcPct val="0"/>
              </a:spcBef>
              <a:spcAft>
                <a:spcPct val="35000"/>
              </a:spcAft>
              <a:buNone/>
            </a:pPr>
            <a:r>
              <a:rPr lang="vi-VN" sz="4000" b="0" kern="120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Nội dung</a:t>
            </a:r>
            <a:endParaRPr lang="en-US" sz="4000" b="0" kern="120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707FAA10-99B9-2CC7-FA4D-D86A5DE438C7}"/>
              </a:ext>
            </a:extLst>
          </p:cNvPr>
          <p:cNvSpPr/>
          <p:nvPr/>
        </p:nvSpPr>
        <p:spPr>
          <a:xfrm>
            <a:off x="587515" y="258219"/>
            <a:ext cx="4032611" cy="2326740"/>
          </a:xfrm>
          <a:custGeom>
            <a:avLst/>
            <a:gdLst>
              <a:gd name="connsiteX0" fmla="*/ 0 w 2581079"/>
              <a:gd name="connsiteY0" fmla="*/ 997407 h 1994813"/>
              <a:gd name="connsiteX1" fmla="*/ 1290540 w 2581079"/>
              <a:gd name="connsiteY1" fmla="*/ 0 h 1994813"/>
              <a:gd name="connsiteX2" fmla="*/ 2581080 w 2581079"/>
              <a:gd name="connsiteY2" fmla="*/ 997407 h 1994813"/>
              <a:gd name="connsiteX3" fmla="*/ 1290540 w 2581079"/>
              <a:gd name="connsiteY3" fmla="*/ 1994814 h 1994813"/>
              <a:gd name="connsiteX4" fmla="*/ 0 w 2581079"/>
              <a:gd name="connsiteY4" fmla="*/ 997407 h 199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079" h="1994813">
                <a:moveTo>
                  <a:pt x="0" y="997407"/>
                </a:moveTo>
                <a:cubicBezTo>
                  <a:pt x="0" y="446554"/>
                  <a:pt x="577794" y="0"/>
                  <a:pt x="1290540" y="0"/>
                </a:cubicBezTo>
                <a:cubicBezTo>
                  <a:pt x="2003286" y="0"/>
                  <a:pt x="2581080" y="446554"/>
                  <a:pt x="2581080" y="997407"/>
                </a:cubicBezTo>
                <a:cubicBezTo>
                  <a:pt x="2581080" y="1548260"/>
                  <a:pt x="2003286" y="1994814"/>
                  <a:pt x="1290540" y="1994814"/>
                </a:cubicBezTo>
                <a:cubicBezTo>
                  <a:pt x="577794" y="1994814"/>
                  <a:pt x="0" y="1548260"/>
                  <a:pt x="0" y="997407"/>
                </a:cubicBezTo>
                <a:close/>
              </a:path>
            </a:pathLst>
          </a:custGeom>
        </p:spPr>
        <p:style>
          <a:lnRef idx="2">
            <a:schemeClr val="lt1">
              <a:hueOff val="0"/>
              <a:satOff val="0"/>
              <a:lumOff val="0"/>
              <a:alphaOff val="0"/>
            </a:schemeClr>
          </a:lnRef>
          <a:fillRef idx="1">
            <a:schemeClr val="accent4">
              <a:alpha val="50000"/>
              <a:hueOff val="1400127"/>
              <a:satOff val="-5825"/>
              <a:lumOff val="1373"/>
              <a:alphaOff val="0"/>
            </a:schemeClr>
          </a:fillRef>
          <a:effectRef idx="0">
            <a:schemeClr val="accent4">
              <a:alpha val="50000"/>
              <a:hueOff val="1400127"/>
              <a:satOff val="-5825"/>
              <a:lumOff val="1373"/>
              <a:alphaOff val="0"/>
            </a:schemeClr>
          </a:effectRef>
          <a:fontRef idx="minor">
            <a:schemeClr val="tx1"/>
          </a:fontRef>
        </p:style>
        <p:txBody>
          <a:bodyPr spcFirstLastPara="0" vert="horz" wrap="square" lIns="408470" tIns="322614" rIns="408470" bIns="322614" numCol="1" spcCol="1270" anchor="ctr" anchorCtr="0">
            <a:noAutofit/>
          </a:bodyPr>
          <a:lstStyle/>
          <a:p>
            <a:pPr marL="0" lvl="0" indent="0" algn="ctr" defTabSz="1066800">
              <a:lnSpc>
                <a:spcPct val="90000"/>
              </a:lnSpc>
              <a:spcBef>
                <a:spcPct val="0"/>
              </a:spcBef>
              <a:spcAft>
                <a:spcPct val="35000"/>
              </a:spcAft>
              <a:buNone/>
            </a:pPr>
            <a:r>
              <a:rPr lang="vi-VN" sz="2800" b="0" kern="1200" cap="none" spc="0" dirty="0">
                <a:ln w="0"/>
                <a:solidFill>
                  <a:schemeClr val="tx1">
                    <a:lumMod val="95000"/>
                    <a:lumOff val="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 VĂN HÓA ẨM THỰC VÀ ĐẶC TRƯNG VĂN HÓA ẨM THỰC BÌNH ĐỊNH</a:t>
            </a:r>
            <a:endParaRPr lang="en-US" sz="2800" b="0" kern="1200" cap="none" spc="0" dirty="0">
              <a:ln w="0"/>
              <a:solidFill>
                <a:schemeClr val="tx1">
                  <a:lumMod val="95000"/>
                  <a:lumOff val="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69B35958-043F-64D2-398A-21B26A701CF1}"/>
              </a:ext>
            </a:extLst>
          </p:cNvPr>
          <p:cNvSpPr/>
          <p:nvPr/>
        </p:nvSpPr>
        <p:spPr>
          <a:xfrm>
            <a:off x="8213558" y="4322709"/>
            <a:ext cx="3723992" cy="2461216"/>
          </a:xfrm>
          <a:custGeom>
            <a:avLst/>
            <a:gdLst>
              <a:gd name="connsiteX0" fmla="*/ 0 w 2422909"/>
              <a:gd name="connsiteY0" fmla="*/ 1033543 h 2067085"/>
              <a:gd name="connsiteX1" fmla="*/ 1211455 w 2422909"/>
              <a:gd name="connsiteY1" fmla="*/ 0 h 2067085"/>
              <a:gd name="connsiteX2" fmla="*/ 2422910 w 2422909"/>
              <a:gd name="connsiteY2" fmla="*/ 1033543 h 2067085"/>
              <a:gd name="connsiteX3" fmla="*/ 1211455 w 2422909"/>
              <a:gd name="connsiteY3" fmla="*/ 2067086 h 2067085"/>
              <a:gd name="connsiteX4" fmla="*/ 0 w 2422909"/>
              <a:gd name="connsiteY4" fmla="*/ 1033543 h 206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909" h="2067085">
                <a:moveTo>
                  <a:pt x="0" y="1033543"/>
                </a:moveTo>
                <a:cubicBezTo>
                  <a:pt x="0" y="462733"/>
                  <a:pt x="542387" y="0"/>
                  <a:pt x="1211455" y="0"/>
                </a:cubicBezTo>
                <a:cubicBezTo>
                  <a:pt x="1880523" y="0"/>
                  <a:pt x="2422910" y="462733"/>
                  <a:pt x="2422910" y="1033543"/>
                </a:cubicBezTo>
                <a:cubicBezTo>
                  <a:pt x="2422910" y="1604353"/>
                  <a:pt x="1880523" y="2067086"/>
                  <a:pt x="1211455" y="2067086"/>
                </a:cubicBezTo>
                <a:cubicBezTo>
                  <a:pt x="542387" y="2067086"/>
                  <a:pt x="0" y="1604353"/>
                  <a:pt x="0" y="1033543"/>
                </a:cubicBezTo>
                <a:close/>
              </a:path>
            </a:pathLst>
          </a:custGeom>
        </p:spPr>
        <p:style>
          <a:lnRef idx="2">
            <a:schemeClr val="lt1">
              <a:hueOff val="0"/>
              <a:satOff val="0"/>
              <a:lumOff val="0"/>
              <a:alphaOff val="0"/>
            </a:schemeClr>
          </a:lnRef>
          <a:fillRef idx="1">
            <a:schemeClr val="accent4">
              <a:alpha val="50000"/>
              <a:hueOff val="2800255"/>
              <a:satOff val="-11651"/>
              <a:lumOff val="2745"/>
              <a:alphaOff val="0"/>
            </a:schemeClr>
          </a:fillRef>
          <a:effectRef idx="0">
            <a:schemeClr val="accent4">
              <a:alpha val="50000"/>
              <a:hueOff val="2800255"/>
              <a:satOff val="-11651"/>
              <a:lumOff val="2745"/>
              <a:alphaOff val="0"/>
            </a:schemeClr>
          </a:effectRef>
          <a:fontRef idx="minor">
            <a:schemeClr val="tx1"/>
          </a:fontRef>
        </p:style>
        <p:txBody>
          <a:bodyPr spcFirstLastPara="0" vert="horz" wrap="square" lIns="385307" tIns="333198" rIns="385307" bIns="333198" numCol="1" spcCol="1270" anchor="ctr" anchorCtr="0">
            <a:noAutofit/>
          </a:bodyPr>
          <a:lstStyle/>
          <a:p>
            <a:pPr marL="0" lvl="0" indent="0" algn="ctr" defTabSz="1066800">
              <a:lnSpc>
                <a:spcPct val="90000"/>
              </a:lnSpc>
              <a:spcBef>
                <a:spcPct val="0"/>
              </a:spcBef>
              <a:spcAft>
                <a:spcPct val="35000"/>
              </a:spcAft>
              <a:buNone/>
            </a:pPr>
            <a:r>
              <a:rPr lang="vi-VN" sz="2800" b="0" kern="1200" cap="none" spc="0" dirty="0">
                <a:ln w="0"/>
                <a:solidFill>
                  <a:schemeClr val="tx1">
                    <a:lumMod val="95000"/>
                    <a:lumOff val="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II. MỘT SỐ MÓN ĂN TIÊU BIỂU CỦA BÌNH ĐỊNH</a:t>
            </a:r>
            <a:endParaRPr lang="en-US" sz="2800" b="0" kern="1200" cap="none" spc="0" dirty="0">
              <a:ln w="0"/>
              <a:solidFill>
                <a:schemeClr val="tx1">
                  <a:lumMod val="95000"/>
                  <a:lumOff val="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Arrow: Right 15">
            <a:extLst>
              <a:ext uri="{FF2B5EF4-FFF2-40B4-BE49-F238E27FC236}">
                <a16:creationId xmlns:a16="http://schemas.microsoft.com/office/drawing/2014/main" id="{D3EA0EB2-8258-5C04-1C5E-F5BBB31D4E8E}"/>
              </a:ext>
            </a:extLst>
          </p:cNvPr>
          <p:cNvSpPr/>
          <p:nvPr/>
        </p:nvSpPr>
        <p:spPr>
          <a:xfrm rot="13048054">
            <a:off x="3907905" y="2579086"/>
            <a:ext cx="1059429" cy="360312"/>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7" name="Arrow: Right 16">
            <a:extLst>
              <a:ext uri="{FF2B5EF4-FFF2-40B4-BE49-F238E27FC236}">
                <a16:creationId xmlns:a16="http://schemas.microsoft.com/office/drawing/2014/main" id="{9AD9B313-5CC5-2FA5-E45A-E5B35C4CD84B}"/>
              </a:ext>
            </a:extLst>
          </p:cNvPr>
          <p:cNvSpPr/>
          <p:nvPr/>
        </p:nvSpPr>
        <p:spPr>
          <a:xfrm rot="2242516">
            <a:off x="7566024" y="4761088"/>
            <a:ext cx="1025053" cy="313394"/>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2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2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1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1D0402-B292-4486-563A-634EF6747FD2}"/>
              </a:ext>
            </a:extLst>
          </p:cNvPr>
          <p:cNvSpPr txBox="1"/>
          <p:nvPr/>
        </p:nvSpPr>
        <p:spPr>
          <a:xfrm>
            <a:off x="2342147" y="497305"/>
            <a:ext cx="6801853" cy="584775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200" dirty="0">
                <a:solidFill>
                  <a:srgbClr val="7030A0"/>
                </a:solidFill>
                <a:latin typeface="Arial" panose="020B0604020202020204" pitchFamily="34" charset="0"/>
                <a:cs typeface="Arial" panose="020B0604020202020204" pitchFamily="34" charset="0"/>
              </a:rPr>
              <a:t>"</a:t>
            </a:r>
            <a:r>
              <a:rPr lang="en-US" sz="2200" b="1" dirty="0">
                <a:solidFill>
                  <a:srgbClr val="7030A0"/>
                </a:solidFill>
                <a:latin typeface="Arial" panose="020B0604020202020204" pitchFamily="34" charset="0"/>
                <a:cs typeface="Arial" panose="020B0604020202020204" pitchFamily="34" charset="0"/>
              </a:rPr>
              <a:t>Song </a:t>
            </a:r>
            <a:r>
              <a:rPr lang="en-US" sz="2200" b="1" dirty="0" err="1">
                <a:solidFill>
                  <a:srgbClr val="7030A0"/>
                </a:solidFill>
                <a:latin typeface="Arial" panose="020B0604020202020204" pitchFamily="34" charset="0"/>
                <a:cs typeface="Arial" panose="020B0604020202020204" pitchFamily="34" charset="0"/>
              </a:rPr>
              <a:t>thằn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hảo</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hạng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đậu</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cà</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xanh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b="1" dirty="0">
                <a:solidFill>
                  <a:srgbClr val="7030A0"/>
                </a:solidFill>
                <a:latin typeface="Arial" panose="020B0604020202020204" pitchFamily="34" charset="0"/>
                <a:cs typeface="Arial" panose="020B0604020202020204" pitchFamily="34" charset="0"/>
              </a:rPr>
              <a:t>Nem </a:t>
            </a:r>
            <a:r>
              <a:rPr lang="en-US" sz="2200" b="1" dirty="0" err="1">
                <a:solidFill>
                  <a:srgbClr val="7030A0"/>
                </a:solidFill>
                <a:latin typeface="Arial" panose="020B0604020202020204" pitchFamily="34" charset="0"/>
                <a:cs typeface="Arial" panose="020B0604020202020204" pitchFamily="34" charset="0"/>
              </a:rPr>
              <a:t>chua</a:t>
            </a:r>
            <a:r>
              <a:rPr lang="en-US" sz="2200" b="1" dirty="0">
                <a:solidFill>
                  <a:srgbClr val="7030A0"/>
                </a:solidFill>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chợ</a:t>
            </a:r>
            <a:r>
              <a:rPr lang="en-US" sz="2200" b="1" dirty="0">
                <a:solidFill>
                  <a:srgbClr val="7030A0"/>
                </a:solidFill>
                <a:latin typeface="Arial" panose="020B0604020202020204" pitchFamily="34" charset="0"/>
                <a:cs typeface="Arial" panose="020B0604020202020204" pitchFamily="34" charset="0"/>
              </a:rPr>
              <a:t> </a:t>
            </a:r>
            <a:r>
              <a:rPr lang="vi-VN" sz="2200" b="1" dirty="0">
                <a:solidFill>
                  <a:srgbClr val="7030A0"/>
                </a:solidFill>
                <a:latin typeface="Arial" panose="020B0604020202020204" pitchFamily="34" charset="0"/>
                <a:cs typeface="Arial" panose="020B0604020202020204" pitchFamily="34" charset="0"/>
              </a:rPr>
              <a:t>H</a:t>
            </a:r>
            <a:r>
              <a:rPr lang="en-US" sz="2200" b="1" dirty="0" err="1">
                <a:solidFill>
                  <a:srgbClr val="7030A0"/>
                </a:solidFill>
                <a:latin typeface="Arial" panose="020B0604020202020204" pitchFamily="34" charset="0"/>
                <a:cs typeface="Arial" panose="020B0604020202020204" pitchFamily="34" charset="0"/>
              </a:rPr>
              <a:t>uyện</a:t>
            </a:r>
            <a:r>
              <a:rPr lang="en-US" sz="2200" dirty="0">
                <a:solidFill>
                  <a:srgbClr val="7030A0"/>
                </a:solidFill>
                <a:latin typeface="Arial" panose="020B0604020202020204" pitchFamily="34" charset="0"/>
                <a:cs typeface="Arial" panose="020B0604020202020204" pitchFamily="34" charset="0"/>
              </a:rPr>
              <a:t> bao </a:t>
            </a:r>
            <a:r>
              <a:rPr lang="en-US" sz="2200" dirty="0" err="1">
                <a:solidFill>
                  <a:srgbClr val="7030A0"/>
                </a:solidFill>
                <a:latin typeface="Arial" panose="020B0604020202020204" pitchFamily="34" charset="0"/>
                <a:cs typeface="Arial" panose="020B0604020202020204" pitchFamily="34" charset="0"/>
              </a:rPr>
              <a:t>người</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thích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b="1" dirty="0">
                <a:solidFill>
                  <a:srgbClr val="7030A0"/>
                </a:solidFill>
                <a:latin typeface="Arial" panose="020B0604020202020204" pitchFamily="34" charset="0"/>
                <a:cs typeface="Arial" panose="020B0604020202020204" pitchFamily="34" charset="0"/>
              </a:rPr>
              <a:t>Bánh </a:t>
            </a:r>
            <a:r>
              <a:rPr lang="en-US" sz="2200" b="1" dirty="0" err="1">
                <a:solidFill>
                  <a:srgbClr val="7030A0"/>
                </a:solidFill>
                <a:latin typeface="Arial" panose="020B0604020202020204" pitchFamily="34" charset="0"/>
                <a:cs typeface="Arial" panose="020B0604020202020204" pitchFamily="34" charset="0"/>
              </a:rPr>
              <a:t>hỏi</a:t>
            </a:r>
            <a:r>
              <a:rPr lang="en-US" sz="2200" b="1" dirty="0">
                <a:solidFill>
                  <a:srgbClr val="7030A0"/>
                </a:solidFill>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Diêu</a:t>
            </a:r>
            <a:r>
              <a:rPr lang="en-US" sz="2200" b="1" dirty="0">
                <a:solidFill>
                  <a:srgbClr val="7030A0"/>
                </a:solidFill>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Trì</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lắm</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kẻ</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ganh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b="1" dirty="0" err="1">
                <a:solidFill>
                  <a:srgbClr val="7030A0"/>
                </a:solidFill>
                <a:latin typeface="Arial" panose="020B0604020202020204" pitchFamily="34" charset="0"/>
                <a:cs typeface="Arial" panose="020B0604020202020204" pitchFamily="34" charset="0"/>
              </a:rPr>
              <a:t>Chả</a:t>
            </a:r>
            <a:r>
              <a:rPr lang="en-US" sz="2200" b="1" dirty="0">
                <a:solidFill>
                  <a:srgbClr val="7030A0"/>
                </a:solidFill>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cá</a:t>
            </a:r>
            <a:r>
              <a:rPr lang="en-US" sz="2200" b="1" dirty="0">
                <a:solidFill>
                  <a:srgbClr val="7030A0"/>
                </a:solidFill>
                <a:latin typeface="Arial" panose="020B0604020202020204" pitchFamily="34" charset="0"/>
                <a:cs typeface="Arial" panose="020B0604020202020204" pitchFamily="34" charset="0"/>
              </a:rPr>
              <a:t> Quy </a:t>
            </a:r>
            <a:r>
              <a:rPr lang="en-US" sz="2200" b="1" dirty="0" err="1">
                <a:solidFill>
                  <a:srgbClr val="7030A0"/>
                </a:solidFill>
                <a:latin typeface="Arial" panose="020B0604020202020204" pitchFamily="34" charset="0"/>
                <a:cs typeface="Arial" panose="020B0604020202020204" pitchFamily="34" charset="0"/>
              </a:rPr>
              <a:t>Nhơn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ngon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tuyệt</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rẻ</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err="1">
                <a:solidFill>
                  <a:srgbClr val="00B0F0"/>
                </a:solidFill>
                <a:latin typeface="Arial" panose="020B0604020202020204" pitchFamily="34" charset="0"/>
                <a:cs typeface="Arial" panose="020B0604020202020204" pitchFamily="34" charset="0"/>
              </a:rPr>
              <a:t>Nhum</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đen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món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00B0F0"/>
                </a:solidFill>
                <a:latin typeface="Arial" panose="020B0604020202020204" pitchFamily="34" charset="0"/>
                <a:cs typeface="Arial" panose="020B0604020202020204" pitchFamily="34" charset="0"/>
              </a:rPr>
              <a:t>mắm</a:t>
            </a:r>
            <a:r>
              <a:rPr lang="en-US" sz="2200" dirty="0">
                <a:solidFill>
                  <a:srgbClr val="00B0F0"/>
                </a:solidFill>
                <a:latin typeface="Arial" panose="020B0604020202020204" pitchFamily="34" charset="0"/>
                <a:cs typeface="Arial" panose="020B0604020202020204" pitchFamily="34" charset="0"/>
              </a:rPr>
              <a:t> </a:t>
            </a:r>
            <a:r>
              <a:rPr lang="en-US" sz="2200" dirty="0" err="1">
                <a:solidFill>
                  <a:srgbClr val="00B0F0"/>
                </a:solidFill>
                <a:latin typeface="Arial" panose="020B0604020202020204" pitchFamily="34" charset="0"/>
                <a:cs typeface="Arial" panose="020B0604020202020204" pitchFamily="34" charset="0"/>
              </a:rPr>
              <a:t>Mỹ</a:t>
            </a:r>
            <a:r>
              <a:rPr lang="en-US" sz="2200" dirty="0">
                <a:solidFill>
                  <a:srgbClr val="00B0F0"/>
                </a:solidFill>
                <a:latin typeface="Arial" panose="020B0604020202020204" pitchFamily="34" charset="0"/>
                <a:cs typeface="Arial" panose="020B0604020202020204" pitchFamily="34" charset="0"/>
              </a:rPr>
              <a:t> An </a:t>
            </a:r>
            <a:r>
              <a:rPr lang="en-US" sz="2200" dirty="0" err="1">
                <a:solidFill>
                  <a:srgbClr val="7030A0"/>
                </a:solidFill>
                <a:latin typeface="Arial" panose="020B0604020202020204" pitchFamily="34" charset="0"/>
                <a:cs typeface="Arial" panose="020B0604020202020204" pitchFamily="34" charset="0"/>
              </a:rPr>
              <a:t>rành</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err="1">
                <a:solidFill>
                  <a:srgbClr val="00B0F0"/>
                </a:solidFill>
                <a:latin typeface="Arial" panose="020B0604020202020204" pitchFamily="34" charset="0"/>
                <a:cs typeface="Arial" panose="020B0604020202020204" pitchFamily="34" charset="0"/>
              </a:rPr>
              <a:t>Ruột</a:t>
            </a:r>
            <a:r>
              <a:rPr lang="en-US" sz="2200" dirty="0">
                <a:solidFill>
                  <a:srgbClr val="00B0F0"/>
                </a:solidFill>
                <a:latin typeface="Arial" panose="020B0604020202020204" pitchFamily="34" charset="0"/>
                <a:cs typeface="Arial" panose="020B0604020202020204" pitchFamily="34" charset="0"/>
              </a:rPr>
              <a:t> </a:t>
            </a:r>
            <a:r>
              <a:rPr lang="en-US" sz="2200" dirty="0" err="1">
                <a:solidFill>
                  <a:srgbClr val="00B0F0"/>
                </a:solidFill>
                <a:latin typeface="Arial" panose="020B0604020202020204" pitchFamily="34" charset="0"/>
                <a:cs typeface="Arial" panose="020B0604020202020204" pitchFamily="34" charset="0"/>
              </a:rPr>
              <a:t>gié</a:t>
            </a:r>
            <a:r>
              <a:rPr lang="en-US" sz="2200" dirty="0">
                <a:solidFill>
                  <a:srgbClr val="00B0F0"/>
                </a:solidFill>
                <a:latin typeface="Arial" panose="020B0604020202020204" pitchFamily="34" charset="0"/>
                <a:cs typeface="Arial" panose="020B0604020202020204" pitchFamily="34" charset="0"/>
              </a:rPr>
              <a:t> non </a:t>
            </a:r>
            <a:r>
              <a:rPr lang="en-US" sz="2200" dirty="0" err="1">
                <a:solidFill>
                  <a:srgbClr val="00B0F0"/>
                </a:solidFill>
                <a:latin typeface="Arial" panose="020B0604020202020204" pitchFamily="34" charset="0"/>
                <a:cs typeface="Arial" panose="020B0604020202020204" pitchFamily="34" charset="0"/>
              </a:rPr>
              <a:t>bò</a:t>
            </a:r>
            <a:r>
              <a:rPr lang="en-US" sz="2200" dirty="0">
                <a:solidFill>
                  <a:srgbClr val="00B0F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với</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huyết</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thanh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a:solidFill>
                  <a:srgbClr val="00B0F0"/>
                </a:solidFill>
                <a:latin typeface="Arial" panose="020B0604020202020204" pitchFamily="34" charset="0"/>
                <a:cs typeface="Arial" panose="020B0604020202020204" pitchFamily="34" charset="0"/>
              </a:rPr>
              <a:t>Bánh </a:t>
            </a:r>
            <a:r>
              <a:rPr lang="en-US" sz="2200" dirty="0" err="1">
                <a:solidFill>
                  <a:srgbClr val="00B0F0"/>
                </a:solidFill>
                <a:latin typeface="Arial" panose="020B0604020202020204" pitchFamily="34" charset="0"/>
                <a:cs typeface="Arial" panose="020B0604020202020204" pitchFamily="34" charset="0"/>
              </a:rPr>
              <a:t>tráng</a:t>
            </a:r>
            <a:r>
              <a:rPr lang="en-US" sz="2200" dirty="0">
                <a:solidFill>
                  <a:srgbClr val="00B0F0"/>
                </a:solidFill>
                <a:latin typeface="Arial" panose="020B0604020202020204" pitchFamily="34" charset="0"/>
                <a:cs typeface="Arial" panose="020B0604020202020204" pitchFamily="34" charset="0"/>
              </a:rPr>
              <a:t> Hoài </a:t>
            </a:r>
            <a:r>
              <a:rPr lang="en-US" sz="2200" dirty="0" err="1">
                <a:solidFill>
                  <a:srgbClr val="00B0F0"/>
                </a:solidFill>
                <a:latin typeface="Arial" panose="020B0604020202020204" pitchFamily="34" charset="0"/>
                <a:cs typeface="Arial" panose="020B0604020202020204" pitchFamily="34" charset="0"/>
              </a:rPr>
              <a:t>Nhơn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thơm</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béo</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ngậy</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a:solidFill>
                  <a:srgbClr val="7030A0"/>
                </a:solidFill>
                <a:latin typeface="Arial" panose="020B0604020202020204" pitchFamily="34" charset="0"/>
                <a:cs typeface="Arial" panose="020B0604020202020204" pitchFamily="34" charset="0"/>
              </a:rPr>
              <a:t> </a:t>
            </a:r>
            <a:r>
              <a:rPr lang="en-US" sz="2200" dirty="0">
                <a:solidFill>
                  <a:srgbClr val="00B0F0"/>
                </a:solidFill>
                <a:latin typeface="Arial" panose="020B0604020202020204" pitchFamily="34" charset="0"/>
                <a:cs typeface="Arial" panose="020B0604020202020204" pitchFamily="34" charset="0"/>
              </a:rPr>
              <a:t>Bún </a:t>
            </a:r>
            <a:r>
              <a:rPr lang="en-US" sz="2200" dirty="0" err="1">
                <a:solidFill>
                  <a:srgbClr val="00B0F0"/>
                </a:solidFill>
                <a:latin typeface="Arial" panose="020B0604020202020204" pitchFamily="34" charset="0"/>
                <a:cs typeface="Arial" panose="020B0604020202020204" pitchFamily="34" charset="0"/>
              </a:rPr>
              <a:t>tôm</a:t>
            </a:r>
            <a:r>
              <a:rPr lang="en-US" sz="2200" dirty="0">
                <a:solidFill>
                  <a:srgbClr val="00B0F0"/>
                </a:solidFill>
                <a:latin typeface="Arial" panose="020B0604020202020204" pitchFamily="34" charset="0"/>
                <a:cs typeface="Arial" panose="020B0604020202020204" pitchFamily="34" charset="0"/>
              </a:rPr>
              <a:t> Châu Trúc</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phức</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hương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hành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err="1">
                <a:solidFill>
                  <a:srgbClr val="00B0F0"/>
                </a:solidFill>
                <a:latin typeface="Arial" panose="020B0604020202020204" pitchFamily="34" charset="0"/>
                <a:cs typeface="Arial" panose="020B0604020202020204" pitchFamily="34" charset="0"/>
              </a:rPr>
              <a:t>Cá</a:t>
            </a:r>
            <a:r>
              <a:rPr lang="en-US" sz="2200" dirty="0">
                <a:solidFill>
                  <a:srgbClr val="00B0F0"/>
                </a:solidFill>
                <a:latin typeface="Arial" panose="020B0604020202020204" pitchFamily="34" charset="0"/>
                <a:cs typeface="Arial" panose="020B0604020202020204" pitchFamily="34" charset="0"/>
              </a:rPr>
              <a:t> </a:t>
            </a:r>
            <a:r>
              <a:rPr lang="en-US" sz="2200" dirty="0" err="1">
                <a:solidFill>
                  <a:srgbClr val="00B0F0"/>
                </a:solidFill>
                <a:latin typeface="Arial" panose="020B0604020202020204" pitchFamily="34" charset="0"/>
                <a:cs typeface="Arial" panose="020B0604020202020204" pitchFamily="34" charset="0"/>
              </a:rPr>
              <a:t>niên</a:t>
            </a:r>
            <a:r>
              <a:rPr lang="en-US" sz="2200" dirty="0">
                <a:solidFill>
                  <a:srgbClr val="00B0F0"/>
                </a:solidFill>
                <a:latin typeface="Arial" panose="020B0604020202020204" pitchFamily="34" charset="0"/>
                <a:cs typeface="Arial" panose="020B0604020202020204" pitchFamily="34" charset="0"/>
              </a:rPr>
              <a:t> An </a:t>
            </a:r>
            <a:r>
              <a:rPr lang="en-US" sz="2200" dirty="0" err="1">
                <a:solidFill>
                  <a:srgbClr val="00B0F0"/>
                </a:solidFill>
                <a:latin typeface="Arial" panose="020B0604020202020204" pitchFamily="34" charset="0"/>
                <a:cs typeface="Arial" panose="020B0604020202020204" pitchFamily="34" charset="0"/>
              </a:rPr>
              <a:t>Lão</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yêu</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dòng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thác</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err="1">
                <a:solidFill>
                  <a:srgbClr val="00B0F0"/>
                </a:solidFill>
                <a:latin typeface="Arial" panose="020B0604020202020204" pitchFamily="34" charset="0"/>
                <a:cs typeface="Arial" panose="020B0604020202020204" pitchFamily="34" charset="0"/>
              </a:rPr>
              <a:t>Cá</a:t>
            </a:r>
            <a:r>
              <a:rPr lang="en-US" sz="2200" dirty="0">
                <a:solidFill>
                  <a:srgbClr val="00B0F0"/>
                </a:solidFill>
                <a:latin typeface="Arial" panose="020B0604020202020204" pitchFamily="34" charset="0"/>
                <a:cs typeface="Arial" panose="020B0604020202020204" pitchFamily="34" charset="0"/>
              </a:rPr>
              <a:t> </a:t>
            </a:r>
            <a:r>
              <a:rPr lang="en-US" sz="2200" dirty="0" err="1">
                <a:solidFill>
                  <a:srgbClr val="00B0F0"/>
                </a:solidFill>
                <a:latin typeface="Arial" panose="020B0604020202020204" pitchFamily="34" charset="0"/>
                <a:cs typeface="Arial" panose="020B0604020202020204" pitchFamily="34" charset="0"/>
              </a:rPr>
              <a:t>bống</a:t>
            </a:r>
            <a:r>
              <a:rPr lang="en-US" sz="2200" dirty="0">
                <a:solidFill>
                  <a:srgbClr val="00B0F0"/>
                </a:solidFill>
                <a:latin typeface="Arial" panose="020B0604020202020204" pitchFamily="34" charset="0"/>
                <a:cs typeface="Arial" panose="020B0604020202020204" pitchFamily="34" charset="0"/>
              </a:rPr>
              <a:t> </a:t>
            </a:r>
            <a:r>
              <a:rPr lang="en-US" sz="2200" dirty="0" err="1">
                <a:solidFill>
                  <a:srgbClr val="00B0F0"/>
                </a:solidFill>
                <a:latin typeface="Arial" panose="020B0604020202020204" pitchFamily="34" charset="0"/>
                <a:cs typeface="Arial" panose="020B0604020202020204" pitchFamily="34" charset="0"/>
              </a:rPr>
              <a:t>Lại</a:t>
            </a:r>
            <a:r>
              <a:rPr lang="en-US" sz="2200" dirty="0">
                <a:solidFill>
                  <a:srgbClr val="00B0F0"/>
                </a:solidFill>
                <a:latin typeface="Arial" panose="020B0604020202020204" pitchFamily="34" charset="0"/>
                <a:cs typeface="Arial" panose="020B0604020202020204" pitchFamily="34" charset="0"/>
              </a:rPr>
              <a:t> Giang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thích</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nước</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gành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a:solidFill>
                  <a:schemeClr val="accent2"/>
                </a:solidFill>
                <a:latin typeface="Arial" panose="020B0604020202020204" pitchFamily="34" charset="0"/>
                <a:cs typeface="Arial" panose="020B0604020202020204" pitchFamily="34" charset="0"/>
              </a:rPr>
              <a:t>Chim </a:t>
            </a:r>
            <a:r>
              <a:rPr lang="en-US" sz="2200" dirty="0" err="1">
                <a:solidFill>
                  <a:schemeClr val="accent2"/>
                </a:solidFill>
                <a:latin typeface="Arial" panose="020B0604020202020204" pitchFamily="34" charset="0"/>
                <a:cs typeface="Arial" panose="020B0604020202020204" pitchFamily="34" charset="0"/>
              </a:rPr>
              <a:t>mía</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Phú</a:t>
            </a:r>
            <a:r>
              <a:rPr lang="en-US" sz="2200" dirty="0">
                <a:solidFill>
                  <a:schemeClr val="accent2"/>
                </a:solidFill>
                <a:latin typeface="Arial" panose="020B0604020202020204" pitchFamily="34" charset="0"/>
                <a:cs typeface="Arial" panose="020B0604020202020204" pitchFamily="34" charset="0"/>
              </a:rPr>
              <a:t> Phong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cho</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vị</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lạ</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a:solidFill>
                  <a:schemeClr val="accent2"/>
                </a:solidFill>
                <a:latin typeface="Arial" panose="020B0604020202020204" pitchFamily="34" charset="0"/>
                <a:cs typeface="Arial" panose="020B0604020202020204" pitchFamily="34" charset="0"/>
              </a:rPr>
              <a:t>Cua </a:t>
            </a:r>
            <a:r>
              <a:rPr lang="en-US" sz="2200" dirty="0" err="1">
                <a:solidFill>
                  <a:schemeClr val="accent2"/>
                </a:solidFill>
                <a:latin typeface="Arial" panose="020B0604020202020204" pitchFamily="34" charset="0"/>
                <a:cs typeface="Arial" panose="020B0604020202020204" pitchFamily="34" charset="0"/>
              </a:rPr>
              <a:t>huỳnh</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đế</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đỏ</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chẳng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hề</a:t>
            </a:r>
            <a:r>
              <a:rPr lang="en-US" sz="2200" dirty="0">
                <a:solidFill>
                  <a:srgbClr val="7030A0"/>
                </a:solidFill>
                <a:latin typeface="Arial" panose="020B0604020202020204" pitchFamily="34" charset="0"/>
                <a:cs typeface="Arial" panose="020B0604020202020204" pitchFamily="34" charset="0"/>
              </a:rPr>
              <a:t> tanh</a:t>
            </a:r>
            <a:endParaRPr lang="vi-VN" sz="2200" dirty="0">
              <a:solidFill>
                <a:srgbClr val="7030A0"/>
              </a:solidFill>
              <a:latin typeface="Arial" panose="020B0604020202020204" pitchFamily="34" charset="0"/>
              <a:cs typeface="Arial" panose="020B0604020202020204" pitchFamily="34" charset="0"/>
            </a:endParaRPr>
          </a:p>
          <a:p>
            <a:pPr algn="ctr"/>
            <a:r>
              <a:rPr lang="vi-VN" sz="2200" dirty="0">
                <a:solidFill>
                  <a:schemeClr val="accent2"/>
                </a:solidFill>
                <a:latin typeface="Arial" panose="020B0604020202020204" pitchFamily="34" charset="0"/>
                <a:cs typeface="Arial" panose="020B0604020202020204" pitchFamily="34" charset="0"/>
              </a:rPr>
              <a:t>Bàu</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đá</a:t>
            </a:r>
            <a:r>
              <a:rPr lang="en-US" sz="2200" dirty="0">
                <a:solidFill>
                  <a:srgbClr val="7030A0"/>
                </a:solidFill>
                <a:latin typeface="Arial" panose="020B0604020202020204" pitchFamily="34" charset="0"/>
                <a:cs typeface="Arial" panose="020B0604020202020204" pitchFamily="34" charset="0"/>
              </a:rPr>
              <a:t> tri </a:t>
            </a:r>
            <a:r>
              <a:rPr lang="en-US" sz="2200" dirty="0" err="1">
                <a:solidFill>
                  <a:srgbClr val="7030A0"/>
                </a:solidFill>
                <a:latin typeface="Arial" panose="020B0604020202020204" pitchFamily="34" charset="0"/>
                <a:cs typeface="Arial" panose="020B0604020202020204" pitchFamily="34" charset="0"/>
              </a:rPr>
              <a:t>âm</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nhấm</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chút</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lành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err="1">
                <a:solidFill>
                  <a:schemeClr val="accent2"/>
                </a:solidFill>
                <a:latin typeface="Arial" panose="020B0604020202020204" pitchFamily="34" charset="0"/>
                <a:cs typeface="Arial" panose="020B0604020202020204" pitchFamily="34" charset="0"/>
              </a:rPr>
              <a:t>Phù</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Cát</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cá</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chua</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đầm</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Đạm</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Thủy</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a:solidFill>
                  <a:schemeClr val="accent2"/>
                </a:solidFill>
                <a:latin typeface="Arial" panose="020B0604020202020204" pitchFamily="34" charset="0"/>
                <a:cs typeface="Arial" panose="020B0604020202020204" pitchFamily="34" charset="0"/>
              </a:rPr>
              <a:t>An </a:t>
            </a:r>
            <a:r>
              <a:rPr lang="en-US" sz="2200" dirty="0" err="1">
                <a:solidFill>
                  <a:schemeClr val="accent2"/>
                </a:solidFill>
                <a:latin typeface="Arial" panose="020B0604020202020204" pitchFamily="34" charset="0"/>
                <a:cs typeface="Arial" panose="020B0604020202020204" pitchFamily="34" charset="0"/>
              </a:rPr>
              <a:t>Nhơn</a:t>
            </a:r>
            <a:r>
              <a:rPr lang="en-US" sz="2200" dirty="0">
                <a:solidFill>
                  <a:schemeClr val="accent2"/>
                </a:solidFill>
                <a:latin typeface="Arial" panose="020B0604020202020204" pitchFamily="34" charset="0"/>
                <a:cs typeface="Arial" panose="020B0604020202020204" pitchFamily="34" charset="0"/>
              </a:rPr>
              <a:t> bánh </a:t>
            </a:r>
            <a:r>
              <a:rPr lang="en-US" sz="2200" dirty="0" err="1">
                <a:solidFill>
                  <a:schemeClr val="accent2"/>
                </a:solidFill>
                <a:latin typeface="Arial" panose="020B0604020202020204" pitchFamily="34" charset="0"/>
                <a:cs typeface="Arial" panose="020B0604020202020204" pitchFamily="34" charset="0"/>
              </a:rPr>
              <a:t>ít</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tiếng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lừng</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danh</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a:solidFill>
                  <a:schemeClr val="accent2"/>
                </a:solidFill>
                <a:latin typeface="Arial" panose="020B0604020202020204" pitchFamily="34" charset="0"/>
                <a:cs typeface="Arial" panose="020B0604020202020204" pitchFamily="34" charset="0"/>
              </a:rPr>
              <a:t>Bún </a:t>
            </a:r>
            <a:r>
              <a:rPr lang="en-US" sz="2200" dirty="0" err="1">
                <a:solidFill>
                  <a:schemeClr val="accent2"/>
                </a:solidFill>
                <a:latin typeface="Arial" panose="020B0604020202020204" pitchFamily="34" charset="0"/>
                <a:cs typeface="Arial" panose="020B0604020202020204" pitchFamily="34" charset="0"/>
              </a:rPr>
              <a:t>riêu</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tuyệt</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hảo</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Sông</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Kôn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nhớ</a:t>
            </a:r>
            <a:r>
              <a:rPr lang="en-US" sz="2200" dirty="0">
                <a:solidFill>
                  <a:srgbClr val="7030A0"/>
                </a:solidFill>
                <a:latin typeface="Arial" panose="020B0604020202020204" pitchFamily="34" charset="0"/>
                <a:cs typeface="Arial" panose="020B0604020202020204" pitchFamily="34" charset="0"/>
              </a:rPr>
              <a:t>   </a:t>
            </a:r>
            <a:endParaRPr lang="vi-VN" sz="2200" dirty="0">
              <a:solidFill>
                <a:srgbClr val="7030A0"/>
              </a:solidFill>
              <a:latin typeface="Arial" panose="020B0604020202020204" pitchFamily="34" charset="0"/>
              <a:cs typeface="Arial" panose="020B0604020202020204" pitchFamily="34" charset="0"/>
            </a:endParaRPr>
          </a:p>
          <a:p>
            <a:pPr algn="ctr"/>
            <a:r>
              <a:rPr lang="en-US" sz="2200" dirty="0" err="1">
                <a:solidFill>
                  <a:schemeClr val="accent2"/>
                </a:solidFill>
                <a:latin typeface="Arial" panose="020B0604020202020204" pitchFamily="34" charset="0"/>
                <a:cs typeface="Arial" panose="020B0604020202020204" pitchFamily="34" charset="0"/>
              </a:rPr>
              <a:t>Nước</a:t>
            </a:r>
            <a:r>
              <a:rPr lang="en-US" sz="2200" dirty="0">
                <a:solidFill>
                  <a:schemeClr val="accent2"/>
                </a:solidFill>
                <a:latin typeface="Arial" panose="020B0604020202020204" pitchFamily="34" charset="0"/>
                <a:cs typeface="Arial" panose="020B0604020202020204" pitchFamily="34" charset="0"/>
              </a:rPr>
              <a:t> </a:t>
            </a:r>
            <a:r>
              <a:rPr lang="en-US" sz="2200" dirty="0" err="1">
                <a:solidFill>
                  <a:schemeClr val="accent2"/>
                </a:solidFill>
                <a:latin typeface="Arial" panose="020B0604020202020204" pitchFamily="34" charset="0"/>
                <a:cs typeface="Arial" panose="020B0604020202020204" pitchFamily="34" charset="0"/>
              </a:rPr>
              <a:t>mắm</a:t>
            </a:r>
            <a:r>
              <a:rPr lang="en-US" sz="2200" dirty="0">
                <a:solidFill>
                  <a:schemeClr val="accent2"/>
                </a:solidFill>
                <a:latin typeface="Arial" panose="020B0604020202020204" pitchFamily="34" charset="0"/>
                <a:cs typeface="Arial" panose="020B0604020202020204" pitchFamily="34" charset="0"/>
              </a:rPr>
              <a:t> Tam Quan</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thích</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để</a:t>
            </a:r>
            <a:r>
              <a:rPr lang="en-US" sz="2200" dirty="0">
                <a:solidFill>
                  <a:srgbClr val="7030A0"/>
                </a:solidFill>
                <a:latin typeface="Arial" panose="020B0604020202020204" pitchFamily="34" charset="0"/>
                <a:cs typeface="Arial" panose="020B0604020202020204" pitchFamily="34" charset="0"/>
              </a:rPr>
              <a:t> </a:t>
            </a:r>
            <a:r>
              <a:rPr lang="en-US" sz="2200" dirty="0" err="1">
                <a:solidFill>
                  <a:srgbClr val="7030A0"/>
                </a:solidFill>
                <a:latin typeface="Arial" panose="020B0604020202020204" pitchFamily="34" charset="0"/>
                <a:cs typeface="Arial" panose="020B0604020202020204" pitchFamily="34" charset="0"/>
              </a:rPr>
              <a:t>dành</a:t>
            </a:r>
            <a:r>
              <a:rPr lang="en-US" sz="2200"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275050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7">
                                          <p:stCondLst>
                                            <p:cond delay="0"/>
                                          </p:stCondLst>
                                        </p:cTn>
                                        <p:tgtEl>
                                          <p:spTgt spid="3">
                                            <p:txEl>
                                              <p:pRg st="0" end="0"/>
                                            </p:txEl>
                                          </p:spTgt>
                                        </p:tgtEl>
                                      </p:cBhvr>
                                    </p:animEffect>
                                    <p:anim calcmode="lin" valueType="num">
                                      <p:cBhvr>
                                        <p:cTn id="8"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3">
                                          <p:stCondLst>
                                            <p:cond delay="569"/>
                                          </p:stCondLst>
                                        </p:cTn>
                                        <p:tgtEl>
                                          <p:spTgt spid="3">
                                            <p:txEl>
                                              <p:pRg st="0" end="0"/>
                                            </p:txEl>
                                          </p:spTgt>
                                        </p:tgtEl>
                                      </p:cBhvr>
                                      <p:to x="100000" y="60000"/>
                                    </p:animScale>
                                    <p:animScale>
                                      <p:cBhvr>
                                        <p:cTn id="14" dur="145" decel="50000">
                                          <p:stCondLst>
                                            <p:cond delay="592"/>
                                          </p:stCondLst>
                                        </p:cTn>
                                        <p:tgtEl>
                                          <p:spTgt spid="3">
                                            <p:txEl>
                                              <p:pRg st="0" end="0"/>
                                            </p:txEl>
                                          </p:spTgt>
                                        </p:tgtEl>
                                      </p:cBhvr>
                                      <p:to x="100000" y="100000"/>
                                    </p:animScale>
                                    <p:animScale>
                                      <p:cBhvr>
                                        <p:cTn id="15" dur="23">
                                          <p:stCondLst>
                                            <p:cond delay="1148"/>
                                          </p:stCondLst>
                                        </p:cTn>
                                        <p:tgtEl>
                                          <p:spTgt spid="3">
                                            <p:txEl>
                                              <p:pRg st="0" end="0"/>
                                            </p:txEl>
                                          </p:spTgt>
                                        </p:tgtEl>
                                      </p:cBhvr>
                                      <p:to x="100000" y="80000"/>
                                    </p:animScale>
                                    <p:animScale>
                                      <p:cBhvr>
                                        <p:cTn id="16" dur="145" decel="50000">
                                          <p:stCondLst>
                                            <p:cond delay="1171"/>
                                          </p:stCondLst>
                                        </p:cTn>
                                        <p:tgtEl>
                                          <p:spTgt spid="3">
                                            <p:txEl>
                                              <p:pRg st="0" end="0"/>
                                            </p:txEl>
                                          </p:spTgt>
                                        </p:tgtEl>
                                      </p:cBhvr>
                                      <p:to x="100000" y="100000"/>
                                    </p:animScale>
                                    <p:animScale>
                                      <p:cBhvr>
                                        <p:cTn id="17" dur="23">
                                          <p:stCondLst>
                                            <p:cond delay="1437"/>
                                          </p:stCondLst>
                                        </p:cTn>
                                        <p:tgtEl>
                                          <p:spTgt spid="3">
                                            <p:txEl>
                                              <p:pRg st="0" end="0"/>
                                            </p:txEl>
                                          </p:spTgt>
                                        </p:tgtEl>
                                      </p:cBhvr>
                                      <p:to x="100000" y="90000"/>
                                    </p:animScale>
                                    <p:animScale>
                                      <p:cBhvr>
                                        <p:cTn id="18" dur="145" decel="50000">
                                          <p:stCondLst>
                                            <p:cond delay="1459"/>
                                          </p:stCondLst>
                                        </p:cTn>
                                        <p:tgtEl>
                                          <p:spTgt spid="3">
                                            <p:txEl>
                                              <p:pRg st="0" end="0"/>
                                            </p:txEl>
                                          </p:spTgt>
                                        </p:tgtEl>
                                      </p:cBhvr>
                                      <p:to x="100000" y="100000"/>
                                    </p:animScale>
                                    <p:animScale>
                                      <p:cBhvr>
                                        <p:cTn id="19" dur="23">
                                          <p:stCondLst>
                                            <p:cond delay="1582"/>
                                          </p:stCondLst>
                                        </p:cTn>
                                        <p:tgtEl>
                                          <p:spTgt spid="3">
                                            <p:txEl>
                                              <p:pRg st="0" end="0"/>
                                            </p:txEl>
                                          </p:spTgt>
                                        </p:tgtEl>
                                      </p:cBhvr>
                                      <p:to x="100000" y="95000"/>
                                    </p:animScale>
                                    <p:animScale>
                                      <p:cBhvr>
                                        <p:cTn id="20" dur="145" decel="50000">
                                          <p:stCondLst>
                                            <p:cond delay="1605"/>
                                          </p:stCondLst>
                                        </p:cTn>
                                        <p:tgtEl>
                                          <p:spTgt spid="3">
                                            <p:txEl>
                                              <p:pRg st="0" end="0"/>
                                            </p:txEl>
                                          </p:spTgt>
                                        </p:tgtEl>
                                      </p:cBhvr>
                                      <p:to x="100000" y="100000"/>
                                    </p:animScale>
                                  </p:childTnLst>
                                </p:cTn>
                              </p:par>
                            </p:childTnLst>
                          </p:cTn>
                        </p:par>
                        <p:par>
                          <p:cTn id="21" fill="hold">
                            <p:stCondLst>
                              <p:cond delay="1750"/>
                            </p:stCondLst>
                            <p:childTnLst>
                              <p:par>
                                <p:cTn id="22" presetID="26" presetClass="entr" presetSubtype="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7">
                                          <p:stCondLst>
                                            <p:cond delay="0"/>
                                          </p:stCondLst>
                                        </p:cTn>
                                        <p:tgtEl>
                                          <p:spTgt spid="3">
                                            <p:txEl>
                                              <p:pRg st="1" end="1"/>
                                            </p:txEl>
                                          </p:spTgt>
                                        </p:tgtEl>
                                      </p:cBhvr>
                                    </p:animEffect>
                                    <p:anim calcmode="lin" valueType="num">
                                      <p:cBhvr>
                                        <p:cTn id="25" dur="1594"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6" dur="581"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7" dur="581" tmFilter="0, 0; 0.125,0.2665; 0.25,0.4; 0.375,0.465; 0.5,0.5;  0.625,0.535; 0.75,0.6; 0.875,0.7335; 1,1">
                                          <p:stCondLst>
                                            <p:cond delay="581"/>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8" dur="290" tmFilter="0, 0; 0.125,0.2665; 0.25,0.4; 0.375,0.465; 0.5,0.5;  0.625,0.535; 0.75,0.6; 0.875,0.7335; 1,1">
                                          <p:stCondLst>
                                            <p:cond delay="1159"/>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9" dur="144" tmFilter="0, 0; 0.125,0.2665; 0.25,0.4; 0.375,0.465; 0.5,0.5;  0.625,0.535; 0.75,0.6; 0.875,0.7335; 1,1">
                                          <p:stCondLst>
                                            <p:cond delay="1449"/>
                                          </p:stCondLst>
                                        </p:cTn>
                                        <p:tgtEl>
                                          <p:spTgt spid="3">
                                            <p:txEl>
                                              <p:pRg st="1" end="1"/>
                                            </p:txEl>
                                          </p:spTgt>
                                        </p:tgtEl>
                                        <p:attrNameLst>
                                          <p:attrName>ppt_y</p:attrName>
                                        </p:attrNameLst>
                                      </p:cBhvr>
                                      <p:tavLst>
                                        <p:tav tm="0" fmla="#ppt_y-sin(pi*$)/81">
                                          <p:val>
                                            <p:fltVal val="0"/>
                                          </p:val>
                                        </p:tav>
                                        <p:tav tm="100000">
                                          <p:val>
                                            <p:fltVal val="1"/>
                                          </p:val>
                                        </p:tav>
                                      </p:tavLst>
                                    </p:anim>
                                    <p:animScale>
                                      <p:cBhvr>
                                        <p:cTn id="30" dur="23">
                                          <p:stCondLst>
                                            <p:cond delay="569"/>
                                          </p:stCondLst>
                                        </p:cTn>
                                        <p:tgtEl>
                                          <p:spTgt spid="3">
                                            <p:txEl>
                                              <p:pRg st="1" end="1"/>
                                            </p:txEl>
                                          </p:spTgt>
                                        </p:tgtEl>
                                      </p:cBhvr>
                                      <p:to x="100000" y="60000"/>
                                    </p:animScale>
                                    <p:animScale>
                                      <p:cBhvr>
                                        <p:cTn id="31" dur="145" decel="50000">
                                          <p:stCondLst>
                                            <p:cond delay="592"/>
                                          </p:stCondLst>
                                        </p:cTn>
                                        <p:tgtEl>
                                          <p:spTgt spid="3">
                                            <p:txEl>
                                              <p:pRg st="1" end="1"/>
                                            </p:txEl>
                                          </p:spTgt>
                                        </p:tgtEl>
                                      </p:cBhvr>
                                      <p:to x="100000" y="100000"/>
                                    </p:animScale>
                                    <p:animScale>
                                      <p:cBhvr>
                                        <p:cTn id="32" dur="23">
                                          <p:stCondLst>
                                            <p:cond delay="1148"/>
                                          </p:stCondLst>
                                        </p:cTn>
                                        <p:tgtEl>
                                          <p:spTgt spid="3">
                                            <p:txEl>
                                              <p:pRg st="1" end="1"/>
                                            </p:txEl>
                                          </p:spTgt>
                                        </p:tgtEl>
                                      </p:cBhvr>
                                      <p:to x="100000" y="80000"/>
                                    </p:animScale>
                                    <p:animScale>
                                      <p:cBhvr>
                                        <p:cTn id="33" dur="145" decel="50000">
                                          <p:stCondLst>
                                            <p:cond delay="1171"/>
                                          </p:stCondLst>
                                        </p:cTn>
                                        <p:tgtEl>
                                          <p:spTgt spid="3">
                                            <p:txEl>
                                              <p:pRg st="1" end="1"/>
                                            </p:txEl>
                                          </p:spTgt>
                                        </p:tgtEl>
                                      </p:cBhvr>
                                      <p:to x="100000" y="100000"/>
                                    </p:animScale>
                                    <p:animScale>
                                      <p:cBhvr>
                                        <p:cTn id="34" dur="23">
                                          <p:stCondLst>
                                            <p:cond delay="1437"/>
                                          </p:stCondLst>
                                        </p:cTn>
                                        <p:tgtEl>
                                          <p:spTgt spid="3">
                                            <p:txEl>
                                              <p:pRg st="1" end="1"/>
                                            </p:txEl>
                                          </p:spTgt>
                                        </p:tgtEl>
                                      </p:cBhvr>
                                      <p:to x="100000" y="90000"/>
                                    </p:animScale>
                                    <p:animScale>
                                      <p:cBhvr>
                                        <p:cTn id="35" dur="145" decel="50000">
                                          <p:stCondLst>
                                            <p:cond delay="1459"/>
                                          </p:stCondLst>
                                        </p:cTn>
                                        <p:tgtEl>
                                          <p:spTgt spid="3">
                                            <p:txEl>
                                              <p:pRg st="1" end="1"/>
                                            </p:txEl>
                                          </p:spTgt>
                                        </p:tgtEl>
                                      </p:cBhvr>
                                      <p:to x="100000" y="100000"/>
                                    </p:animScale>
                                    <p:animScale>
                                      <p:cBhvr>
                                        <p:cTn id="36" dur="23">
                                          <p:stCondLst>
                                            <p:cond delay="1582"/>
                                          </p:stCondLst>
                                        </p:cTn>
                                        <p:tgtEl>
                                          <p:spTgt spid="3">
                                            <p:txEl>
                                              <p:pRg st="1" end="1"/>
                                            </p:txEl>
                                          </p:spTgt>
                                        </p:tgtEl>
                                      </p:cBhvr>
                                      <p:to x="100000" y="95000"/>
                                    </p:animScale>
                                    <p:animScale>
                                      <p:cBhvr>
                                        <p:cTn id="37" dur="145" decel="50000">
                                          <p:stCondLst>
                                            <p:cond delay="1605"/>
                                          </p:stCondLst>
                                        </p:cTn>
                                        <p:tgtEl>
                                          <p:spTgt spid="3">
                                            <p:txEl>
                                              <p:pRg st="1" end="1"/>
                                            </p:txEl>
                                          </p:spTgt>
                                        </p:tgtEl>
                                      </p:cBhvr>
                                      <p:to x="100000" y="100000"/>
                                    </p:animScale>
                                  </p:childTnLst>
                                </p:cTn>
                              </p:par>
                            </p:childTnLst>
                          </p:cTn>
                        </p:par>
                        <p:par>
                          <p:cTn id="38" fill="hold">
                            <p:stCondLst>
                              <p:cond delay="3500"/>
                            </p:stCondLst>
                            <p:childTnLst>
                              <p:par>
                                <p:cTn id="39" presetID="26" presetClass="entr" presetSubtype="0" fill="hold"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435">
                                          <p:stCondLst>
                                            <p:cond delay="0"/>
                                          </p:stCondLst>
                                        </p:cTn>
                                        <p:tgtEl>
                                          <p:spTgt spid="3">
                                            <p:txEl>
                                              <p:pRg st="2" end="2"/>
                                            </p:txEl>
                                          </p:spTgt>
                                        </p:tgtEl>
                                      </p:cBhvr>
                                    </p:animEffect>
                                    <p:anim calcmode="lin" valueType="num">
                                      <p:cBhvr>
                                        <p:cTn id="42" dur="1367"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498"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498" tmFilter="0, 0; 0.125,0.2665; 0.25,0.4; 0.375,0.465; 0.5,0.5;  0.625,0.535; 0.75,0.6; 0.875,0.7335; 1,1">
                                          <p:stCondLst>
                                            <p:cond delay="498"/>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249" tmFilter="0, 0; 0.125,0.2665; 0.25,0.4; 0.375,0.465; 0.5,0.5;  0.625,0.535; 0.75,0.6; 0.875,0.7335; 1,1">
                                          <p:stCondLst>
                                            <p:cond delay="993"/>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123" tmFilter="0, 0; 0.125,0.2665; 0.25,0.4; 0.375,0.465; 0.5,0.5;  0.625,0.535; 0.75,0.6; 0.875,0.7335; 1,1">
                                          <p:stCondLst>
                                            <p:cond delay="1242"/>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20">
                                          <p:stCondLst>
                                            <p:cond delay="487"/>
                                          </p:stCondLst>
                                        </p:cTn>
                                        <p:tgtEl>
                                          <p:spTgt spid="3">
                                            <p:txEl>
                                              <p:pRg st="2" end="2"/>
                                            </p:txEl>
                                          </p:spTgt>
                                        </p:tgtEl>
                                      </p:cBhvr>
                                      <p:to x="100000" y="60000"/>
                                    </p:animScale>
                                    <p:animScale>
                                      <p:cBhvr>
                                        <p:cTn id="48" dur="124" decel="50000">
                                          <p:stCondLst>
                                            <p:cond delay="507"/>
                                          </p:stCondLst>
                                        </p:cTn>
                                        <p:tgtEl>
                                          <p:spTgt spid="3">
                                            <p:txEl>
                                              <p:pRg st="2" end="2"/>
                                            </p:txEl>
                                          </p:spTgt>
                                        </p:tgtEl>
                                      </p:cBhvr>
                                      <p:to x="100000" y="100000"/>
                                    </p:animScale>
                                    <p:animScale>
                                      <p:cBhvr>
                                        <p:cTn id="49" dur="20">
                                          <p:stCondLst>
                                            <p:cond delay="984"/>
                                          </p:stCondLst>
                                        </p:cTn>
                                        <p:tgtEl>
                                          <p:spTgt spid="3">
                                            <p:txEl>
                                              <p:pRg st="2" end="2"/>
                                            </p:txEl>
                                          </p:spTgt>
                                        </p:tgtEl>
                                      </p:cBhvr>
                                      <p:to x="100000" y="80000"/>
                                    </p:animScale>
                                    <p:animScale>
                                      <p:cBhvr>
                                        <p:cTn id="50" dur="124" decel="50000">
                                          <p:stCondLst>
                                            <p:cond delay="1004"/>
                                          </p:stCondLst>
                                        </p:cTn>
                                        <p:tgtEl>
                                          <p:spTgt spid="3">
                                            <p:txEl>
                                              <p:pRg st="2" end="2"/>
                                            </p:txEl>
                                          </p:spTgt>
                                        </p:tgtEl>
                                      </p:cBhvr>
                                      <p:to x="100000" y="100000"/>
                                    </p:animScale>
                                    <p:animScale>
                                      <p:cBhvr>
                                        <p:cTn id="51" dur="20">
                                          <p:stCondLst>
                                            <p:cond delay="1231"/>
                                          </p:stCondLst>
                                        </p:cTn>
                                        <p:tgtEl>
                                          <p:spTgt spid="3">
                                            <p:txEl>
                                              <p:pRg st="2" end="2"/>
                                            </p:txEl>
                                          </p:spTgt>
                                        </p:tgtEl>
                                      </p:cBhvr>
                                      <p:to x="100000" y="90000"/>
                                    </p:animScale>
                                    <p:animScale>
                                      <p:cBhvr>
                                        <p:cTn id="52" dur="124" decel="50000">
                                          <p:stCondLst>
                                            <p:cond delay="1251"/>
                                          </p:stCondLst>
                                        </p:cTn>
                                        <p:tgtEl>
                                          <p:spTgt spid="3">
                                            <p:txEl>
                                              <p:pRg st="2" end="2"/>
                                            </p:txEl>
                                          </p:spTgt>
                                        </p:tgtEl>
                                      </p:cBhvr>
                                      <p:to x="100000" y="100000"/>
                                    </p:animScale>
                                    <p:animScale>
                                      <p:cBhvr>
                                        <p:cTn id="53" dur="20">
                                          <p:stCondLst>
                                            <p:cond delay="1356"/>
                                          </p:stCondLst>
                                        </p:cTn>
                                        <p:tgtEl>
                                          <p:spTgt spid="3">
                                            <p:txEl>
                                              <p:pRg st="2" end="2"/>
                                            </p:txEl>
                                          </p:spTgt>
                                        </p:tgtEl>
                                      </p:cBhvr>
                                      <p:to x="100000" y="95000"/>
                                    </p:animScale>
                                    <p:animScale>
                                      <p:cBhvr>
                                        <p:cTn id="54" dur="124" decel="50000">
                                          <p:stCondLst>
                                            <p:cond delay="1376"/>
                                          </p:stCondLst>
                                        </p:cTn>
                                        <p:tgtEl>
                                          <p:spTgt spid="3">
                                            <p:txEl>
                                              <p:pRg st="2" end="2"/>
                                            </p:txEl>
                                          </p:spTgt>
                                        </p:tgtEl>
                                      </p:cBhvr>
                                      <p:to x="100000" y="100000"/>
                                    </p:animScale>
                                  </p:childTnLst>
                                </p:cTn>
                              </p:par>
                            </p:childTnLst>
                          </p:cTn>
                        </p:par>
                        <p:par>
                          <p:cTn id="55" fill="hold">
                            <p:stCondLst>
                              <p:cond delay="5000"/>
                            </p:stCondLst>
                            <p:childTnLst>
                              <p:par>
                                <p:cTn id="56" presetID="26" presetClass="entr" presetSubtype="0" fill="hold" nodeType="after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Effect transition="in" filter="wipe(down)">
                                      <p:cBhvr>
                                        <p:cTn id="58" dur="362">
                                          <p:stCondLst>
                                            <p:cond delay="0"/>
                                          </p:stCondLst>
                                        </p:cTn>
                                        <p:tgtEl>
                                          <p:spTgt spid="3">
                                            <p:txEl>
                                              <p:pRg st="3" end="3"/>
                                            </p:txEl>
                                          </p:spTgt>
                                        </p:tgtEl>
                                      </p:cBhvr>
                                    </p:animEffect>
                                    <p:anim calcmode="lin" valueType="num">
                                      <p:cBhvr>
                                        <p:cTn id="59" dur="1139"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0" dur="415"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1" dur="415" tmFilter="0, 0; 0.125,0.2665; 0.25,0.4; 0.375,0.465; 0.5,0.5;  0.625,0.535; 0.75,0.6; 0.875,0.7335; 1,1">
                                          <p:stCondLst>
                                            <p:cond delay="415"/>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2" dur="207" tmFilter="0, 0; 0.125,0.2665; 0.25,0.4; 0.375,0.465; 0.5,0.5;  0.625,0.535; 0.75,0.6; 0.875,0.7335; 1,1">
                                          <p:stCondLst>
                                            <p:cond delay="828"/>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3" dur="103" tmFilter="0, 0; 0.125,0.2665; 0.25,0.4; 0.375,0.465; 0.5,0.5;  0.625,0.535; 0.75,0.6; 0.875,0.7335; 1,1">
                                          <p:stCondLst>
                                            <p:cond delay="1035"/>
                                          </p:stCondLst>
                                        </p:cTn>
                                        <p:tgtEl>
                                          <p:spTgt spid="3">
                                            <p:txEl>
                                              <p:pRg st="3" end="3"/>
                                            </p:txEl>
                                          </p:spTgt>
                                        </p:tgtEl>
                                        <p:attrNameLst>
                                          <p:attrName>ppt_y</p:attrName>
                                        </p:attrNameLst>
                                      </p:cBhvr>
                                      <p:tavLst>
                                        <p:tav tm="0" fmla="#ppt_y-sin(pi*$)/81">
                                          <p:val>
                                            <p:fltVal val="0"/>
                                          </p:val>
                                        </p:tav>
                                        <p:tav tm="100000">
                                          <p:val>
                                            <p:fltVal val="1"/>
                                          </p:val>
                                        </p:tav>
                                      </p:tavLst>
                                    </p:anim>
                                    <p:animScale>
                                      <p:cBhvr>
                                        <p:cTn id="64" dur="16">
                                          <p:stCondLst>
                                            <p:cond delay="406"/>
                                          </p:stCondLst>
                                        </p:cTn>
                                        <p:tgtEl>
                                          <p:spTgt spid="3">
                                            <p:txEl>
                                              <p:pRg st="3" end="3"/>
                                            </p:txEl>
                                          </p:spTgt>
                                        </p:tgtEl>
                                      </p:cBhvr>
                                      <p:to x="100000" y="60000"/>
                                    </p:animScale>
                                    <p:animScale>
                                      <p:cBhvr>
                                        <p:cTn id="65" dur="104" decel="50000">
                                          <p:stCondLst>
                                            <p:cond delay="423"/>
                                          </p:stCondLst>
                                        </p:cTn>
                                        <p:tgtEl>
                                          <p:spTgt spid="3">
                                            <p:txEl>
                                              <p:pRg st="3" end="3"/>
                                            </p:txEl>
                                          </p:spTgt>
                                        </p:tgtEl>
                                      </p:cBhvr>
                                      <p:to x="100000" y="100000"/>
                                    </p:animScale>
                                    <p:animScale>
                                      <p:cBhvr>
                                        <p:cTn id="66" dur="16">
                                          <p:stCondLst>
                                            <p:cond delay="820"/>
                                          </p:stCondLst>
                                        </p:cTn>
                                        <p:tgtEl>
                                          <p:spTgt spid="3">
                                            <p:txEl>
                                              <p:pRg st="3" end="3"/>
                                            </p:txEl>
                                          </p:spTgt>
                                        </p:tgtEl>
                                      </p:cBhvr>
                                      <p:to x="100000" y="80000"/>
                                    </p:animScale>
                                    <p:animScale>
                                      <p:cBhvr>
                                        <p:cTn id="67" dur="104" decel="50000">
                                          <p:stCondLst>
                                            <p:cond delay="836"/>
                                          </p:stCondLst>
                                        </p:cTn>
                                        <p:tgtEl>
                                          <p:spTgt spid="3">
                                            <p:txEl>
                                              <p:pRg st="3" end="3"/>
                                            </p:txEl>
                                          </p:spTgt>
                                        </p:tgtEl>
                                      </p:cBhvr>
                                      <p:to x="100000" y="100000"/>
                                    </p:animScale>
                                    <p:animScale>
                                      <p:cBhvr>
                                        <p:cTn id="68" dur="16">
                                          <p:stCondLst>
                                            <p:cond delay="1026"/>
                                          </p:stCondLst>
                                        </p:cTn>
                                        <p:tgtEl>
                                          <p:spTgt spid="3">
                                            <p:txEl>
                                              <p:pRg st="3" end="3"/>
                                            </p:txEl>
                                          </p:spTgt>
                                        </p:tgtEl>
                                      </p:cBhvr>
                                      <p:to x="100000" y="90000"/>
                                    </p:animScale>
                                    <p:animScale>
                                      <p:cBhvr>
                                        <p:cTn id="69" dur="104" decel="50000">
                                          <p:stCondLst>
                                            <p:cond delay="1042"/>
                                          </p:stCondLst>
                                        </p:cTn>
                                        <p:tgtEl>
                                          <p:spTgt spid="3">
                                            <p:txEl>
                                              <p:pRg st="3" end="3"/>
                                            </p:txEl>
                                          </p:spTgt>
                                        </p:tgtEl>
                                      </p:cBhvr>
                                      <p:to x="100000" y="100000"/>
                                    </p:animScale>
                                    <p:animScale>
                                      <p:cBhvr>
                                        <p:cTn id="70" dur="16">
                                          <p:stCondLst>
                                            <p:cond delay="1130"/>
                                          </p:stCondLst>
                                        </p:cTn>
                                        <p:tgtEl>
                                          <p:spTgt spid="3">
                                            <p:txEl>
                                              <p:pRg st="3" end="3"/>
                                            </p:txEl>
                                          </p:spTgt>
                                        </p:tgtEl>
                                      </p:cBhvr>
                                      <p:to x="100000" y="95000"/>
                                    </p:animScale>
                                    <p:animScale>
                                      <p:cBhvr>
                                        <p:cTn id="71" dur="104" decel="50000">
                                          <p:stCondLst>
                                            <p:cond delay="1146"/>
                                          </p:stCondLst>
                                        </p:cTn>
                                        <p:tgtEl>
                                          <p:spTgt spid="3">
                                            <p:txEl>
                                              <p:pRg st="3" end="3"/>
                                            </p:txEl>
                                          </p:spTgt>
                                        </p:tgtEl>
                                      </p:cBhvr>
                                      <p:to x="100000" y="100000"/>
                                    </p:animScale>
                                  </p:childTnLst>
                                </p:cTn>
                              </p:par>
                            </p:childTnLst>
                          </p:cTn>
                        </p:par>
                        <p:par>
                          <p:cTn id="72" fill="hold">
                            <p:stCondLst>
                              <p:cond delay="6250"/>
                            </p:stCondLst>
                            <p:childTnLst>
                              <p:par>
                                <p:cTn id="73" presetID="26" presetClass="entr" presetSubtype="0" fill="hold" nodeType="after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wipe(down)">
                                      <p:cBhvr>
                                        <p:cTn id="75" dur="507">
                                          <p:stCondLst>
                                            <p:cond delay="0"/>
                                          </p:stCondLst>
                                        </p:cTn>
                                        <p:tgtEl>
                                          <p:spTgt spid="3">
                                            <p:txEl>
                                              <p:pRg st="4" end="4"/>
                                            </p:txEl>
                                          </p:spTgt>
                                        </p:tgtEl>
                                      </p:cBhvr>
                                    </p:animEffect>
                                    <p:anim calcmode="lin" valueType="num">
                                      <p:cBhvr>
                                        <p:cTn id="76" dur="1594"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7" dur="581"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8" dur="581" tmFilter="0, 0; 0.125,0.2665; 0.25,0.4; 0.375,0.465; 0.5,0.5;  0.625,0.535; 0.75,0.6; 0.875,0.7335; 1,1">
                                          <p:stCondLst>
                                            <p:cond delay="581"/>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9" dur="290" tmFilter="0, 0; 0.125,0.2665; 0.25,0.4; 0.375,0.465; 0.5,0.5;  0.625,0.535; 0.75,0.6; 0.875,0.7335; 1,1">
                                          <p:stCondLst>
                                            <p:cond delay="1159"/>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0" dur="144" tmFilter="0, 0; 0.125,0.2665; 0.25,0.4; 0.375,0.465; 0.5,0.5;  0.625,0.535; 0.75,0.6; 0.875,0.7335; 1,1">
                                          <p:stCondLst>
                                            <p:cond delay="1449"/>
                                          </p:stCondLst>
                                        </p:cTn>
                                        <p:tgtEl>
                                          <p:spTgt spid="3">
                                            <p:txEl>
                                              <p:pRg st="4" end="4"/>
                                            </p:txEl>
                                          </p:spTgt>
                                        </p:tgtEl>
                                        <p:attrNameLst>
                                          <p:attrName>ppt_y</p:attrName>
                                        </p:attrNameLst>
                                      </p:cBhvr>
                                      <p:tavLst>
                                        <p:tav tm="0" fmla="#ppt_y-sin(pi*$)/81">
                                          <p:val>
                                            <p:fltVal val="0"/>
                                          </p:val>
                                        </p:tav>
                                        <p:tav tm="100000">
                                          <p:val>
                                            <p:fltVal val="1"/>
                                          </p:val>
                                        </p:tav>
                                      </p:tavLst>
                                    </p:anim>
                                    <p:animScale>
                                      <p:cBhvr>
                                        <p:cTn id="81" dur="23">
                                          <p:stCondLst>
                                            <p:cond delay="569"/>
                                          </p:stCondLst>
                                        </p:cTn>
                                        <p:tgtEl>
                                          <p:spTgt spid="3">
                                            <p:txEl>
                                              <p:pRg st="4" end="4"/>
                                            </p:txEl>
                                          </p:spTgt>
                                        </p:tgtEl>
                                      </p:cBhvr>
                                      <p:to x="100000" y="60000"/>
                                    </p:animScale>
                                    <p:animScale>
                                      <p:cBhvr>
                                        <p:cTn id="82" dur="145" decel="50000">
                                          <p:stCondLst>
                                            <p:cond delay="592"/>
                                          </p:stCondLst>
                                        </p:cTn>
                                        <p:tgtEl>
                                          <p:spTgt spid="3">
                                            <p:txEl>
                                              <p:pRg st="4" end="4"/>
                                            </p:txEl>
                                          </p:spTgt>
                                        </p:tgtEl>
                                      </p:cBhvr>
                                      <p:to x="100000" y="100000"/>
                                    </p:animScale>
                                    <p:animScale>
                                      <p:cBhvr>
                                        <p:cTn id="83" dur="23">
                                          <p:stCondLst>
                                            <p:cond delay="1148"/>
                                          </p:stCondLst>
                                        </p:cTn>
                                        <p:tgtEl>
                                          <p:spTgt spid="3">
                                            <p:txEl>
                                              <p:pRg st="4" end="4"/>
                                            </p:txEl>
                                          </p:spTgt>
                                        </p:tgtEl>
                                      </p:cBhvr>
                                      <p:to x="100000" y="80000"/>
                                    </p:animScale>
                                    <p:animScale>
                                      <p:cBhvr>
                                        <p:cTn id="84" dur="145" decel="50000">
                                          <p:stCondLst>
                                            <p:cond delay="1171"/>
                                          </p:stCondLst>
                                        </p:cTn>
                                        <p:tgtEl>
                                          <p:spTgt spid="3">
                                            <p:txEl>
                                              <p:pRg st="4" end="4"/>
                                            </p:txEl>
                                          </p:spTgt>
                                        </p:tgtEl>
                                      </p:cBhvr>
                                      <p:to x="100000" y="100000"/>
                                    </p:animScale>
                                    <p:animScale>
                                      <p:cBhvr>
                                        <p:cTn id="85" dur="23">
                                          <p:stCondLst>
                                            <p:cond delay="1437"/>
                                          </p:stCondLst>
                                        </p:cTn>
                                        <p:tgtEl>
                                          <p:spTgt spid="3">
                                            <p:txEl>
                                              <p:pRg st="4" end="4"/>
                                            </p:txEl>
                                          </p:spTgt>
                                        </p:tgtEl>
                                      </p:cBhvr>
                                      <p:to x="100000" y="90000"/>
                                    </p:animScale>
                                    <p:animScale>
                                      <p:cBhvr>
                                        <p:cTn id="86" dur="145" decel="50000">
                                          <p:stCondLst>
                                            <p:cond delay="1459"/>
                                          </p:stCondLst>
                                        </p:cTn>
                                        <p:tgtEl>
                                          <p:spTgt spid="3">
                                            <p:txEl>
                                              <p:pRg st="4" end="4"/>
                                            </p:txEl>
                                          </p:spTgt>
                                        </p:tgtEl>
                                      </p:cBhvr>
                                      <p:to x="100000" y="100000"/>
                                    </p:animScale>
                                    <p:animScale>
                                      <p:cBhvr>
                                        <p:cTn id="87" dur="23">
                                          <p:stCondLst>
                                            <p:cond delay="1582"/>
                                          </p:stCondLst>
                                        </p:cTn>
                                        <p:tgtEl>
                                          <p:spTgt spid="3">
                                            <p:txEl>
                                              <p:pRg st="4" end="4"/>
                                            </p:txEl>
                                          </p:spTgt>
                                        </p:tgtEl>
                                      </p:cBhvr>
                                      <p:to x="100000" y="95000"/>
                                    </p:animScale>
                                    <p:animScale>
                                      <p:cBhvr>
                                        <p:cTn id="88" dur="145" decel="50000">
                                          <p:stCondLst>
                                            <p:cond delay="1605"/>
                                          </p:stCondLst>
                                        </p:cTn>
                                        <p:tgtEl>
                                          <p:spTgt spid="3">
                                            <p:txEl>
                                              <p:pRg st="4" end="4"/>
                                            </p:txEl>
                                          </p:spTgt>
                                        </p:tgtEl>
                                      </p:cBhvr>
                                      <p:to x="100000" y="100000"/>
                                    </p:animScale>
                                  </p:childTnLst>
                                </p:cTn>
                              </p:par>
                            </p:childTnLst>
                          </p:cTn>
                        </p:par>
                        <p:par>
                          <p:cTn id="89" fill="hold">
                            <p:stCondLst>
                              <p:cond delay="8000"/>
                            </p:stCondLst>
                            <p:childTnLst>
                              <p:par>
                                <p:cTn id="90" presetID="31" presetClass="entr" presetSubtype="0" fill="hold" nodeType="after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 calcmode="lin" valueType="num">
                                      <p:cBhvr>
                                        <p:cTn id="92" dur="1750" fill="hold"/>
                                        <p:tgtEl>
                                          <p:spTgt spid="3">
                                            <p:txEl>
                                              <p:pRg st="5" end="5"/>
                                            </p:txEl>
                                          </p:spTgt>
                                        </p:tgtEl>
                                        <p:attrNameLst>
                                          <p:attrName>ppt_w</p:attrName>
                                        </p:attrNameLst>
                                      </p:cBhvr>
                                      <p:tavLst>
                                        <p:tav tm="0">
                                          <p:val>
                                            <p:fltVal val="0"/>
                                          </p:val>
                                        </p:tav>
                                        <p:tav tm="100000">
                                          <p:val>
                                            <p:strVal val="#ppt_w"/>
                                          </p:val>
                                        </p:tav>
                                      </p:tavLst>
                                    </p:anim>
                                    <p:anim calcmode="lin" valueType="num">
                                      <p:cBhvr>
                                        <p:cTn id="93" dur="1750" fill="hold"/>
                                        <p:tgtEl>
                                          <p:spTgt spid="3">
                                            <p:txEl>
                                              <p:pRg st="5" end="5"/>
                                            </p:txEl>
                                          </p:spTgt>
                                        </p:tgtEl>
                                        <p:attrNameLst>
                                          <p:attrName>ppt_h</p:attrName>
                                        </p:attrNameLst>
                                      </p:cBhvr>
                                      <p:tavLst>
                                        <p:tav tm="0">
                                          <p:val>
                                            <p:fltVal val="0"/>
                                          </p:val>
                                        </p:tav>
                                        <p:tav tm="100000">
                                          <p:val>
                                            <p:strVal val="#ppt_h"/>
                                          </p:val>
                                        </p:tav>
                                      </p:tavLst>
                                    </p:anim>
                                    <p:anim calcmode="lin" valueType="num">
                                      <p:cBhvr>
                                        <p:cTn id="94" dur="175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95" dur="1750"/>
                                        <p:tgtEl>
                                          <p:spTgt spid="3">
                                            <p:txEl>
                                              <p:pRg st="5" end="5"/>
                                            </p:txEl>
                                          </p:spTgt>
                                        </p:tgtEl>
                                      </p:cBhvr>
                                    </p:animEffect>
                                  </p:childTnLst>
                                </p:cTn>
                              </p:par>
                            </p:childTnLst>
                          </p:cTn>
                        </p:par>
                        <p:par>
                          <p:cTn id="96" fill="hold">
                            <p:stCondLst>
                              <p:cond delay="9750"/>
                            </p:stCondLst>
                            <p:childTnLst>
                              <p:par>
                                <p:cTn id="97" presetID="31" presetClass="entr" presetSubtype="0" fill="hold" nodeType="afterEffect">
                                  <p:stCondLst>
                                    <p:cond delay="0"/>
                                  </p:stCondLst>
                                  <p:childTnLst>
                                    <p:set>
                                      <p:cBhvr>
                                        <p:cTn id="98" dur="1" fill="hold">
                                          <p:stCondLst>
                                            <p:cond delay="0"/>
                                          </p:stCondLst>
                                        </p:cTn>
                                        <p:tgtEl>
                                          <p:spTgt spid="3">
                                            <p:txEl>
                                              <p:pRg st="6" end="6"/>
                                            </p:txEl>
                                          </p:spTgt>
                                        </p:tgtEl>
                                        <p:attrNameLst>
                                          <p:attrName>style.visibility</p:attrName>
                                        </p:attrNameLst>
                                      </p:cBhvr>
                                      <p:to>
                                        <p:strVal val="visible"/>
                                      </p:to>
                                    </p:set>
                                    <p:anim calcmode="lin" valueType="num">
                                      <p:cBhvr>
                                        <p:cTn id="99" dur="1750" fill="hold"/>
                                        <p:tgtEl>
                                          <p:spTgt spid="3">
                                            <p:txEl>
                                              <p:pRg st="6" end="6"/>
                                            </p:txEl>
                                          </p:spTgt>
                                        </p:tgtEl>
                                        <p:attrNameLst>
                                          <p:attrName>ppt_w</p:attrName>
                                        </p:attrNameLst>
                                      </p:cBhvr>
                                      <p:tavLst>
                                        <p:tav tm="0">
                                          <p:val>
                                            <p:fltVal val="0"/>
                                          </p:val>
                                        </p:tav>
                                        <p:tav tm="100000">
                                          <p:val>
                                            <p:strVal val="#ppt_w"/>
                                          </p:val>
                                        </p:tav>
                                      </p:tavLst>
                                    </p:anim>
                                    <p:anim calcmode="lin" valueType="num">
                                      <p:cBhvr>
                                        <p:cTn id="100" dur="1750" fill="hold"/>
                                        <p:tgtEl>
                                          <p:spTgt spid="3">
                                            <p:txEl>
                                              <p:pRg st="6" end="6"/>
                                            </p:txEl>
                                          </p:spTgt>
                                        </p:tgtEl>
                                        <p:attrNameLst>
                                          <p:attrName>ppt_h</p:attrName>
                                        </p:attrNameLst>
                                      </p:cBhvr>
                                      <p:tavLst>
                                        <p:tav tm="0">
                                          <p:val>
                                            <p:fltVal val="0"/>
                                          </p:val>
                                        </p:tav>
                                        <p:tav tm="100000">
                                          <p:val>
                                            <p:strVal val="#ppt_h"/>
                                          </p:val>
                                        </p:tav>
                                      </p:tavLst>
                                    </p:anim>
                                    <p:anim calcmode="lin" valueType="num">
                                      <p:cBhvr>
                                        <p:cTn id="101" dur="175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102" dur="1750"/>
                                        <p:tgtEl>
                                          <p:spTgt spid="3">
                                            <p:txEl>
                                              <p:pRg st="6" end="6"/>
                                            </p:txEl>
                                          </p:spTgt>
                                        </p:tgtEl>
                                      </p:cBhvr>
                                    </p:animEffect>
                                  </p:childTnLst>
                                </p:cTn>
                              </p:par>
                            </p:childTnLst>
                          </p:cTn>
                        </p:par>
                        <p:par>
                          <p:cTn id="103" fill="hold">
                            <p:stCondLst>
                              <p:cond delay="11500"/>
                            </p:stCondLst>
                            <p:childTnLst>
                              <p:par>
                                <p:cTn id="104" presetID="31" presetClass="entr" presetSubtype="0" fill="hold" nodeType="afterEffect">
                                  <p:stCondLst>
                                    <p:cond delay="0"/>
                                  </p:stCondLst>
                                  <p:childTnLst>
                                    <p:set>
                                      <p:cBhvr>
                                        <p:cTn id="105" dur="1" fill="hold">
                                          <p:stCondLst>
                                            <p:cond delay="0"/>
                                          </p:stCondLst>
                                        </p:cTn>
                                        <p:tgtEl>
                                          <p:spTgt spid="3">
                                            <p:txEl>
                                              <p:pRg st="7" end="7"/>
                                            </p:txEl>
                                          </p:spTgt>
                                        </p:tgtEl>
                                        <p:attrNameLst>
                                          <p:attrName>style.visibility</p:attrName>
                                        </p:attrNameLst>
                                      </p:cBhvr>
                                      <p:to>
                                        <p:strVal val="visible"/>
                                      </p:to>
                                    </p:set>
                                    <p:anim calcmode="lin" valueType="num">
                                      <p:cBhvr>
                                        <p:cTn id="106" dur="1750" fill="hold"/>
                                        <p:tgtEl>
                                          <p:spTgt spid="3">
                                            <p:txEl>
                                              <p:pRg st="7" end="7"/>
                                            </p:txEl>
                                          </p:spTgt>
                                        </p:tgtEl>
                                        <p:attrNameLst>
                                          <p:attrName>ppt_w</p:attrName>
                                        </p:attrNameLst>
                                      </p:cBhvr>
                                      <p:tavLst>
                                        <p:tav tm="0">
                                          <p:val>
                                            <p:fltVal val="0"/>
                                          </p:val>
                                        </p:tav>
                                        <p:tav tm="100000">
                                          <p:val>
                                            <p:strVal val="#ppt_w"/>
                                          </p:val>
                                        </p:tav>
                                      </p:tavLst>
                                    </p:anim>
                                    <p:anim calcmode="lin" valueType="num">
                                      <p:cBhvr>
                                        <p:cTn id="107" dur="1750" fill="hold"/>
                                        <p:tgtEl>
                                          <p:spTgt spid="3">
                                            <p:txEl>
                                              <p:pRg st="7" end="7"/>
                                            </p:txEl>
                                          </p:spTgt>
                                        </p:tgtEl>
                                        <p:attrNameLst>
                                          <p:attrName>ppt_h</p:attrName>
                                        </p:attrNameLst>
                                      </p:cBhvr>
                                      <p:tavLst>
                                        <p:tav tm="0">
                                          <p:val>
                                            <p:fltVal val="0"/>
                                          </p:val>
                                        </p:tav>
                                        <p:tav tm="100000">
                                          <p:val>
                                            <p:strVal val="#ppt_h"/>
                                          </p:val>
                                        </p:tav>
                                      </p:tavLst>
                                    </p:anim>
                                    <p:anim calcmode="lin" valueType="num">
                                      <p:cBhvr>
                                        <p:cTn id="108" dur="175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09" dur="1750"/>
                                        <p:tgtEl>
                                          <p:spTgt spid="3">
                                            <p:txEl>
                                              <p:pRg st="7" end="7"/>
                                            </p:txEl>
                                          </p:spTgt>
                                        </p:tgtEl>
                                      </p:cBhvr>
                                    </p:animEffect>
                                  </p:childTnLst>
                                </p:cTn>
                              </p:par>
                            </p:childTnLst>
                          </p:cTn>
                        </p:par>
                        <p:par>
                          <p:cTn id="110" fill="hold">
                            <p:stCondLst>
                              <p:cond delay="13250"/>
                            </p:stCondLst>
                            <p:childTnLst>
                              <p:par>
                                <p:cTn id="111" presetID="31" presetClass="entr" presetSubtype="0" fill="hold" nodeType="afterEffect">
                                  <p:stCondLst>
                                    <p:cond delay="0"/>
                                  </p:stCondLst>
                                  <p:childTnLst>
                                    <p:set>
                                      <p:cBhvr>
                                        <p:cTn id="112" dur="1" fill="hold">
                                          <p:stCondLst>
                                            <p:cond delay="0"/>
                                          </p:stCondLst>
                                        </p:cTn>
                                        <p:tgtEl>
                                          <p:spTgt spid="3">
                                            <p:txEl>
                                              <p:pRg st="8" end="8"/>
                                            </p:txEl>
                                          </p:spTgt>
                                        </p:tgtEl>
                                        <p:attrNameLst>
                                          <p:attrName>style.visibility</p:attrName>
                                        </p:attrNameLst>
                                      </p:cBhvr>
                                      <p:to>
                                        <p:strVal val="visible"/>
                                      </p:to>
                                    </p:set>
                                    <p:anim calcmode="lin" valueType="num">
                                      <p:cBhvr>
                                        <p:cTn id="11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1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11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116" dur="1000"/>
                                        <p:tgtEl>
                                          <p:spTgt spid="3">
                                            <p:txEl>
                                              <p:pRg st="8" end="8"/>
                                            </p:txEl>
                                          </p:spTgt>
                                        </p:tgtEl>
                                      </p:cBhvr>
                                    </p:animEffect>
                                  </p:childTnLst>
                                </p:cTn>
                              </p:par>
                            </p:childTnLst>
                          </p:cTn>
                        </p:par>
                        <p:par>
                          <p:cTn id="117" fill="hold">
                            <p:stCondLst>
                              <p:cond delay="14250"/>
                            </p:stCondLst>
                            <p:childTnLst>
                              <p:par>
                                <p:cTn id="118" presetID="31" presetClass="entr" presetSubtype="0" fill="hold" nodeType="afterEffect">
                                  <p:stCondLst>
                                    <p:cond delay="0"/>
                                  </p:stCondLst>
                                  <p:childTnLst>
                                    <p:set>
                                      <p:cBhvr>
                                        <p:cTn id="119" dur="1" fill="hold">
                                          <p:stCondLst>
                                            <p:cond delay="0"/>
                                          </p:stCondLst>
                                        </p:cTn>
                                        <p:tgtEl>
                                          <p:spTgt spid="3">
                                            <p:txEl>
                                              <p:pRg st="9" end="9"/>
                                            </p:txEl>
                                          </p:spTgt>
                                        </p:tgtEl>
                                        <p:attrNameLst>
                                          <p:attrName>style.visibility</p:attrName>
                                        </p:attrNameLst>
                                      </p:cBhvr>
                                      <p:to>
                                        <p:strVal val="visible"/>
                                      </p:to>
                                    </p:set>
                                    <p:anim calcmode="lin" valueType="num">
                                      <p:cBhvr>
                                        <p:cTn id="120" dur="1250" fill="hold"/>
                                        <p:tgtEl>
                                          <p:spTgt spid="3">
                                            <p:txEl>
                                              <p:pRg st="9" end="9"/>
                                            </p:txEl>
                                          </p:spTgt>
                                        </p:tgtEl>
                                        <p:attrNameLst>
                                          <p:attrName>ppt_w</p:attrName>
                                        </p:attrNameLst>
                                      </p:cBhvr>
                                      <p:tavLst>
                                        <p:tav tm="0">
                                          <p:val>
                                            <p:fltVal val="0"/>
                                          </p:val>
                                        </p:tav>
                                        <p:tav tm="100000">
                                          <p:val>
                                            <p:strVal val="#ppt_w"/>
                                          </p:val>
                                        </p:tav>
                                      </p:tavLst>
                                    </p:anim>
                                    <p:anim calcmode="lin" valueType="num">
                                      <p:cBhvr>
                                        <p:cTn id="121" dur="1250" fill="hold"/>
                                        <p:tgtEl>
                                          <p:spTgt spid="3">
                                            <p:txEl>
                                              <p:pRg st="9" end="9"/>
                                            </p:txEl>
                                          </p:spTgt>
                                        </p:tgtEl>
                                        <p:attrNameLst>
                                          <p:attrName>ppt_h</p:attrName>
                                        </p:attrNameLst>
                                      </p:cBhvr>
                                      <p:tavLst>
                                        <p:tav tm="0">
                                          <p:val>
                                            <p:fltVal val="0"/>
                                          </p:val>
                                        </p:tav>
                                        <p:tav tm="100000">
                                          <p:val>
                                            <p:strVal val="#ppt_h"/>
                                          </p:val>
                                        </p:tav>
                                      </p:tavLst>
                                    </p:anim>
                                    <p:anim calcmode="lin" valueType="num">
                                      <p:cBhvr>
                                        <p:cTn id="122" dur="125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123" dur="1250"/>
                                        <p:tgtEl>
                                          <p:spTgt spid="3">
                                            <p:txEl>
                                              <p:pRg st="9" end="9"/>
                                            </p:txEl>
                                          </p:spTgt>
                                        </p:tgtEl>
                                      </p:cBhvr>
                                    </p:animEffect>
                                  </p:childTnLst>
                                </p:cTn>
                              </p:par>
                            </p:childTnLst>
                          </p:cTn>
                        </p:par>
                        <p:par>
                          <p:cTn id="124" fill="hold">
                            <p:stCondLst>
                              <p:cond delay="15500"/>
                            </p:stCondLst>
                            <p:childTnLst>
                              <p:par>
                                <p:cTn id="125" presetID="31" presetClass="entr" presetSubtype="0" fill="hold" nodeType="afterEffect">
                                  <p:stCondLst>
                                    <p:cond delay="0"/>
                                  </p:stCondLst>
                                  <p:childTnLst>
                                    <p:set>
                                      <p:cBhvr>
                                        <p:cTn id="126" dur="1" fill="hold">
                                          <p:stCondLst>
                                            <p:cond delay="0"/>
                                          </p:stCondLst>
                                        </p:cTn>
                                        <p:tgtEl>
                                          <p:spTgt spid="3">
                                            <p:txEl>
                                              <p:pRg st="10" end="10"/>
                                            </p:txEl>
                                          </p:spTgt>
                                        </p:tgtEl>
                                        <p:attrNameLst>
                                          <p:attrName>style.visibility</p:attrName>
                                        </p:attrNameLst>
                                      </p:cBhvr>
                                      <p:to>
                                        <p:strVal val="visible"/>
                                      </p:to>
                                    </p:set>
                                    <p:anim calcmode="lin" valueType="num">
                                      <p:cBhvr>
                                        <p:cTn id="127" dur="125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128" dur="125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129" dur="125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130" dur="1250"/>
                                        <p:tgtEl>
                                          <p:spTgt spid="3">
                                            <p:txEl>
                                              <p:pRg st="10" end="10"/>
                                            </p:txEl>
                                          </p:spTgt>
                                        </p:tgtEl>
                                      </p:cBhvr>
                                    </p:animEffect>
                                  </p:childTnLst>
                                </p:cTn>
                              </p:par>
                            </p:childTnLst>
                          </p:cTn>
                        </p:par>
                        <p:par>
                          <p:cTn id="131" fill="hold">
                            <p:stCondLst>
                              <p:cond delay="16750"/>
                            </p:stCondLst>
                            <p:childTnLst>
                              <p:par>
                                <p:cTn id="132" presetID="26" presetClass="entr" presetSubtype="0" fill="hold" nodeType="afterEffect">
                                  <p:stCondLst>
                                    <p:cond delay="0"/>
                                  </p:stCondLst>
                                  <p:childTnLst>
                                    <p:set>
                                      <p:cBhvr>
                                        <p:cTn id="133" dur="1" fill="hold">
                                          <p:stCondLst>
                                            <p:cond delay="0"/>
                                          </p:stCondLst>
                                        </p:cTn>
                                        <p:tgtEl>
                                          <p:spTgt spid="3">
                                            <p:txEl>
                                              <p:pRg st="11" end="11"/>
                                            </p:txEl>
                                          </p:spTgt>
                                        </p:tgtEl>
                                        <p:attrNameLst>
                                          <p:attrName>style.visibility</p:attrName>
                                        </p:attrNameLst>
                                      </p:cBhvr>
                                      <p:to>
                                        <p:strVal val="visible"/>
                                      </p:to>
                                    </p:set>
                                    <p:animEffect transition="in" filter="wipe(down)">
                                      <p:cBhvr>
                                        <p:cTn id="134" dur="507">
                                          <p:stCondLst>
                                            <p:cond delay="0"/>
                                          </p:stCondLst>
                                        </p:cTn>
                                        <p:tgtEl>
                                          <p:spTgt spid="3">
                                            <p:txEl>
                                              <p:pRg st="11" end="11"/>
                                            </p:txEl>
                                          </p:spTgt>
                                        </p:tgtEl>
                                      </p:cBhvr>
                                    </p:animEffect>
                                    <p:anim calcmode="lin" valueType="num">
                                      <p:cBhvr>
                                        <p:cTn id="135" dur="1594"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36" dur="581"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37" dur="581" tmFilter="0, 0; 0.125,0.2665; 0.25,0.4; 0.375,0.465; 0.5,0.5;  0.625,0.535; 0.75,0.6; 0.875,0.7335; 1,1">
                                          <p:stCondLst>
                                            <p:cond delay="581"/>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38" dur="290" tmFilter="0, 0; 0.125,0.2665; 0.25,0.4; 0.375,0.465; 0.5,0.5;  0.625,0.535; 0.75,0.6; 0.875,0.7335; 1,1">
                                          <p:stCondLst>
                                            <p:cond delay="1159"/>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39" dur="144" tmFilter="0, 0; 0.125,0.2665; 0.25,0.4; 0.375,0.465; 0.5,0.5;  0.625,0.535; 0.75,0.6; 0.875,0.7335; 1,1">
                                          <p:stCondLst>
                                            <p:cond delay="1449"/>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40" dur="23">
                                          <p:stCondLst>
                                            <p:cond delay="569"/>
                                          </p:stCondLst>
                                        </p:cTn>
                                        <p:tgtEl>
                                          <p:spTgt spid="3">
                                            <p:txEl>
                                              <p:pRg st="11" end="11"/>
                                            </p:txEl>
                                          </p:spTgt>
                                        </p:tgtEl>
                                      </p:cBhvr>
                                      <p:to x="100000" y="60000"/>
                                    </p:animScale>
                                    <p:animScale>
                                      <p:cBhvr>
                                        <p:cTn id="141" dur="145" decel="50000">
                                          <p:stCondLst>
                                            <p:cond delay="592"/>
                                          </p:stCondLst>
                                        </p:cTn>
                                        <p:tgtEl>
                                          <p:spTgt spid="3">
                                            <p:txEl>
                                              <p:pRg st="11" end="11"/>
                                            </p:txEl>
                                          </p:spTgt>
                                        </p:tgtEl>
                                      </p:cBhvr>
                                      <p:to x="100000" y="100000"/>
                                    </p:animScale>
                                    <p:animScale>
                                      <p:cBhvr>
                                        <p:cTn id="142" dur="23">
                                          <p:stCondLst>
                                            <p:cond delay="1148"/>
                                          </p:stCondLst>
                                        </p:cTn>
                                        <p:tgtEl>
                                          <p:spTgt spid="3">
                                            <p:txEl>
                                              <p:pRg st="11" end="11"/>
                                            </p:txEl>
                                          </p:spTgt>
                                        </p:tgtEl>
                                      </p:cBhvr>
                                      <p:to x="100000" y="80000"/>
                                    </p:animScale>
                                    <p:animScale>
                                      <p:cBhvr>
                                        <p:cTn id="143" dur="145" decel="50000">
                                          <p:stCondLst>
                                            <p:cond delay="1171"/>
                                          </p:stCondLst>
                                        </p:cTn>
                                        <p:tgtEl>
                                          <p:spTgt spid="3">
                                            <p:txEl>
                                              <p:pRg st="11" end="11"/>
                                            </p:txEl>
                                          </p:spTgt>
                                        </p:tgtEl>
                                      </p:cBhvr>
                                      <p:to x="100000" y="100000"/>
                                    </p:animScale>
                                    <p:animScale>
                                      <p:cBhvr>
                                        <p:cTn id="144" dur="23">
                                          <p:stCondLst>
                                            <p:cond delay="1437"/>
                                          </p:stCondLst>
                                        </p:cTn>
                                        <p:tgtEl>
                                          <p:spTgt spid="3">
                                            <p:txEl>
                                              <p:pRg st="11" end="11"/>
                                            </p:txEl>
                                          </p:spTgt>
                                        </p:tgtEl>
                                      </p:cBhvr>
                                      <p:to x="100000" y="90000"/>
                                    </p:animScale>
                                    <p:animScale>
                                      <p:cBhvr>
                                        <p:cTn id="145" dur="145" decel="50000">
                                          <p:stCondLst>
                                            <p:cond delay="1459"/>
                                          </p:stCondLst>
                                        </p:cTn>
                                        <p:tgtEl>
                                          <p:spTgt spid="3">
                                            <p:txEl>
                                              <p:pRg st="11" end="11"/>
                                            </p:txEl>
                                          </p:spTgt>
                                        </p:tgtEl>
                                      </p:cBhvr>
                                      <p:to x="100000" y="100000"/>
                                    </p:animScale>
                                    <p:animScale>
                                      <p:cBhvr>
                                        <p:cTn id="146" dur="23">
                                          <p:stCondLst>
                                            <p:cond delay="1582"/>
                                          </p:stCondLst>
                                        </p:cTn>
                                        <p:tgtEl>
                                          <p:spTgt spid="3">
                                            <p:txEl>
                                              <p:pRg st="11" end="11"/>
                                            </p:txEl>
                                          </p:spTgt>
                                        </p:tgtEl>
                                      </p:cBhvr>
                                      <p:to x="100000" y="95000"/>
                                    </p:animScale>
                                    <p:animScale>
                                      <p:cBhvr>
                                        <p:cTn id="147" dur="145" decel="50000">
                                          <p:stCondLst>
                                            <p:cond delay="1605"/>
                                          </p:stCondLst>
                                        </p:cTn>
                                        <p:tgtEl>
                                          <p:spTgt spid="3">
                                            <p:txEl>
                                              <p:pRg st="11" end="11"/>
                                            </p:txEl>
                                          </p:spTgt>
                                        </p:tgtEl>
                                      </p:cBhvr>
                                      <p:to x="100000" y="100000"/>
                                    </p:animScale>
                                  </p:childTnLst>
                                </p:cTn>
                              </p:par>
                            </p:childTnLst>
                          </p:cTn>
                        </p:par>
                        <p:par>
                          <p:cTn id="148" fill="hold">
                            <p:stCondLst>
                              <p:cond delay="18500"/>
                            </p:stCondLst>
                            <p:childTnLst>
                              <p:par>
                                <p:cTn id="149" presetID="26" presetClass="entr" presetSubtype="0" fill="hold" nodeType="afterEffect">
                                  <p:stCondLst>
                                    <p:cond delay="0"/>
                                  </p:stCondLst>
                                  <p:childTnLst>
                                    <p:set>
                                      <p:cBhvr>
                                        <p:cTn id="150" dur="1" fill="hold">
                                          <p:stCondLst>
                                            <p:cond delay="0"/>
                                          </p:stCondLst>
                                        </p:cTn>
                                        <p:tgtEl>
                                          <p:spTgt spid="3">
                                            <p:txEl>
                                              <p:pRg st="12" end="12"/>
                                            </p:txEl>
                                          </p:spTgt>
                                        </p:tgtEl>
                                        <p:attrNameLst>
                                          <p:attrName>style.visibility</p:attrName>
                                        </p:attrNameLst>
                                      </p:cBhvr>
                                      <p:to>
                                        <p:strVal val="visible"/>
                                      </p:to>
                                    </p:set>
                                    <p:animEffect transition="in" filter="wipe(down)">
                                      <p:cBhvr>
                                        <p:cTn id="151" dur="507">
                                          <p:stCondLst>
                                            <p:cond delay="0"/>
                                          </p:stCondLst>
                                        </p:cTn>
                                        <p:tgtEl>
                                          <p:spTgt spid="3">
                                            <p:txEl>
                                              <p:pRg st="12" end="12"/>
                                            </p:txEl>
                                          </p:spTgt>
                                        </p:tgtEl>
                                      </p:cBhvr>
                                    </p:animEffect>
                                    <p:anim calcmode="lin" valueType="num">
                                      <p:cBhvr>
                                        <p:cTn id="152" dur="1594"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153" dur="581"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154" dur="581" tmFilter="0, 0; 0.125,0.2665; 0.25,0.4; 0.375,0.465; 0.5,0.5;  0.625,0.535; 0.75,0.6; 0.875,0.7335; 1,1">
                                          <p:stCondLst>
                                            <p:cond delay="581"/>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155" dur="290" tmFilter="0, 0; 0.125,0.2665; 0.25,0.4; 0.375,0.465; 0.5,0.5;  0.625,0.535; 0.75,0.6; 0.875,0.7335; 1,1">
                                          <p:stCondLst>
                                            <p:cond delay="1159"/>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156" dur="144" tmFilter="0, 0; 0.125,0.2665; 0.25,0.4; 0.375,0.465; 0.5,0.5;  0.625,0.535; 0.75,0.6; 0.875,0.7335; 1,1">
                                          <p:stCondLst>
                                            <p:cond delay="1449"/>
                                          </p:stCondLst>
                                        </p:cTn>
                                        <p:tgtEl>
                                          <p:spTgt spid="3">
                                            <p:txEl>
                                              <p:pRg st="12" end="12"/>
                                            </p:txEl>
                                          </p:spTgt>
                                        </p:tgtEl>
                                        <p:attrNameLst>
                                          <p:attrName>ppt_y</p:attrName>
                                        </p:attrNameLst>
                                      </p:cBhvr>
                                      <p:tavLst>
                                        <p:tav tm="0" fmla="#ppt_y-sin(pi*$)/81">
                                          <p:val>
                                            <p:fltVal val="0"/>
                                          </p:val>
                                        </p:tav>
                                        <p:tav tm="100000">
                                          <p:val>
                                            <p:fltVal val="1"/>
                                          </p:val>
                                        </p:tav>
                                      </p:tavLst>
                                    </p:anim>
                                    <p:animScale>
                                      <p:cBhvr>
                                        <p:cTn id="157" dur="23">
                                          <p:stCondLst>
                                            <p:cond delay="569"/>
                                          </p:stCondLst>
                                        </p:cTn>
                                        <p:tgtEl>
                                          <p:spTgt spid="3">
                                            <p:txEl>
                                              <p:pRg st="12" end="12"/>
                                            </p:txEl>
                                          </p:spTgt>
                                        </p:tgtEl>
                                      </p:cBhvr>
                                      <p:to x="100000" y="60000"/>
                                    </p:animScale>
                                    <p:animScale>
                                      <p:cBhvr>
                                        <p:cTn id="158" dur="145" decel="50000">
                                          <p:stCondLst>
                                            <p:cond delay="592"/>
                                          </p:stCondLst>
                                        </p:cTn>
                                        <p:tgtEl>
                                          <p:spTgt spid="3">
                                            <p:txEl>
                                              <p:pRg st="12" end="12"/>
                                            </p:txEl>
                                          </p:spTgt>
                                        </p:tgtEl>
                                      </p:cBhvr>
                                      <p:to x="100000" y="100000"/>
                                    </p:animScale>
                                    <p:animScale>
                                      <p:cBhvr>
                                        <p:cTn id="159" dur="23">
                                          <p:stCondLst>
                                            <p:cond delay="1148"/>
                                          </p:stCondLst>
                                        </p:cTn>
                                        <p:tgtEl>
                                          <p:spTgt spid="3">
                                            <p:txEl>
                                              <p:pRg st="12" end="12"/>
                                            </p:txEl>
                                          </p:spTgt>
                                        </p:tgtEl>
                                      </p:cBhvr>
                                      <p:to x="100000" y="80000"/>
                                    </p:animScale>
                                    <p:animScale>
                                      <p:cBhvr>
                                        <p:cTn id="160" dur="145" decel="50000">
                                          <p:stCondLst>
                                            <p:cond delay="1171"/>
                                          </p:stCondLst>
                                        </p:cTn>
                                        <p:tgtEl>
                                          <p:spTgt spid="3">
                                            <p:txEl>
                                              <p:pRg st="12" end="12"/>
                                            </p:txEl>
                                          </p:spTgt>
                                        </p:tgtEl>
                                      </p:cBhvr>
                                      <p:to x="100000" y="100000"/>
                                    </p:animScale>
                                    <p:animScale>
                                      <p:cBhvr>
                                        <p:cTn id="161" dur="23">
                                          <p:stCondLst>
                                            <p:cond delay="1437"/>
                                          </p:stCondLst>
                                        </p:cTn>
                                        <p:tgtEl>
                                          <p:spTgt spid="3">
                                            <p:txEl>
                                              <p:pRg st="12" end="12"/>
                                            </p:txEl>
                                          </p:spTgt>
                                        </p:tgtEl>
                                      </p:cBhvr>
                                      <p:to x="100000" y="90000"/>
                                    </p:animScale>
                                    <p:animScale>
                                      <p:cBhvr>
                                        <p:cTn id="162" dur="145" decel="50000">
                                          <p:stCondLst>
                                            <p:cond delay="1459"/>
                                          </p:stCondLst>
                                        </p:cTn>
                                        <p:tgtEl>
                                          <p:spTgt spid="3">
                                            <p:txEl>
                                              <p:pRg st="12" end="12"/>
                                            </p:txEl>
                                          </p:spTgt>
                                        </p:tgtEl>
                                      </p:cBhvr>
                                      <p:to x="100000" y="100000"/>
                                    </p:animScale>
                                    <p:animScale>
                                      <p:cBhvr>
                                        <p:cTn id="163" dur="23">
                                          <p:stCondLst>
                                            <p:cond delay="1582"/>
                                          </p:stCondLst>
                                        </p:cTn>
                                        <p:tgtEl>
                                          <p:spTgt spid="3">
                                            <p:txEl>
                                              <p:pRg st="12" end="12"/>
                                            </p:txEl>
                                          </p:spTgt>
                                        </p:tgtEl>
                                      </p:cBhvr>
                                      <p:to x="100000" y="95000"/>
                                    </p:animScale>
                                    <p:animScale>
                                      <p:cBhvr>
                                        <p:cTn id="164" dur="145" decel="50000">
                                          <p:stCondLst>
                                            <p:cond delay="1605"/>
                                          </p:stCondLst>
                                        </p:cTn>
                                        <p:tgtEl>
                                          <p:spTgt spid="3">
                                            <p:txEl>
                                              <p:pRg st="12" end="12"/>
                                            </p:txEl>
                                          </p:spTgt>
                                        </p:tgtEl>
                                      </p:cBhvr>
                                      <p:to x="100000" y="100000"/>
                                    </p:animScale>
                                  </p:childTnLst>
                                </p:cTn>
                              </p:par>
                            </p:childTnLst>
                          </p:cTn>
                        </p:par>
                        <p:par>
                          <p:cTn id="165" fill="hold">
                            <p:stCondLst>
                              <p:cond delay="20250"/>
                            </p:stCondLst>
                            <p:childTnLst>
                              <p:par>
                                <p:cTn id="166" presetID="26" presetClass="entr" presetSubtype="0" fill="hold" nodeType="afterEffect">
                                  <p:stCondLst>
                                    <p:cond delay="0"/>
                                  </p:stCondLst>
                                  <p:childTnLst>
                                    <p:set>
                                      <p:cBhvr>
                                        <p:cTn id="167" dur="1" fill="hold">
                                          <p:stCondLst>
                                            <p:cond delay="0"/>
                                          </p:stCondLst>
                                        </p:cTn>
                                        <p:tgtEl>
                                          <p:spTgt spid="3">
                                            <p:txEl>
                                              <p:pRg st="13" end="13"/>
                                            </p:txEl>
                                          </p:spTgt>
                                        </p:tgtEl>
                                        <p:attrNameLst>
                                          <p:attrName>style.visibility</p:attrName>
                                        </p:attrNameLst>
                                      </p:cBhvr>
                                      <p:to>
                                        <p:strVal val="visible"/>
                                      </p:to>
                                    </p:set>
                                    <p:animEffect transition="in" filter="wipe(down)">
                                      <p:cBhvr>
                                        <p:cTn id="168" dur="362">
                                          <p:stCondLst>
                                            <p:cond delay="0"/>
                                          </p:stCondLst>
                                        </p:cTn>
                                        <p:tgtEl>
                                          <p:spTgt spid="3">
                                            <p:txEl>
                                              <p:pRg st="13" end="13"/>
                                            </p:txEl>
                                          </p:spTgt>
                                        </p:tgtEl>
                                      </p:cBhvr>
                                    </p:animEffect>
                                    <p:anim calcmode="lin" valueType="num">
                                      <p:cBhvr>
                                        <p:cTn id="169" dur="1139" tmFilter="0,0; 0.14,0.36; 0.43,0.73; 0.71,0.91; 1.0,1.0">
                                          <p:stCondLst>
                                            <p:cond delay="0"/>
                                          </p:stCondLst>
                                        </p:cTn>
                                        <p:tgtEl>
                                          <p:spTgt spid="3">
                                            <p:txEl>
                                              <p:pRg st="13" end="13"/>
                                            </p:txEl>
                                          </p:spTgt>
                                        </p:tgtEl>
                                        <p:attrNameLst>
                                          <p:attrName>ppt_x</p:attrName>
                                        </p:attrNameLst>
                                      </p:cBhvr>
                                      <p:tavLst>
                                        <p:tav tm="0">
                                          <p:val>
                                            <p:strVal val="#ppt_x-0.25"/>
                                          </p:val>
                                        </p:tav>
                                        <p:tav tm="100000">
                                          <p:val>
                                            <p:strVal val="#ppt_x"/>
                                          </p:val>
                                        </p:tav>
                                      </p:tavLst>
                                    </p:anim>
                                    <p:anim calcmode="lin" valueType="num">
                                      <p:cBhvr>
                                        <p:cTn id="170" dur="415" tmFilter="0.0,0.0; 0.25,0.07; 0.50,0.2; 0.75,0.467; 1.0,1.0">
                                          <p:stCondLst>
                                            <p:cond delay="0"/>
                                          </p:stCondLst>
                                        </p:cTn>
                                        <p:tgtEl>
                                          <p:spTgt spid="3">
                                            <p:txEl>
                                              <p:pRg st="13" end="13"/>
                                            </p:txEl>
                                          </p:spTgt>
                                        </p:tgtEl>
                                        <p:attrNameLst>
                                          <p:attrName>ppt_y</p:attrName>
                                        </p:attrNameLst>
                                      </p:cBhvr>
                                      <p:tavLst>
                                        <p:tav tm="0" fmla="#ppt_y-sin(pi*$)/3">
                                          <p:val>
                                            <p:fltVal val="0.5"/>
                                          </p:val>
                                        </p:tav>
                                        <p:tav tm="100000">
                                          <p:val>
                                            <p:fltVal val="1"/>
                                          </p:val>
                                        </p:tav>
                                      </p:tavLst>
                                    </p:anim>
                                    <p:anim calcmode="lin" valueType="num">
                                      <p:cBhvr>
                                        <p:cTn id="171" dur="415" tmFilter="0, 0; 0.125,0.2665; 0.25,0.4; 0.375,0.465; 0.5,0.5;  0.625,0.535; 0.75,0.6; 0.875,0.7335; 1,1">
                                          <p:stCondLst>
                                            <p:cond delay="415"/>
                                          </p:stCondLst>
                                        </p:cTn>
                                        <p:tgtEl>
                                          <p:spTgt spid="3">
                                            <p:txEl>
                                              <p:pRg st="13" end="13"/>
                                            </p:txEl>
                                          </p:spTgt>
                                        </p:tgtEl>
                                        <p:attrNameLst>
                                          <p:attrName>ppt_y</p:attrName>
                                        </p:attrNameLst>
                                      </p:cBhvr>
                                      <p:tavLst>
                                        <p:tav tm="0" fmla="#ppt_y-sin(pi*$)/9">
                                          <p:val>
                                            <p:fltVal val="0"/>
                                          </p:val>
                                        </p:tav>
                                        <p:tav tm="100000">
                                          <p:val>
                                            <p:fltVal val="1"/>
                                          </p:val>
                                        </p:tav>
                                      </p:tavLst>
                                    </p:anim>
                                    <p:anim calcmode="lin" valueType="num">
                                      <p:cBhvr>
                                        <p:cTn id="172" dur="207" tmFilter="0, 0; 0.125,0.2665; 0.25,0.4; 0.375,0.465; 0.5,0.5;  0.625,0.535; 0.75,0.6; 0.875,0.7335; 1,1">
                                          <p:stCondLst>
                                            <p:cond delay="828"/>
                                          </p:stCondLst>
                                        </p:cTn>
                                        <p:tgtEl>
                                          <p:spTgt spid="3">
                                            <p:txEl>
                                              <p:pRg st="13" end="13"/>
                                            </p:txEl>
                                          </p:spTgt>
                                        </p:tgtEl>
                                        <p:attrNameLst>
                                          <p:attrName>ppt_y</p:attrName>
                                        </p:attrNameLst>
                                      </p:cBhvr>
                                      <p:tavLst>
                                        <p:tav tm="0" fmla="#ppt_y-sin(pi*$)/27">
                                          <p:val>
                                            <p:fltVal val="0"/>
                                          </p:val>
                                        </p:tav>
                                        <p:tav tm="100000">
                                          <p:val>
                                            <p:fltVal val="1"/>
                                          </p:val>
                                        </p:tav>
                                      </p:tavLst>
                                    </p:anim>
                                    <p:anim calcmode="lin" valueType="num">
                                      <p:cBhvr>
                                        <p:cTn id="173" dur="103" tmFilter="0, 0; 0.125,0.2665; 0.25,0.4; 0.375,0.465; 0.5,0.5;  0.625,0.535; 0.75,0.6; 0.875,0.7335; 1,1">
                                          <p:stCondLst>
                                            <p:cond delay="1035"/>
                                          </p:stCondLst>
                                        </p:cTn>
                                        <p:tgtEl>
                                          <p:spTgt spid="3">
                                            <p:txEl>
                                              <p:pRg st="13" end="13"/>
                                            </p:txEl>
                                          </p:spTgt>
                                        </p:tgtEl>
                                        <p:attrNameLst>
                                          <p:attrName>ppt_y</p:attrName>
                                        </p:attrNameLst>
                                      </p:cBhvr>
                                      <p:tavLst>
                                        <p:tav tm="0" fmla="#ppt_y-sin(pi*$)/81">
                                          <p:val>
                                            <p:fltVal val="0"/>
                                          </p:val>
                                        </p:tav>
                                        <p:tav tm="100000">
                                          <p:val>
                                            <p:fltVal val="1"/>
                                          </p:val>
                                        </p:tav>
                                      </p:tavLst>
                                    </p:anim>
                                    <p:animScale>
                                      <p:cBhvr>
                                        <p:cTn id="174" dur="16">
                                          <p:stCondLst>
                                            <p:cond delay="406"/>
                                          </p:stCondLst>
                                        </p:cTn>
                                        <p:tgtEl>
                                          <p:spTgt spid="3">
                                            <p:txEl>
                                              <p:pRg st="13" end="13"/>
                                            </p:txEl>
                                          </p:spTgt>
                                        </p:tgtEl>
                                      </p:cBhvr>
                                      <p:to x="100000" y="60000"/>
                                    </p:animScale>
                                    <p:animScale>
                                      <p:cBhvr>
                                        <p:cTn id="175" dur="104" decel="50000">
                                          <p:stCondLst>
                                            <p:cond delay="423"/>
                                          </p:stCondLst>
                                        </p:cTn>
                                        <p:tgtEl>
                                          <p:spTgt spid="3">
                                            <p:txEl>
                                              <p:pRg st="13" end="13"/>
                                            </p:txEl>
                                          </p:spTgt>
                                        </p:tgtEl>
                                      </p:cBhvr>
                                      <p:to x="100000" y="100000"/>
                                    </p:animScale>
                                    <p:animScale>
                                      <p:cBhvr>
                                        <p:cTn id="176" dur="16">
                                          <p:stCondLst>
                                            <p:cond delay="820"/>
                                          </p:stCondLst>
                                        </p:cTn>
                                        <p:tgtEl>
                                          <p:spTgt spid="3">
                                            <p:txEl>
                                              <p:pRg st="13" end="13"/>
                                            </p:txEl>
                                          </p:spTgt>
                                        </p:tgtEl>
                                      </p:cBhvr>
                                      <p:to x="100000" y="80000"/>
                                    </p:animScale>
                                    <p:animScale>
                                      <p:cBhvr>
                                        <p:cTn id="177" dur="104" decel="50000">
                                          <p:stCondLst>
                                            <p:cond delay="836"/>
                                          </p:stCondLst>
                                        </p:cTn>
                                        <p:tgtEl>
                                          <p:spTgt spid="3">
                                            <p:txEl>
                                              <p:pRg st="13" end="13"/>
                                            </p:txEl>
                                          </p:spTgt>
                                        </p:tgtEl>
                                      </p:cBhvr>
                                      <p:to x="100000" y="100000"/>
                                    </p:animScale>
                                    <p:animScale>
                                      <p:cBhvr>
                                        <p:cTn id="178" dur="16">
                                          <p:stCondLst>
                                            <p:cond delay="1026"/>
                                          </p:stCondLst>
                                        </p:cTn>
                                        <p:tgtEl>
                                          <p:spTgt spid="3">
                                            <p:txEl>
                                              <p:pRg st="13" end="13"/>
                                            </p:txEl>
                                          </p:spTgt>
                                        </p:tgtEl>
                                      </p:cBhvr>
                                      <p:to x="100000" y="90000"/>
                                    </p:animScale>
                                    <p:animScale>
                                      <p:cBhvr>
                                        <p:cTn id="179" dur="104" decel="50000">
                                          <p:stCondLst>
                                            <p:cond delay="1042"/>
                                          </p:stCondLst>
                                        </p:cTn>
                                        <p:tgtEl>
                                          <p:spTgt spid="3">
                                            <p:txEl>
                                              <p:pRg st="13" end="13"/>
                                            </p:txEl>
                                          </p:spTgt>
                                        </p:tgtEl>
                                      </p:cBhvr>
                                      <p:to x="100000" y="100000"/>
                                    </p:animScale>
                                    <p:animScale>
                                      <p:cBhvr>
                                        <p:cTn id="180" dur="16">
                                          <p:stCondLst>
                                            <p:cond delay="1130"/>
                                          </p:stCondLst>
                                        </p:cTn>
                                        <p:tgtEl>
                                          <p:spTgt spid="3">
                                            <p:txEl>
                                              <p:pRg st="13" end="13"/>
                                            </p:txEl>
                                          </p:spTgt>
                                        </p:tgtEl>
                                      </p:cBhvr>
                                      <p:to x="100000" y="95000"/>
                                    </p:animScale>
                                    <p:animScale>
                                      <p:cBhvr>
                                        <p:cTn id="181" dur="104" decel="50000">
                                          <p:stCondLst>
                                            <p:cond delay="1146"/>
                                          </p:stCondLst>
                                        </p:cTn>
                                        <p:tgtEl>
                                          <p:spTgt spid="3">
                                            <p:txEl>
                                              <p:pRg st="13" end="13"/>
                                            </p:txEl>
                                          </p:spTgt>
                                        </p:tgtEl>
                                      </p:cBhvr>
                                      <p:to x="100000" y="100000"/>
                                    </p:animScale>
                                  </p:childTnLst>
                                </p:cTn>
                              </p:par>
                            </p:childTnLst>
                          </p:cTn>
                        </p:par>
                        <p:par>
                          <p:cTn id="182" fill="hold">
                            <p:stCondLst>
                              <p:cond delay="21500"/>
                            </p:stCondLst>
                            <p:childTnLst>
                              <p:par>
                                <p:cTn id="183" presetID="26" presetClass="entr" presetSubtype="0" fill="hold" nodeType="afterEffect">
                                  <p:stCondLst>
                                    <p:cond delay="0"/>
                                  </p:stCondLst>
                                  <p:childTnLst>
                                    <p:set>
                                      <p:cBhvr>
                                        <p:cTn id="184" dur="1" fill="hold">
                                          <p:stCondLst>
                                            <p:cond delay="0"/>
                                          </p:stCondLst>
                                        </p:cTn>
                                        <p:tgtEl>
                                          <p:spTgt spid="3">
                                            <p:txEl>
                                              <p:pRg st="14" end="14"/>
                                            </p:txEl>
                                          </p:spTgt>
                                        </p:tgtEl>
                                        <p:attrNameLst>
                                          <p:attrName>style.visibility</p:attrName>
                                        </p:attrNameLst>
                                      </p:cBhvr>
                                      <p:to>
                                        <p:strVal val="visible"/>
                                      </p:to>
                                    </p:set>
                                    <p:animEffect transition="in" filter="wipe(down)">
                                      <p:cBhvr>
                                        <p:cTn id="185" dur="507">
                                          <p:stCondLst>
                                            <p:cond delay="0"/>
                                          </p:stCondLst>
                                        </p:cTn>
                                        <p:tgtEl>
                                          <p:spTgt spid="3">
                                            <p:txEl>
                                              <p:pRg st="14" end="14"/>
                                            </p:txEl>
                                          </p:spTgt>
                                        </p:tgtEl>
                                      </p:cBhvr>
                                    </p:animEffect>
                                    <p:anim calcmode="lin" valueType="num">
                                      <p:cBhvr>
                                        <p:cTn id="186" dur="1594" tmFilter="0,0; 0.14,0.36; 0.43,0.73; 0.71,0.91; 1.0,1.0">
                                          <p:stCondLst>
                                            <p:cond delay="0"/>
                                          </p:stCondLst>
                                        </p:cTn>
                                        <p:tgtEl>
                                          <p:spTgt spid="3">
                                            <p:txEl>
                                              <p:pRg st="14" end="14"/>
                                            </p:txEl>
                                          </p:spTgt>
                                        </p:tgtEl>
                                        <p:attrNameLst>
                                          <p:attrName>ppt_x</p:attrName>
                                        </p:attrNameLst>
                                      </p:cBhvr>
                                      <p:tavLst>
                                        <p:tav tm="0">
                                          <p:val>
                                            <p:strVal val="#ppt_x-0.25"/>
                                          </p:val>
                                        </p:tav>
                                        <p:tav tm="100000">
                                          <p:val>
                                            <p:strVal val="#ppt_x"/>
                                          </p:val>
                                        </p:tav>
                                      </p:tavLst>
                                    </p:anim>
                                    <p:anim calcmode="lin" valueType="num">
                                      <p:cBhvr>
                                        <p:cTn id="187" dur="581" tmFilter="0.0,0.0; 0.25,0.07; 0.50,0.2; 0.75,0.467; 1.0,1.0">
                                          <p:stCondLst>
                                            <p:cond delay="0"/>
                                          </p:stCondLst>
                                        </p:cTn>
                                        <p:tgtEl>
                                          <p:spTgt spid="3">
                                            <p:txEl>
                                              <p:pRg st="14" end="14"/>
                                            </p:txEl>
                                          </p:spTgt>
                                        </p:tgtEl>
                                        <p:attrNameLst>
                                          <p:attrName>ppt_y</p:attrName>
                                        </p:attrNameLst>
                                      </p:cBhvr>
                                      <p:tavLst>
                                        <p:tav tm="0" fmla="#ppt_y-sin(pi*$)/3">
                                          <p:val>
                                            <p:fltVal val="0.5"/>
                                          </p:val>
                                        </p:tav>
                                        <p:tav tm="100000">
                                          <p:val>
                                            <p:fltVal val="1"/>
                                          </p:val>
                                        </p:tav>
                                      </p:tavLst>
                                    </p:anim>
                                    <p:anim calcmode="lin" valueType="num">
                                      <p:cBhvr>
                                        <p:cTn id="188" dur="581" tmFilter="0, 0; 0.125,0.2665; 0.25,0.4; 0.375,0.465; 0.5,0.5;  0.625,0.535; 0.75,0.6; 0.875,0.7335; 1,1">
                                          <p:stCondLst>
                                            <p:cond delay="581"/>
                                          </p:stCondLst>
                                        </p:cTn>
                                        <p:tgtEl>
                                          <p:spTgt spid="3">
                                            <p:txEl>
                                              <p:pRg st="14" end="14"/>
                                            </p:txEl>
                                          </p:spTgt>
                                        </p:tgtEl>
                                        <p:attrNameLst>
                                          <p:attrName>ppt_y</p:attrName>
                                        </p:attrNameLst>
                                      </p:cBhvr>
                                      <p:tavLst>
                                        <p:tav tm="0" fmla="#ppt_y-sin(pi*$)/9">
                                          <p:val>
                                            <p:fltVal val="0"/>
                                          </p:val>
                                        </p:tav>
                                        <p:tav tm="100000">
                                          <p:val>
                                            <p:fltVal val="1"/>
                                          </p:val>
                                        </p:tav>
                                      </p:tavLst>
                                    </p:anim>
                                    <p:anim calcmode="lin" valueType="num">
                                      <p:cBhvr>
                                        <p:cTn id="189" dur="290" tmFilter="0, 0; 0.125,0.2665; 0.25,0.4; 0.375,0.465; 0.5,0.5;  0.625,0.535; 0.75,0.6; 0.875,0.7335; 1,1">
                                          <p:stCondLst>
                                            <p:cond delay="1159"/>
                                          </p:stCondLst>
                                        </p:cTn>
                                        <p:tgtEl>
                                          <p:spTgt spid="3">
                                            <p:txEl>
                                              <p:pRg st="14" end="14"/>
                                            </p:txEl>
                                          </p:spTgt>
                                        </p:tgtEl>
                                        <p:attrNameLst>
                                          <p:attrName>ppt_y</p:attrName>
                                        </p:attrNameLst>
                                      </p:cBhvr>
                                      <p:tavLst>
                                        <p:tav tm="0" fmla="#ppt_y-sin(pi*$)/27">
                                          <p:val>
                                            <p:fltVal val="0"/>
                                          </p:val>
                                        </p:tav>
                                        <p:tav tm="100000">
                                          <p:val>
                                            <p:fltVal val="1"/>
                                          </p:val>
                                        </p:tav>
                                      </p:tavLst>
                                    </p:anim>
                                    <p:anim calcmode="lin" valueType="num">
                                      <p:cBhvr>
                                        <p:cTn id="190" dur="144" tmFilter="0, 0; 0.125,0.2665; 0.25,0.4; 0.375,0.465; 0.5,0.5;  0.625,0.535; 0.75,0.6; 0.875,0.7335; 1,1">
                                          <p:stCondLst>
                                            <p:cond delay="1449"/>
                                          </p:stCondLst>
                                        </p:cTn>
                                        <p:tgtEl>
                                          <p:spTgt spid="3">
                                            <p:txEl>
                                              <p:pRg st="14" end="14"/>
                                            </p:txEl>
                                          </p:spTgt>
                                        </p:tgtEl>
                                        <p:attrNameLst>
                                          <p:attrName>ppt_y</p:attrName>
                                        </p:attrNameLst>
                                      </p:cBhvr>
                                      <p:tavLst>
                                        <p:tav tm="0" fmla="#ppt_y-sin(pi*$)/81">
                                          <p:val>
                                            <p:fltVal val="0"/>
                                          </p:val>
                                        </p:tav>
                                        <p:tav tm="100000">
                                          <p:val>
                                            <p:fltVal val="1"/>
                                          </p:val>
                                        </p:tav>
                                      </p:tavLst>
                                    </p:anim>
                                    <p:animScale>
                                      <p:cBhvr>
                                        <p:cTn id="191" dur="23">
                                          <p:stCondLst>
                                            <p:cond delay="569"/>
                                          </p:stCondLst>
                                        </p:cTn>
                                        <p:tgtEl>
                                          <p:spTgt spid="3">
                                            <p:txEl>
                                              <p:pRg st="14" end="14"/>
                                            </p:txEl>
                                          </p:spTgt>
                                        </p:tgtEl>
                                      </p:cBhvr>
                                      <p:to x="100000" y="60000"/>
                                    </p:animScale>
                                    <p:animScale>
                                      <p:cBhvr>
                                        <p:cTn id="192" dur="145" decel="50000">
                                          <p:stCondLst>
                                            <p:cond delay="592"/>
                                          </p:stCondLst>
                                        </p:cTn>
                                        <p:tgtEl>
                                          <p:spTgt spid="3">
                                            <p:txEl>
                                              <p:pRg st="14" end="14"/>
                                            </p:txEl>
                                          </p:spTgt>
                                        </p:tgtEl>
                                      </p:cBhvr>
                                      <p:to x="100000" y="100000"/>
                                    </p:animScale>
                                    <p:animScale>
                                      <p:cBhvr>
                                        <p:cTn id="193" dur="23">
                                          <p:stCondLst>
                                            <p:cond delay="1148"/>
                                          </p:stCondLst>
                                        </p:cTn>
                                        <p:tgtEl>
                                          <p:spTgt spid="3">
                                            <p:txEl>
                                              <p:pRg st="14" end="14"/>
                                            </p:txEl>
                                          </p:spTgt>
                                        </p:tgtEl>
                                      </p:cBhvr>
                                      <p:to x="100000" y="80000"/>
                                    </p:animScale>
                                    <p:animScale>
                                      <p:cBhvr>
                                        <p:cTn id="194" dur="145" decel="50000">
                                          <p:stCondLst>
                                            <p:cond delay="1171"/>
                                          </p:stCondLst>
                                        </p:cTn>
                                        <p:tgtEl>
                                          <p:spTgt spid="3">
                                            <p:txEl>
                                              <p:pRg st="14" end="14"/>
                                            </p:txEl>
                                          </p:spTgt>
                                        </p:tgtEl>
                                      </p:cBhvr>
                                      <p:to x="100000" y="100000"/>
                                    </p:animScale>
                                    <p:animScale>
                                      <p:cBhvr>
                                        <p:cTn id="195" dur="23">
                                          <p:stCondLst>
                                            <p:cond delay="1437"/>
                                          </p:stCondLst>
                                        </p:cTn>
                                        <p:tgtEl>
                                          <p:spTgt spid="3">
                                            <p:txEl>
                                              <p:pRg st="14" end="14"/>
                                            </p:txEl>
                                          </p:spTgt>
                                        </p:tgtEl>
                                      </p:cBhvr>
                                      <p:to x="100000" y="90000"/>
                                    </p:animScale>
                                    <p:animScale>
                                      <p:cBhvr>
                                        <p:cTn id="196" dur="145" decel="50000">
                                          <p:stCondLst>
                                            <p:cond delay="1459"/>
                                          </p:stCondLst>
                                        </p:cTn>
                                        <p:tgtEl>
                                          <p:spTgt spid="3">
                                            <p:txEl>
                                              <p:pRg st="14" end="14"/>
                                            </p:txEl>
                                          </p:spTgt>
                                        </p:tgtEl>
                                      </p:cBhvr>
                                      <p:to x="100000" y="100000"/>
                                    </p:animScale>
                                    <p:animScale>
                                      <p:cBhvr>
                                        <p:cTn id="197" dur="23">
                                          <p:stCondLst>
                                            <p:cond delay="1582"/>
                                          </p:stCondLst>
                                        </p:cTn>
                                        <p:tgtEl>
                                          <p:spTgt spid="3">
                                            <p:txEl>
                                              <p:pRg st="14" end="14"/>
                                            </p:txEl>
                                          </p:spTgt>
                                        </p:tgtEl>
                                      </p:cBhvr>
                                      <p:to x="100000" y="95000"/>
                                    </p:animScale>
                                    <p:animScale>
                                      <p:cBhvr>
                                        <p:cTn id="198" dur="145" decel="50000">
                                          <p:stCondLst>
                                            <p:cond delay="1605"/>
                                          </p:stCondLst>
                                        </p:cTn>
                                        <p:tgtEl>
                                          <p:spTgt spid="3">
                                            <p:txEl>
                                              <p:pRg st="14" end="14"/>
                                            </p:txEl>
                                          </p:spTgt>
                                        </p:tgtEl>
                                      </p:cBhvr>
                                      <p:to x="100000" y="100000"/>
                                    </p:animScale>
                                  </p:childTnLst>
                                </p:cTn>
                              </p:par>
                            </p:childTnLst>
                          </p:cTn>
                        </p:par>
                        <p:par>
                          <p:cTn id="199" fill="hold">
                            <p:stCondLst>
                              <p:cond delay="23250"/>
                            </p:stCondLst>
                            <p:childTnLst>
                              <p:par>
                                <p:cTn id="200" presetID="31" presetClass="entr" presetSubtype="0" fill="hold" nodeType="afterEffect">
                                  <p:stCondLst>
                                    <p:cond delay="0"/>
                                  </p:stCondLst>
                                  <p:childTnLst>
                                    <p:set>
                                      <p:cBhvr>
                                        <p:cTn id="201" dur="1" fill="hold">
                                          <p:stCondLst>
                                            <p:cond delay="0"/>
                                          </p:stCondLst>
                                        </p:cTn>
                                        <p:tgtEl>
                                          <p:spTgt spid="3">
                                            <p:txEl>
                                              <p:pRg st="15" end="15"/>
                                            </p:txEl>
                                          </p:spTgt>
                                        </p:tgtEl>
                                        <p:attrNameLst>
                                          <p:attrName>style.visibility</p:attrName>
                                        </p:attrNameLst>
                                      </p:cBhvr>
                                      <p:to>
                                        <p:strVal val="visible"/>
                                      </p:to>
                                    </p:set>
                                    <p:anim calcmode="lin" valueType="num">
                                      <p:cBhvr>
                                        <p:cTn id="202" dur="125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203" dur="125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204" dur="125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205" dur="1250"/>
                                        <p:tgtEl>
                                          <p:spTgt spid="3">
                                            <p:txEl>
                                              <p:pRg st="15" end="15"/>
                                            </p:txEl>
                                          </p:spTgt>
                                        </p:tgtEl>
                                      </p:cBhvr>
                                    </p:animEffect>
                                  </p:childTnLst>
                                </p:cTn>
                              </p:par>
                            </p:childTnLst>
                          </p:cTn>
                        </p:par>
                        <p:par>
                          <p:cTn id="206" fill="hold">
                            <p:stCondLst>
                              <p:cond delay="24500"/>
                            </p:stCondLst>
                            <p:childTnLst>
                              <p:par>
                                <p:cTn id="207" presetID="31" presetClass="entr" presetSubtype="0" fill="hold" nodeType="afterEffect">
                                  <p:stCondLst>
                                    <p:cond delay="0"/>
                                  </p:stCondLst>
                                  <p:childTnLst>
                                    <p:set>
                                      <p:cBhvr>
                                        <p:cTn id="208" dur="1" fill="hold">
                                          <p:stCondLst>
                                            <p:cond delay="0"/>
                                          </p:stCondLst>
                                        </p:cTn>
                                        <p:tgtEl>
                                          <p:spTgt spid="3">
                                            <p:txEl>
                                              <p:pRg st="16" end="16"/>
                                            </p:txEl>
                                          </p:spTgt>
                                        </p:tgtEl>
                                        <p:attrNameLst>
                                          <p:attrName>style.visibility</p:attrName>
                                        </p:attrNameLst>
                                      </p:cBhvr>
                                      <p:to>
                                        <p:strVal val="visible"/>
                                      </p:to>
                                    </p:set>
                                    <p:anim calcmode="lin" valueType="num">
                                      <p:cBhvr>
                                        <p:cTn id="209" dur="125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210" dur="125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211" dur="125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212" dur="125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736B1-ACCA-423A-A763-14C0A4DEF617}"/>
              </a:ext>
            </a:extLst>
          </p:cNvPr>
          <p:cNvSpPr txBox="1"/>
          <p:nvPr/>
        </p:nvSpPr>
        <p:spPr>
          <a:xfrm>
            <a:off x="2422358" y="765063"/>
            <a:ext cx="6641432" cy="4832092"/>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Tam Quan </a:t>
            </a:r>
            <a:r>
              <a:rPr lang="en-US" sz="2800" dirty="0" err="1">
                <a:latin typeface="Arial" panose="020B0604020202020204" pitchFamily="34" charset="0"/>
                <a:cs typeface="Arial" panose="020B0604020202020204" pitchFamily="34" charset="0"/>
              </a:rPr>
              <a:t>xư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dừa</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Là </a:t>
            </a:r>
            <a:r>
              <a:rPr lang="en-US" sz="2800" dirty="0" err="1">
                <a:latin typeface="Arial" panose="020B0604020202020204" pitchFamily="34" charset="0"/>
                <a:cs typeface="Arial" panose="020B0604020202020204" pitchFamily="34" charset="0"/>
              </a:rPr>
              <a:t>nơi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hội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kê</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hoa</a:t>
            </a:r>
            <a:r>
              <a:rPr lang="en-US" sz="2800" dirty="0">
                <a:latin typeface="Arial" panose="020B0604020202020204" pitchFamily="34" charset="0"/>
                <a:cs typeface="Arial" panose="020B0604020202020204" pitchFamily="34" charset="0"/>
              </a:rPr>
              <a:t>. </a:t>
            </a:r>
            <a:endParaRPr lang="vi-VN" sz="2800" dirty="0">
              <a:latin typeface="Arial" panose="020B0604020202020204" pitchFamily="34" charset="0"/>
              <a:cs typeface="Arial" panose="020B0604020202020204" pitchFamily="34" charset="0"/>
            </a:endParaRPr>
          </a:p>
          <a:p>
            <a:pPr algn="ctr"/>
            <a:r>
              <a:rPr lang="en-US" sz="2800" dirty="0" err="1">
                <a:latin typeface="Arial" panose="020B0604020202020204" pitchFamily="34" charset="0"/>
                <a:cs typeface="Arial" panose="020B0604020202020204" pitchFamily="34" charset="0"/>
              </a:rPr>
              <a:t>Dừa</a:t>
            </a:r>
            <a:r>
              <a:rPr lang="en-US" sz="2800" dirty="0">
                <a:latin typeface="Arial" panose="020B0604020202020204" pitchFamily="34" charset="0"/>
                <a:cs typeface="Arial" panose="020B0604020202020204" pitchFamily="34" charset="0"/>
              </a:rPr>
              <a:t> là </a:t>
            </a:r>
            <a:r>
              <a:rPr lang="en-US" sz="2800" dirty="0" err="1">
                <a:latin typeface="Arial" panose="020B0604020202020204" pitchFamily="34" charset="0"/>
                <a:cs typeface="Arial" panose="020B0604020202020204" pitchFamily="34" charset="0"/>
              </a:rPr>
              <a:t>cội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rê</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quê</a:t>
            </a:r>
            <a:r>
              <a:rPr lang="en-US" sz="2800" dirty="0">
                <a:latin typeface="Arial" panose="020B0604020202020204" pitchFamily="34" charset="0"/>
                <a:cs typeface="Arial" panose="020B0604020202020204" pitchFamily="34" charset="0"/>
              </a:rPr>
              <a:t> ta,</a:t>
            </a:r>
            <a:endParaRPr lang="vi-VN" sz="2800" dirty="0">
              <a:latin typeface="Arial" panose="020B0604020202020204" pitchFamily="34" charset="0"/>
              <a:cs typeface="Arial" panose="020B0604020202020204" pitchFamily="34" charset="0"/>
            </a:endParaRPr>
          </a:p>
          <a:p>
            <a:pPr algn="ctr"/>
            <a:r>
              <a:rPr lang="en-US" sz="2800" dirty="0" err="1">
                <a:latin typeface="Arial" panose="020B0604020202020204" pitchFamily="34" charset="0"/>
                <a:cs typeface="Arial" panose="020B0604020202020204" pitchFamily="34" charset="0"/>
              </a:rPr>
              <a:t>Làm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đặc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đê</a:t>
            </a:r>
            <a:r>
              <a:rPr lang="en-US" sz="2800" dirty="0">
                <a:latin typeface="Arial" panose="020B0604020202020204" pitchFamily="34" charset="0"/>
                <a:cs typeface="Arial" panose="020B0604020202020204" pitchFamily="34" charset="0"/>
              </a:rPr>
              <a:t>̉ mà </a:t>
            </a:r>
            <a:r>
              <a:rPr lang="en-US" sz="2800" dirty="0" err="1">
                <a:latin typeface="Arial" panose="020B0604020202020204" pitchFamily="34" charset="0"/>
                <a:cs typeface="Arial" panose="020B0604020202020204" pitchFamily="34" charset="0"/>
              </a:rPr>
              <a:t>lừng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danh</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pPr algn="ctr"/>
            <a:r>
              <a:rPr lang="en-US" sz="2800" dirty="0" err="1">
                <a:latin typeface="Arial" panose="020B0604020202020204" pitchFamily="34" charset="0"/>
                <a:cs typeface="Arial" panose="020B0604020202020204" pitchFamily="34" charset="0"/>
              </a:rPr>
              <a:t>Bột</a:t>
            </a:r>
            <a:r>
              <a:rPr lang="en-US" sz="2800" dirty="0">
                <a:latin typeface="Arial" panose="020B0604020202020204" pitchFamily="34" charset="0"/>
                <a:cs typeface="Arial" panose="020B0604020202020204" pitchFamily="34" charset="0"/>
              </a:rPr>
              <a:t> mì, </a:t>
            </a:r>
            <a:r>
              <a:rPr lang="en-US" sz="2800" dirty="0" err="1">
                <a:latin typeface="Arial" panose="020B0604020202020204" pitchFamily="34" charset="0"/>
                <a:cs typeface="Arial" panose="020B0604020202020204" pitchFamily="34" charset="0"/>
              </a:rPr>
              <a:t>bột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nga</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Củ </a:t>
            </a:r>
            <a:r>
              <a:rPr lang="en-US" sz="2800" dirty="0" err="1">
                <a:latin typeface="Arial" panose="020B0604020202020204" pitchFamily="34" charset="0"/>
                <a:cs typeface="Arial" panose="020B0604020202020204" pitchFamily="34" charset="0"/>
              </a:rPr>
              <a: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gừng</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xay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đều</a:t>
            </a:r>
            <a:r>
              <a:rPr lang="en-US" sz="2800" dirty="0">
                <a:latin typeface="Arial" panose="020B0604020202020204" pitchFamily="34" charset="0"/>
                <a:cs typeface="Arial" panose="020B0604020202020204" pitchFamily="34" charset="0"/>
              </a:rPr>
              <a:t>. </a:t>
            </a:r>
            <a:endParaRPr lang="vi-VN" sz="2800" dirty="0">
              <a:latin typeface="Arial" panose="020B0604020202020204" pitchFamily="34" charset="0"/>
              <a:cs typeface="Arial" panose="020B0604020202020204" pitchFamily="34" charset="0"/>
            </a:endParaRPr>
          </a:p>
          <a:p>
            <a:pPr algn="ctr"/>
            <a:r>
              <a:rPr lang="en-US" sz="2800" dirty="0" err="1">
                <a:latin typeface="Arial" panose="020B0604020202020204" pitchFamily="34" charset="0"/>
                <a:cs typeface="Arial" panose="020B0604020202020204" pitchFamily="34" charset="0"/>
              </a:rPr>
              <a:t>Thêm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thêm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muối</a:t>
            </a:r>
            <a:r>
              <a:rPr lang="en-US" sz="2800" dirty="0">
                <a:latin typeface="Arial" panose="020B0604020202020204" pitchFamily="34" charset="0"/>
                <a:cs typeface="Arial" panose="020B0604020202020204" pitchFamily="34" charset="0"/>
              </a:rPr>
              <a:t>, mè, </a:t>
            </a:r>
            <a:r>
              <a:rPr lang="en-US" sz="2800" dirty="0" err="1">
                <a:latin typeface="Arial" panose="020B0604020202020204" pitchFamily="34" charset="0"/>
                <a:cs typeface="Arial" panose="020B0604020202020204" pitchFamily="34" charset="0"/>
              </a:rPr>
              <a:t>tiêu</a:t>
            </a:r>
            <a:endParaRPr lang="vi-VN" sz="2800" dirty="0">
              <a:latin typeface="Arial" panose="020B0604020202020204" pitchFamily="34" charset="0"/>
              <a:cs typeface="Arial" panose="020B0604020202020204" pitchFamily="34" charset="0"/>
            </a:endParaRPr>
          </a:p>
          <a:p>
            <a:pPr algn="ctr"/>
            <a:r>
              <a:rPr lang="en-US" sz="2800" dirty="0" err="1">
                <a:latin typeface="Arial" panose="020B0604020202020204" pitchFamily="34" charset="0"/>
                <a:cs typeface="Arial" panose="020B0604020202020204" pitchFamily="34" charset="0"/>
              </a:rPr>
              <a:t>Nướng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phức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xiêu</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làng</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pPr algn="ctr"/>
            <a:endParaRPr lang="vi-VN"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Lắc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rượu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nhín</a:t>
            </a:r>
            <a:endParaRPr lang="vi-VN" sz="2800" dirty="0">
              <a:latin typeface="Arial" panose="020B0604020202020204" pitchFamily="34" charset="0"/>
              <a:cs typeface="Arial" panose="020B0604020202020204" pitchFamily="34" charset="0"/>
            </a:endParaRPr>
          </a:p>
          <a:p>
            <a:pPr algn="ctr"/>
            <a:r>
              <a:rPr lang="en-US" sz="2800" dirty="0" err="1">
                <a:latin typeface="Arial" panose="020B0604020202020204" pitchFamily="34" charset="0"/>
                <a:cs typeface="Arial" panose="020B0604020202020204" pitchFamily="34" charset="0"/>
              </a:rPr>
              <a:t>Vọng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đỉnh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núi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ly</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771393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wipe(down)">
                                      <p:cBhvr>
                                        <p:cTn id="87" dur="580">
                                          <p:stCondLst>
                                            <p:cond delay="0"/>
                                          </p:stCondLst>
                                        </p:cTn>
                                        <p:tgtEl>
                                          <p:spTgt spid="3">
                                            <p:txEl>
                                              <p:pRg st="5" end="5"/>
                                            </p:txEl>
                                          </p:spTgt>
                                        </p:tgtEl>
                                      </p:cBhvr>
                                    </p:animEffect>
                                    <p:anim calcmode="lin" valueType="num">
                                      <p:cBhvr>
                                        <p:cTn id="8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5" end="5"/>
                                            </p:txEl>
                                          </p:spTgt>
                                        </p:tgtEl>
                                      </p:cBhvr>
                                      <p:to x="100000" y="60000"/>
                                    </p:animScale>
                                    <p:animScale>
                                      <p:cBhvr>
                                        <p:cTn id="94" dur="166" decel="50000">
                                          <p:stCondLst>
                                            <p:cond delay="676"/>
                                          </p:stCondLst>
                                        </p:cTn>
                                        <p:tgtEl>
                                          <p:spTgt spid="3">
                                            <p:txEl>
                                              <p:pRg st="5" end="5"/>
                                            </p:txEl>
                                          </p:spTgt>
                                        </p:tgtEl>
                                      </p:cBhvr>
                                      <p:to x="100000" y="100000"/>
                                    </p:animScale>
                                    <p:animScale>
                                      <p:cBhvr>
                                        <p:cTn id="95" dur="26">
                                          <p:stCondLst>
                                            <p:cond delay="1312"/>
                                          </p:stCondLst>
                                        </p:cTn>
                                        <p:tgtEl>
                                          <p:spTgt spid="3">
                                            <p:txEl>
                                              <p:pRg st="5" end="5"/>
                                            </p:txEl>
                                          </p:spTgt>
                                        </p:tgtEl>
                                      </p:cBhvr>
                                      <p:to x="100000" y="80000"/>
                                    </p:animScale>
                                    <p:animScale>
                                      <p:cBhvr>
                                        <p:cTn id="96" dur="166" decel="50000">
                                          <p:stCondLst>
                                            <p:cond delay="1338"/>
                                          </p:stCondLst>
                                        </p:cTn>
                                        <p:tgtEl>
                                          <p:spTgt spid="3">
                                            <p:txEl>
                                              <p:pRg st="5" end="5"/>
                                            </p:txEl>
                                          </p:spTgt>
                                        </p:tgtEl>
                                      </p:cBhvr>
                                      <p:to x="100000" y="100000"/>
                                    </p:animScale>
                                    <p:animScale>
                                      <p:cBhvr>
                                        <p:cTn id="97" dur="26">
                                          <p:stCondLst>
                                            <p:cond delay="1642"/>
                                          </p:stCondLst>
                                        </p:cTn>
                                        <p:tgtEl>
                                          <p:spTgt spid="3">
                                            <p:txEl>
                                              <p:pRg st="5" end="5"/>
                                            </p:txEl>
                                          </p:spTgt>
                                        </p:tgtEl>
                                      </p:cBhvr>
                                      <p:to x="100000" y="90000"/>
                                    </p:animScale>
                                    <p:animScale>
                                      <p:cBhvr>
                                        <p:cTn id="98" dur="166" decel="50000">
                                          <p:stCondLst>
                                            <p:cond delay="1668"/>
                                          </p:stCondLst>
                                        </p:cTn>
                                        <p:tgtEl>
                                          <p:spTgt spid="3">
                                            <p:txEl>
                                              <p:pRg st="5" end="5"/>
                                            </p:txEl>
                                          </p:spTgt>
                                        </p:tgtEl>
                                      </p:cBhvr>
                                      <p:to x="100000" y="100000"/>
                                    </p:animScale>
                                    <p:animScale>
                                      <p:cBhvr>
                                        <p:cTn id="99" dur="26">
                                          <p:stCondLst>
                                            <p:cond delay="1808"/>
                                          </p:stCondLst>
                                        </p:cTn>
                                        <p:tgtEl>
                                          <p:spTgt spid="3">
                                            <p:txEl>
                                              <p:pRg st="5" end="5"/>
                                            </p:txEl>
                                          </p:spTgt>
                                        </p:tgtEl>
                                      </p:cBhvr>
                                      <p:to x="100000" y="95000"/>
                                    </p:animScale>
                                    <p:animScale>
                                      <p:cBhvr>
                                        <p:cTn id="100" dur="166" decel="50000">
                                          <p:stCondLst>
                                            <p:cond delay="1834"/>
                                          </p:stCondLst>
                                        </p:cTn>
                                        <p:tgtEl>
                                          <p:spTgt spid="3">
                                            <p:txEl>
                                              <p:pRg st="5" end="5"/>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Effect transition="in" filter="wipe(down)">
                                      <p:cBhvr>
                                        <p:cTn id="103" dur="580">
                                          <p:stCondLst>
                                            <p:cond delay="0"/>
                                          </p:stCondLst>
                                        </p:cTn>
                                        <p:tgtEl>
                                          <p:spTgt spid="3">
                                            <p:txEl>
                                              <p:pRg st="6" end="6"/>
                                            </p:txEl>
                                          </p:spTgt>
                                        </p:tgtEl>
                                      </p:cBhvr>
                                    </p:animEffect>
                                    <p:anim calcmode="lin" valueType="num">
                                      <p:cBhvr>
                                        <p:cTn id="10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xEl>
                                              <p:pRg st="6" end="6"/>
                                            </p:txEl>
                                          </p:spTgt>
                                        </p:tgtEl>
                                      </p:cBhvr>
                                      <p:to x="100000" y="60000"/>
                                    </p:animScale>
                                    <p:animScale>
                                      <p:cBhvr>
                                        <p:cTn id="110" dur="166" decel="50000">
                                          <p:stCondLst>
                                            <p:cond delay="676"/>
                                          </p:stCondLst>
                                        </p:cTn>
                                        <p:tgtEl>
                                          <p:spTgt spid="3">
                                            <p:txEl>
                                              <p:pRg st="6" end="6"/>
                                            </p:txEl>
                                          </p:spTgt>
                                        </p:tgtEl>
                                      </p:cBhvr>
                                      <p:to x="100000" y="100000"/>
                                    </p:animScale>
                                    <p:animScale>
                                      <p:cBhvr>
                                        <p:cTn id="111" dur="26">
                                          <p:stCondLst>
                                            <p:cond delay="1312"/>
                                          </p:stCondLst>
                                        </p:cTn>
                                        <p:tgtEl>
                                          <p:spTgt spid="3">
                                            <p:txEl>
                                              <p:pRg st="6" end="6"/>
                                            </p:txEl>
                                          </p:spTgt>
                                        </p:tgtEl>
                                      </p:cBhvr>
                                      <p:to x="100000" y="80000"/>
                                    </p:animScale>
                                    <p:animScale>
                                      <p:cBhvr>
                                        <p:cTn id="112" dur="166" decel="50000">
                                          <p:stCondLst>
                                            <p:cond delay="1338"/>
                                          </p:stCondLst>
                                        </p:cTn>
                                        <p:tgtEl>
                                          <p:spTgt spid="3">
                                            <p:txEl>
                                              <p:pRg st="6" end="6"/>
                                            </p:txEl>
                                          </p:spTgt>
                                        </p:tgtEl>
                                      </p:cBhvr>
                                      <p:to x="100000" y="100000"/>
                                    </p:animScale>
                                    <p:animScale>
                                      <p:cBhvr>
                                        <p:cTn id="113" dur="26">
                                          <p:stCondLst>
                                            <p:cond delay="1642"/>
                                          </p:stCondLst>
                                        </p:cTn>
                                        <p:tgtEl>
                                          <p:spTgt spid="3">
                                            <p:txEl>
                                              <p:pRg st="6" end="6"/>
                                            </p:txEl>
                                          </p:spTgt>
                                        </p:tgtEl>
                                      </p:cBhvr>
                                      <p:to x="100000" y="90000"/>
                                    </p:animScale>
                                    <p:animScale>
                                      <p:cBhvr>
                                        <p:cTn id="114" dur="166" decel="50000">
                                          <p:stCondLst>
                                            <p:cond delay="1668"/>
                                          </p:stCondLst>
                                        </p:cTn>
                                        <p:tgtEl>
                                          <p:spTgt spid="3">
                                            <p:txEl>
                                              <p:pRg st="6" end="6"/>
                                            </p:txEl>
                                          </p:spTgt>
                                        </p:tgtEl>
                                      </p:cBhvr>
                                      <p:to x="100000" y="100000"/>
                                    </p:animScale>
                                    <p:animScale>
                                      <p:cBhvr>
                                        <p:cTn id="115" dur="26">
                                          <p:stCondLst>
                                            <p:cond delay="1808"/>
                                          </p:stCondLst>
                                        </p:cTn>
                                        <p:tgtEl>
                                          <p:spTgt spid="3">
                                            <p:txEl>
                                              <p:pRg st="6" end="6"/>
                                            </p:txEl>
                                          </p:spTgt>
                                        </p:tgtEl>
                                      </p:cBhvr>
                                      <p:to x="100000" y="95000"/>
                                    </p:animScale>
                                    <p:animScale>
                                      <p:cBhvr>
                                        <p:cTn id="116" dur="166" decel="50000">
                                          <p:stCondLst>
                                            <p:cond delay="1834"/>
                                          </p:stCondLst>
                                        </p:cTn>
                                        <p:tgtEl>
                                          <p:spTgt spid="3">
                                            <p:txEl>
                                              <p:pRg st="6" end="6"/>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3">
                                            <p:txEl>
                                              <p:pRg st="7" end="7"/>
                                            </p:txEl>
                                          </p:spTgt>
                                        </p:tgtEl>
                                        <p:attrNameLst>
                                          <p:attrName>style.visibility</p:attrName>
                                        </p:attrNameLst>
                                      </p:cBhvr>
                                      <p:to>
                                        <p:strVal val="visible"/>
                                      </p:to>
                                    </p:set>
                                    <p:animEffect transition="in" filter="wipe(down)">
                                      <p:cBhvr>
                                        <p:cTn id="119" dur="580">
                                          <p:stCondLst>
                                            <p:cond delay="0"/>
                                          </p:stCondLst>
                                        </p:cTn>
                                        <p:tgtEl>
                                          <p:spTgt spid="3">
                                            <p:txEl>
                                              <p:pRg st="7" end="7"/>
                                            </p:txEl>
                                          </p:spTgt>
                                        </p:tgtEl>
                                      </p:cBhvr>
                                    </p:animEffect>
                                    <p:anim calcmode="lin" valueType="num">
                                      <p:cBhvr>
                                        <p:cTn id="120"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3">
                                            <p:txEl>
                                              <p:pRg st="7" end="7"/>
                                            </p:txEl>
                                          </p:spTgt>
                                        </p:tgtEl>
                                      </p:cBhvr>
                                      <p:to x="100000" y="60000"/>
                                    </p:animScale>
                                    <p:animScale>
                                      <p:cBhvr>
                                        <p:cTn id="126" dur="166" decel="50000">
                                          <p:stCondLst>
                                            <p:cond delay="676"/>
                                          </p:stCondLst>
                                        </p:cTn>
                                        <p:tgtEl>
                                          <p:spTgt spid="3">
                                            <p:txEl>
                                              <p:pRg st="7" end="7"/>
                                            </p:txEl>
                                          </p:spTgt>
                                        </p:tgtEl>
                                      </p:cBhvr>
                                      <p:to x="100000" y="100000"/>
                                    </p:animScale>
                                    <p:animScale>
                                      <p:cBhvr>
                                        <p:cTn id="127" dur="26">
                                          <p:stCondLst>
                                            <p:cond delay="1312"/>
                                          </p:stCondLst>
                                        </p:cTn>
                                        <p:tgtEl>
                                          <p:spTgt spid="3">
                                            <p:txEl>
                                              <p:pRg st="7" end="7"/>
                                            </p:txEl>
                                          </p:spTgt>
                                        </p:tgtEl>
                                      </p:cBhvr>
                                      <p:to x="100000" y="80000"/>
                                    </p:animScale>
                                    <p:animScale>
                                      <p:cBhvr>
                                        <p:cTn id="128" dur="166" decel="50000">
                                          <p:stCondLst>
                                            <p:cond delay="1338"/>
                                          </p:stCondLst>
                                        </p:cTn>
                                        <p:tgtEl>
                                          <p:spTgt spid="3">
                                            <p:txEl>
                                              <p:pRg st="7" end="7"/>
                                            </p:txEl>
                                          </p:spTgt>
                                        </p:tgtEl>
                                      </p:cBhvr>
                                      <p:to x="100000" y="100000"/>
                                    </p:animScale>
                                    <p:animScale>
                                      <p:cBhvr>
                                        <p:cTn id="129" dur="26">
                                          <p:stCondLst>
                                            <p:cond delay="1642"/>
                                          </p:stCondLst>
                                        </p:cTn>
                                        <p:tgtEl>
                                          <p:spTgt spid="3">
                                            <p:txEl>
                                              <p:pRg st="7" end="7"/>
                                            </p:txEl>
                                          </p:spTgt>
                                        </p:tgtEl>
                                      </p:cBhvr>
                                      <p:to x="100000" y="90000"/>
                                    </p:animScale>
                                    <p:animScale>
                                      <p:cBhvr>
                                        <p:cTn id="130" dur="166" decel="50000">
                                          <p:stCondLst>
                                            <p:cond delay="1668"/>
                                          </p:stCondLst>
                                        </p:cTn>
                                        <p:tgtEl>
                                          <p:spTgt spid="3">
                                            <p:txEl>
                                              <p:pRg st="7" end="7"/>
                                            </p:txEl>
                                          </p:spTgt>
                                        </p:tgtEl>
                                      </p:cBhvr>
                                      <p:to x="100000" y="100000"/>
                                    </p:animScale>
                                    <p:animScale>
                                      <p:cBhvr>
                                        <p:cTn id="131" dur="26">
                                          <p:stCondLst>
                                            <p:cond delay="1808"/>
                                          </p:stCondLst>
                                        </p:cTn>
                                        <p:tgtEl>
                                          <p:spTgt spid="3">
                                            <p:txEl>
                                              <p:pRg st="7" end="7"/>
                                            </p:txEl>
                                          </p:spTgt>
                                        </p:tgtEl>
                                      </p:cBhvr>
                                      <p:to x="100000" y="95000"/>
                                    </p:animScale>
                                    <p:animScale>
                                      <p:cBhvr>
                                        <p:cTn id="132" dur="166" decel="50000">
                                          <p:stCondLst>
                                            <p:cond delay="1834"/>
                                          </p:stCondLst>
                                        </p:cTn>
                                        <p:tgtEl>
                                          <p:spTgt spid="3">
                                            <p:txEl>
                                              <p:pRg st="7" end="7"/>
                                            </p:txEl>
                                          </p:spTgt>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3">
                                            <p:txEl>
                                              <p:pRg st="9" end="9"/>
                                            </p:txEl>
                                          </p:spTgt>
                                        </p:tgtEl>
                                        <p:attrNameLst>
                                          <p:attrName>style.visibility</p:attrName>
                                        </p:attrNameLst>
                                      </p:cBhvr>
                                      <p:to>
                                        <p:strVal val="visible"/>
                                      </p:to>
                                    </p:set>
                                    <p:animEffect transition="in" filter="barn(inVertical)">
                                      <p:cBhvr>
                                        <p:cTn id="137" dur="500"/>
                                        <p:tgtEl>
                                          <p:spTgt spid="3">
                                            <p:txEl>
                                              <p:pRg st="9" end="9"/>
                                            </p:txEl>
                                          </p:spTgt>
                                        </p:tgtEl>
                                      </p:cBhvr>
                                    </p:animEffect>
                                  </p:childTnLst>
                                </p:cTn>
                              </p:par>
                              <p:par>
                                <p:cTn id="138" presetID="16" presetClass="entr" presetSubtype="21" fill="hold" nodeType="withEffect">
                                  <p:stCondLst>
                                    <p:cond delay="0"/>
                                  </p:stCondLst>
                                  <p:childTnLst>
                                    <p:set>
                                      <p:cBhvr>
                                        <p:cTn id="139" dur="1" fill="hold">
                                          <p:stCondLst>
                                            <p:cond delay="0"/>
                                          </p:stCondLst>
                                        </p:cTn>
                                        <p:tgtEl>
                                          <p:spTgt spid="3">
                                            <p:txEl>
                                              <p:pRg st="10" end="10"/>
                                            </p:txEl>
                                          </p:spTgt>
                                        </p:tgtEl>
                                        <p:attrNameLst>
                                          <p:attrName>style.visibility</p:attrName>
                                        </p:attrNameLst>
                                      </p:cBhvr>
                                      <p:to>
                                        <p:strVal val="visible"/>
                                      </p:to>
                                    </p:set>
                                    <p:animEffect transition="in" filter="barn(inVertical)">
                                      <p:cBhvr>
                                        <p:cTn id="14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4BEB4-C44B-ADD4-1A98-240CCA2011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9A23E62-1278-5BAC-B5AB-E1DAD6B173DB}"/>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14" name="Freeform: Shape 13">
            <a:extLst>
              <a:ext uri="{FF2B5EF4-FFF2-40B4-BE49-F238E27FC236}">
                <a16:creationId xmlns:a16="http://schemas.microsoft.com/office/drawing/2014/main" id="{994F4713-1B43-83A9-6C10-02FE47359B83}"/>
              </a:ext>
            </a:extLst>
          </p:cNvPr>
          <p:cNvSpPr/>
          <p:nvPr/>
        </p:nvSpPr>
        <p:spPr>
          <a:xfrm>
            <a:off x="288758" y="4891381"/>
            <a:ext cx="4812631" cy="1332955"/>
          </a:xfrm>
          <a:custGeom>
            <a:avLst/>
            <a:gdLst>
              <a:gd name="connsiteX0" fmla="*/ 0 w 2820811"/>
              <a:gd name="connsiteY0" fmla="*/ 0 h 929304"/>
              <a:gd name="connsiteX1" fmla="*/ 2820811 w 2820811"/>
              <a:gd name="connsiteY1" fmla="*/ 0 h 929304"/>
              <a:gd name="connsiteX2" fmla="*/ 2820811 w 2820811"/>
              <a:gd name="connsiteY2" fmla="*/ 929304 h 929304"/>
              <a:gd name="connsiteX3" fmla="*/ 0 w 2820811"/>
              <a:gd name="connsiteY3" fmla="*/ 929304 h 929304"/>
              <a:gd name="connsiteX4" fmla="*/ 0 w 2820811"/>
              <a:gd name="connsiteY4" fmla="*/ 0 h 92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811" h="929304">
                <a:moveTo>
                  <a:pt x="2820811" y="1"/>
                </a:moveTo>
                <a:lnTo>
                  <a:pt x="0" y="1"/>
                </a:lnTo>
                <a:lnTo>
                  <a:pt x="0" y="929303"/>
                </a:lnTo>
                <a:lnTo>
                  <a:pt x="2820811" y="929303"/>
                </a:lnTo>
                <a:lnTo>
                  <a:pt x="2820811" y="1"/>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1" numCol="1" spcCol="1270" anchor="t" anchorCtr="0">
            <a:noAutofit/>
          </a:bodyPr>
          <a:lstStyle/>
          <a:p>
            <a:pPr marL="0" lvl="0" indent="0" algn="ctr" defTabSz="1422400">
              <a:lnSpc>
                <a:spcPct val="90000"/>
              </a:lnSpc>
              <a:spcBef>
                <a:spcPct val="0"/>
              </a:spcBef>
              <a:spcAft>
                <a:spcPct val="35000"/>
              </a:spcAft>
              <a:buNone/>
            </a:pPr>
            <a:r>
              <a:rPr lang="vi-VN" sz="3200" kern="1200" dirty="0"/>
              <a:t>Nón ngựa Gò Căng</a:t>
            </a:r>
          </a:p>
          <a:p>
            <a:pPr marL="0" lvl="0" indent="0" algn="ctr" defTabSz="1422400">
              <a:lnSpc>
                <a:spcPct val="90000"/>
              </a:lnSpc>
              <a:spcBef>
                <a:spcPct val="0"/>
              </a:spcBef>
              <a:spcAft>
                <a:spcPct val="35000"/>
              </a:spcAft>
              <a:buNone/>
            </a:pPr>
            <a:r>
              <a:rPr lang="vi-VN" sz="3200" dirty="0"/>
              <a:t>Bún                 An Thái </a:t>
            </a:r>
            <a:endParaRPr lang="en-US" sz="3200" kern="1200" dirty="0"/>
          </a:p>
        </p:txBody>
      </p:sp>
      <p:sp>
        <p:nvSpPr>
          <p:cNvPr id="16" name="Freeform: Shape 15">
            <a:extLst>
              <a:ext uri="{FF2B5EF4-FFF2-40B4-BE49-F238E27FC236}">
                <a16:creationId xmlns:a16="http://schemas.microsoft.com/office/drawing/2014/main" id="{15924F22-8A3B-7235-E266-693343B2CD21}"/>
              </a:ext>
            </a:extLst>
          </p:cNvPr>
          <p:cNvSpPr/>
          <p:nvPr/>
        </p:nvSpPr>
        <p:spPr>
          <a:xfrm>
            <a:off x="4924927" y="4891381"/>
            <a:ext cx="7267074" cy="1798177"/>
          </a:xfrm>
          <a:custGeom>
            <a:avLst/>
            <a:gdLst>
              <a:gd name="connsiteX0" fmla="*/ 0 w 2749034"/>
              <a:gd name="connsiteY0" fmla="*/ 0 h 1019891"/>
              <a:gd name="connsiteX1" fmla="*/ 2749034 w 2749034"/>
              <a:gd name="connsiteY1" fmla="*/ 0 h 1019891"/>
              <a:gd name="connsiteX2" fmla="*/ 2749034 w 2749034"/>
              <a:gd name="connsiteY2" fmla="*/ 1019891 h 1019891"/>
              <a:gd name="connsiteX3" fmla="*/ 0 w 2749034"/>
              <a:gd name="connsiteY3" fmla="*/ 1019891 h 1019891"/>
              <a:gd name="connsiteX4" fmla="*/ 0 w 2749034"/>
              <a:gd name="connsiteY4" fmla="*/ 0 h 101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34" h="1019891">
                <a:moveTo>
                  <a:pt x="0" y="0"/>
                </a:moveTo>
                <a:lnTo>
                  <a:pt x="2749034" y="0"/>
                </a:lnTo>
                <a:lnTo>
                  <a:pt x="2749034" y="1019891"/>
                </a:lnTo>
                <a:lnTo>
                  <a:pt x="0" y="10198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algn="ctr" defTabSz="1422400">
              <a:lnSpc>
                <a:spcPct val="90000"/>
              </a:lnSpc>
              <a:spcBef>
                <a:spcPct val="0"/>
              </a:spcBef>
              <a:spcAft>
                <a:spcPct val="35000"/>
              </a:spcAft>
            </a:pPr>
            <a:r>
              <a:rPr lang="vi-VN" sz="3200" kern="1200" dirty="0"/>
              <a:t>2. Muốn ăn              lá gai</a:t>
            </a:r>
          </a:p>
          <a:p>
            <a:pPr marL="0" lvl="0" indent="0" algn="ctr" defTabSz="1422400">
              <a:lnSpc>
                <a:spcPct val="90000"/>
              </a:lnSpc>
              <a:spcBef>
                <a:spcPct val="0"/>
              </a:spcBef>
              <a:spcAft>
                <a:spcPct val="35000"/>
              </a:spcAft>
              <a:buNone/>
            </a:pPr>
            <a:r>
              <a:rPr lang="vi-VN" sz="3200" dirty="0"/>
              <a:t>Lấy chống Bình Định sợ dài đường đi</a:t>
            </a:r>
            <a:endParaRPr lang="en-US" sz="3200" kern="1200" dirty="0"/>
          </a:p>
        </p:txBody>
      </p:sp>
      <p:graphicFrame>
        <p:nvGraphicFramePr>
          <p:cNvPr id="7" name="Table 6">
            <a:extLst>
              <a:ext uri="{FF2B5EF4-FFF2-40B4-BE49-F238E27FC236}">
                <a16:creationId xmlns:a16="http://schemas.microsoft.com/office/drawing/2014/main" id="{C83639E5-EE99-5F6F-D4D3-1888A11CCED7}"/>
              </a:ext>
            </a:extLst>
          </p:cNvPr>
          <p:cNvGraphicFramePr>
            <a:graphicFrameLocks noGrp="1"/>
          </p:cNvGraphicFramePr>
          <p:nvPr>
            <p:extLst>
              <p:ext uri="{D42A27DB-BD31-4B8C-83A1-F6EECF244321}">
                <p14:modId xmlns:p14="http://schemas.microsoft.com/office/powerpoint/2010/main" val="4152538260"/>
              </p:ext>
            </p:extLst>
          </p:nvPr>
        </p:nvGraphicFramePr>
        <p:xfrm>
          <a:off x="1498954" y="5675978"/>
          <a:ext cx="1677353" cy="457200"/>
        </p:xfrm>
        <a:graphic>
          <a:graphicData uri="http://schemas.openxmlformats.org/drawingml/2006/table">
            <a:tbl>
              <a:tblPr firstRow="1" bandRow="1">
                <a:tableStyleId>{5C22544A-7EE6-4342-B048-85BDC9FD1C3A}</a:tableStyleId>
              </a:tblPr>
              <a:tblGrid>
                <a:gridCol w="1677353">
                  <a:extLst>
                    <a:ext uri="{9D8B030D-6E8A-4147-A177-3AD203B41FA5}">
                      <a16:colId xmlns:a16="http://schemas.microsoft.com/office/drawing/2014/main" val="1060082311"/>
                    </a:ext>
                  </a:extLst>
                </a:gridCol>
              </a:tblGrid>
              <a:tr h="397426">
                <a:tc>
                  <a:txBody>
                    <a:bodyPr/>
                    <a:lstStyle/>
                    <a:p>
                      <a:pPr algn="just"/>
                      <a:r>
                        <a:rPr lang="vi-VN" sz="2400" dirty="0">
                          <a:ln>
                            <a:solidFill>
                              <a:schemeClr val="tx1"/>
                            </a:solidFill>
                          </a:ln>
                        </a:rPr>
                        <a:t>Song thần</a:t>
                      </a:r>
                      <a:endParaRPr lang="en-US" sz="2400" dirty="0">
                        <a:ln>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8327016"/>
                  </a:ext>
                </a:extLst>
              </a:tr>
            </a:tbl>
          </a:graphicData>
        </a:graphic>
      </p:graphicFrame>
      <p:pic>
        <p:nvPicPr>
          <p:cNvPr id="2052" name="Picture 4" descr="bun-song-than-ivivu">
            <a:extLst>
              <a:ext uri="{FF2B5EF4-FFF2-40B4-BE49-F238E27FC236}">
                <a16:creationId xmlns:a16="http://schemas.microsoft.com/office/drawing/2014/main" id="{1B32C707-4DF5-153E-1725-49729FBF0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8" y="1227052"/>
            <a:ext cx="5229764" cy="3137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banh-it-la-gai-binh-dinh-ivivu">
            <a:extLst>
              <a:ext uri="{FF2B5EF4-FFF2-40B4-BE49-F238E27FC236}">
                <a16:creationId xmlns:a16="http://schemas.microsoft.com/office/drawing/2014/main" id="{873C67C5-576D-7CA3-AF80-265617530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453" y="745754"/>
            <a:ext cx="5879791" cy="3882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0" name="Table 9">
            <a:extLst>
              <a:ext uri="{FF2B5EF4-FFF2-40B4-BE49-F238E27FC236}">
                <a16:creationId xmlns:a16="http://schemas.microsoft.com/office/drawing/2014/main" id="{C50DE0FC-0007-5724-1D08-9390E58E52D2}"/>
              </a:ext>
            </a:extLst>
          </p:cNvPr>
          <p:cNvGraphicFramePr>
            <a:graphicFrameLocks noGrp="1"/>
          </p:cNvGraphicFramePr>
          <p:nvPr>
            <p:extLst>
              <p:ext uri="{D42A27DB-BD31-4B8C-83A1-F6EECF244321}">
                <p14:modId xmlns:p14="http://schemas.microsoft.com/office/powerpoint/2010/main" val="412154414"/>
              </p:ext>
            </p:extLst>
          </p:nvPr>
        </p:nvGraphicFramePr>
        <p:xfrm>
          <a:off x="8309810" y="5032408"/>
          <a:ext cx="1556084" cy="525450"/>
        </p:xfrm>
        <a:graphic>
          <a:graphicData uri="http://schemas.openxmlformats.org/drawingml/2006/table">
            <a:tbl>
              <a:tblPr firstRow="1" bandRow="1">
                <a:tableStyleId>{5C22544A-7EE6-4342-B048-85BDC9FD1C3A}</a:tableStyleId>
              </a:tblPr>
              <a:tblGrid>
                <a:gridCol w="1556084">
                  <a:extLst>
                    <a:ext uri="{9D8B030D-6E8A-4147-A177-3AD203B41FA5}">
                      <a16:colId xmlns:a16="http://schemas.microsoft.com/office/drawing/2014/main" val="1060082311"/>
                    </a:ext>
                  </a:extLst>
                </a:gridCol>
              </a:tblGrid>
              <a:tr h="525450">
                <a:tc>
                  <a:txBody>
                    <a:bodyPr/>
                    <a:lstStyle/>
                    <a:p>
                      <a:pPr algn="just"/>
                      <a:r>
                        <a:rPr lang="vi-VN" sz="2800" dirty="0">
                          <a:ln>
                            <a:solidFill>
                              <a:schemeClr val="tx1"/>
                            </a:solidFill>
                          </a:ln>
                        </a:rPr>
                        <a:t>bánh ít</a:t>
                      </a:r>
                      <a:endParaRPr lang="en-US" sz="2800" dirty="0">
                        <a:ln>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8327016"/>
                  </a:ext>
                </a:extLst>
              </a:tr>
            </a:tbl>
          </a:graphicData>
        </a:graphic>
      </p:graphicFrame>
    </p:spTree>
    <p:extLst>
      <p:ext uri="{BB962C8B-B14F-4D97-AF65-F5344CB8AC3E}">
        <p14:creationId xmlns:p14="http://schemas.microsoft.com/office/powerpoint/2010/main" val="23962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barn(inVertical)">
                                      <p:cBhvr>
                                        <p:cTn id="24" dur="500"/>
                                        <p:tgtEl>
                                          <p:spTgt spid="205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DA0E2-3B2E-3909-D102-6A57D1F3B5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B28AFFF-7CA1-B34C-0C24-C6262CC8D626}"/>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
        <p:nvSpPr>
          <p:cNvPr id="16" name="Freeform: Shape 15">
            <a:extLst>
              <a:ext uri="{FF2B5EF4-FFF2-40B4-BE49-F238E27FC236}">
                <a16:creationId xmlns:a16="http://schemas.microsoft.com/office/drawing/2014/main" id="{25C719F9-E40A-87A2-00F7-F91960704EFA}"/>
              </a:ext>
            </a:extLst>
          </p:cNvPr>
          <p:cNvSpPr/>
          <p:nvPr/>
        </p:nvSpPr>
        <p:spPr>
          <a:xfrm>
            <a:off x="240631" y="5277852"/>
            <a:ext cx="11951369" cy="1521273"/>
          </a:xfrm>
          <a:custGeom>
            <a:avLst/>
            <a:gdLst>
              <a:gd name="connsiteX0" fmla="*/ 0 w 2749034"/>
              <a:gd name="connsiteY0" fmla="*/ 0 h 1019891"/>
              <a:gd name="connsiteX1" fmla="*/ 2749034 w 2749034"/>
              <a:gd name="connsiteY1" fmla="*/ 0 h 1019891"/>
              <a:gd name="connsiteX2" fmla="*/ 2749034 w 2749034"/>
              <a:gd name="connsiteY2" fmla="*/ 1019891 h 1019891"/>
              <a:gd name="connsiteX3" fmla="*/ 0 w 2749034"/>
              <a:gd name="connsiteY3" fmla="*/ 1019891 h 1019891"/>
              <a:gd name="connsiteX4" fmla="*/ 0 w 2749034"/>
              <a:gd name="connsiteY4" fmla="*/ 0 h 101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34" h="1019891">
                <a:moveTo>
                  <a:pt x="0" y="0"/>
                </a:moveTo>
                <a:lnTo>
                  <a:pt x="2749034" y="0"/>
                </a:lnTo>
                <a:lnTo>
                  <a:pt x="2749034" y="1019891"/>
                </a:lnTo>
                <a:lnTo>
                  <a:pt x="0" y="10198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algn="ctr" defTabSz="1422400">
              <a:lnSpc>
                <a:spcPct val="90000"/>
              </a:lnSpc>
              <a:spcBef>
                <a:spcPct val="0"/>
              </a:spcBef>
              <a:spcAft>
                <a:spcPct val="35000"/>
              </a:spcAft>
            </a:pPr>
            <a:r>
              <a:rPr lang="vi-VN" sz="3200" dirty="0"/>
              <a:t>3</a:t>
            </a:r>
            <a:r>
              <a:rPr lang="vi-VN" sz="3200" kern="1200" dirty="0"/>
              <a:t>.                              nức tiếng Phù Mỹ rất đơn giản nhưng nó hội tụ tinh hoa đất trời, sông nước của miền quê Bình Định, khiến thực khách một lần thưởng thức đều nhớ mãi. </a:t>
            </a:r>
            <a:endParaRPr lang="en-US" sz="3200" kern="1200" dirty="0"/>
          </a:p>
        </p:txBody>
      </p:sp>
      <p:graphicFrame>
        <p:nvGraphicFramePr>
          <p:cNvPr id="10" name="Table 9">
            <a:extLst>
              <a:ext uri="{FF2B5EF4-FFF2-40B4-BE49-F238E27FC236}">
                <a16:creationId xmlns:a16="http://schemas.microsoft.com/office/drawing/2014/main" id="{9F80796C-8E10-6D08-7779-652275268A71}"/>
              </a:ext>
            </a:extLst>
          </p:cNvPr>
          <p:cNvGraphicFramePr>
            <a:graphicFrameLocks noGrp="1"/>
          </p:cNvGraphicFramePr>
          <p:nvPr>
            <p:extLst>
              <p:ext uri="{D42A27DB-BD31-4B8C-83A1-F6EECF244321}">
                <p14:modId xmlns:p14="http://schemas.microsoft.com/office/powerpoint/2010/main" val="1932041058"/>
              </p:ext>
            </p:extLst>
          </p:nvPr>
        </p:nvGraphicFramePr>
        <p:xfrm>
          <a:off x="1074819" y="5406189"/>
          <a:ext cx="3352801" cy="518160"/>
        </p:xfrm>
        <a:graphic>
          <a:graphicData uri="http://schemas.openxmlformats.org/drawingml/2006/table">
            <a:tbl>
              <a:tblPr firstRow="1" bandRow="1">
                <a:tableStyleId>{5C22544A-7EE6-4342-B048-85BDC9FD1C3A}</a:tableStyleId>
              </a:tblPr>
              <a:tblGrid>
                <a:gridCol w="3352801">
                  <a:extLst>
                    <a:ext uri="{9D8B030D-6E8A-4147-A177-3AD203B41FA5}">
                      <a16:colId xmlns:a16="http://schemas.microsoft.com/office/drawing/2014/main" val="1060082311"/>
                    </a:ext>
                  </a:extLst>
                </a:gridCol>
              </a:tblGrid>
              <a:tr h="497306">
                <a:tc>
                  <a:txBody>
                    <a:bodyPr/>
                    <a:lstStyle/>
                    <a:p>
                      <a:pPr algn="just"/>
                      <a:r>
                        <a:rPr lang="vi-VN" sz="2800" dirty="0">
                          <a:ln>
                            <a:solidFill>
                              <a:schemeClr val="tx1"/>
                            </a:solidFill>
                          </a:ln>
                          <a:solidFill>
                            <a:srgbClr val="0070C0"/>
                          </a:solidFill>
                        </a:rPr>
                        <a:t>Bún tôm, bún rạm</a:t>
                      </a:r>
                      <a:endParaRPr lang="en-US" sz="2800" dirty="0">
                        <a:ln>
                          <a:solidFill>
                            <a:schemeClr val="tx1"/>
                          </a:solidFill>
                        </a:ln>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8327016"/>
                  </a:ext>
                </a:extLst>
              </a:tr>
            </a:tbl>
          </a:graphicData>
        </a:graphic>
      </p:graphicFrame>
      <p:pic>
        <p:nvPicPr>
          <p:cNvPr id="3074" name="Picture 2" descr="Bún tôm Châu Trúc">
            <a:extLst>
              <a:ext uri="{FF2B5EF4-FFF2-40B4-BE49-F238E27FC236}">
                <a16:creationId xmlns:a16="http://schemas.microsoft.com/office/drawing/2014/main" id="{6BFB7033-1135-FE13-DAD9-E0C52CA88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95" y="1402053"/>
            <a:ext cx="5748420" cy="34490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6" name="Picture 4" descr="Bún rạm - đặc sản nên thử khi đến Bình Định - Báo VnExpress Du lịch">
            <a:extLst>
              <a:ext uri="{FF2B5EF4-FFF2-40B4-BE49-F238E27FC236}">
                <a16:creationId xmlns:a16="http://schemas.microsoft.com/office/drawing/2014/main" id="{16464AE2-EDA4-E9EA-14A3-E9FF1BE11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02053"/>
            <a:ext cx="5430253" cy="325815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4135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barn(inVertical)">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circle(in)">
                                      <p:cBhvr>
                                        <p:cTn id="19" dur="2000"/>
                                        <p:tgtEl>
                                          <p:spTgt spid="307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1733FC-E0B6-36B1-7970-81DDF79B4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4"/>
            <a:ext cx="12192000" cy="686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4D9C8F-7AB4-EEFA-5FB3-D0F11E096960}"/>
              </a:ext>
            </a:extLst>
          </p:cNvPr>
          <p:cNvSpPr txBox="1"/>
          <p:nvPr/>
        </p:nvSpPr>
        <p:spPr>
          <a:xfrm>
            <a:off x="0" y="757550"/>
            <a:ext cx="12191999" cy="523220"/>
          </a:xfrm>
          <a:prstGeom prst="rect">
            <a:avLst/>
          </a:prstGeom>
          <a:noFill/>
        </p:spPr>
        <p:txBody>
          <a:bodyPr wrap="square" rtlCol="0">
            <a:spAutoFit/>
          </a:bodyPr>
          <a:lstStyle/>
          <a:p>
            <a:r>
              <a:rPr lang="vi-VN" sz="2800" b="1" dirty="0"/>
              <a:t>I. VĂN HÓA ẨM THỰC VÀ ĐẶC TRƯNG VĂN HÓA ẨM THỰC BÌNH ĐỊNH</a:t>
            </a:r>
            <a:endParaRPr lang="en-US" sz="2800" b="1" dirty="0"/>
          </a:p>
        </p:txBody>
      </p:sp>
      <p:grpSp>
        <p:nvGrpSpPr>
          <p:cNvPr id="7" name="Group 6">
            <a:extLst>
              <a:ext uri="{FF2B5EF4-FFF2-40B4-BE49-F238E27FC236}">
                <a16:creationId xmlns:a16="http://schemas.microsoft.com/office/drawing/2014/main" id="{2DA94227-B73B-A43B-33E8-8021BBB6347C}"/>
              </a:ext>
            </a:extLst>
          </p:cNvPr>
          <p:cNvGrpSpPr/>
          <p:nvPr/>
        </p:nvGrpSpPr>
        <p:grpSpPr>
          <a:xfrm>
            <a:off x="478589" y="2406157"/>
            <a:ext cx="11006666" cy="3326456"/>
            <a:chOff x="558800" y="3168116"/>
            <a:chExt cx="11006666" cy="3689882"/>
          </a:xfrm>
        </p:grpSpPr>
        <p:sp>
          <p:nvSpPr>
            <p:cNvPr id="8" name="Freeform: Shape 7">
              <a:extLst>
                <a:ext uri="{FF2B5EF4-FFF2-40B4-BE49-F238E27FC236}">
                  <a16:creationId xmlns:a16="http://schemas.microsoft.com/office/drawing/2014/main" id="{8F4C7247-D809-45A7-3514-7B49A8BC2512}"/>
                </a:ext>
              </a:extLst>
            </p:cNvPr>
            <p:cNvSpPr/>
            <p:nvPr/>
          </p:nvSpPr>
          <p:spPr>
            <a:xfrm>
              <a:off x="3641878" y="3168116"/>
              <a:ext cx="7923588" cy="1711726"/>
            </a:xfrm>
            <a:custGeom>
              <a:avLst/>
              <a:gdLst>
                <a:gd name="connsiteX0" fmla="*/ 0 w 7923588"/>
                <a:gd name="connsiteY0" fmla="*/ 213966 h 1711726"/>
                <a:gd name="connsiteX1" fmla="*/ 7067725 w 7923588"/>
                <a:gd name="connsiteY1" fmla="*/ 213966 h 1711726"/>
                <a:gd name="connsiteX2" fmla="*/ 7067725 w 7923588"/>
                <a:gd name="connsiteY2" fmla="*/ 0 h 1711726"/>
                <a:gd name="connsiteX3" fmla="*/ 7923588 w 7923588"/>
                <a:gd name="connsiteY3" fmla="*/ 855863 h 1711726"/>
                <a:gd name="connsiteX4" fmla="*/ 7067725 w 7923588"/>
                <a:gd name="connsiteY4" fmla="*/ 1711726 h 1711726"/>
                <a:gd name="connsiteX5" fmla="*/ 7067725 w 7923588"/>
                <a:gd name="connsiteY5" fmla="*/ 1497760 h 1711726"/>
                <a:gd name="connsiteX6" fmla="*/ 0 w 7923588"/>
                <a:gd name="connsiteY6" fmla="*/ 1497760 h 1711726"/>
                <a:gd name="connsiteX7" fmla="*/ 0 w 7923588"/>
                <a:gd name="connsiteY7" fmla="*/ 213966 h 171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3588" h="1711726">
                  <a:moveTo>
                    <a:pt x="0" y="213966"/>
                  </a:moveTo>
                  <a:lnTo>
                    <a:pt x="7067725" y="213966"/>
                  </a:lnTo>
                  <a:lnTo>
                    <a:pt x="7067725" y="0"/>
                  </a:lnTo>
                  <a:lnTo>
                    <a:pt x="7923588" y="855863"/>
                  </a:lnTo>
                  <a:lnTo>
                    <a:pt x="7067725" y="1711726"/>
                  </a:lnTo>
                  <a:lnTo>
                    <a:pt x="7067725" y="1497760"/>
                  </a:lnTo>
                  <a:lnTo>
                    <a:pt x="0" y="1497760"/>
                  </a:lnTo>
                  <a:lnTo>
                    <a:pt x="0" y="213966"/>
                  </a:lnTo>
                  <a:close/>
                </a:path>
              </a:pathLst>
            </a:custGeom>
          </p:spPr>
          <p:style>
            <a:lnRef idx="2">
              <a:schemeClr val="lt1">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29206" rIns="657137" bIns="229206" numCol="1" spcCol="1270" anchor="t" anchorCtr="0">
              <a:noAutofit/>
            </a:bodyPr>
            <a:lstStyle/>
            <a:p>
              <a:pPr marL="0" lvl="1" algn="just" defTabSz="1066800">
                <a:lnSpc>
                  <a:spcPct val="90000"/>
                </a:lnSpc>
                <a:spcBef>
                  <a:spcPct val="0"/>
                </a:spcBef>
                <a:spcAft>
                  <a:spcPct val="15000"/>
                </a:spcAft>
              </a:pPr>
              <a:r>
                <a:rPr lang="vi-VN" sz="2800" kern="1200" dirty="0">
                  <a:solidFill>
                    <a:srgbClr val="FF0000"/>
                  </a:solidFill>
                  <a:latin typeface="Arial" panose="020B0604020202020204" pitchFamily="34" charset="0"/>
                  <a:cs typeface="Arial" panose="020B0604020202020204" pitchFamily="34" charset="0"/>
                </a:rPr>
                <a:t>Dựa vào hiểu biết bản thân và tư liệu tr.25, em hãy cho biết văn hóa ẩm thực là gì, như thế nào?</a:t>
              </a:r>
              <a:endParaRPr lang="en-US" sz="2800" kern="1200" dirty="0">
                <a:solidFill>
                  <a:srgbClr val="FF0000"/>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DE1E2BA1-A460-B69F-2D34-422173C4A0A5}"/>
                </a:ext>
              </a:extLst>
            </p:cNvPr>
            <p:cNvSpPr/>
            <p:nvPr/>
          </p:nvSpPr>
          <p:spPr>
            <a:xfrm>
              <a:off x="558830" y="3354168"/>
              <a:ext cx="3083018" cy="1340170"/>
            </a:xfrm>
            <a:custGeom>
              <a:avLst/>
              <a:gdLst>
                <a:gd name="connsiteX0" fmla="*/ 0 w 3083018"/>
                <a:gd name="connsiteY0" fmla="*/ 223366 h 1340170"/>
                <a:gd name="connsiteX1" fmla="*/ 223366 w 3083018"/>
                <a:gd name="connsiteY1" fmla="*/ 0 h 1340170"/>
                <a:gd name="connsiteX2" fmla="*/ 2859652 w 3083018"/>
                <a:gd name="connsiteY2" fmla="*/ 0 h 1340170"/>
                <a:gd name="connsiteX3" fmla="*/ 3083018 w 3083018"/>
                <a:gd name="connsiteY3" fmla="*/ 223366 h 1340170"/>
                <a:gd name="connsiteX4" fmla="*/ 3083018 w 3083018"/>
                <a:gd name="connsiteY4" fmla="*/ 1116804 h 1340170"/>
                <a:gd name="connsiteX5" fmla="*/ 2859652 w 3083018"/>
                <a:gd name="connsiteY5" fmla="*/ 1340170 h 1340170"/>
                <a:gd name="connsiteX6" fmla="*/ 223366 w 3083018"/>
                <a:gd name="connsiteY6" fmla="*/ 1340170 h 1340170"/>
                <a:gd name="connsiteX7" fmla="*/ 0 w 3083018"/>
                <a:gd name="connsiteY7" fmla="*/ 1116804 h 1340170"/>
                <a:gd name="connsiteX8" fmla="*/ 0 w 3083018"/>
                <a:gd name="connsiteY8" fmla="*/ 223366 h 134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018" h="1340170">
                  <a:moveTo>
                    <a:pt x="0" y="223366"/>
                  </a:moveTo>
                  <a:cubicBezTo>
                    <a:pt x="0" y="100004"/>
                    <a:pt x="100004" y="0"/>
                    <a:pt x="223366" y="0"/>
                  </a:cubicBezTo>
                  <a:lnTo>
                    <a:pt x="2859652" y="0"/>
                  </a:lnTo>
                  <a:cubicBezTo>
                    <a:pt x="2983014" y="0"/>
                    <a:pt x="3083018" y="100004"/>
                    <a:pt x="3083018" y="223366"/>
                  </a:cubicBezTo>
                  <a:lnTo>
                    <a:pt x="3083018" y="1116804"/>
                  </a:lnTo>
                  <a:cubicBezTo>
                    <a:pt x="3083018" y="1240166"/>
                    <a:pt x="2983014" y="1340170"/>
                    <a:pt x="2859652" y="1340170"/>
                  </a:cubicBezTo>
                  <a:lnTo>
                    <a:pt x="223366" y="1340170"/>
                  </a:lnTo>
                  <a:cubicBezTo>
                    <a:pt x="100004" y="1340170"/>
                    <a:pt x="0" y="1240166"/>
                    <a:pt x="0" y="1116804"/>
                  </a:cubicBezTo>
                  <a:lnTo>
                    <a:pt x="0" y="223366"/>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156862" tIns="111142" rIns="156862" bIns="111142"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Arial" panose="020B0604020202020204" pitchFamily="34" charset="0"/>
                  <a:cs typeface="Arial" panose="020B0604020202020204" pitchFamily="34" charset="0"/>
                </a:rPr>
                <a:t>NHÓM 1,2</a:t>
              </a:r>
              <a:endParaRPr lang="en-US" sz="2400" kern="1200" dirty="0">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9FF48D40-E5A8-70D5-49A0-A388A16AD353}"/>
                </a:ext>
              </a:extLst>
            </p:cNvPr>
            <p:cNvSpPr/>
            <p:nvPr/>
          </p:nvSpPr>
          <p:spPr>
            <a:xfrm>
              <a:off x="3747173" y="5021179"/>
              <a:ext cx="7776731" cy="1836819"/>
            </a:xfrm>
            <a:custGeom>
              <a:avLst/>
              <a:gdLst>
                <a:gd name="connsiteX0" fmla="*/ 0 w 7776731"/>
                <a:gd name="connsiteY0" fmla="*/ 233822 h 1870579"/>
                <a:gd name="connsiteX1" fmla="*/ 6841442 w 7776731"/>
                <a:gd name="connsiteY1" fmla="*/ 233822 h 1870579"/>
                <a:gd name="connsiteX2" fmla="*/ 6841442 w 7776731"/>
                <a:gd name="connsiteY2" fmla="*/ 0 h 1870579"/>
                <a:gd name="connsiteX3" fmla="*/ 7776731 w 7776731"/>
                <a:gd name="connsiteY3" fmla="*/ 935290 h 1870579"/>
                <a:gd name="connsiteX4" fmla="*/ 6841442 w 7776731"/>
                <a:gd name="connsiteY4" fmla="*/ 1870579 h 1870579"/>
                <a:gd name="connsiteX5" fmla="*/ 6841442 w 7776731"/>
                <a:gd name="connsiteY5" fmla="*/ 1636757 h 1870579"/>
                <a:gd name="connsiteX6" fmla="*/ 0 w 7776731"/>
                <a:gd name="connsiteY6" fmla="*/ 1636757 h 1870579"/>
                <a:gd name="connsiteX7" fmla="*/ 0 w 7776731"/>
                <a:gd name="connsiteY7" fmla="*/ 233822 h 187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6731" h="1870579">
                  <a:moveTo>
                    <a:pt x="0" y="233822"/>
                  </a:moveTo>
                  <a:lnTo>
                    <a:pt x="6841442" y="233822"/>
                  </a:lnTo>
                  <a:lnTo>
                    <a:pt x="6841442" y="0"/>
                  </a:lnTo>
                  <a:lnTo>
                    <a:pt x="7776731" y="935290"/>
                  </a:lnTo>
                  <a:lnTo>
                    <a:pt x="6841442" y="1870579"/>
                  </a:lnTo>
                  <a:lnTo>
                    <a:pt x="6841442" y="1636757"/>
                  </a:lnTo>
                  <a:lnTo>
                    <a:pt x="0" y="1636757"/>
                  </a:lnTo>
                  <a:lnTo>
                    <a:pt x="0" y="233822"/>
                  </a:lnTo>
                  <a:close/>
                </a:path>
              </a:pathLst>
            </a:custGeom>
          </p:spPr>
          <p:style>
            <a:lnRef idx="2">
              <a:schemeClr val="lt1">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49062" rIns="716707" bIns="249062" numCol="1" spcCol="1270" anchor="t" anchorCtr="0">
              <a:noAutofit/>
            </a:bodyPr>
            <a:lstStyle/>
            <a:p>
              <a:pPr marL="0" lvl="1" algn="just" defTabSz="1066800">
                <a:lnSpc>
                  <a:spcPct val="90000"/>
                </a:lnSpc>
                <a:spcBef>
                  <a:spcPct val="0"/>
                </a:spcBef>
                <a:spcAft>
                  <a:spcPct val="15000"/>
                </a:spcAft>
              </a:pPr>
              <a:r>
                <a:rPr lang="vi-VN" sz="2800" kern="1200" dirty="0">
                  <a:solidFill>
                    <a:srgbClr val="002060"/>
                  </a:solidFill>
                  <a:latin typeface="Arial" panose="020B0604020202020204" pitchFamily="34" charset="0"/>
                  <a:cs typeface="Arial" panose="020B0604020202020204" pitchFamily="34" charset="0"/>
                </a:rPr>
                <a:t>Dựa vào hiểu biết bản thân và tư liệu tr.26 em hãy cho biết đặc trưng văn hóa ẩm thực Bình Định?</a:t>
              </a:r>
              <a:endParaRPr lang="en-US" sz="2800" kern="1200" dirty="0">
                <a:solidFill>
                  <a:srgbClr val="002060"/>
                </a:solidFill>
                <a:latin typeface="Arial" panose="020B0604020202020204" pitchFamily="34" charset="0"/>
                <a:cs typeface="Arial" panose="020B0604020202020204" pitchFamily="34" charset="0"/>
              </a:endParaRPr>
            </a:p>
            <a:p>
              <a:pPr marL="0" lvl="1" algn="just" defTabSz="1066800">
                <a:lnSpc>
                  <a:spcPct val="90000"/>
                </a:lnSpc>
                <a:spcBef>
                  <a:spcPct val="0"/>
                </a:spcBef>
                <a:spcAft>
                  <a:spcPct val="15000"/>
                </a:spcAft>
              </a:pPr>
              <a:endParaRPr lang="en-US" sz="2800" kern="1200" dirty="0">
                <a:solidFill>
                  <a:srgbClr val="002060"/>
                </a:solidFill>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84B9D4BA-119F-B923-D5EF-C9096038E3A2}"/>
                </a:ext>
              </a:extLst>
            </p:cNvPr>
            <p:cNvSpPr/>
            <p:nvPr/>
          </p:nvSpPr>
          <p:spPr>
            <a:xfrm>
              <a:off x="558800" y="5184572"/>
              <a:ext cx="3146811" cy="1493455"/>
            </a:xfrm>
            <a:custGeom>
              <a:avLst/>
              <a:gdLst>
                <a:gd name="connsiteX0" fmla="*/ 0 w 3146811"/>
                <a:gd name="connsiteY0" fmla="*/ 248914 h 1493455"/>
                <a:gd name="connsiteX1" fmla="*/ 248914 w 3146811"/>
                <a:gd name="connsiteY1" fmla="*/ 0 h 1493455"/>
                <a:gd name="connsiteX2" fmla="*/ 2897897 w 3146811"/>
                <a:gd name="connsiteY2" fmla="*/ 0 h 1493455"/>
                <a:gd name="connsiteX3" fmla="*/ 3146811 w 3146811"/>
                <a:gd name="connsiteY3" fmla="*/ 248914 h 1493455"/>
                <a:gd name="connsiteX4" fmla="*/ 3146811 w 3146811"/>
                <a:gd name="connsiteY4" fmla="*/ 1244541 h 1493455"/>
                <a:gd name="connsiteX5" fmla="*/ 2897897 w 3146811"/>
                <a:gd name="connsiteY5" fmla="*/ 1493455 h 1493455"/>
                <a:gd name="connsiteX6" fmla="*/ 248914 w 3146811"/>
                <a:gd name="connsiteY6" fmla="*/ 1493455 h 1493455"/>
                <a:gd name="connsiteX7" fmla="*/ 0 w 3146811"/>
                <a:gd name="connsiteY7" fmla="*/ 1244541 h 1493455"/>
                <a:gd name="connsiteX8" fmla="*/ 0 w 3146811"/>
                <a:gd name="connsiteY8" fmla="*/ 248914 h 149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6811" h="1493455">
                  <a:moveTo>
                    <a:pt x="0" y="248914"/>
                  </a:moveTo>
                  <a:cubicBezTo>
                    <a:pt x="0" y="111443"/>
                    <a:pt x="111443" y="0"/>
                    <a:pt x="248914" y="0"/>
                  </a:cubicBezTo>
                  <a:lnTo>
                    <a:pt x="2897897" y="0"/>
                  </a:lnTo>
                  <a:cubicBezTo>
                    <a:pt x="3035368" y="0"/>
                    <a:pt x="3146811" y="111443"/>
                    <a:pt x="3146811" y="248914"/>
                  </a:cubicBezTo>
                  <a:lnTo>
                    <a:pt x="3146811" y="1244541"/>
                  </a:lnTo>
                  <a:cubicBezTo>
                    <a:pt x="3146811" y="1382012"/>
                    <a:pt x="3035368" y="1493455"/>
                    <a:pt x="2897897" y="1493455"/>
                  </a:cubicBezTo>
                  <a:lnTo>
                    <a:pt x="248914" y="1493455"/>
                  </a:lnTo>
                  <a:cubicBezTo>
                    <a:pt x="111443" y="1493455"/>
                    <a:pt x="0" y="1382012"/>
                    <a:pt x="0" y="1244541"/>
                  </a:cubicBezTo>
                  <a:lnTo>
                    <a:pt x="0" y="248914"/>
                  </a:lnTo>
                  <a:close/>
                </a:path>
              </a:pathLst>
            </a:custGeom>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txBody>
            <a:bodyPr spcFirstLastPara="0" vert="horz" wrap="square" lIns="164344" tIns="118624" rIns="164344" bIns="118624"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Arial" panose="020B0604020202020204" pitchFamily="34" charset="0"/>
                  <a:cs typeface="Arial" panose="020B0604020202020204" pitchFamily="34" charset="0"/>
                </a:rPr>
                <a:t>NHÓM 3,4</a:t>
              </a:r>
              <a:endParaRPr lang="en-US" sz="2400" kern="1200" dirty="0">
                <a:latin typeface="Arial" panose="020B0604020202020204" pitchFamily="34" charset="0"/>
                <a:cs typeface="Arial" panose="020B0604020202020204" pitchFamily="34" charset="0"/>
              </a:endParaRPr>
            </a:p>
          </p:txBody>
        </p:sp>
      </p:grpSp>
      <p:sp>
        <p:nvSpPr>
          <p:cNvPr id="6" name="Rectangle 5">
            <a:extLst>
              <a:ext uri="{FF2B5EF4-FFF2-40B4-BE49-F238E27FC236}">
                <a16:creationId xmlns:a16="http://schemas.microsoft.com/office/drawing/2014/main" id="{2B0CA1CC-93CC-B811-BB37-DEA5566DE644}"/>
              </a:ext>
            </a:extLst>
          </p:cNvPr>
          <p:cNvSpPr/>
          <p:nvPr/>
        </p:nvSpPr>
        <p:spPr>
          <a:xfrm>
            <a:off x="3586752" y="1357576"/>
            <a:ext cx="4254690" cy="707886"/>
          </a:xfrm>
          <a:prstGeom prst="rect">
            <a:avLst/>
          </a:prstGeom>
          <a:noFill/>
        </p:spPr>
        <p:txBody>
          <a:bodyPr wrap="none" lIns="91440" tIns="45720" rIns="91440" bIns="45720">
            <a:spAutoFit/>
          </a:bodyPr>
          <a:lstStyle/>
          <a:p>
            <a:pPr algn="ctr"/>
            <a:r>
              <a:rPr lang="vi-VN" sz="4000" b="1" dirty="0">
                <a:ln w="12700">
                  <a:solidFill>
                    <a:schemeClr val="accent5"/>
                  </a:solidFill>
                  <a:prstDash val="solid"/>
                </a:ln>
                <a:solidFill>
                  <a:srgbClr val="0070C0"/>
                </a:solidFill>
              </a:rPr>
              <a:t>Hoạt động nhóm</a:t>
            </a:r>
            <a:endParaRPr lang="en-US" sz="4000" b="1" cap="none" spc="0" dirty="0">
              <a:ln w="12700">
                <a:solidFill>
                  <a:schemeClr val="accent5"/>
                </a:solidFill>
                <a:prstDash val="solid"/>
              </a:ln>
              <a:solidFill>
                <a:srgbClr val="0070C0"/>
              </a:solidFill>
              <a:effectLst/>
            </a:endParaRPr>
          </a:p>
        </p:txBody>
      </p:sp>
      <p:sp>
        <p:nvSpPr>
          <p:cNvPr id="5" name="Rectangle 4">
            <a:extLst>
              <a:ext uri="{FF2B5EF4-FFF2-40B4-BE49-F238E27FC236}">
                <a16:creationId xmlns:a16="http://schemas.microsoft.com/office/drawing/2014/main" id="{C04E250E-7399-0F63-2F26-3A27FB398AAC}"/>
              </a:ext>
            </a:extLst>
          </p:cNvPr>
          <p:cNvSpPr/>
          <p:nvPr/>
        </p:nvSpPr>
        <p:spPr>
          <a:xfrm>
            <a:off x="0" y="58874"/>
            <a:ext cx="12192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000" b="1" cap="none" spc="0" dirty="0">
                <a:ln/>
                <a:solidFill>
                  <a:schemeClr val="accent6">
                    <a:lumMod val="75000"/>
                  </a:schemeClr>
                </a:solidFill>
                <a:effectLst/>
              </a:rPr>
              <a:t>Chủ đề 3. VĂN HÓA ẨM THỰC BÌNH ĐỊNH</a:t>
            </a:r>
            <a:endParaRPr lang="en-US" sz="4000" b="1" cap="none" spc="0" dirty="0">
              <a:ln/>
              <a:solidFill>
                <a:schemeClr val="accent6">
                  <a:lumMod val="75000"/>
                </a:schemeClr>
              </a:solidFill>
              <a:effectLst/>
            </a:endParaRPr>
          </a:p>
        </p:txBody>
      </p:sp>
    </p:spTree>
    <p:extLst>
      <p:ext uri="{BB962C8B-B14F-4D97-AF65-F5344CB8AC3E}">
        <p14:creationId xmlns:p14="http://schemas.microsoft.com/office/powerpoint/2010/main" val="41340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1638</Words>
  <Application>Microsoft Office PowerPoint</Application>
  <PresentationFormat>Widescreen</PresentationFormat>
  <Paragraphs>147</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等线</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maithihaiyen122001@gmail.com</dc:creator>
  <cp:lastModifiedBy>maithihaiyen122001@gmail.com</cp:lastModifiedBy>
  <cp:revision>25</cp:revision>
  <dcterms:created xsi:type="dcterms:W3CDTF">2024-09-05T08:49:19Z</dcterms:created>
  <dcterms:modified xsi:type="dcterms:W3CDTF">2024-12-10T14:33:48Z</dcterms:modified>
</cp:coreProperties>
</file>