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</p:sldMasterIdLst>
  <p:notesMasterIdLst>
    <p:notesMasterId r:id="rId33"/>
  </p:notesMasterIdLst>
  <p:sldIdLst>
    <p:sldId id="256" r:id="rId2"/>
    <p:sldId id="257" r:id="rId3"/>
    <p:sldId id="258" r:id="rId4"/>
    <p:sldId id="261" r:id="rId5"/>
    <p:sldId id="263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259" r:id="rId20"/>
    <p:sldId id="301" r:id="rId21"/>
    <p:sldId id="302" r:id="rId22"/>
    <p:sldId id="303" r:id="rId23"/>
    <p:sldId id="304" r:id="rId24"/>
    <p:sldId id="305" r:id="rId25"/>
    <p:sldId id="306" r:id="rId26"/>
    <p:sldId id="265" r:id="rId27"/>
    <p:sldId id="307" r:id="rId28"/>
    <p:sldId id="260" r:id="rId29"/>
    <p:sldId id="264" r:id="rId30"/>
    <p:sldId id="266" r:id="rId31"/>
    <p:sldId id="281" r:id="rId32"/>
  </p:sldIdLst>
  <p:sldSz cx="9144000" cy="5143500" type="screen16x9"/>
  <p:notesSz cx="6858000" cy="9144000"/>
  <p:embeddedFontLs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Livvic" pitchFamily="2" charset="0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Patrick Hand" panose="00000500000000000000" pitchFamily="2" charset="0"/>
      <p:regular r:id="rId46"/>
    </p:embeddedFont>
    <p:embeddedFont>
      <p:font typeface="Roboto" panose="02000000000000000000" pitchFamily="2" charset="0"/>
      <p:regular r:id="rId47"/>
      <p:bold r:id="rId48"/>
      <p:italic r:id="rId49"/>
      <p:boldItalic r:id="rId50"/>
    </p:embeddedFont>
    <p:embeddedFont>
      <p:font typeface="Roboto Condensed Light" panose="02000000000000000000" pitchFamily="2" charset="0"/>
      <p:regular r:id="rId51"/>
      <p: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1CF5BC-6D9F-4662-AD0E-1FFD75810ED7}">
  <a:tblStyle styleId="{631CF5BC-6D9F-4662-AD0E-1FFD75810E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8710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25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910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0304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2950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1771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7680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4115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2398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208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4628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3614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2178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4245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9a5448116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4" name="Google Shape;3574;g9a5448116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2924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g9a0699419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3" name="Google Shape;3763;g9a0699419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g9a0699419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3" name="Google Shape;3763;g9a0699419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22190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0" name="Google Shape;3530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2" name="Google Shape;3832;g9a54481165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3" name="Google Shape;3833;g9a54481165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9a5448116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4" name="Google Shape;3574;g9a5448116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5738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5491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6661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46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_1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7214291" y="4377734"/>
            <a:ext cx="3071675" cy="1264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374672" y="4122947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955212" y="4648675"/>
            <a:ext cx="38195" cy="38504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223712" y="4559106"/>
            <a:ext cx="105217" cy="1010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747454" y="4462845"/>
            <a:ext cx="67022" cy="65066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034486" y="4427224"/>
            <a:ext cx="43755" cy="40666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398320" y="4488687"/>
            <a:ext cx="117469" cy="117469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499132" y="4598640"/>
            <a:ext cx="71964" cy="72067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8327532" y="4391743"/>
            <a:ext cx="941532" cy="898272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7214291" y="-513966"/>
            <a:ext cx="3071675" cy="1264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374672" y="-567080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CUSTOM_2_1_1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114867" y="-996670"/>
            <a:ext cx="2683373" cy="213857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4"/>
          <p:cNvSpPr/>
          <p:nvPr/>
        </p:nvSpPr>
        <p:spPr>
          <a:xfrm>
            <a:off x="-10742" y="-156700"/>
            <a:ext cx="1593639" cy="1275040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4"/>
          <p:cNvSpPr/>
          <p:nvPr/>
        </p:nvSpPr>
        <p:spPr>
          <a:xfrm>
            <a:off x="-48511" y="-92595"/>
            <a:ext cx="1322701" cy="972371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4"/>
          <p:cNvSpPr/>
          <p:nvPr/>
        </p:nvSpPr>
        <p:spPr>
          <a:xfrm>
            <a:off x="638533" y="384790"/>
            <a:ext cx="463125" cy="499482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4"/>
          <p:cNvSpPr/>
          <p:nvPr/>
        </p:nvSpPr>
        <p:spPr>
          <a:xfrm>
            <a:off x="198532" y="34845"/>
            <a:ext cx="473917" cy="543032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4"/>
          <p:cNvSpPr/>
          <p:nvPr/>
        </p:nvSpPr>
        <p:spPr>
          <a:xfrm>
            <a:off x="784215" y="275593"/>
            <a:ext cx="55241" cy="50359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34"/>
          <p:cNvSpPr/>
          <p:nvPr/>
        </p:nvSpPr>
        <p:spPr>
          <a:xfrm>
            <a:off x="914481" y="265059"/>
            <a:ext cx="53699" cy="49075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4"/>
          <p:cNvSpPr/>
          <p:nvPr/>
        </p:nvSpPr>
        <p:spPr>
          <a:xfrm>
            <a:off x="912940" y="498484"/>
            <a:ext cx="53699" cy="50745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4"/>
          <p:cNvSpPr/>
          <p:nvPr/>
        </p:nvSpPr>
        <p:spPr>
          <a:xfrm>
            <a:off x="797833" y="853440"/>
            <a:ext cx="55113" cy="50488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4"/>
          <p:cNvSpPr/>
          <p:nvPr/>
        </p:nvSpPr>
        <p:spPr>
          <a:xfrm>
            <a:off x="766872" y="959811"/>
            <a:ext cx="53828" cy="50488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4"/>
          <p:cNvSpPr/>
          <p:nvPr/>
        </p:nvSpPr>
        <p:spPr>
          <a:xfrm>
            <a:off x="396115" y="432709"/>
            <a:ext cx="55626" cy="49460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4"/>
          <p:cNvSpPr/>
          <p:nvPr/>
        </p:nvSpPr>
        <p:spPr>
          <a:xfrm>
            <a:off x="282806" y="725101"/>
            <a:ext cx="55113" cy="49460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4"/>
          <p:cNvSpPr/>
          <p:nvPr/>
        </p:nvSpPr>
        <p:spPr>
          <a:xfrm>
            <a:off x="822113" y="-9476"/>
            <a:ext cx="53057" cy="49075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4"/>
          <p:cNvSpPr/>
          <p:nvPr/>
        </p:nvSpPr>
        <p:spPr>
          <a:xfrm>
            <a:off x="320319" y="-50714"/>
            <a:ext cx="55626" cy="50488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34"/>
          <p:cNvSpPr/>
          <p:nvPr/>
        </p:nvSpPr>
        <p:spPr>
          <a:xfrm>
            <a:off x="1627347" y="646222"/>
            <a:ext cx="85816" cy="65261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34"/>
          <p:cNvSpPr/>
          <p:nvPr/>
        </p:nvSpPr>
        <p:spPr>
          <a:xfrm>
            <a:off x="1685800" y="543191"/>
            <a:ext cx="85816" cy="68473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34"/>
          <p:cNvSpPr/>
          <p:nvPr/>
        </p:nvSpPr>
        <p:spPr>
          <a:xfrm>
            <a:off x="1733590" y="656885"/>
            <a:ext cx="85816" cy="68602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7217662" y="-1755381"/>
            <a:ext cx="3196958" cy="328437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1519744" y="4232090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204475" y="-2592523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8"/>
          <p:cNvSpPr/>
          <p:nvPr/>
        </p:nvSpPr>
        <p:spPr>
          <a:xfrm>
            <a:off x="-2204475" y="3457227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8"/>
          <p:cNvSpPr/>
          <p:nvPr/>
        </p:nvSpPr>
        <p:spPr>
          <a:xfrm>
            <a:off x="1426348" y="3457230"/>
            <a:ext cx="5124438" cy="3182502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1617900" y="1316225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3369439" y="334717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8"/>
          <p:cNvGrpSpPr/>
          <p:nvPr/>
        </p:nvGrpSpPr>
        <p:grpSpPr>
          <a:xfrm>
            <a:off x="2823965" y="3359742"/>
            <a:ext cx="494121" cy="34974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3595107" y="3995488"/>
            <a:ext cx="18" cy="2564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8"/>
          <p:cNvSpPr/>
          <p:nvPr/>
        </p:nvSpPr>
        <p:spPr>
          <a:xfrm>
            <a:off x="3515434" y="3724565"/>
            <a:ext cx="2564" cy="7672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8"/>
          <p:cNvSpPr/>
          <p:nvPr/>
        </p:nvSpPr>
        <p:spPr>
          <a:xfrm>
            <a:off x="3507134" y="3697787"/>
            <a:ext cx="18" cy="5127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8"/>
          <p:cNvSpPr/>
          <p:nvPr/>
        </p:nvSpPr>
        <p:spPr>
          <a:xfrm>
            <a:off x="3525633" y="3756434"/>
            <a:ext cx="3191" cy="7672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8"/>
          <p:cNvSpPr/>
          <p:nvPr/>
        </p:nvSpPr>
        <p:spPr>
          <a:xfrm>
            <a:off x="3584281" y="3963620"/>
            <a:ext cx="18" cy="5109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8"/>
          <p:cNvSpPr/>
          <p:nvPr/>
        </p:nvSpPr>
        <p:spPr>
          <a:xfrm>
            <a:off x="3496935" y="3668463"/>
            <a:ext cx="76528" cy="13408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8"/>
          <p:cNvSpPr/>
          <p:nvPr/>
        </p:nvSpPr>
        <p:spPr>
          <a:xfrm>
            <a:off x="4816532" y="4279155"/>
            <a:ext cx="18" cy="5773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8"/>
          <p:cNvSpPr/>
          <p:nvPr/>
        </p:nvSpPr>
        <p:spPr>
          <a:xfrm>
            <a:off x="4774463" y="4292545"/>
            <a:ext cx="26155" cy="10863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8"/>
          <p:cNvSpPr/>
          <p:nvPr/>
        </p:nvSpPr>
        <p:spPr>
          <a:xfrm>
            <a:off x="4813986" y="4284910"/>
            <a:ext cx="2564" cy="2564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8"/>
          <p:cNvSpPr/>
          <p:nvPr/>
        </p:nvSpPr>
        <p:spPr>
          <a:xfrm>
            <a:off x="3592562" y="3527579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8"/>
          <p:cNvSpPr/>
          <p:nvPr/>
        </p:nvSpPr>
        <p:spPr>
          <a:xfrm>
            <a:off x="3605306" y="3533315"/>
            <a:ext cx="3209" cy="2582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8"/>
          <p:cNvSpPr/>
          <p:nvPr/>
        </p:nvSpPr>
        <p:spPr>
          <a:xfrm>
            <a:off x="3605306" y="355181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8"/>
          <p:cNvGrpSpPr/>
          <p:nvPr/>
        </p:nvGrpSpPr>
        <p:grpSpPr>
          <a:xfrm>
            <a:off x="3478236" y="3296581"/>
            <a:ext cx="1376489" cy="1381587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4962235" y="3203317"/>
            <a:ext cx="1096430" cy="1330225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7079241" y="2570666"/>
            <a:ext cx="1002753" cy="1511381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6395310" y="4062741"/>
            <a:ext cx="637253" cy="494226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238457" y="3095676"/>
            <a:ext cx="1533281" cy="1331530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8"/>
          <p:cNvSpPr/>
          <p:nvPr/>
        </p:nvSpPr>
        <p:spPr>
          <a:xfrm>
            <a:off x="999908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8"/>
          <p:cNvSpPr/>
          <p:nvPr/>
        </p:nvSpPr>
        <p:spPr>
          <a:xfrm>
            <a:off x="1218158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8"/>
          <p:cNvSpPr/>
          <p:nvPr/>
        </p:nvSpPr>
        <p:spPr>
          <a:xfrm>
            <a:off x="1307512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8"/>
          <p:cNvSpPr/>
          <p:nvPr/>
        </p:nvSpPr>
        <p:spPr>
          <a:xfrm>
            <a:off x="38227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8"/>
          <p:cNvSpPr/>
          <p:nvPr/>
        </p:nvSpPr>
        <p:spPr>
          <a:xfrm>
            <a:off x="430325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8"/>
          <p:cNvSpPr/>
          <p:nvPr/>
        </p:nvSpPr>
        <p:spPr>
          <a:xfrm>
            <a:off x="49068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8"/>
          <p:cNvSpPr/>
          <p:nvPr/>
        </p:nvSpPr>
        <p:spPr>
          <a:xfrm>
            <a:off x="832183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8"/>
          <p:cNvSpPr/>
          <p:nvPr/>
        </p:nvSpPr>
        <p:spPr>
          <a:xfrm>
            <a:off x="1129632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8"/>
          <p:cNvSpPr/>
          <p:nvPr/>
        </p:nvSpPr>
        <p:spPr>
          <a:xfrm>
            <a:off x="325124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8"/>
          <p:cNvSpPr/>
          <p:nvPr/>
        </p:nvSpPr>
        <p:spPr>
          <a:xfrm>
            <a:off x="271005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8"/>
          <p:cNvSpPr/>
          <p:nvPr/>
        </p:nvSpPr>
        <p:spPr>
          <a:xfrm>
            <a:off x="28702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8"/>
          <p:cNvSpPr/>
          <p:nvPr/>
        </p:nvSpPr>
        <p:spPr>
          <a:xfrm flipH="1">
            <a:off x="7835280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8"/>
          <p:cNvSpPr/>
          <p:nvPr/>
        </p:nvSpPr>
        <p:spPr>
          <a:xfrm flipH="1">
            <a:off x="8101259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8"/>
          <p:cNvSpPr/>
          <p:nvPr/>
        </p:nvSpPr>
        <p:spPr>
          <a:xfrm flipH="1">
            <a:off x="7560550" y="3402016"/>
            <a:ext cx="40150" cy="31937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8"/>
          <p:cNvSpPr/>
          <p:nvPr/>
        </p:nvSpPr>
        <p:spPr>
          <a:xfrm flipH="1">
            <a:off x="7482837" y="3428174"/>
            <a:ext cx="37260" cy="29047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8"/>
          <p:cNvSpPr/>
          <p:nvPr/>
        </p:nvSpPr>
        <p:spPr>
          <a:xfrm flipH="1">
            <a:off x="871889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8"/>
          <p:cNvSpPr/>
          <p:nvPr/>
        </p:nvSpPr>
        <p:spPr>
          <a:xfrm flipH="1">
            <a:off x="8670842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8"/>
          <p:cNvSpPr/>
          <p:nvPr/>
        </p:nvSpPr>
        <p:spPr>
          <a:xfrm flipH="1">
            <a:off x="861048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8"/>
          <p:cNvSpPr/>
          <p:nvPr/>
        </p:nvSpPr>
        <p:spPr>
          <a:xfrm flipH="1">
            <a:off x="8223970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8"/>
          <p:cNvSpPr/>
          <p:nvPr/>
        </p:nvSpPr>
        <p:spPr>
          <a:xfrm flipH="1">
            <a:off x="7834976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8"/>
          <p:cNvSpPr/>
          <p:nvPr/>
        </p:nvSpPr>
        <p:spPr>
          <a:xfrm flipH="1">
            <a:off x="8642519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8"/>
          <p:cNvSpPr/>
          <p:nvPr/>
        </p:nvSpPr>
        <p:spPr>
          <a:xfrm flipH="1">
            <a:off x="8782113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8"/>
          <p:cNvSpPr/>
          <p:nvPr/>
        </p:nvSpPr>
        <p:spPr>
          <a:xfrm flipH="1">
            <a:off x="876913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8"/>
          <p:cNvSpPr/>
          <p:nvPr/>
        </p:nvSpPr>
        <p:spPr>
          <a:xfrm>
            <a:off x="8655168" y="805725"/>
            <a:ext cx="252704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8"/>
          <p:cNvSpPr/>
          <p:nvPr/>
        </p:nvSpPr>
        <p:spPr>
          <a:xfrm>
            <a:off x="7117700" y="4206195"/>
            <a:ext cx="302716" cy="350776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2767399" y="4206188"/>
            <a:ext cx="302721" cy="350782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8"/>
          <p:cNvSpPr/>
          <p:nvPr/>
        </p:nvSpPr>
        <p:spPr>
          <a:xfrm flipH="1">
            <a:off x="8336626" y="32033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8"/>
          <p:cNvSpPr/>
          <p:nvPr/>
        </p:nvSpPr>
        <p:spPr>
          <a:xfrm flipH="1">
            <a:off x="531976" y="23175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8"/>
          <p:cNvSpPr/>
          <p:nvPr/>
        </p:nvSpPr>
        <p:spPr>
          <a:xfrm flipH="1">
            <a:off x="3369438" y="5235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8"/>
          <p:cNvSpPr/>
          <p:nvPr/>
        </p:nvSpPr>
        <p:spPr>
          <a:xfrm flipH="1">
            <a:off x="4639156" y="839440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8"/>
          <p:cNvSpPr/>
          <p:nvPr/>
        </p:nvSpPr>
        <p:spPr>
          <a:xfrm>
            <a:off x="5603130" y="412125"/>
            <a:ext cx="252703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8"/>
          <p:cNvSpPr/>
          <p:nvPr/>
        </p:nvSpPr>
        <p:spPr>
          <a:xfrm flipH="1">
            <a:off x="2013876" y="3520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8"/>
          <p:cNvSpPr/>
          <p:nvPr/>
        </p:nvSpPr>
        <p:spPr>
          <a:xfrm flipH="1">
            <a:off x="6290497" y="348484"/>
            <a:ext cx="89350" cy="68930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8"/>
          <p:cNvSpPr/>
          <p:nvPr/>
        </p:nvSpPr>
        <p:spPr>
          <a:xfrm flipH="1">
            <a:off x="4006852" y="315498"/>
            <a:ext cx="86324" cy="66609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7735601" y="-1079199"/>
            <a:ext cx="2092062" cy="2739079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338671" y="3554531"/>
            <a:ext cx="2925304" cy="2331684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475375" y="-615384"/>
            <a:ext cx="2925310" cy="2331688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3401240" y="2685375"/>
            <a:ext cx="23415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3401240" y="3279050"/>
            <a:ext cx="23415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3401240" y="1533575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39526" y="3021116"/>
            <a:ext cx="2416620" cy="2242772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69323" y="-156700"/>
            <a:ext cx="2602000" cy="2584766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150775" y="2702914"/>
            <a:ext cx="224790" cy="239255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9"/>
          <p:cNvSpPr/>
          <p:nvPr/>
        </p:nvSpPr>
        <p:spPr>
          <a:xfrm>
            <a:off x="2125170" y="2966497"/>
            <a:ext cx="93441" cy="82551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9"/>
          <p:cNvSpPr/>
          <p:nvPr/>
        </p:nvSpPr>
        <p:spPr>
          <a:xfrm>
            <a:off x="1779882" y="1415944"/>
            <a:ext cx="102419" cy="77895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9"/>
          <p:cNvSpPr/>
          <p:nvPr/>
        </p:nvSpPr>
        <p:spPr>
          <a:xfrm>
            <a:off x="2326465" y="4402325"/>
            <a:ext cx="340439" cy="40236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7818240" y="-340263"/>
            <a:ext cx="2034053" cy="2133265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7654875" y="539995"/>
            <a:ext cx="202568" cy="200585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8223573" y="1091720"/>
            <a:ext cx="252717" cy="244784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7336236" y="-203622"/>
            <a:ext cx="1872975" cy="1829015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7847961" y="4123469"/>
            <a:ext cx="2511809" cy="23145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554445" y="444792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06906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069063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069100" y="147906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475893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4758936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4758946" y="147899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06906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069063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069075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475893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4758936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8946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1515370" y="3373821"/>
            <a:ext cx="3287761" cy="176046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13"/>
          <p:cNvSpPr/>
          <p:nvPr/>
        </p:nvSpPr>
        <p:spPr>
          <a:xfrm>
            <a:off x="119249" y="2752651"/>
            <a:ext cx="633919" cy="58417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7135951" y="-1661517"/>
            <a:ext cx="3753445" cy="4021041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324650" y="4073250"/>
            <a:ext cx="1106519" cy="522875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340312" y="-9153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13"/>
          <p:cNvSpPr/>
          <p:nvPr/>
        </p:nvSpPr>
        <p:spPr>
          <a:xfrm>
            <a:off x="8115301" y="37928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7937078" y="3939050"/>
            <a:ext cx="973848" cy="1049877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288804" y="439028"/>
            <a:ext cx="701393" cy="522868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3" r:id="rId11"/>
    <p:sldLayoutId id="2147483664" r:id="rId12"/>
    <p:sldLayoutId id="2147483678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" name="Google Shape;3520;p37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1: MY NEW SCHOOL</a:t>
            </a:r>
            <a:endParaRPr dirty="0"/>
          </a:p>
        </p:txBody>
      </p:sp>
      <p:sp>
        <p:nvSpPr>
          <p:cNvPr id="3521" name="Google Shape;3521;p37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Lesson 1: Getting Started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41">
            <a:extLst>
              <a:ext uri="{FF2B5EF4-FFF2-40B4-BE49-F238E27FC236}">
                <a16:creationId xmlns:a16="http://schemas.microsoft.com/office/drawing/2014/main" id="{66C135F2-B35F-2F4D-DAAA-B62D17C32FCA}"/>
              </a:ext>
            </a:extLst>
          </p:cNvPr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" name="Google Shape;3568;p41">
              <a:extLst>
                <a:ext uri="{FF2B5EF4-FFF2-40B4-BE49-F238E27FC236}">
                  <a16:creationId xmlns:a16="http://schemas.microsoft.com/office/drawing/2014/main" id="{76DE225A-3086-C186-AF57-79842DD6C33D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69;p41">
              <a:extLst>
                <a:ext uri="{FF2B5EF4-FFF2-40B4-BE49-F238E27FC236}">
                  <a16:creationId xmlns:a16="http://schemas.microsoft.com/office/drawing/2014/main" id="{68F7D7F9-0D7E-1223-D1DA-815CF4A0CF9A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AA46BA-C712-C68C-FF77-3873D3348A8F}"/>
              </a:ext>
            </a:extLst>
          </p:cNvPr>
          <p:cNvSpPr txBox="1"/>
          <p:nvPr/>
        </p:nvSpPr>
        <p:spPr>
          <a:xfrm>
            <a:off x="2805028" y="1162756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Heavy </a:t>
            </a:r>
            <a:r>
              <a:rPr lang="en-US" sz="4000" dirty="0">
                <a:solidFill>
                  <a:schemeClr val="bg2"/>
                </a:solidFill>
                <a:latin typeface="Patrick Hand" panose="00000500000000000000" pitchFamily="2" charset="0"/>
              </a:rPr>
              <a:t>(adj)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5E9C-8AA5-4DCA-0494-7EE43EDAFD55}"/>
              </a:ext>
            </a:extLst>
          </p:cNvPr>
          <p:cNvSpPr txBox="1"/>
          <p:nvPr/>
        </p:nvSpPr>
        <p:spPr>
          <a:xfrm>
            <a:off x="3703970" y="1870642"/>
            <a:ext cx="1736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Nặng</a:t>
            </a:r>
            <a:endParaRPr lang="en-US" sz="30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A2A2-8F06-7DB2-D0D1-671777D5355A}"/>
              </a:ext>
            </a:extLst>
          </p:cNvPr>
          <p:cNvSpPr txBox="1"/>
          <p:nvPr/>
        </p:nvSpPr>
        <p:spPr>
          <a:xfrm>
            <a:off x="4379129" y="2928445"/>
            <a:ext cx="330890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US" sz="2000" dirty="0">
                <a:latin typeface="OpenSans"/>
              </a:rPr>
              <a:t>The box is very </a:t>
            </a:r>
            <a:r>
              <a:rPr lang="en-US" sz="2000" b="1" dirty="0">
                <a:latin typeface="OpenSans"/>
              </a:rPr>
              <a:t>heavy</a:t>
            </a:r>
            <a:r>
              <a:rPr lang="en-US" sz="2000" b="0" i="0" dirty="0">
                <a:effectLst/>
                <a:latin typeface="OpenSans"/>
              </a:rPr>
              <a:t>.</a:t>
            </a:r>
          </a:p>
          <a:p>
            <a:pPr algn="l" latinLnBrk="0"/>
            <a:r>
              <a:rPr lang="en-US" sz="1800" b="0" i="1" dirty="0">
                <a:effectLst/>
                <a:latin typeface="OpenSans"/>
              </a:rPr>
              <a:t>(</a:t>
            </a:r>
            <a:r>
              <a:rPr lang="en-US" sz="1800" b="0" i="1" dirty="0" err="1">
                <a:effectLst/>
                <a:latin typeface="OpenSans"/>
              </a:rPr>
              <a:t>Cái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0" i="1" dirty="0" err="1">
                <a:effectLst/>
                <a:latin typeface="OpenSans"/>
              </a:rPr>
              <a:t>hộp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0" i="1" dirty="0" err="1">
                <a:effectLst/>
                <a:latin typeface="OpenSans"/>
              </a:rPr>
              <a:t>rất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1" i="1" dirty="0" err="1">
                <a:effectLst/>
                <a:latin typeface="OpenSans"/>
              </a:rPr>
              <a:t>nặng</a:t>
            </a:r>
            <a:r>
              <a:rPr lang="en-US" sz="1800" i="1" dirty="0">
                <a:effectLst/>
                <a:latin typeface="OpenSans"/>
              </a:rPr>
              <a:t>.)</a:t>
            </a:r>
            <a:endParaRPr lang="en-US" sz="1800" b="0" i="1" dirty="0">
              <a:effectLst/>
              <a:latin typeface="OpenSans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FAB5399-FEBB-9D11-2DCB-A58056832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0" y="2528668"/>
            <a:ext cx="1312120" cy="14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37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41">
            <a:extLst>
              <a:ext uri="{FF2B5EF4-FFF2-40B4-BE49-F238E27FC236}">
                <a16:creationId xmlns:a16="http://schemas.microsoft.com/office/drawing/2014/main" id="{66C135F2-B35F-2F4D-DAAA-B62D17C32FCA}"/>
              </a:ext>
            </a:extLst>
          </p:cNvPr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" name="Google Shape;3568;p41">
              <a:extLst>
                <a:ext uri="{FF2B5EF4-FFF2-40B4-BE49-F238E27FC236}">
                  <a16:creationId xmlns:a16="http://schemas.microsoft.com/office/drawing/2014/main" id="{76DE225A-3086-C186-AF57-79842DD6C33D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69;p41">
              <a:extLst>
                <a:ext uri="{FF2B5EF4-FFF2-40B4-BE49-F238E27FC236}">
                  <a16:creationId xmlns:a16="http://schemas.microsoft.com/office/drawing/2014/main" id="{68F7D7F9-0D7E-1223-D1DA-815CF4A0CF9A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AA46BA-C712-C68C-FF77-3873D3348A8F}"/>
              </a:ext>
            </a:extLst>
          </p:cNvPr>
          <p:cNvSpPr txBox="1"/>
          <p:nvPr/>
        </p:nvSpPr>
        <p:spPr>
          <a:xfrm>
            <a:off x="2805028" y="1162756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Smart </a:t>
            </a:r>
            <a:r>
              <a:rPr lang="en-US" sz="4000" dirty="0">
                <a:solidFill>
                  <a:schemeClr val="bg2"/>
                </a:solidFill>
                <a:latin typeface="Patrick Hand" panose="00000500000000000000" pitchFamily="2" charset="0"/>
              </a:rPr>
              <a:t>(adj)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5E9C-8AA5-4DCA-0494-7EE43EDAFD55}"/>
              </a:ext>
            </a:extLst>
          </p:cNvPr>
          <p:cNvSpPr txBox="1"/>
          <p:nvPr/>
        </p:nvSpPr>
        <p:spPr>
          <a:xfrm>
            <a:off x="3652563" y="1870642"/>
            <a:ext cx="1838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Thông </a:t>
            </a:r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minh</a:t>
            </a:r>
            <a:endParaRPr lang="en-US" sz="30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A2A2-8F06-7DB2-D0D1-671777D5355A}"/>
              </a:ext>
            </a:extLst>
          </p:cNvPr>
          <p:cNvSpPr txBox="1"/>
          <p:nvPr/>
        </p:nvSpPr>
        <p:spPr>
          <a:xfrm>
            <a:off x="4547504" y="2902738"/>
            <a:ext cx="330890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US" sz="2000" dirty="0">
                <a:latin typeface="OpenSans"/>
              </a:rPr>
              <a:t>You look </a:t>
            </a:r>
            <a:r>
              <a:rPr lang="en-US" sz="2000" b="1" dirty="0">
                <a:latin typeface="OpenSans"/>
              </a:rPr>
              <a:t>smart</a:t>
            </a:r>
            <a:r>
              <a:rPr lang="en-US" sz="2000" b="0" i="0" dirty="0">
                <a:effectLst/>
                <a:latin typeface="OpenSans"/>
              </a:rPr>
              <a:t>.</a:t>
            </a:r>
          </a:p>
          <a:p>
            <a:pPr algn="l" latinLnBrk="0"/>
            <a:r>
              <a:rPr lang="en-US" sz="1800" b="0" i="1" dirty="0">
                <a:effectLst/>
                <a:latin typeface="OpenSans"/>
              </a:rPr>
              <a:t>(</a:t>
            </a:r>
            <a:r>
              <a:rPr lang="en-US" sz="1800" b="0" i="1" dirty="0" err="1">
                <a:effectLst/>
                <a:latin typeface="OpenSans"/>
              </a:rPr>
              <a:t>Bạn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0" i="1" dirty="0" err="1">
                <a:effectLst/>
                <a:latin typeface="OpenSans"/>
              </a:rPr>
              <a:t>trông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1" i="1" dirty="0" err="1">
                <a:effectLst/>
                <a:latin typeface="OpenSans"/>
              </a:rPr>
              <a:t>thông</a:t>
            </a:r>
            <a:r>
              <a:rPr lang="en-US" sz="1800" b="1" i="1" dirty="0">
                <a:effectLst/>
                <a:latin typeface="OpenSans"/>
              </a:rPr>
              <a:t> </a:t>
            </a:r>
            <a:r>
              <a:rPr lang="en-US" sz="1800" b="1" i="1" dirty="0" err="1">
                <a:effectLst/>
                <a:latin typeface="OpenSans"/>
              </a:rPr>
              <a:t>minh</a:t>
            </a:r>
            <a:r>
              <a:rPr lang="en-US" sz="1800" b="1" i="1" dirty="0">
                <a:effectLst/>
                <a:latin typeface="OpenSans"/>
              </a:rPr>
              <a:t> </a:t>
            </a:r>
            <a:r>
              <a:rPr lang="en-US" sz="1800" i="1" dirty="0" err="1">
                <a:latin typeface="OpenSans"/>
              </a:rPr>
              <a:t>đấy</a:t>
            </a:r>
            <a:r>
              <a:rPr lang="en-US" sz="1800" i="1" dirty="0">
                <a:effectLst/>
                <a:latin typeface="OpenSans"/>
              </a:rPr>
              <a:t>.)</a:t>
            </a:r>
            <a:endParaRPr lang="en-US" sz="1800" b="0" i="1" dirty="0">
              <a:effectLst/>
              <a:latin typeface="OpenSans"/>
            </a:endParaRPr>
          </a:p>
        </p:txBody>
      </p:sp>
      <p:pic>
        <p:nvPicPr>
          <p:cNvPr id="8194" name="Picture 2" descr="Giải pháp tổ chức thực hiện sáng kiến kinh nghiệm">
            <a:extLst>
              <a:ext uri="{FF2B5EF4-FFF2-40B4-BE49-F238E27FC236}">
                <a16:creationId xmlns:a16="http://schemas.microsoft.com/office/drawing/2014/main" id="{C5269FE7-5F18-1118-CEAA-AF8118FA3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35" y="2501840"/>
            <a:ext cx="2581627" cy="147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3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41">
            <a:extLst>
              <a:ext uri="{FF2B5EF4-FFF2-40B4-BE49-F238E27FC236}">
                <a16:creationId xmlns:a16="http://schemas.microsoft.com/office/drawing/2014/main" id="{66C135F2-B35F-2F4D-DAAA-B62D17C32FCA}"/>
              </a:ext>
            </a:extLst>
          </p:cNvPr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" name="Google Shape;3568;p41">
              <a:extLst>
                <a:ext uri="{FF2B5EF4-FFF2-40B4-BE49-F238E27FC236}">
                  <a16:creationId xmlns:a16="http://schemas.microsoft.com/office/drawing/2014/main" id="{76DE225A-3086-C186-AF57-79842DD6C33D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69;p41">
              <a:extLst>
                <a:ext uri="{FF2B5EF4-FFF2-40B4-BE49-F238E27FC236}">
                  <a16:creationId xmlns:a16="http://schemas.microsoft.com/office/drawing/2014/main" id="{68F7D7F9-0D7E-1223-D1DA-815CF4A0CF9A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AA46BA-C712-C68C-FF77-3873D3348A8F}"/>
              </a:ext>
            </a:extLst>
          </p:cNvPr>
          <p:cNvSpPr txBox="1"/>
          <p:nvPr/>
        </p:nvSpPr>
        <p:spPr>
          <a:xfrm>
            <a:off x="2805028" y="1162756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Uniform </a:t>
            </a:r>
            <a:r>
              <a:rPr lang="en-US" sz="4000" dirty="0">
                <a:solidFill>
                  <a:schemeClr val="bg2"/>
                </a:solidFill>
                <a:latin typeface="Patrick Hand" panose="00000500000000000000" pitchFamily="2" charset="0"/>
              </a:rPr>
              <a:t>(N)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5E9C-8AA5-4DCA-0494-7EE43EDAFD55}"/>
              </a:ext>
            </a:extLst>
          </p:cNvPr>
          <p:cNvSpPr txBox="1"/>
          <p:nvPr/>
        </p:nvSpPr>
        <p:spPr>
          <a:xfrm>
            <a:off x="3652563" y="1870642"/>
            <a:ext cx="1838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Đồng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phục</a:t>
            </a:r>
            <a:endParaRPr lang="en-US" sz="30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A2A2-8F06-7DB2-D0D1-671777D5355A}"/>
              </a:ext>
            </a:extLst>
          </p:cNvPr>
          <p:cNvSpPr txBox="1"/>
          <p:nvPr/>
        </p:nvSpPr>
        <p:spPr>
          <a:xfrm>
            <a:off x="4028663" y="2880907"/>
            <a:ext cx="330890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US" sz="2000" dirty="0">
                <a:latin typeface="OpenSans"/>
              </a:rPr>
              <a:t>Let me put on my </a:t>
            </a:r>
            <a:r>
              <a:rPr lang="en-US" sz="2000" b="1" dirty="0">
                <a:latin typeface="OpenSans"/>
              </a:rPr>
              <a:t>uniform</a:t>
            </a:r>
            <a:r>
              <a:rPr lang="en-US" sz="2000" b="0" i="0" dirty="0">
                <a:effectLst/>
                <a:latin typeface="OpenSans"/>
              </a:rPr>
              <a:t>.</a:t>
            </a:r>
          </a:p>
          <a:p>
            <a:pPr algn="l" latinLnBrk="0"/>
            <a:r>
              <a:rPr lang="en-US" sz="1800" b="0" i="1" dirty="0">
                <a:effectLst/>
                <a:latin typeface="OpenSans"/>
              </a:rPr>
              <a:t>(</a:t>
            </a:r>
            <a:r>
              <a:rPr lang="en-US" sz="1800" b="0" i="1" dirty="0" err="1">
                <a:effectLst/>
                <a:latin typeface="OpenSans"/>
              </a:rPr>
              <a:t>Để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0" i="1" dirty="0" err="1">
                <a:effectLst/>
                <a:latin typeface="OpenSans"/>
              </a:rPr>
              <a:t>tôi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0" i="1" dirty="0" err="1">
                <a:effectLst/>
                <a:latin typeface="OpenSans"/>
              </a:rPr>
              <a:t>mặc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1" i="1" dirty="0" err="1">
                <a:latin typeface="OpenSans"/>
              </a:rPr>
              <a:t>đồng</a:t>
            </a:r>
            <a:r>
              <a:rPr lang="en-US" sz="1800" b="1" i="1" dirty="0">
                <a:latin typeface="OpenSans"/>
              </a:rPr>
              <a:t> </a:t>
            </a:r>
            <a:r>
              <a:rPr lang="en-US" sz="1800" b="1" i="1" dirty="0" err="1">
                <a:latin typeface="OpenSans"/>
              </a:rPr>
              <a:t>phục</a:t>
            </a:r>
            <a:r>
              <a:rPr lang="en-US" sz="1800" i="1" dirty="0">
                <a:effectLst/>
                <a:latin typeface="OpenSans"/>
              </a:rPr>
              <a:t>.)</a:t>
            </a:r>
            <a:endParaRPr lang="en-US" sz="1800" b="0" i="1" dirty="0">
              <a:effectLst/>
              <a:latin typeface="OpenSans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CE97ED0-E9E6-851C-C0B1-007E37AF0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60" y="2480010"/>
            <a:ext cx="1478903" cy="147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06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41">
            <a:extLst>
              <a:ext uri="{FF2B5EF4-FFF2-40B4-BE49-F238E27FC236}">
                <a16:creationId xmlns:a16="http://schemas.microsoft.com/office/drawing/2014/main" id="{66C135F2-B35F-2F4D-DAAA-B62D17C32FCA}"/>
              </a:ext>
            </a:extLst>
          </p:cNvPr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" name="Google Shape;3568;p41">
              <a:extLst>
                <a:ext uri="{FF2B5EF4-FFF2-40B4-BE49-F238E27FC236}">
                  <a16:creationId xmlns:a16="http://schemas.microsoft.com/office/drawing/2014/main" id="{76DE225A-3086-C186-AF57-79842DD6C33D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69;p41">
              <a:extLst>
                <a:ext uri="{FF2B5EF4-FFF2-40B4-BE49-F238E27FC236}">
                  <a16:creationId xmlns:a16="http://schemas.microsoft.com/office/drawing/2014/main" id="{68F7D7F9-0D7E-1223-D1DA-815CF4A0CF9A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AA46BA-C712-C68C-FF77-3873D3348A8F}"/>
              </a:ext>
            </a:extLst>
          </p:cNvPr>
          <p:cNvSpPr txBox="1"/>
          <p:nvPr/>
        </p:nvSpPr>
        <p:spPr>
          <a:xfrm>
            <a:off x="2805028" y="1162756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Subjects </a:t>
            </a:r>
            <a:r>
              <a:rPr lang="en-US" sz="4000" dirty="0">
                <a:solidFill>
                  <a:schemeClr val="bg2"/>
                </a:solidFill>
                <a:latin typeface="Patrick Hand" panose="00000500000000000000" pitchFamily="2" charset="0"/>
              </a:rPr>
              <a:t>(N)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5E9C-8AA5-4DCA-0494-7EE43EDAFD55}"/>
              </a:ext>
            </a:extLst>
          </p:cNvPr>
          <p:cNvSpPr txBox="1"/>
          <p:nvPr/>
        </p:nvSpPr>
        <p:spPr>
          <a:xfrm>
            <a:off x="3652563" y="1870642"/>
            <a:ext cx="1838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Môn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học</a:t>
            </a:r>
            <a:endParaRPr lang="en-US" sz="30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A2A2-8F06-7DB2-D0D1-671777D5355A}"/>
              </a:ext>
            </a:extLst>
          </p:cNvPr>
          <p:cNvSpPr txBox="1"/>
          <p:nvPr/>
        </p:nvSpPr>
        <p:spPr>
          <a:xfrm>
            <a:off x="3973480" y="2729973"/>
            <a:ext cx="340924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US" sz="2000" dirty="0">
                <a:latin typeface="OpenSans"/>
              </a:rPr>
              <a:t>Math and English are my </a:t>
            </a:r>
            <a:r>
              <a:rPr lang="en-US" sz="2000" dirty="0" err="1">
                <a:latin typeface="OpenSans"/>
              </a:rPr>
              <a:t>favourite</a:t>
            </a:r>
            <a:r>
              <a:rPr lang="en-US" sz="2000" dirty="0">
                <a:latin typeface="OpenSans"/>
              </a:rPr>
              <a:t> </a:t>
            </a:r>
            <a:r>
              <a:rPr lang="en-US" sz="2000" b="1" dirty="0">
                <a:latin typeface="OpenSans"/>
              </a:rPr>
              <a:t>subjects</a:t>
            </a:r>
            <a:r>
              <a:rPr lang="en-US" sz="2000" dirty="0">
                <a:latin typeface="OpenSans"/>
              </a:rPr>
              <a:t>.</a:t>
            </a:r>
            <a:endParaRPr lang="en-US" sz="2000" b="0" i="0" dirty="0">
              <a:effectLst/>
              <a:latin typeface="OpenSans"/>
            </a:endParaRPr>
          </a:p>
          <a:p>
            <a:pPr algn="l" latinLnBrk="0"/>
            <a:r>
              <a:rPr lang="en-US" sz="1800" i="1" dirty="0">
                <a:effectLst/>
                <a:latin typeface="OpenSans"/>
              </a:rPr>
              <a:t>(</a:t>
            </a:r>
            <a:r>
              <a:rPr lang="en-US" sz="1800" b="1" i="1" dirty="0" err="1">
                <a:effectLst/>
                <a:latin typeface="OpenSans"/>
              </a:rPr>
              <a:t>Môn</a:t>
            </a:r>
            <a:r>
              <a:rPr lang="en-US" sz="1800" b="1" i="1" dirty="0">
                <a:effectLst/>
                <a:latin typeface="OpenSans"/>
              </a:rPr>
              <a:t> </a:t>
            </a:r>
            <a:r>
              <a:rPr lang="en-US" sz="1800" b="1" i="1" dirty="0" err="1">
                <a:effectLst/>
                <a:latin typeface="OpenSans"/>
              </a:rPr>
              <a:t>học</a:t>
            </a:r>
            <a:r>
              <a:rPr lang="en-US" sz="1800" b="1" i="1" dirty="0">
                <a:effectLst/>
                <a:latin typeface="OpenSans"/>
              </a:rPr>
              <a:t> </a:t>
            </a:r>
            <a:r>
              <a:rPr lang="en-US" sz="1800" i="1" dirty="0" err="1">
                <a:effectLst/>
                <a:latin typeface="OpenSans"/>
              </a:rPr>
              <a:t>yêu</a:t>
            </a:r>
            <a:r>
              <a:rPr lang="en-US" sz="1800" i="1" dirty="0">
                <a:effectLst/>
                <a:latin typeface="OpenSans"/>
              </a:rPr>
              <a:t> </a:t>
            </a:r>
            <a:r>
              <a:rPr lang="en-US" sz="1800" i="1" dirty="0" err="1">
                <a:effectLst/>
                <a:latin typeface="OpenSans"/>
              </a:rPr>
              <a:t>thích</a:t>
            </a:r>
            <a:r>
              <a:rPr lang="en-US" sz="1800" i="1" dirty="0">
                <a:effectLst/>
                <a:latin typeface="OpenSans"/>
              </a:rPr>
              <a:t> </a:t>
            </a:r>
            <a:r>
              <a:rPr lang="en-US" sz="1800" i="1" dirty="0" err="1">
                <a:effectLst/>
                <a:latin typeface="OpenSans"/>
              </a:rPr>
              <a:t>của</a:t>
            </a:r>
            <a:r>
              <a:rPr lang="en-US" sz="1800" i="1" dirty="0">
                <a:effectLst/>
                <a:latin typeface="OpenSans"/>
              </a:rPr>
              <a:t> </a:t>
            </a:r>
            <a:r>
              <a:rPr lang="en-US" sz="1800" i="1" dirty="0" err="1">
                <a:effectLst/>
                <a:latin typeface="OpenSans"/>
              </a:rPr>
              <a:t>bạn</a:t>
            </a:r>
            <a:r>
              <a:rPr lang="en-US" sz="1800" i="1" dirty="0">
                <a:effectLst/>
                <a:latin typeface="OpenSans"/>
              </a:rPr>
              <a:t> </a:t>
            </a:r>
            <a:r>
              <a:rPr lang="en-US" sz="1800" i="1" dirty="0" err="1">
                <a:effectLst/>
                <a:latin typeface="OpenSans"/>
              </a:rPr>
              <a:t>là</a:t>
            </a:r>
            <a:r>
              <a:rPr lang="en-US" sz="1800" i="1" dirty="0">
                <a:effectLst/>
                <a:latin typeface="OpenSans"/>
              </a:rPr>
              <a:t> </a:t>
            </a:r>
            <a:r>
              <a:rPr lang="en-US" sz="1800" i="1" dirty="0" err="1">
                <a:effectLst/>
                <a:latin typeface="OpenSans"/>
              </a:rPr>
              <a:t>gì</a:t>
            </a:r>
            <a:r>
              <a:rPr lang="en-US" sz="1800" i="1" dirty="0">
                <a:latin typeface="OpenSans"/>
              </a:rPr>
              <a:t>?</a:t>
            </a:r>
            <a:r>
              <a:rPr lang="en-US" sz="1800" i="1" dirty="0">
                <a:effectLst/>
                <a:latin typeface="OpenSans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7CC12D-45F5-DD74-0AE4-95899D054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83" b="10880"/>
          <a:stretch/>
        </p:blipFill>
        <p:spPr>
          <a:xfrm>
            <a:off x="1630351" y="2485027"/>
            <a:ext cx="2112523" cy="14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4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41">
            <a:extLst>
              <a:ext uri="{FF2B5EF4-FFF2-40B4-BE49-F238E27FC236}">
                <a16:creationId xmlns:a16="http://schemas.microsoft.com/office/drawing/2014/main" id="{66C135F2-B35F-2F4D-DAAA-B62D17C32FCA}"/>
              </a:ext>
            </a:extLst>
          </p:cNvPr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" name="Google Shape;3568;p41">
              <a:extLst>
                <a:ext uri="{FF2B5EF4-FFF2-40B4-BE49-F238E27FC236}">
                  <a16:creationId xmlns:a16="http://schemas.microsoft.com/office/drawing/2014/main" id="{76DE225A-3086-C186-AF57-79842DD6C33D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69;p41">
              <a:extLst>
                <a:ext uri="{FF2B5EF4-FFF2-40B4-BE49-F238E27FC236}">
                  <a16:creationId xmlns:a16="http://schemas.microsoft.com/office/drawing/2014/main" id="{68F7D7F9-0D7E-1223-D1DA-815CF4A0CF9A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AA46BA-C712-C68C-FF77-3873D3348A8F}"/>
              </a:ext>
            </a:extLst>
          </p:cNvPr>
          <p:cNvSpPr txBox="1"/>
          <p:nvPr/>
        </p:nvSpPr>
        <p:spPr>
          <a:xfrm>
            <a:off x="2805028" y="1162756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Wearing </a:t>
            </a:r>
            <a:r>
              <a:rPr lang="en-US" sz="4000" dirty="0">
                <a:solidFill>
                  <a:schemeClr val="bg2"/>
                </a:solidFill>
                <a:latin typeface="Patrick Hand" panose="00000500000000000000" pitchFamily="2" charset="0"/>
              </a:rPr>
              <a:t>(adj)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5E9C-8AA5-4DCA-0494-7EE43EDAFD55}"/>
              </a:ext>
            </a:extLst>
          </p:cNvPr>
          <p:cNvSpPr txBox="1"/>
          <p:nvPr/>
        </p:nvSpPr>
        <p:spPr>
          <a:xfrm>
            <a:off x="3652563" y="1870642"/>
            <a:ext cx="1838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Mặc</a:t>
            </a:r>
            <a:endParaRPr lang="en-US" sz="30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A2A2-8F06-7DB2-D0D1-671777D5355A}"/>
              </a:ext>
            </a:extLst>
          </p:cNvPr>
          <p:cNvSpPr txBox="1"/>
          <p:nvPr/>
        </p:nvSpPr>
        <p:spPr>
          <a:xfrm>
            <a:off x="3449363" y="2878846"/>
            <a:ext cx="388673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US" sz="2000" dirty="0">
                <a:latin typeface="OpenSans"/>
              </a:rPr>
              <a:t>He is </a:t>
            </a:r>
            <a:r>
              <a:rPr lang="en-US" sz="2000" b="1" dirty="0">
                <a:latin typeface="OpenSans"/>
              </a:rPr>
              <a:t>wearing</a:t>
            </a:r>
            <a:r>
              <a:rPr lang="en-US" sz="2000" dirty="0">
                <a:latin typeface="OpenSans"/>
              </a:rPr>
              <a:t>, a school uniform.</a:t>
            </a:r>
            <a:endParaRPr lang="en-US" sz="2000" b="0" i="0" dirty="0">
              <a:effectLst/>
              <a:latin typeface="OpenSans"/>
            </a:endParaRPr>
          </a:p>
          <a:p>
            <a:pPr algn="l" latinLnBrk="0"/>
            <a:r>
              <a:rPr lang="en-US" sz="1800" i="1" dirty="0">
                <a:effectLst/>
                <a:latin typeface="OpenSans"/>
              </a:rPr>
              <a:t>(</a:t>
            </a:r>
            <a:r>
              <a:rPr lang="en-US" sz="1800" i="1" dirty="0">
                <a:latin typeface="OpenSans"/>
              </a:rPr>
              <a:t>Anh </a:t>
            </a:r>
            <a:r>
              <a:rPr lang="en-US" sz="1800" i="1" dirty="0" err="1">
                <a:latin typeface="OpenSans"/>
              </a:rPr>
              <a:t>ấy</a:t>
            </a:r>
            <a:r>
              <a:rPr lang="en-US" sz="1800" i="1" dirty="0">
                <a:latin typeface="OpenSans"/>
              </a:rPr>
              <a:t> </a:t>
            </a:r>
            <a:r>
              <a:rPr lang="en-US" sz="1800" i="1" dirty="0" err="1">
                <a:latin typeface="OpenSans"/>
              </a:rPr>
              <a:t>đang</a:t>
            </a:r>
            <a:r>
              <a:rPr lang="en-US" sz="1800" i="1" dirty="0">
                <a:latin typeface="OpenSans"/>
              </a:rPr>
              <a:t> </a:t>
            </a:r>
            <a:r>
              <a:rPr lang="en-US" sz="1800" b="1" i="1" dirty="0" err="1">
                <a:latin typeface="OpenSans"/>
              </a:rPr>
              <a:t>mặc</a:t>
            </a:r>
            <a:r>
              <a:rPr lang="en-US" sz="1800" b="1" i="1" dirty="0">
                <a:latin typeface="OpenSans"/>
              </a:rPr>
              <a:t> </a:t>
            </a:r>
            <a:r>
              <a:rPr lang="en-US" sz="1800" i="1" dirty="0" err="1">
                <a:latin typeface="OpenSans"/>
              </a:rPr>
              <a:t>đồng</a:t>
            </a:r>
            <a:r>
              <a:rPr lang="en-US" sz="1800" i="1" dirty="0">
                <a:latin typeface="OpenSans"/>
              </a:rPr>
              <a:t> </a:t>
            </a:r>
            <a:r>
              <a:rPr lang="en-US" sz="1800" i="1" dirty="0" err="1">
                <a:latin typeface="OpenSans"/>
              </a:rPr>
              <a:t>phục</a:t>
            </a:r>
            <a:r>
              <a:rPr lang="en-US" sz="1800" i="1" dirty="0">
                <a:latin typeface="OpenSans"/>
              </a:rPr>
              <a:t> </a:t>
            </a:r>
            <a:r>
              <a:rPr lang="en-US" sz="1800" i="1" dirty="0" err="1">
                <a:latin typeface="OpenSans"/>
              </a:rPr>
              <a:t>học</a:t>
            </a:r>
            <a:r>
              <a:rPr lang="en-US" sz="1800" i="1" dirty="0">
                <a:latin typeface="OpenSans"/>
              </a:rPr>
              <a:t> </a:t>
            </a:r>
            <a:r>
              <a:rPr lang="en-US" sz="1800" i="1" dirty="0" err="1">
                <a:latin typeface="OpenSans"/>
              </a:rPr>
              <a:t>sinh</a:t>
            </a:r>
            <a:r>
              <a:rPr lang="en-US" sz="1800" i="1" dirty="0">
                <a:latin typeface="OpenSans"/>
              </a:rPr>
              <a:t>.)</a:t>
            </a:r>
            <a:endParaRPr lang="en-US" sz="1800" i="1" dirty="0">
              <a:effectLst/>
              <a:latin typeface="OpenSans"/>
            </a:endParaRPr>
          </a:p>
        </p:txBody>
      </p:sp>
      <p:pic>
        <p:nvPicPr>
          <p:cNvPr id="1026" name="Picture 2" descr="Cotton Boys School Summer Uniform">
            <a:extLst>
              <a:ext uri="{FF2B5EF4-FFF2-40B4-BE49-F238E27FC236}">
                <a16:creationId xmlns:a16="http://schemas.microsoft.com/office/drawing/2014/main" id="{AB33F55E-00B2-1A25-EAEB-1DFBBE87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84" y="2480010"/>
            <a:ext cx="1474780" cy="14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6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41">
            <a:extLst>
              <a:ext uri="{FF2B5EF4-FFF2-40B4-BE49-F238E27FC236}">
                <a16:creationId xmlns:a16="http://schemas.microsoft.com/office/drawing/2014/main" id="{66C135F2-B35F-2F4D-DAAA-B62D17C32FCA}"/>
              </a:ext>
            </a:extLst>
          </p:cNvPr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" name="Google Shape;3568;p41">
              <a:extLst>
                <a:ext uri="{FF2B5EF4-FFF2-40B4-BE49-F238E27FC236}">
                  <a16:creationId xmlns:a16="http://schemas.microsoft.com/office/drawing/2014/main" id="{76DE225A-3086-C186-AF57-79842DD6C33D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69;p41">
              <a:extLst>
                <a:ext uri="{FF2B5EF4-FFF2-40B4-BE49-F238E27FC236}">
                  <a16:creationId xmlns:a16="http://schemas.microsoft.com/office/drawing/2014/main" id="{68F7D7F9-0D7E-1223-D1DA-815CF4A0CF9A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AA46BA-C712-C68C-FF77-3873D3348A8F}"/>
              </a:ext>
            </a:extLst>
          </p:cNvPr>
          <p:cNvSpPr txBox="1"/>
          <p:nvPr/>
        </p:nvSpPr>
        <p:spPr>
          <a:xfrm>
            <a:off x="2805028" y="1162756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History </a:t>
            </a:r>
            <a:r>
              <a:rPr lang="en-US" sz="4000" dirty="0">
                <a:solidFill>
                  <a:schemeClr val="bg2"/>
                </a:solidFill>
                <a:latin typeface="Patrick Hand" panose="00000500000000000000" pitchFamily="2" charset="0"/>
              </a:rPr>
              <a:t>(N)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5E9C-8AA5-4DCA-0494-7EE43EDAFD55}"/>
              </a:ext>
            </a:extLst>
          </p:cNvPr>
          <p:cNvSpPr txBox="1"/>
          <p:nvPr/>
        </p:nvSpPr>
        <p:spPr>
          <a:xfrm>
            <a:off x="3652563" y="1870642"/>
            <a:ext cx="1838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Lịch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Sử</a:t>
            </a:r>
            <a:endParaRPr lang="en-US" sz="30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A2A2-8F06-7DB2-D0D1-671777D5355A}"/>
              </a:ext>
            </a:extLst>
          </p:cNvPr>
          <p:cNvSpPr txBox="1"/>
          <p:nvPr/>
        </p:nvSpPr>
        <p:spPr>
          <a:xfrm>
            <a:off x="4835640" y="2970242"/>
            <a:ext cx="395614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US" sz="2000" dirty="0">
                <a:latin typeface="OpenSans"/>
              </a:rPr>
              <a:t>I like to study </a:t>
            </a:r>
            <a:r>
              <a:rPr lang="en-US" sz="2000" b="1" dirty="0">
                <a:latin typeface="OpenSans"/>
              </a:rPr>
              <a:t>History</a:t>
            </a:r>
            <a:r>
              <a:rPr lang="en-US" sz="2000" dirty="0">
                <a:latin typeface="OpenSans"/>
              </a:rPr>
              <a:t>.</a:t>
            </a:r>
            <a:endParaRPr lang="en-US" sz="2000" b="0" i="0" dirty="0">
              <a:effectLst/>
              <a:latin typeface="OpenSans"/>
            </a:endParaRPr>
          </a:p>
          <a:p>
            <a:pPr algn="l" latinLnBrk="0"/>
            <a:r>
              <a:rPr lang="en-US" sz="1800" i="1" dirty="0">
                <a:effectLst/>
                <a:latin typeface="OpenSans"/>
              </a:rPr>
              <a:t>(</a:t>
            </a:r>
            <a:r>
              <a:rPr lang="en-US" sz="1800" i="1" dirty="0" err="1">
                <a:latin typeface="OpenSans"/>
              </a:rPr>
              <a:t>Tôi</a:t>
            </a:r>
            <a:r>
              <a:rPr lang="en-US" sz="1800" i="1" dirty="0">
                <a:latin typeface="OpenSans"/>
              </a:rPr>
              <a:t> </a:t>
            </a:r>
            <a:r>
              <a:rPr lang="en-US" sz="1800" i="1" dirty="0" err="1">
                <a:latin typeface="OpenSans"/>
              </a:rPr>
              <a:t>thích</a:t>
            </a:r>
            <a:r>
              <a:rPr lang="en-US" sz="1800" i="1" dirty="0">
                <a:latin typeface="OpenSans"/>
              </a:rPr>
              <a:t> </a:t>
            </a:r>
            <a:r>
              <a:rPr lang="en-US" sz="1800" i="1" dirty="0" err="1">
                <a:latin typeface="OpenSans"/>
              </a:rPr>
              <a:t>học</a:t>
            </a:r>
            <a:r>
              <a:rPr lang="en-US" sz="1800" i="1" dirty="0">
                <a:latin typeface="OpenSans"/>
              </a:rPr>
              <a:t> </a:t>
            </a:r>
            <a:r>
              <a:rPr lang="en-US" sz="1800" b="1" i="1" dirty="0" err="1">
                <a:latin typeface="OpenSans"/>
              </a:rPr>
              <a:t>Lịch</a:t>
            </a:r>
            <a:r>
              <a:rPr lang="en-US" sz="1800" b="1" i="1" dirty="0">
                <a:latin typeface="OpenSans"/>
              </a:rPr>
              <a:t> </a:t>
            </a:r>
            <a:r>
              <a:rPr lang="en-US" sz="1800" b="1" i="1" dirty="0" err="1">
                <a:latin typeface="OpenSans"/>
              </a:rPr>
              <a:t>Sử</a:t>
            </a:r>
            <a:r>
              <a:rPr lang="en-US" sz="1800" i="1" dirty="0">
                <a:latin typeface="OpenSans"/>
              </a:rPr>
              <a:t>.)</a:t>
            </a:r>
            <a:endParaRPr lang="en-US" sz="1800" i="1" dirty="0">
              <a:effectLst/>
              <a:latin typeface="OpenSans"/>
            </a:endParaRPr>
          </a:p>
        </p:txBody>
      </p:sp>
      <p:pic>
        <p:nvPicPr>
          <p:cNvPr id="2050" name="Picture 2" descr="Why Study History | theTrumpet.com">
            <a:extLst>
              <a:ext uri="{FF2B5EF4-FFF2-40B4-BE49-F238E27FC236}">
                <a16:creationId xmlns:a16="http://schemas.microsoft.com/office/drawing/2014/main" id="{496A6B38-9295-6CAB-3E6D-20960C2A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40" y="2571750"/>
            <a:ext cx="2620610" cy="147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0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41">
            <a:extLst>
              <a:ext uri="{FF2B5EF4-FFF2-40B4-BE49-F238E27FC236}">
                <a16:creationId xmlns:a16="http://schemas.microsoft.com/office/drawing/2014/main" id="{66C135F2-B35F-2F4D-DAAA-B62D17C32FCA}"/>
              </a:ext>
            </a:extLst>
          </p:cNvPr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" name="Google Shape;3568;p41">
              <a:extLst>
                <a:ext uri="{FF2B5EF4-FFF2-40B4-BE49-F238E27FC236}">
                  <a16:creationId xmlns:a16="http://schemas.microsoft.com/office/drawing/2014/main" id="{76DE225A-3086-C186-AF57-79842DD6C33D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69;p41">
              <a:extLst>
                <a:ext uri="{FF2B5EF4-FFF2-40B4-BE49-F238E27FC236}">
                  <a16:creationId xmlns:a16="http://schemas.microsoft.com/office/drawing/2014/main" id="{68F7D7F9-0D7E-1223-D1DA-815CF4A0CF9A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AA46BA-C712-C68C-FF77-3873D3348A8F}"/>
              </a:ext>
            </a:extLst>
          </p:cNvPr>
          <p:cNvSpPr txBox="1"/>
          <p:nvPr/>
        </p:nvSpPr>
        <p:spPr>
          <a:xfrm>
            <a:off x="2805028" y="1162756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Calculator </a:t>
            </a:r>
            <a:r>
              <a:rPr lang="en-US" sz="4000" dirty="0">
                <a:solidFill>
                  <a:schemeClr val="bg2"/>
                </a:solidFill>
                <a:latin typeface="Patrick Hand" panose="00000500000000000000" pitchFamily="2" charset="0"/>
              </a:rPr>
              <a:t>(N)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5E9C-8AA5-4DCA-0494-7EE43EDAFD55}"/>
              </a:ext>
            </a:extLst>
          </p:cNvPr>
          <p:cNvSpPr txBox="1"/>
          <p:nvPr/>
        </p:nvSpPr>
        <p:spPr>
          <a:xfrm>
            <a:off x="3652563" y="1870642"/>
            <a:ext cx="1838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Máy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tính</a:t>
            </a:r>
            <a:endParaRPr lang="en-US" sz="30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A2A2-8F06-7DB2-D0D1-671777D5355A}"/>
              </a:ext>
            </a:extLst>
          </p:cNvPr>
          <p:cNvSpPr txBox="1"/>
          <p:nvPr/>
        </p:nvSpPr>
        <p:spPr>
          <a:xfrm>
            <a:off x="4509650" y="2974876"/>
            <a:ext cx="395614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US" sz="2000" dirty="0">
                <a:latin typeface="OpenSans"/>
              </a:rPr>
              <a:t>I have a </a:t>
            </a:r>
            <a:r>
              <a:rPr lang="en-US" sz="2000" b="1" dirty="0">
                <a:latin typeface="OpenSans"/>
              </a:rPr>
              <a:t>calculator</a:t>
            </a:r>
            <a:r>
              <a:rPr lang="en-US" sz="2000" dirty="0">
                <a:latin typeface="OpenSans"/>
              </a:rPr>
              <a:t>.</a:t>
            </a:r>
            <a:endParaRPr lang="en-US" sz="2000" b="0" i="0" dirty="0">
              <a:effectLst/>
              <a:latin typeface="OpenSans"/>
            </a:endParaRPr>
          </a:p>
          <a:p>
            <a:pPr algn="l" latinLnBrk="0"/>
            <a:r>
              <a:rPr lang="en-US" sz="1800" i="1" dirty="0">
                <a:effectLst/>
                <a:latin typeface="OpenSans"/>
              </a:rPr>
              <a:t>(</a:t>
            </a:r>
            <a:r>
              <a:rPr lang="en-US" sz="1800" i="1" dirty="0" err="1">
                <a:latin typeface="OpenSans"/>
              </a:rPr>
              <a:t>Tôi</a:t>
            </a:r>
            <a:r>
              <a:rPr lang="en-US" sz="1800" i="1" dirty="0">
                <a:latin typeface="OpenSans"/>
              </a:rPr>
              <a:t> </a:t>
            </a:r>
            <a:r>
              <a:rPr lang="en-US" sz="1800" i="1" dirty="0" err="1">
                <a:latin typeface="OpenSans"/>
              </a:rPr>
              <a:t>có</a:t>
            </a:r>
            <a:r>
              <a:rPr lang="en-US" sz="1800" i="1" dirty="0">
                <a:latin typeface="OpenSans"/>
              </a:rPr>
              <a:t> </a:t>
            </a:r>
            <a:r>
              <a:rPr lang="en-US" sz="1800" i="1" dirty="0" err="1">
                <a:latin typeface="OpenSans"/>
              </a:rPr>
              <a:t>một</a:t>
            </a:r>
            <a:r>
              <a:rPr lang="en-US" sz="1800" i="1" dirty="0">
                <a:latin typeface="OpenSans"/>
              </a:rPr>
              <a:t> </a:t>
            </a:r>
            <a:r>
              <a:rPr lang="en-US" sz="1800" b="1" i="1" dirty="0" err="1">
                <a:latin typeface="OpenSans"/>
              </a:rPr>
              <a:t>máy</a:t>
            </a:r>
            <a:r>
              <a:rPr lang="en-US" sz="1800" b="1" i="1" dirty="0">
                <a:latin typeface="OpenSans"/>
              </a:rPr>
              <a:t> </a:t>
            </a:r>
            <a:r>
              <a:rPr lang="en-US" sz="1800" b="1" i="1" dirty="0" err="1">
                <a:latin typeface="OpenSans"/>
              </a:rPr>
              <a:t>tính</a:t>
            </a:r>
            <a:r>
              <a:rPr lang="en-US" sz="1800" i="1" dirty="0">
                <a:latin typeface="OpenSans"/>
              </a:rPr>
              <a:t>.)</a:t>
            </a:r>
            <a:endParaRPr lang="en-US" sz="1800" i="1" dirty="0">
              <a:effectLst/>
              <a:latin typeface="OpenSan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0507C8-0E27-B00B-BA00-D1A30C9CA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47" y="2571750"/>
            <a:ext cx="164817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3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41">
            <a:extLst>
              <a:ext uri="{FF2B5EF4-FFF2-40B4-BE49-F238E27FC236}">
                <a16:creationId xmlns:a16="http://schemas.microsoft.com/office/drawing/2014/main" id="{66C135F2-B35F-2F4D-DAAA-B62D17C32FCA}"/>
              </a:ext>
            </a:extLst>
          </p:cNvPr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" name="Google Shape;3568;p41">
              <a:extLst>
                <a:ext uri="{FF2B5EF4-FFF2-40B4-BE49-F238E27FC236}">
                  <a16:creationId xmlns:a16="http://schemas.microsoft.com/office/drawing/2014/main" id="{76DE225A-3086-C186-AF57-79842DD6C33D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69;p41">
              <a:extLst>
                <a:ext uri="{FF2B5EF4-FFF2-40B4-BE49-F238E27FC236}">
                  <a16:creationId xmlns:a16="http://schemas.microsoft.com/office/drawing/2014/main" id="{68F7D7F9-0D7E-1223-D1DA-815CF4A0CF9A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AA46BA-C712-C68C-FF77-3873D3348A8F}"/>
              </a:ext>
            </a:extLst>
          </p:cNvPr>
          <p:cNvSpPr txBox="1"/>
          <p:nvPr/>
        </p:nvSpPr>
        <p:spPr>
          <a:xfrm>
            <a:off x="2805028" y="1162756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Rubber </a:t>
            </a:r>
            <a:r>
              <a:rPr lang="en-US" sz="4000" dirty="0">
                <a:solidFill>
                  <a:schemeClr val="bg2"/>
                </a:solidFill>
                <a:latin typeface="Patrick Hand" panose="00000500000000000000" pitchFamily="2" charset="0"/>
              </a:rPr>
              <a:t>(N)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5E9C-8AA5-4DCA-0494-7EE43EDAFD55}"/>
              </a:ext>
            </a:extLst>
          </p:cNvPr>
          <p:cNvSpPr txBox="1"/>
          <p:nvPr/>
        </p:nvSpPr>
        <p:spPr>
          <a:xfrm>
            <a:off x="3652563" y="1870642"/>
            <a:ext cx="1838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Cục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tẩy</a:t>
            </a:r>
            <a:endParaRPr lang="en-US" sz="30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A2A2-8F06-7DB2-D0D1-671777D5355A}"/>
              </a:ext>
            </a:extLst>
          </p:cNvPr>
          <p:cNvSpPr txBox="1"/>
          <p:nvPr/>
        </p:nvSpPr>
        <p:spPr>
          <a:xfrm>
            <a:off x="4645117" y="2974876"/>
            <a:ext cx="395614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US" sz="2000" dirty="0">
                <a:latin typeface="OpenSans"/>
              </a:rPr>
              <a:t>I see a </a:t>
            </a:r>
            <a:r>
              <a:rPr lang="en-US" sz="2000" b="1" dirty="0">
                <a:latin typeface="OpenSans"/>
              </a:rPr>
              <a:t>rubber</a:t>
            </a:r>
            <a:r>
              <a:rPr lang="en-US" sz="2000" dirty="0">
                <a:latin typeface="OpenSans"/>
              </a:rPr>
              <a:t>.</a:t>
            </a:r>
            <a:endParaRPr lang="en-US" sz="2000" b="0" i="0" dirty="0">
              <a:effectLst/>
              <a:latin typeface="OpenSans"/>
            </a:endParaRPr>
          </a:p>
          <a:p>
            <a:pPr algn="l" latinLnBrk="0"/>
            <a:r>
              <a:rPr lang="en-US" sz="1800" i="1" dirty="0">
                <a:effectLst/>
                <a:latin typeface="OpenSans"/>
              </a:rPr>
              <a:t>(</a:t>
            </a:r>
            <a:r>
              <a:rPr lang="en-US" sz="1800" i="1" dirty="0" err="1">
                <a:latin typeface="OpenSans"/>
              </a:rPr>
              <a:t>Tôi</a:t>
            </a:r>
            <a:r>
              <a:rPr lang="en-US" sz="1800" i="1" dirty="0">
                <a:latin typeface="OpenSans"/>
              </a:rPr>
              <a:t> </a:t>
            </a:r>
            <a:r>
              <a:rPr lang="en-US" sz="1800" i="1" dirty="0" err="1">
                <a:latin typeface="OpenSans"/>
              </a:rPr>
              <a:t>thấy</a:t>
            </a:r>
            <a:r>
              <a:rPr lang="en-US" sz="1800" i="1" dirty="0">
                <a:latin typeface="OpenSans"/>
              </a:rPr>
              <a:t> </a:t>
            </a:r>
            <a:r>
              <a:rPr lang="en-US" sz="1800" i="1" dirty="0" err="1">
                <a:latin typeface="OpenSans"/>
              </a:rPr>
              <a:t>một</a:t>
            </a:r>
            <a:r>
              <a:rPr lang="en-US" sz="1800" i="1" dirty="0">
                <a:latin typeface="OpenSans"/>
              </a:rPr>
              <a:t> </a:t>
            </a:r>
            <a:r>
              <a:rPr lang="en-US" sz="1800" b="1" i="1" dirty="0" err="1">
                <a:latin typeface="OpenSans"/>
              </a:rPr>
              <a:t>cục</a:t>
            </a:r>
            <a:r>
              <a:rPr lang="en-US" sz="1800" b="1" i="1" dirty="0">
                <a:latin typeface="OpenSans"/>
              </a:rPr>
              <a:t> </a:t>
            </a:r>
            <a:r>
              <a:rPr lang="en-US" sz="1800" b="1" i="1" dirty="0" err="1">
                <a:latin typeface="OpenSans"/>
              </a:rPr>
              <a:t>tẩy</a:t>
            </a:r>
            <a:r>
              <a:rPr lang="en-US" sz="1800" i="1" dirty="0">
                <a:latin typeface="OpenSans"/>
              </a:rPr>
              <a:t>.)</a:t>
            </a:r>
            <a:endParaRPr lang="en-US" sz="1800" i="1" dirty="0">
              <a:effectLst/>
              <a:latin typeface="OpenSan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5F183A8-D4CE-425C-E06C-60305E512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79" y="2616634"/>
            <a:ext cx="1977813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6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41">
            <a:extLst>
              <a:ext uri="{FF2B5EF4-FFF2-40B4-BE49-F238E27FC236}">
                <a16:creationId xmlns:a16="http://schemas.microsoft.com/office/drawing/2014/main" id="{66C135F2-B35F-2F4D-DAAA-B62D17C32FCA}"/>
              </a:ext>
            </a:extLst>
          </p:cNvPr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" name="Google Shape;3568;p41">
              <a:extLst>
                <a:ext uri="{FF2B5EF4-FFF2-40B4-BE49-F238E27FC236}">
                  <a16:creationId xmlns:a16="http://schemas.microsoft.com/office/drawing/2014/main" id="{76DE225A-3086-C186-AF57-79842DD6C33D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69;p41">
              <a:extLst>
                <a:ext uri="{FF2B5EF4-FFF2-40B4-BE49-F238E27FC236}">
                  <a16:creationId xmlns:a16="http://schemas.microsoft.com/office/drawing/2014/main" id="{68F7D7F9-0D7E-1223-D1DA-815CF4A0CF9A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AA46BA-C712-C68C-FF77-3873D3348A8F}"/>
              </a:ext>
            </a:extLst>
          </p:cNvPr>
          <p:cNvSpPr txBox="1"/>
          <p:nvPr/>
        </p:nvSpPr>
        <p:spPr>
          <a:xfrm>
            <a:off x="2805028" y="1162756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Pencil case </a:t>
            </a:r>
            <a:r>
              <a:rPr lang="en-US" sz="4000" dirty="0">
                <a:solidFill>
                  <a:schemeClr val="bg2"/>
                </a:solidFill>
                <a:latin typeface="Patrick Hand" panose="00000500000000000000" pitchFamily="2" charset="0"/>
              </a:rPr>
              <a:t>(N)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5E9C-8AA5-4DCA-0494-7EE43EDAFD55}"/>
              </a:ext>
            </a:extLst>
          </p:cNvPr>
          <p:cNvSpPr txBox="1"/>
          <p:nvPr/>
        </p:nvSpPr>
        <p:spPr>
          <a:xfrm>
            <a:off x="3652563" y="1870642"/>
            <a:ext cx="1838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Hộp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bút</a:t>
            </a:r>
            <a:endParaRPr lang="en-US" sz="30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A2A2-8F06-7DB2-D0D1-671777D5355A}"/>
              </a:ext>
            </a:extLst>
          </p:cNvPr>
          <p:cNvSpPr txBox="1"/>
          <p:nvPr/>
        </p:nvSpPr>
        <p:spPr>
          <a:xfrm>
            <a:off x="4385472" y="2959708"/>
            <a:ext cx="395614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US" sz="2000" dirty="0">
                <a:latin typeface="OpenSans"/>
              </a:rPr>
              <a:t>I have a new </a:t>
            </a:r>
            <a:r>
              <a:rPr lang="en-US" sz="2000" b="1" dirty="0">
                <a:latin typeface="OpenSans"/>
              </a:rPr>
              <a:t>pencil case</a:t>
            </a:r>
            <a:r>
              <a:rPr lang="en-US" sz="2000" dirty="0">
                <a:latin typeface="OpenSans"/>
              </a:rPr>
              <a:t>.</a:t>
            </a:r>
            <a:endParaRPr lang="en-US" sz="2000" b="0" i="0" dirty="0">
              <a:effectLst/>
              <a:latin typeface="OpenSans"/>
            </a:endParaRPr>
          </a:p>
          <a:p>
            <a:pPr algn="l" latinLnBrk="0"/>
            <a:r>
              <a:rPr lang="en-US" sz="1800" i="1" dirty="0">
                <a:effectLst/>
                <a:latin typeface="OpenSans"/>
              </a:rPr>
              <a:t>(</a:t>
            </a:r>
            <a:r>
              <a:rPr lang="en-US" sz="1800" i="1" dirty="0" err="1">
                <a:latin typeface="OpenSans"/>
              </a:rPr>
              <a:t>Tôi</a:t>
            </a:r>
            <a:r>
              <a:rPr lang="en-US" sz="1800" i="1" dirty="0">
                <a:latin typeface="OpenSans"/>
              </a:rPr>
              <a:t> </a:t>
            </a:r>
            <a:r>
              <a:rPr lang="en-US" sz="1800" i="1" dirty="0" err="1">
                <a:latin typeface="OpenSans"/>
              </a:rPr>
              <a:t>có</a:t>
            </a:r>
            <a:r>
              <a:rPr lang="en-US" sz="1800" i="1" dirty="0">
                <a:latin typeface="OpenSans"/>
              </a:rPr>
              <a:t> </a:t>
            </a:r>
            <a:r>
              <a:rPr lang="en-US" sz="1800" i="1" dirty="0" err="1">
                <a:latin typeface="OpenSans"/>
              </a:rPr>
              <a:t>một</a:t>
            </a:r>
            <a:r>
              <a:rPr lang="en-US" sz="1800" i="1" dirty="0">
                <a:latin typeface="OpenSans"/>
              </a:rPr>
              <a:t> </a:t>
            </a:r>
            <a:r>
              <a:rPr lang="en-US" sz="1800" b="1" i="1" dirty="0" err="1">
                <a:latin typeface="OpenSans"/>
              </a:rPr>
              <a:t>hộp</a:t>
            </a:r>
            <a:r>
              <a:rPr lang="en-US" sz="1800" b="1" i="1" dirty="0">
                <a:latin typeface="OpenSans"/>
              </a:rPr>
              <a:t> </a:t>
            </a:r>
            <a:r>
              <a:rPr lang="en-US" sz="1800" b="1" i="1" dirty="0" err="1">
                <a:latin typeface="OpenSans"/>
              </a:rPr>
              <a:t>bút</a:t>
            </a:r>
            <a:r>
              <a:rPr lang="en-US" sz="1800" b="1" i="1" dirty="0">
                <a:latin typeface="OpenSans"/>
              </a:rPr>
              <a:t> </a:t>
            </a:r>
            <a:r>
              <a:rPr lang="en-US" sz="1800" i="1" dirty="0" err="1">
                <a:latin typeface="OpenSans"/>
              </a:rPr>
              <a:t>mới</a:t>
            </a:r>
            <a:r>
              <a:rPr lang="en-US" sz="1800" i="1" dirty="0">
                <a:latin typeface="OpenSans"/>
              </a:rPr>
              <a:t>.)</a:t>
            </a:r>
            <a:endParaRPr lang="en-US" sz="1800" i="1" dirty="0">
              <a:effectLst/>
              <a:latin typeface="OpenSan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D9E0EDE-0CFA-C2A8-C790-F27E6EC7B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2" b="8863"/>
          <a:stretch/>
        </p:blipFill>
        <p:spPr bwMode="auto">
          <a:xfrm>
            <a:off x="2083786" y="2564166"/>
            <a:ext cx="1991839" cy="14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8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1" name="Google Shape;3561;p40"/>
          <p:cNvSpPr txBox="1">
            <a:spLocks noGrp="1"/>
          </p:cNvSpPr>
          <p:nvPr>
            <p:ph type="title"/>
          </p:nvPr>
        </p:nvSpPr>
        <p:spPr>
          <a:xfrm>
            <a:off x="2883877" y="1863969"/>
            <a:ext cx="3376246" cy="19607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THE MEMORY GAME</a:t>
            </a:r>
            <a:endParaRPr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36D4DE8-262B-F2D3-72C2-3BF0ED367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658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DE7D7D-DFD6-027E-3185-627FD4B7877A}"/>
              </a:ext>
            </a:extLst>
          </p:cNvPr>
          <p:cNvSpPr txBox="1"/>
          <p:nvPr/>
        </p:nvSpPr>
        <p:spPr>
          <a:xfrm>
            <a:off x="6570132" y="1371421"/>
            <a:ext cx="23706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2"/>
                </a:solidFill>
                <a:latin typeface="Patrick Hand" panose="00000500000000000000" pitchFamily="2" charset="0"/>
              </a:rPr>
              <a:t>A SPECIAL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41">
            <a:extLst>
              <a:ext uri="{FF2B5EF4-FFF2-40B4-BE49-F238E27FC236}">
                <a16:creationId xmlns:a16="http://schemas.microsoft.com/office/drawing/2014/main" id="{66C135F2-B35F-2F4D-DAAA-B62D17C32FCA}"/>
              </a:ext>
            </a:extLst>
          </p:cNvPr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" name="Google Shape;3568;p41">
              <a:extLst>
                <a:ext uri="{FF2B5EF4-FFF2-40B4-BE49-F238E27FC236}">
                  <a16:creationId xmlns:a16="http://schemas.microsoft.com/office/drawing/2014/main" id="{76DE225A-3086-C186-AF57-79842DD6C33D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69;p41">
              <a:extLst>
                <a:ext uri="{FF2B5EF4-FFF2-40B4-BE49-F238E27FC236}">
                  <a16:creationId xmlns:a16="http://schemas.microsoft.com/office/drawing/2014/main" id="{68F7D7F9-0D7E-1223-D1DA-815CF4A0CF9A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AA46BA-C712-C68C-FF77-3873D3348A8F}"/>
              </a:ext>
            </a:extLst>
          </p:cNvPr>
          <p:cNvSpPr txBox="1"/>
          <p:nvPr/>
        </p:nvSpPr>
        <p:spPr>
          <a:xfrm>
            <a:off x="2805028" y="1162756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Calculator </a:t>
            </a:r>
            <a:r>
              <a:rPr lang="en-US" sz="4000" dirty="0">
                <a:solidFill>
                  <a:schemeClr val="bg2"/>
                </a:solidFill>
                <a:latin typeface="Patrick Hand" panose="00000500000000000000" pitchFamily="2" charset="0"/>
              </a:rPr>
              <a:t>(N)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5E9C-8AA5-4DCA-0494-7EE43EDAFD55}"/>
              </a:ext>
            </a:extLst>
          </p:cNvPr>
          <p:cNvSpPr txBox="1"/>
          <p:nvPr/>
        </p:nvSpPr>
        <p:spPr>
          <a:xfrm>
            <a:off x="3652563" y="1870642"/>
            <a:ext cx="1838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Máy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tính</a:t>
            </a:r>
            <a:endParaRPr lang="en-US" sz="30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0507C8-0E27-B00B-BA00-D1A30C9CA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63" y="2646000"/>
            <a:ext cx="164817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24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41">
            <a:extLst>
              <a:ext uri="{FF2B5EF4-FFF2-40B4-BE49-F238E27FC236}">
                <a16:creationId xmlns:a16="http://schemas.microsoft.com/office/drawing/2014/main" id="{66C135F2-B35F-2F4D-DAAA-B62D17C32FCA}"/>
              </a:ext>
            </a:extLst>
          </p:cNvPr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" name="Google Shape;3568;p41">
              <a:extLst>
                <a:ext uri="{FF2B5EF4-FFF2-40B4-BE49-F238E27FC236}">
                  <a16:creationId xmlns:a16="http://schemas.microsoft.com/office/drawing/2014/main" id="{76DE225A-3086-C186-AF57-79842DD6C33D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69;p41">
              <a:extLst>
                <a:ext uri="{FF2B5EF4-FFF2-40B4-BE49-F238E27FC236}">
                  <a16:creationId xmlns:a16="http://schemas.microsoft.com/office/drawing/2014/main" id="{68F7D7F9-0D7E-1223-D1DA-815CF4A0CF9A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AA46BA-C712-C68C-FF77-3873D3348A8F}"/>
              </a:ext>
            </a:extLst>
          </p:cNvPr>
          <p:cNvSpPr txBox="1"/>
          <p:nvPr/>
        </p:nvSpPr>
        <p:spPr>
          <a:xfrm>
            <a:off x="2805028" y="1162756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Smart </a:t>
            </a:r>
            <a:r>
              <a:rPr lang="en-US" sz="4000" dirty="0">
                <a:solidFill>
                  <a:schemeClr val="bg2"/>
                </a:solidFill>
                <a:latin typeface="Patrick Hand" panose="00000500000000000000" pitchFamily="2" charset="0"/>
              </a:rPr>
              <a:t>(adj)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5E9C-8AA5-4DCA-0494-7EE43EDAFD55}"/>
              </a:ext>
            </a:extLst>
          </p:cNvPr>
          <p:cNvSpPr txBox="1"/>
          <p:nvPr/>
        </p:nvSpPr>
        <p:spPr>
          <a:xfrm>
            <a:off x="3652563" y="1870642"/>
            <a:ext cx="1838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Thông </a:t>
            </a:r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minh</a:t>
            </a:r>
            <a:endParaRPr lang="en-US" sz="30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pic>
        <p:nvPicPr>
          <p:cNvPr id="8194" name="Picture 2" descr="Giải pháp tổ chức thực hiện sáng kiến kinh nghiệm">
            <a:extLst>
              <a:ext uri="{FF2B5EF4-FFF2-40B4-BE49-F238E27FC236}">
                <a16:creationId xmlns:a16="http://schemas.microsoft.com/office/drawing/2014/main" id="{C5269FE7-5F18-1118-CEAA-AF8118FA3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86" y="2571750"/>
            <a:ext cx="2581627" cy="147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4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41">
            <a:extLst>
              <a:ext uri="{FF2B5EF4-FFF2-40B4-BE49-F238E27FC236}">
                <a16:creationId xmlns:a16="http://schemas.microsoft.com/office/drawing/2014/main" id="{66C135F2-B35F-2F4D-DAAA-B62D17C32FCA}"/>
              </a:ext>
            </a:extLst>
          </p:cNvPr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" name="Google Shape;3568;p41">
              <a:extLst>
                <a:ext uri="{FF2B5EF4-FFF2-40B4-BE49-F238E27FC236}">
                  <a16:creationId xmlns:a16="http://schemas.microsoft.com/office/drawing/2014/main" id="{76DE225A-3086-C186-AF57-79842DD6C33D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69;p41">
              <a:extLst>
                <a:ext uri="{FF2B5EF4-FFF2-40B4-BE49-F238E27FC236}">
                  <a16:creationId xmlns:a16="http://schemas.microsoft.com/office/drawing/2014/main" id="{68F7D7F9-0D7E-1223-D1DA-815CF4A0CF9A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AA46BA-C712-C68C-FF77-3873D3348A8F}"/>
              </a:ext>
            </a:extLst>
          </p:cNvPr>
          <p:cNvSpPr txBox="1"/>
          <p:nvPr/>
        </p:nvSpPr>
        <p:spPr>
          <a:xfrm>
            <a:off x="2805028" y="1162756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Uniform </a:t>
            </a:r>
            <a:r>
              <a:rPr lang="en-US" sz="4000" dirty="0">
                <a:solidFill>
                  <a:schemeClr val="bg2"/>
                </a:solidFill>
                <a:latin typeface="Patrick Hand" panose="00000500000000000000" pitchFamily="2" charset="0"/>
              </a:rPr>
              <a:t>(N)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5E9C-8AA5-4DCA-0494-7EE43EDAFD55}"/>
              </a:ext>
            </a:extLst>
          </p:cNvPr>
          <p:cNvSpPr txBox="1"/>
          <p:nvPr/>
        </p:nvSpPr>
        <p:spPr>
          <a:xfrm>
            <a:off x="3652563" y="1870642"/>
            <a:ext cx="1838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Đồng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phục</a:t>
            </a:r>
            <a:endParaRPr lang="en-US" sz="30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CE97ED0-E9E6-851C-C0B1-007E37AF0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198" y="2571750"/>
            <a:ext cx="1478903" cy="147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61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41">
            <a:extLst>
              <a:ext uri="{FF2B5EF4-FFF2-40B4-BE49-F238E27FC236}">
                <a16:creationId xmlns:a16="http://schemas.microsoft.com/office/drawing/2014/main" id="{66C135F2-B35F-2F4D-DAAA-B62D17C32FCA}"/>
              </a:ext>
            </a:extLst>
          </p:cNvPr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" name="Google Shape;3568;p41">
              <a:extLst>
                <a:ext uri="{FF2B5EF4-FFF2-40B4-BE49-F238E27FC236}">
                  <a16:creationId xmlns:a16="http://schemas.microsoft.com/office/drawing/2014/main" id="{76DE225A-3086-C186-AF57-79842DD6C33D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69;p41">
              <a:extLst>
                <a:ext uri="{FF2B5EF4-FFF2-40B4-BE49-F238E27FC236}">
                  <a16:creationId xmlns:a16="http://schemas.microsoft.com/office/drawing/2014/main" id="{68F7D7F9-0D7E-1223-D1DA-815CF4A0CF9A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AA46BA-C712-C68C-FF77-3873D3348A8F}"/>
              </a:ext>
            </a:extLst>
          </p:cNvPr>
          <p:cNvSpPr txBox="1"/>
          <p:nvPr/>
        </p:nvSpPr>
        <p:spPr>
          <a:xfrm>
            <a:off x="2805028" y="1162756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Special </a:t>
            </a:r>
            <a:r>
              <a:rPr lang="en-US" sz="4000" dirty="0">
                <a:solidFill>
                  <a:schemeClr val="bg2"/>
                </a:solidFill>
                <a:latin typeface="Patrick Hand" panose="00000500000000000000" pitchFamily="2" charset="0"/>
              </a:rPr>
              <a:t>(adj)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5E9C-8AA5-4DCA-0494-7EE43EDAFD55}"/>
              </a:ext>
            </a:extLst>
          </p:cNvPr>
          <p:cNvSpPr txBox="1"/>
          <p:nvPr/>
        </p:nvSpPr>
        <p:spPr>
          <a:xfrm>
            <a:off x="3761630" y="1870642"/>
            <a:ext cx="1496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Đặc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biệt</a:t>
            </a:r>
            <a:endParaRPr lang="en-US" sz="30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26330D-9905-33F6-3D00-FF7208D9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36" y="2571750"/>
            <a:ext cx="2299826" cy="156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4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41">
            <a:extLst>
              <a:ext uri="{FF2B5EF4-FFF2-40B4-BE49-F238E27FC236}">
                <a16:creationId xmlns:a16="http://schemas.microsoft.com/office/drawing/2014/main" id="{66C135F2-B35F-2F4D-DAAA-B62D17C32FCA}"/>
              </a:ext>
            </a:extLst>
          </p:cNvPr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" name="Google Shape;3568;p41">
              <a:extLst>
                <a:ext uri="{FF2B5EF4-FFF2-40B4-BE49-F238E27FC236}">
                  <a16:creationId xmlns:a16="http://schemas.microsoft.com/office/drawing/2014/main" id="{76DE225A-3086-C186-AF57-79842DD6C33D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69;p41">
              <a:extLst>
                <a:ext uri="{FF2B5EF4-FFF2-40B4-BE49-F238E27FC236}">
                  <a16:creationId xmlns:a16="http://schemas.microsoft.com/office/drawing/2014/main" id="{68F7D7F9-0D7E-1223-D1DA-815CF4A0CF9A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AA46BA-C712-C68C-FF77-3873D3348A8F}"/>
              </a:ext>
            </a:extLst>
          </p:cNvPr>
          <p:cNvSpPr txBox="1"/>
          <p:nvPr/>
        </p:nvSpPr>
        <p:spPr>
          <a:xfrm>
            <a:off x="2805028" y="1162756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Heavy </a:t>
            </a:r>
            <a:r>
              <a:rPr lang="en-US" sz="4000" dirty="0">
                <a:solidFill>
                  <a:schemeClr val="bg2"/>
                </a:solidFill>
                <a:latin typeface="Patrick Hand" panose="00000500000000000000" pitchFamily="2" charset="0"/>
              </a:rPr>
              <a:t>(adj)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5E9C-8AA5-4DCA-0494-7EE43EDAFD55}"/>
              </a:ext>
            </a:extLst>
          </p:cNvPr>
          <p:cNvSpPr txBox="1"/>
          <p:nvPr/>
        </p:nvSpPr>
        <p:spPr>
          <a:xfrm>
            <a:off x="3703970" y="1870642"/>
            <a:ext cx="1736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Nặng</a:t>
            </a:r>
            <a:endParaRPr lang="en-US" sz="30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FAB5399-FEBB-9D11-2DCB-A58056832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90" y="2616634"/>
            <a:ext cx="1312120" cy="14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6" name="Google Shape;3576;p42"/>
          <p:cNvGrpSpPr/>
          <p:nvPr/>
        </p:nvGrpSpPr>
        <p:grpSpPr>
          <a:xfrm>
            <a:off x="3645078" y="1151512"/>
            <a:ext cx="2097674" cy="2085907"/>
            <a:chOff x="4080729" y="838311"/>
            <a:chExt cx="2097674" cy="2085907"/>
          </a:xfrm>
        </p:grpSpPr>
        <p:sp>
          <p:nvSpPr>
            <p:cNvPr id="3577" name="Google Shape;3577;p42"/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0" name="Google Shape;3580;p42"/>
          <p:cNvSpPr txBox="1">
            <a:spLocks noGrp="1"/>
          </p:cNvSpPr>
          <p:nvPr>
            <p:ph type="title"/>
          </p:nvPr>
        </p:nvSpPr>
        <p:spPr>
          <a:xfrm>
            <a:off x="3401240" y="3283485"/>
            <a:ext cx="23415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Tasks</a:t>
            </a:r>
            <a:endParaRPr sz="3600" dirty="0"/>
          </a:p>
        </p:txBody>
      </p:sp>
      <p:sp>
        <p:nvSpPr>
          <p:cNvPr id="3581" name="Google Shape;3581;p42"/>
          <p:cNvSpPr txBox="1">
            <a:spLocks noGrp="1"/>
          </p:cNvSpPr>
          <p:nvPr>
            <p:ph type="title" idx="2"/>
          </p:nvPr>
        </p:nvSpPr>
        <p:spPr>
          <a:xfrm>
            <a:off x="3401240" y="1855154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0238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5" name="Google Shape;3765;p46"/>
          <p:cNvSpPr txBox="1">
            <a:spLocks noGrp="1"/>
          </p:cNvSpPr>
          <p:nvPr>
            <p:ph type="title"/>
          </p:nvPr>
        </p:nvSpPr>
        <p:spPr>
          <a:xfrm>
            <a:off x="719998" y="330845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 1: Listen and read.</a:t>
            </a:r>
            <a:endParaRPr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88F7A47-66C9-136F-FE8C-1314329A8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758" y="1293696"/>
            <a:ext cx="4042481" cy="337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DEAB8F-0A1A-24C2-4280-1A1387D246FD}"/>
              </a:ext>
            </a:extLst>
          </p:cNvPr>
          <p:cNvSpPr txBox="1"/>
          <p:nvPr/>
        </p:nvSpPr>
        <p:spPr>
          <a:xfrm>
            <a:off x="1379753" y="944733"/>
            <a:ext cx="63844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1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(Loud knock)</a:t>
            </a:r>
            <a:endParaRPr lang="en-US" sz="2000" b="0" i="0" dirty="0">
              <a:effectLst/>
              <a:latin typeface="Patrick Hand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2000" b="1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Phong:</a:t>
            </a:r>
            <a:r>
              <a:rPr lang="en-US" sz="2000" b="0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 	Hi, </a:t>
            </a:r>
            <a:r>
              <a:rPr lang="en-US" sz="2000" b="0" i="0" dirty="0" err="1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Vy</a:t>
            </a:r>
            <a:r>
              <a:rPr lang="en-US" sz="2000" b="0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l"/>
            <a:r>
              <a:rPr lang="en-US" sz="2000" b="1" i="0" dirty="0" err="1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Vy</a:t>
            </a:r>
            <a:r>
              <a:rPr lang="en-US" sz="2000" b="1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sz="2000" b="0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 	Hi, Phong! Are you ready?</a:t>
            </a:r>
          </a:p>
          <a:p>
            <a:pPr algn="l"/>
            <a:r>
              <a:rPr lang="en-US" sz="2000" b="1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Phong:</a:t>
            </a:r>
            <a:r>
              <a:rPr lang="en-US" sz="2000" b="0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 	Just a minute.</a:t>
            </a:r>
          </a:p>
          <a:p>
            <a:pPr algn="l"/>
            <a:r>
              <a:rPr lang="en-US" sz="2000" b="1" i="0" dirty="0" err="1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Vy</a:t>
            </a:r>
            <a:r>
              <a:rPr lang="en-US" sz="2000" b="1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sz="2000" b="0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 	Oh, this is Duy, my new friend.</a:t>
            </a:r>
          </a:p>
          <a:p>
            <a:pPr algn="l"/>
            <a:r>
              <a:rPr lang="en-US" sz="2000" b="1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Phong:</a:t>
            </a:r>
            <a:r>
              <a:rPr lang="en-US" sz="2000" b="0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 	Hi, Duy. Nice to meet you.</a:t>
            </a:r>
          </a:p>
          <a:p>
            <a:pPr algn="l"/>
            <a:r>
              <a:rPr lang="en-US" sz="2000" b="1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Duy:</a:t>
            </a:r>
            <a:r>
              <a:rPr lang="en-US" sz="2000" b="0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 	Hi, Phong. I live near here, and we go to the same school!</a:t>
            </a:r>
          </a:p>
          <a:p>
            <a:pPr algn="l"/>
            <a:r>
              <a:rPr lang="en-US" sz="2000" b="1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Phong:</a:t>
            </a:r>
            <a:r>
              <a:rPr lang="en-US" sz="2000" b="0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 	Good. Hmm, your school bag looks heavy.</a:t>
            </a:r>
          </a:p>
          <a:p>
            <a:pPr algn="l"/>
            <a:r>
              <a:rPr lang="en-US" sz="2000" b="1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Duy:</a:t>
            </a:r>
            <a:r>
              <a:rPr lang="en-US" sz="2000" b="0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 	Yes! I have new books, and we have new subjects to study.</a:t>
            </a:r>
          </a:p>
          <a:p>
            <a:pPr algn="l"/>
            <a:r>
              <a:rPr lang="en-US" sz="2000" b="1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Phong:</a:t>
            </a:r>
            <a:r>
              <a:rPr lang="en-US" sz="2000" b="0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 	And a new uniform, Duy! You look smart!</a:t>
            </a:r>
          </a:p>
          <a:p>
            <a:pPr algn="l"/>
            <a:r>
              <a:rPr lang="en-US" sz="2000" b="1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Duy:</a:t>
            </a:r>
            <a:r>
              <a:rPr lang="en-US" sz="2000" b="0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 	Thanks, Phong. We always look smart in our uniforms.</a:t>
            </a:r>
          </a:p>
          <a:p>
            <a:pPr algn="l"/>
            <a:r>
              <a:rPr lang="en-US" sz="2000" b="1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Phong:</a:t>
            </a:r>
            <a:r>
              <a:rPr lang="en-US" sz="2000" b="0" i="0" dirty="0">
                <a:effectLst/>
                <a:latin typeface="Patrick H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 	Let me put on my uniform. Then we can go.</a:t>
            </a:r>
          </a:p>
        </p:txBody>
      </p:sp>
      <p:pic>
        <p:nvPicPr>
          <p:cNvPr id="3" name="u1-getting-started-ex1">
            <a:hlinkClick r:id="" action="ppaction://media"/>
            <a:extLst>
              <a:ext uri="{FF2B5EF4-FFF2-40B4-BE49-F238E27FC236}">
                <a16:creationId xmlns:a16="http://schemas.microsoft.com/office/drawing/2014/main" id="{456E09AA-0BD5-EA40-665B-FBED0584DD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2110" y="467133"/>
            <a:ext cx="341312" cy="341312"/>
          </a:xfrm>
          <a:prstGeom prst="rect">
            <a:avLst/>
          </a:prstGeom>
        </p:spPr>
      </p:pic>
      <p:sp>
        <p:nvSpPr>
          <p:cNvPr id="6" name="Google Shape;3765;p46">
            <a:extLst>
              <a:ext uri="{FF2B5EF4-FFF2-40B4-BE49-F238E27FC236}">
                <a16:creationId xmlns:a16="http://schemas.microsoft.com/office/drawing/2014/main" id="{1EA585B8-B4F8-854B-1E56-FCC3C80A33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330845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 1: Listen and read.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216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7" name="Google Shape;3567;p41"/>
          <p:cNvGrpSpPr/>
          <p:nvPr/>
        </p:nvGrpSpPr>
        <p:grpSpPr>
          <a:xfrm>
            <a:off x="616757" y="1241778"/>
            <a:ext cx="7910485" cy="3569428"/>
            <a:chOff x="1129025" y="609299"/>
            <a:chExt cx="6902748" cy="3837843"/>
          </a:xfrm>
        </p:grpSpPr>
        <p:sp>
          <p:nvSpPr>
            <p:cNvPr id="3568" name="Google Shape;3568;p41"/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1"/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765;p46">
            <a:extLst>
              <a:ext uri="{FF2B5EF4-FFF2-40B4-BE49-F238E27FC236}">
                <a16:creationId xmlns:a16="http://schemas.microsoft.com/office/drawing/2014/main" id="{1C3209C6-7B78-A9DE-C140-6F25B7F7C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6594" y="287138"/>
            <a:ext cx="4412310" cy="816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Ex 2: Read the conversation again and tick T (True) or F (False).</a:t>
            </a:r>
            <a:endParaRPr sz="24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69F4690-3903-8F00-8009-119C27BFF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11992"/>
              </p:ext>
            </p:extLst>
          </p:nvPr>
        </p:nvGraphicFramePr>
        <p:xfrm>
          <a:off x="1351391" y="1737122"/>
          <a:ext cx="6279061" cy="2743200"/>
        </p:xfrm>
        <a:graphic>
          <a:graphicData uri="http://schemas.openxmlformats.org/drawingml/2006/table">
            <a:tbl>
              <a:tblPr firstRow="1" bandRow="1">
                <a:tableStyleId>{631CF5BC-6D9F-4662-AD0E-1FFD75810ED7}</a:tableStyleId>
              </a:tblPr>
              <a:tblGrid>
                <a:gridCol w="4997497">
                  <a:extLst>
                    <a:ext uri="{9D8B030D-6E8A-4147-A177-3AD203B41FA5}">
                      <a16:colId xmlns:a16="http://schemas.microsoft.com/office/drawing/2014/main" val="2546015005"/>
                    </a:ext>
                  </a:extLst>
                </a:gridCol>
                <a:gridCol w="640782">
                  <a:extLst>
                    <a:ext uri="{9D8B030D-6E8A-4147-A177-3AD203B41FA5}">
                      <a16:colId xmlns:a16="http://schemas.microsoft.com/office/drawing/2014/main" val="2589643312"/>
                    </a:ext>
                  </a:extLst>
                </a:gridCol>
                <a:gridCol w="640782">
                  <a:extLst>
                    <a:ext uri="{9D8B030D-6E8A-4147-A177-3AD203B41FA5}">
                      <a16:colId xmlns:a16="http://schemas.microsoft.com/office/drawing/2014/main" val="32861687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Patrick Hand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atrick Hand" panose="00000500000000000000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atrick Hand" panose="00000500000000000000" pitchFamily="2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483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Patrick Hand" panose="00000500000000000000" pitchFamily="2" charset="0"/>
                        </a:rPr>
                        <a:t>1. </a:t>
                      </a:r>
                      <a:r>
                        <a:rPr lang="en-US" sz="2000" dirty="0" err="1">
                          <a:latin typeface="Patrick Hand" panose="00000500000000000000" pitchFamily="2" charset="0"/>
                        </a:rPr>
                        <a:t>Vy</a:t>
                      </a:r>
                      <a:r>
                        <a:rPr lang="en-US" sz="2000" dirty="0">
                          <a:latin typeface="Patrick Hand" panose="00000500000000000000" pitchFamily="2" charset="0"/>
                        </a:rPr>
                        <a:t>, Phong, and Duy go to the same school.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Patrick Hand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Patrick Hand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23676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Patrick Hand" panose="00000500000000000000" pitchFamily="2" charset="0"/>
                        </a:rPr>
                        <a:t>2. Duy is Phong’s friend.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Patrick Hand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Patrick Hand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9710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Patrick Hand" panose="00000500000000000000" pitchFamily="2" charset="0"/>
                        </a:rPr>
                        <a:t>3. Phong says Duy looks smart in his uniform.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Patrick Hand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Patrick Hand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1115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Patrick Hand" panose="00000500000000000000" pitchFamily="2" charset="0"/>
                        </a:rPr>
                        <a:t>4. They have new subjects to study.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Patrick Hand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Patrick Hand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442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Patrick Hand" panose="00000500000000000000" pitchFamily="2" charset="0"/>
                        </a:rPr>
                        <a:t>5. Phong is wearing a school uniform.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Patrick Hand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Patrick Hand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59127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A9E5AA-5CB3-8945-7164-564E75B80ED8}"/>
              </a:ext>
            </a:extLst>
          </p:cNvPr>
          <p:cNvSpPr txBox="1"/>
          <p:nvPr/>
        </p:nvSpPr>
        <p:spPr>
          <a:xfrm>
            <a:off x="6472920" y="2239374"/>
            <a:ext cx="428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2C740-40C7-8B61-7C30-470854F9F059}"/>
              </a:ext>
            </a:extLst>
          </p:cNvPr>
          <p:cNvSpPr txBox="1"/>
          <p:nvPr/>
        </p:nvSpPr>
        <p:spPr>
          <a:xfrm>
            <a:off x="7087190" y="2702976"/>
            <a:ext cx="428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2508C-0780-F1EF-012D-A7AEFE69EDAB}"/>
              </a:ext>
            </a:extLst>
          </p:cNvPr>
          <p:cNvSpPr txBox="1"/>
          <p:nvPr/>
        </p:nvSpPr>
        <p:spPr>
          <a:xfrm>
            <a:off x="6472920" y="3159793"/>
            <a:ext cx="428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F35A40-111C-1FD3-8A47-434DDF3500C7}"/>
              </a:ext>
            </a:extLst>
          </p:cNvPr>
          <p:cNvSpPr txBox="1"/>
          <p:nvPr/>
        </p:nvSpPr>
        <p:spPr>
          <a:xfrm>
            <a:off x="6472920" y="3623403"/>
            <a:ext cx="428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2306B-225F-E489-0488-F79C281E41E9}"/>
              </a:ext>
            </a:extLst>
          </p:cNvPr>
          <p:cNvSpPr txBox="1"/>
          <p:nvPr/>
        </p:nvSpPr>
        <p:spPr>
          <a:xfrm>
            <a:off x="7096246" y="4080212"/>
            <a:ext cx="428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87;p43">
            <a:extLst>
              <a:ext uri="{FF2B5EF4-FFF2-40B4-BE49-F238E27FC236}">
                <a16:creationId xmlns:a16="http://schemas.microsoft.com/office/drawing/2014/main" id="{66810014-F24A-1DA6-ACCB-79BF3B4D5E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1911" y="244087"/>
            <a:ext cx="5500177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Ex 3: Write ONE word from the box in each gap.</a:t>
            </a:r>
            <a:endParaRPr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A89E6D-F80C-4EAB-0487-0C055D9EEF9C}"/>
              </a:ext>
            </a:extLst>
          </p:cNvPr>
          <p:cNvSpPr/>
          <p:nvPr/>
        </p:nvSpPr>
        <p:spPr>
          <a:xfrm>
            <a:off x="982133" y="809767"/>
            <a:ext cx="7179733" cy="6126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416A1-FAE1-41AF-827A-51AFB56A7D90}"/>
              </a:ext>
            </a:extLst>
          </p:cNvPr>
          <p:cNvSpPr txBox="1"/>
          <p:nvPr/>
        </p:nvSpPr>
        <p:spPr>
          <a:xfrm>
            <a:off x="1196621" y="903221"/>
            <a:ext cx="40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003D0-CCE1-CDB2-7B9E-33752483B1A5}"/>
              </a:ext>
            </a:extLst>
          </p:cNvPr>
          <p:cNvSpPr txBox="1"/>
          <p:nvPr/>
        </p:nvSpPr>
        <p:spPr>
          <a:xfrm>
            <a:off x="2506133" y="903221"/>
            <a:ext cx="987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subjects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AAD0E4-F124-9CD1-A964-E0E34486E985}"/>
              </a:ext>
            </a:extLst>
          </p:cNvPr>
          <p:cNvSpPr txBox="1"/>
          <p:nvPr/>
        </p:nvSpPr>
        <p:spPr>
          <a:xfrm>
            <a:off x="4312354" y="899272"/>
            <a:ext cx="519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has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FE01C-9700-49DD-B51B-C6F1E3B641E7}"/>
              </a:ext>
            </a:extLst>
          </p:cNvPr>
          <p:cNvSpPr txBox="1"/>
          <p:nvPr/>
        </p:nvSpPr>
        <p:spPr>
          <a:xfrm>
            <a:off x="5650085" y="899272"/>
            <a:ext cx="654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wear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4A85E1-D7A5-22B2-557D-5F76C64BB2AF}"/>
              </a:ext>
            </a:extLst>
          </p:cNvPr>
          <p:cNvSpPr txBox="1"/>
          <p:nvPr/>
        </p:nvSpPr>
        <p:spPr>
          <a:xfrm>
            <a:off x="6898920" y="903221"/>
            <a:ext cx="1080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uniforms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D7BF4-6981-C966-CD64-30D87C146E95}"/>
              </a:ext>
            </a:extLst>
          </p:cNvPr>
          <p:cNvSpPr txBox="1"/>
          <p:nvPr/>
        </p:nvSpPr>
        <p:spPr>
          <a:xfrm>
            <a:off x="1889123" y="1632428"/>
            <a:ext cx="5365750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Patrick Hand" panose="00000500000000000000" pitchFamily="2" charset="0"/>
              </a:rPr>
              <a:t>Students </a:t>
            </a:r>
            <a:r>
              <a:rPr lang="en-US" sz="2000" dirty="0">
                <a:latin typeface="+mj-lt"/>
              </a:rPr>
              <a:t>_______</a:t>
            </a:r>
            <a:r>
              <a:rPr lang="en-US" sz="2000" dirty="0">
                <a:latin typeface="Patrick Hand" panose="00000500000000000000" pitchFamily="2" charset="0"/>
              </a:rPr>
              <a:t> their uniforms on Monday.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latin typeface="Patrick Hand" panose="00000500000000000000" pitchFamily="2" charset="0"/>
              </a:rPr>
              <a:t>Vy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>
                <a:latin typeface="+mj-lt"/>
              </a:rPr>
              <a:t>_____</a:t>
            </a:r>
            <a:r>
              <a:rPr lang="en-US" sz="2000" dirty="0">
                <a:latin typeface="Patrick Hand" panose="00000500000000000000" pitchFamily="2" charset="0"/>
              </a:rPr>
              <a:t> a new friend, Duy.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Patrick Hand" panose="00000500000000000000" pitchFamily="2" charset="0"/>
              </a:rPr>
              <a:t>- Do Phong, </a:t>
            </a:r>
            <a:r>
              <a:rPr lang="en-US" sz="2000" dirty="0" err="1">
                <a:latin typeface="Patrick Hand" panose="00000500000000000000" pitchFamily="2" charset="0"/>
              </a:rPr>
              <a:t>Vy</a:t>
            </a:r>
            <a:r>
              <a:rPr lang="en-US" sz="2000" dirty="0">
                <a:latin typeface="Patrick Hand" panose="00000500000000000000" pitchFamily="2" charset="0"/>
              </a:rPr>
              <a:t>, and Duy </a:t>
            </a:r>
            <a:r>
              <a:rPr lang="en-US" sz="2000" dirty="0">
                <a:latin typeface="+mj-lt"/>
              </a:rPr>
              <a:t>_____ </a:t>
            </a:r>
            <a:r>
              <a:rPr lang="en-US" sz="2000" dirty="0">
                <a:latin typeface="Patrick Hand" panose="00000500000000000000" pitchFamily="2" charset="0"/>
              </a:rPr>
              <a:t>to the same school?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Patrick Hand" panose="00000500000000000000" pitchFamily="2" charset="0"/>
              </a:rPr>
              <a:t>      - Yes, they do.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sz="2000" dirty="0">
                <a:latin typeface="Patrick Hand" panose="00000500000000000000" pitchFamily="2" charset="0"/>
              </a:rPr>
              <a:t>Students always look smart in their </a:t>
            </a:r>
            <a:r>
              <a:rPr lang="en-US" sz="2000" dirty="0">
                <a:latin typeface="+mj-lt"/>
              </a:rPr>
              <a:t>_________</a:t>
            </a:r>
            <a:r>
              <a:rPr lang="en-US" sz="2000" dirty="0">
                <a:latin typeface="Patrick Hand" panose="00000500000000000000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sz="2000" dirty="0">
                <a:latin typeface="Patrick Hand" panose="00000500000000000000" pitchFamily="2" charset="0"/>
              </a:rPr>
              <a:t>- What </a:t>
            </a:r>
            <a:r>
              <a:rPr lang="en-US" sz="2000" dirty="0">
                <a:latin typeface="+mj-lt"/>
              </a:rPr>
              <a:t>__________</a:t>
            </a:r>
            <a:r>
              <a:rPr lang="en-US" sz="2000" dirty="0">
                <a:latin typeface="Patrick Hand" panose="00000500000000000000" pitchFamily="2" charset="0"/>
              </a:rPr>
              <a:t> do you like to study?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Patrick Hand" panose="00000500000000000000" pitchFamily="2" charset="0"/>
              </a:rPr>
              <a:t>      </a:t>
            </a:r>
            <a:r>
              <a:rPr lang="en-US" sz="2000" dirty="0">
                <a:latin typeface="Patrick Hand" panose="00000500000000000000" pitchFamily="2" charset="0"/>
              </a:rPr>
              <a:t>- I like to study English and history.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6914E-7 L -0.25226 0.153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6914E-7 L -0.17535 0.249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12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2716E-6 L 0.37535 0.323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1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82716E-6 L -0.12396 0.508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25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2716E-6 L 0.07848 0.593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29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5" name="Google Shape;3535;p39"/>
          <p:cNvGrpSpPr/>
          <p:nvPr/>
        </p:nvGrpSpPr>
        <p:grpSpPr>
          <a:xfrm>
            <a:off x="5350121" y="1759508"/>
            <a:ext cx="1177950" cy="1164631"/>
            <a:chOff x="496256" y="1136537"/>
            <a:chExt cx="747040" cy="738736"/>
          </a:xfrm>
        </p:grpSpPr>
        <p:sp>
          <p:nvSpPr>
            <p:cNvPr id="3536" name="Google Shape;3536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1" name="Google Shape;3541;p39"/>
          <p:cNvGrpSpPr/>
          <p:nvPr/>
        </p:nvGrpSpPr>
        <p:grpSpPr>
          <a:xfrm>
            <a:off x="2660271" y="1759508"/>
            <a:ext cx="1177950" cy="1164631"/>
            <a:chOff x="496256" y="1136537"/>
            <a:chExt cx="747040" cy="738736"/>
          </a:xfrm>
        </p:grpSpPr>
        <p:sp>
          <p:nvSpPr>
            <p:cNvPr id="3542" name="Google Shape;3542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4" name="Google Shape;3544;p39"/>
          <p:cNvSpPr txBox="1">
            <a:spLocks noGrp="1"/>
          </p:cNvSpPr>
          <p:nvPr>
            <p:ph type="title"/>
          </p:nvPr>
        </p:nvSpPr>
        <p:spPr>
          <a:xfrm>
            <a:off x="720000" y="577577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Table of contents</a:t>
            </a:r>
            <a:endParaRPr sz="3600" dirty="0"/>
          </a:p>
        </p:txBody>
      </p:sp>
      <p:sp>
        <p:nvSpPr>
          <p:cNvPr id="3546" name="Google Shape;3546;p39"/>
          <p:cNvSpPr txBox="1">
            <a:spLocks noGrp="1"/>
          </p:cNvSpPr>
          <p:nvPr>
            <p:ph type="title" idx="2"/>
          </p:nvPr>
        </p:nvSpPr>
        <p:spPr>
          <a:xfrm>
            <a:off x="2159834" y="3144822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Vocabulary</a:t>
            </a:r>
            <a:endParaRPr sz="2800" dirty="0"/>
          </a:p>
        </p:txBody>
      </p:sp>
      <p:sp>
        <p:nvSpPr>
          <p:cNvPr id="3547" name="Google Shape;3547;p39"/>
          <p:cNvSpPr txBox="1">
            <a:spLocks noGrp="1"/>
          </p:cNvSpPr>
          <p:nvPr>
            <p:ph type="title" idx="3"/>
          </p:nvPr>
        </p:nvSpPr>
        <p:spPr>
          <a:xfrm>
            <a:off x="1549578" y="1973400"/>
            <a:ext cx="3532180" cy="6702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  <p:sp>
        <p:nvSpPr>
          <p:cNvPr id="3549" name="Google Shape;3549;p39"/>
          <p:cNvSpPr txBox="1">
            <a:spLocks noGrp="1"/>
          </p:cNvSpPr>
          <p:nvPr>
            <p:ph type="title" idx="5"/>
          </p:nvPr>
        </p:nvSpPr>
        <p:spPr>
          <a:xfrm>
            <a:off x="4849707" y="3144822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Tasks</a:t>
            </a:r>
            <a:endParaRPr sz="2800" dirty="0"/>
          </a:p>
        </p:txBody>
      </p:sp>
      <p:sp>
        <p:nvSpPr>
          <p:cNvPr id="3550" name="Google Shape;3550;p39"/>
          <p:cNvSpPr txBox="1">
            <a:spLocks noGrp="1"/>
          </p:cNvSpPr>
          <p:nvPr>
            <p:ph type="title" idx="6"/>
          </p:nvPr>
        </p:nvSpPr>
        <p:spPr>
          <a:xfrm>
            <a:off x="4241617" y="1974931"/>
            <a:ext cx="3532180" cy="6702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6" grpId="0"/>
      <p:bldP spid="3547" grpId="0"/>
      <p:bldP spid="3549" grpId="0"/>
      <p:bldP spid="35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5" name="Google Shape;3835;p47"/>
          <p:cNvSpPr txBox="1">
            <a:spLocks noGrp="1"/>
          </p:cNvSpPr>
          <p:nvPr>
            <p:ph type="title"/>
          </p:nvPr>
        </p:nvSpPr>
        <p:spPr>
          <a:xfrm>
            <a:off x="1951733" y="281004"/>
            <a:ext cx="5240533" cy="884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Ex 4: Match the words with the school things. Then listen and repeat.</a:t>
            </a:r>
            <a:endParaRPr sz="24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07A3A03-F715-13B5-1FA4-68FBA564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079" y="1412170"/>
            <a:ext cx="3421398" cy="303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B64CD7-DEF5-B1A8-4B38-B25600D81C4E}"/>
              </a:ext>
            </a:extLst>
          </p:cNvPr>
          <p:cNvSpPr txBox="1"/>
          <p:nvPr/>
        </p:nvSpPr>
        <p:spPr>
          <a:xfrm>
            <a:off x="5798054" y="1868167"/>
            <a:ext cx="23480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>
                  <a:lumMod val="75000"/>
                </a:schemeClr>
              </a:buClr>
              <a:buAutoNum type="arabicPeriod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school bag</a:t>
            </a:r>
          </a:p>
          <a:p>
            <a:pPr marL="342900" indent="-342900">
              <a:buClr>
                <a:schemeClr val="tx1">
                  <a:lumMod val="75000"/>
                </a:schemeClr>
              </a:buClr>
              <a:buAutoNum type="arabicPeriod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compass</a:t>
            </a:r>
          </a:p>
          <a:p>
            <a:pPr marL="342900" indent="-342900">
              <a:buClr>
                <a:schemeClr val="tx1">
                  <a:lumMod val="75000"/>
                </a:schemeClr>
              </a:buClr>
              <a:buAutoNum type="arabicPeriod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pencil sharpener</a:t>
            </a:r>
          </a:p>
          <a:p>
            <a:pPr marL="342900" indent="-342900">
              <a:buClr>
                <a:schemeClr val="tx1">
                  <a:lumMod val="75000"/>
                </a:schemeClr>
              </a:buClr>
              <a:buAutoNum type="arabicPeriod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rubber</a:t>
            </a:r>
          </a:p>
          <a:p>
            <a:pPr marL="342900" indent="-342900">
              <a:buClr>
                <a:schemeClr val="tx1">
                  <a:lumMod val="75000"/>
                </a:schemeClr>
              </a:buClr>
              <a:buAutoNum type="arabicPeriod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pencil case</a:t>
            </a:r>
          </a:p>
          <a:p>
            <a:pPr marL="342900" indent="-342900">
              <a:buClr>
                <a:schemeClr val="tx1">
                  <a:lumMod val="75000"/>
                </a:schemeClr>
              </a:buClr>
              <a:buAutoNum type="arabicPeriod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calculator</a:t>
            </a:r>
          </a:p>
        </p:txBody>
      </p:sp>
      <p:pic>
        <p:nvPicPr>
          <p:cNvPr id="7" name="u1-getting-started-ex4">
            <a:hlinkClick r:id="" action="ppaction://media"/>
            <a:extLst>
              <a:ext uri="{FF2B5EF4-FFF2-40B4-BE49-F238E27FC236}">
                <a16:creationId xmlns:a16="http://schemas.microsoft.com/office/drawing/2014/main" id="{9F3BE37E-9650-3128-429F-1E9AA23BA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2825" y="793197"/>
            <a:ext cx="330553" cy="330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24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Google Shape;4132;p62"/>
          <p:cNvSpPr txBox="1">
            <a:spLocks noGrp="1"/>
          </p:cNvSpPr>
          <p:nvPr>
            <p:ph type="title"/>
          </p:nvPr>
        </p:nvSpPr>
        <p:spPr>
          <a:xfrm>
            <a:off x="1617900" y="1316225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6" name="Google Shape;3576;p42"/>
          <p:cNvGrpSpPr/>
          <p:nvPr/>
        </p:nvGrpSpPr>
        <p:grpSpPr>
          <a:xfrm>
            <a:off x="3645078" y="1151512"/>
            <a:ext cx="2097674" cy="2085907"/>
            <a:chOff x="4080729" y="838311"/>
            <a:chExt cx="2097674" cy="2085907"/>
          </a:xfrm>
        </p:grpSpPr>
        <p:sp>
          <p:nvSpPr>
            <p:cNvPr id="3577" name="Google Shape;3577;p42"/>
            <p:cNvSpPr/>
            <p:nvPr/>
          </p:nvSpPr>
          <p:spPr>
            <a:xfrm rot="9330547">
              <a:off x="4359097" y="1101553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 rot="9330547">
              <a:off x="4312523" y="1198131"/>
              <a:ext cx="1587512" cy="1462845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0" name="Google Shape;3580;p42"/>
          <p:cNvSpPr txBox="1">
            <a:spLocks noGrp="1"/>
          </p:cNvSpPr>
          <p:nvPr>
            <p:ph type="title"/>
          </p:nvPr>
        </p:nvSpPr>
        <p:spPr>
          <a:xfrm>
            <a:off x="3401240" y="3283485"/>
            <a:ext cx="23415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Vocabulary</a:t>
            </a:r>
            <a:endParaRPr sz="3600" dirty="0"/>
          </a:p>
        </p:txBody>
      </p:sp>
      <p:sp>
        <p:nvSpPr>
          <p:cNvPr id="3581" name="Google Shape;3581;p42"/>
          <p:cNvSpPr txBox="1">
            <a:spLocks noGrp="1"/>
          </p:cNvSpPr>
          <p:nvPr>
            <p:ph type="title" idx="2"/>
          </p:nvPr>
        </p:nvSpPr>
        <p:spPr>
          <a:xfrm>
            <a:off x="3401240" y="1855154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41">
            <a:extLst>
              <a:ext uri="{FF2B5EF4-FFF2-40B4-BE49-F238E27FC236}">
                <a16:creationId xmlns:a16="http://schemas.microsoft.com/office/drawing/2014/main" id="{66C135F2-B35F-2F4D-DAAA-B62D17C32FCA}"/>
              </a:ext>
            </a:extLst>
          </p:cNvPr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" name="Google Shape;3568;p41">
              <a:extLst>
                <a:ext uri="{FF2B5EF4-FFF2-40B4-BE49-F238E27FC236}">
                  <a16:creationId xmlns:a16="http://schemas.microsoft.com/office/drawing/2014/main" id="{76DE225A-3086-C186-AF57-79842DD6C33D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69;p41">
              <a:extLst>
                <a:ext uri="{FF2B5EF4-FFF2-40B4-BE49-F238E27FC236}">
                  <a16:creationId xmlns:a16="http://schemas.microsoft.com/office/drawing/2014/main" id="{68F7D7F9-0D7E-1223-D1DA-815CF4A0CF9A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AA46BA-C712-C68C-FF77-3873D3348A8F}"/>
              </a:ext>
            </a:extLst>
          </p:cNvPr>
          <p:cNvSpPr txBox="1"/>
          <p:nvPr/>
        </p:nvSpPr>
        <p:spPr>
          <a:xfrm>
            <a:off x="2805028" y="1162756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Special </a:t>
            </a:r>
            <a:r>
              <a:rPr lang="en-US" sz="4000" dirty="0">
                <a:solidFill>
                  <a:schemeClr val="bg2"/>
                </a:solidFill>
                <a:latin typeface="Patrick Hand" panose="00000500000000000000" pitchFamily="2" charset="0"/>
              </a:rPr>
              <a:t>(adj)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5E9C-8AA5-4DCA-0494-7EE43EDAFD55}"/>
              </a:ext>
            </a:extLst>
          </p:cNvPr>
          <p:cNvSpPr txBox="1"/>
          <p:nvPr/>
        </p:nvSpPr>
        <p:spPr>
          <a:xfrm>
            <a:off x="3761630" y="1870642"/>
            <a:ext cx="1496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Đặc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biệt</a:t>
            </a:r>
            <a:endParaRPr lang="en-US" sz="30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26330D-9905-33F6-3D00-FF7208D9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98" y="2516124"/>
            <a:ext cx="2299826" cy="156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65A2A2-8F06-7DB2-D0D1-671777D5355A}"/>
              </a:ext>
            </a:extLst>
          </p:cNvPr>
          <p:cNvSpPr txBox="1"/>
          <p:nvPr/>
        </p:nvSpPr>
        <p:spPr>
          <a:xfrm>
            <a:off x="4324913" y="2878679"/>
            <a:ext cx="320477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US" sz="2000" b="0" i="0" dirty="0">
                <a:effectLst/>
                <a:latin typeface="OpenSans"/>
              </a:rPr>
              <a:t>This is a </a:t>
            </a:r>
            <a:r>
              <a:rPr lang="en-US" sz="2000" b="1" i="0" dirty="0">
                <a:effectLst/>
                <a:latin typeface="OpenSansBold"/>
              </a:rPr>
              <a:t>special</a:t>
            </a:r>
            <a:r>
              <a:rPr lang="en-US" sz="2000" b="0" i="0" dirty="0">
                <a:effectLst/>
                <a:latin typeface="OpenSans"/>
              </a:rPr>
              <a:t> egg.</a:t>
            </a:r>
          </a:p>
          <a:p>
            <a:pPr algn="l" latinLnBrk="0"/>
            <a:r>
              <a:rPr lang="en-US" sz="1800" b="0" i="1" dirty="0">
                <a:effectLst/>
                <a:latin typeface="OpenSans"/>
              </a:rPr>
              <a:t>(</a:t>
            </a:r>
            <a:r>
              <a:rPr lang="en-US" sz="1800" b="0" i="1" dirty="0" err="1">
                <a:effectLst/>
                <a:latin typeface="OpenSans"/>
              </a:rPr>
              <a:t>Đây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0" i="1" dirty="0" err="1">
                <a:effectLst/>
                <a:latin typeface="OpenSans"/>
              </a:rPr>
              <a:t>là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0" i="1" dirty="0" err="1">
                <a:effectLst/>
                <a:latin typeface="OpenSans"/>
              </a:rPr>
              <a:t>một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0" i="1" dirty="0" err="1">
                <a:effectLst/>
                <a:latin typeface="OpenSans"/>
              </a:rPr>
              <a:t>quả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0" i="1" dirty="0" err="1">
                <a:effectLst/>
                <a:latin typeface="OpenSans"/>
              </a:rPr>
              <a:t>trứng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1" i="1" dirty="0" err="1">
                <a:effectLst/>
                <a:latin typeface="OpenSans"/>
              </a:rPr>
              <a:t>đặc</a:t>
            </a:r>
            <a:r>
              <a:rPr lang="en-US" sz="1800" b="1" i="1" dirty="0">
                <a:effectLst/>
                <a:latin typeface="OpenSans"/>
              </a:rPr>
              <a:t> </a:t>
            </a:r>
            <a:r>
              <a:rPr lang="en-US" sz="1800" b="1" i="1" dirty="0" err="1">
                <a:effectLst/>
                <a:latin typeface="OpenSans"/>
              </a:rPr>
              <a:t>biệt</a:t>
            </a:r>
            <a:r>
              <a:rPr lang="en-US" sz="1800" b="0" i="1" dirty="0">
                <a:effectLst/>
                <a:latin typeface="OpenSans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41">
            <a:extLst>
              <a:ext uri="{FF2B5EF4-FFF2-40B4-BE49-F238E27FC236}">
                <a16:creationId xmlns:a16="http://schemas.microsoft.com/office/drawing/2014/main" id="{66C135F2-B35F-2F4D-DAAA-B62D17C32FCA}"/>
              </a:ext>
            </a:extLst>
          </p:cNvPr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" name="Google Shape;3568;p41">
              <a:extLst>
                <a:ext uri="{FF2B5EF4-FFF2-40B4-BE49-F238E27FC236}">
                  <a16:creationId xmlns:a16="http://schemas.microsoft.com/office/drawing/2014/main" id="{76DE225A-3086-C186-AF57-79842DD6C33D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69;p41">
              <a:extLst>
                <a:ext uri="{FF2B5EF4-FFF2-40B4-BE49-F238E27FC236}">
                  <a16:creationId xmlns:a16="http://schemas.microsoft.com/office/drawing/2014/main" id="{68F7D7F9-0D7E-1223-D1DA-815CF4A0CF9A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AA46BA-C712-C68C-FF77-3873D3348A8F}"/>
              </a:ext>
            </a:extLst>
          </p:cNvPr>
          <p:cNvSpPr txBox="1"/>
          <p:nvPr/>
        </p:nvSpPr>
        <p:spPr>
          <a:xfrm>
            <a:off x="2805028" y="1162756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Ready </a:t>
            </a:r>
            <a:r>
              <a:rPr lang="en-US" sz="4000" dirty="0">
                <a:solidFill>
                  <a:schemeClr val="bg2"/>
                </a:solidFill>
                <a:latin typeface="Patrick Hand" panose="00000500000000000000" pitchFamily="2" charset="0"/>
              </a:rPr>
              <a:t>(adj)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5E9C-8AA5-4DCA-0494-7EE43EDAFD55}"/>
              </a:ext>
            </a:extLst>
          </p:cNvPr>
          <p:cNvSpPr txBox="1"/>
          <p:nvPr/>
        </p:nvSpPr>
        <p:spPr>
          <a:xfrm>
            <a:off x="3761630" y="1870642"/>
            <a:ext cx="1496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Sẵn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sàng</a:t>
            </a:r>
            <a:endParaRPr lang="en-US" sz="30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A2A2-8F06-7DB2-D0D1-671777D5355A}"/>
              </a:ext>
            </a:extLst>
          </p:cNvPr>
          <p:cNvSpPr txBox="1"/>
          <p:nvPr/>
        </p:nvSpPr>
        <p:spPr>
          <a:xfrm>
            <a:off x="4528113" y="2934305"/>
            <a:ext cx="272908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US" sz="2000" dirty="0">
                <a:latin typeface="OpenSans"/>
              </a:rPr>
              <a:t>Are you </a:t>
            </a:r>
            <a:r>
              <a:rPr lang="en-US" sz="2000" b="1" dirty="0">
                <a:latin typeface="OpenSans"/>
              </a:rPr>
              <a:t>ready</a:t>
            </a:r>
            <a:r>
              <a:rPr lang="en-US" sz="2000" dirty="0">
                <a:latin typeface="OpenSans"/>
              </a:rPr>
              <a:t>?</a:t>
            </a:r>
            <a:endParaRPr lang="en-US" sz="2000" b="0" i="0" dirty="0">
              <a:effectLst/>
              <a:latin typeface="OpenSans"/>
            </a:endParaRPr>
          </a:p>
          <a:p>
            <a:pPr algn="l" latinLnBrk="0"/>
            <a:r>
              <a:rPr lang="en-US" sz="1800" b="0" i="1" dirty="0">
                <a:effectLst/>
                <a:latin typeface="OpenSans"/>
              </a:rPr>
              <a:t>(</a:t>
            </a:r>
            <a:r>
              <a:rPr lang="en-US" sz="1800" b="0" i="1" dirty="0" err="1">
                <a:effectLst/>
                <a:latin typeface="OpenSans"/>
              </a:rPr>
              <a:t>Bạn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0" i="1" dirty="0" err="1">
                <a:effectLst/>
                <a:latin typeface="OpenSans"/>
              </a:rPr>
              <a:t>đã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1" i="1" dirty="0" err="1">
                <a:latin typeface="OpenSans"/>
              </a:rPr>
              <a:t>sẵn</a:t>
            </a:r>
            <a:r>
              <a:rPr lang="en-US" sz="1800" b="1" i="1" dirty="0">
                <a:latin typeface="OpenSans"/>
              </a:rPr>
              <a:t> </a:t>
            </a:r>
            <a:r>
              <a:rPr lang="en-US" sz="1800" b="1" i="1" dirty="0" err="1">
                <a:latin typeface="OpenSans"/>
              </a:rPr>
              <a:t>sàng</a:t>
            </a:r>
            <a:r>
              <a:rPr lang="en-US" sz="1800" b="1" i="1" dirty="0">
                <a:latin typeface="OpenSans"/>
              </a:rPr>
              <a:t> </a:t>
            </a:r>
            <a:r>
              <a:rPr lang="en-US" sz="1800" b="0" i="1" dirty="0" err="1">
                <a:effectLst/>
                <a:latin typeface="OpenSans"/>
              </a:rPr>
              <a:t>chưa</a:t>
            </a:r>
            <a:r>
              <a:rPr lang="en-US" sz="1800" b="0" i="1" dirty="0">
                <a:effectLst/>
                <a:latin typeface="OpenSans"/>
              </a:rPr>
              <a:t>?)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C1AB16A-44C8-2687-2CB9-ACE0C709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15" y="2571749"/>
            <a:ext cx="2063791" cy="156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0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41">
            <a:extLst>
              <a:ext uri="{FF2B5EF4-FFF2-40B4-BE49-F238E27FC236}">
                <a16:creationId xmlns:a16="http://schemas.microsoft.com/office/drawing/2014/main" id="{66C135F2-B35F-2F4D-DAAA-B62D17C32FCA}"/>
              </a:ext>
            </a:extLst>
          </p:cNvPr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" name="Google Shape;3568;p41">
              <a:extLst>
                <a:ext uri="{FF2B5EF4-FFF2-40B4-BE49-F238E27FC236}">
                  <a16:creationId xmlns:a16="http://schemas.microsoft.com/office/drawing/2014/main" id="{76DE225A-3086-C186-AF57-79842DD6C33D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69;p41">
              <a:extLst>
                <a:ext uri="{FF2B5EF4-FFF2-40B4-BE49-F238E27FC236}">
                  <a16:creationId xmlns:a16="http://schemas.microsoft.com/office/drawing/2014/main" id="{68F7D7F9-0D7E-1223-D1DA-815CF4A0CF9A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AA46BA-C712-C68C-FF77-3873D3348A8F}"/>
              </a:ext>
            </a:extLst>
          </p:cNvPr>
          <p:cNvSpPr txBox="1"/>
          <p:nvPr/>
        </p:nvSpPr>
        <p:spPr>
          <a:xfrm>
            <a:off x="2805028" y="1162756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New </a:t>
            </a:r>
            <a:r>
              <a:rPr lang="en-US" sz="4000" dirty="0">
                <a:solidFill>
                  <a:schemeClr val="bg2"/>
                </a:solidFill>
                <a:latin typeface="Patrick Hand" panose="00000500000000000000" pitchFamily="2" charset="0"/>
              </a:rPr>
              <a:t>(adj)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5E9C-8AA5-4DCA-0494-7EE43EDAFD55}"/>
              </a:ext>
            </a:extLst>
          </p:cNvPr>
          <p:cNvSpPr txBox="1"/>
          <p:nvPr/>
        </p:nvSpPr>
        <p:spPr>
          <a:xfrm>
            <a:off x="3761630" y="1870642"/>
            <a:ext cx="1496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Mới</a:t>
            </a:r>
            <a:endParaRPr lang="en-US" sz="30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A2A2-8F06-7DB2-D0D1-671777D5355A}"/>
              </a:ext>
            </a:extLst>
          </p:cNvPr>
          <p:cNvSpPr txBox="1"/>
          <p:nvPr/>
        </p:nvSpPr>
        <p:spPr>
          <a:xfrm>
            <a:off x="4528113" y="2934305"/>
            <a:ext cx="272908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US" sz="2000" b="0" i="0" dirty="0">
                <a:effectLst/>
                <a:latin typeface="OpenSans"/>
              </a:rPr>
              <a:t>This is my </a:t>
            </a:r>
            <a:r>
              <a:rPr lang="en-US" sz="2000" b="1" i="0" dirty="0">
                <a:effectLst/>
                <a:latin typeface="OpenSans"/>
              </a:rPr>
              <a:t>new</a:t>
            </a:r>
            <a:r>
              <a:rPr lang="en-US" sz="2000" b="0" i="0" dirty="0">
                <a:effectLst/>
                <a:latin typeface="OpenSans"/>
              </a:rPr>
              <a:t> bag.</a:t>
            </a:r>
          </a:p>
          <a:p>
            <a:pPr algn="l" latinLnBrk="0"/>
            <a:r>
              <a:rPr lang="en-US" sz="1800" b="0" i="1" dirty="0">
                <a:effectLst/>
                <a:latin typeface="OpenSans"/>
              </a:rPr>
              <a:t>(</a:t>
            </a:r>
            <a:r>
              <a:rPr lang="en-US" sz="1800" b="0" i="1" dirty="0" err="1">
                <a:effectLst/>
                <a:latin typeface="OpenSans"/>
              </a:rPr>
              <a:t>Đây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0" i="1" dirty="0" err="1">
                <a:effectLst/>
                <a:latin typeface="OpenSans"/>
              </a:rPr>
              <a:t>là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0" i="1" dirty="0" err="1">
                <a:effectLst/>
                <a:latin typeface="OpenSans"/>
              </a:rPr>
              <a:t>cặp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1" i="1" dirty="0" err="1">
                <a:effectLst/>
                <a:latin typeface="OpenSans"/>
              </a:rPr>
              <a:t>mới</a:t>
            </a:r>
            <a:r>
              <a:rPr lang="en-US" sz="1800" i="1" dirty="0">
                <a:effectLst/>
                <a:latin typeface="OpenSans"/>
              </a:rPr>
              <a:t> </a:t>
            </a:r>
            <a:r>
              <a:rPr lang="en-US" sz="1800" i="1" dirty="0" err="1">
                <a:effectLst/>
                <a:latin typeface="OpenSans"/>
              </a:rPr>
              <a:t>của</a:t>
            </a:r>
            <a:r>
              <a:rPr lang="en-US" sz="1800" i="1" dirty="0">
                <a:effectLst/>
                <a:latin typeface="OpenSans"/>
              </a:rPr>
              <a:t> </a:t>
            </a:r>
            <a:r>
              <a:rPr lang="en-US" sz="1800" i="1" dirty="0" err="1">
                <a:effectLst/>
                <a:latin typeface="OpenSans"/>
              </a:rPr>
              <a:t>tôi</a:t>
            </a:r>
            <a:r>
              <a:rPr lang="en-US" sz="1800" i="1" dirty="0">
                <a:effectLst/>
                <a:latin typeface="OpenSans"/>
              </a:rPr>
              <a:t>.)</a:t>
            </a:r>
            <a:endParaRPr lang="en-US" sz="1800" b="0" i="1" dirty="0">
              <a:effectLst/>
              <a:latin typeface="OpenSan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611CF3-F7E0-4676-9373-CB8938CAB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5"/>
          <a:stretch/>
        </p:blipFill>
        <p:spPr bwMode="auto">
          <a:xfrm>
            <a:off x="2004816" y="2571749"/>
            <a:ext cx="1890224" cy="156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41">
            <a:extLst>
              <a:ext uri="{FF2B5EF4-FFF2-40B4-BE49-F238E27FC236}">
                <a16:creationId xmlns:a16="http://schemas.microsoft.com/office/drawing/2014/main" id="{66C135F2-B35F-2F4D-DAAA-B62D17C32FCA}"/>
              </a:ext>
            </a:extLst>
          </p:cNvPr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" name="Google Shape;3568;p41">
              <a:extLst>
                <a:ext uri="{FF2B5EF4-FFF2-40B4-BE49-F238E27FC236}">
                  <a16:creationId xmlns:a16="http://schemas.microsoft.com/office/drawing/2014/main" id="{76DE225A-3086-C186-AF57-79842DD6C33D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69;p41">
              <a:extLst>
                <a:ext uri="{FF2B5EF4-FFF2-40B4-BE49-F238E27FC236}">
                  <a16:creationId xmlns:a16="http://schemas.microsoft.com/office/drawing/2014/main" id="{68F7D7F9-0D7E-1223-D1DA-815CF4A0CF9A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AA46BA-C712-C68C-FF77-3873D3348A8F}"/>
              </a:ext>
            </a:extLst>
          </p:cNvPr>
          <p:cNvSpPr txBox="1"/>
          <p:nvPr/>
        </p:nvSpPr>
        <p:spPr>
          <a:xfrm>
            <a:off x="2805028" y="1162756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Meet </a:t>
            </a:r>
            <a:r>
              <a:rPr lang="en-US" sz="4000" dirty="0">
                <a:solidFill>
                  <a:schemeClr val="bg2"/>
                </a:solidFill>
                <a:latin typeface="Patrick Hand" panose="00000500000000000000" pitchFamily="2" charset="0"/>
              </a:rPr>
              <a:t>(V)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5E9C-8AA5-4DCA-0494-7EE43EDAFD55}"/>
              </a:ext>
            </a:extLst>
          </p:cNvPr>
          <p:cNvSpPr txBox="1"/>
          <p:nvPr/>
        </p:nvSpPr>
        <p:spPr>
          <a:xfrm>
            <a:off x="3761630" y="1870642"/>
            <a:ext cx="1496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Gặp</a:t>
            </a:r>
            <a:endParaRPr lang="en-US" sz="30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A2A2-8F06-7DB2-D0D1-671777D5355A}"/>
              </a:ext>
            </a:extLst>
          </p:cNvPr>
          <p:cNvSpPr txBox="1"/>
          <p:nvPr/>
        </p:nvSpPr>
        <p:spPr>
          <a:xfrm>
            <a:off x="4734127" y="2883364"/>
            <a:ext cx="272908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US" sz="2000" b="0" i="0" dirty="0">
                <a:effectLst/>
                <a:latin typeface="OpenSans"/>
              </a:rPr>
              <a:t>Nice to </a:t>
            </a:r>
            <a:r>
              <a:rPr lang="en-US" sz="2000" b="1" i="0" dirty="0">
                <a:effectLst/>
                <a:latin typeface="OpenSans"/>
              </a:rPr>
              <a:t>meet</a:t>
            </a:r>
            <a:r>
              <a:rPr lang="en-US" sz="2000" b="0" i="0" dirty="0">
                <a:effectLst/>
                <a:latin typeface="OpenSans"/>
              </a:rPr>
              <a:t> you.</a:t>
            </a:r>
          </a:p>
          <a:p>
            <a:pPr algn="l" latinLnBrk="0"/>
            <a:r>
              <a:rPr lang="en-US" sz="1800" b="0" i="1" dirty="0">
                <a:effectLst/>
                <a:latin typeface="OpenSans"/>
              </a:rPr>
              <a:t>(</a:t>
            </a:r>
            <a:r>
              <a:rPr lang="en-US" sz="1800" b="0" i="1" dirty="0" err="1">
                <a:effectLst/>
                <a:latin typeface="OpenSans"/>
              </a:rPr>
              <a:t>Rất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0" i="1" dirty="0" err="1">
                <a:effectLst/>
                <a:latin typeface="OpenSans"/>
              </a:rPr>
              <a:t>vui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0" i="1" dirty="0" err="1">
                <a:effectLst/>
                <a:latin typeface="OpenSans"/>
              </a:rPr>
              <a:t>được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1" i="1" dirty="0" err="1">
                <a:effectLst/>
                <a:latin typeface="OpenSans"/>
              </a:rPr>
              <a:t>gặp</a:t>
            </a:r>
            <a:r>
              <a:rPr lang="en-US" sz="1800" i="1" dirty="0">
                <a:effectLst/>
                <a:latin typeface="OpenSans"/>
              </a:rPr>
              <a:t> </a:t>
            </a:r>
            <a:r>
              <a:rPr lang="en-US" sz="1800" i="1" dirty="0" err="1">
                <a:effectLst/>
                <a:latin typeface="OpenSans"/>
              </a:rPr>
              <a:t>bạn</a:t>
            </a:r>
            <a:r>
              <a:rPr lang="en-US" sz="1800" i="1" dirty="0">
                <a:effectLst/>
                <a:latin typeface="OpenSans"/>
              </a:rPr>
              <a:t>.)</a:t>
            </a:r>
            <a:endParaRPr lang="en-US" sz="1800" b="0" i="1" dirty="0">
              <a:effectLst/>
              <a:latin typeface="OpenSan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377D6A5-2B6D-4438-7138-04BD0C882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65" y="2620495"/>
            <a:ext cx="2567184" cy="14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8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41">
            <a:extLst>
              <a:ext uri="{FF2B5EF4-FFF2-40B4-BE49-F238E27FC236}">
                <a16:creationId xmlns:a16="http://schemas.microsoft.com/office/drawing/2014/main" id="{66C135F2-B35F-2F4D-DAAA-B62D17C32FCA}"/>
              </a:ext>
            </a:extLst>
          </p:cNvPr>
          <p:cNvGrpSpPr/>
          <p:nvPr/>
        </p:nvGrpSpPr>
        <p:grpSpPr>
          <a:xfrm>
            <a:off x="1129025" y="609299"/>
            <a:ext cx="6902748" cy="3837843"/>
            <a:chOff x="1129025" y="609299"/>
            <a:chExt cx="6902748" cy="3837843"/>
          </a:xfrm>
        </p:grpSpPr>
        <p:sp>
          <p:nvSpPr>
            <p:cNvPr id="3" name="Google Shape;3568;p41">
              <a:extLst>
                <a:ext uri="{FF2B5EF4-FFF2-40B4-BE49-F238E27FC236}">
                  <a16:creationId xmlns:a16="http://schemas.microsoft.com/office/drawing/2014/main" id="{76DE225A-3086-C186-AF57-79842DD6C33D}"/>
                </a:ext>
              </a:extLst>
            </p:cNvPr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69;p41">
              <a:extLst>
                <a:ext uri="{FF2B5EF4-FFF2-40B4-BE49-F238E27FC236}">
                  <a16:creationId xmlns:a16="http://schemas.microsoft.com/office/drawing/2014/main" id="{68F7D7F9-0D7E-1223-D1DA-815CF4A0CF9A}"/>
                </a:ext>
              </a:extLst>
            </p:cNvPr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AA46BA-C712-C68C-FF77-3873D3348A8F}"/>
              </a:ext>
            </a:extLst>
          </p:cNvPr>
          <p:cNvSpPr txBox="1"/>
          <p:nvPr/>
        </p:nvSpPr>
        <p:spPr>
          <a:xfrm>
            <a:off x="2805028" y="1162756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School </a:t>
            </a:r>
            <a:r>
              <a:rPr lang="en-US" sz="4000" dirty="0">
                <a:solidFill>
                  <a:schemeClr val="bg2"/>
                </a:solidFill>
                <a:latin typeface="Patrick Hand" panose="00000500000000000000" pitchFamily="2" charset="0"/>
              </a:rPr>
              <a:t>(N)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65E9C-8AA5-4DCA-0494-7EE43EDAFD55}"/>
              </a:ext>
            </a:extLst>
          </p:cNvPr>
          <p:cNvSpPr txBox="1"/>
          <p:nvPr/>
        </p:nvSpPr>
        <p:spPr>
          <a:xfrm>
            <a:off x="3703970" y="1870642"/>
            <a:ext cx="1736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Trường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học</a:t>
            </a:r>
            <a:endParaRPr lang="en-US" sz="30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A2A2-8F06-7DB2-D0D1-671777D5355A}"/>
              </a:ext>
            </a:extLst>
          </p:cNvPr>
          <p:cNvSpPr txBox="1"/>
          <p:nvPr/>
        </p:nvSpPr>
        <p:spPr>
          <a:xfrm>
            <a:off x="4379129" y="2928445"/>
            <a:ext cx="330890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US" sz="2000" dirty="0">
                <a:latin typeface="OpenSans"/>
              </a:rPr>
              <a:t>This is my </a:t>
            </a:r>
            <a:r>
              <a:rPr lang="en-US" sz="2000" b="1" dirty="0">
                <a:latin typeface="OpenSans"/>
              </a:rPr>
              <a:t>school</a:t>
            </a:r>
            <a:r>
              <a:rPr lang="en-US" sz="2000" b="0" i="0" dirty="0">
                <a:effectLst/>
                <a:latin typeface="OpenSans"/>
              </a:rPr>
              <a:t>.</a:t>
            </a:r>
          </a:p>
          <a:p>
            <a:pPr algn="l" latinLnBrk="0"/>
            <a:r>
              <a:rPr lang="en-US" sz="1800" b="0" i="1" dirty="0">
                <a:effectLst/>
                <a:latin typeface="OpenSans"/>
              </a:rPr>
              <a:t>(</a:t>
            </a:r>
            <a:r>
              <a:rPr lang="en-US" sz="1800" b="0" i="1" dirty="0" err="1">
                <a:effectLst/>
                <a:latin typeface="OpenSans"/>
              </a:rPr>
              <a:t>Đây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0" i="1" dirty="0" err="1">
                <a:effectLst/>
                <a:latin typeface="OpenSans"/>
              </a:rPr>
              <a:t>là</a:t>
            </a:r>
            <a:r>
              <a:rPr lang="en-US" sz="1800" b="0" i="1" dirty="0">
                <a:effectLst/>
                <a:latin typeface="OpenSans"/>
              </a:rPr>
              <a:t> </a:t>
            </a:r>
            <a:r>
              <a:rPr lang="en-US" sz="1800" b="1" i="1" dirty="0" err="1">
                <a:latin typeface="OpenSans"/>
              </a:rPr>
              <a:t>trường</a:t>
            </a:r>
            <a:r>
              <a:rPr lang="en-US" sz="1800" b="1" i="1" dirty="0">
                <a:latin typeface="OpenSans"/>
              </a:rPr>
              <a:t> </a:t>
            </a:r>
            <a:r>
              <a:rPr lang="en-US" sz="1800" b="1" i="1" dirty="0" err="1">
                <a:latin typeface="OpenSans"/>
              </a:rPr>
              <a:t>học</a:t>
            </a:r>
            <a:r>
              <a:rPr lang="en-US" sz="1800" b="1" i="1" dirty="0">
                <a:latin typeface="OpenSans"/>
              </a:rPr>
              <a:t> </a:t>
            </a:r>
            <a:r>
              <a:rPr lang="en-US" sz="1800" i="1" dirty="0" err="1">
                <a:latin typeface="OpenSans"/>
              </a:rPr>
              <a:t>của</a:t>
            </a:r>
            <a:r>
              <a:rPr lang="en-US" sz="1800" i="1" dirty="0">
                <a:latin typeface="OpenSans"/>
              </a:rPr>
              <a:t> </a:t>
            </a:r>
            <a:r>
              <a:rPr lang="en-US" sz="1800" i="1" dirty="0" err="1">
                <a:latin typeface="OpenSans"/>
              </a:rPr>
              <a:t>tôi</a:t>
            </a:r>
            <a:r>
              <a:rPr lang="en-US" sz="1800" i="1" dirty="0">
                <a:effectLst/>
                <a:latin typeface="OpenSans"/>
              </a:rPr>
              <a:t>.)</a:t>
            </a:r>
            <a:endParaRPr lang="en-US" sz="1800" b="0" i="1" dirty="0">
              <a:effectLst/>
              <a:latin typeface="OpenSans"/>
            </a:endParaRPr>
          </a:p>
        </p:txBody>
      </p:sp>
      <p:pic>
        <p:nvPicPr>
          <p:cNvPr id="11" name="Picture 10" descr="A picture containing tree, painting, drawing, child art&#10;&#10;Description automatically generated">
            <a:extLst>
              <a:ext uri="{FF2B5EF4-FFF2-40B4-BE49-F238E27FC236}">
                <a16:creationId xmlns:a16="http://schemas.microsoft.com/office/drawing/2014/main" id="{1C166A6E-4664-1CC4-C4D9-02CE5E560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55"/>
          <a:stretch/>
        </p:blipFill>
        <p:spPr>
          <a:xfrm>
            <a:off x="2146071" y="2610774"/>
            <a:ext cx="1827207" cy="143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674</Words>
  <Application>Microsoft Office PowerPoint</Application>
  <PresentationFormat>On-screen Show (16:9)</PresentationFormat>
  <Paragraphs>127</Paragraphs>
  <Slides>31</Slides>
  <Notes>31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OpenSans</vt:lpstr>
      <vt:lpstr>Roboto</vt:lpstr>
      <vt:lpstr>Roboto Condensed Light</vt:lpstr>
      <vt:lpstr>Lato</vt:lpstr>
      <vt:lpstr>Open Sans</vt:lpstr>
      <vt:lpstr>Patrick Hand</vt:lpstr>
      <vt:lpstr>OpenSansBold</vt:lpstr>
      <vt:lpstr>Arial</vt:lpstr>
      <vt:lpstr>Livvic</vt:lpstr>
      <vt:lpstr>Cool Doody Thesis by Slidesgo</vt:lpstr>
      <vt:lpstr>UNIT 1: MY NEW SCHOOL</vt:lpstr>
      <vt:lpstr>PowerPoint Presentation</vt:lpstr>
      <vt:lpstr>Table of contents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MEMORY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Tasks</vt:lpstr>
      <vt:lpstr>Ex 1: Listen and read.</vt:lpstr>
      <vt:lpstr>Ex 1: Listen and read.</vt:lpstr>
      <vt:lpstr>Ex 2: Read the conversation again and tick T (True) or F (False).</vt:lpstr>
      <vt:lpstr>Ex 3: Write ONE word from the box in each gap.</vt:lpstr>
      <vt:lpstr>Ex 4: Match the words with the school things. Then listen and repeat.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MY NEW SCHOOL</dc:title>
  <cp:lastModifiedBy>Khanh Nguyen</cp:lastModifiedBy>
  <cp:revision>8</cp:revision>
  <dcterms:modified xsi:type="dcterms:W3CDTF">2023-06-12T14:40:19Z</dcterms:modified>
</cp:coreProperties>
</file>