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0.svg" ContentType="image/svg+xml"/>
  <Override PartName="/ppt/media/image12.svg" ContentType="image/svg+xml"/>
  <Override PartName="/ppt/media/image14.svg" ContentType="image/svg+xml"/>
  <Override PartName="/ppt/media/image2.svg" ContentType="image/svg+xml"/>
  <Override PartName="/ppt/media/image32.svg" ContentType="image/svg+xml"/>
  <Override PartName="/ppt/media/image34.svg" ContentType="image/svg+xml"/>
  <Override PartName="/ppt/media/image40.svg" ContentType="image/svg+xml"/>
  <Override PartName="/ppt/media/image42.svg" ContentType="image/svg+xml"/>
  <Override PartName="/ppt/media/image44.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81" r:id="rId3"/>
    <p:sldId id="327" r:id="rId4"/>
    <p:sldId id="325" r:id="rId5"/>
    <p:sldId id="329" r:id="rId6"/>
    <p:sldId id="274" r:id="rId7"/>
    <p:sldId id="257" r:id="rId8"/>
    <p:sldId id="277" r:id="rId9"/>
    <p:sldId id="283" r:id="rId10"/>
    <p:sldId id="330" r:id="rId12"/>
    <p:sldId id="332" r:id="rId13"/>
    <p:sldId id="336" r:id="rId14"/>
    <p:sldId id="333" r:id="rId15"/>
    <p:sldId id="334" r:id="rId16"/>
    <p:sldId id="335" r:id="rId17"/>
    <p:sldId id="337" r:id="rId18"/>
    <p:sldId id="338" r:id="rId19"/>
    <p:sldId id="340" r:id="rId20"/>
    <p:sldId id="341" r:id="rId21"/>
    <p:sldId id="342" r:id="rId22"/>
    <p:sldId id="286" r:id="rId23"/>
    <p:sldId id="343" r:id="rId24"/>
    <p:sldId id="258" r:id="rId25"/>
    <p:sldId id="300" r:id="rId26"/>
    <p:sldId id="344" r:id="rId27"/>
    <p:sldId id="345" r:id="rId28"/>
    <p:sldId id="346" r:id="rId29"/>
    <p:sldId id="347" r:id="rId30"/>
    <p:sldId id="348" r:id="rId31"/>
    <p:sldId id="349" r:id="rId32"/>
    <p:sldId id="350" r:id="rId33"/>
    <p:sldId id="351" r:id="rId34"/>
    <p:sldId id="354" r:id="rId35"/>
    <p:sldId id="355" r:id="rId36"/>
    <p:sldId id="353" r:id="rId37"/>
    <p:sldId id="356" r:id="rId38"/>
    <p:sldId id="372" r:id="rId39"/>
    <p:sldId id="357" r:id="rId40"/>
    <p:sldId id="358" r:id="rId41"/>
    <p:sldId id="359" r:id="rId42"/>
    <p:sldId id="360" r:id="rId43"/>
    <p:sldId id="361" r:id="rId44"/>
    <p:sldId id="362" r:id="rId45"/>
    <p:sldId id="363" r:id="rId46"/>
    <p:sldId id="364" r:id="rId47"/>
    <p:sldId id="366" r:id="rId48"/>
    <p:sldId id="365" r:id="rId49"/>
    <p:sldId id="318" r:id="rId50"/>
    <p:sldId id="309" r:id="rId51"/>
    <p:sldId id="367" r:id="rId52"/>
    <p:sldId id="368" r:id="rId53"/>
    <p:sldId id="323" r:id="rId54"/>
    <p:sldId id="321" r:id="rId55"/>
    <p:sldId id="369" r:id="rId56"/>
    <p:sldId id="370" r:id="rId57"/>
    <p:sldId id="371" r:id="rId58"/>
    <p:sldId id="266" r:id="rId59"/>
    <p:sldId id="322" r:id="rId60"/>
  </p:sldIdLst>
  <p:sldSz cx="18288000" cy="10287000"/>
  <p:notesSz cx="6858000" cy="9144000"/>
  <p:embeddedFontLst>
    <p:embeddedFont>
      <p:font typeface="Calibri" panose="020F0502020204030204"/>
      <p:regular r:id="rId64"/>
      <p:bold r:id="rId65"/>
      <p:italic r:id="rId66"/>
      <p:boldItalic r:id="rId67"/>
    </p:embeddedFont>
    <p:embeddedFont>
      <p:font typeface="Calibri" panose="020F0502020204030204" pitchFamily="34"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F609FD-9A37-42C5-865B-6387C4113CA6}">
          <p14:sldIdLst>
            <p14:sldId id="281"/>
            <p14:sldId id="327"/>
            <p14:sldId id="325"/>
            <p14:sldId id="329"/>
            <p14:sldId id="274"/>
            <p14:sldId id="257"/>
            <p14:sldId id="277"/>
            <p14:sldId id="283"/>
            <p14:sldId id="330"/>
            <p14:sldId id="332"/>
            <p14:sldId id="336"/>
            <p14:sldId id="333"/>
            <p14:sldId id="334"/>
            <p14:sldId id="335"/>
            <p14:sldId id="337"/>
            <p14:sldId id="338"/>
            <p14:sldId id="340"/>
            <p14:sldId id="341"/>
            <p14:sldId id="342"/>
            <p14:sldId id="286"/>
            <p14:sldId id="343"/>
            <p14:sldId id="258"/>
            <p14:sldId id="300"/>
            <p14:sldId id="344"/>
            <p14:sldId id="345"/>
            <p14:sldId id="346"/>
            <p14:sldId id="347"/>
            <p14:sldId id="348"/>
            <p14:sldId id="349"/>
            <p14:sldId id="350"/>
            <p14:sldId id="351"/>
            <p14:sldId id="354"/>
            <p14:sldId id="355"/>
            <p14:sldId id="353"/>
            <p14:sldId id="356"/>
            <p14:sldId id="372"/>
            <p14:sldId id="357"/>
            <p14:sldId id="358"/>
            <p14:sldId id="359"/>
            <p14:sldId id="360"/>
            <p14:sldId id="361"/>
            <p14:sldId id="362"/>
            <p14:sldId id="363"/>
            <p14:sldId id="364"/>
            <p14:sldId id="366"/>
            <p14:sldId id="365"/>
            <p14:sldId id="318"/>
            <p14:sldId id="309"/>
            <p14:sldId id="367"/>
            <p14:sldId id="368"/>
            <p14:sldId id="323"/>
            <p14:sldId id="321"/>
            <p14:sldId id="369"/>
            <p14:sldId id="370"/>
            <p14:sldId id="371"/>
            <p14:sldId id="266"/>
            <p14:sldId id="32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8E8E8"/>
    <a:srgbClr val="F6F4EF"/>
    <a:srgbClr val="996633"/>
    <a:srgbClr val="FFEEDD"/>
    <a:srgbClr val="051D64"/>
    <a:srgbClr val="FBF2E1"/>
    <a:srgbClr val="243E4D"/>
    <a:srgbClr val="D16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74" autoAdjust="0"/>
    <p:restoredTop sz="94622" autoAdjust="0"/>
  </p:normalViewPr>
  <p:slideViewPr>
    <p:cSldViewPr showGuides="1">
      <p:cViewPr>
        <p:scale>
          <a:sx n="33" d="100"/>
          <a:sy n="33" d="100"/>
        </p:scale>
        <p:origin x="870"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1" Type="http://schemas.openxmlformats.org/officeDocument/2006/relationships/font" Target="fonts/font8.fntdata"/><Relationship Id="rId70" Type="http://schemas.openxmlformats.org/officeDocument/2006/relationships/font" Target="fonts/font7.fntdata"/><Relationship Id="rId7" Type="http://schemas.openxmlformats.org/officeDocument/2006/relationships/slide" Target="slides/slide5.xml"/><Relationship Id="rId69" Type="http://schemas.openxmlformats.org/officeDocument/2006/relationships/font" Target="fonts/font6.fntdata"/><Relationship Id="rId68" Type="http://schemas.openxmlformats.org/officeDocument/2006/relationships/font" Target="fonts/font5.fntdata"/><Relationship Id="rId67" Type="http://schemas.openxmlformats.org/officeDocument/2006/relationships/font" Target="fonts/font4.fntdata"/><Relationship Id="rId66" Type="http://schemas.openxmlformats.org/officeDocument/2006/relationships/font" Target="fonts/font3.fntdata"/><Relationship Id="rId65" Type="http://schemas.openxmlformats.org/officeDocument/2006/relationships/font" Target="fonts/font2.fntdata"/><Relationship Id="rId64" Type="http://schemas.openxmlformats.org/officeDocument/2006/relationships/font" Target="fonts/font1.fntdata"/><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B8B58-9E1A-4D3C-97F2-DD10C66F971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52A01-716F-4D9C-A1DE-4CDF3DC5EC7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452A01-716F-4D9C-A1DE-4CDF3DC5EC7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452A01-716F-4D9C-A1DE-4CDF3DC5EC7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452A01-716F-4D9C-A1DE-4CDF3DC5EC7E}"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png"/><Relationship Id="rId2" Type="http://schemas.microsoft.com/office/2007/relationships/media" Target="../media/media2.mp4"/><Relationship Id="rId1" Type="http://schemas.openxmlformats.org/officeDocument/2006/relationships/video" Target="NULL"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jpe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jpeg"/><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svg"/><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4.svg"/><Relationship Id="rId7" Type="http://schemas.openxmlformats.org/officeDocument/2006/relationships/image" Target="../media/image43.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svg"/><Relationship Id="rId1"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jpe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4.svg"/><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jpeg"/><Relationship Id="rId1"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jpeg"/><Relationship Id="rId1"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6.jpeg"/><Relationship Id="rId1"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sv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2.jpeg"/><Relationship Id="rId1" Type="http://schemas.openxmlformats.org/officeDocument/2006/relationships/image" Target="../media/image61.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jpeg"/><Relationship Id="rId1"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jpeg"/><Relationship Id="rId1" Type="http://schemas.openxmlformats.org/officeDocument/2006/relationships/image" Target="../media/image11.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8.png"/><Relationship Id="rId2" Type="http://schemas.microsoft.com/office/2007/relationships/media" Target="../media/media3.mp4"/><Relationship Id="rId1" Type="http://schemas.openxmlformats.org/officeDocument/2006/relationships/video" Target="../media/media3.mp4"/></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sv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71.png"/><Relationship Id="rId2" Type="http://schemas.microsoft.com/office/2007/relationships/hdphoto" Target="../media/image70.wdp"/><Relationship Id="rId1" Type="http://schemas.openxmlformats.org/officeDocument/2006/relationships/image" Target="../media/image69.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2.jpeg"/><Relationship Id="rId2" Type="http://schemas.openxmlformats.org/officeDocument/2006/relationships/image" Target="../media/image48.png"/><Relationship Id="rId1" Type="http://schemas.openxmlformats.org/officeDocument/2006/relationships/image" Target="../media/image1.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image" Target="../media/image73.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7.jpeg"/><Relationship Id="rId1" Type="http://schemas.openxmlformats.org/officeDocument/2006/relationships/image" Target="../media/image76.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8.png"/><Relationship Id="rId2" Type="http://schemas.openxmlformats.org/officeDocument/2006/relationships/image" Target="../media/image32.svg"/><Relationship Id="rId1"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0.jpeg"/><Relationship Id="rId1"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2.jpeg"/><Relationship Id="rId1" Type="http://schemas.openxmlformats.org/officeDocument/2006/relationships/image" Target="../media/image81.pn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6.jpeg"/><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7.png"/><Relationship Id="rId2" Type="http://schemas.openxmlformats.org/officeDocument/2006/relationships/image" Target="../media/image44.svg"/><Relationship Id="rId1"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9.png"/><Relationship Id="rId1" Type="http://schemas.openxmlformats.org/officeDocument/2006/relationships/image" Target="../media/image88.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12.sv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5.jpeg"/><Relationship Id="rId2" Type="http://schemas.openxmlformats.org/officeDocument/2006/relationships/image" Target="../media/image2.sv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6" name="Freeform 8"/>
          <p:cNvSpPr/>
          <p:nvPr/>
        </p:nvSpPr>
        <p:spPr>
          <a:xfrm>
            <a:off x="16154400" y="8039100"/>
            <a:ext cx="1981200" cy="2124611"/>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 name="Rectangle 1"/>
          <p:cNvSpPr/>
          <p:nvPr/>
        </p:nvSpPr>
        <p:spPr>
          <a:xfrm>
            <a:off x="3543300" y="571500"/>
            <a:ext cx="11201400" cy="15240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0" b="1">
                <a:solidFill>
                  <a:srgbClr val="D1630F"/>
                </a:solidFill>
                <a:latin typeface="Arial" panose="020B0604020202020204" pitchFamily="34" charset="0"/>
                <a:cs typeface="Arial" panose="020B0604020202020204" pitchFamily="34" charset="0"/>
              </a:rPr>
              <a:t>KHỞI ĐỘNG </a:t>
            </a:r>
            <a:endParaRPr lang="en-US" sz="7000" b="1">
              <a:solidFill>
                <a:srgbClr val="D1630F"/>
              </a:solidFill>
              <a:latin typeface="Arial" panose="020B0604020202020204" pitchFamily="34" charset="0"/>
              <a:cs typeface="Arial" panose="020B0604020202020204" pitchFamily="34" charset="0"/>
            </a:endParaRPr>
          </a:p>
        </p:txBody>
      </p:sp>
      <p:grpSp>
        <p:nvGrpSpPr>
          <p:cNvPr id="9" name="Group 8"/>
          <p:cNvGrpSpPr/>
          <p:nvPr/>
        </p:nvGrpSpPr>
        <p:grpSpPr>
          <a:xfrm>
            <a:off x="845345" y="3205686"/>
            <a:ext cx="16597310" cy="5550378"/>
            <a:chOff x="700090" y="2661571"/>
            <a:chExt cx="16597310" cy="5550378"/>
          </a:xfrm>
        </p:grpSpPr>
        <p:sp>
          <p:nvSpPr>
            <p:cNvPr id="5" name="Rectangle 4"/>
            <p:cNvSpPr/>
            <p:nvPr/>
          </p:nvSpPr>
          <p:spPr>
            <a:xfrm>
              <a:off x="1019174" y="3467101"/>
              <a:ext cx="16278226" cy="4744848"/>
            </a:xfrm>
            <a:prstGeom prst="rect">
              <a:avLst/>
            </a:prstGeom>
            <a:solidFill>
              <a:srgbClr val="FBF2E1"/>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76374" y="3600450"/>
              <a:ext cx="15363826" cy="4478149"/>
            </a:xfrm>
            <a:prstGeom prst="rect">
              <a:avLst/>
            </a:prstGeom>
            <a:noFill/>
          </p:spPr>
          <p:txBody>
            <a:bodyPr wrap="square">
              <a:spAutoFit/>
            </a:bodyPr>
            <a:lstStyle/>
            <a:p>
              <a:pPr algn="ctr">
                <a:lnSpc>
                  <a:spcPct val="150000"/>
                </a:lnSpc>
              </a:pPr>
              <a:r>
                <a:rPr lang="en-US" sz="3800" smtClean="0">
                  <a:latin typeface="Arial" panose="020B0604020202020204" pitchFamily="34" charset="0"/>
                  <a:cs typeface="Arial" panose="020B0604020202020204" pitchFamily="34" charset="0"/>
                </a:rPr>
                <a:t>   </a:t>
              </a:r>
              <a:r>
                <a:rPr lang="vi-VN" sz="3800" smtClean="0"/>
                <a:t>Trong </a:t>
              </a:r>
              <a:r>
                <a:rPr lang="vi-VN" sz="3800"/>
                <a:t>các cuộc tranh luận về AI thường có hai quan điểm sau:</a:t>
              </a:r>
              <a:endParaRPr lang="vi-VN" sz="3800"/>
            </a:p>
            <a:p>
              <a:pPr algn="just">
                <a:lnSpc>
                  <a:spcPct val="150000"/>
                </a:lnSpc>
              </a:pPr>
              <a:r>
                <a:rPr lang="vi-VN" sz="3800" smtClean="0"/>
                <a:t>•</a:t>
              </a:r>
              <a:r>
                <a:rPr lang="en-US" sz="3800" smtClean="0"/>
                <a:t> </a:t>
              </a:r>
              <a:r>
                <a:rPr lang="vi-VN" sz="3800" smtClean="0"/>
                <a:t>Trong </a:t>
              </a:r>
              <a:r>
                <a:rPr lang="vi-VN" sz="3800"/>
                <a:t>tương lai, AI sẽ có thể thông minh hơn nhiều và thay thế hoàn toàn con người.</a:t>
              </a:r>
              <a:endParaRPr lang="vi-VN" sz="3800"/>
            </a:p>
            <a:p>
              <a:pPr algn="just">
                <a:lnSpc>
                  <a:spcPct val="150000"/>
                </a:lnSpc>
              </a:pPr>
              <a:r>
                <a:rPr lang="vi-VN" sz="3800" smtClean="0"/>
                <a:t>•</a:t>
              </a:r>
              <a:r>
                <a:rPr lang="en-US" sz="3800" smtClean="0"/>
                <a:t> </a:t>
              </a:r>
              <a:r>
                <a:rPr lang="vi-VN" sz="3800" smtClean="0"/>
                <a:t>AI </a:t>
              </a:r>
              <a:r>
                <a:rPr lang="vi-VN" sz="3800"/>
                <a:t>có thể làm được nhiều việc nhưng không thể thay thế con người.</a:t>
              </a:r>
              <a:endParaRPr lang="vi-VN" sz="3800"/>
            </a:p>
            <a:p>
              <a:pPr algn="just">
                <a:lnSpc>
                  <a:spcPct val="150000"/>
                </a:lnSpc>
              </a:pPr>
              <a:r>
                <a:rPr lang="vi-VN" sz="3800"/>
                <a:t>Em ủng hộ quan điểm nào trong hai quan điểm trên? Vì sao?</a:t>
              </a:r>
              <a:endParaRPr lang="vi-VN" sz="3800"/>
            </a:p>
          </p:txBody>
        </p:sp>
        <p:sp>
          <p:nvSpPr>
            <p:cNvPr id="7" name="Freeform 3"/>
            <p:cNvSpPr/>
            <p:nvPr/>
          </p:nvSpPr>
          <p:spPr>
            <a:xfrm>
              <a:off x="700090" y="2661571"/>
              <a:ext cx="1364791" cy="175254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3"/>
              <a:stretch>
                <a:fillRect/>
              </a:stretch>
            </a:blipFill>
          </p:spPr>
        </p:sp>
      </p:grpSp>
      <p:sp>
        <p:nvSpPr>
          <p:cNvPr id="10" name="TextBox 9"/>
          <p:cNvSpPr txBox="1"/>
          <p:nvPr/>
        </p:nvSpPr>
        <p:spPr>
          <a:xfrm>
            <a:off x="0" y="2713956"/>
            <a:ext cx="18288000" cy="707886"/>
          </a:xfrm>
          <a:prstGeom prst="rect">
            <a:avLst/>
          </a:prstGeom>
          <a:noFill/>
        </p:spPr>
        <p:txBody>
          <a:bodyPr wrap="square" rtlCol="0">
            <a:spAutoFit/>
          </a:bodyPr>
          <a:lstStyle/>
          <a:p>
            <a:pPr algn="ctr"/>
            <a:r>
              <a:rPr lang="en-US" sz="4000" b="1" smtClean="0">
                <a:solidFill>
                  <a:srgbClr val="C00000"/>
                </a:solidFill>
                <a:latin typeface="Arial" panose="020B0604020202020204" pitchFamily="34" charset="0"/>
                <a:cs typeface="Arial" panose="020B0604020202020204" pitchFamily="34" charset="0"/>
              </a:rPr>
              <a:t>Xem video sau đó thảo luận nhóm và trả lời câu hỏi:</a:t>
            </a:r>
            <a:endParaRPr lang="en-US" sz="4000" b="1">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1143000" y="-196508"/>
            <a:ext cx="17541576" cy="1333248"/>
            <a:chOff x="9718497" y="-266700"/>
            <a:chExt cx="10938847" cy="1600200"/>
          </a:xfrm>
        </p:grpSpPr>
        <p:sp>
          <p:nvSpPr>
            <p:cNvPr id="3" name="Parallelogram 2"/>
            <p:cNvSpPr/>
            <p:nvPr/>
          </p:nvSpPr>
          <p:spPr>
            <a:xfrm>
              <a:off x="9718497" y="-266700"/>
              <a:ext cx="10938847"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78821" y="89144"/>
              <a:ext cx="10311402" cy="86177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Một </a:t>
              </a:r>
              <a:r>
                <a:rPr lang="en-US" sz="5000" b="1">
                  <a:solidFill>
                    <a:schemeClr val="bg1"/>
                  </a:solidFill>
                  <a:latin typeface="Arial" panose="020B0604020202020204" pitchFamily="34" charset="0"/>
                  <a:cs typeface="Arial" panose="020B0604020202020204" pitchFamily="34" charset="0"/>
                </a:rPr>
                <a:t>số lĩnh vực phát triển mạnh mẽ nhờ ứng dụng AI </a:t>
              </a:r>
              <a:endParaRPr lang="en-US" sz="5000" b="1">
                <a:solidFill>
                  <a:schemeClr val="bg1"/>
                </a:solidFill>
                <a:latin typeface="Arial" panose="020B0604020202020204" pitchFamily="34" charset="0"/>
                <a:cs typeface="Arial" panose="020B0604020202020204" pitchFamily="34" charset="0"/>
              </a:endParaRPr>
            </a:p>
          </p:txBody>
        </p:sp>
      </p:grpSp>
      <p:pic>
        <p:nvPicPr>
          <p:cNvPr id="10" name="Picture 4" descr="https://moh.gov.vn/documents/174521/0/5.1.13.png/8f3a2952-0b76-4c0c-a919-45cc79ed2b8b?t=1556871234161"/>
          <p:cNvPicPr>
            <a:picLocks noChangeAspect="1" noChangeArrowheads="1"/>
          </p:cNvPicPr>
          <p:nvPr/>
        </p:nvPicPr>
        <p:blipFill rotWithShape="1">
          <a:blip r:embed="rId1">
            <a:extLst>
              <a:ext uri="{28A0092B-C50C-407E-A947-70E740481C1C}">
                <a14:useLocalDpi xmlns:a14="http://schemas.microsoft.com/office/drawing/2010/main" val="0"/>
              </a:ext>
            </a:extLst>
          </a:blip>
          <a:srcRect l="9986" r="16900"/>
          <a:stretch>
            <a:fillRect/>
          </a:stretch>
        </p:blipFill>
        <p:spPr bwMode="auto">
          <a:xfrm>
            <a:off x="6721646" y="6286500"/>
            <a:ext cx="3810000" cy="3434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286000" y="1265814"/>
            <a:ext cx="12024024" cy="91627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rgbClr val="C00000"/>
                </a:solidFill>
                <a:ea typeface="Calibri" panose="020F0502020204030204" pitchFamily="34" charset="0"/>
              </a:rPr>
              <a:t>Y học và chăm sóc sức khoẻ: </a:t>
            </a:r>
            <a:endParaRPr lang="en-US" sz="4000"/>
          </a:p>
        </p:txBody>
      </p:sp>
      <p:sp>
        <p:nvSpPr>
          <p:cNvPr id="12" name="TextBox 11"/>
          <p:cNvSpPr txBox="1"/>
          <p:nvPr/>
        </p:nvSpPr>
        <p:spPr>
          <a:xfrm>
            <a:off x="2286000" y="2182090"/>
            <a:ext cx="13983516" cy="3785652"/>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rPr>
              <a:t>Cải thiện chất lượng hình ảnh y tế.</a:t>
            </a:r>
            <a:endParaRPr lang="vi-VN" sz="4000">
              <a:solidFill>
                <a:srgbClr val="000000"/>
              </a:solidFill>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rPr>
              <a:t>Làm nổi bật những cấu trúc bất thường bên trong cơ thể.</a:t>
            </a:r>
            <a:endParaRPr lang="vi-VN" sz="4000">
              <a:solidFill>
                <a:srgbClr val="000000"/>
              </a:solidFill>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rPr>
              <a:t>Thực hiện đo đạc các chỉ số lâm sàng.</a:t>
            </a:r>
            <a:endParaRPr lang="vi-VN" sz="4000">
              <a:solidFill>
                <a:srgbClr val="000000"/>
              </a:solidFill>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rPr>
              <a:t>Hỗ trợ đưa ra các chẩn đoán và hướng điều trị.</a:t>
            </a:r>
            <a:endParaRPr lang="vi-VN" sz="4000">
              <a:solidFill>
                <a:srgbClr val="000000"/>
              </a:solidFill>
              <a:ea typeface="Calibri" panose="020F0502020204030204" pitchFamily="34" charset="0"/>
            </a:endParaRPr>
          </a:p>
        </p:txBody>
      </p:sp>
      <p:pic>
        <p:nvPicPr>
          <p:cNvPr id="3074" name="Picture 2" descr="https://onenet.vn/uploads/images/IBM%20Watson/Le_ky_ket_ap_dung_trien_khai_Watson_for_Oncology_vao_OneMes%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446" y="6290187"/>
            <a:ext cx="5413375" cy="3434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909471" y="6572394"/>
            <a:ext cx="7035860" cy="2862322"/>
          </a:xfrm>
          <a:prstGeom prst="rect">
            <a:avLst/>
          </a:prstGeom>
          <a:noFill/>
        </p:spPr>
        <p:txBody>
          <a:bodyPr wrap="square" rtlCol="0">
            <a:spAutoFit/>
          </a:bodyPr>
          <a:lstStyle/>
          <a:p>
            <a:pPr algn="just">
              <a:lnSpc>
                <a:spcPct val="150000"/>
              </a:lnSpc>
            </a:pPr>
            <a:r>
              <a:rPr lang="vi-VN" sz="4000" i="1">
                <a:solidFill>
                  <a:srgbClr val="000000"/>
                </a:solidFill>
                <a:ea typeface="Calibri" panose="020F0502020204030204" pitchFamily="34" charset="0"/>
              </a:rPr>
              <a:t>Phần mềm IBM Watson for Oncology góp phần nâng cao hiệu quả điều trị ung </a:t>
            </a:r>
            <a:r>
              <a:rPr lang="vi-VN" sz="4000" i="1" smtClean="0">
                <a:solidFill>
                  <a:srgbClr val="000000"/>
                </a:solidFill>
                <a:ea typeface="Calibri" panose="020F0502020204030204" pitchFamily="34" charset="0"/>
              </a:rPr>
              <a:t>thư</a:t>
            </a:r>
            <a:r>
              <a:rPr lang="en-US" sz="4000" i="1">
                <a:solidFill>
                  <a:srgbClr val="000000"/>
                </a:solidFill>
                <a:ea typeface="Calibri" panose="020F0502020204030204" pitchFamily="34" charset="0"/>
              </a:rPr>
              <a:t>.</a:t>
            </a:r>
            <a:endParaRPr lang="en-US" sz="4000" i="1">
              <a:solidFill>
                <a:srgbClr val="0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additive="base">
                                        <p:cTn id="19" dur="500" fill="hold"/>
                                        <p:tgtEl>
                                          <p:spTgt spid="3074"/>
                                        </p:tgtEl>
                                        <p:attrNameLst>
                                          <p:attrName>ppt_x</p:attrName>
                                        </p:attrNameLst>
                                      </p:cBhvr>
                                      <p:tavLst>
                                        <p:tav tm="0">
                                          <p:val>
                                            <p:strVal val="#ppt_x"/>
                                          </p:val>
                                        </p:tav>
                                        <p:tav tm="100000">
                                          <p:val>
                                            <p:strVal val="#ppt_x"/>
                                          </p:val>
                                        </p:tav>
                                      </p:tavLst>
                                    </p:anim>
                                    <p:anim calcmode="lin" valueType="num">
                                      <p:cBhvr additive="base">
                                        <p:cTn id="20" dur="500" fill="hold"/>
                                        <p:tgtEl>
                                          <p:spTgt spid="307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2" name="y2mate.com - How does Watson for Oncology work_720p">
            <a:hlinkClick r:id="" action="ppaction://media"/>
          </p:cNvPr>
          <p:cNvPicPr>
            <a:picLocks noChangeAspect="1"/>
          </p:cNvPicPr>
          <p:nvPr>
            <a:videoFile r:link="rId1"/>
            <p:extLst>
              <p:ext uri="{DAA4B4D4-6D71-4841-9C94-3DE7FCFB9230}">
                <p14:media xmlns:p14="http://schemas.microsoft.com/office/powerpoint/2010/main" r:embed="rId2">
                  <p14:trim st="19370.000000" end="10711.000000"/>
                </p14:media>
              </p:ext>
            </p:extLst>
          </p:nvPr>
        </p:nvPicPr>
        <p:blipFill>
          <a:blip r:embed="rId3"/>
          <a:stretch>
            <a:fillRect/>
          </a:stretch>
        </p:blipFill>
        <p:spPr>
          <a:xfrm>
            <a:off x="-9832" y="-1"/>
            <a:ext cx="18297832" cy="10292531"/>
          </a:xfrm>
          <a:prstGeom prst="rect">
            <a:avLst/>
          </a:prstGeom>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1143000" y="-196508"/>
            <a:ext cx="17541576" cy="1333248"/>
            <a:chOff x="9718497" y="-266700"/>
            <a:chExt cx="10938847" cy="1600200"/>
          </a:xfrm>
        </p:grpSpPr>
        <p:sp>
          <p:nvSpPr>
            <p:cNvPr id="3" name="Parallelogram 2"/>
            <p:cNvSpPr/>
            <p:nvPr/>
          </p:nvSpPr>
          <p:spPr>
            <a:xfrm>
              <a:off x="9718497" y="-266700"/>
              <a:ext cx="10938847"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78821" y="89144"/>
              <a:ext cx="10311402" cy="86177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Một </a:t>
              </a:r>
              <a:r>
                <a:rPr lang="en-US" sz="5000" b="1">
                  <a:solidFill>
                    <a:schemeClr val="bg1"/>
                  </a:solidFill>
                  <a:latin typeface="Arial" panose="020B0604020202020204" pitchFamily="34" charset="0"/>
                  <a:cs typeface="Arial" panose="020B0604020202020204" pitchFamily="34" charset="0"/>
                </a:rPr>
                <a:t>số lĩnh vực phát triển mạnh mẽ nhờ ứng dụng AI </a:t>
              </a:r>
              <a:endParaRPr lang="en-US" sz="5000" b="1">
                <a:solidFill>
                  <a:schemeClr val="bg1"/>
                </a:solidFill>
                <a:latin typeface="Arial" panose="020B0604020202020204" pitchFamily="34" charset="0"/>
                <a:cs typeface="Arial" panose="020B0604020202020204" pitchFamily="34" charset="0"/>
              </a:endParaRPr>
            </a:p>
          </p:txBody>
        </p:sp>
      </p:grpSp>
      <p:sp>
        <p:nvSpPr>
          <p:cNvPr id="11" name="TextBox 10"/>
          <p:cNvSpPr txBox="1"/>
          <p:nvPr/>
        </p:nvSpPr>
        <p:spPr>
          <a:xfrm>
            <a:off x="1400096" y="1695267"/>
            <a:ext cx="12024024" cy="91627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smtClean="0">
                <a:solidFill>
                  <a:srgbClr val="C00000"/>
                </a:solidFill>
                <a:latin typeface="Arial" panose="020B0604020202020204" pitchFamily="34" charset="0"/>
                <a:ea typeface="Calibri" panose="020F0502020204030204" pitchFamily="34" charset="0"/>
                <a:cs typeface="Arial" panose="020B0604020202020204" pitchFamily="34" charset="0"/>
              </a:rPr>
              <a:t>Giao thông vận tải:</a:t>
            </a:r>
            <a:endParaRPr lang="en-US" sz="4000">
              <a:latin typeface="Arial" panose="020B0604020202020204" pitchFamily="34" charset="0"/>
              <a:cs typeface="Arial" panose="020B0604020202020204" pitchFamily="34" charset="0"/>
            </a:endParaRPr>
          </a:p>
        </p:txBody>
      </p:sp>
      <p:sp>
        <p:nvSpPr>
          <p:cNvPr id="12" name="TextBox 11"/>
          <p:cNvSpPr txBox="1"/>
          <p:nvPr/>
        </p:nvSpPr>
        <p:spPr>
          <a:xfrm>
            <a:off x="1400096" y="2611543"/>
            <a:ext cx="13983516" cy="274825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rPr>
              <a:t>Phát triển các phương tiện tự lái.</a:t>
            </a:r>
            <a:endParaRPr lang="vi-VN" sz="4000">
              <a:solidFill>
                <a:srgbClr val="000000"/>
              </a:solidFill>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rPr>
              <a:t>Quản lí giao thông thông minh.</a:t>
            </a:r>
            <a:endParaRPr lang="vi-VN" sz="4000">
              <a:solidFill>
                <a:srgbClr val="000000"/>
              </a:solidFill>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rPr>
              <a:t>Định tuyến phương tiện vận tải.</a:t>
            </a:r>
            <a:endParaRPr lang="vi-VN" sz="4000">
              <a:solidFill>
                <a:srgbClr val="000000"/>
              </a:solidFill>
              <a:ea typeface="Calibri" panose="020F0502020204030204" pitchFamily="34" charset="0"/>
            </a:endParaRPr>
          </a:p>
        </p:txBody>
      </p:sp>
      <p:sp>
        <p:nvSpPr>
          <p:cNvPr id="13" name="TextBox 12"/>
          <p:cNvSpPr txBox="1"/>
          <p:nvPr/>
        </p:nvSpPr>
        <p:spPr>
          <a:xfrm>
            <a:off x="6700732" y="6514636"/>
            <a:ext cx="10858731" cy="2862322"/>
          </a:xfrm>
          <a:prstGeom prst="rect">
            <a:avLst/>
          </a:prstGeom>
          <a:noFill/>
        </p:spPr>
        <p:txBody>
          <a:bodyPr wrap="square" rtlCol="0">
            <a:spAutoFit/>
          </a:bodyPr>
          <a:lstStyle/>
          <a:p>
            <a:pPr algn="just">
              <a:lnSpc>
                <a:spcPct val="150000"/>
              </a:lnSpc>
            </a:pPr>
            <a:r>
              <a:rPr lang="vi-VN" sz="4000" i="1">
                <a:solidFill>
                  <a:srgbClr val="000000"/>
                </a:solidFill>
                <a:ea typeface="Calibri" panose="020F0502020204030204" pitchFamily="34" charset="0"/>
              </a:rPr>
              <a:t>Hệ thống giao thông thông minh (ITS) giúp tăng hiệu suất giao thông, </a:t>
            </a:r>
            <a:r>
              <a:rPr lang="vi-VN" sz="4000" i="1" smtClean="0">
                <a:solidFill>
                  <a:srgbClr val="000000"/>
                </a:solidFill>
                <a:ea typeface="Calibri" panose="020F0502020204030204" pitchFamily="34" charset="0"/>
              </a:rPr>
              <a:t>tiết </a:t>
            </a:r>
            <a:r>
              <a:rPr lang="vi-VN" sz="4000" i="1">
                <a:solidFill>
                  <a:srgbClr val="000000"/>
                </a:solidFill>
                <a:ea typeface="Calibri" panose="020F0502020204030204" pitchFamily="34" charset="0"/>
              </a:rPr>
              <a:t>kiệm năng </a:t>
            </a:r>
            <a:r>
              <a:rPr lang="vi-VN" sz="4000" i="1" smtClean="0">
                <a:solidFill>
                  <a:srgbClr val="000000"/>
                </a:solidFill>
                <a:ea typeface="Calibri" panose="020F0502020204030204" pitchFamily="34" charset="0"/>
              </a:rPr>
              <a:t>lượng</a:t>
            </a:r>
            <a:r>
              <a:rPr lang="en-US" sz="4000" i="1">
                <a:solidFill>
                  <a:srgbClr val="000000"/>
                </a:solidFill>
                <a:ea typeface="Calibri" panose="020F0502020204030204" pitchFamily="34" charset="0"/>
              </a:rPr>
              <a:t>,</a:t>
            </a:r>
            <a:r>
              <a:rPr lang="vi-VN" sz="4000" i="1" smtClean="0">
                <a:solidFill>
                  <a:srgbClr val="000000"/>
                </a:solidFill>
                <a:ea typeface="Calibri" panose="020F0502020204030204" pitchFamily="34" charset="0"/>
              </a:rPr>
              <a:t> </a:t>
            </a:r>
            <a:r>
              <a:rPr lang="vi-VN" sz="4000" i="1">
                <a:solidFill>
                  <a:srgbClr val="000000"/>
                </a:solidFill>
                <a:ea typeface="Calibri" panose="020F0502020204030204" pitchFamily="34" charset="0"/>
              </a:rPr>
              <a:t>tối ưu hoá triển khai hạ tầng giao thông.</a:t>
            </a:r>
            <a:endParaRPr lang="en-US" sz="4000" i="1">
              <a:solidFill>
                <a:srgbClr val="000000"/>
              </a:solidFill>
            </a:endParaRPr>
          </a:p>
        </p:txBody>
      </p:sp>
      <p:pic>
        <p:nvPicPr>
          <p:cNvPr id="4098" name="Picture 2" descr="https://anninhviet.vn/wp-content/uploads/2020/06/74AF08A1-EFD0-447B-8FF6-86DA1B44B158.jpe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4400" y="6261024"/>
            <a:ext cx="5405332" cy="3308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4100" name="Picture 4" descr="https://lsvn.vn/storage/vne-news/March2024/Untitled66.jpg"/>
          <p:cNvPicPr>
            <a:picLocks noChangeAspect="1" noChangeArrowheads="1"/>
          </p:cNvPicPr>
          <p:nvPr/>
        </p:nvPicPr>
        <p:blipFill rotWithShape="1">
          <a:blip r:embed="rId2">
            <a:extLst>
              <a:ext uri="{28A0092B-C50C-407E-A947-70E740481C1C}">
                <a14:useLocalDpi xmlns:a14="http://schemas.microsoft.com/office/drawing/2010/main" val="0"/>
              </a:ext>
            </a:extLst>
          </a:blip>
          <a:srcRect t="12980"/>
          <a:stretch>
            <a:fillRect/>
          </a:stretch>
        </p:blipFill>
        <p:spPr bwMode="auto">
          <a:xfrm>
            <a:off x="10439400" y="1730909"/>
            <a:ext cx="6483179" cy="4231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 calcmode="lin" valueType="num">
                                      <p:cBhvr additive="base">
                                        <p:cTn id="15" dur="500" fill="hold"/>
                                        <p:tgtEl>
                                          <p:spTgt spid="4100"/>
                                        </p:tgtEl>
                                        <p:attrNameLst>
                                          <p:attrName>ppt_x</p:attrName>
                                        </p:attrNameLst>
                                      </p:cBhvr>
                                      <p:tavLst>
                                        <p:tav tm="0">
                                          <p:val>
                                            <p:strVal val="#ppt_x"/>
                                          </p:val>
                                        </p:tav>
                                        <p:tav tm="100000">
                                          <p:val>
                                            <p:strVal val="#ppt_x"/>
                                          </p:val>
                                        </p:tav>
                                      </p:tavLst>
                                    </p:anim>
                                    <p:anim calcmode="lin" valueType="num">
                                      <p:cBhvr additive="base">
                                        <p:cTn id="16"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500" fill="hold"/>
                                        <p:tgtEl>
                                          <p:spTgt spid="4098"/>
                                        </p:tgtEl>
                                        <p:attrNameLst>
                                          <p:attrName>ppt_x</p:attrName>
                                        </p:attrNameLst>
                                      </p:cBhvr>
                                      <p:tavLst>
                                        <p:tav tm="0">
                                          <p:val>
                                            <p:strVal val="#ppt_x"/>
                                          </p:val>
                                        </p:tav>
                                        <p:tav tm="100000">
                                          <p:val>
                                            <p:strVal val="#ppt_x"/>
                                          </p:val>
                                        </p:tav>
                                      </p:tavLst>
                                    </p:anim>
                                    <p:anim calcmode="lin" valueType="num">
                                      <p:cBhvr additive="base">
                                        <p:cTn id="26"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1143000" y="-196508"/>
            <a:ext cx="17541576" cy="1333248"/>
            <a:chOff x="9718497" y="-266700"/>
            <a:chExt cx="10938847" cy="1600200"/>
          </a:xfrm>
        </p:grpSpPr>
        <p:sp>
          <p:nvSpPr>
            <p:cNvPr id="3" name="Parallelogram 2"/>
            <p:cNvSpPr/>
            <p:nvPr/>
          </p:nvSpPr>
          <p:spPr>
            <a:xfrm>
              <a:off x="9718497" y="-266700"/>
              <a:ext cx="10938847"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78821" y="89144"/>
              <a:ext cx="10311402" cy="86177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Một </a:t>
              </a:r>
              <a:r>
                <a:rPr lang="en-US" sz="5000" b="1">
                  <a:solidFill>
                    <a:schemeClr val="bg1"/>
                  </a:solidFill>
                  <a:latin typeface="Arial" panose="020B0604020202020204" pitchFamily="34" charset="0"/>
                  <a:cs typeface="Arial" panose="020B0604020202020204" pitchFamily="34" charset="0"/>
                </a:rPr>
                <a:t>số lĩnh vực phát triển mạnh mẽ nhờ ứng dụng AI </a:t>
              </a:r>
              <a:endParaRPr lang="en-US" sz="5000" b="1">
                <a:solidFill>
                  <a:schemeClr val="bg1"/>
                </a:solidFill>
                <a:latin typeface="Arial" panose="020B0604020202020204" pitchFamily="34" charset="0"/>
                <a:cs typeface="Arial" panose="020B0604020202020204" pitchFamily="34" charset="0"/>
              </a:endParaRPr>
            </a:p>
          </p:txBody>
        </p:sp>
      </p:grpSp>
      <p:sp>
        <p:nvSpPr>
          <p:cNvPr id="11" name="TextBox 10"/>
          <p:cNvSpPr txBox="1"/>
          <p:nvPr/>
        </p:nvSpPr>
        <p:spPr>
          <a:xfrm>
            <a:off x="838200" y="1714500"/>
            <a:ext cx="12024024" cy="91627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rgbClr val="C00000"/>
                </a:solidFill>
                <a:ea typeface="Calibri" panose="020F0502020204030204" pitchFamily="34" charset="0"/>
              </a:rPr>
              <a:t>Tài chính, ngân hàng: </a:t>
            </a:r>
            <a:endParaRPr lang="en-US" sz="4000"/>
          </a:p>
        </p:txBody>
      </p:sp>
      <p:sp>
        <p:nvSpPr>
          <p:cNvPr id="12" name="TextBox 11"/>
          <p:cNvSpPr txBox="1"/>
          <p:nvPr/>
        </p:nvSpPr>
        <p:spPr>
          <a:xfrm>
            <a:off x="838200" y="2788675"/>
            <a:ext cx="6400800" cy="655564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rPr>
              <a:t>Hỗ trợ tự động hoá cập nhật chứng từ, hoá đơn.</a:t>
            </a:r>
            <a:endParaRPr lang="vi-VN" sz="4000">
              <a:solidFill>
                <a:srgbClr val="000000"/>
              </a:solidFill>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rPr>
              <a:t>Phân tích, xử lí dữ liệu → hỗ trợ quyết định đầu tư, phát triển và ngăn chặn gian lận, nâng cao trải nghiệm khách hàng. </a:t>
            </a:r>
            <a:endParaRPr lang="vi-VN" sz="4000">
              <a:solidFill>
                <a:srgbClr val="000000"/>
              </a:solidFill>
              <a:ea typeface="Calibri" panose="020F0502020204030204" pitchFamily="34" charset="0"/>
            </a:endParaRPr>
          </a:p>
        </p:txBody>
      </p:sp>
      <p:sp>
        <p:nvSpPr>
          <p:cNvPr id="13" name="TextBox 12"/>
          <p:cNvSpPr txBox="1"/>
          <p:nvPr/>
        </p:nvSpPr>
        <p:spPr>
          <a:xfrm>
            <a:off x="8352187" y="7337494"/>
            <a:ext cx="8610600" cy="1839606"/>
          </a:xfrm>
          <a:prstGeom prst="rect">
            <a:avLst/>
          </a:prstGeom>
          <a:noFill/>
        </p:spPr>
        <p:txBody>
          <a:bodyPr wrap="square" rtlCol="0">
            <a:spAutoFit/>
          </a:bodyPr>
          <a:lstStyle/>
          <a:p>
            <a:pPr algn="ctr">
              <a:lnSpc>
                <a:spcPct val="150000"/>
              </a:lnSpc>
            </a:pPr>
            <a:r>
              <a:rPr lang="vi-VN" sz="4000" i="1">
                <a:solidFill>
                  <a:srgbClr val="000000"/>
                </a:solidFill>
                <a:ea typeface="Calibri" panose="020F0502020204030204" pitchFamily="34" charset="0"/>
              </a:rPr>
              <a:t>Hình thức Chatbot thực hiện bằng AI được ứng dụng ở nhiều ngân hàng.</a:t>
            </a:r>
            <a:endParaRPr lang="en-US" sz="4000" i="1">
              <a:solidFill>
                <a:srgbClr val="000000"/>
              </a:solidFill>
            </a:endParaRPr>
          </a:p>
        </p:txBody>
      </p:sp>
      <p:pic>
        <p:nvPicPr>
          <p:cNvPr id="5122" name="Picture 2" descr="https://fpt.ai/sites/default/files/inline-images/MicrosoftTeams-image%20%2829%29.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077200" y="1943100"/>
            <a:ext cx="9160574"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par>
                                <p:cTn id="16" presetID="16" presetClass="entr" presetSubtype="37"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barn(outVertical)">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1143000" y="-196508"/>
            <a:ext cx="17541576" cy="1333248"/>
            <a:chOff x="9718497" y="-266700"/>
            <a:chExt cx="10938847" cy="1600200"/>
          </a:xfrm>
        </p:grpSpPr>
        <p:sp>
          <p:nvSpPr>
            <p:cNvPr id="3" name="Parallelogram 2"/>
            <p:cNvSpPr/>
            <p:nvPr/>
          </p:nvSpPr>
          <p:spPr>
            <a:xfrm>
              <a:off x="9718497" y="-266700"/>
              <a:ext cx="10938847"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78821" y="89144"/>
              <a:ext cx="10311402" cy="86177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Một </a:t>
              </a:r>
              <a:r>
                <a:rPr lang="en-US" sz="5000" b="1">
                  <a:solidFill>
                    <a:schemeClr val="bg1"/>
                  </a:solidFill>
                  <a:latin typeface="Arial" panose="020B0604020202020204" pitchFamily="34" charset="0"/>
                  <a:cs typeface="Arial" panose="020B0604020202020204" pitchFamily="34" charset="0"/>
                </a:rPr>
                <a:t>số lĩnh vực phát triển mạnh mẽ nhờ ứng dụng AI </a:t>
              </a:r>
              <a:endParaRPr lang="en-US" sz="5000" b="1">
                <a:solidFill>
                  <a:schemeClr val="bg1"/>
                </a:solidFill>
                <a:latin typeface="Arial" panose="020B0604020202020204" pitchFamily="34" charset="0"/>
                <a:cs typeface="Arial" panose="020B0604020202020204" pitchFamily="34" charset="0"/>
              </a:endParaRPr>
            </a:p>
          </p:txBody>
        </p:sp>
      </p:grpSp>
      <p:sp>
        <p:nvSpPr>
          <p:cNvPr id="11" name="TextBox 10"/>
          <p:cNvSpPr txBox="1"/>
          <p:nvPr/>
        </p:nvSpPr>
        <p:spPr>
          <a:xfrm>
            <a:off x="838200" y="1714500"/>
            <a:ext cx="12024024" cy="91627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rgbClr val="C00000"/>
                </a:solidFill>
                <a:ea typeface="Calibri" panose="020F0502020204030204" pitchFamily="34" charset="0"/>
              </a:rPr>
              <a:t>Sản xuất: </a:t>
            </a:r>
            <a:endParaRPr lang="en-US" sz="4000"/>
          </a:p>
        </p:txBody>
      </p:sp>
      <p:sp>
        <p:nvSpPr>
          <p:cNvPr id="12" name="TextBox 11"/>
          <p:cNvSpPr txBox="1"/>
          <p:nvPr/>
        </p:nvSpPr>
        <p:spPr>
          <a:xfrm>
            <a:off x="838200" y="2788675"/>
            <a:ext cx="6400800" cy="3785652"/>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G</a:t>
            </a: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iúp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tự động hoá nhiều quá </a:t>
            </a: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chế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tạo, lắp ráp, kiểm tra chất </a:t>
            </a: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quản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lí chuỗi cung </a:t>
            </a: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TextBox 12"/>
          <p:cNvSpPr txBox="1"/>
          <p:nvPr/>
        </p:nvSpPr>
        <p:spPr>
          <a:xfrm>
            <a:off x="7848455" y="2530377"/>
            <a:ext cx="4713058" cy="1938992"/>
          </a:xfrm>
          <a:prstGeom prst="rect">
            <a:avLst/>
          </a:prstGeom>
          <a:noFill/>
        </p:spPr>
        <p:txBody>
          <a:bodyPr wrap="square" rtlCol="0">
            <a:spAutoFit/>
          </a:bodyPr>
          <a:lstStyle/>
          <a:p>
            <a:pPr algn="ctr">
              <a:lnSpc>
                <a:spcPct val="150000"/>
              </a:lnSpc>
            </a:pPr>
            <a:r>
              <a:rPr lang="vi-VN" sz="4000" i="1" smtClean="0">
                <a:solidFill>
                  <a:srgbClr val="000000"/>
                </a:solidFill>
                <a:ea typeface="Calibri" panose="020F0502020204030204" pitchFamily="34" charset="0"/>
              </a:rPr>
              <a:t>Robot </a:t>
            </a:r>
            <a:r>
              <a:rPr lang="vi-VN" sz="4000" i="1">
                <a:solidFill>
                  <a:srgbClr val="000000"/>
                </a:solidFill>
                <a:ea typeface="Calibri" panose="020F0502020204030204" pitchFamily="34" charset="0"/>
              </a:rPr>
              <a:t>và hệ thống tự động </a:t>
            </a:r>
            <a:r>
              <a:rPr lang="vi-VN" sz="4000" i="1" smtClean="0">
                <a:solidFill>
                  <a:srgbClr val="000000"/>
                </a:solidFill>
                <a:ea typeface="Calibri" panose="020F0502020204030204" pitchFamily="34" charset="0"/>
              </a:rPr>
              <a:t>hoá</a:t>
            </a:r>
            <a:r>
              <a:rPr lang="en-US" sz="4000" i="1" smtClean="0">
                <a:solidFill>
                  <a:srgbClr val="000000"/>
                </a:solidFill>
                <a:ea typeface="Calibri" panose="020F0502020204030204" pitchFamily="34" charset="0"/>
              </a:rPr>
              <a:t>.</a:t>
            </a:r>
            <a:endParaRPr lang="en-US" sz="4000" i="1">
              <a:solidFill>
                <a:srgbClr val="000000"/>
              </a:solidFill>
            </a:endParaRPr>
          </a:p>
        </p:txBody>
      </p:sp>
      <p:sp>
        <p:nvSpPr>
          <p:cNvPr id="9" name="TextBox 8"/>
          <p:cNvSpPr txBox="1"/>
          <p:nvPr/>
        </p:nvSpPr>
        <p:spPr>
          <a:xfrm>
            <a:off x="838200" y="6732226"/>
            <a:ext cx="6400800" cy="274825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ông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nghiệp: </a:t>
            </a: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tối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ưu hoá quy trình chăm </a:t>
            </a: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sóc</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dự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đoán mùa vụ,…</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p:nvPr/>
        </p:nvPicPr>
        <p:blipFill rotWithShape="1">
          <a:blip r:embed="rId1"/>
          <a:srcRect l="14143" r="4756"/>
          <a:stretch>
            <a:fillRect/>
          </a:stretch>
        </p:blipFill>
        <p:spPr>
          <a:xfrm>
            <a:off x="12862224" y="1986937"/>
            <a:ext cx="4324965" cy="3025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NatureFresh phân tích thông tin cây trồng trên quy mô lớn để đưa ra dự báo thu hoạch và năng suất chính xác"/>
          <p:cNvPicPr/>
          <p:nvPr/>
        </p:nvPicPr>
        <p:blipFill rotWithShape="1">
          <a:blip r:embed="rId2">
            <a:extLst>
              <a:ext uri="{28A0092B-C50C-407E-A947-70E740481C1C}">
                <a14:useLocalDpi xmlns:a14="http://schemas.microsoft.com/office/drawing/2010/main" val="0"/>
              </a:ext>
            </a:extLst>
          </a:blip>
          <a:srcRect l="8086" r="18880"/>
          <a:stretch>
            <a:fillRect/>
          </a:stretch>
        </p:blipFill>
        <p:spPr bwMode="auto">
          <a:xfrm>
            <a:off x="7841051" y="5599348"/>
            <a:ext cx="3990122" cy="3652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12225410" y="5994218"/>
            <a:ext cx="5293041" cy="2862322"/>
          </a:xfrm>
          <a:prstGeom prst="rect">
            <a:avLst/>
          </a:prstGeom>
          <a:noFill/>
        </p:spPr>
        <p:txBody>
          <a:bodyPr wrap="square" rtlCol="0">
            <a:spAutoFit/>
          </a:bodyPr>
          <a:lstStyle/>
          <a:p>
            <a:pPr algn="ctr">
              <a:lnSpc>
                <a:spcPct val="150000"/>
              </a:lnSpc>
            </a:pPr>
            <a:r>
              <a:rPr lang="vi-VN" sz="4000" i="1">
                <a:solidFill>
                  <a:srgbClr val="000000"/>
                </a:solidFill>
                <a:ea typeface="Calibri" panose="020F0502020204030204" pitchFamily="34" charset="0"/>
              </a:rPr>
              <a:t>NatureFresh phân tích thông tin cây trồng trên quy mô </a:t>
            </a:r>
            <a:r>
              <a:rPr lang="vi-VN" sz="4000" i="1" smtClean="0">
                <a:solidFill>
                  <a:srgbClr val="000000"/>
                </a:solidFill>
                <a:ea typeface="Calibri" panose="020F0502020204030204" pitchFamily="34" charset="0"/>
              </a:rPr>
              <a:t>lớn.</a:t>
            </a:r>
            <a:endParaRPr lang="en-US" sz="4000" i="1">
              <a:solidFill>
                <a:srgbClr val="0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9"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1143000" y="-196508"/>
            <a:ext cx="17541576" cy="1333248"/>
            <a:chOff x="9718497" y="-266700"/>
            <a:chExt cx="10938847" cy="1600200"/>
          </a:xfrm>
        </p:grpSpPr>
        <p:sp>
          <p:nvSpPr>
            <p:cNvPr id="3" name="Parallelogram 2"/>
            <p:cNvSpPr/>
            <p:nvPr/>
          </p:nvSpPr>
          <p:spPr>
            <a:xfrm>
              <a:off x="9718497" y="-266700"/>
              <a:ext cx="10938847"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78821" y="89144"/>
              <a:ext cx="10311402" cy="86177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Một </a:t>
              </a:r>
              <a:r>
                <a:rPr lang="en-US" sz="5000" b="1">
                  <a:solidFill>
                    <a:schemeClr val="bg1"/>
                  </a:solidFill>
                  <a:latin typeface="Arial" panose="020B0604020202020204" pitchFamily="34" charset="0"/>
                  <a:cs typeface="Arial" panose="020B0604020202020204" pitchFamily="34" charset="0"/>
                </a:rPr>
                <a:t>số lĩnh vực phát triển mạnh mẽ nhờ ứng dụng AI </a:t>
              </a:r>
              <a:endParaRPr lang="en-US" sz="5000" b="1">
                <a:solidFill>
                  <a:schemeClr val="bg1"/>
                </a:solidFill>
                <a:latin typeface="Arial" panose="020B0604020202020204" pitchFamily="34" charset="0"/>
                <a:cs typeface="Arial" panose="020B0604020202020204" pitchFamily="34" charset="0"/>
              </a:endParaRPr>
            </a:p>
          </p:txBody>
        </p:sp>
      </p:grpSp>
      <p:sp>
        <p:nvSpPr>
          <p:cNvPr id="11" name="TextBox 10"/>
          <p:cNvSpPr txBox="1"/>
          <p:nvPr/>
        </p:nvSpPr>
        <p:spPr>
          <a:xfrm>
            <a:off x="838200" y="1714500"/>
            <a:ext cx="8077200" cy="7478970"/>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rgbClr val="C00000"/>
                </a:solidFill>
              </a:rPr>
              <a:t>Giáo dục: </a:t>
            </a:r>
            <a:endParaRPr lang="en-US" sz="4000" b="1">
              <a:solidFill>
                <a:srgbClr val="C00000"/>
              </a:solidFill>
            </a:endParaRP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P</a:t>
            </a:r>
            <a:r>
              <a:rPr lang="vi-VN" sz="4000">
                <a:latin typeface="Arial" panose="020B0604020202020204" pitchFamily="34" charset="0"/>
                <a:cs typeface="Arial" panose="020B0604020202020204" pitchFamily="34" charset="0"/>
              </a:rPr>
              <a:t>hát triển các nền tảng học tập được cá nhân hoá</a:t>
            </a:r>
            <a:r>
              <a:rPr lang="en-US"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H</a:t>
            </a:r>
            <a:r>
              <a:rPr lang="vi-VN" sz="4000">
                <a:latin typeface="Arial" panose="020B0604020202020204" pitchFamily="34" charset="0"/>
                <a:cs typeface="Arial" panose="020B0604020202020204" pitchFamily="34" charset="0"/>
              </a:rPr>
              <a:t>ỗ trợ đánh giá kết quả học tập.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Theo d</a:t>
            </a:r>
            <a:r>
              <a:rPr lang="vi-VN" sz="4000">
                <a:latin typeface="Arial" panose="020B0604020202020204" pitchFamily="34" charset="0"/>
                <a:cs typeface="Arial" panose="020B0604020202020204" pitchFamily="34" charset="0"/>
              </a:rPr>
              <a:t>õi, đề xuất nội dung phù hợp cho người học.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H</a:t>
            </a:r>
            <a:r>
              <a:rPr lang="vi-VN" sz="4000">
                <a:latin typeface="Arial" panose="020B0604020202020204" pitchFamily="34" charset="0"/>
                <a:cs typeface="Arial" panose="020B0604020202020204" pitchFamily="34" charset="0"/>
              </a:rPr>
              <a:t>ỗ trợ trả lời câu hỏi, cung cấp tài liệu,…</a:t>
            </a:r>
            <a:endParaRPr lang="en-US" sz="4000">
              <a:latin typeface="Arial" panose="020B0604020202020204" pitchFamily="34" charset="0"/>
              <a:cs typeface="Arial" panose="020B0604020202020204" pitchFamily="34" charset="0"/>
            </a:endParaRPr>
          </a:p>
        </p:txBody>
      </p:sp>
      <p:sp>
        <p:nvSpPr>
          <p:cNvPr id="13" name="TextBox 12"/>
          <p:cNvSpPr txBox="1"/>
          <p:nvPr/>
        </p:nvSpPr>
        <p:spPr>
          <a:xfrm>
            <a:off x="11158139" y="8421760"/>
            <a:ext cx="4713058" cy="916276"/>
          </a:xfrm>
          <a:prstGeom prst="rect">
            <a:avLst/>
          </a:prstGeom>
          <a:noFill/>
        </p:spPr>
        <p:txBody>
          <a:bodyPr wrap="square" rtlCol="0">
            <a:spAutoFit/>
          </a:bodyPr>
          <a:lstStyle/>
          <a:p>
            <a:pPr algn="ctr">
              <a:lnSpc>
                <a:spcPct val="150000"/>
              </a:lnSpc>
            </a:pPr>
            <a:r>
              <a:rPr lang="vi-VN" sz="4000" i="1">
                <a:solidFill>
                  <a:srgbClr val="000000"/>
                </a:solidFill>
                <a:latin typeface="Arial (Body)"/>
                <a:ea typeface="Calibri" panose="020F0502020204030204" pitchFamily="34" charset="0"/>
              </a:rPr>
              <a:t>Học trực </a:t>
            </a:r>
            <a:r>
              <a:rPr lang="vi-VN" sz="4000" i="1" smtClean="0">
                <a:solidFill>
                  <a:srgbClr val="000000"/>
                </a:solidFill>
                <a:latin typeface="Arial (Body)"/>
                <a:ea typeface="Calibri" panose="020F0502020204030204" pitchFamily="34" charset="0"/>
              </a:rPr>
              <a:t>tuyến</a:t>
            </a:r>
            <a:r>
              <a:rPr lang="en-US" sz="4000" i="1" smtClean="0">
                <a:solidFill>
                  <a:srgbClr val="000000"/>
                </a:solidFill>
                <a:latin typeface="Arial (Body)"/>
                <a:ea typeface="Calibri" panose="020F0502020204030204" pitchFamily="34" charset="0"/>
              </a:rPr>
              <a:t>.</a:t>
            </a:r>
            <a:endParaRPr lang="en-US" sz="4000" i="1">
              <a:solidFill>
                <a:srgbClr val="000000"/>
              </a:solidFill>
              <a:latin typeface="Arial (Body)"/>
            </a:endParaRPr>
          </a:p>
        </p:txBody>
      </p:sp>
      <p:pic>
        <p:nvPicPr>
          <p:cNvPr id="16" name="Picture 15" descr="Xây dựng hệ thống đào tạo trực tuyến liệu có quan trọng không? - MGE"/>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704668" y="2437758"/>
            <a:ext cx="7620000" cy="57129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par>
                                <p:cTn id="12" presetID="14" presetClass="entr" presetSubtype="1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1143000" y="-196508"/>
            <a:ext cx="17541576" cy="1333248"/>
            <a:chOff x="9718497" y="-266700"/>
            <a:chExt cx="10938847" cy="1600200"/>
          </a:xfrm>
        </p:grpSpPr>
        <p:sp>
          <p:nvSpPr>
            <p:cNvPr id="3" name="Parallelogram 2"/>
            <p:cNvSpPr/>
            <p:nvPr/>
          </p:nvSpPr>
          <p:spPr>
            <a:xfrm>
              <a:off x="9718497" y="-266700"/>
              <a:ext cx="10938847"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78821" y="89144"/>
              <a:ext cx="10311402" cy="86177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Một </a:t>
              </a:r>
              <a:r>
                <a:rPr lang="en-US" sz="5000" b="1">
                  <a:solidFill>
                    <a:schemeClr val="bg1"/>
                  </a:solidFill>
                  <a:latin typeface="Arial" panose="020B0604020202020204" pitchFamily="34" charset="0"/>
                  <a:cs typeface="Arial" panose="020B0604020202020204" pitchFamily="34" charset="0"/>
                </a:rPr>
                <a:t>số lĩnh vực phát triển mạnh mẽ nhờ ứng dụng AI </a:t>
              </a:r>
              <a:endParaRPr lang="en-US" sz="5000" b="1">
                <a:solidFill>
                  <a:schemeClr val="bg1"/>
                </a:solidFill>
                <a:latin typeface="Arial" panose="020B0604020202020204" pitchFamily="34" charset="0"/>
                <a:cs typeface="Arial" panose="020B0604020202020204" pitchFamily="34" charset="0"/>
              </a:endParaRPr>
            </a:p>
          </p:txBody>
        </p:sp>
      </p:grpSp>
      <p:sp>
        <p:nvSpPr>
          <p:cNvPr id="11" name="TextBox 10"/>
          <p:cNvSpPr txBox="1"/>
          <p:nvPr/>
        </p:nvSpPr>
        <p:spPr>
          <a:xfrm>
            <a:off x="762000" y="1419702"/>
            <a:ext cx="9677400" cy="90159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solidFill>
                  <a:srgbClr val="C00000"/>
                </a:solidFill>
                <a:latin typeface="Arial (Body)"/>
              </a:rPr>
              <a:t>Ả</a:t>
            </a:r>
            <a:r>
              <a:rPr lang="vi-VN" sz="4000" b="1" smtClean="0">
                <a:solidFill>
                  <a:srgbClr val="C00000"/>
                </a:solidFill>
                <a:latin typeface="Arial (Body)"/>
              </a:rPr>
              <a:t>nh </a:t>
            </a:r>
            <a:r>
              <a:rPr lang="vi-VN" sz="4000" b="1">
                <a:solidFill>
                  <a:srgbClr val="C00000"/>
                </a:solidFill>
                <a:latin typeface="Arial (Body)"/>
              </a:rPr>
              <a:t>hưởng trong các lĩnh vực </a:t>
            </a:r>
            <a:r>
              <a:rPr lang="vi-VN" sz="4000" b="1" smtClean="0">
                <a:solidFill>
                  <a:srgbClr val="C00000"/>
                </a:solidFill>
                <a:latin typeface="Arial (Body)"/>
              </a:rPr>
              <a:t>khác</a:t>
            </a:r>
            <a:r>
              <a:rPr lang="en-US" sz="4000" b="1" smtClean="0">
                <a:solidFill>
                  <a:srgbClr val="C00000"/>
                </a:solidFill>
                <a:latin typeface="Arial (Body)"/>
              </a:rPr>
              <a:t>:</a:t>
            </a:r>
            <a:endParaRPr lang="en-US" sz="4000">
              <a:latin typeface="Arial (Body)"/>
              <a:cs typeface="Arial" panose="020B0604020202020204" pitchFamily="34" charset="0"/>
            </a:endParaRPr>
          </a:p>
        </p:txBody>
      </p:sp>
      <p:sp>
        <p:nvSpPr>
          <p:cNvPr id="8" name="TextBox 7"/>
          <p:cNvSpPr txBox="1"/>
          <p:nvPr/>
        </p:nvSpPr>
        <p:spPr>
          <a:xfrm>
            <a:off x="771832" y="2418326"/>
            <a:ext cx="8448368" cy="7478970"/>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solidFill>
                  <a:srgbClr val="000000"/>
                </a:solidFill>
                <a:latin typeface="Arial (Body)"/>
                <a:ea typeface="Calibri" panose="020F0502020204030204" pitchFamily="34" charset="0"/>
              </a:rPr>
              <a:t>M</a:t>
            </a:r>
            <a:r>
              <a:rPr lang="vi-VN" sz="4000" smtClean="0">
                <a:solidFill>
                  <a:srgbClr val="000000"/>
                </a:solidFill>
                <a:latin typeface="Arial (Body)"/>
                <a:ea typeface="Calibri" panose="020F0502020204030204" pitchFamily="34" charset="0"/>
              </a:rPr>
              <a:t>ô phỏng</a:t>
            </a:r>
            <a:r>
              <a:rPr lang="en-US" sz="4000" smtClean="0">
                <a:solidFill>
                  <a:srgbClr val="000000"/>
                </a:solidFill>
                <a:latin typeface="Arial (Body)"/>
                <a:ea typeface="Calibri" panose="020F0502020204030204" pitchFamily="34" charset="0"/>
              </a:rPr>
              <a:t>,</a:t>
            </a:r>
            <a:r>
              <a:rPr lang="vi-VN" sz="4000" smtClean="0">
                <a:solidFill>
                  <a:srgbClr val="000000"/>
                </a:solidFill>
                <a:latin typeface="Arial (Body)"/>
                <a:ea typeface="Calibri" panose="020F0502020204030204" pitchFamily="34" charset="0"/>
              </a:rPr>
              <a:t> </a:t>
            </a:r>
            <a:r>
              <a:rPr lang="vi-VN" sz="4000">
                <a:solidFill>
                  <a:srgbClr val="000000"/>
                </a:solidFill>
                <a:latin typeface="Arial (Body)"/>
                <a:ea typeface="Calibri" panose="020F0502020204030204" pitchFamily="34" charset="0"/>
              </a:rPr>
              <a:t>mô hình hoá nhiều hiện tượng xã hội và nhân học.</a:t>
            </a:r>
            <a:endParaRPr lang="vi-VN" sz="4000">
              <a:solidFill>
                <a:srgbClr val="000000"/>
              </a:solidFill>
              <a:latin typeface="Arial (Body)"/>
              <a:ea typeface="Calibri" panose="020F0502020204030204" pitchFamily="34" charset="0"/>
            </a:endParaRPr>
          </a:p>
          <a:p>
            <a:pPr marL="571500" indent="-571500" algn="just">
              <a:lnSpc>
                <a:spcPct val="150000"/>
              </a:lnSpc>
              <a:buFont typeface="Arial" panose="020B0604020202020204" pitchFamily="34" charset="0"/>
              <a:buChar char="•"/>
            </a:pPr>
            <a:r>
              <a:rPr lang="en-US" sz="4000">
                <a:solidFill>
                  <a:srgbClr val="000000"/>
                </a:solidFill>
                <a:latin typeface="Arial (Body)"/>
                <a:ea typeface="Calibri" panose="020F0502020204030204" pitchFamily="34" charset="0"/>
              </a:rPr>
              <a:t>Ứ</a:t>
            </a:r>
            <a:r>
              <a:rPr lang="vi-VN" sz="4000" smtClean="0">
                <a:solidFill>
                  <a:srgbClr val="000000"/>
                </a:solidFill>
                <a:latin typeface="Arial (Body)"/>
                <a:ea typeface="Calibri" panose="020F0502020204030204" pitchFamily="34" charset="0"/>
              </a:rPr>
              <a:t>ng </a:t>
            </a:r>
            <a:r>
              <a:rPr lang="vi-VN" sz="4000">
                <a:solidFill>
                  <a:srgbClr val="000000"/>
                </a:solidFill>
                <a:latin typeface="Arial (Body)"/>
                <a:ea typeface="Calibri" panose="020F0502020204030204" pitchFamily="34" charset="0"/>
              </a:rPr>
              <a:t>dụng để sáng tác âm nhạc, hội </a:t>
            </a:r>
            <a:r>
              <a:rPr lang="vi-VN" sz="4000" smtClean="0">
                <a:solidFill>
                  <a:srgbClr val="000000"/>
                </a:solidFill>
                <a:latin typeface="Arial (Body)"/>
                <a:ea typeface="Calibri" panose="020F0502020204030204" pitchFamily="34" charset="0"/>
              </a:rPr>
              <a:t>hoạ</a:t>
            </a:r>
            <a:r>
              <a:rPr lang="en-US" sz="4000" smtClean="0">
                <a:solidFill>
                  <a:srgbClr val="000000"/>
                </a:solidFill>
                <a:latin typeface="Arial (Body)"/>
                <a:ea typeface="Calibri" panose="020F0502020204030204" pitchFamily="34" charset="0"/>
              </a:rPr>
              <a:t>.</a:t>
            </a:r>
            <a:endParaRPr lang="en-US" sz="4000" smtClean="0">
              <a:solidFill>
                <a:srgbClr val="000000"/>
              </a:solidFill>
              <a:latin typeface="Arial (Body)"/>
              <a:ea typeface="Calibri" panose="020F0502020204030204" pitchFamily="34" charset="0"/>
            </a:endParaRPr>
          </a:p>
          <a:p>
            <a:pPr marL="571500" indent="-571500" algn="just">
              <a:lnSpc>
                <a:spcPct val="150000"/>
              </a:lnSpc>
              <a:buFont typeface="Arial" panose="020B0604020202020204" pitchFamily="34" charset="0"/>
              <a:buChar char="•"/>
            </a:pPr>
            <a:r>
              <a:rPr lang="en-US" sz="4000">
                <a:solidFill>
                  <a:srgbClr val="000000"/>
                </a:solidFill>
                <a:latin typeface="Arial (Body)"/>
                <a:ea typeface="Calibri" panose="020F0502020204030204" pitchFamily="34" charset="0"/>
              </a:rPr>
              <a:t>G</a:t>
            </a:r>
            <a:r>
              <a:rPr lang="vi-VN" sz="4000" smtClean="0">
                <a:solidFill>
                  <a:srgbClr val="000000"/>
                </a:solidFill>
                <a:latin typeface="Arial (Body)"/>
                <a:ea typeface="Calibri" panose="020F0502020204030204" pitchFamily="34" charset="0"/>
              </a:rPr>
              <a:t>iám </a:t>
            </a:r>
            <a:r>
              <a:rPr lang="vi-VN" sz="4000">
                <a:solidFill>
                  <a:srgbClr val="000000"/>
                </a:solidFill>
                <a:latin typeface="Arial (Body)"/>
                <a:ea typeface="Calibri" panose="020F0502020204030204" pitchFamily="34" charset="0"/>
              </a:rPr>
              <a:t>sát môi trường, theo dõi biến đổi khí hậu</a:t>
            </a:r>
            <a:r>
              <a:rPr lang="vi-VN" sz="4000" smtClean="0">
                <a:solidFill>
                  <a:srgbClr val="000000"/>
                </a:solidFill>
                <a:latin typeface="Arial (Body)"/>
                <a:ea typeface="Calibri" panose="020F0502020204030204" pitchFamily="34" charset="0"/>
              </a:rPr>
              <a:t>.</a:t>
            </a:r>
            <a:endParaRPr lang="en-US" sz="4000" smtClean="0">
              <a:solidFill>
                <a:srgbClr val="000000"/>
              </a:solidFill>
              <a:latin typeface="Arial (Body)"/>
              <a:ea typeface="Calibri" panose="020F0502020204030204" pitchFamily="34" charset="0"/>
            </a:endParaRPr>
          </a:p>
          <a:p>
            <a:pPr marL="571500" indent="-571500" algn="just">
              <a:lnSpc>
                <a:spcPct val="150000"/>
              </a:lnSpc>
              <a:buFont typeface="Arial" panose="020B0604020202020204" pitchFamily="34" charset="0"/>
              <a:buChar char="•"/>
            </a:pPr>
            <a:r>
              <a:rPr lang="en-US" sz="4000">
                <a:solidFill>
                  <a:srgbClr val="000000"/>
                </a:solidFill>
                <a:latin typeface="Arial (Body)"/>
                <a:ea typeface="Calibri" panose="020F0502020204030204" pitchFamily="34" charset="0"/>
              </a:rPr>
              <a:t>P</a:t>
            </a:r>
            <a:r>
              <a:rPr lang="vi-VN" sz="4000" smtClean="0">
                <a:solidFill>
                  <a:srgbClr val="000000"/>
                </a:solidFill>
                <a:latin typeface="Arial (Body)"/>
                <a:ea typeface="Calibri" panose="020F0502020204030204" pitchFamily="34" charset="0"/>
              </a:rPr>
              <a:t>hát </a:t>
            </a:r>
            <a:r>
              <a:rPr lang="vi-VN" sz="4000">
                <a:solidFill>
                  <a:srgbClr val="000000"/>
                </a:solidFill>
                <a:latin typeface="Arial (Body)"/>
                <a:ea typeface="Calibri" panose="020F0502020204030204" pitchFamily="34" charset="0"/>
              </a:rPr>
              <a:t>triển hàng </a:t>
            </a:r>
            <a:r>
              <a:rPr lang="vi-VN" sz="4000" smtClean="0">
                <a:solidFill>
                  <a:srgbClr val="000000"/>
                </a:solidFill>
                <a:latin typeface="Arial (Body)"/>
                <a:ea typeface="Calibri" panose="020F0502020204030204" pitchFamily="34" charset="0"/>
              </a:rPr>
              <a:t>loạt </a:t>
            </a:r>
            <a:r>
              <a:rPr lang="vi-VN" sz="4000">
                <a:solidFill>
                  <a:srgbClr val="000000"/>
                </a:solidFill>
                <a:latin typeface="Arial (Body)"/>
                <a:ea typeface="Calibri" panose="020F0502020204030204" pitchFamily="34" charset="0"/>
              </a:rPr>
              <a:t>ứng dụng thiết thực cho đời </a:t>
            </a:r>
            <a:r>
              <a:rPr lang="vi-VN" sz="4000" smtClean="0">
                <a:solidFill>
                  <a:srgbClr val="000000"/>
                </a:solidFill>
                <a:latin typeface="Arial (Body)"/>
                <a:ea typeface="Calibri" panose="020F0502020204030204" pitchFamily="34" charset="0"/>
              </a:rPr>
              <a:t>sống</a:t>
            </a:r>
            <a:r>
              <a:rPr lang="en-US" sz="4000" smtClean="0">
                <a:solidFill>
                  <a:srgbClr val="000000"/>
                </a:solidFill>
                <a:latin typeface="Arial (Body)"/>
                <a:ea typeface="Calibri" panose="020F0502020204030204" pitchFamily="34" charset="0"/>
              </a:rPr>
              <a:t>.</a:t>
            </a:r>
            <a:endParaRPr lang="vi-VN" sz="4000">
              <a:solidFill>
                <a:srgbClr val="000000"/>
              </a:solidFill>
              <a:latin typeface="Arial (Body)"/>
              <a:ea typeface="Calibri" panose="020F0502020204030204" pitchFamily="34" charset="0"/>
            </a:endParaRPr>
          </a:p>
        </p:txBody>
      </p:sp>
      <p:pic>
        <p:nvPicPr>
          <p:cNvPr id="1026" name="Picture 2" descr="https://tinhdoanbinhphuoc.vn/uploads/news/2019_10/nha-thong-minh20190930234132.4817750.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43198" y="1763793"/>
            <a:ext cx="4484915" cy="2335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tinhdoanbinhphuoc.vn/uploads/news/2019_10/mua-sam-online20190930234137.26629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2686" y="4392094"/>
            <a:ext cx="4484915" cy="2526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bna.1cdn.vn/2024/05/04/uploaded-annhanbna-2024_05_04-_anh-minh-hoa1-1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600" y="7200900"/>
            <a:ext cx="4484915" cy="2511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500" fill="hold"/>
                                        <p:tgtEl>
                                          <p:spTgt spid="1030"/>
                                        </p:tgtEl>
                                        <p:attrNameLst>
                                          <p:attrName>ppt_w</p:attrName>
                                        </p:attrNameLst>
                                      </p:cBhvr>
                                      <p:tavLst>
                                        <p:tav tm="0">
                                          <p:val>
                                            <p:fltVal val="0"/>
                                          </p:val>
                                        </p:tav>
                                        <p:tav tm="100000">
                                          <p:val>
                                            <p:strVal val="#ppt_w"/>
                                          </p:val>
                                        </p:tav>
                                      </p:tavLst>
                                    </p:anim>
                                    <p:anim calcmode="lin" valueType="num">
                                      <p:cBhvr>
                                        <p:cTn id="28" dur="500" fill="hold"/>
                                        <p:tgtEl>
                                          <p:spTgt spid="1030"/>
                                        </p:tgtEl>
                                        <p:attrNameLst>
                                          <p:attrName>ppt_h</p:attrName>
                                        </p:attrNameLst>
                                      </p:cBhvr>
                                      <p:tavLst>
                                        <p:tav tm="0">
                                          <p:val>
                                            <p:fltVal val="0"/>
                                          </p:val>
                                        </p:tav>
                                        <p:tav tm="100000">
                                          <p:val>
                                            <p:strVal val="#ppt_h"/>
                                          </p:val>
                                        </p:tav>
                                      </p:tavLst>
                                    </p:anim>
                                    <p:animEffect transition="in" filter="fade">
                                      <p:cBhvr>
                                        <p:cTn id="2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1143000" y="-196508"/>
            <a:ext cx="17541576" cy="1333248"/>
            <a:chOff x="9718497" y="-266700"/>
            <a:chExt cx="10938847" cy="1600200"/>
          </a:xfrm>
        </p:grpSpPr>
        <p:sp>
          <p:nvSpPr>
            <p:cNvPr id="3" name="Parallelogram 2"/>
            <p:cNvSpPr/>
            <p:nvPr/>
          </p:nvSpPr>
          <p:spPr>
            <a:xfrm>
              <a:off x="9718497" y="-266700"/>
              <a:ext cx="10938847"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78821" y="89144"/>
              <a:ext cx="10311402" cy="86177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Một </a:t>
              </a:r>
              <a:r>
                <a:rPr lang="en-US" sz="5000" b="1">
                  <a:solidFill>
                    <a:schemeClr val="bg1"/>
                  </a:solidFill>
                  <a:latin typeface="Arial" panose="020B0604020202020204" pitchFamily="34" charset="0"/>
                  <a:cs typeface="Arial" panose="020B0604020202020204" pitchFamily="34" charset="0"/>
                </a:rPr>
                <a:t>số lĩnh vực phát triển mạnh mẽ nhờ ứng dụng AI </a:t>
              </a:r>
              <a:endParaRPr lang="en-US" sz="5000" b="1">
                <a:solidFill>
                  <a:schemeClr val="bg1"/>
                </a:solidFill>
                <a:latin typeface="Arial" panose="020B0604020202020204" pitchFamily="34" charset="0"/>
                <a:cs typeface="Arial" panose="020B0604020202020204" pitchFamily="34" charset="0"/>
              </a:endParaRPr>
            </a:p>
          </p:txBody>
        </p:sp>
      </p:grpSp>
      <p:pic>
        <p:nvPicPr>
          <p:cNvPr id="6146" name="Picture 2" descr="https://digital.fpt.com/wp-content/uploads/2021/02/2-VN-2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4600" y="1444282"/>
            <a:ext cx="13342182" cy="8347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1143000" y="-196508"/>
            <a:ext cx="17541576" cy="1333248"/>
            <a:chOff x="9718497" y="-266700"/>
            <a:chExt cx="10938847" cy="1600200"/>
          </a:xfrm>
        </p:grpSpPr>
        <p:sp>
          <p:nvSpPr>
            <p:cNvPr id="3" name="Parallelogram 2"/>
            <p:cNvSpPr/>
            <p:nvPr/>
          </p:nvSpPr>
          <p:spPr>
            <a:xfrm>
              <a:off x="9718497" y="-266700"/>
              <a:ext cx="10938847"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78821" y="89144"/>
              <a:ext cx="10311402" cy="86177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Một </a:t>
              </a:r>
              <a:r>
                <a:rPr lang="en-US" sz="5000" b="1">
                  <a:solidFill>
                    <a:schemeClr val="bg1"/>
                  </a:solidFill>
                  <a:latin typeface="Arial" panose="020B0604020202020204" pitchFamily="34" charset="0"/>
                  <a:cs typeface="Arial" panose="020B0604020202020204" pitchFamily="34" charset="0"/>
                </a:rPr>
                <a:t>số lĩnh vực phát triển mạnh mẽ nhờ ứng dụng AI </a:t>
              </a:r>
              <a:endParaRPr lang="en-US" sz="5000" b="1">
                <a:solidFill>
                  <a:schemeClr val="bg1"/>
                </a:solidFill>
                <a:latin typeface="Arial" panose="020B0604020202020204" pitchFamily="34" charset="0"/>
                <a:cs typeface="Arial" panose="020B0604020202020204" pitchFamily="34" charset="0"/>
              </a:endParaRPr>
            </a:p>
          </p:txBody>
        </p:sp>
      </p:grpSp>
      <p:grpSp>
        <p:nvGrpSpPr>
          <p:cNvPr id="6" name="Group 5"/>
          <p:cNvGrpSpPr/>
          <p:nvPr/>
        </p:nvGrpSpPr>
        <p:grpSpPr>
          <a:xfrm>
            <a:off x="637416" y="1536874"/>
            <a:ext cx="5632048" cy="1181100"/>
            <a:chOff x="990600" y="589693"/>
            <a:chExt cx="5632048" cy="1181100"/>
          </a:xfrm>
        </p:grpSpPr>
        <p:sp>
          <p:nvSpPr>
            <p:cNvPr id="7" name="Freeform 6"/>
            <p:cNvSpPr/>
            <p:nvPr/>
          </p:nvSpPr>
          <p:spPr>
            <a:xfrm>
              <a:off x="990600" y="589693"/>
              <a:ext cx="1219200" cy="118110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8" name="TextBox 7"/>
            <p:cNvSpPr txBox="1"/>
            <p:nvPr/>
          </p:nvSpPr>
          <p:spPr>
            <a:xfrm>
              <a:off x="2362200" y="952500"/>
              <a:ext cx="4260448" cy="707886"/>
            </a:xfrm>
            <a:prstGeom prst="rect">
              <a:avLst/>
            </a:prstGeom>
            <a:noFill/>
          </p:spPr>
          <p:txBody>
            <a:bodyPr wrap="square" rtlCol="0">
              <a:spAutoFit/>
            </a:bodyPr>
            <a:lstStyle/>
            <a:p>
              <a:r>
                <a:rPr lang="en-US" sz="4000" i="1">
                  <a:solidFill>
                    <a:srgbClr val="0070C0"/>
                  </a:solidFill>
                  <a:latin typeface="Arial" panose="020B0604020202020204" pitchFamily="34" charset="0"/>
                  <a:cs typeface="Arial" panose="020B0604020202020204" pitchFamily="34" charset="0"/>
                </a:rPr>
                <a:t>Thảo luận nhóm</a:t>
              </a:r>
              <a:r>
                <a:rPr lang="en-US" sz="4000" i="1" smtClean="0">
                  <a:solidFill>
                    <a:srgbClr val="0070C0"/>
                  </a:solidFill>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grpSp>
        <p:nvGrpSpPr>
          <p:cNvPr id="10" name="Group 9"/>
          <p:cNvGrpSpPr/>
          <p:nvPr/>
        </p:nvGrpSpPr>
        <p:grpSpPr>
          <a:xfrm>
            <a:off x="637416" y="3247579"/>
            <a:ext cx="9063038" cy="6187474"/>
            <a:chOff x="1066800" y="2179290"/>
            <a:chExt cx="9063038" cy="6187474"/>
          </a:xfrm>
        </p:grpSpPr>
        <p:sp>
          <p:nvSpPr>
            <p:cNvPr id="11" name="Rectangle 10"/>
            <p:cNvSpPr/>
            <p:nvPr/>
          </p:nvSpPr>
          <p:spPr>
            <a:xfrm>
              <a:off x="1066800" y="3238500"/>
              <a:ext cx="9063038" cy="512826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54919" y="4351084"/>
              <a:ext cx="8686800" cy="3785652"/>
            </a:xfrm>
            <a:prstGeom prst="rect">
              <a:avLst/>
            </a:prstGeom>
            <a:noFill/>
          </p:spPr>
          <p:txBody>
            <a:bodyPr wrap="square" rtlCol="0">
              <a:spAutoFit/>
            </a:bodyPr>
            <a:lstStyle/>
            <a:p>
              <a:pPr algn="just">
                <a:lnSpc>
                  <a:spcPct val="150000"/>
                </a:lnSpc>
              </a:pPr>
              <a:r>
                <a:rPr lang="vi-VN" sz="4000">
                  <a:cs typeface="Arial" panose="020B0604020202020204" pitchFamily="34" charset="0"/>
                </a:rPr>
                <a:t>Các em hãy tìm hiểu trong SGK hoặc từ các nguồn khác và trình bày tóm tắt về những lĩnh vực được hưởng lợi ích to lớn từ sự phát triển của AI?</a:t>
              </a:r>
              <a:endParaRPr lang="en-US" sz="4000">
                <a:latin typeface="Arial" panose="020B0604020202020204" pitchFamily="34" charset="0"/>
                <a:cs typeface="Arial" panose="020B0604020202020204" pitchFamily="34" charset="0"/>
              </a:endParaRPr>
            </a:p>
          </p:txBody>
        </p:sp>
        <p:sp>
          <p:nvSpPr>
            <p:cNvPr id="13" name="Freeform 7"/>
            <p:cNvSpPr/>
            <p:nvPr/>
          </p:nvSpPr>
          <p:spPr>
            <a:xfrm>
              <a:off x="4156957" y="2179290"/>
              <a:ext cx="2892040" cy="211842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pic>
        <p:nvPicPr>
          <p:cNvPr id="18434" name="Picture 2" descr="https://genk.mediacdn.vn/139269124445442048/2024/4/8/1711910924-8793-17124726560381752580732-1712538827885-17125388280511593280125.jpg"/>
          <p:cNvPicPr>
            <a:picLocks noChangeAspect="1" noChangeArrowheads="1"/>
          </p:cNvPicPr>
          <p:nvPr/>
        </p:nvPicPr>
        <p:blipFill rotWithShape="1">
          <a:blip r:embed="rId5">
            <a:extLst>
              <a:ext uri="{28A0092B-C50C-407E-A947-70E740481C1C}">
                <a14:useLocalDpi xmlns:a14="http://schemas.microsoft.com/office/drawing/2010/main" val="0"/>
              </a:ext>
            </a:extLst>
          </a:blip>
          <a:srcRect l="11854" r="15507"/>
          <a:stretch>
            <a:fillRect/>
          </a:stretch>
        </p:blipFill>
        <p:spPr bwMode="auto">
          <a:xfrm>
            <a:off x="10363200" y="2171700"/>
            <a:ext cx="7079224" cy="548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8434"/>
                                        </p:tgtEl>
                                        <p:attrNameLst>
                                          <p:attrName>style.visibility</p:attrName>
                                        </p:attrNameLst>
                                      </p:cBhvr>
                                      <p:to>
                                        <p:strVal val="visible"/>
                                      </p:to>
                                    </p:set>
                                    <p:anim calcmode="lin" valueType="num">
                                      <p:cBhvr additive="base">
                                        <p:cTn id="14" dur="500" fill="hold"/>
                                        <p:tgtEl>
                                          <p:spTgt spid="18434"/>
                                        </p:tgtEl>
                                        <p:attrNameLst>
                                          <p:attrName>ppt_x</p:attrName>
                                        </p:attrNameLst>
                                      </p:cBhvr>
                                      <p:tavLst>
                                        <p:tav tm="0">
                                          <p:val>
                                            <p:strVal val="#ppt_x"/>
                                          </p:val>
                                        </p:tav>
                                        <p:tav tm="100000">
                                          <p:val>
                                            <p:strVal val="#ppt_x"/>
                                          </p:val>
                                        </p:tav>
                                      </p:tavLst>
                                    </p:anim>
                                    <p:anim calcmode="lin" valueType="num">
                                      <p:cBhvr additive="base">
                                        <p:cTn id="15"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1143000" y="-196508"/>
            <a:ext cx="17541576" cy="1333248"/>
            <a:chOff x="9718497" y="-266700"/>
            <a:chExt cx="10938847" cy="1600200"/>
          </a:xfrm>
        </p:grpSpPr>
        <p:sp>
          <p:nvSpPr>
            <p:cNvPr id="3" name="Parallelogram 2"/>
            <p:cNvSpPr/>
            <p:nvPr/>
          </p:nvSpPr>
          <p:spPr>
            <a:xfrm>
              <a:off x="9718497" y="-266700"/>
              <a:ext cx="10938847"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78821" y="89144"/>
              <a:ext cx="10311402" cy="86177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Một </a:t>
              </a:r>
              <a:r>
                <a:rPr lang="en-US" sz="5000" b="1">
                  <a:solidFill>
                    <a:schemeClr val="bg1"/>
                  </a:solidFill>
                  <a:latin typeface="Arial" panose="020B0604020202020204" pitchFamily="34" charset="0"/>
                  <a:cs typeface="Arial" panose="020B0604020202020204" pitchFamily="34" charset="0"/>
                </a:rPr>
                <a:t>số lĩnh vực phát triển mạnh mẽ nhờ ứng dụng AI </a:t>
              </a:r>
              <a:endParaRPr lang="en-US" sz="5000" b="1">
                <a:solidFill>
                  <a:schemeClr val="bg1"/>
                </a:solidFill>
                <a:latin typeface="Arial" panose="020B0604020202020204" pitchFamily="34" charset="0"/>
                <a:cs typeface="Arial" panose="020B0604020202020204" pitchFamily="34" charset="0"/>
              </a:endParaRPr>
            </a:p>
          </p:txBody>
        </p:sp>
      </p:grpSp>
      <p:cxnSp>
        <p:nvCxnSpPr>
          <p:cNvPr id="14" name="Straight Connector 13"/>
          <p:cNvCxnSpPr/>
          <p:nvPr/>
        </p:nvCxnSpPr>
        <p:spPr>
          <a:xfrm>
            <a:off x="9372600" y="3009794"/>
            <a:ext cx="0" cy="7417525"/>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048000" y="1866900"/>
            <a:ext cx="12649200" cy="1142892"/>
          </a:xfrm>
          <a:prstGeom prst="roundRect">
            <a:avLst>
              <a:gd name="adj" fmla="val 14270"/>
            </a:avLst>
          </a:prstGeom>
          <a:solidFill>
            <a:schemeClr val="accent2">
              <a:lumMod val="5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L</a:t>
            </a:r>
            <a:r>
              <a:rPr lang="en-US" sz="4000" b="1" smtClean="0">
                <a:solidFill>
                  <a:schemeClr val="bg1"/>
                </a:solidFill>
                <a:latin typeface="Arial" panose="020B0604020202020204" pitchFamily="34" charset="0"/>
                <a:cs typeface="Arial" panose="020B0604020202020204" pitchFamily="34" charset="0"/>
              </a:rPr>
              <a:t>ĩnh </a:t>
            </a:r>
            <a:r>
              <a:rPr lang="en-US" sz="4000" b="1">
                <a:solidFill>
                  <a:schemeClr val="bg1"/>
                </a:solidFill>
                <a:latin typeface="Arial" panose="020B0604020202020204" pitchFamily="34" charset="0"/>
                <a:cs typeface="Arial" panose="020B0604020202020204" pitchFamily="34" charset="0"/>
              </a:rPr>
              <a:t>vực đang có thay đổi lớn </a:t>
            </a:r>
            <a:r>
              <a:rPr lang="en-US" sz="4000" b="1" smtClean="0">
                <a:solidFill>
                  <a:schemeClr val="bg1"/>
                </a:solidFill>
                <a:latin typeface="Arial" panose="020B0604020202020204" pitchFamily="34" charset="0"/>
                <a:cs typeface="Arial" panose="020B0604020202020204" pitchFamily="34" charset="0"/>
              </a:rPr>
              <a:t>nhờ </a:t>
            </a:r>
            <a:r>
              <a:rPr lang="en-US" sz="4000" b="1">
                <a:solidFill>
                  <a:schemeClr val="bg1"/>
                </a:solidFill>
                <a:latin typeface="Arial" panose="020B0604020202020204" pitchFamily="34" charset="0"/>
                <a:cs typeface="Arial" panose="020B0604020202020204" pitchFamily="34" charset="0"/>
              </a:rPr>
              <a:t>ứng dụng AI</a:t>
            </a:r>
            <a:endParaRPr lang="vi-VN" sz="4000" b="1" dirty="0">
              <a:solidFill>
                <a:schemeClr val="bg1"/>
              </a:solidFill>
              <a:latin typeface="Arial" panose="020B0604020202020204" pitchFamily="34" charset="0"/>
              <a:cs typeface="Arial" panose="020B0604020202020204" pitchFamily="34" charset="0"/>
            </a:endParaRPr>
          </a:p>
        </p:txBody>
      </p:sp>
      <p:sp>
        <p:nvSpPr>
          <p:cNvPr id="16" name="Oval 15"/>
          <p:cNvSpPr/>
          <p:nvPr/>
        </p:nvSpPr>
        <p:spPr>
          <a:xfrm>
            <a:off x="8863698" y="4091415"/>
            <a:ext cx="1017804" cy="942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1</a:t>
            </a:r>
            <a:endParaRPr lang="en-US" sz="40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8863698" y="6229595"/>
            <a:ext cx="1017804" cy="942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2</a:t>
            </a:r>
            <a:endParaRPr lang="en-US" sz="4000" b="1" dirty="0">
              <a:solidFill>
                <a:schemeClr val="bg1"/>
              </a:solidFill>
              <a:latin typeface="Arial" panose="020B0604020202020204" pitchFamily="34" charset="0"/>
              <a:cs typeface="Arial" panose="020B0604020202020204" pitchFamily="34" charset="0"/>
            </a:endParaRPr>
          </a:p>
        </p:txBody>
      </p:sp>
      <p:sp>
        <p:nvSpPr>
          <p:cNvPr id="18" name="Oval 17"/>
          <p:cNvSpPr/>
          <p:nvPr/>
        </p:nvSpPr>
        <p:spPr>
          <a:xfrm>
            <a:off x="8863698" y="8466531"/>
            <a:ext cx="1017804" cy="942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3</a:t>
            </a:r>
            <a:endParaRPr lang="en-US" sz="4000" b="1" dirty="0">
              <a:solidFill>
                <a:schemeClr val="bg1"/>
              </a:solidFill>
              <a:latin typeface="Arial" panose="020B0604020202020204" pitchFamily="34" charset="0"/>
              <a:cs typeface="Arial" panose="020B0604020202020204" pitchFamily="34" charset="0"/>
            </a:endParaRPr>
          </a:p>
        </p:txBody>
      </p:sp>
      <p:cxnSp>
        <p:nvCxnSpPr>
          <p:cNvPr id="19" name="Straight Connector 18"/>
          <p:cNvCxnSpPr>
            <a:stCxn id="22" idx="3"/>
            <a:endCxn id="16" idx="2"/>
          </p:cNvCxnSpPr>
          <p:nvPr/>
        </p:nvCxnSpPr>
        <p:spPr>
          <a:xfrm>
            <a:off x="8141505" y="4562621"/>
            <a:ext cx="722193"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6"/>
            <a:endCxn id="23" idx="1"/>
          </p:cNvCxnSpPr>
          <p:nvPr/>
        </p:nvCxnSpPr>
        <p:spPr>
          <a:xfrm>
            <a:off x="9881502" y="6700801"/>
            <a:ext cx="920262"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4" idx="3"/>
            <a:endCxn id="18" idx="2"/>
          </p:cNvCxnSpPr>
          <p:nvPr/>
        </p:nvCxnSpPr>
        <p:spPr>
          <a:xfrm>
            <a:off x="8141505" y="8937737"/>
            <a:ext cx="722193"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5170411" y="4281131"/>
            <a:ext cx="2971094" cy="56298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smtClean="0">
                <a:solidFill>
                  <a:schemeClr val="tx1"/>
                </a:solidFill>
                <a:latin typeface="Arial" panose="020B0604020202020204" pitchFamily="34" charset="0"/>
                <a:cs typeface="Arial" panose="020B0604020202020204" pitchFamily="34" charset="0"/>
              </a:rPr>
              <a:t>Hậu cần</a:t>
            </a:r>
            <a:endParaRPr lang="vi-VN" sz="4000" dirty="0">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10801764" y="6419311"/>
            <a:ext cx="3012480" cy="56298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smtClean="0">
                <a:solidFill>
                  <a:schemeClr val="tx1"/>
                </a:solidFill>
                <a:latin typeface="Arial" panose="020B0604020202020204" pitchFamily="34" charset="0"/>
                <a:cs typeface="Arial" panose="020B0604020202020204" pitchFamily="34" charset="0"/>
              </a:rPr>
              <a:t>Bảo mật</a:t>
            </a:r>
            <a:endParaRPr lang="vi-VN" sz="4000" dirty="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5170411" y="8656247"/>
            <a:ext cx="2971094" cy="56298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smtClean="0">
                <a:solidFill>
                  <a:schemeClr val="tx1"/>
                </a:solidFill>
                <a:latin typeface="Arial" panose="020B0604020202020204" pitchFamily="34" charset="0"/>
                <a:cs typeface="Arial" panose="020B0604020202020204" pitchFamily="34" charset="0"/>
              </a:rPr>
              <a:t>Năng lượng</a:t>
            </a:r>
            <a:endParaRPr lang="vi-VN" sz="4000" dirty="0">
              <a:solidFill>
                <a:schemeClr val="tx1"/>
              </a:solidFill>
              <a:latin typeface="Arial" panose="020B0604020202020204" pitchFamily="34" charset="0"/>
              <a:cs typeface="Arial" panose="020B0604020202020204" pitchFamily="34" charset="0"/>
            </a:endParaRPr>
          </a:p>
        </p:txBody>
      </p:sp>
      <p:pic>
        <p:nvPicPr>
          <p:cNvPr id="2050" name="Picture 2" descr="https://bizflyportal.mediacdn.vn/thumb_wm/1000,100/bizflyportal/images/qua16475899685179.jpeg"/>
          <p:cNvPicPr>
            <a:picLocks noChangeAspect="1" noChangeArrowheads="1"/>
          </p:cNvPicPr>
          <p:nvPr/>
        </p:nvPicPr>
        <p:blipFill rotWithShape="1">
          <a:blip r:embed="rId1">
            <a:extLst>
              <a:ext uri="{28A0092B-C50C-407E-A947-70E740481C1C}">
                <a14:useLocalDpi xmlns:a14="http://schemas.microsoft.com/office/drawing/2010/main" val="0"/>
              </a:ext>
            </a:extLst>
          </a:blip>
          <a:srcRect l="11615" r="5718"/>
          <a:stretch>
            <a:fillRect/>
          </a:stretch>
        </p:blipFill>
        <p:spPr bwMode="auto">
          <a:xfrm>
            <a:off x="2231255" y="3701076"/>
            <a:ext cx="3078893" cy="24829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ict-imgs.vgcloud.vn/2020/12/29/18/nhung-cach-bao-ve-quyen-rieng-tu-tren-mang-ma-nguoi-dung-can-luu-y.jpg"/>
          <p:cNvPicPr>
            <a:picLocks noChangeAspect="1" noChangeArrowheads="1"/>
          </p:cNvPicPr>
          <p:nvPr/>
        </p:nvPicPr>
        <p:blipFill rotWithShape="1">
          <a:blip r:embed="rId2">
            <a:extLst>
              <a:ext uri="{28A0092B-C50C-407E-A947-70E740481C1C}">
                <a14:useLocalDpi xmlns:a14="http://schemas.microsoft.com/office/drawing/2010/main" val="0"/>
              </a:ext>
            </a:extLst>
          </a:blip>
          <a:srcRect l="5290" r="11897"/>
          <a:stretch>
            <a:fillRect/>
          </a:stretch>
        </p:blipFill>
        <p:spPr bwMode="auto">
          <a:xfrm>
            <a:off x="13449801" y="5459602"/>
            <a:ext cx="3086616" cy="24823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s://bostonglobalforum.org/vlab/wp-content/uploads/sites/21/anh-3-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87" r="10608"/>
          <a:stretch>
            <a:fillRect/>
          </a:stretch>
        </p:blipFill>
        <p:spPr bwMode="auto">
          <a:xfrm>
            <a:off x="1294753" y="7390387"/>
            <a:ext cx="3153465" cy="2152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500"/>
                                        <p:tgtEl>
                                          <p:spTgt spid="16"/>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2050"/>
                                        </p:tgtEl>
                                        <p:attrNameLst>
                                          <p:attrName>style.visibility</p:attrName>
                                        </p:attrNameLst>
                                      </p:cBhvr>
                                      <p:to>
                                        <p:strVal val="visible"/>
                                      </p:to>
                                    </p:set>
                                    <p:anim calcmode="lin" valueType="num">
                                      <p:cBhvr>
                                        <p:cTn id="28" dur="500" fill="hold"/>
                                        <p:tgtEl>
                                          <p:spTgt spid="2050"/>
                                        </p:tgtEl>
                                        <p:attrNameLst>
                                          <p:attrName>ppt_w</p:attrName>
                                        </p:attrNameLst>
                                      </p:cBhvr>
                                      <p:tavLst>
                                        <p:tav tm="0">
                                          <p:val>
                                            <p:fltVal val="0"/>
                                          </p:val>
                                        </p:tav>
                                        <p:tav tm="100000">
                                          <p:val>
                                            <p:strVal val="#ppt_w"/>
                                          </p:val>
                                        </p:tav>
                                      </p:tavLst>
                                    </p:anim>
                                    <p:anim calcmode="lin" valueType="num">
                                      <p:cBhvr>
                                        <p:cTn id="29" dur="500" fill="hold"/>
                                        <p:tgtEl>
                                          <p:spTgt spid="2050"/>
                                        </p:tgtEl>
                                        <p:attrNameLst>
                                          <p:attrName>ppt_h</p:attrName>
                                        </p:attrNameLst>
                                      </p:cBhvr>
                                      <p:tavLst>
                                        <p:tav tm="0">
                                          <p:val>
                                            <p:fltVal val="0"/>
                                          </p:val>
                                        </p:tav>
                                        <p:tav tm="100000">
                                          <p:val>
                                            <p:strVal val="#ppt_h"/>
                                          </p:val>
                                        </p:tav>
                                      </p:tavLst>
                                    </p:anim>
                                    <p:animEffect transition="in" filter="fade">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500"/>
                                        <p:tgtEl>
                                          <p:spTgt spid="17"/>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1000"/>
                            </p:stCondLst>
                            <p:childTnLst>
                              <p:par>
                                <p:cTn id="41" presetID="14" presetClass="entr" presetSubtype="1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childTnLst>
                          </p:cTn>
                        </p:par>
                        <p:par>
                          <p:cTn id="44" fill="hold">
                            <p:stCondLst>
                              <p:cond delay="1500"/>
                            </p:stCondLst>
                            <p:childTnLst>
                              <p:par>
                                <p:cTn id="45" presetID="53" presetClass="entr" presetSubtype="16" fill="hold" nodeType="afterEffect">
                                  <p:stCondLst>
                                    <p:cond delay="0"/>
                                  </p:stCondLst>
                                  <p:childTnLst>
                                    <p:set>
                                      <p:cBhvr>
                                        <p:cTn id="46" dur="1" fill="hold">
                                          <p:stCondLst>
                                            <p:cond delay="0"/>
                                          </p:stCondLst>
                                        </p:cTn>
                                        <p:tgtEl>
                                          <p:spTgt spid="2052"/>
                                        </p:tgtEl>
                                        <p:attrNameLst>
                                          <p:attrName>style.visibility</p:attrName>
                                        </p:attrNameLst>
                                      </p:cBhvr>
                                      <p:to>
                                        <p:strVal val="visible"/>
                                      </p:to>
                                    </p:set>
                                    <p:anim calcmode="lin" valueType="num">
                                      <p:cBhvr>
                                        <p:cTn id="47" dur="500" fill="hold"/>
                                        <p:tgtEl>
                                          <p:spTgt spid="2052"/>
                                        </p:tgtEl>
                                        <p:attrNameLst>
                                          <p:attrName>ppt_w</p:attrName>
                                        </p:attrNameLst>
                                      </p:cBhvr>
                                      <p:tavLst>
                                        <p:tav tm="0">
                                          <p:val>
                                            <p:fltVal val="0"/>
                                          </p:val>
                                        </p:tav>
                                        <p:tav tm="100000">
                                          <p:val>
                                            <p:strVal val="#ppt_w"/>
                                          </p:val>
                                        </p:tav>
                                      </p:tavLst>
                                    </p:anim>
                                    <p:anim calcmode="lin" valueType="num">
                                      <p:cBhvr>
                                        <p:cTn id="48" dur="500" fill="hold"/>
                                        <p:tgtEl>
                                          <p:spTgt spid="2052"/>
                                        </p:tgtEl>
                                        <p:attrNameLst>
                                          <p:attrName>ppt_h</p:attrName>
                                        </p:attrNameLst>
                                      </p:cBhvr>
                                      <p:tavLst>
                                        <p:tav tm="0">
                                          <p:val>
                                            <p:fltVal val="0"/>
                                          </p:val>
                                        </p:tav>
                                        <p:tav tm="100000">
                                          <p:val>
                                            <p:strVal val="#ppt_h"/>
                                          </p:val>
                                        </p:tav>
                                      </p:tavLst>
                                    </p:anim>
                                    <p:animEffect transition="in" filter="fade">
                                      <p:cBhvr>
                                        <p:cTn id="49" dur="500"/>
                                        <p:tgtEl>
                                          <p:spTgt spid="205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circle(in)">
                                      <p:cBhvr>
                                        <p:cTn id="54" dur="500"/>
                                        <p:tgtEl>
                                          <p:spTgt spid="18"/>
                                        </p:tgtEl>
                                      </p:cBhvr>
                                    </p:animEffect>
                                  </p:childTnLst>
                                </p:cTn>
                              </p:par>
                            </p:childTnLst>
                          </p:cTn>
                        </p:par>
                        <p:par>
                          <p:cTn id="55" fill="hold">
                            <p:stCondLst>
                              <p:cond delay="500"/>
                            </p:stCondLst>
                            <p:childTnLst>
                              <p:par>
                                <p:cTn id="56" presetID="22" presetClass="entr" presetSubtype="2"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right)">
                                      <p:cBhvr>
                                        <p:cTn id="58" dur="500"/>
                                        <p:tgtEl>
                                          <p:spTgt spid="21"/>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randombar(horizontal)">
                                      <p:cBhvr>
                                        <p:cTn id="62" dur="500"/>
                                        <p:tgtEl>
                                          <p:spTgt spid="24"/>
                                        </p:tgtEl>
                                      </p:cBhvr>
                                    </p:animEffect>
                                  </p:childTnLst>
                                </p:cTn>
                              </p:par>
                            </p:childTnLst>
                          </p:cTn>
                        </p:par>
                        <p:par>
                          <p:cTn id="63" fill="hold">
                            <p:stCondLst>
                              <p:cond delay="1500"/>
                            </p:stCondLst>
                            <p:childTnLst>
                              <p:par>
                                <p:cTn id="64" presetID="53" presetClass="entr" presetSubtype="16" fill="hold" nodeType="afterEffect">
                                  <p:stCondLst>
                                    <p:cond delay="0"/>
                                  </p:stCondLst>
                                  <p:childTnLst>
                                    <p:set>
                                      <p:cBhvr>
                                        <p:cTn id="65" dur="1" fill="hold">
                                          <p:stCondLst>
                                            <p:cond delay="0"/>
                                          </p:stCondLst>
                                        </p:cTn>
                                        <p:tgtEl>
                                          <p:spTgt spid="2054"/>
                                        </p:tgtEl>
                                        <p:attrNameLst>
                                          <p:attrName>style.visibility</p:attrName>
                                        </p:attrNameLst>
                                      </p:cBhvr>
                                      <p:to>
                                        <p:strVal val="visible"/>
                                      </p:to>
                                    </p:set>
                                    <p:anim calcmode="lin" valueType="num">
                                      <p:cBhvr>
                                        <p:cTn id="66" dur="500" fill="hold"/>
                                        <p:tgtEl>
                                          <p:spTgt spid="2054"/>
                                        </p:tgtEl>
                                        <p:attrNameLst>
                                          <p:attrName>ppt_w</p:attrName>
                                        </p:attrNameLst>
                                      </p:cBhvr>
                                      <p:tavLst>
                                        <p:tav tm="0">
                                          <p:val>
                                            <p:fltVal val="0"/>
                                          </p:val>
                                        </p:tav>
                                        <p:tav tm="100000">
                                          <p:val>
                                            <p:strVal val="#ppt_w"/>
                                          </p:val>
                                        </p:tav>
                                      </p:tavLst>
                                    </p:anim>
                                    <p:anim calcmode="lin" valueType="num">
                                      <p:cBhvr>
                                        <p:cTn id="67" dur="500" fill="hold"/>
                                        <p:tgtEl>
                                          <p:spTgt spid="2054"/>
                                        </p:tgtEl>
                                        <p:attrNameLst>
                                          <p:attrName>ppt_h</p:attrName>
                                        </p:attrNameLst>
                                      </p:cBhvr>
                                      <p:tavLst>
                                        <p:tav tm="0">
                                          <p:val>
                                            <p:fltVal val="0"/>
                                          </p:val>
                                        </p:tav>
                                        <p:tav tm="100000">
                                          <p:val>
                                            <p:strVal val="#ppt_h"/>
                                          </p:val>
                                        </p:tav>
                                      </p:tavLst>
                                    </p:anim>
                                    <p:animEffect transition="in" filter="fade">
                                      <p:cBhvr>
                                        <p:cTn id="6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3" name="y2mate.com - Nga hạn chế quyền truy cập ChatGPT sau khi một sinh viên làm luận văn chỉ trong 23 giờ  VTV24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4916" y="-1"/>
            <a:ext cx="18283084" cy="10284235"/>
          </a:xfrm>
          <a:prstGeom prst="rect">
            <a:avLst/>
          </a:prstGeom>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5"/>
          <p:cNvSpPr/>
          <p:nvPr/>
        </p:nvSpPr>
        <p:spPr>
          <a:xfrm>
            <a:off x="1439918" y="3332985"/>
            <a:ext cx="5242402" cy="6502203"/>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9" name="TextBox 8"/>
          <p:cNvSpPr txBox="1"/>
          <p:nvPr/>
        </p:nvSpPr>
        <p:spPr>
          <a:xfrm>
            <a:off x="0" y="422080"/>
            <a:ext cx="18287999" cy="861774"/>
          </a:xfrm>
          <a:prstGeom prst="rect">
            <a:avLst/>
          </a:prstGeom>
          <a:noFill/>
        </p:spPr>
        <p:txBody>
          <a:bodyPr wrap="square" rtlCol="0">
            <a:spAutoFit/>
          </a:bodyPr>
          <a:lstStyle/>
          <a:p>
            <a:pPr algn="ctr"/>
            <a:r>
              <a:rPr lang="en-US" sz="5000" b="1" smtClean="0">
                <a:solidFill>
                  <a:srgbClr val="0070C0"/>
                </a:solidFill>
                <a:latin typeface="Arial" panose="020B0604020202020204" pitchFamily="34" charset="0"/>
                <a:cs typeface="Arial" panose="020B0604020202020204" pitchFamily="34" charset="0"/>
              </a:rPr>
              <a:t>CỦNG CỐ KIẾN THỨC (SGK TR.10)</a:t>
            </a:r>
            <a:endParaRPr lang="en-US" sz="5000" b="1">
              <a:solidFill>
                <a:srgbClr val="0070C0"/>
              </a:solidFill>
              <a:latin typeface="Arial" panose="020B0604020202020204" pitchFamily="34" charset="0"/>
              <a:cs typeface="Arial" panose="020B0604020202020204" pitchFamily="34" charset="0"/>
            </a:endParaRPr>
          </a:p>
        </p:txBody>
      </p:sp>
      <p:grpSp>
        <p:nvGrpSpPr>
          <p:cNvPr id="13" name="Group 12"/>
          <p:cNvGrpSpPr/>
          <p:nvPr/>
        </p:nvGrpSpPr>
        <p:grpSpPr>
          <a:xfrm>
            <a:off x="3936665" y="1597761"/>
            <a:ext cx="10414667" cy="1099571"/>
            <a:chOff x="558133" y="2171700"/>
            <a:chExt cx="10414667" cy="1099571"/>
          </a:xfrm>
        </p:grpSpPr>
        <p:sp>
          <p:nvSpPr>
            <p:cNvPr id="10" name="TextBox 9"/>
            <p:cNvSpPr txBox="1"/>
            <p:nvPr/>
          </p:nvSpPr>
          <p:spPr>
            <a:xfrm>
              <a:off x="2133600" y="2171700"/>
              <a:ext cx="8839200" cy="1015663"/>
            </a:xfrm>
            <a:prstGeom prst="rect">
              <a:avLst/>
            </a:prstGeom>
            <a:noFill/>
          </p:spPr>
          <p:txBody>
            <a:bodyPr wrap="square" rtlCol="0">
              <a:spAutoFit/>
            </a:bodyPr>
            <a:lstStyle/>
            <a:p>
              <a:pPr algn="just">
                <a:lnSpc>
                  <a:spcPct val="150000"/>
                </a:lnSpc>
              </a:pPr>
              <a:r>
                <a:rPr lang="en-US" sz="4000" smtClean="0">
                  <a:latin typeface="Arial" panose="020B0604020202020204" pitchFamily="34" charset="0"/>
                  <a:cs typeface="Arial" panose="020B0604020202020204" pitchFamily="34" charset="0"/>
                </a:rPr>
                <a:t>Thảo luận nhóm đôi và trả lời câu hỏi:</a:t>
              </a:r>
              <a:endParaRPr lang="en-US" sz="4000">
                <a:latin typeface="Arial" panose="020B0604020202020204" pitchFamily="34" charset="0"/>
                <a:cs typeface="Arial" panose="020B0604020202020204" pitchFamily="34" charset="0"/>
              </a:endParaRPr>
            </a:p>
          </p:txBody>
        </p:sp>
        <p:sp>
          <p:nvSpPr>
            <p:cNvPr id="12" name="Freeform 5"/>
            <p:cNvSpPr/>
            <p:nvPr/>
          </p:nvSpPr>
          <p:spPr>
            <a:xfrm>
              <a:off x="558133" y="2171700"/>
              <a:ext cx="1545970" cy="1099571"/>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18" name="Group 17"/>
          <p:cNvGrpSpPr/>
          <p:nvPr/>
        </p:nvGrpSpPr>
        <p:grpSpPr>
          <a:xfrm>
            <a:off x="7391400" y="3467100"/>
            <a:ext cx="8915400" cy="5542096"/>
            <a:chOff x="6705600" y="3262001"/>
            <a:chExt cx="8915400" cy="5542096"/>
          </a:xfrm>
        </p:grpSpPr>
        <p:sp>
          <p:nvSpPr>
            <p:cNvPr id="16" name="Rectangle: Rounded Corners 15"/>
            <p:cNvSpPr/>
            <p:nvPr/>
          </p:nvSpPr>
          <p:spPr>
            <a:xfrm>
              <a:off x="6705600" y="3924300"/>
              <a:ext cx="8915400" cy="4879797"/>
            </a:xfrm>
            <a:prstGeom prst="roundRect">
              <a:avLst>
                <a:gd name="adj" fmla="val 747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715249" y="5195606"/>
              <a:ext cx="6896100" cy="2862322"/>
            </a:xfrm>
            <a:prstGeom prst="rect">
              <a:avLst/>
            </a:prstGeom>
            <a:noFill/>
          </p:spPr>
          <p:txBody>
            <a:bodyPr wrap="square">
              <a:spAutoFit/>
            </a:bodyPr>
            <a:lstStyle/>
            <a:p>
              <a:pPr algn="just">
                <a:lnSpc>
                  <a:spcPct val="150000"/>
                </a:lnSpc>
              </a:pPr>
              <a:r>
                <a:rPr lang="vi-VN" sz="4000"/>
                <a:t>Hãy chỉ ra một vài lĩnh vực có sự phát triển đột phá nhờ những thành tựu của AI.</a:t>
              </a:r>
              <a:endParaRPr lang="vi-VN" sz="4000"/>
            </a:p>
          </p:txBody>
        </p:sp>
        <p:sp>
          <p:nvSpPr>
            <p:cNvPr id="17" name="Freeform 7"/>
            <p:cNvSpPr/>
            <p:nvPr/>
          </p:nvSpPr>
          <p:spPr>
            <a:xfrm>
              <a:off x="10035878" y="3262001"/>
              <a:ext cx="2254841" cy="1651671"/>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9" name="Freeform 7"/>
          <p:cNvSpPr/>
          <p:nvPr/>
        </p:nvSpPr>
        <p:spPr>
          <a:xfrm rot="19404356">
            <a:off x="15559967" y="7800608"/>
            <a:ext cx="1364478" cy="1766315"/>
          </a:xfrm>
          <a:custGeom>
            <a:avLst/>
            <a:gdLst/>
            <a:ahLst/>
            <a:cxnLst/>
            <a:rect l="l" t="t" r="r" b="b"/>
            <a:pathLst>
              <a:path w="3178683" h="4114800">
                <a:moveTo>
                  <a:pt x="0" y="0"/>
                </a:moveTo>
                <a:lnTo>
                  <a:pt x="3178683" y="0"/>
                </a:lnTo>
                <a:lnTo>
                  <a:pt x="317868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9" name="TextBox 8"/>
          <p:cNvSpPr txBox="1"/>
          <p:nvPr/>
        </p:nvSpPr>
        <p:spPr>
          <a:xfrm>
            <a:off x="0" y="422080"/>
            <a:ext cx="18287999" cy="861774"/>
          </a:xfrm>
          <a:prstGeom prst="rect">
            <a:avLst/>
          </a:prstGeom>
          <a:noFill/>
        </p:spPr>
        <p:txBody>
          <a:bodyPr wrap="square" rtlCol="0">
            <a:spAutoFit/>
          </a:bodyPr>
          <a:lstStyle/>
          <a:p>
            <a:pPr algn="ctr"/>
            <a:r>
              <a:rPr lang="en-US" sz="5000" b="1" smtClean="0">
                <a:solidFill>
                  <a:srgbClr val="0070C0"/>
                </a:solidFill>
                <a:latin typeface="Arial" panose="020B0604020202020204" pitchFamily="34" charset="0"/>
                <a:cs typeface="Arial" panose="020B0604020202020204" pitchFamily="34" charset="0"/>
              </a:rPr>
              <a:t>CỦNG CỐ KIẾN THỨC (SGK TR.10)</a:t>
            </a:r>
            <a:endParaRPr lang="en-US" sz="5000" b="1">
              <a:solidFill>
                <a:srgbClr val="0070C0"/>
              </a:solidFill>
              <a:latin typeface="Arial" panose="020B0604020202020204" pitchFamily="34" charset="0"/>
              <a:cs typeface="Arial" panose="020B0604020202020204" pitchFamily="34" charset="0"/>
            </a:endParaRPr>
          </a:p>
        </p:txBody>
      </p:sp>
      <p:grpSp>
        <p:nvGrpSpPr>
          <p:cNvPr id="14" name="Group 13"/>
          <p:cNvGrpSpPr/>
          <p:nvPr/>
        </p:nvGrpSpPr>
        <p:grpSpPr>
          <a:xfrm>
            <a:off x="1384016" y="1582508"/>
            <a:ext cx="15519965" cy="1015663"/>
            <a:chOff x="15311" y="3128632"/>
            <a:chExt cx="15519965" cy="1015663"/>
          </a:xfrm>
        </p:grpSpPr>
        <p:sp>
          <p:nvSpPr>
            <p:cNvPr id="20" name="TextBox 19"/>
            <p:cNvSpPr txBox="1"/>
            <p:nvPr/>
          </p:nvSpPr>
          <p:spPr>
            <a:xfrm>
              <a:off x="1000125" y="3128632"/>
              <a:ext cx="14535151" cy="101566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ChatGPT - Sự đột phá về công nghệ ứng dụng trí tuệ nhân </a:t>
              </a:r>
              <a:r>
                <a:rPr lang="en-US" sz="4000" smtClean="0">
                  <a:latin typeface="Arial" panose="020B0604020202020204" pitchFamily="34" charset="0"/>
                  <a:cs typeface="Arial" panose="020B0604020202020204" pitchFamily="34" charset="0"/>
                </a:rPr>
                <a:t>tạo:</a:t>
              </a:r>
              <a:endParaRPr lang="en-US" sz="4000">
                <a:latin typeface="Arial" panose="020B0604020202020204" pitchFamily="34" charset="0"/>
                <a:cs typeface="Arial" panose="020B0604020202020204" pitchFamily="34" charset="0"/>
              </a:endParaRPr>
            </a:p>
          </p:txBody>
        </p:sp>
        <p:sp>
          <p:nvSpPr>
            <p:cNvPr id="21" name="Freeform 7"/>
            <p:cNvSpPr/>
            <p:nvPr/>
          </p:nvSpPr>
          <p:spPr>
            <a:xfrm rot="5400000">
              <a:off x="118581" y="3145972"/>
              <a:ext cx="701326" cy="907865"/>
            </a:xfrm>
            <a:custGeom>
              <a:avLst/>
              <a:gdLst/>
              <a:ahLst/>
              <a:cxnLst/>
              <a:rect l="l" t="t" r="r" b="b"/>
              <a:pathLst>
                <a:path w="3178683" h="4114800">
                  <a:moveTo>
                    <a:pt x="0" y="0"/>
                  </a:moveTo>
                  <a:lnTo>
                    <a:pt x="3178683" y="0"/>
                  </a:lnTo>
                  <a:lnTo>
                    <a:pt x="3178683"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grpSp>
        <p:nvGrpSpPr>
          <p:cNvPr id="22" name="Group 21"/>
          <p:cNvGrpSpPr/>
          <p:nvPr/>
        </p:nvGrpSpPr>
        <p:grpSpPr>
          <a:xfrm>
            <a:off x="609600" y="3017434"/>
            <a:ext cx="4572000" cy="6499372"/>
            <a:chOff x="483913" y="4734393"/>
            <a:chExt cx="4572000" cy="6499372"/>
          </a:xfrm>
        </p:grpSpPr>
        <p:sp>
          <p:nvSpPr>
            <p:cNvPr id="23" name="Rectangle: Diagonal Corners Rounded 15"/>
            <p:cNvSpPr/>
            <p:nvPr/>
          </p:nvSpPr>
          <p:spPr>
            <a:xfrm>
              <a:off x="636313" y="5191593"/>
              <a:ext cx="4419600" cy="6042172"/>
            </a:xfrm>
            <a:prstGeom prst="round2DiagRect">
              <a:avLst/>
            </a:prstGeom>
            <a:noFill/>
            <a:ln>
              <a:solidFill>
                <a:schemeClr val="accent5">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14"/>
            <p:cNvSpPr/>
            <p:nvPr/>
          </p:nvSpPr>
          <p:spPr>
            <a:xfrm>
              <a:off x="483913" y="5039192"/>
              <a:ext cx="4419600" cy="604217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36506" y="5825922"/>
              <a:ext cx="3714414" cy="5078313"/>
            </a:xfrm>
            <a:prstGeom prst="rect">
              <a:avLst/>
            </a:prstGeom>
            <a:noFill/>
          </p:spPr>
          <p:txBody>
            <a:bodyPr wrap="square">
              <a:spAutoFit/>
            </a:bodyPr>
            <a:lstStyle/>
            <a:p>
              <a:pPr algn="just">
                <a:lnSpc>
                  <a:spcPct val="150000"/>
                </a:lnSpc>
              </a:pPr>
              <a:r>
                <a:rPr lang="vi-VN" sz="3600">
                  <a:cs typeface="Arial" panose="020B0604020202020204" pitchFamily="34" charset="0"/>
                </a:rPr>
                <a:t>Thực hiện nhiều nội dung phức tạp (viết thơ, biên tập một bài báo, lập trình cho máy tính,…).</a:t>
              </a:r>
              <a:endParaRPr lang="en-US" sz="3600">
                <a:latin typeface="Arial" panose="020B0604020202020204" pitchFamily="34" charset="0"/>
                <a:cs typeface="Arial" panose="020B0604020202020204" pitchFamily="34" charset="0"/>
              </a:endParaRPr>
            </a:p>
          </p:txBody>
        </p:sp>
        <p:sp>
          <p:nvSpPr>
            <p:cNvPr id="26" name="Oval 25"/>
            <p:cNvSpPr/>
            <p:nvPr/>
          </p:nvSpPr>
          <p:spPr>
            <a:xfrm>
              <a:off x="2236513" y="4734393"/>
              <a:ext cx="914400" cy="914400"/>
            </a:xfrm>
            <a:prstGeom prst="ellipse">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tx1"/>
                </a:solidFill>
                <a:latin typeface="Arial" panose="020B0604020202020204" pitchFamily="34" charset="0"/>
                <a:cs typeface="Arial" panose="020B0604020202020204" pitchFamily="34" charset="0"/>
              </a:endParaRPr>
            </a:p>
          </p:txBody>
        </p:sp>
      </p:grpSp>
      <p:grpSp>
        <p:nvGrpSpPr>
          <p:cNvPr id="27" name="Group 26"/>
          <p:cNvGrpSpPr/>
          <p:nvPr/>
        </p:nvGrpSpPr>
        <p:grpSpPr>
          <a:xfrm>
            <a:off x="5715000" y="3017434"/>
            <a:ext cx="4267200" cy="6499372"/>
            <a:chOff x="483913" y="4734393"/>
            <a:chExt cx="4267200" cy="6499372"/>
          </a:xfrm>
        </p:grpSpPr>
        <p:sp>
          <p:nvSpPr>
            <p:cNvPr id="28" name="Rectangle: Diagonal Corners Rounded 15"/>
            <p:cNvSpPr/>
            <p:nvPr/>
          </p:nvSpPr>
          <p:spPr>
            <a:xfrm>
              <a:off x="636313" y="5191593"/>
              <a:ext cx="4114800" cy="6042172"/>
            </a:xfrm>
            <a:prstGeom prst="round2DiagRect">
              <a:avLst/>
            </a:prstGeom>
            <a:noFill/>
            <a:ln>
              <a:solidFill>
                <a:schemeClr val="accent5">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14"/>
            <p:cNvSpPr/>
            <p:nvPr/>
          </p:nvSpPr>
          <p:spPr>
            <a:xfrm>
              <a:off x="483913" y="5039192"/>
              <a:ext cx="4114800" cy="604217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965009" y="5825922"/>
              <a:ext cx="3457407" cy="5078313"/>
            </a:xfrm>
            <a:prstGeom prst="rect">
              <a:avLst/>
            </a:prstGeom>
            <a:noFill/>
          </p:spPr>
          <p:txBody>
            <a:bodyPr wrap="square">
              <a:spAutoFit/>
            </a:bodyPr>
            <a:lstStyle/>
            <a:p>
              <a:pPr algn="just">
                <a:lnSpc>
                  <a:spcPct val="150000"/>
                </a:lnSpc>
              </a:pPr>
              <a:r>
                <a:rPr lang="vi-VN" sz="3600">
                  <a:cs typeface="Arial" panose="020B0604020202020204" pitchFamily="34" charset="0"/>
                </a:rPr>
                <a:t>Hỗ trợ phân tích dữ liệu, đưa ra các quyết định đầu tư chính xác, nhanh chóng.</a:t>
              </a:r>
              <a:endParaRPr lang="en-US" sz="3600">
                <a:latin typeface="Arial" panose="020B0604020202020204" pitchFamily="34" charset="0"/>
                <a:cs typeface="Arial" panose="020B0604020202020204" pitchFamily="34" charset="0"/>
              </a:endParaRPr>
            </a:p>
          </p:txBody>
        </p:sp>
        <p:sp>
          <p:nvSpPr>
            <p:cNvPr id="31" name="Oval 30"/>
            <p:cNvSpPr/>
            <p:nvPr/>
          </p:nvSpPr>
          <p:spPr>
            <a:xfrm>
              <a:off x="2084113" y="4734393"/>
              <a:ext cx="914400" cy="914400"/>
            </a:xfrm>
            <a:prstGeom prst="ellipse">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tx1"/>
                </a:solidFill>
                <a:latin typeface="Arial" panose="020B0604020202020204" pitchFamily="34" charset="0"/>
                <a:cs typeface="Arial" panose="020B0604020202020204" pitchFamily="34" charset="0"/>
              </a:endParaRPr>
            </a:p>
          </p:txBody>
        </p:sp>
      </p:grpSp>
      <p:grpSp>
        <p:nvGrpSpPr>
          <p:cNvPr id="32" name="Group 31"/>
          <p:cNvGrpSpPr/>
          <p:nvPr/>
        </p:nvGrpSpPr>
        <p:grpSpPr>
          <a:xfrm>
            <a:off x="10515600" y="3017434"/>
            <a:ext cx="3328903" cy="6499372"/>
            <a:chOff x="483913" y="4734393"/>
            <a:chExt cx="3328903" cy="6499372"/>
          </a:xfrm>
        </p:grpSpPr>
        <p:sp>
          <p:nvSpPr>
            <p:cNvPr id="33" name="Rectangle: Diagonal Corners Rounded 15"/>
            <p:cNvSpPr/>
            <p:nvPr/>
          </p:nvSpPr>
          <p:spPr>
            <a:xfrm>
              <a:off x="636313" y="5191593"/>
              <a:ext cx="3176503" cy="6042172"/>
            </a:xfrm>
            <a:prstGeom prst="round2DiagRect">
              <a:avLst/>
            </a:prstGeom>
            <a:noFill/>
            <a:ln>
              <a:solidFill>
                <a:schemeClr val="accent5">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Diagonal Corners Rounded 14"/>
            <p:cNvSpPr/>
            <p:nvPr/>
          </p:nvSpPr>
          <p:spPr>
            <a:xfrm>
              <a:off x="483913" y="5039192"/>
              <a:ext cx="3176503" cy="604217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826812" y="5833457"/>
              <a:ext cx="2490703" cy="3416320"/>
            </a:xfrm>
            <a:prstGeom prst="rect">
              <a:avLst/>
            </a:prstGeom>
            <a:noFill/>
          </p:spPr>
          <p:txBody>
            <a:bodyPr wrap="square">
              <a:spAutoFit/>
            </a:bodyPr>
            <a:lstStyle/>
            <a:p>
              <a:pPr algn="just">
                <a:lnSpc>
                  <a:spcPct val="150000"/>
                </a:lnSpc>
              </a:pPr>
              <a:r>
                <a:rPr lang="vi-VN" sz="3600">
                  <a:cs typeface="Arial" panose="020B0604020202020204" pitchFamily="34" charset="0"/>
                </a:rPr>
                <a:t>Hỗ trợ dịch ngôn ngữ trong thời gian thực.</a:t>
              </a:r>
              <a:endParaRPr lang="en-US" sz="3600">
                <a:latin typeface="Arial" panose="020B0604020202020204" pitchFamily="34" charset="0"/>
                <a:cs typeface="Arial" panose="020B0604020202020204" pitchFamily="34" charset="0"/>
              </a:endParaRPr>
            </a:p>
          </p:txBody>
        </p:sp>
        <p:sp>
          <p:nvSpPr>
            <p:cNvPr id="36" name="Oval 35"/>
            <p:cNvSpPr/>
            <p:nvPr/>
          </p:nvSpPr>
          <p:spPr>
            <a:xfrm>
              <a:off x="1767364" y="4734393"/>
              <a:ext cx="914400" cy="914400"/>
            </a:xfrm>
            <a:prstGeom prst="ellipse">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tx1"/>
                </a:solidFill>
                <a:latin typeface="Arial" panose="020B0604020202020204" pitchFamily="34" charset="0"/>
                <a:cs typeface="Arial" panose="020B0604020202020204" pitchFamily="34" charset="0"/>
              </a:endParaRPr>
            </a:p>
          </p:txBody>
        </p:sp>
      </p:grpSp>
      <p:pic>
        <p:nvPicPr>
          <p:cNvPr id="3074" name="Picture 2" descr="https://synnexfpt.com/wp-content/uploads/2024/03/1708543710-chatgpt-nonsense-answers-0224-g175352448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83" r="30017" b="18405"/>
          <a:stretch>
            <a:fillRect/>
          </a:stretch>
        </p:blipFill>
        <p:spPr bwMode="auto">
          <a:xfrm>
            <a:off x="14468723" y="3150452"/>
            <a:ext cx="3217356" cy="319286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3076" name="Picture 4" descr="https://sohanews.sohacdn.com/160588918557773824/2024/4/2/3603ae9b7929-shutterstock2237752713-1-17120349811671226970498-1712079106391-17120791073121891155369.jpg"/>
          <p:cNvPicPr>
            <a:picLocks noChangeAspect="1" noChangeArrowheads="1"/>
          </p:cNvPicPr>
          <p:nvPr/>
        </p:nvPicPr>
        <p:blipFill rotWithShape="1">
          <a:blip r:embed="rId4">
            <a:extLst>
              <a:ext uri="{28A0092B-C50C-407E-A947-70E740481C1C}">
                <a14:useLocalDpi xmlns:a14="http://schemas.microsoft.com/office/drawing/2010/main" val="0"/>
              </a:ext>
            </a:extLst>
          </a:blip>
          <a:srcRect l="43769" r="544"/>
          <a:stretch>
            <a:fillRect/>
          </a:stretch>
        </p:blipFill>
        <p:spPr bwMode="auto">
          <a:xfrm>
            <a:off x="14468723" y="6724319"/>
            <a:ext cx="3217356" cy="2888754"/>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cBhvr>
                                        <p:cTn id="29" dur="500" fill="hold"/>
                                        <p:tgtEl>
                                          <p:spTgt spid="3074"/>
                                        </p:tgtEl>
                                        <p:attrNameLst>
                                          <p:attrName>ppt_w</p:attrName>
                                        </p:attrNameLst>
                                      </p:cBhvr>
                                      <p:tavLst>
                                        <p:tav tm="0">
                                          <p:val>
                                            <p:fltVal val="0"/>
                                          </p:val>
                                        </p:tav>
                                        <p:tav tm="100000">
                                          <p:val>
                                            <p:strVal val="#ppt_w"/>
                                          </p:val>
                                        </p:tav>
                                      </p:tavLst>
                                    </p:anim>
                                    <p:anim calcmode="lin" valueType="num">
                                      <p:cBhvr>
                                        <p:cTn id="30" dur="500" fill="hold"/>
                                        <p:tgtEl>
                                          <p:spTgt spid="3074"/>
                                        </p:tgtEl>
                                        <p:attrNameLst>
                                          <p:attrName>ppt_h</p:attrName>
                                        </p:attrNameLst>
                                      </p:cBhvr>
                                      <p:tavLst>
                                        <p:tav tm="0">
                                          <p:val>
                                            <p:fltVal val="0"/>
                                          </p:val>
                                        </p:tav>
                                        <p:tav tm="100000">
                                          <p:val>
                                            <p:strVal val="#ppt_h"/>
                                          </p:val>
                                        </p:tav>
                                      </p:tavLst>
                                    </p:anim>
                                    <p:animEffect transition="in" filter="fade">
                                      <p:cBhvr>
                                        <p:cTn id="31" dur="500"/>
                                        <p:tgtEl>
                                          <p:spTgt spid="3074"/>
                                        </p:tgtEl>
                                      </p:cBhvr>
                                    </p:animEffect>
                                  </p:childTnLst>
                                </p:cTn>
                              </p:par>
                              <p:par>
                                <p:cTn id="32" presetID="53" presetClass="entr" presetSubtype="16" fill="hold" nodeType="withEffect">
                                  <p:stCondLst>
                                    <p:cond delay="0"/>
                                  </p:stCondLst>
                                  <p:childTnLst>
                                    <p:set>
                                      <p:cBhvr>
                                        <p:cTn id="33" dur="1" fill="hold">
                                          <p:stCondLst>
                                            <p:cond delay="0"/>
                                          </p:stCondLst>
                                        </p:cTn>
                                        <p:tgtEl>
                                          <p:spTgt spid="3076"/>
                                        </p:tgtEl>
                                        <p:attrNameLst>
                                          <p:attrName>style.visibility</p:attrName>
                                        </p:attrNameLst>
                                      </p:cBhvr>
                                      <p:to>
                                        <p:strVal val="visible"/>
                                      </p:to>
                                    </p:set>
                                    <p:anim calcmode="lin" valueType="num">
                                      <p:cBhvr>
                                        <p:cTn id="34" dur="500" fill="hold"/>
                                        <p:tgtEl>
                                          <p:spTgt spid="3076"/>
                                        </p:tgtEl>
                                        <p:attrNameLst>
                                          <p:attrName>ppt_w</p:attrName>
                                        </p:attrNameLst>
                                      </p:cBhvr>
                                      <p:tavLst>
                                        <p:tav tm="0">
                                          <p:val>
                                            <p:fltVal val="0"/>
                                          </p:val>
                                        </p:tav>
                                        <p:tav tm="100000">
                                          <p:val>
                                            <p:strVal val="#ppt_w"/>
                                          </p:val>
                                        </p:tav>
                                      </p:tavLst>
                                    </p:anim>
                                    <p:anim calcmode="lin" valueType="num">
                                      <p:cBhvr>
                                        <p:cTn id="35" dur="500" fill="hold"/>
                                        <p:tgtEl>
                                          <p:spTgt spid="3076"/>
                                        </p:tgtEl>
                                        <p:attrNameLst>
                                          <p:attrName>ppt_h</p:attrName>
                                        </p:attrNameLst>
                                      </p:cBhvr>
                                      <p:tavLst>
                                        <p:tav tm="0">
                                          <p:val>
                                            <p:fltVal val="0"/>
                                          </p:val>
                                        </p:tav>
                                        <p:tav tm="100000">
                                          <p:val>
                                            <p:strVal val="#ppt_h"/>
                                          </p:val>
                                        </p:tav>
                                      </p:tavLst>
                                    </p:anim>
                                    <p:animEffect transition="in" filter="fade">
                                      <p:cBhvr>
                                        <p:cTn id="3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flipV="1">
            <a:off x="-131986" y="8010653"/>
            <a:ext cx="7406742" cy="2765858"/>
          </a:xfrm>
          <a:custGeom>
            <a:avLst/>
            <a:gdLst/>
            <a:ahLst/>
            <a:cxnLst/>
            <a:rect l="l" t="t" r="r" b="b"/>
            <a:pathLst>
              <a:path w="7406742" h="2765858">
                <a:moveTo>
                  <a:pt x="0" y="2765857"/>
                </a:moveTo>
                <a:lnTo>
                  <a:pt x="7406742" y="2765857"/>
                </a:lnTo>
                <a:lnTo>
                  <a:pt x="7406742" y="0"/>
                </a:lnTo>
                <a:lnTo>
                  <a:pt x="0" y="0"/>
                </a:lnTo>
                <a:lnTo>
                  <a:pt x="0" y="2765857"/>
                </a:lnTo>
                <a:close/>
              </a:path>
            </a:pathLst>
          </a:custGeom>
          <a:blipFill>
            <a:blip r:embed="rId1"/>
            <a:stretch>
              <a:fillRect r="-103224"/>
            </a:stretch>
          </a:blipFill>
        </p:spPr>
      </p:sp>
      <p:sp>
        <p:nvSpPr>
          <p:cNvPr id="3" name="TextBox 3"/>
          <p:cNvSpPr txBox="1"/>
          <p:nvPr/>
        </p:nvSpPr>
        <p:spPr>
          <a:xfrm>
            <a:off x="489146" y="834366"/>
            <a:ext cx="8937119" cy="987450"/>
          </a:xfrm>
          <a:prstGeom prst="rect">
            <a:avLst/>
          </a:prstGeom>
        </p:spPr>
        <p:txBody>
          <a:bodyPr wrap="square" lIns="0" tIns="0" rIns="0" bIns="0" rtlCol="0" anchor="t">
            <a:spAutoFit/>
          </a:bodyPr>
          <a:lstStyle/>
          <a:p>
            <a:pPr algn="ctr">
              <a:lnSpc>
                <a:spcPts val="7680"/>
              </a:lnSpc>
            </a:pPr>
            <a:r>
              <a:rPr lang="en-US" sz="5500" b="1">
                <a:solidFill>
                  <a:srgbClr val="051D64"/>
                </a:solidFill>
                <a:latin typeface="Arial" panose="020B0604020202020204" pitchFamily="34" charset="0"/>
                <a:cs typeface="Arial" panose="020B0604020202020204" pitchFamily="34" charset="0"/>
              </a:rPr>
              <a:t>KẾT LUẬN </a:t>
            </a:r>
            <a:endParaRPr lang="en-US" sz="5500" b="1">
              <a:solidFill>
                <a:srgbClr val="051D64"/>
              </a:solidFill>
              <a:latin typeface="Arial" panose="020B0604020202020204" pitchFamily="34" charset="0"/>
              <a:cs typeface="Arial" panose="020B0604020202020204" pitchFamily="34" charset="0"/>
            </a:endParaRPr>
          </a:p>
        </p:txBody>
      </p:sp>
      <p:grpSp>
        <p:nvGrpSpPr>
          <p:cNvPr id="4" name="Group 4"/>
          <p:cNvGrpSpPr/>
          <p:nvPr/>
        </p:nvGrpSpPr>
        <p:grpSpPr>
          <a:xfrm>
            <a:off x="10227519" y="-2431975"/>
            <a:ext cx="15150949" cy="15150949"/>
            <a:chOff x="0" y="0"/>
            <a:chExt cx="7199211" cy="7199211"/>
          </a:xfrm>
        </p:grpSpPr>
        <p:sp>
          <p:nvSpPr>
            <p:cNvPr id="5" name="Freeform 5"/>
            <p:cNvSpPr/>
            <p:nvPr/>
          </p:nvSpPr>
          <p:spPr>
            <a:xfrm>
              <a:off x="0" y="0"/>
              <a:ext cx="7199249" cy="7199249"/>
            </a:xfrm>
            <a:custGeom>
              <a:avLst/>
              <a:gdLst/>
              <a:ahLst/>
              <a:cxnLst/>
              <a:rect l="l" t="t" r="r" b="b"/>
              <a:pathLst>
                <a:path w="7199249" h="7199249">
                  <a:moveTo>
                    <a:pt x="3599561" y="0"/>
                  </a:moveTo>
                  <a:lnTo>
                    <a:pt x="0" y="3599561"/>
                  </a:lnTo>
                  <a:lnTo>
                    <a:pt x="3599561" y="7199249"/>
                  </a:lnTo>
                  <a:lnTo>
                    <a:pt x="7199249" y="3599561"/>
                  </a:lnTo>
                  <a:lnTo>
                    <a:pt x="3599561" y="0"/>
                  </a:lnTo>
                  <a:close/>
                </a:path>
              </a:pathLst>
            </a:custGeom>
            <a:blipFill>
              <a:blip r:embed="rId2"/>
              <a:stretch>
                <a:fillRect l="-60689" r="-1912"/>
              </a:stretch>
            </a:blipFill>
          </p:spPr>
        </p:sp>
      </p:grpSp>
      <p:sp>
        <p:nvSpPr>
          <p:cNvPr id="6" name="TextBox 6"/>
          <p:cNvSpPr txBox="1"/>
          <p:nvPr/>
        </p:nvSpPr>
        <p:spPr>
          <a:xfrm>
            <a:off x="489146" y="2000130"/>
            <a:ext cx="8937119" cy="5539978"/>
          </a:xfrm>
          <a:prstGeom prst="rect">
            <a:avLst/>
          </a:prstGeom>
        </p:spPr>
        <p:txBody>
          <a:bodyPr wrap="square" lIns="0" tIns="0" rIns="0" bIns="0" rtlCol="0" anchor="t">
            <a:spAutoFit/>
          </a:bodyPr>
          <a:lstStyle/>
          <a:p>
            <a:pPr algn="just">
              <a:lnSpc>
                <a:spcPct val="150000"/>
              </a:lnSpc>
            </a:pPr>
            <a:r>
              <a:rPr lang="en-US" sz="4000">
                <a:solidFill>
                  <a:srgbClr val="03060B"/>
                </a:solidFill>
                <a:latin typeface="Arial" panose="020B0604020202020204" pitchFamily="34" charset="0"/>
                <a:cs typeface="Arial" panose="020B0604020202020204" pitchFamily="34" charset="0"/>
              </a:rPr>
              <a:t>Ngày nay, nhiều lĩnh vực của khoa học công nghệ và đời sống đã và đang phát triển mạnh mẽ dựa trên những thành tựu to lớn của AI. Có thể nói AI đã trở thành một phần không thể thiếu của cuộc sống hiện đại.</a:t>
            </a:r>
            <a:endParaRPr lang="en-US" sz="4000">
              <a:solidFill>
                <a:srgbClr val="03060B"/>
              </a:solidFill>
              <a:latin typeface="Arial" panose="020B0604020202020204" pitchFamily="34" charset="0"/>
              <a:cs typeface="Arial" panose="020B0604020202020204" pitchFamily="34" charset="0"/>
            </a:endParaRPr>
          </a:p>
        </p:txBody>
      </p:sp>
      <p:grpSp>
        <p:nvGrpSpPr>
          <p:cNvPr id="7" name="Group 7"/>
          <p:cNvGrpSpPr/>
          <p:nvPr/>
        </p:nvGrpSpPr>
        <p:grpSpPr>
          <a:xfrm rot="-10800000">
            <a:off x="8625011" y="-1769871"/>
            <a:ext cx="7499226" cy="3722217"/>
            <a:chOff x="0" y="0"/>
            <a:chExt cx="812800" cy="403431"/>
          </a:xfrm>
        </p:grpSpPr>
        <p:sp>
          <p:nvSpPr>
            <p:cNvPr id="8" name="Freeform 8"/>
            <p:cNvSpPr/>
            <p:nvPr/>
          </p:nvSpPr>
          <p:spPr>
            <a:xfrm>
              <a:off x="0" y="0"/>
              <a:ext cx="812800" cy="403431"/>
            </a:xfrm>
            <a:custGeom>
              <a:avLst/>
              <a:gdLst/>
              <a:ahLst/>
              <a:cxnLst/>
              <a:rect l="l" t="t" r="r" b="b"/>
              <a:pathLst>
                <a:path w="812800" h="403431">
                  <a:moveTo>
                    <a:pt x="406400" y="0"/>
                  </a:moveTo>
                  <a:lnTo>
                    <a:pt x="812800" y="403431"/>
                  </a:lnTo>
                  <a:lnTo>
                    <a:pt x="0" y="403431"/>
                  </a:lnTo>
                  <a:lnTo>
                    <a:pt x="406400" y="0"/>
                  </a:lnTo>
                  <a:close/>
                </a:path>
              </a:pathLst>
            </a:custGeom>
            <a:solidFill>
              <a:srgbClr val="5A6C99"/>
            </a:solidFill>
          </p:spPr>
        </p:sp>
        <p:sp>
          <p:nvSpPr>
            <p:cNvPr id="9" name="TextBox 9"/>
            <p:cNvSpPr txBox="1"/>
            <p:nvPr/>
          </p:nvSpPr>
          <p:spPr>
            <a:xfrm>
              <a:off x="127000" y="149207"/>
              <a:ext cx="558800" cy="225407"/>
            </a:xfrm>
            <a:prstGeom prst="rect">
              <a:avLst/>
            </a:prstGeom>
          </p:spPr>
          <p:txBody>
            <a:bodyPr lIns="50800" tIns="50800" rIns="50800" bIns="50800" rtlCol="0" anchor="ctr"/>
            <a:lstStyle/>
            <a:p>
              <a:pPr algn="ctr">
                <a:lnSpc>
                  <a:spcPts val="2660"/>
                </a:lnSpc>
              </a:pPr>
            </a:p>
          </p:txBody>
        </p:sp>
      </p:grpSp>
      <p:grpSp>
        <p:nvGrpSpPr>
          <p:cNvPr id="10" name="Group 10"/>
          <p:cNvGrpSpPr/>
          <p:nvPr/>
        </p:nvGrpSpPr>
        <p:grpSpPr>
          <a:xfrm rot="-10800000">
            <a:off x="7732557" y="-1769871"/>
            <a:ext cx="7499226" cy="4027778"/>
            <a:chOff x="0" y="0"/>
            <a:chExt cx="812800" cy="436549"/>
          </a:xfrm>
        </p:grpSpPr>
        <p:sp>
          <p:nvSpPr>
            <p:cNvPr id="11" name="Freeform 11"/>
            <p:cNvSpPr/>
            <p:nvPr/>
          </p:nvSpPr>
          <p:spPr>
            <a:xfrm>
              <a:off x="0" y="0"/>
              <a:ext cx="812800" cy="436549"/>
            </a:xfrm>
            <a:custGeom>
              <a:avLst/>
              <a:gdLst/>
              <a:ahLst/>
              <a:cxnLst/>
              <a:rect l="l" t="t" r="r" b="b"/>
              <a:pathLst>
                <a:path w="812800" h="436549">
                  <a:moveTo>
                    <a:pt x="406400" y="0"/>
                  </a:moveTo>
                  <a:lnTo>
                    <a:pt x="812800" y="436549"/>
                  </a:lnTo>
                  <a:lnTo>
                    <a:pt x="0" y="436549"/>
                  </a:lnTo>
                  <a:lnTo>
                    <a:pt x="406400" y="0"/>
                  </a:lnTo>
                  <a:close/>
                </a:path>
              </a:pathLst>
            </a:custGeom>
            <a:solidFill>
              <a:srgbClr val="051D64"/>
            </a:solidFill>
          </p:spPr>
        </p:sp>
        <p:sp>
          <p:nvSpPr>
            <p:cNvPr id="12" name="TextBox 12"/>
            <p:cNvSpPr txBox="1"/>
            <p:nvPr/>
          </p:nvSpPr>
          <p:spPr>
            <a:xfrm>
              <a:off x="127000" y="164583"/>
              <a:ext cx="558800" cy="240783"/>
            </a:xfrm>
            <a:prstGeom prst="rect">
              <a:avLst/>
            </a:prstGeom>
          </p:spPr>
          <p:txBody>
            <a:bodyPr lIns="50800" tIns="50800" rIns="50800" bIns="50800" rtlCol="0" anchor="ctr"/>
            <a:lstStyle/>
            <a:p>
              <a:pPr algn="ctr">
                <a:lnSpc>
                  <a:spcPts val="2660"/>
                </a:lnSpc>
              </a:pPr>
            </a:p>
          </p:txBody>
        </p:sp>
      </p:grpSp>
      <p:sp>
        <p:nvSpPr>
          <p:cNvPr id="13" name="AutoShape 13"/>
          <p:cNvSpPr/>
          <p:nvPr/>
        </p:nvSpPr>
        <p:spPr>
          <a:xfrm flipH="1" flipV="1">
            <a:off x="10663034" y="650042"/>
            <a:ext cx="1140604" cy="1266742"/>
          </a:xfrm>
          <a:prstGeom prst="line">
            <a:avLst/>
          </a:prstGeom>
          <a:ln w="95250" cap="flat">
            <a:solidFill>
              <a:srgbClr val="F9B680"/>
            </a:solidFill>
            <a:prstDash val="solid"/>
            <a:headEnd type="none" w="sm" len="sm"/>
            <a:tailEnd type="none" w="sm" len="sm"/>
          </a:ln>
        </p:spPr>
      </p:sp>
      <p:sp>
        <p:nvSpPr>
          <p:cNvPr id="14" name="AutoShape 14"/>
          <p:cNvSpPr/>
          <p:nvPr/>
        </p:nvSpPr>
        <p:spPr>
          <a:xfrm flipH="1" flipV="1">
            <a:off x="10955212" y="293043"/>
            <a:ext cx="1140604" cy="1266742"/>
          </a:xfrm>
          <a:prstGeom prst="line">
            <a:avLst/>
          </a:prstGeom>
          <a:ln w="95250" cap="flat">
            <a:solidFill>
              <a:srgbClr val="F9B680"/>
            </a:solidFill>
            <a:prstDash val="solid"/>
            <a:headEnd type="none" w="sm" len="sm"/>
            <a:tailEnd type="none" w="sm" len="sm"/>
          </a:ln>
        </p:spPr>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18" name="Parallelogram 17"/>
          <p:cNvSpPr/>
          <p:nvPr/>
        </p:nvSpPr>
        <p:spPr>
          <a:xfrm>
            <a:off x="1572735" y="-476799"/>
            <a:ext cx="15142530" cy="11014714"/>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836748" y="-317503"/>
            <a:ext cx="22406886" cy="834714"/>
            <a:chOff x="0" y="0"/>
            <a:chExt cx="5901402" cy="219842"/>
          </a:xfrm>
        </p:grpSpPr>
        <p:sp>
          <p:nvSpPr>
            <p:cNvPr id="3" name="Freeform 3"/>
            <p:cNvSpPr/>
            <p:nvPr/>
          </p:nvSpPr>
          <p:spPr>
            <a:xfrm>
              <a:off x="0" y="0"/>
              <a:ext cx="5901402" cy="219842"/>
            </a:xfrm>
            <a:custGeom>
              <a:avLst/>
              <a:gdLst/>
              <a:ahLst/>
              <a:cxnLst/>
              <a:rect l="l" t="t" r="r" b="b"/>
              <a:pathLst>
                <a:path w="5901402" h="219842">
                  <a:moveTo>
                    <a:pt x="0" y="0"/>
                  </a:moveTo>
                  <a:lnTo>
                    <a:pt x="5901402" y="0"/>
                  </a:lnTo>
                  <a:lnTo>
                    <a:pt x="5901402" y="219842"/>
                  </a:lnTo>
                  <a:lnTo>
                    <a:pt x="0" y="219842"/>
                  </a:lnTo>
                  <a:close/>
                </a:path>
              </a:pathLst>
            </a:custGeom>
            <a:solidFill>
              <a:srgbClr val="051D64"/>
            </a:solidFill>
          </p:spPr>
        </p:sp>
        <p:sp>
          <p:nvSpPr>
            <p:cNvPr id="4" name="TextBox 4"/>
            <p:cNvSpPr txBox="1"/>
            <p:nvPr/>
          </p:nvSpPr>
          <p:spPr>
            <a:xfrm>
              <a:off x="0" y="-38100"/>
              <a:ext cx="5901402" cy="257942"/>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5"/>
          <p:cNvSpPr/>
          <p:nvPr/>
        </p:nvSpPr>
        <p:spPr>
          <a:xfrm rot="5400000" flipH="1">
            <a:off x="14195093" y="9321007"/>
            <a:ext cx="6128414" cy="2288499"/>
          </a:xfrm>
          <a:custGeom>
            <a:avLst/>
            <a:gdLst/>
            <a:ahLst/>
            <a:cxnLst/>
            <a:rect l="l" t="t" r="r" b="b"/>
            <a:pathLst>
              <a:path w="6128414" h="2288499">
                <a:moveTo>
                  <a:pt x="6128414" y="0"/>
                </a:moveTo>
                <a:lnTo>
                  <a:pt x="0" y="0"/>
                </a:lnTo>
                <a:lnTo>
                  <a:pt x="0" y="2288499"/>
                </a:lnTo>
                <a:lnTo>
                  <a:pt x="6128414" y="2288499"/>
                </a:lnTo>
                <a:lnTo>
                  <a:pt x="6128414" y="0"/>
                </a:lnTo>
                <a:close/>
              </a:path>
            </a:pathLst>
          </a:custGeom>
          <a:blipFill>
            <a:blip r:embed="rId1"/>
            <a:stretch>
              <a:fillRect r="-103224"/>
            </a:stretch>
          </a:blipFill>
        </p:spPr>
      </p:sp>
      <p:sp>
        <p:nvSpPr>
          <p:cNvPr id="9" name="AutoShape 9"/>
          <p:cNvSpPr/>
          <p:nvPr/>
        </p:nvSpPr>
        <p:spPr>
          <a:xfrm>
            <a:off x="800274" y="297741"/>
            <a:ext cx="375086" cy="438940"/>
          </a:xfrm>
          <a:prstGeom prst="line">
            <a:avLst/>
          </a:prstGeom>
          <a:ln w="66675" cap="flat">
            <a:solidFill>
              <a:srgbClr val="F9B680"/>
            </a:solidFill>
            <a:prstDash val="solid"/>
            <a:headEnd type="none" w="sm" len="sm"/>
            <a:tailEnd type="none" w="sm" len="sm"/>
          </a:ln>
        </p:spPr>
      </p:sp>
      <p:sp>
        <p:nvSpPr>
          <p:cNvPr id="10" name="AutoShape 10"/>
          <p:cNvSpPr/>
          <p:nvPr/>
        </p:nvSpPr>
        <p:spPr>
          <a:xfrm>
            <a:off x="1141493" y="297741"/>
            <a:ext cx="375086" cy="438940"/>
          </a:xfrm>
          <a:prstGeom prst="line">
            <a:avLst/>
          </a:prstGeom>
          <a:ln w="66675" cap="flat">
            <a:solidFill>
              <a:srgbClr val="F9B680"/>
            </a:solidFill>
            <a:prstDash val="solid"/>
            <a:headEnd type="none" w="sm" len="sm"/>
            <a:tailEnd type="none" w="sm" len="sm"/>
          </a:ln>
        </p:spPr>
      </p:sp>
      <p:sp>
        <p:nvSpPr>
          <p:cNvPr id="11" name="AutoShape 11"/>
          <p:cNvSpPr/>
          <p:nvPr/>
        </p:nvSpPr>
        <p:spPr>
          <a:xfrm>
            <a:off x="1482711" y="297741"/>
            <a:ext cx="375086" cy="438940"/>
          </a:xfrm>
          <a:prstGeom prst="line">
            <a:avLst/>
          </a:prstGeom>
          <a:ln w="66675" cap="flat">
            <a:solidFill>
              <a:srgbClr val="F9B680"/>
            </a:solidFill>
            <a:prstDash val="solid"/>
            <a:headEnd type="none" w="sm" len="sm"/>
            <a:tailEnd type="none" w="sm" len="sm"/>
          </a:ln>
        </p:spPr>
      </p:sp>
      <p:sp>
        <p:nvSpPr>
          <p:cNvPr id="12" name="AutoShape 12"/>
          <p:cNvSpPr/>
          <p:nvPr/>
        </p:nvSpPr>
        <p:spPr>
          <a:xfrm>
            <a:off x="1823929" y="297741"/>
            <a:ext cx="375086" cy="438940"/>
          </a:xfrm>
          <a:prstGeom prst="line">
            <a:avLst/>
          </a:prstGeom>
          <a:ln w="66675" cap="flat">
            <a:solidFill>
              <a:srgbClr val="F9B680"/>
            </a:solidFill>
            <a:prstDash val="solid"/>
            <a:headEnd type="none" w="sm" len="sm"/>
            <a:tailEnd type="none" w="sm" len="sm"/>
          </a:ln>
        </p:spPr>
      </p:sp>
      <p:sp>
        <p:nvSpPr>
          <p:cNvPr id="13" name="AutoShape 13"/>
          <p:cNvSpPr/>
          <p:nvPr/>
        </p:nvSpPr>
        <p:spPr>
          <a:xfrm>
            <a:off x="2165147" y="297741"/>
            <a:ext cx="375086" cy="438940"/>
          </a:xfrm>
          <a:prstGeom prst="line">
            <a:avLst/>
          </a:prstGeom>
          <a:ln w="66675" cap="flat">
            <a:solidFill>
              <a:srgbClr val="F9B680"/>
            </a:solidFill>
            <a:prstDash val="solid"/>
            <a:headEnd type="none" w="sm" len="sm"/>
            <a:tailEnd type="none" w="sm" len="sm"/>
          </a:ln>
        </p:spPr>
      </p:sp>
      <p:sp>
        <p:nvSpPr>
          <p:cNvPr id="14" name="AutoShape 14"/>
          <p:cNvSpPr/>
          <p:nvPr/>
        </p:nvSpPr>
        <p:spPr>
          <a:xfrm>
            <a:off x="2506365" y="297741"/>
            <a:ext cx="375086" cy="438940"/>
          </a:xfrm>
          <a:prstGeom prst="line">
            <a:avLst/>
          </a:prstGeom>
          <a:ln w="66675" cap="flat">
            <a:solidFill>
              <a:srgbClr val="F9B680"/>
            </a:solidFill>
            <a:prstDash val="solid"/>
            <a:headEnd type="none" w="sm" len="sm"/>
            <a:tailEnd type="none" w="sm" len="sm"/>
          </a:ln>
        </p:spPr>
      </p:sp>
      <p:sp>
        <p:nvSpPr>
          <p:cNvPr id="15" name="AutoShape 15"/>
          <p:cNvSpPr/>
          <p:nvPr/>
        </p:nvSpPr>
        <p:spPr>
          <a:xfrm>
            <a:off x="2847584" y="297741"/>
            <a:ext cx="375086" cy="438940"/>
          </a:xfrm>
          <a:prstGeom prst="line">
            <a:avLst/>
          </a:prstGeom>
          <a:ln w="66675" cap="flat">
            <a:solidFill>
              <a:srgbClr val="F9B680"/>
            </a:solidFill>
            <a:prstDash val="solid"/>
            <a:headEnd type="none" w="sm" len="sm"/>
            <a:tailEnd type="none" w="sm" len="sm"/>
          </a:ln>
        </p:spPr>
      </p:sp>
      <p:sp>
        <p:nvSpPr>
          <p:cNvPr id="16" name="AutoShape 16"/>
          <p:cNvSpPr/>
          <p:nvPr/>
        </p:nvSpPr>
        <p:spPr>
          <a:xfrm>
            <a:off x="3188802" y="297741"/>
            <a:ext cx="375086" cy="438940"/>
          </a:xfrm>
          <a:prstGeom prst="line">
            <a:avLst/>
          </a:prstGeom>
          <a:ln w="66675" cap="flat">
            <a:solidFill>
              <a:srgbClr val="F9B680"/>
            </a:solidFill>
            <a:prstDash val="solid"/>
            <a:headEnd type="none" w="sm" len="sm"/>
            <a:tailEnd type="none" w="sm" len="sm"/>
          </a:ln>
        </p:spPr>
      </p:sp>
      <p:sp>
        <p:nvSpPr>
          <p:cNvPr id="26" name="Freeform 26"/>
          <p:cNvSpPr/>
          <p:nvPr/>
        </p:nvSpPr>
        <p:spPr>
          <a:xfrm>
            <a:off x="10744155" y="0"/>
            <a:ext cx="7543845" cy="1471050"/>
          </a:xfrm>
          <a:custGeom>
            <a:avLst/>
            <a:gdLst/>
            <a:ahLst/>
            <a:cxnLst/>
            <a:rect l="l" t="t" r="r" b="b"/>
            <a:pathLst>
              <a:path w="7543845" h="1471050">
                <a:moveTo>
                  <a:pt x="0" y="0"/>
                </a:moveTo>
                <a:lnTo>
                  <a:pt x="7543845" y="0"/>
                </a:lnTo>
                <a:lnTo>
                  <a:pt x="7543845" y="1471050"/>
                </a:lnTo>
                <a:lnTo>
                  <a:pt x="0" y="1471050"/>
                </a:lnTo>
                <a:lnTo>
                  <a:pt x="0" y="0"/>
                </a:lnTo>
                <a:close/>
              </a:path>
            </a:pathLst>
          </a:custGeom>
          <a:blipFill>
            <a:blip r:embed="rId2"/>
            <a:stretch>
              <a:fillRect/>
            </a:stretch>
          </a:blipFill>
        </p:spPr>
      </p:sp>
      <p:grpSp>
        <p:nvGrpSpPr>
          <p:cNvPr id="20" name="Group 19"/>
          <p:cNvGrpSpPr/>
          <p:nvPr/>
        </p:nvGrpSpPr>
        <p:grpSpPr>
          <a:xfrm>
            <a:off x="4435975" y="1821737"/>
            <a:ext cx="9183973" cy="5741643"/>
            <a:chOff x="4552013" y="2729924"/>
            <a:chExt cx="9183973" cy="5741643"/>
          </a:xfrm>
        </p:grpSpPr>
        <p:sp>
          <p:nvSpPr>
            <p:cNvPr id="21" name="Oval 20"/>
            <p:cNvSpPr/>
            <p:nvPr/>
          </p:nvSpPr>
          <p:spPr>
            <a:xfrm>
              <a:off x="7993682" y="2729924"/>
              <a:ext cx="2300634" cy="2300634"/>
            </a:xfrm>
            <a:prstGeom prst="ellipse">
              <a:avLst/>
            </a:prstGeom>
            <a:solidFill>
              <a:srgbClr val="E8E8E8"/>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smtClean="0">
                  <a:solidFill>
                    <a:srgbClr val="051D64"/>
                  </a:solidFill>
                  <a:latin typeface="Arial" panose="020B0604020202020204" pitchFamily="34" charset="0"/>
                  <a:cs typeface="Arial" panose="020B0604020202020204" pitchFamily="34" charset="0"/>
                </a:rPr>
                <a:t>2</a:t>
              </a:r>
              <a:endParaRPr lang="en-US" sz="9000" b="1">
                <a:solidFill>
                  <a:srgbClr val="051D64"/>
                </a:solidFill>
                <a:latin typeface="Arial" panose="020B0604020202020204" pitchFamily="34" charset="0"/>
                <a:cs typeface="Arial" panose="020B0604020202020204" pitchFamily="34" charset="0"/>
              </a:endParaRPr>
            </a:p>
          </p:txBody>
        </p:sp>
        <p:sp>
          <p:nvSpPr>
            <p:cNvPr id="22" name="TextBox 21"/>
            <p:cNvSpPr txBox="1"/>
            <p:nvPr/>
          </p:nvSpPr>
          <p:spPr>
            <a:xfrm>
              <a:off x="4552013" y="5347186"/>
              <a:ext cx="9183973" cy="3124381"/>
            </a:xfrm>
            <a:prstGeom prst="rect">
              <a:avLst/>
            </a:prstGeom>
            <a:noFill/>
          </p:spPr>
          <p:txBody>
            <a:bodyPr wrap="square">
              <a:spAutoFit/>
            </a:bodyPr>
            <a:lstStyle/>
            <a:p>
              <a:pPr algn="ctr">
                <a:lnSpc>
                  <a:spcPct val="150000"/>
                </a:lnSpc>
              </a:pPr>
              <a:r>
                <a:rPr lang="en-US" sz="7000" b="1">
                  <a:solidFill>
                    <a:srgbClr val="051D64"/>
                  </a:solidFill>
                  <a:latin typeface="Arial" panose="020B0604020202020204" pitchFamily="34" charset="0"/>
                  <a:cs typeface="Arial" panose="020B0604020202020204" pitchFamily="34" charset="0"/>
                </a:rPr>
                <a:t>Trí tuệ nhân tạo và một vài cảnh báo</a:t>
              </a:r>
              <a:endParaRPr lang="en-US" sz="7000" b="1">
                <a:solidFill>
                  <a:srgbClr val="051D64"/>
                </a:solidFill>
                <a:latin typeface="Arial" panose="020B0604020202020204" pitchFamily="34" charset="0"/>
                <a:cs typeface="Arial" panose="020B0604020202020204" pitchFamily="34" charset="0"/>
              </a:endParaRPr>
            </a:p>
          </p:txBody>
        </p:sp>
      </p:grpSp>
      <p:sp>
        <p:nvSpPr>
          <p:cNvPr id="23" name="Freeform 3"/>
          <p:cNvSpPr/>
          <p:nvPr/>
        </p:nvSpPr>
        <p:spPr>
          <a:xfrm>
            <a:off x="280465" y="6773580"/>
            <a:ext cx="3758135" cy="3211498"/>
          </a:xfrm>
          <a:custGeom>
            <a:avLst/>
            <a:gdLst/>
            <a:ahLst/>
            <a:cxnLst/>
            <a:rect l="l" t="t" r="r" b="b"/>
            <a:pathLst>
              <a:path w="8664791" h="7404458">
                <a:moveTo>
                  <a:pt x="0" y="0"/>
                </a:moveTo>
                <a:lnTo>
                  <a:pt x="8664791" y="0"/>
                </a:lnTo>
                <a:lnTo>
                  <a:pt x="8664791" y="7404458"/>
                </a:lnTo>
                <a:lnTo>
                  <a:pt x="0" y="7404458"/>
                </a:lnTo>
                <a:lnTo>
                  <a:pt x="0" y="0"/>
                </a:lnTo>
                <a:close/>
              </a:path>
            </a:pathLst>
          </a:custGeom>
          <a:blipFill>
            <a:blip r:embed="rId3"/>
            <a:stretch>
              <a:fillRect/>
            </a:stretch>
          </a:blipFill>
        </p:spPr>
      </p:sp>
    </p:spTree>
  </p:cSld>
  <p:clrMapOvr>
    <a:masterClrMapping/>
  </p:clrMapOvr>
  <p:transition spd="med">
    <p:blinds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Freeform 8"/>
          <p:cNvSpPr/>
          <p:nvPr/>
        </p:nvSpPr>
        <p:spPr>
          <a:xfrm>
            <a:off x="16154400" y="8886289"/>
            <a:ext cx="1981200" cy="2124611"/>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1"/>
            <a:stretch>
              <a:fillRect/>
            </a:stretch>
          </a:blipFill>
        </p:spPr>
      </p:sp>
      <p:grpSp>
        <p:nvGrpSpPr>
          <p:cNvPr id="16" name="Group 15"/>
          <p:cNvGrpSpPr/>
          <p:nvPr/>
        </p:nvGrpSpPr>
        <p:grpSpPr>
          <a:xfrm>
            <a:off x="-2667000" y="-4305300"/>
            <a:ext cx="8153400" cy="8153400"/>
            <a:chOff x="-1905000" y="-3162300"/>
            <a:chExt cx="8153400" cy="8153400"/>
          </a:xfrm>
        </p:grpSpPr>
        <p:sp>
          <p:nvSpPr>
            <p:cNvPr id="12" name="Oval 11"/>
            <p:cNvSpPr/>
            <p:nvPr/>
          </p:nvSpPr>
          <p:spPr>
            <a:xfrm>
              <a:off x="-1752600" y="-3009900"/>
              <a:ext cx="8001000" cy="8001000"/>
            </a:xfrm>
            <a:prstGeom prst="ellipse">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05000" y="-3162300"/>
              <a:ext cx="8001000" cy="800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rot="20036829">
            <a:off x="-937905" y="919685"/>
            <a:ext cx="6726724" cy="1246495"/>
          </a:xfrm>
          <a:prstGeom prst="rect">
            <a:avLst/>
          </a:prstGeom>
          <a:noFill/>
        </p:spPr>
        <p:txBody>
          <a:bodyPr wrap="square" rtlCol="0">
            <a:spAutoFit/>
          </a:bodyPr>
          <a:lstStyle/>
          <a:p>
            <a:pPr algn="ctr">
              <a:lnSpc>
                <a:spcPct val="150000"/>
              </a:lnSpc>
            </a:pPr>
            <a:r>
              <a:rPr lang="en-US" sz="5000" b="1" smtClean="0">
                <a:solidFill>
                  <a:srgbClr val="C00000"/>
                </a:solidFill>
                <a:latin typeface="Arial" panose="020B0604020202020204" pitchFamily="34" charset="0"/>
                <a:cs typeface="Arial" panose="020B0604020202020204" pitchFamily="34" charset="0"/>
              </a:rPr>
              <a:t>HOẠT ĐỘNG 2</a:t>
            </a:r>
            <a:endParaRPr lang="en-US" sz="5000" b="1">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6172200" y="800100"/>
            <a:ext cx="10520265" cy="2532640"/>
            <a:chOff x="1596621" y="5658860"/>
            <a:chExt cx="6226431" cy="2532640"/>
          </a:xfrm>
        </p:grpSpPr>
        <p:grpSp>
          <p:nvGrpSpPr>
            <p:cNvPr id="22" name="Group 21"/>
            <p:cNvGrpSpPr/>
            <p:nvPr/>
          </p:nvGrpSpPr>
          <p:grpSpPr>
            <a:xfrm>
              <a:off x="1596621" y="5658860"/>
              <a:ext cx="6226431" cy="2532640"/>
              <a:chOff x="1428278" y="5658860"/>
              <a:chExt cx="5143573" cy="2532640"/>
            </a:xfrm>
          </p:grpSpPr>
          <p:sp>
            <p:nvSpPr>
              <p:cNvPr id="19" name="Rectangle: Diagonal Corners Rounded 18"/>
              <p:cNvSpPr/>
              <p:nvPr/>
            </p:nvSpPr>
            <p:spPr>
              <a:xfrm>
                <a:off x="1543987" y="5753100"/>
                <a:ext cx="5027864" cy="2438400"/>
              </a:xfrm>
              <a:prstGeom prst="round2DiagRect">
                <a:avLst/>
              </a:prstGeom>
              <a:noFill/>
              <a:ln>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p:cNvSpPr/>
              <p:nvPr/>
            </p:nvSpPr>
            <p:spPr>
              <a:xfrm>
                <a:off x="1428278" y="5658860"/>
                <a:ext cx="5141292" cy="2438400"/>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1774093" y="5908564"/>
              <a:ext cx="5868726" cy="1938992"/>
            </a:xfrm>
            <a:prstGeom prst="rect">
              <a:avLst/>
            </a:prstGeom>
            <a:noFill/>
          </p:spPr>
          <p:txBody>
            <a:bodyPr wrap="square">
              <a:spAutoFit/>
            </a:bodyPr>
            <a:lstStyle/>
            <a:p>
              <a:pPr algn="ctr">
                <a:lnSpc>
                  <a:spcPct val="150000"/>
                </a:lnSpc>
              </a:pPr>
              <a:r>
                <a:rPr lang="vi-VN" sz="4000" b="1">
                  <a:latin typeface="Arial (Body)"/>
                  <a:cs typeface="Arial" panose="020B0604020202020204" pitchFamily="34" charset="0"/>
                </a:rPr>
                <a:t>Tìm hiểu </a:t>
              </a:r>
              <a:r>
                <a:rPr lang="en-US" sz="4000" b="1">
                  <a:latin typeface="Arial (Body)"/>
                  <a:cs typeface="Arial" panose="020B0604020202020204" pitchFamily="34" charset="0"/>
                </a:rPr>
                <a:t>t</a:t>
              </a:r>
              <a:r>
                <a:rPr lang="vi-VN" sz="4000" b="1" smtClean="0">
                  <a:latin typeface="Arial (Body)"/>
                  <a:cs typeface="Arial" panose="020B0604020202020204" pitchFamily="34" charset="0"/>
                </a:rPr>
                <a:t>rí </a:t>
              </a:r>
              <a:r>
                <a:rPr lang="vi-VN" sz="4000" b="1">
                  <a:latin typeface="Arial (Body)"/>
                  <a:cs typeface="Arial" panose="020B0604020202020204" pitchFamily="34" charset="0"/>
                </a:rPr>
                <a:t>tuệ nhân tạo và một vài cảnh báo </a:t>
              </a:r>
              <a:r>
                <a:rPr lang="en-US" sz="4000" b="1" smtClean="0">
                  <a:latin typeface="Arial (Body)"/>
                  <a:cs typeface="Arial" panose="020B0604020202020204" pitchFamily="34" charset="0"/>
                </a:rPr>
                <a:t>(</a:t>
              </a:r>
              <a:r>
                <a:rPr lang="vi-VN" sz="4000" b="1" smtClean="0">
                  <a:latin typeface="Arial (Body)"/>
                  <a:cs typeface="Arial" panose="020B0604020202020204" pitchFamily="34" charset="0"/>
                </a:rPr>
                <a:t>SGK tr</a:t>
              </a:r>
              <a:r>
                <a:rPr lang="en-US" sz="4000" b="1" smtClean="0">
                  <a:latin typeface="Arial (Body)"/>
                  <a:cs typeface="Arial" panose="020B0604020202020204" pitchFamily="34" charset="0"/>
                </a:rPr>
                <a:t>.</a:t>
              </a:r>
              <a:r>
                <a:rPr lang="vi-VN" sz="4000" b="1" smtClean="0">
                  <a:latin typeface="Arial (Body)"/>
                  <a:cs typeface="Arial" panose="020B0604020202020204" pitchFamily="34" charset="0"/>
                </a:rPr>
                <a:t> </a:t>
              </a:r>
              <a:r>
                <a:rPr lang="en-US" sz="4000" b="1" smtClean="0">
                  <a:latin typeface="Arial (Body)"/>
                  <a:cs typeface="Arial" panose="020B0604020202020204" pitchFamily="34" charset="0"/>
                </a:rPr>
                <a:t>11)</a:t>
              </a:r>
              <a:r>
                <a:rPr lang="vi-VN" sz="4000" b="1" smtClean="0">
                  <a:latin typeface="Arial (Body)"/>
                  <a:cs typeface="Arial" panose="020B0604020202020204" pitchFamily="34" charset="0"/>
                </a:rPr>
                <a:t> </a:t>
              </a:r>
              <a:endParaRPr lang="en-US" sz="4000" b="1">
                <a:latin typeface="Arial (Body)"/>
                <a:cs typeface="Arial" panose="020B0604020202020204" pitchFamily="34" charset="0"/>
              </a:endParaRPr>
            </a:p>
          </p:txBody>
        </p:sp>
      </p:grpSp>
      <p:sp>
        <p:nvSpPr>
          <p:cNvPr id="24" name="TextBox 23"/>
          <p:cNvSpPr txBox="1"/>
          <p:nvPr/>
        </p:nvSpPr>
        <p:spPr>
          <a:xfrm>
            <a:off x="1066800" y="4177308"/>
            <a:ext cx="6477000" cy="4708981"/>
          </a:xfrm>
          <a:prstGeom prst="rect">
            <a:avLst/>
          </a:prstGeom>
          <a:noFill/>
        </p:spPr>
        <p:txBody>
          <a:bodyPr wrap="square" rtlCol="0">
            <a:spAutoFit/>
          </a:bodyPr>
          <a:lstStyle/>
          <a:p>
            <a:pPr algn="just">
              <a:lnSpc>
                <a:spcPct val="150000"/>
              </a:lnSpc>
            </a:pPr>
            <a:r>
              <a:rPr lang="vi-VN" sz="4000">
                <a:cs typeface="Arial" panose="020B0604020202020204" pitchFamily="34" charset="0"/>
              </a:rPr>
              <a:t>Trên cơ sở những thông tin về sự phát triển của AI ngày nay, hãy cho biết những suy nghĩ của em về tương lai của AI.</a:t>
            </a:r>
            <a:endParaRPr lang="en-US" sz="4000">
              <a:latin typeface="Arial" panose="020B0604020202020204" pitchFamily="34" charset="0"/>
              <a:cs typeface="Arial" panose="020B0604020202020204" pitchFamily="34" charset="0"/>
            </a:endParaRPr>
          </a:p>
        </p:txBody>
      </p:sp>
      <p:pic>
        <p:nvPicPr>
          <p:cNvPr id="17" name="Picture 32"/>
          <p:cNvPicPr>
            <a:picLocks noChangeAspect="1"/>
          </p:cNvPicPr>
          <p:nvPr/>
        </p:nvPicPr>
        <p:blipFill>
          <a:blip r:embed="rId2"/>
          <a:srcRect/>
          <a:stretch>
            <a:fillRect/>
          </a:stretch>
        </p:blipFill>
        <p:spPr>
          <a:xfrm>
            <a:off x="5488858" y="8066990"/>
            <a:ext cx="2288676" cy="1793749"/>
          </a:xfrm>
          <a:prstGeom prst="rect">
            <a:avLst/>
          </a:prstGeom>
        </p:spPr>
      </p:pic>
      <p:sp>
        <p:nvSpPr>
          <p:cNvPr id="20" name="TextBox 19"/>
          <p:cNvSpPr txBox="1"/>
          <p:nvPr/>
        </p:nvSpPr>
        <p:spPr>
          <a:xfrm>
            <a:off x="9693630" y="4658640"/>
            <a:ext cx="8624850" cy="1015663"/>
          </a:xfrm>
          <a:prstGeom prst="rect">
            <a:avLst/>
          </a:prstGeom>
          <a:noFill/>
        </p:spPr>
        <p:txBody>
          <a:bodyPr wrap="square" rtlCol="0">
            <a:spAutoFit/>
          </a:bodyPr>
          <a:lstStyle/>
          <a:p>
            <a:pPr algn="just">
              <a:lnSpc>
                <a:spcPct val="150000"/>
              </a:lnSpc>
            </a:pPr>
            <a:r>
              <a:rPr lang="en-US" sz="4000" smtClean="0">
                <a:solidFill>
                  <a:srgbClr val="000000"/>
                </a:solidFill>
                <a:latin typeface="Arial (Body)"/>
                <a:ea typeface="Calibri" panose="020F0502020204030204" pitchFamily="34" charset="0"/>
              </a:rPr>
              <a:t>T</a:t>
            </a:r>
            <a:r>
              <a:rPr lang="vi-VN" sz="4000" smtClean="0">
                <a:solidFill>
                  <a:srgbClr val="000000"/>
                </a:solidFill>
                <a:latin typeface="Arial (Body)"/>
                <a:ea typeface="Calibri" panose="020F0502020204030204" pitchFamily="34" charset="0"/>
              </a:rPr>
              <a:t>iếp </a:t>
            </a:r>
            <a:r>
              <a:rPr lang="vi-VN" sz="4000">
                <a:solidFill>
                  <a:srgbClr val="000000"/>
                </a:solidFill>
                <a:latin typeface="Arial (Body)"/>
                <a:ea typeface="Calibri" panose="020F0502020204030204" pitchFamily="34" charset="0"/>
              </a:rPr>
              <a:t>tục được ứng dụng rộng </a:t>
            </a:r>
            <a:r>
              <a:rPr lang="vi-VN" sz="4000" smtClean="0">
                <a:solidFill>
                  <a:srgbClr val="000000"/>
                </a:solidFill>
                <a:latin typeface="Arial (Body)"/>
                <a:ea typeface="Calibri" panose="020F0502020204030204" pitchFamily="34" charset="0"/>
              </a:rPr>
              <a:t>rãi</a:t>
            </a:r>
            <a:r>
              <a:rPr lang="en-US" sz="4000" smtClean="0">
                <a:solidFill>
                  <a:srgbClr val="000000"/>
                </a:solidFill>
                <a:latin typeface="Arial (Body)"/>
                <a:ea typeface="Calibri" panose="020F0502020204030204" pitchFamily="34" charset="0"/>
              </a:rPr>
              <a:t>.</a:t>
            </a:r>
            <a:endParaRPr lang="vi-VN" sz="4000">
              <a:solidFill>
                <a:srgbClr val="000000"/>
              </a:solidFill>
              <a:latin typeface="Arial (Body)"/>
              <a:ea typeface="Calibri" panose="020F0502020204030204" pitchFamily="34" charset="0"/>
            </a:endParaRPr>
          </a:p>
        </p:txBody>
      </p:sp>
      <p:sp>
        <p:nvSpPr>
          <p:cNvPr id="28" name="Right Arrow 27"/>
          <p:cNvSpPr/>
          <p:nvPr/>
        </p:nvSpPr>
        <p:spPr>
          <a:xfrm>
            <a:off x="8623874" y="5091432"/>
            <a:ext cx="685800" cy="339695"/>
          </a:xfrm>
          <a:prstGeom prst="rightArrow">
            <a:avLst>
              <a:gd name="adj1" fmla="val 50000"/>
              <a:gd name="adj2" fmla="val 7523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9693630" y="5883157"/>
            <a:ext cx="8624850" cy="901593"/>
          </a:xfrm>
          <a:prstGeom prst="rect">
            <a:avLst/>
          </a:prstGeom>
          <a:noFill/>
        </p:spPr>
        <p:txBody>
          <a:bodyPr wrap="square" rtlCol="0">
            <a:spAutoFit/>
          </a:bodyPr>
          <a:lstStyle/>
          <a:p>
            <a:pPr algn="just">
              <a:lnSpc>
                <a:spcPct val="150000"/>
              </a:lnSpc>
            </a:pPr>
            <a:r>
              <a:rPr lang="en-US" sz="4000" smtClean="0">
                <a:solidFill>
                  <a:srgbClr val="000000"/>
                </a:solidFill>
                <a:latin typeface="Arial (Body)"/>
                <a:ea typeface="Calibri" panose="020F0502020204030204" pitchFamily="34" charset="0"/>
              </a:rPr>
              <a:t>T</a:t>
            </a:r>
            <a:r>
              <a:rPr lang="vi-VN" sz="4000" smtClean="0">
                <a:solidFill>
                  <a:srgbClr val="000000"/>
                </a:solidFill>
                <a:latin typeface="Arial (Body)"/>
                <a:ea typeface="Calibri" panose="020F0502020204030204" pitchFamily="34" charset="0"/>
              </a:rPr>
              <a:t>rở </a:t>
            </a:r>
            <a:r>
              <a:rPr lang="vi-VN" sz="4000">
                <a:solidFill>
                  <a:srgbClr val="000000"/>
                </a:solidFill>
                <a:latin typeface="Arial (Body)"/>
                <a:ea typeface="Calibri" panose="020F0502020204030204" pitchFamily="34" charset="0"/>
              </a:rPr>
              <a:t>nên thông minh hơn.</a:t>
            </a:r>
            <a:endParaRPr lang="vi-VN" sz="4000">
              <a:solidFill>
                <a:srgbClr val="000000"/>
              </a:solidFill>
              <a:latin typeface="Arial (Body)"/>
              <a:ea typeface="Calibri" panose="020F0502020204030204" pitchFamily="34" charset="0"/>
            </a:endParaRPr>
          </a:p>
        </p:txBody>
      </p:sp>
      <p:sp>
        <p:nvSpPr>
          <p:cNvPr id="30" name="Right Arrow 29"/>
          <p:cNvSpPr/>
          <p:nvPr/>
        </p:nvSpPr>
        <p:spPr>
          <a:xfrm>
            <a:off x="8623874" y="6315949"/>
            <a:ext cx="685800" cy="339695"/>
          </a:xfrm>
          <a:prstGeom prst="rightArrow">
            <a:avLst>
              <a:gd name="adj1" fmla="val 50000"/>
              <a:gd name="adj2" fmla="val 7523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693630" y="7159325"/>
            <a:ext cx="8624850" cy="901593"/>
          </a:xfrm>
          <a:prstGeom prst="rect">
            <a:avLst/>
          </a:prstGeom>
          <a:noFill/>
        </p:spPr>
        <p:txBody>
          <a:bodyPr wrap="square" rtlCol="0">
            <a:spAutoFit/>
          </a:bodyPr>
          <a:lstStyle/>
          <a:p>
            <a:pPr algn="just">
              <a:lnSpc>
                <a:spcPct val="150000"/>
              </a:lnSpc>
            </a:pPr>
            <a:r>
              <a:rPr lang="en-US" sz="4000" smtClean="0">
                <a:solidFill>
                  <a:srgbClr val="000000"/>
                </a:solidFill>
                <a:latin typeface="Arial (Body)"/>
                <a:ea typeface="Calibri" panose="020F0502020204030204" pitchFamily="34" charset="0"/>
              </a:rPr>
              <a:t>Tác </a:t>
            </a:r>
            <a:r>
              <a:rPr lang="en-US" sz="4000">
                <a:solidFill>
                  <a:srgbClr val="000000"/>
                </a:solidFill>
                <a:latin typeface="Arial (Body)"/>
                <a:ea typeface="Calibri" panose="020F0502020204030204" pitchFamily="34" charset="0"/>
              </a:rPr>
              <a:t>động sâu sắc đến xã hội.</a:t>
            </a:r>
            <a:endParaRPr lang="vi-VN" sz="4000">
              <a:solidFill>
                <a:srgbClr val="000000"/>
              </a:solidFill>
              <a:latin typeface="Arial (Body)"/>
              <a:ea typeface="Calibri" panose="020F0502020204030204" pitchFamily="34" charset="0"/>
            </a:endParaRPr>
          </a:p>
        </p:txBody>
      </p:sp>
      <p:sp>
        <p:nvSpPr>
          <p:cNvPr id="32" name="Right Arrow 31"/>
          <p:cNvSpPr/>
          <p:nvPr/>
        </p:nvSpPr>
        <p:spPr>
          <a:xfrm>
            <a:off x="8623874" y="7592117"/>
            <a:ext cx="685800" cy="339695"/>
          </a:xfrm>
          <a:prstGeom prst="rightArrow">
            <a:avLst>
              <a:gd name="adj1" fmla="val 50000"/>
              <a:gd name="adj2" fmla="val 7523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randombar(horizontal)">
                                      <p:cBhvr>
                                        <p:cTn id="11" dur="500"/>
                                        <p:tgtEl>
                                          <p:spTgt spid="24"/>
                                        </p:tgtEl>
                                      </p:cBhvr>
                                    </p:animEffect>
                                  </p:childTnLst>
                                </p:cTn>
                              </p:par>
                              <p:par>
                                <p:cTn id="12" presetID="14" presetClass="entr" presetSubtype="1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P spid="28" grpId="0" animBg="1"/>
      <p:bldP spid="29" grpId="0"/>
      <p:bldP spid="30" grpId="0" animBg="1"/>
      <p:bldP spid="31" grpId="0"/>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6172199" y="-196508"/>
            <a:ext cx="12512376" cy="1333248"/>
            <a:chOff x="12854683" y="-266700"/>
            <a:chExt cx="7802661" cy="1600200"/>
          </a:xfrm>
        </p:grpSpPr>
        <p:sp>
          <p:nvSpPr>
            <p:cNvPr id="3" name="Parallelogram 2"/>
            <p:cNvSpPr/>
            <p:nvPr/>
          </p:nvSpPr>
          <p:spPr>
            <a:xfrm>
              <a:off x="12854683" y="-266700"/>
              <a:ext cx="7802661"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854683" y="89144"/>
              <a:ext cx="7335540" cy="103432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Trí tuệ nhân tạo và một vài cảnh báo</a:t>
              </a:r>
              <a:endParaRPr lang="en-US" sz="5000" b="1">
                <a:solidFill>
                  <a:schemeClr val="bg1"/>
                </a:solidFill>
                <a:latin typeface="Arial" panose="020B0604020202020204" pitchFamily="34" charset="0"/>
                <a:cs typeface="Arial" panose="020B0604020202020204" pitchFamily="34" charset="0"/>
              </a:endParaRPr>
            </a:p>
          </p:txBody>
        </p:sp>
      </p:grpSp>
      <p:grpSp>
        <p:nvGrpSpPr>
          <p:cNvPr id="10" name="Group 9"/>
          <p:cNvGrpSpPr/>
          <p:nvPr/>
        </p:nvGrpSpPr>
        <p:grpSpPr>
          <a:xfrm>
            <a:off x="838200" y="1433221"/>
            <a:ext cx="5632048" cy="1181100"/>
            <a:chOff x="990600" y="589693"/>
            <a:chExt cx="5632048" cy="1181100"/>
          </a:xfrm>
        </p:grpSpPr>
        <p:sp>
          <p:nvSpPr>
            <p:cNvPr id="11" name="Freeform 10"/>
            <p:cNvSpPr/>
            <p:nvPr/>
          </p:nvSpPr>
          <p:spPr>
            <a:xfrm>
              <a:off x="990600" y="589693"/>
              <a:ext cx="1219200" cy="118110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2" name="TextBox 11"/>
            <p:cNvSpPr txBox="1"/>
            <p:nvPr/>
          </p:nvSpPr>
          <p:spPr>
            <a:xfrm>
              <a:off x="2362200" y="952500"/>
              <a:ext cx="4260448" cy="707886"/>
            </a:xfrm>
            <a:prstGeom prst="rect">
              <a:avLst/>
            </a:prstGeom>
            <a:noFill/>
          </p:spPr>
          <p:txBody>
            <a:bodyPr wrap="square" rtlCol="0">
              <a:spAutoFit/>
            </a:bodyPr>
            <a:lstStyle/>
            <a:p>
              <a:r>
                <a:rPr lang="en-US" sz="4000" i="1">
                  <a:solidFill>
                    <a:srgbClr val="0070C0"/>
                  </a:solidFill>
                  <a:latin typeface="Arial" panose="020B0604020202020204" pitchFamily="34" charset="0"/>
                  <a:cs typeface="Arial" panose="020B0604020202020204" pitchFamily="34" charset="0"/>
                </a:rPr>
                <a:t>Thảo luận nhóm</a:t>
              </a:r>
              <a:r>
                <a:rPr lang="en-US" sz="4000" i="1" smtClean="0">
                  <a:solidFill>
                    <a:srgbClr val="0070C0"/>
                  </a:solidFill>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grpSp>
        <p:nvGrpSpPr>
          <p:cNvPr id="13" name="Group 12"/>
          <p:cNvGrpSpPr/>
          <p:nvPr/>
        </p:nvGrpSpPr>
        <p:grpSpPr>
          <a:xfrm>
            <a:off x="838200" y="2253624"/>
            <a:ext cx="16736184" cy="7493273"/>
            <a:chOff x="1066800" y="2500023"/>
            <a:chExt cx="16736184" cy="7493273"/>
          </a:xfrm>
        </p:grpSpPr>
        <p:sp>
          <p:nvSpPr>
            <p:cNvPr id="14" name="Rectangle 13"/>
            <p:cNvSpPr/>
            <p:nvPr/>
          </p:nvSpPr>
          <p:spPr>
            <a:xfrm>
              <a:off x="1066800" y="3238499"/>
              <a:ext cx="16736184" cy="675479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79959" y="3338076"/>
              <a:ext cx="15709866" cy="655564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smtClean="0">
                  <a:cs typeface="Arial" panose="020B0604020202020204" pitchFamily="34" charset="0"/>
                </a:rPr>
                <a:t>Sự </a:t>
              </a:r>
              <a:r>
                <a:rPr lang="vi-VN" sz="4000">
                  <a:cs typeface="Arial" panose="020B0604020202020204" pitchFamily="34" charset="0"/>
                </a:rPr>
                <a:t>phát triển của AI đã và đang diễn ra như thế nào?</a:t>
              </a:r>
              <a:endParaRPr lang="vi-VN" sz="4000">
                <a:cs typeface="Arial" panose="020B0604020202020204" pitchFamily="34" charset="0"/>
              </a:endParaRPr>
            </a:p>
            <a:p>
              <a:pPr marL="571500" indent="-571500" algn="just">
                <a:lnSpc>
                  <a:spcPct val="150000"/>
                </a:lnSpc>
                <a:buFont typeface="Wingdings" panose="05000000000000000000" pitchFamily="2" charset="2"/>
                <a:buChar char="Ø"/>
              </a:pPr>
              <a:r>
                <a:rPr lang="vi-VN" sz="4000" smtClean="0">
                  <a:cs typeface="Arial" panose="020B0604020202020204" pitchFamily="34" charset="0"/>
                </a:rPr>
                <a:t>Các </a:t>
              </a:r>
              <a:r>
                <a:rPr lang="vi-VN" sz="4000">
                  <a:cs typeface="Arial" panose="020B0604020202020204" pitchFamily="34" charset="0"/>
                </a:rPr>
                <a:t>thành tựu hiện tại của AI thuộc phạm vi Trí tuệ nhân tạo nào?</a:t>
              </a:r>
              <a:endParaRPr lang="vi-VN" sz="4000">
                <a:cs typeface="Arial" panose="020B0604020202020204" pitchFamily="34" charset="0"/>
              </a:endParaRPr>
            </a:p>
            <a:p>
              <a:pPr marL="571500" indent="-571500" algn="just">
                <a:lnSpc>
                  <a:spcPct val="150000"/>
                </a:lnSpc>
                <a:buFont typeface="Wingdings" panose="05000000000000000000" pitchFamily="2" charset="2"/>
                <a:buChar char="Ø"/>
              </a:pPr>
              <a:r>
                <a:rPr lang="vi-VN" sz="4000" smtClean="0">
                  <a:cs typeface="Arial" panose="020B0604020202020204" pitchFamily="34" charset="0"/>
                </a:rPr>
                <a:t>Mục </a:t>
              </a:r>
              <a:r>
                <a:rPr lang="vi-VN" sz="4000">
                  <a:cs typeface="Arial" panose="020B0604020202020204" pitchFamily="34" charset="0"/>
                </a:rPr>
                <a:t>tiêu dài hạn trong nghiên cứu và phát triển AI là gì?</a:t>
              </a:r>
              <a:endParaRPr lang="vi-VN" sz="4000">
                <a:cs typeface="Arial" panose="020B0604020202020204" pitchFamily="34" charset="0"/>
              </a:endParaRPr>
            </a:p>
            <a:p>
              <a:pPr marL="571500" indent="-571500" algn="just">
                <a:lnSpc>
                  <a:spcPct val="150000"/>
                </a:lnSpc>
                <a:buFont typeface="Wingdings" panose="05000000000000000000" pitchFamily="2" charset="2"/>
                <a:buChar char="Ø"/>
              </a:pPr>
              <a:r>
                <a:rPr lang="vi-VN" sz="4000" smtClean="0">
                  <a:cs typeface="Arial" panose="020B0604020202020204" pitchFamily="34" charset="0"/>
                </a:rPr>
                <a:t>AI </a:t>
              </a:r>
              <a:r>
                <a:rPr lang="vi-VN" sz="4000">
                  <a:cs typeface="Arial" panose="020B0604020202020204" pitchFamily="34" charset="0"/>
                </a:rPr>
                <a:t>tạo sinh là gì? Hãy nêu một ví dụ của AI tạo sinh và hãy cho biết những khả năng của ứng dụng đó.</a:t>
              </a:r>
              <a:endParaRPr lang="vi-VN" sz="4000">
                <a:cs typeface="Arial" panose="020B0604020202020204" pitchFamily="34" charset="0"/>
              </a:endParaRPr>
            </a:p>
            <a:p>
              <a:pPr marL="571500" indent="-571500" algn="just">
                <a:lnSpc>
                  <a:spcPct val="150000"/>
                </a:lnSpc>
                <a:buFont typeface="Wingdings" panose="05000000000000000000" pitchFamily="2" charset="2"/>
                <a:buChar char="Ø"/>
              </a:pPr>
              <a:r>
                <a:rPr lang="vi-VN" sz="4000" smtClean="0">
                  <a:cs typeface="Arial" panose="020B0604020202020204" pitchFamily="34" charset="0"/>
                </a:rPr>
                <a:t>Bên </a:t>
              </a:r>
              <a:r>
                <a:rPr lang="vi-VN" sz="4000">
                  <a:cs typeface="Arial" panose="020B0604020202020204" pitchFamily="34" charset="0"/>
                </a:rPr>
                <a:t>cạnh những lợi ích to lớn, sự phát triển của AI còn kéo theo những nguy cơ nào?</a:t>
              </a:r>
              <a:endParaRPr lang="vi-VN" sz="4000">
                <a:cs typeface="Arial" panose="020B0604020202020204" pitchFamily="34" charset="0"/>
              </a:endParaRPr>
            </a:p>
          </p:txBody>
        </p:sp>
        <p:sp>
          <p:nvSpPr>
            <p:cNvPr id="17" name="Freeform 7"/>
            <p:cNvSpPr/>
            <p:nvPr/>
          </p:nvSpPr>
          <p:spPr>
            <a:xfrm>
              <a:off x="14595520" y="2500023"/>
              <a:ext cx="2694305" cy="1973578"/>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6172199" y="-196508"/>
            <a:ext cx="12512376" cy="1333248"/>
            <a:chOff x="12854683" y="-266700"/>
            <a:chExt cx="7802661" cy="1600200"/>
          </a:xfrm>
        </p:grpSpPr>
        <p:sp>
          <p:nvSpPr>
            <p:cNvPr id="3" name="Parallelogram 2"/>
            <p:cNvSpPr/>
            <p:nvPr/>
          </p:nvSpPr>
          <p:spPr>
            <a:xfrm>
              <a:off x="12854683" y="-266700"/>
              <a:ext cx="7802661"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854683" y="89144"/>
              <a:ext cx="7335540" cy="103432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Trí tuệ nhân tạo và một vài cảnh báo</a:t>
              </a:r>
              <a:endParaRPr lang="en-US" sz="5000" b="1">
                <a:solidFill>
                  <a:schemeClr val="bg1"/>
                </a:solidFill>
                <a:latin typeface="Arial" panose="020B0604020202020204" pitchFamily="34" charset="0"/>
                <a:cs typeface="Arial" panose="020B0604020202020204" pitchFamily="34" charset="0"/>
              </a:endParaRPr>
            </a:p>
          </p:txBody>
        </p:sp>
      </p:grpSp>
      <p:sp>
        <p:nvSpPr>
          <p:cNvPr id="16" name="TextBox 15"/>
          <p:cNvSpPr txBox="1"/>
          <p:nvPr/>
        </p:nvSpPr>
        <p:spPr>
          <a:xfrm>
            <a:off x="1143000" y="1638300"/>
            <a:ext cx="6297874" cy="101566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rgbClr val="C00000"/>
                </a:solidFill>
                <a:ea typeface="Calibri" panose="020F0502020204030204" pitchFamily="34" charset="0"/>
              </a:rPr>
              <a:t>Sự phát triển của AI:</a:t>
            </a:r>
            <a:endParaRPr lang="en-US" sz="4000"/>
          </a:p>
        </p:txBody>
      </p:sp>
      <p:sp>
        <p:nvSpPr>
          <p:cNvPr id="10" name="TextBox 9"/>
          <p:cNvSpPr txBox="1"/>
          <p:nvPr/>
        </p:nvSpPr>
        <p:spPr>
          <a:xfrm>
            <a:off x="1143000" y="2718853"/>
            <a:ext cx="16002000" cy="1938992"/>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solidFill>
                  <a:srgbClr val="000000"/>
                </a:solidFill>
                <a:latin typeface="Arial (Body)"/>
                <a:ea typeface="Calibri" panose="020F0502020204030204" pitchFamily="34" charset="0"/>
              </a:rPr>
              <a:t>T</a:t>
            </a:r>
            <a:r>
              <a:rPr lang="vi-VN" sz="4000" smtClean="0">
                <a:solidFill>
                  <a:srgbClr val="000000"/>
                </a:solidFill>
                <a:latin typeface="Arial (Body)"/>
                <a:ea typeface="Calibri" panose="020F0502020204030204" pitchFamily="34" charset="0"/>
              </a:rPr>
              <a:t>ốc </a:t>
            </a:r>
            <a:r>
              <a:rPr lang="vi-VN" sz="4000">
                <a:solidFill>
                  <a:srgbClr val="000000"/>
                </a:solidFill>
                <a:latin typeface="Arial (Body)"/>
                <a:ea typeface="Calibri" panose="020F0502020204030204" pitchFamily="34" charset="0"/>
              </a:rPr>
              <a:t>độ nhanh chóng.</a:t>
            </a:r>
            <a:endParaRPr lang="vi-VN" sz="4000">
              <a:solidFill>
                <a:srgbClr val="000000"/>
              </a:solidFill>
              <a:latin typeface="Arial (Body)"/>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latin typeface="Arial (Body)"/>
                <a:ea typeface="Calibri" panose="020F0502020204030204" pitchFamily="34" charset="0"/>
              </a:rPr>
              <a:t>Có tiềm năng cách mạng hoá nhiều lĩnh vực khoa học và đời sống.</a:t>
            </a:r>
            <a:endParaRPr lang="vi-VN" sz="4000">
              <a:solidFill>
                <a:srgbClr val="000000"/>
              </a:solidFill>
              <a:latin typeface="Arial (Body)"/>
              <a:ea typeface="Calibri" panose="020F0502020204030204" pitchFamily="34" charset="0"/>
            </a:endParaRPr>
          </a:p>
        </p:txBody>
      </p:sp>
      <p:grpSp>
        <p:nvGrpSpPr>
          <p:cNvPr id="2" name="Group 1"/>
          <p:cNvGrpSpPr/>
          <p:nvPr/>
        </p:nvGrpSpPr>
        <p:grpSpPr>
          <a:xfrm>
            <a:off x="3500359" y="5143500"/>
            <a:ext cx="11562046" cy="4839403"/>
            <a:chOff x="3500359" y="5143500"/>
            <a:chExt cx="11562046" cy="4839403"/>
          </a:xfrm>
        </p:grpSpPr>
        <p:grpSp>
          <p:nvGrpSpPr>
            <p:cNvPr id="11" name="Group 10"/>
            <p:cNvGrpSpPr/>
            <p:nvPr/>
          </p:nvGrpSpPr>
          <p:grpSpPr>
            <a:xfrm>
              <a:off x="3500359" y="5143500"/>
              <a:ext cx="11552214" cy="4839403"/>
              <a:chOff x="9110809" y="3512874"/>
              <a:chExt cx="15593495" cy="6532358"/>
            </a:xfrm>
          </p:grpSpPr>
          <p:pic>
            <p:nvPicPr>
              <p:cNvPr id="12" name="Picture 8" descr="Chẩn đoán sớm và tăng hiệu quả điều trị bệnh nhờ AI - Nhịp sống kinh tế  Việt Nam &amp; Thế giới"/>
              <p:cNvPicPr>
                <a:picLocks noChangeAspect="1" noChangeArrowheads="1"/>
              </p:cNvPicPr>
              <p:nvPr/>
            </p:nvPicPr>
            <p:blipFill rotWithShape="1">
              <a:blip r:embed="rId1">
                <a:extLst>
                  <a:ext uri="{28A0092B-C50C-407E-A947-70E740481C1C}">
                    <a14:useLocalDpi xmlns:a14="http://schemas.microsoft.com/office/drawing/2010/main" val="0"/>
                  </a:ext>
                </a:extLst>
              </a:blip>
              <a:srcRect b="14877"/>
              <a:stretch>
                <a:fillRect/>
              </a:stretch>
            </p:blipFill>
            <p:spPr bwMode="auto">
              <a:xfrm>
                <a:off x="9110809" y="3512874"/>
                <a:ext cx="8512985" cy="40690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584347" y="7581901"/>
                <a:ext cx="15119957" cy="2463331"/>
              </a:xfrm>
              <a:prstGeom prst="rect">
                <a:avLst/>
              </a:prstGeom>
              <a:noFill/>
            </p:spPr>
            <p:txBody>
              <a:bodyPr wrap="square">
                <a:spAutoFit/>
              </a:bodyPr>
              <a:lstStyle/>
              <a:p>
                <a:pPr algn="ctr">
                  <a:lnSpc>
                    <a:spcPct val="150000"/>
                  </a:lnSpc>
                </a:pPr>
                <a:r>
                  <a:rPr lang="en-US" sz="4000" i="1">
                    <a:latin typeface="Arial" panose="020B0604020202020204" pitchFamily="34" charset="0"/>
                    <a:cs typeface="Arial" panose="020B0604020202020204" pitchFamily="34" charset="0"/>
                  </a:rPr>
                  <a:t>Phát triển một hệ thống hỗ trợ quyết định lâm sàng để phòng ngừa đột quỵ.</a:t>
                </a:r>
                <a:endParaRPr lang="en-US" sz="4000" i="1">
                  <a:latin typeface="Arial" panose="020B0604020202020204" pitchFamily="34" charset="0"/>
                  <a:cs typeface="Arial" panose="020B0604020202020204" pitchFamily="34" charset="0"/>
                </a:endParaRPr>
              </a:p>
            </p:txBody>
          </p:sp>
        </p:grpSp>
        <p:pic>
          <p:nvPicPr>
            <p:cNvPr id="4098" name="Picture 2" descr="https://thegioimaychu.vn/blog/wp-content/uploads/2021/07/tgmc-blog-60eb8cb6116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8945" y="5143500"/>
              <a:ext cx="4623460" cy="3014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6172199" y="-196508"/>
            <a:ext cx="12512376" cy="1333248"/>
            <a:chOff x="12854683" y="-266700"/>
            <a:chExt cx="7802661" cy="1600200"/>
          </a:xfrm>
        </p:grpSpPr>
        <p:sp>
          <p:nvSpPr>
            <p:cNvPr id="3" name="Parallelogram 2"/>
            <p:cNvSpPr/>
            <p:nvPr/>
          </p:nvSpPr>
          <p:spPr>
            <a:xfrm>
              <a:off x="12854683" y="-266700"/>
              <a:ext cx="7802661"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854683" y="89144"/>
              <a:ext cx="7335540" cy="103432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Trí tuệ nhân tạo và một vài cảnh báo</a:t>
              </a:r>
              <a:endParaRPr lang="en-US" sz="5000" b="1">
                <a:solidFill>
                  <a:schemeClr val="bg1"/>
                </a:solidFill>
                <a:latin typeface="Arial" panose="020B0604020202020204" pitchFamily="34" charset="0"/>
                <a:cs typeface="Arial" panose="020B0604020202020204" pitchFamily="34" charset="0"/>
              </a:endParaRPr>
            </a:p>
          </p:txBody>
        </p:sp>
      </p:grpSp>
      <p:sp>
        <p:nvSpPr>
          <p:cNvPr id="16" name="TextBox 15"/>
          <p:cNvSpPr txBox="1"/>
          <p:nvPr/>
        </p:nvSpPr>
        <p:spPr>
          <a:xfrm>
            <a:off x="609600" y="1714500"/>
            <a:ext cx="7391400" cy="101566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solidFill>
                  <a:srgbClr val="C00000"/>
                </a:solidFill>
                <a:latin typeface="Arial (Body)"/>
                <a:ea typeface="Calibri" panose="020F0502020204030204" pitchFamily="34" charset="0"/>
              </a:rPr>
              <a:t>T</a:t>
            </a:r>
            <a:r>
              <a:rPr lang="vi-VN" sz="4000" b="1" smtClean="0">
                <a:solidFill>
                  <a:srgbClr val="C00000"/>
                </a:solidFill>
                <a:latin typeface="Arial (Body)"/>
                <a:ea typeface="Calibri" panose="020F0502020204030204" pitchFamily="34" charset="0"/>
              </a:rPr>
              <a:t>hành </a:t>
            </a:r>
            <a:r>
              <a:rPr lang="vi-VN" sz="4000" b="1">
                <a:solidFill>
                  <a:srgbClr val="C00000"/>
                </a:solidFill>
                <a:latin typeface="Arial (Body)"/>
                <a:ea typeface="Calibri" panose="020F0502020204030204" pitchFamily="34" charset="0"/>
              </a:rPr>
              <a:t>tựu hiện tại của AI:</a:t>
            </a:r>
            <a:endParaRPr lang="en-US" sz="4000">
              <a:latin typeface="Arial (Body)"/>
            </a:endParaRPr>
          </a:p>
        </p:txBody>
      </p:sp>
      <p:sp>
        <p:nvSpPr>
          <p:cNvPr id="10" name="TextBox 9"/>
          <p:cNvSpPr txBox="1"/>
          <p:nvPr/>
        </p:nvSpPr>
        <p:spPr>
          <a:xfrm>
            <a:off x="609600" y="2795053"/>
            <a:ext cx="5486400" cy="2862322"/>
          </a:xfrm>
          <a:prstGeom prst="rect">
            <a:avLst/>
          </a:prstGeom>
          <a:noFill/>
        </p:spPr>
        <p:txBody>
          <a:bodyPr wrap="square" rtlCol="0">
            <a:spAutoFit/>
          </a:bodyPr>
          <a:lstStyle/>
          <a:p>
            <a:pPr algn="just">
              <a:lnSpc>
                <a:spcPct val="150000"/>
              </a:lnSpc>
            </a:pPr>
            <a:r>
              <a:rPr lang="en-US" sz="4000">
                <a:solidFill>
                  <a:srgbClr val="000000"/>
                </a:solidFill>
                <a:latin typeface="Arial (Body)"/>
                <a:ea typeface="Calibri" panose="020F0502020204030204" pitchFamily="34" charset="0"/>
              </a:rPr>
              <a:t>Hạn chế trong phạm vi </a:t>
            </a:r>
            <a:r>
              <a:rPr lang="en-US" sz="4000" i="1">
                <a:solidFill>
                  <a:srgbClr val="000000"/>
                </a:solidFill>
                <a:latin typeface="Arial (Body)"/>
                <a:ea typeface="Calibri" panose="020F0502020204030204" pitchFamily="34" charset="0"/>
              </a:rPr>
              <a:t>Trí tuệ nhân tạo hẹp/Trí tuệ nhân tạo yếu</a:t>
            </a:r>
            <a:r>
              <a:rPr lang="en-US" sz="4000">
                <a:solidFill>
                  <a:srgbClr val="000000"/>
                </a:solidFill>
                <a:latin typeface="Arial (Body)"/>
                <a:ea typeface="Calibri" panose="020F0502020204030204" pitchFamily="34" charset="0"/>
              </a:rPr>
              <a:t>.</a:t>
            </a:r>
            <a:endParaRPr lang="vi-VN" sz="4000">
              <a:solidFill>
                <a:srgbClr val="000000"/>
              </a:solidFill>
              <a:latin typeface="Arial (Body)"/>
              <a:ea typeface="Calibri" panose="020F0502020204030204" pitchFamily="34" charset="0"/>
            </a:endParaRPr>
          </a:p>
        </p:txBody>
      </p:sp>
      <p:sp>
        <p:nvSpPr>
          <p:cNvPr id="14" name="TextBox 13"/>
          <p:cNvSpPr txBox="1"/>
          <p:nvPr/>
        </p:nvSpPr>
        <p:spPr>
          <a:xfrm>
            <a:off x="8686800" y="1718187"/>
            <a:ext cx="9096298" cy="193899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solidFill>
                  <a:srgbClr val="C00000"/>
                </a:solidFill>
                <a:latin typeface="Arial (Body)"/>
                <a:ea typeface="Calibri" panose="020F0502020204030204" pitchFamily="34" charset="0"/>
              </a:rPr>
              <a:t>Mục tiêu dài hạn trong nghiên cứu và phát triển AI: </a:t>
            </a:r>
            <a:endParaRPr lang="en-US" sz="4000">
              <a:latin typeface="Arial (Body)"/>
            </a:endParaRPr>
          </a:p>
        </p:txBody>
      </p:sp>
      <p:sp>
        <p:nvSpPr>
          <p:cNvPr id="15" name="TextBox 14"/>
          <p:cNvSpPr txBox="1"/>
          <p:nvPr/>
        </p:nvSpPr>
        <p:spPr>
          <a:xfrm>
            <a:off x="8686800" y="3657179"/>
            <a:ext cx="8624850" cy="1938992"/>
          </a:xfrm>
          <a:prstGeom prst="rect">
            <a:avLst/>
          </a:prstGeom>
          <a:noFill/>
        </p:spPr>
        <p:txBody>
          <a:bodyPr wrap="square" rtlCol="0">
            <a:spAutoFit/>
          </a:bodyPr>
          <a:lstStyle/>
          <a:p>
            <a:pPr algn="just">
              <a:lnSpc>
                <a:spcPct val="150000"/>
              </a:lnSpc>
            </a:pPr>
            <a:r>
              <a:rPr lang="en-US" sz="4000">
                <a:solidFill>
                  <a:srgbClr val="000000"/>
                </a:solidFill>
                <a:latin typeface="Arial (Body)"/>
                <a:ea typeface="Calibri" panose="020F0502020204030204" pitchFamily="34" charset="0"/>
              </a:rPr>
              <a:t>Phát triển thành công </a:t>
            </a:r>
            <a:r>
              <a:rPr lang="en-US" sz="4000" i="1">
                <a:solidFill>
                  <a:srgbClr val="000000"/>
                </a:solidFill>
                <a:latin typeface="Arial (Body)"/>
                <a:ea typeface="Calibri" panose="020F0502020204030204" pitchFamily="34" charset="0"/>
              </a:rPr>
              <a:t>Trí tuệ nhân tạo tổng quát/Trí tuệ nhân tạo mạnh</a:t>
            </a:r>
            <a:r>
              <a:rPr lang="en-US" sz="4000">
                <a:solidFill>
                  <a:srgbClr val="000000"/>
                </a:solidFill>
                <a:latin typeface="Arial (Body)"/>
                <a:ea typeface="Calibri" panose="020F0502020204030204" pitchFamily="34" charset="0"/>
              </a:rPr>
              <a:t>.</a:t>
            </a:r>
            <a:endParaRPr lang="vi-VN" sz="4000">
              <a:solidFill>
                <a:srgbClr val="000000"/>
              </a:solidFill>
              <a:latin typeface="Arial (Body)"/>
              <a:ea typeface="Calibri" panose="020F0502020204030204" pitchFamily="34" charset="0"/>
            </a:endParaRPr>
          </a:p>
        </p:txBody>
      </p:sp>
      <p:sp>
        <p:nvSpPr>
          <p:cNvPr id="2" name="Right Arrow 1"/>
          <p:cNvSpPr/>
          <p:nvPr/>
        </p:nvSpPr>
        <p:spPr>
          <a:xfrm>
            <a:off x="6996152" y="3633593"/>
            <a:ext cx="1219200" cy="60390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s://vbpo.com.vn/media/uploads/2021/05/27/ai-la-gi-3.jpg"/>
          <p:cNvPicPr>
            <a:picLocks noChangeAspect="1" noChangeArrowheads="1"/>
          </p:cNvPicPr>
          <p:nvPr/>
        </p:nvPicPr>
        <p:blipFill rotWithShape="1">
          <a:blip r:embed="rId1">
            <a:extLst>
              <a:ext uri="{28A0092B-C50C-407E-A947-70E740481C1C}">
                <a14:useLocalDpi xmlns:a14="http://schemas.microsoft.com/office/drawing/2010/main" val="0"/>
              </a:ext>
            </a:extLst>
          </a:blip>
          <a:srcRect t="1978" b="3113"/>
          <a:stretch>
            <a:fillRect/>
          </a:stretch>
        </p:blipFill>
        <p:spPr bwMode="auto">
          <a:xfrm>
            <a:off x="2245826" y="6147887"/>
            <a:ext cx="5675894"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5124" name="Picture 4" descr="https://nguyencongpc.vn/media/news/2208_ai-1.jpg"/>
          <p:cNvPicPr>
            <a:picLocks noChangeAspect="1" noChangeArrowheads="1"/>
          </p:cNvPicPr>
          <p:nvPr/>
        </p:nvPicPr>
        <p:blipFill rotWithShape="1">
          <a:blip r:embed="rId2">
            <a:extLst>
              <a:ext uri="{28A0092B-C50C-407E-A947-70E740481C1C}">
                <a14:useLocalDpi xmlns:a14="http://schemas.microsoft.com/office/drawing/2010/main" val="0"/>
              </a:ext>
            </a:extLst>
          </a:blip>
          <a:srcRect t="3955" b="5090"/>
          <a:stretch>
            <a:fillRect/>
          </a:stretch>
        </p:blipFill>
        <p:spPr bwMode="auto">
          <a:xfrm>
            <a:off x="9875881" y="6147887"/>
            <a:ext cx="6246687"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 calcmode="lin" valueType="num">
                                      <p:cBhvr additive="base">
                                        <p:cTn id="31" dur="500" fill="hold"/>
                                        <p:tgtEl>
                                          <p:spTgt spid="5122"/>
                                        </p:tgtEl>
                                        <p:attrNameLst>
                                          <p:attrName>ppt_x</p:attrName>
                                        </p:attrNameLst>
                                      </p:cBhvr>
                                      <p:tavLst>
                                        <p:tav tm="0">
                                          <p:val>
                                            <p:strVal val="#ppt_x"/>
                                          </p:val>
                                        </p:tav>
                                        <p:tav tm="100000">
                                          <p:val>
                                            <p:strVal val="#ppt_x"/>
                                          </p:val>
                                        </p:tav>
                                      </p:tavLst>
                                    </p:anim>
                                    <p:anim calcmode="lin" valueType="num">
                                      <p:cBhvr additive="base">
                                        <p:cTn id="32" dur="500" fill="hold"/>
                                        <p:tgtEl>
                                          <p:spTgt spid="51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124"/>
                                        </p:tgtEl>
                                        <p:attrNameLst>
                                          <p:attrName>style.visibility</p:attrName>
                                        </p:attrNameLst>
                                      </p:cBhvr>
                                      <p:to>
                                        <p:strVal val="visible"/>
                                      </p:to>
                                    </p:set>
                                    <p:anim calcmode="lin" valueType="num">
                                      <p:cBhvr additive="base">
                                        <p:cTn id="35" dur="500" fill="hold"/>
                                        <p:tgtEl>
                                          <p:spTgt spid="5124"/>
                                        </p:tgtEl>
                                        <p:attrNameLst>
                                          <p:attrName>ppt_x</p:attrName>
                                        </p:attrNameLst>
                                      </p:cBhvr>
                                      <p:tavLst>
                                        <p:tav tm="0">
                                          <p:val>
                                            <p:strVal val="#ppt_x"/>
                                          </p:val>
                                        </p:tav>
                                        <p:tav tm="100000">
                                          <p:val>
                                            <p:strVal val="#ppt_x"/>
                                          </p:val>
                                        </p:tav>
                                      </p:tavLst>
                                    </p:anim>
                                    <p:anim calcmode="lin" valueType="num">
                                      <p:cBhvr additive="base">
                                        <p:cTn id="36"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P spid="14" grpId="0"/>
      <p:bldP spid="15"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6172199" y="-196508"/>
            <a:ext cx="12512376" cy="1333248"/>
            <a:chOff x="12854683" y="-266700"/>
            <a:chExt cx="7802661" cy="1600200"/>
          </a:xfrm>
        </p:grpSpPr>
        <p:sp>
          <p:nvSpPr>
            <p:cNvPr id="3" name="Parallelogram 2"/>
            <p:cNvSpPr/>
            <p:nvPr/>
          </p:nvSpPr>
          <p:spPr>
            <a:xfrm>
              <a:off x="12854683" y="-266700"/>
              <a:ext cx="7802661"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854683" y="89144"/>
              <a:ext cx="7335540" cy="103432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Trí tuệ nhân tạo và một vài cảnh báo</a:t>
              </a:r>
              <a:endParaRPr lang="en-US" sz="5000" b="1">
                <a:solidFill>
                  <a:schemeClr val="bg1"/>
                </a:solidFill>
                <a:latin typeface="Arial" panose="020B0604020202020204" pitchFamily="34" charset="0"/>
                <a:cs typeface="Arial" panose="020B0604020202020204" pitchFamily="34" charset="0"/>
              </a:endParaRPr>
            </a:p>
          </p:txBody>
        </p:sp>
      </p:grpSp>
      <p:sp>
        <p:nvSpPr>
          <p:cNvPr id="16" name="TextBox 15"/>
          <p:cNvSpPr txBox="1"/>
          <p:nvPr/>
        </p:nvSpPr>
        <p:spPr>
          <a:xfrm>
            <a:off x="1143000" y="1866900"/>
            <a:ext cx="7391400" cy="90159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solidFill>
                  <a:srgbClr val="C00000"/>
                </a:solidFill>
                <a:latin typeface="Arial (Body)"/>
                <a:ea typeface="Calibri" panose="020F0502020204030204" pitchFamily="34" charset="0"/>
              </a:rPr>
              <a:t>AI tạo sinh:</a:t>
            </a:r>
            <a:endParaRPr lang="en-US" sz="4000">
              <a:latin typeface="Arial (Body)"/>
            </a:endParaRPr>
          </a:p>
        </p:txBody>
      </p:sp>
      <p:sp>
        <p:nvSpPr>
          <p:cNvPr id="10" name="TextBox 9"/>
          <p:cNvSpPr txBox="1"/>
          <p:nvPr/>
        </p:nvSpPr>
        <p:spPr>
          <a:xfrm>
            <a:off x="1143000" y="2947453"/>
            <a:ext cx="8763000" cy="655564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a:solidFill>
                  <a:srgbClr val="000000"/>
                </a:solidFill>
                <a:latin typeface="Arial (Body)"/>
                <a:ea typeface="Calibri" panose="020F0502020204030204" pitchFamily="34" charset="0"/>
              </a:rPr>
              <a:t>Lĩnh vực nghiên cứu tập trung vào việc xây dựng các thuật toán và mô hình có thể tạo nội dung một cách tự động.</a:t>
            </a:r>
            <a:endParaRPr lang="vi-VN" sz="4000">
              <a:solidFill>
                <a:srgbClr val="000000"/>
              </a:solidFill>
              <a:latin typeface="Arial (Body)"/>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latin typeface="Arial (Body)"/>
                <a:ea typeface="Calibri" panose="020F0502020204030204" pitchFamily="34" charset="0"/>
              </a:rPr>
              <a:t>Được sử dụng trong nhiều lĩnh vực, bao gồm nghệ thuật, giải trí, quảng cáo và trò chơi.</a:t>
            </a:r>
            <a:endParaRPr lang="vi-VN" sz="4000">
              <a:solidFill>
                <a:srgbClr val="000000"/>
              </a:solidFill>
              <a:latin typeface="Arial (Body)"/>
              <a:ea typeface="Calibri" panose="020F0502020204030204" pitchFamily="34" charset="0"/>
            </a:endParaRPr>
          </a:p>
        </p:txBody>
      </p:sp>
      <p:pic>
        <p:nvPicPr>
          <p:cNvPr id="6146" name="Picture 2" descr="https://images2.thanhnien.vn/528068263637045248/2023/3/22/generativeai-1679505636440151309870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896600" y="6280356"/>
            <a:ext cx="6096000" cy="342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https://vinbigdata.com/wp-content/uploads/2023/08/Anh-featured-blog-AI-tao-sinh.png"/>
          <p:cNvPicPr>
            <a:picLocks noChangeAspect="1" noChangeArrowheads="1"/>
          </p:cNvPicPr>
          <p:nvPr/>
        </p:nvPicPr>
        <p:blipFill rotWithShape="1">
          <a:blip r:embed="rId2">
            <a:extLst>
              <a:ext uri="{28A0092B-C50C-407E-A947-70E740481C1C}">
                <a14:useLocalDpi xmlns:a14="http://schemas.microsoft.com/office/drawing/2010/main" val="0"/>
              </a:ext>
            </a:extLst>
          </a:blip>
          <a:srcRect b="11526"/>
          <a:stretch>
            <a:fillRect/>
          </a:stretch>
        </p:blipFill>
        <p:spPr bwMode="auto">
          <a:xfrm>
            <a:off x="10896600" y="1866900"/>
            <a:ext cx="6096000" cy="4045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6148"/>
                                        </p:tgtEl>
                                        <p:attrNameLst>
                                          <p:attrName>style.visibility</p:attrName>
                                        </p:attrNameLst>
                                      </p:cBhvr>
                                      <p:to>
                                        <p:strVal val="visible"/>
                                      </p:to>
                                    </p:set>
                                    <p:anim calcmode="lin" valueType="num">
                                      <p:cBhvr>
                                        <p:cTn id="16" dur="500" fill="hold"/>
                                        <p:tgtEl>
                                          <p:spTgt spid="6148"/>
                                        </p:tgtEl>
                                        <p:attrNameLst>
                                          <p:attrName>ppt_w</p:attrName>
                                        </p:attrNameLst>
                                      </p:cBhvr>
                                      <p:tavLst>
                                        <p:tav tm="0">
                                          <p:val>
                                            <p:fltVal val="0"/>
                                          </p:val>
                                        </p:tav>
                                        <p:tav tm="100000">
                                          <p:val>
                                            <p:strVal val="#ppt_w"/>
                                          </p:val>
                                        </p:tav>
                                      </p:tavLst>
                                    </p:anim>
                                    <p:anim calcmode="lin" valueType="num">
                                      <p:cBhvr>
                                        <p:cTn id="17" dur="500" fill="hold"/>
                                        <p:tgtEl>
                                          <p:spTgt spid="6148"/>
                                        </p:tgtEl>
                                        <p:attrNameLst>
                                          <p:attrName>ppt_h</p:attrName>
                                        </p:attrNameLst>
                                      </p:cBhvr>
                                      <p:tavLst>
                                        <p:tav tm="0">
                                          <p:val>
                                            <p:fltVal val="0"/>
                                          </p:val>
                                        </p:tav>
                                        <p:tav tm="100000">
                                          <p:val>
                                            <p:strVal val="#ppt_h"/>
                                          </p:val>
                                        </p:tav>
                                      </p:tavLst>
                                    </p:anim>
                                    <p:animEffect transition="in" filter="fade">
                                      <p:cBhvr>
                                        <p:cTn id="18" dur="500"/>
                                        <p:tgtEl>
                                          <p:spTgt spid="6148"/>
                                        </p:tgtEl>
                                      </p:cBhvr>
                                    </p:animEffect>
                                  </p:childTnLst>
                                </p:cTn>
                              </p:par>
                              <p:par>
                                <p:cTn id="19" presetID="53" presetClass="entr" presetSubtype="16"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 calcmode="lin" valueType="num">
                                      <p:cBhvr>
                                        <p:cTn id="21" dur="500" fill="hold"/>
                                        <p:tgtEl>
                                          <p:spTgt spid="6146"/>
                                        </p:tgtEl>
                                        <p:attrNameLst>
                                          <p:attrName>ppt_w</p:attrName>
                                        </p:attrNameLst>
                                      </p:cBhvr>
                                      <p:tavLst>
                                        <p:tav tm="0">
                                          <p:val>
                                            <p:fltVal val="0"/>
                                          </p:val>
                                        </p:tav>
                                        <p:tav tm="100000">
                                          <p:val>
                                            <p:strVal val="#ppt_w"/>
                                          </p:val>
                                        </p:tav>
                                      </p:tavLst>
                                    </p:anim>
                                    <p:anim calcmode="lin" valueType="num">
                                      <p:cBhvr>
                                        <p:cTn id="22" dur="500" fill="hold"/>
                                        <p:tgtEl>
                                          <p:spTgt spid="6146"/>
                                        </p:tgtEl>
                                        <p:attrNameLst>
                                          <p:attrName>ppt_h</p:attrName>
                                        </p:attrNameLst>
                                      </p:cBhvr>
                                      <p:tavLst>
                                        <p:tav tm="0">
                                          <p:val>
                                            <p:fltVal val="0"/>
                                          </p:val>
                                        </p:tav>
                                        <p:tav tm="100000">
                                          <p:val>
                                            <p:strVal val="#ppt_h"/>
                                          </p:val>
                                        </p:tav>
                                      </p:tavLst>
                                    </p:anim>
                                    <p:animEffect transition="in" filter="fade">
                                      <p:cBhvr>
                                        <p:cTn id="2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6172199" y="-196508"/>
            <a:ext cx="12512376" cy="1333248"/>
            <a:chOff x="12854683" y="-266700"/>
            <a:chExt cx="7802661" cy="1600200"/>
          </a:xfrm>
        </p:grpSpPr>
        <p:sp>
          <p:nvSpPr>
            <p:cNvPr id="3" name="Parallelogram 2"/>
            <p:cNvSpPr/>
            <p:nvPr/>
          </p:nvSpPr>
          <p:spPr>
            <a:xfrm>
              <a:off x="12854683" y="-266700"/>
              <a:ext cx="7802661"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854683" y="89144"/>
              <a:ext cx="7335540" cy="103432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Trí tuệ nhân tạo và một vài cảnh báo</a:t>
              </a:r>
              <a:endParaRPr lang="en-US" sz="5000" b="1">
                <a:solidFill>
                  <a:schemeClr val="bg1"/>
                </a:solidFill>
                <a:latin typeface="Arial" panose="020B0604020202020204" pitchFamily="34" charset="0"/>
                <a:cs typeface="Arial" panose="020B0604020202020204" pitchFamily="34" charset="0"/>
              </a:endParaRPr>
            </a:p>
          </p:txBody>
        </p:sp>
      </p:grpSp>
      <p:sp>
        <p:nvSpPr>
          <p:cNvPr id="16" name="TextBox 15"/>
          <p:cNvSpPr txBox="1"/>
          <p:nvPr/>
        </p:nvSpPr>
        <p:spPr>
          <a:xfrm>
            <a:off x="762000" y="1427076"/>
            <a:ext cx="16792498" cy="901593"/>
          </a:xfrm>
          <a:prstGeom prst="rect">
            <a:avLst/>
          </a:prstGeom>
          <a:noFill/>
        </p:spPr>
        <p:txBody>
          <a:bodyPr wrap="square" rtlCol="0">
            <a:spAutoFit/>
          </a:bodyPr>
          <a:lstStyle/>
          <a:p>
            <a:pPr marL="571500" indent="-571500" algn="just">
              <a:lnSpc>
                <a:spcPct val="150000"/>
              </a:lnSpc>
              <a:buFont typeface="Courier New" panose="02070309020205020404" pitchFamily="49" charset="0"/>
              <a:buChar char="o"/>
            </a:pPr>
            <a:r>
              <a:rPr lang="en-US" sz="4000" b="1">
                <a:solidFill>
                  <a:srgbClr val="7030A0"/>
                </a:solidFill>
                <a:latin typeface="Arial (Body)"/>
                <a:ea typeface="Calibri" panose="020F0502020204030204" pitchFamily="34" charset="0"/>
              </a:rPr>
              <a:t>V</a:t>
            </a:r>
            <a:r>
              <a:rPr lang="en-US" sz="4000" b="1" smtClean="0">
                <a:solidFill>
                  <a:srgbClr val="7030A0"/>
                </a:solidFill>
                <a:latin typeface="Arial (Body)"/>
                <a:ea typeface="Calibri" panose="020F0502020204030204" pitchFamily="34" charset="0"/>
              </a:rPr>
              <a:t>í </a:t>
            </a:r>
            <a:r>
              <a:rPr lang="en-US" sz="4000" b="1">
                <a:solidFill>
                  <a:srgbClr val="7030A0"/>
                </a:solidFill>
                <a:latin typeface="Arial (Body)"/>
                <a:ea typeface="Calibri" panose="020F0502020204030204" pitchFamily="34" charset="0"/>
              </a:rPr>
              <a:t>dụ điển hình của </a:t>
            </a:r>
            <a:r>
              <a:rPr lang="en-US" sz="4000" b="1" smtClean="0">
                <a:solidFill>
                  <a:srgbClr val="7030A0"/>
                </a:solidFill>
                <a:latin typeface="Arial (Body)"/>
                <a:ea typeface="Calibri" panose="020F0502020204030204" pitchFamily="34" charset="0"/>
              </a:rPr>
              <a:t>AI </a:t>
            </a:r>
            <a:r>
              <a:rPr lang="en-US" sz="4000" b="1">
                <a:solidFill>
                  <a:srgbClr val="7030A0"/>
                </a:solidFill>
                <a:latin typeface="Arial (Body)"/>
                <a:ea typeface="Calibri" panose="020F0502020204030204" pitchFamily="34" charset="0"/>
              </a:rPr>
              <a:t>tạo </a:t>
            </a:r>
            <a:r>
              <a:rPr lang="en-US" sz="4000" b="1" smtClean="0">
                <a:solidFill>
                  <a:srgbClr val="7030A0"/>
                </a:solidFill>
                <a:latin typeface="Arial (Body)"/>
                <a:ea typeface="Calibri" panose="020F0502020204030204" pitchFamily="34" charset="0"/>
              </a:rPr>
              <a:t>sinh – ChatGPT với rất nhiều khả năng:</a:t>
            </a:r>
            <a:endParaRPr lang="en-US" sz="4000">
              <a:solidFill>
                <a:srgbClr val="7030A0"/>
              </a:solidFill>
              <a:latin typeface="Arial (Body)"/>
            </a:endParaRPr>
          </a:p>
        </p:txBody>
      </p:sp>
      <p:sp>
        <p:nvSpPr>
          <p:cNvPr id="10" name="TextBox 9"/>
          <p:cNvSpPr txBox="1"/>
          <p:nvPr/>
        </p:nvSpPr>
        <p:spPr>
          <a:xfrm>
            <a:off x="762000" y="2477969"/>
            <a:ext cx="13092151" cy="7478970"/>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a:solidFill>
                  <a:srgbClr val="000000"/>
                </a:solidFill>
                <a:latin typeface="Arial (Body)"/>
                <a:ea typeface="Calibri" panose="020F0502020204030204" pitchFamily="34" charset="0"/>
              </a:rPr>
              <a:t>Suy luận và tri thức về ngôn ngữ.</a:t>
            </a:r>
            <a:endParaRPr lang="vi-VN" sz="4000">
              <a:solidFill>
                <a:srgbClr val="000000"/>
              </a:solidFill>
              <a:latin typeface="Arial (Body)"/>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latin typeface="Arial (Body)"/>
                <a:ea typeface="Calibri" panose="020F0502020204030204" pitchFamily="34" charset="0"/>
              </a:rPr>
              <a:t>Nắm bắt và thích nghi với ngữ cảnh.</a:t>
            </a:r>
            <a:endParaRPr lang="vi-VN" sz="4000">
              <a:solidFill>
                <a:srgbClr val="000000"/>
              </a:solidFill>
              <a:latin typeface="Arial (Body)"/>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latin typeface="Arial (Body)"/>
                <a:ea typeface="Calibri" panose="020F0502020204030204" pitchFamily="34" charset="0"/>
              </a:rPr>
              <a:t>Suy luận và tổng hợp tri thức.</a:t>
            </a:r>
            <a:endParaRPr lang="vi-VN" sz="4000">
              <a:solidFill>
                <a:srgbClr val="000000"/>
              </a:solidFill>
              <a:latin typeface="Arial (Body)"/>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latin typeface="Arial (Body)"/>
                <a:ea typeface="Calibri" panose="020F0502020204030204" pitchFamily="34" charset="0"/>
              </a:rPr>
              <a:t>Làm việc với nhiều thứ tiếng khác nhau.</a:t>
            </a:r>
            <a:endParaRPr lang="vi-VN" sz="4000">
              <a:solidFill>
                <a:srgbClr val="000000"/>
              </a:solidFill>
              <a:latin typeface="Arial (Body)"/>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latin typeface="Arial (Body)"/>
                <a:ea typeface="Calibri" panose="020F0502020204030204" pitchFamily="34" charset="0"/>
              </a:rPr>
              <a:t>Trích rút thông tin từ nhiều nguồn.</a:t>
            </a:r>
            <a:endParaRPr lang="vi-VN" sz="4000">
              <a:solidFill>
                <a:srgbClr val="000000"/>
              </a:solidFill>
              <a:latin typeface="Arial (Body)"/>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latin typeface="Arial (Body)"/>
                <a:ea typeface="Calibri" panose="020F0502020204030204" pitchFamily="34" charset="0"/>
              </a:rPr>
              <a:t>Tương tác với người dùng giống như một cuộc hội thoại giữa người với người.</a:t>
            </a:r>
            <a:endParaRPr lang="vi-VN" sz="4000">
              <a:solidFill>
                <a:srgbClr val="000000"/>
              </a:solidFill>
              <a:latin typeface="Arial (Body)"/>
              <a:ea typeface="Calibri" panose="020F0502020204030204" pitchFamily="34" charset="0"/>
            </a:endParaRPr>
          </a:p>
          <a:p>
            <a:pPr marL="571500" indent="-571500" algn="just">
              <a:lnSpc>
                <a:spcPct val="150000"/>
              </a:lnSpc>
              <a:buFont typeface="Arial" panose="020B0604020202020204" pitchFamily="34" charset="0"/>
              <a:buChar char="•"/>
            </a:pPr>
            <a:r>
              <a:rPr lang="vi-VN" sz="4000">
                <a:solidFill>
                  <a:srgbClr val="000000"/>
                </a:solidFill>
                <a:latin typeface="Arial (Body)"/>
                <a:ea typeface="Calibri" panose="020F0502020204030204" pitchFamily="34" charset="0"/>
              </a:rPr>
              <a:t>Làm thơ, soạn nhạc, viết thư, thiết, sửa lỗi lập trình,...</a:t>
            </a:r>
            <a:endParaRPr lang="vi-VN" sz="4000">
              <a:solidFill>
                <a:srgbClr val="000000"/>
              </a:solidFill>
              <a:latin typeface="Arial (Body)"/>
              <a:ea typeface="Calibri" panose="020F0502020204030204" pitchFamily="34" charset="0"/>
            </a:endParaRPr>
          </a:p>
        </p:txBody>
      </p:sp>
      <p:pic>
        <p:nvPicPr>
          <p:cNvPr id="7170" name="Picture 2" descr="https://cdn.prod.website-files.com/5e38f1a8e654dab96f303972/63ac9b5cb42eb937f3891b17_ChatGPT%20training%20process%2C%20advantages%2C%20and%20limitations-cover.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918010" y="2587928"/>
            <a:ext cx="5879289" cy="3774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https://www.cmswire.com/-/media/cd56c45b2f0f4510a9ab3c529b6227e4.ashx"/>
          <p:cNvPicPr>
            <a:picLocks noChangeAspect="1" noChangeArrowheads="1"/>
          </p:cNvPicPr>
          <p:nvPr/>
        </p:nvPicPr>
        <p:blipFill rotWithShape="1">
          <a:blip r:embed="rId2">
            <a:extLst>
              <a:ext uri="{28A0092B-C50C-407E-A947-70E740481C1C}">
                <a14:useLocalDpi xmlns:a14="http://schemas.microsoft.com/office/drawing/2010/main" val="0"/>
              </a:ext>
            </a:extLst>
          </a:blip>
          <a:srcRect l="32798" r="2202" b="16999"/>
          <a:stretch>
            <a:fillRect/>
          </a:stretch>
        </p:blipFill>
        <p:spPr bwMode="auto">
          <a:xfrm>
            <a:off x="14315049" y="6621958"/>
            <a:ext cx="3482250" cy="33349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p:cTn id="17" dur="500" fill="hold"/>
                                        <p:tgtEl>
                                          <p:spTgt spid="7170"/>
                                        </p:tgtEl>
                                        <p:attrNameLst>
                                          <p:attrName>ppt_w</p:attrName>
                                        </p:attrNameLst>
                                      </p:cBhvr>
                                      <p:tavLst>
                                        <p:tav tm="0">
                                          <p:val>
                                            <p:fltVal val="0"/>
                                          </p:val>
                                        </p:tav>
                                        <p:tav tm="100000">
                                          <p:val>
                                            <p:strVal val="#ppt_w"/>
                                          </p:val>
                                        </p:tav>
                                      </p:tavLst>
                                    </p:anim>
                                    <p:anim calcmode="lin" valueType="num">
                                      <p:cBhvr>
                                        <p:cTn id="18" dur="500" fill="hold"/>
                                        <p:tgtEl>
                                          <p:spTgt spid="7170"/>
                                        </p:tgtEl>
                                        <p:attrNameLst>
                                          <p:attrName>ppt_h</p:attrName>
                                        </p:attrNameLst>
                                      </p:cBhvr>
                                      <p:tavLst>
                                        <p:tav tm="0">
                                          <p:val>
                                            <p:fltVal val="0"/>
                                          </p:val>
                                        </p:tav>
                                        <p:tav tm="100000">
                                          <p:val>
                                            <p:strVal val="#ppt_h"/>
                                          </p:val>
                                        </p:tav>
                                      </p:tavLst>
                                    </p:anim>
                                    <p:animEffect transition="in" filter="fade">
                                      <p:cBhvr>
                                        <p:cTn id="19" dur="500"/>
                                        <p:tgtEl>
                                          <p:spTgt spid="7170"/>
                                        </p:tgtEl>
                                      </p:cBhvr>
                                    </p:animEffect>
                                  </p:childTnLst>
                                </p:cTn>
                              </p:par>
                              <p:par>
                                <p:cTn id="20" presetID="53" presetClass="entr" presetSubtype="16" fill="hold" nodeType="withEffect">
                                  <p:stCondLst>
                                    <p:cond delay="0"/>
                                  </p:stCondLst>
                                  <p:childTnLst>
                                    <p:set>
                                      <p:cBhvr>
                                        <p:cTn id="21" dur="1" fill="hold">
                                          <p:stCondLst>
                                            <p:cond delay="0"/>
                                          </p:stCondLst>
                                        </p:cTn>
                                        <p:tgtEl>
                                          <p:spTgt spid="7172"/>
                                        </p:tgtEl>
                                        <p:attrNameLst>
                                          <p:attrName>style.visibility</p:attrName>
                                        </p:attrNameLst>
                                      </p:cBhvr>
                                      <p:to>
                                        <p:strVal val="visible"/>
                                      </p:to>
                                    </p:set>
                                    <p:anim calcmode="lin" valueType="num">
                                      <p:cBhvr>
                                        <p:cTn id="22" dur="500" fill="hold"/>
                                        <p:tgtEl>
                                          <p:spTgt spid="7172"/>
                                        </p:tgtEl>
                                        <p:attrNameLst>
                                          <p:attrName>ppt_w</p:attrName>
                                        </p:attrNameLst>
                                      </p:cBhvr>
                                      <p:tavLst>
                                        <p:tav tm="0">
                                          <p:val>
                                            <p:fltVal val="0"/>
                                          </p:val>
                                        </p:tav>
                                        <p:tav tm="100000">
                                          <p:val>
                                            <p:strVal val="#ppt_w"/>
                                          </p:val>
                                        </p:tav>
                                      </p:tavLst>
                                    </p:anim>
                                    <p:anim calcmode="lin" valueType="num">
                                      <p:cBhvr>
                                        <p:cTn id="23" dur="500" fill="hold"/>
                                        <p:tgtEl>
                                          <p:spTgt spid="7172"/>
                                        </p:tgtEl>
                                        <p:attrNameLst>
                                          <p:attrName>ppt_h</p:attrName>
                                        </p:attrNameLst>
                                      </p:cBhvr>
                                      <p:tavLst>
                                        <p:tav tm="0">
                                          <p:val>
                                            <p:fltVal val="0"/>
                                          </p:val>
                                        </p:tav>
                                        <p:tav tm="100000">
                                          <p:val>
                                            <p:strVal val="#ppt_h"/>
                                          </p:val>
                                        </p:tav>
                                      </p:tavLst>
                                    </p:anim>
                                    <p:animEffect transition="in" filter="fade">
                                      <p:cBhvr>
                                        <p:cTn id="24"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6" name="Freeform 8"/>
          <p:cNvSpPr/>
          <p:nvPr/>
        </p:nvSpPr>
        <p:spPr>
          <a:xfrm flipH="1">
            <a:off x="304800" y="7962900"/>
            <a:ext cx="1981200" cy="2124611"/>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 name="Rectangle 1"/>
          <p:cNvSpPr/>
          <p:nvPr/>
        </p:nvSpPr>
        <p:spPr>
          <a:xfrm>
            <a:off x="3543300" y="571500"/>
            <a:ext cx="11201400" cy="15240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0" b="1">
                <a:solidFill>
                  <a:srgbClr val="D1630F"/>
                </a:solidFill>
                <a:latin typeface="Arial" panose="020B0604020202020204" pitchFamily="34" charset="0"/>
                <a:cs typeface="Arial" panose="020B0604020202020204" pitchFamily="34" charset="0"/>
              </a:rPr>
              <a:t>KHỞI ĐỘNG </a:t>
            </a:r>
            <a:endParaRPr lang="en-US" sz="7000" b="1">
              <a:solidFill>
                <a:srgbClr val="D1630F"/>
              </a:solidFill>
              <a:latin typeface="Arial" panose="020B0604020202020204" pitchFamily="34" charset="0"/>
              <a:cs typeface="Arial" panose="020B0604020202020204" pitchFamily="34" charset="0"/>
            </a:endParaRPr>
          </a:p>
        </p:txBody>
      </p:sp>
      <p:sp>
        <p:nvSpPr>
          <p:cNvPr id="11" name="Rounded Rectangle 10"/>
          <p:cNvSpPr/>
          <p:nvPr/>
        </p:nvSpPr>
        <p:spPr>
          <a:xfrm>
            <a:off x="1295400" y="5055441"/>
            <a:ext cx="4288913" cy="2209800"/>
          </a:xfrm>
          <a:prstGeom prst="roundRect">
            <a:avLst>
              <a:gd name="adj" fmla="val 8401"/>
            </a:avLst>
          </a:prstGeom>
          <a:solidFill>
            <a:srgbClr val="FFEEDD"/>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b="1" smtClean="0">
                <a:solidFill>
                  <a:srgbClr val="000000"/>
                </a:solidFill>
                <a:latin typeface="Arial" panose="020B0604020202020204" pitchFamily="34" charset="0"/>
                <a:cs typeface="Arial" panose="020B0604020202020204" pitchFamily="34" charset="0"/>
              </a:rPr>
              <a:t>Có thể thay thế hoàn toàn</a:t>
            </a:r>
            <a:endParaRPr lang="en-US" sz="4000" b="1">
              <a:solidFill>
                <a:srgbClr val="000000"/>
              </a:solidFill>
              <a:latin typeface="Arial" panose="020B0604020202020204" pitchFamily="34" charset="0"/>
              <a:cs typeface="Arial" panose="020B0604020202020204" pitchFamily="34" charset="0"/>
            </a:endParaRPr>
          </a:p>
        </p:txBody>
      </p:sp>
      <p:sp>
        <p:nvSpPr>
          <p:cNvPr id="12" name="TextBox 11"/>
          <p:cNvSpPr txBox="1"/>
          <p:nvPr/>
        </p:nvSpPr>
        <p:spPr>
          <a:xfrm>
            <a:off x="6553200" y="3489698"/>
            <a:ext cx="10972800" cy="274825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K</a:t>
            </a:r>
            <a:r>
              <a:rPr lang="vi-VN" sz="4000" smtClean="0">
                <a:latin typeface="Arial" panose="020B0604020202020204" pitchFamily="34" charset="0"/>
                <a:cs typeface="Arial" panose="020B0604020202020204" pitchFamily="34" charset="0"/>
              </a:rPr>
              <a:t>hả </a:t>
            </a:r>
            <a:r>
              <a:rPr lang="vi-VN" sz="4000">
                <a:latin typeface="Arial" panose="020B0604020202020204" pitchFamily="34" charset="0"/>
                <a:cs typeface="Arial" panose="020B0604020202020204" pitchFamily="34" charset="0"/>
              </a:rPr>
              <a:t>năng thích ứng nhanh chóng, học hỏi từ dữ liệu lớn → tối ưu hoá và thực hiện các nhiệm vụ trước đây chỉ có con người làm được.</a:t>
            </a:r>
            <a:endParaRPr lang="vi-VN" sz="4000">
              <a:latin typeface="Arial" panose="020B0604020202020204" pitchFamily="34" charset="0"/>
              <a:cs typeface="Arial" panose="020B0604020202020204" pitchFamily="34" charset="0"/>
            </a:endParaRPr>
          </a:p>
        </p:txBody>
      </p:sp>
      <p:cxnSp>
        <p:nvCxnSpPr>
          <p:cNvPr id="13" name="Straight Arrow Connector 12"/>
          <p:cNvCxnSpPr>
            <a:stCxn id="11" idx="3"/>
            <a:endCxn id="12" idx="1"/>
          </p:cNvCxnSpPr>
          <p:nvPr/>
        </p:nvCxnSpPr>
        <p:spPr>
          <a:xfrm flipV="1">
            <a:off x="5584313" y="4863825"/>
            <a:ext cx="968887" cy="129651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53200" y="6993404"/>
            <a:ext cx="10972800" cy="1938992"/>
          </a:xfrm>
          <a:prstGeom prst="rect">
            <a:avLst/>
          </a:prstGeom>
          <a:noFill/>
        </p:spPr>
        <p:txBody>
          <a:bodyPr wrap="square" rtlCol="0">
            <a:spAutoFit/>
          </a:bodyPr>
          <a:lstStyle/>
          <a:p>
            <a:pPr algn="just">
              <a:lnSpc>
                <a:spcPct val="150000"/>
              </a:lnSpc>
            </a:pPr>
            <a:r>
              <a:rPr lang="vi-VN" sz="4000">
                <a:cs typeface="Arial" panose="020B0604020202020204" pitchFamily="34" charset="0"/>
              </a:rPr>
              <a:t>Nhiều lĩnh vực </a:t>
            </a:r>
            <a:r>
              <a:rPr lang="vi-VN" sz="4000" smtClean="0">
                <a:cs typeface="Arial" panose="020B0604020202020204" pitchFamily="34" charset="0"/>
              </a:rPr>
              <a:t>không </a:t>
            </a:r>
            <a:r>
              <a:rPr lang="vi-VN" sz="4000">
                <a:cs typeface="Arial" panose="020B0604020202020204" pitchFamily="34" charset="0"/>
              </a:rPr>
              <a:t>cần sự can thiệp của con người (lái xe tự động, quản lí tài chính,...).</a:t>
            </a:r>
            <a:endParaRPr lang="vi-VN" sz="4000">
              <a:cs typeface="Arial" panose="020B0604020202020204" pitchFamily="34" charset="0"/>
            </a:endParaRPr>
          </a:p>
        </p:txBody>
      </p:sp>
      <p:cxnSp>
        <p:nvCxnSpPr>
          <p:cNvPr id="15" name="Straight Arrow Connector 14"/>
          <p:cNvCxnSpPr>
            <a:stCxn id="11" idx="3"/>
            <a:endCxn id="14" idx="1"/>
          </p:cNvCxnSpPr>
          <p:nvPr/>
        </p:nvCxnSpPr>
        <p:spPr>
          <a:xfrm>
            <a:off x="5584313" y="6160341"/>
            <a:ext cx="968887" cy="180255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 name="Pentagon 47"/>
          <p:cNvSpPr/>
          <p:nvPr/>
        </p:nvSpPr>
        <p:spPr>
          <a:xfrm>
            <a:off x="0" y="2890751"/>
            <a:ext cx="3810000" cy="1369439"/>
          </a:xfrm>
          <a:prstGeom prst="homePlate">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chemeClr val="bg1"/>
                </a:solidFill>
                <a:latin typeface="Arial" panose="020B0604020202020204" pitchFamily="34" charset="0"/>
                <a:cs typeface="Arial" panose="020B0604020202020204" pitchFamily="34" charset="0"/>
              </a:rPr>
              <a:t>TRẢ LỜI</a:t>
            </a:r>
            <a:endParaRPr lang="en-US" sz="4400" b="1">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cxnSp>
        <p:nvCxnSpPr>
          <p:cNvPr id="12" name="Elbow Connector 11"/>
          <p:cNvCxnSpPr>
            <a:stCxn id="11" idx="6"/>
          </p:cNvCxnSpPr>
          <p:nvPr/>
        </p:nvCxnSpPr>
        <p:spPr>
          <a:xfrm>
            <a:off x="6979334" y="3315530"/>
            <a:ext cx="1257153" cy="1705944"/>
          </a:xfrm>
          <a:prstGeom prst="bentConnector2">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26" idx="2"/>
          </p:cNvCxnSpPr>
          <p:nvPr/>
        </p:nvCxnSpPr>
        <p:spPr>
          <a:xfrm rot="10800000" flipV="1">
            <a:off x="7921120" y="3315530"/>
            <a:ext cx="2600622" cy="1584599"/>
          </a:xfrm>
          <a:prstGeom prst="bentConnector3">
            <a:avLst>
              <a:gd name="adj1" fmla="val 50000"/>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34" idx="6"/>
          </p:cNvCxnSpPr>
          <p:nvPr/>
        </p:nvCxnSpPr>
        <p:spPr>
          <a:xfrm flipV="1">
            <a:off x="7570510" y="6727417"/>
            <a:ext cx="1092230" cy="1515369"/>
          </a:xfrm>
          <a:prstGeom prst="bentConnector2">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36" idx="2"/>
          </p:cNvCxnSpPr>
          <p:nvPr/>
        </p:nvCxnSpPr>
        <p:spPr>
          <a:xfrm rot="10800000">
            <a:off x="9587072" y="6727417"/>
            <a:ext cx="1258488" cy="1521650"/>
          </a:xfrm>
          <a:prstGeom prst="bentConnector2">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172199" y="-196508"/>
            <a:ext cx="12512376" cy="1333248"/>
            <a:chOff x="12854683" y="-266700"/>
            <a:chExt cx="7802661" cy="1600200"/>
          </a:xfrm>
        </p:grpSpPr>
        <p:sp>
          <p:nvSpPr>
            <p:cNvPr id="3" name="Parallelogram 2"/>
            <p:cNvSpPr/>
            <p:nvPr/>
          </p:nvSpPr>
          <p:spPr>
            <a:xfrm>
              <a:off x="12854683" y="-266700"/>
              <a:ext cx="7802661"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854683" y="89144"/>
              <a:ext cx="7335540" cy="103432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Trí tuệ nhân tạo và một vài cảnh báo</a:t>
              </a:r>
              <a:endParaRPr lang="en-US" sz="5000" b="1">
                <a:solidFill>
                  <a:schemeClr val="bg1"/>
                </a:solidFill>
                <a:latin typeface="Arial" panose="020B0604020202020204" pitchFamily="34" charset="0"/>
                <a:cs typeface="Arial" panose="020B0604020202020204" pitchFamily="34" charset="0"/>
              </a:endParaRPr>
            </a:p>
          </p:txBody>
        </p:sp>
      </p:grpSp>
      <p:sp>
        <p:nvSpPr>
          <p:cNvPr id="9" name="Flowchart: Preparation 8"/>
          <p:cNvSpPr/>
          <p:nvPr/>
        </p:nvSpPr>
        <p:spPr>
          <a:xfrm>
            <a:off x="5864345" y="4837246"/>
            <a:ext cx="6556374" cy="2062163"/>
          </a:xfrm>
          <a:prstGeom prst="flowChartPreparation">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bg1"/>
                </a:solidFill>
                <a:cs typeface="Arial" panose="020B0604020202020204" pitchFamily="34" charset="0"/>
              </a:rPr>
              <a:t>Nguy cơ cần được cảnh </a:t>
            </a:r>
            <a:r>
              <a:rPr lang="vi-VN" sz="4000" b="1" smtClean="0">
                <a:solidFill>
                  <a:schemeClr val="bg1"/>
                </a:solidFill>
                <a:cs typeface="Arial" panose="020B0604020202020204" pitchFamily="34" charset="0"/>
              </a:rPr>
              <a:t>báo</a:t>
            </a:r>
            <a:endParaRPr lang="vi-VN" sz="4000" b="1" dirty="0">
              <a:solidFill>
                <a:schemeClr val="bg1"/>
              </a:solidFill>
              <a:cs typeface="Arial" panose="020B0604020202020204" pitchFamily="34" charset="0"/>
            </a:endParaRPr>
          </a:p>
        </p:txBody>
      </p:sp>
      <p:sp>
        <p:nvSpPr>
          <p:cNvPr id="11" name="Oval 10"/>
          <p:cNvSpPr/>
          <p:nvPr/>
        </p:nvSpPr>
        <p:spPr>
          <a:xfrm>
            <a:off x="5940836" y="2834743"/>
            <a:ext cx="1038498" cy="96157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1</a:t>
            </a:r>
            <a:endParaRPr lang="en-US" sz="4000" b="1" dirty="0">
              <a:solidFill>
                <a:schemeClr val="bg1"/>
              </a:solidFill>
              <a:latin typeface="Arial" panose="020B0604020202020204" pitchFamily="34" charset="0"/>
              <a:cs typeface="Arial" panose="020B0604020202020204" pitchFamily="34" charset="0"/>
            </a:endParaRPr>
          </a:p>
        </p:txBody>
      </p:sp>
      <p:sp>
        <p:nvSpPr>
          <p:cNvPr id="13" name="Rounded Rectangle 12"/>
          <p:cNvSpPr/>
          <p:nvPr/>
        </p:nvSpPr>
        <p:spPr>
          <a:xfrm>
            <a:off x="2754460" y="2446205"/>
            <a:ext cx="2819400" cy="173864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Áp lực </a:t>
            </a:r>
            <a:endParaRPr lang="en-US" sz="4000" smtClean="0">
              <a:solidFill>
                <a:schemeClr val="tx1"/>
              </a:solidFill>
              <a:latin typeface="Arial" panose="020B0604020202020204" pitchFamily="34" charset="0"/>
              <a:cs typeface="Arial" panose="020B0604020202020204" pitchFamily="34" charset="0"/>
            </a:endParaRPr>
          </a:p>
          <a:p>
            <a:pPr algn="ctr">
              <a:lnSpc>
                <a:spcPct val="150000"/>
              </a:lnSpc>
            </a:pPr>
            <a:r>
              <a:rPr lang="en-US" sz="4000" smtClean="0">
                <a:solidFill>
                  <a:schemeClr val="tx1"/>
                </a:solidFill>
                <a:latin typeface="Arial" panose="020B0604020202020204" pitchFamily="34" charset="0"/>
                <a:cs typeface="Arial" panose="020B0604020202020204" pitchFamily="34" charset="0"/>
              </a:rPr>
              <a:t>thất </a:t>
            </a:r>
            <a:r>
              <a:rPr lang="en-US" sz="4000">
                <a:solidFill>
                  <a:schemeClr val="tx1"/>
                </a:solidFill>
                <a:latin typeface="Arial" panose="020B0604020202020204" pitchFamily="34" charset="0"/>
                <a:cs typeface="Arial" panose="020B0604020202020204" pitchFamily="34" charset="0"/>
              </a:rPr>
              <a:t>nghiệp</a:t>
            </a:r>
            <a:endParaRPr lang="vi-VN" sz="4000" dirty="0">
              <a:solidFill>
                <a:schemeClr val="tx1"/>
              </a:solidFill>
              <a:latin typeface="Arial" panose="020B0604020202020204" pitchFamily="34" charset="0"/>
              <a:cs typeface="Arial" panose="020B0604020202020204" pitchFamily="34" charset="0"/>
            </a:endParaRPr>
          </a:p>
        </p:txBody>
      </p:sp>
      <p:pic>
        <p:nvPicPr>
          <p:cNvPr id="8194" name="Picture 2" descr="https://cdn.vietnambiz.vn/2019/8/12/that-nghiep3110112857-15656074062991730491759.jpg"/>
          <p:cNvPicPr>
            <a:picLocks noChangeAspect="1" noChangeArrowheads="1"/>
          </p:cNvPicPr>
          <p:nvPr/>
        </p:nvPicPr>
        <p:blipFill rotWithShape="1">
          <a:blip r:embed="rId1">
            <a:extLst>
              <a:ext uri="{28A0092B-C50C-407E-A947-70E740481C1C}">
                <a14:useLocalDpi xmlns:a14="http://schemas.microsoft.com/office/drawing/2010/main" val="0"/>
              </a:ext>
            </a:extLst>
          </a:blip>
          <a:srcRect l="18521" r="15100"/>
          <a:stretch>
            <a:fillRect/>
          </a:stretch>
        </p:blipFill>
        <p:spPr bwMode="auto">
          <a:xfrm>
            <a:off x="489946" y="2215605"/>
            <a:ext cx="2133600" cy="2142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https://lsvn.vn/uploads/photos/13/003/9/638233cf17aa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717" y="5620425"/>
            <a:ext cx="3061238" cy="2040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https://phaply.net.vn/uploads/images/2022/09/15/2-16632503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5423" y="3848101"/>
            <a:ext cx="3740542" cy="2104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0" name="Picture 8" descr="https://ict-imgs.vgcloud.vn/2021/03/19/15/tri-tue-nhan-tao-co-the-chi-phoi-cuoc-song-cua-con-nguoi-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4465" y="7629722"/>
            <a:ext cx="2439805" cy="1626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Oval 25"/>
          <p:cNvSpPr/>
          <p:nvPr/>
        </p:nvSpPr>
        <p:spPr>
          <a:xfrm>
            <a:off x="10521742" y="2834744"/>
            <a:ext cx="1038498" cy="96157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Arial" panose="020B0604020202020204" pitchFamily="34" charset="0"/>
                <a:cs typeface="Arial" panose="020B0604020202020204" pitchFamily="34" charset="0"/>
              </a:rPr>
              <a:t>3</a:t>
            </a:r>
            <a:endParaRPr lang="en-US" sz="4000" b="1" dirty="0">
              <a:solidFill>
                <a:schemeClr val="bg1"/>
              </a:solidFill>
              <a:latin typeface="Arial" panose="020B0604020202020204" pitchFamily="34" charset="0"/>
              <a:cs typeface="Arial" panose="020B0604020202020204" pitchFamily="34" charset="0"/>
            </a:endParaRPr>
          </a:p>
        </p:txBody>
      </p:sp>
      <p:sp>
        <p:nvSpPr>
          <p:cNvPr id="28" name="Rounded Rectangle 27"/>
          <p:cNvSpPr/>
          <p:nvPr/>
        </p:nvSpPr>
        <p:spPr>
          <a:xfrm>
            <a:off x="306901" y="7373463"/>
            <a:ext cx="6172199" cy="173864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Ảnh hưởng quyền riêng tư</a:t>
            </a:r>
            <a:endParaRPr lang="vi-VN" sz="4000" dirty="0">
              <a:solidFill>
                <a:schemeClr val="tx1"/>
              </a:solidFill>
              <a:latin typeface="Arial" panose="020B0604020202020204" pitchFamily="34" charset="0"/>
              <a:cs typeface="Arial" panose="020B0604020202020204" pitchFamily="34" charset="0"/>
            </a:endParaRPr>
          </a:p>
        </p:txBody>
      </p:sp>
      <p:sp>
        <p:nvSpPr>
          <p:cNvPr id="34" name="Oval 33"/>
          <p:cNvSpPr/>
          <p:nvPr/>
        </p:nvSpPr>
        <p:spPr>
          <a:xfrm>
            <a:off x="6532012" y="7761999"/>
            <a:ext cx="1038498" cy="96157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Arial" panose="020B0604020202020204" pitchFamily="34" charset="0"/>
                <a:cs typeface="Arial" panose="020B0604020202020204" pitchFamily="34" charset="0"/>
              </a:rPr>
              <a:t>2</a:t>
            </a:r>
            <a:endParaRPr lang="en-US" sz="4000" b="1" dirty="0">
              <a:solidFill>
                <a:schemeClr val="bg1"/>
              </a:solidFill>
              <a:latin typeface="Arial" panose="020B0604020202020204" pitchFamily="34" charset="0"/>
              <a:cs typeface="Arial" panose="020B0604020202020204" pitchFamily="34" charset="0"/>
            </a:endParaRPr>
          </a:p>
        </p:txBody>
      </p:sp>
      <p:sp>
        <p:nvSpPr>
          <p:cNvPr id="36" name="Oval 35"/>
          <p:cNvSpPr/>
          <p:nvPr/>
        </p:nvSpPr>
        <p:spPr>
          <a:xfrm>
            <a:off x="10845560" y="7768280"/>
            <a:ext cx="1038498" cy="96157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Arial" panose="020B0604020202020204" pitchFamily="34" charset="0"/>
                <a:cs typeface="Arial" panose="020B0604020202020204" pitchFamily="34" charset="0"/>
              </a:rPr>
              <a:t>4</a:t>
            </a:r>
            <a:endParaRPr lang="en-US" sz="4000" b="1" dirty="0">
              <a:solidFill>
                <a:schemeClr val="bg1"/>
              </a:solidFill>
              <a:latin typeface="Arial" panose="020B0604020202020204" pitchFamily="34" charset="0"/>
              <a:cs typeface="Arial" panose="020B0604020202020204" pitchFamily="34" charset="0"/>
            </a:endParaRPr>
          </a:p>
        </p:txBody>
      </p:sp>
      <p:sp>
        <p:nvSpPr>
          <p:cNvPr id="38" name="Rounded Rectangle 37"/>
          <p:cNvSpPr/>
          <p:nvPr/>
        </p:nvSpPr>
        <p:spPr>
          <a:xfrm>
            <a:off x="11686704" y="2259817"/>
            <a:ext cx="6386736" cy="173864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Khả năng </a:t>
            </a:r>
            <a:r>
              <a:rPr lang="en-US" sz="4000" smtClean="0">
                <a:solidFill>
                  <a:schemeClr val="tx1"/>
                </a:solidFill>
                <a:latin typeface="Arial" panose="020B0604020202020204" pitchFamily="34" charset="0"/>
                <a:cs typeface="Arial" panose="020B0604020202020204" pitchFamily="34" charset="0"/>
              </a:rPr>
              <a:t>thiếu </a:t>
            </a:r>
            <a:r>
              <a:rPr lang="en-US" sz="4000">
                <a:solidFill>
                  <a:schemeClr val="tx1"/>
                </a:solidFill>
                <a:latin typeface="Arial" panose="020B0604020202020204" pitchFamily="34" charset="0"/>
                <a:cs typeface="Arial" panose="020B0604020202020204" pitchFamily="34" charset="0"/>
              </a:rPr>
              <a:t>minh bạch</a:t>
            </a:r>
            <a:endParaRPr lang="vi-VN" sz="4000" dirty="0">
              <a:solidFill>
                <a:schemeClr val="tx1"/>
              </a:solidFill>
              <a:latin typeface="Arial" panose="020B0604020202020204" pitchFamily="34" charset="0"/>
              <a:cs typeface="Arial" panose="020B0604020202020204" pitchFamily="34" charset="0"/>
            </a:endParaRPr>
          </a:p>
        </p:txBody>
      </p:sp>
      <p:sp>
        <p:nvSpPr>
          <p:cNvPr id="39" name="Rounded Rectangle 38"/>
          <p:cNvSpPr/>
          <p:nvPr/>
        </p:nvSpPr>
        <p:spPr>
          <a:xfrm>
            <a:off x="11977279" y="7629722"/>
            <a:ext cx="3403965" cy="173864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4000">
                <a:solidFill>
                  <a:schemeClr val="tx1"/>
                </a:solidFill>
                <a:latin typeface="Arial" panose="020B0604020202020204" pitchFamily="34" charset="0"/>
                <a:cs typeface="Arial" panose="020B0604020202020204" pitchFamily="34" charset="0"/>
              </a:rPr>
              <a:t>Rủi ro về an ninh, an toàn</a:t>
            </a:r>
            <a:endParaRPr lang="vi-VN" sz="40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5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8194"/>
                                        </p:tgtEl>
                                        <p:attrNameLst>
                                          <p:attrName>style.visibility</p:attrName>
                                        </p:attrNameLst>
                                      </p:cBhvr>
                                      <p:to>
                                        <p:strVal val="visible"/>
                                      </p:to>
                                    </p:set>
                                    <p:anim calcmode="lin" valueType="num">
                                      <p:cBhvr>
                                        <p:cTn id="24" dur="500" fill="hold"/>
                                        <p:tgtEl>
                                          <p:spTgt spid="8194"/>
                                        </p:tgtEl>
                                        <p:attrNameLst>
                                          <p:attrName>ppt_w</p:attrName>
                                        </p:attrNameLst>
                                      </p:cBhvr>
                                      <p:tavLst>
                                        <p:tav tm="0">
                                          <p:val>
                                            <p:fltVal val="0"/>
                                          </p:val>
                                        </p:tav>
                                        <p:tav tm="100000">
                                          <p:val>
                                            <p:strVal val="#ppt_w"/>
                                          </p:val>
                                        </p:tav>
                                      </p:tavLst>
                                    </p:anim>
                                    <p:anim calcmode="lin" valueType="num">
                                      <p:cBhvr>
                                        <p:cTn id="25" dur="500" fill="hold"/>
                                        <p:tgtEl>
                                          <p:spTgt spid="8194"/>
                                        </p:tgtEl>
                                        <p:attrNameLst>
                                          <p:attrName>ppt_h</p:attrName>
                                        </p:attrNameLst>
                                      </p:cBhvr>
                                      <p:tavLst>
                                        <p:tav tm="0">
                                          <p:val>
                                            <p:fltVal val="0"/>
                                          </p:val>
                                        </p:tav>
                                        <p:tav tm="100000">
                                          <p:val>
                                            <p:strVal val="#ppt_h"/>
                                          </p:val>
                                        </p:tav>
                                      </p:tavLst>
                                    </p:anim>
                                    <p:animEffect transition="in" filter="fade">
                                      <p:cBhvr>
                                        <p:cTn id="26" dur="500"/>
                                        <p:tgtEl>
                                          <p:spTgt spid="819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right)">
                                      <p:cBhvr>
                                        <p:cTn id="31" dur="500"/>
                                        <p:tgtEl>
                                          <p:spTgt spid="35"/>
                                        </p:tgtEl>
                                      </p:cBhvr>
                                    </p:animEffect>
                                  </p:childTnLst>
                                </p:cTn>
                              </p:par>
                            </p:childTnLst>
                          </p:cTn>
                        </p:par>
                        <p:par>
                          <p:cTn id="32" fill="hold">
                            <p:stCondLst>
                              <p:cond delay="500"/>
                            </p:stCondLst>
                            <p:childTnLst>
                              <p:par>
                                <p:cTn id="33" presetID="6" presetClass="entr" presetSubtype="16"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circle(in)">
                                      <p:cBhvr>
                                        <p:cTn id="35" dur="500"/>
                                        <p:tgtEl>
                                          <p:spTgt spid="34"/>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500"/>
                                        <p:tgtEl>
                                          <p:spTgt spid="28"/>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8196"/>
                                        </p:tgtEl>
                                        <p:attrNameLst>
                                          <p:attrName>style.visibility</p:attrName>
                                        </p:attrNameLst>
                                      </p:cBhvr>
                                      <p:to>
                                        <p:strVal val="visible"/>
                                      </p:to>
                                    </p:set>
                                    <p:anim calcmode="lin" valueType="num">
                                      <p:cBhvr>
                                        <p:cTn id="43" dur="500" fill="hold"/>
                                        <p:tgtEl>
                                          <p:spTgt spid="8196"/>
                                        </p:tgtEl>
                                        <p:attrNameLst>
                                          <p:attrName>ppt_w</p:attrName>
                                        </p:attrNameLst>
                                      </p:cBhvr>
                                      <p:tavLst>
                                        <p:tav tm="0">
                                          <p:val>
                                            <p:fltVal val="0"/>
                                          </p:val>
                                        </p:tav>
                                        <p:tav tm="100000">
                                          <p:val>
                                            <p:strVal val="#ppt_w"/>
                                          </p:val>
                                        </p:tav>
                                      </p:tavLst>
                                    </p:anim>
                                    <p:anim calcmode="lin" valueType="num">
                                      <p:cBhvr>
                                        <p:cTn id="44" dur="500" fill="hold"/>
                                        <p:tgtEl>
                                          <p:spTgt spid="8196"/>
                                        </p:tgtEl>
                                        <p:attrNameLst>
                                          <p:attrName>ppt_h</p:attrName>
                                        </p:attrNameLst>
                                      </p:cBhvr>
                                      <p:tavLst>
                                        <p:tav tm="0">
                                          <p:val>
                                            <p:fltVal val="0"/>
                                          </p:val>
                                        </p:tav>
                                        <p:tav tm="100000">
                                          <p:val>
                                            <p:strVal val="#ppt_h"/>
                                          </p:val>
                                        </p:tav>
                                      </p:tavLst>
                                    </p:anim>
                                    <p:animEffect transition="in" filter="fade">
                                      <p:cBhvr>
                                        <p:cTn id="45" dur="500"/>
                                        <p:tgtEl>
                                          <p:spTgt spid="819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par>
                          <p:cTn id="51" fill="hold">
                            <p:stCondLst>
                              <p:cond delay="500"/>
                            </p:stCondLst>
                            <p:childTnLst>
                              <p:par>
                                <p:cTn id="52" presetID="6" presetClass="entr" presetSubtype="16"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circle(in)">
                                      <p:cBhvr>
                                        <p:cTn id="54" dur="500"/>
                                        <p:tgtEl>
                                          <p:spTgt spid="26"/>
                                        </p:tgtEl>
                                      </p:cBhvr>
                                    </p:animEffect>
                                  </p:childTnLst>
                                </p:cTn>
                              </p:par>
                            </p:childTnLst>
                          </p:cTn>
                        </p:par>
                        <p:par>
                          <p:cTn id="55" fill="hold">
                            <p:stCondLst>
                              <p:cond delay="1000"/>
                            </p:stCondLst>
                            <p:childTnLst>
                              <p:par>
                                <p:cTn id="56" presetID="14" presetClass="entr" presetSubtype="10"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randombar(horizontal)">
                                      <p:cBhvr>
                                        <p:cTn id="58" dur="500"/>
                                        <p:tgtEl>
                                          <p:spTgt spid="38"/>
                                        </p:tgtEl>
                                      </p:cBhvr>
                                    </p:animEffect>
                                  </p:childTnLst>
                                </p:cTn>
                              </p:par>
                            </p:childTnLst>
                          </p:cTn>
                        </p:par>
                        <p:par>
                          <p:cTn id="59" fill="hold">
                            <p:stCondLst>
                              <p:cond delay="1500"/>
                            </p:stCondLst>
                            <p:childTnLst>
                              <p:par>
                                <p:cTn id="60" presetID="53" presetClass="entr" presetSubtype="16" fill="hold" nodeType="afterEffect">
                                  <p:stCondLst>
                                    <p:cond delay="0"/>
                                  </p:stCondLst>
                                  <p:childTnLst>
                                    <p:set>
                                      <p:cBhvr>
                                        <p:cTn id="61" dur="1" fill="hold">
                                          <p:stCondLst>
                                            <p:cond delay="0"/>
                                          </p:stCondLst>
                                        </p:cTn>
                                        <p:tgtEl>
                                          <p:spTgt spid="8198"/>
                                        </p:tgtEl>
                                        <p:attrNameLst>
                                          <p:attrName>style.visibility</p:attrName>
                                        </p:attrNameLst>
                                      </p:cBhvr>
                                      <p:to>
                                        <p:strVal val="visible"/>
                                      </p:to>
                                    </p:set>
                                    <p:anim calcmode="lin" valueType="num">
                                      <p:cBhvr>
                                        <p:cTn id="62" dur="500" fill="hold"/>
                                        <p:tgtEl>
                                          <p:spTgt spid="8198"/>
                                        </p:tgtEl>
                                        <p:attrNameLst>
                                          <p:attrName>ppt_w</p:attrName>
                                        </p:attrNameLst>
                                      </p:cBhvr>
                                      <p:tavLst>
                                        <p:tav tm="0">
                                          <p:val>
                                            <p:fltVal val="0"/>
                                          </p:val>
                                        </p:tav>
                                        <p:tav tm="100000">
                                          <p:val>
                                            <p:strVal val="#ppt_w"/>
                                          </p:val>
                                        </p:tav>
                                      </p:tavLst>
                                    </p:anim>
                                    <p:anim calcmode="lin" valueType="num">
                                      <p:cBhvr>
                                        <p:cTn id="63" dur="500" fill="hold"/>
                                        <p:tgtEl>
                                          <p:spTgt spid="8198"/>
                                        </p:tgtEl>
                                        <p:attrNameLst>
                                          <p:attrName>ppt_h</p:attrName>
                                        </p:attrNameLst>
                                      </p:cBhvr>
                                      <p:tavLst>
                                        <p:tav tm="0">
                                          <p:val>
                                            <p:fltVal val="0"/>
                                          </p:val>
                                        </p:tav>
                                        <p:tav tm="100000">
                                          <p:val>
                                            <p:strVal val="#ppt_h"/>
                                          </p:val>
                                        </p:tav>
                                      </p:tavLst>
                                    </p:anim>
                                    <p:animEffect transition="in" filter="fade">
                                      <p:cBhvr>
                                        <p:cTn id="64" dur="500"/>
                                        <p:tgtEl>
                                          <p:spTgt spid="819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left)">
                                      <p:cBhvr>
                                        <p:cTn id="69" dur="500"/>
                                        <p:tgtEl>
                                          <p:spTgt spid="37"/>
                                        </p:tgtEl>
                                      </p:cBhvr>
                                    </p:animEffect>
                                  </p:childTnLst>
                                </p:cTn>
                              </p:par>
                            </p:childTnLst>
                          </p:cTn>
                        </p:par>
                        <p:par>
                          <p:cTn id="70" fill="hold">
                            <p:stCondLst>
                              <p:cond delay="500"/>
                            </p:stCondLst>
                            <p:childTnLst>
                              <p:par>
                                <p:cTn id="71" presetID="6" presetClass="entr" presetSubtype="16"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circle(in)">
                                      <p:cBhvr>
                                        <p:cTn id="73" dur="500"/>
                                        <p:tgtEl>
                                          <p:spTgt spid="36"/>
                                        </p:tgtEl>
                                      </p:cBhvr>
                                    </p:animEffect>
                                  </p:childTnLst>
                                </p:cTn>
                              </p:par>
                            </p:childTnLst>
                          </p:cTn>
                        </p:par>
                        <p:par>
                          <p:cTn id="74" fill="hold">
                            <p:stCondLst>
                              <p:cond delay="1000"/>
                            </p:stCondLst>
                            <p:childTnLst>
                              <p:par>
                                <p:cTn id="75" presetID="14" presetClass="entr" presetSubtype="10" fill="hold" grpId="0" nodeType="after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randombar(horizontal)">
                                      <p:cBhvr>
                                        <p:cTn id="77" dur="500"/>
                                        <p:tgtEl>
                                          <p:spTgt spid="39"/>
                                        </p:tgtEl>
                                      </p:cBhvr>
                                    </p:animEffect>
                                  </p:childTnLst>
                                </p:cTn>
                              </p:par>
                            </p:childTnLst>
                          </p:cTn>
                        </p:par>
                        <p:par>
                          <p:cTn id="78" fill="hold">
                            <p:stCondLst>
                              <p:cond delay="1500"/>
                            </p:stCondLst>
                            <p:childTnLst>
                              <p:par>
                                <p:cTn id="79" presetID="53" presetClass="entr" presetSubtype="16" fill="hold" nodeType="afterEffect">
                                  <p:stCondLst>
                                    <p:cond delay="0"/>
                                  </p:stCondLst>
                                  <p:childTnLst>
                                    <p:set>
                                      <p:cBhvr>
                                        <p:cTn id="80" dur="1" fill="hold">
                                          <p:stCondLst>
                                            <p:cond delay="0"/>
                                          </p:stCondLst>
                                        </p:cTn>
                                        <p:tgtEl>
                                          <p:spTgt spid="8200"/>
                                        </p:tgtEl>
                                        <p:attrNameLst>
                                          <p:attrName>style.visibility</p:attrName>
                                        </p:attrNameLst>
                                      </p:cBhvr>
                                      <p:to>
                                        <p:strVal val="visible"/>
                                      </p:to>
                                    </p:set>
                                    <p:anim calcmode="lin" valueType="num">
                                      <p:cBhvr>
                                        <p:cTn id="81" dur="500" fill="hold"/>
                                        <p:tgtEl>
                                          <p:spTgt spid="8200"/>
                                        </p:tgtEl>
                                        <p:attrNameLst>
                                          <p:attrName>ppt_w</p:attrName>
                                        </p:attrNameLst>
                                      </p:cBhvr>
                                      <p:tavLst>
                                        <p:tav tm="0">
                                          <p:val>
                                            <p:fltVal val="0"/>
                                          </p:val>
                                        </p:tav>
                                        <p:tav tm="100000">
                                          <p:val>
                                            <p:strVal val="#ppt_w"/>
                                          </p:val>
                                        </p:tav>
                                      </p:tavLst>
                                    </p:anim>
                                    <p:anim calcmode="lin" valueType="num">
                                      <p:cBhvr>
                                        <p:cTn id="82" dur="500" fill="hold"/>
                                        <p:tgtEl>
                                          <p:spTgt spid="8200"/>
                                        </p:tgtEl>
                                        <p:attrNameLst>
                                          <p:attrName>ppt_h</p:attrName>
                                        </p:attrNameLst>
                                      </p:cBhvr>
                                      <p:tavLst>
                                        <p:tav tm="0">
                                          <p:val>
                                            <p:fltVal val="0"/>
                                          </p:val>
                                        </p:tav>
                                        <p:tav tm="100000">
                                          <p:val>
                                            <p:strVal val="#ppt_h"/>
                                          </p:val>
                                        </p:tav>
                                      </p:tavLst>
                                    </p:anim>
                                    <p:animEffect transition="in" filter="fade">
                                      <p:cBhvr>
                                        <p:cTn id="83"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26" grpId="0" animBg="1"/>
      <p:bldP spid="28" grpId="0"/>
      <p:bldP spid="34" grpId="0" animBg="1"/>
      <p:bldP spid="36" grpId="0" animBg="1"/>
      <p:bldP spid="38" grpId="0"/>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9" name="TextBox 8"/>
          <p:cNvSpPr txBox="1"/>
          <p:nvPr/>
        </p:nvSpPr>
        <p:spPr>
          <a:xfrm>
            <a:off x="0" y="644666"/>
            <a:ext cx="18287999" cy="861774"/>
          </a:xfrm>
          <a:prstGeom prst="rect">
            <a:avLst/>
          </a:prstGeom>
          <a:noFill/>
        </p:spPr>
        <p:txBody>
          <a:bodyPr wrap="square" rtlCol="0">
            <a:spAutoFit/>
          </a:bodyPr>
          <a:lstStyle/>
          <a:p>
            <a:pPr algn="ctr"/>
            <a:r>
              <a:rPr lang="en-US" sz="5000" b="1" smtClean="0">
                <a:solidFill>
                  <a:srgbClr val="0070C0"/>
                </a:solidFill>
                <a:latin typeface="Arial" panose="020B0604020202020204" pitchFamily="34" charset="0"/>
                <a:cs typeface="Arial" panose="020B0604020202020204" pitchFamily="34" charset="0"/>
              </a:rPr>
              <a:t>CỦNG CỐ KIẾN THỨC (SGK TR.13)</a:t>
            </a:r>
            <a:endParaRPr lang="en-US" sz="5000" b="1">
              <a:solidFill>
                <a:srgbClr val="0070C0"/>
              </a:solidFill>
              <a:latin typeface="Arial" panose="020B0604020202020204" pitchFamily="34" charset="0"/>
              <a:cs typeface="Arial" panose="020B0604020202020204" pitchFamily="34" charset="0"/>
            </a:endParaRPr>
          </a:p>
        </p:txBody>
      </p:sp>
      <p:grpSp>
        <p:nvGrpSpPr>
          <p:cNvPr id="14" name="Group 13"/>
          <p:cNvGrpSpPr/>
          <p:nvPr/>
        </p:nvGrpSpPr>
        <p:grpSpPr>
          <a:xfrm>
            <a:off x="762000" y="2171700"/>
            <a:ext cx="11048356" cy="4114800"/>
            <a:chOff x="1023257" y="1263717"/>
            <a:chExt cx="11048356" cy="4114800"/>
          </a:xfrm>
        </p:grpSpPr>
        <p:sp>
          <p:nvSpPr>
            <p:cNvPr id="20" name="Rounded Rectangle 19"/>
            <p:cNvSpPr/>
            <p:nvPr/>
          </p:nvSpPr>
          <p:spPr>
            <a:xfrm>
              <a:off x="1023257" y="1427785"/>
              <a:ext cx="11048356" cy="3950732"/>
            </a:xfrm>
            <a:prstGeom prst="roundRect">
              <a:avLst>
                <a:gd name="adj" fmla="val 5960"/>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rgbClr val="000000"/>
                  </a:solidFill>
                  <a:latin typeface="Arial (Body)"/>
                </a:rPr>
                <a:t>    </a:t>
              </a:r>
              <a:r>
                <a:rPr lang="vi-VN" sz="4000" b="1" smtClean="0">
                  <a:solidFill>
                    <a:srgbClr val="000000"/>
                  </a:solidFill>
                  <a:latin typeface="Arial (Body)"/>
                </a:rPr>
                <a:t>Câu </a:t>
              </a:r>
              <a:r>
                <a:rPr lang="vi-VN" sz="4000" b="1">
                  <a:solidFill>
                    <a:srgbClr val="000000"/>
                  </a:solidFill>
                  <a:latin typeface="Arial (Body)"/>
                </a:rPr>
                <a:t>1. </a:t>
              </a:r>
              <a:r>
                <a:rPr lang="vi-VN" sz="4000">
                  <a:solidFill>
                    <a:srgbClr val="000000"/>
                  </a:solidFill>
                  <a:latin typeface="Arial (Body)"/>
                </a:rPr>
                <a:t>Trên cơ sở các phân tích về khả năng xử lí ngôn ngữ của ChatGPT ở trên, hãy chỉ ra một vài ví dụ ứng dụng AI cũng có khả năng đọc hiểu, trả lời câu hỏi của người dùng.</a:t>
              </a:r>
              <a:endParaRPr lang="en-US" sz="4000">
                <a:solidFill>
                  <a:srgbClr val="000000"/>
                </a:solidFill>
                <a:latin typeface="Arial (Body)"/>
              </a:endParaRPr>
            </a:p>
          </p:txBody>
        </p:sp>
        <p:pic>
          <p:nvPicPr>
            <p:cNvPr id="21" name="Picture 20" descr="https://lh5.googleusercontent.com/3S-EmRhxSIBwxQrvKCjshaYzv_wFR24429feKHmQM-cfjEZKZUU-_XvMVOSb6EOnbdjdex3VwNbGc-cQTTKpgyF1FkoA3iliMRwRbTfesM9l99thXv0kdu9QVwJLTB8VDbgmo9hudE998_gTJeZqng=s204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23257" y="1263717"/>
              <a:ext cx="664661" cy="930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762000" y="7083382"/>
            <a:ext cx="11048356" cy="2185219"/>
            <a:chOff x="1023257" y="1263717"/>
            <a:chExt cx="11048356" cy="2185219"/>
          </a:xfrm>
        </p:grpSpPr>
        <p:sp>
          <p:nvSpPr>
            <p:cNvPr id="23" name="Rounded Rectangle 22"/>
            <p:cNvSpPr/>
            <p:nvPr/>
          </p:nvSpPr>
          <p:spPr>
            <a:xfrm>
              <a:off x="1023257" y="1427785"/>
              <a:ext cx="11048356" cy="2021151"/>
            </a:xfrm>
            <a:prstGeom prst="roundRect">
              <a:avLst>
                <a:gd name="adj" fmla="val 10338"/>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rgbClr val="000000"/>
                  </a:solidFill>
                  <a:latin typeface="Arial (Body)"/>
                </a:rPr>
                <a:t>    </a:t>
              </a:r>
              <a:r>
                <a:rPr lang="vi-VN" sz="4000" b="1" smtClean="0">
                  <a:solidFill>
                    <a:srgbClr val="000000"/>
                  </a:solidFill>
                  <a:latin typeface="Arial (Body)"/>
                </a:rPr>
                <a:t>Câu </a:t>
              </a:r>
              <a:r>
                <a:rPr lang="vi-VN" sz="4000" b="1">
                  <a:solidFill>
                    <a:srgbClr val="000000"/>
                  </a:solidFill>
                  <a:latin typeface="Arial (Body)"/>
                </a:rPr>
                <a:t>2. </a:t>
              </a:r>
              <a:r>
                <a:rPr lang="vi-VN" sz="4000">
                  <a:solidFill>
                    <a:srgbClr val="000000"/>
                  </a:solidFill>
                  <a:latin typeface="Arial (Body)"/>
                </a:rPr>
                <a:t>Hãy nêu một số nguy cơ có thể xảy ra liên quan tới việc phát triển AI.</a:t>
              </a:r>
              <a:endParaRPr lang="en-US" sz="4000">
                <a:solidFill>
                  <a:srgbClr val="000000"/>
                </a:solidFill>
                <a:latin typeface="Arial (Body)"/>
              </a:endParaRPr>
            </a:p>
          </p:txBody>
        </p:sp>
        <p:pic>
          <p:nvPicPr>
            <p:cNvPr id="24" name="Picture 23" descr="https://lh5.googleusercontent.com/3S-EmRhxSIBwxQrvKCjshaYzv_wFR24429feKHmQM-cfjEZKZUU-_XvMVOSb6EOnbdjdex3VwNbGc-cQTTKpgyF1FkoA3iliMRwRbTfesM9l99thXv0kdu9QVwJLTB8VDbgmo9hudE998_gTJeZqng=s204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23257" y="1263717"/>
              <a:ext cx="664661" cy="930364"/>
            </a:xfrm>
            <a:prstGeom prst="rect">
              <a:avLst/>
            </a:prstGeom>
            <a:noFill/>
            <a:extLst>
              <a:ext uri="{909E8E84-426E-40DD-AFC4-6F175D3DCCD1}">
                <a14:hiddenFill xmlns:a14="http://schemas.microsoft.com/office/drawing/2010/main">
                  <a:solidFill>
                    <a:srgbClr val="FFFFFF"/>
                  </a:solidFill>
                </a14:hiddenFill>
              </a:ext>
            </a:extLst>
          </p:spPr>
        </p:pic>
      </p:grpSp>
      <p:pic>
        <p:nvPicPr>
          <p:cNvPr id="19458" name="Picture 2" descr="https://www.datanoticias.com/wp-content/uploads/2022/12/Que-es-Chat-G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6800" y="2335768"/>
            <a:ext cx="5105400" cy="5246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9458"/>
                                        </p:tgtEl>
                                        <p:attrNameLst>
                                          <p:attrName>style.visibility</p:attrName>
                                        </p:attrNameLst>
                                      </p:cBhvr>
                                      <p:to>
                                        <p:strVal val="visible"/>
                                      </p:to>
                                    </p:set>
                                    <p:anim calcmode="lin" valueType="num">
                                      <p:cBhvr>
                                        <p:cTn id="18" dur="500" fill="hold"/>
                                        <p:tgtEl>
                                          <p:spTgt spid="19458"/>
                                        </p:tgtEl>
                                        <p:attrNameLst>
                                          <p:attrName>ppt_w</p:attrName>
                                        </p:attrNameLst>
                                      </p:cBhvr>
                                      <p:tavLst>
                                        <p:tav tm="0">
                                          <p:val>
                                            <p:fltVal val="0"/>
                                          </p:val>
                                        </p:tav>
                                        <p:tav tm="100000">
                                          <p:val>
                                            <p:strVal val="#ppt_w"/>
                                          </p:val>
                                        </p:tav>
                                      </p:tavLst>
                                    </p:anim>
                                    <p:anim calcmode="lin" valueType="num">
                                      <p:cBhvr>
                                        <p:cTn id="19" dur="500" fill="hold"/>
                                        <p:tgtEl>
                                          <p:spTgt spid="19458"/>
                                        </p:tgtEl>
                                        <p:attrNameLst>
                                          <p:attrName>ppt_h</p:attrName>
                                        </p:attrNameLst>
                                      </p:cBhvr>
                                      <p:tavLst>
                                        <p:tav tm="0">
                                          <p:val>
                                            <p:fltVal val="0"/>
                                          </p:val>
                                        </p:tav>
                                        <p:tav tm="100000">
                                          <p:val>
                                            <p:strVal val="#ppt_h"/>
                                          </p:val>
                                        </p:tav>
                                      </p:tavLst>
                                    </p:anim>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extBox 2"/>
          <p:cNvSpPr txBox="1"/>
          <p:nvPr/>
        </p:nvSpPr>
        <p:spPr>
          <a:xfrm>
            <a:off x="2976562" y="137027"/>
            <a:ext cx="9672638" cy="1938992"/>
          </a:xfrm>
          <a:prstGeom prst="rect">
            <a:avLst/>
          </a:prstGeom>
          <a:noFill/>
        </p:spPr>
        <p:txBody>
          <a:bodyPr wrap="square">
            <a:spAutoFit/>
          </a:bodyPr>
          <a:lstStyle/>
          <a:p>
            <a:pPr>
              <a:lnSpc>
                <a:spcPct val="150000"/>
              </a:lnSpc>
            </a:pPr>
            <a:r>
              <a:rPr lang="vi-VN" sz="4000" i="1"/>
              <a:t>Một vài ví dụ ứng dụng AI có khả năng đọc hiểu, trả lời câu hỏi của người dùng:</a:t>
            </a:r>
            <a:endParaRPr lang="vi-VN" sz="4000" i="1"/>
          </a:p>
        </p:txBody>
      </p:sp>
      <p:sp>
        <p:nvSpPr>
          <p:cNvPr id="4" name="Arrow: Pentagon 3"/>
          <p:cNvSpPr/>
          <p:nvPr/>
        </p:nvSpPr>
        <p:spPr>
          <a:xfrm>
            <a:off x="-228600" y="696843"/>
            <a:ext cx="2895600" cy="914400"/>
          </a:xfrm>
          <a:prstGeom prst="homePlat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Câu 1 </a:t>
            </a:r>
            <a:endParaRPr lang="en-US" sz="4500" b="1">
              <a:solidFill>
                <a:srgbClr val="002060"/>
              </a:solidFill>
              <a:latin typeface="Arial" panose="020B0604020202020204" pitchFamily="34" charset="0"/>
              <a:cs typeface="Arial" panose="020B0604020202020204" pitchFamily="34" charset="0"/>
            </a:endParaRPr>
          </a:p>
        </p:txBody>
      </p:sp>
      <p:grpSp>
        <p:nvGrpSpPr>
          <p:cNvPr id="18" name="Group 17"/>
          <p:cNvGrpSpPr/>
          <p:nvPr/>
        </p:nvGrpSpPr>
        <p:grpSpPr>
          <a:xfrm>
            <a:off x="838200" y="2476500"/>
            <a:ext cx="3355258" cy="2137110"/>
            <a:chOff x="990600" y="2628900"/>
            <a:chExt cx="7086600" cy="2137110"/>
          </a:xfrm>
        </p:grpSpPr>
        <p:sp>
          <p:nvSpPr>
            <p:cNvPr id="19" name="Rectangle: Diagonal Corners Rounded 18"/>
            <p:cNvSpPr/>
            <p:nvPr/>
          </p:nvSpPr>
          <p:spPr>
            <a:xfrm>
              <a:off x="1142999" y="2781300"/>
              <a:ext cx="6934201" cy="1984710"/>
            </a:xfrm>
            <a:prstGeom prst="round2DiagRect">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Rounded 19"/>
            <p:cNvSpPr/>
            <p:nvPr/>
          </p:nvSpPr>
          <p:spPr>
            <a:xfrm>
              <a:off x="990600" y="2628900"/>
              <a:ext cx="6934201" cy="1984710"/>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69759" y="2635524"/>
              <a:ext cx="5728276" cy="1938992"/>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Chatbot và Trợ lí </a:t>
              </a:r>
              <a:r>
                <a:rPr lang="en-US" sz="4000" smtClean="0">
                  <a:latin typeface="Arial" panose="020B0604020202020204" pitchFamily="34" charset="0"/>
                  <a:cs typeface="Arial" panose="020B0604020202020204" pitchFamily="34" charset="0"/>
                </a:rPr>
                <a:t>ảo</a:t>
              </a:r>
              <a:endParaRPr lang="en-US" sz="4000">
                <a:latin typeface="Arial" panose="020B0604020202020204" pitchFamily="34" charset="0"/>
                <a:cs typeface="Arial" panose="020B0604020202020204" pitchFamily="34" charset="0"/>
              </a:endParaRPr>
            </a:p>
          </p:txBody>
        </p:sp>
      </p:grpSp>
      <p:grpSp>
        <p:nvGrpSpPr>
          <p:cNvPr id="36" name="Group 35"/>
          <p:cNvGrpSpPr/>
          <p:nvPr/>
        </p:nvGrpSpPr>
        <p:grpSpPr>
          <a:xfrm>
            <a:off x="9982199" y="2476499"/>
            <a:ext cx="3733801" cy="3124201"/>
            <a:chOff x="990599" y="2628899"/>
            <a:chExt cx="6934199" cy="3124201"/>
          </a:xfrm>
        </p:grpSpPr>
        <p:sp>
          <p:nvSpPr>
            <p:cNvPr id="37" name="Rectangle: Diagonal Corners Rounded 18"/>
            <p:cNvSpPr/>
            <p:nvPr/>
          </p:nvSpPr>
          <p:spPr>
            <a:xfrm>
              <a:off x="1143000" y="2781299"/>
              <a:ext cx="6781798" cy="2971801"/>
            </a:xfrm>
            <a:prstGeom prst="round2DiagRect">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Diagonal Corners Rounded 19"/>
            <p:cNvSpPr/>
            <p:nvPr/>
          </p:nvSpPr>
          <p:spPr>
            <a:xfrm>
              <a:off x="990599" y="2628899"/>
              <a:ext cx="6781798" cy="2971801"/>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249856" y="2674618"/>
              <a:ext cx="6263283" cy="1938992"/>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Hệ thống hỗ trợ quyết định dựa trên AI</a:t>
              </a:r>
              <a:endParaRPr lang="en-US" sz="4000">
                <a:latin typeface="Arial" panose="020B0604020202020204" pitchFamily="34" charset="0"/>
                <a:cs typeface="Arial" panose="020B0604020202020204" pitchFamily="34" charset="0"/>
              </a:endParaRPr>
            </a:p>
          </p:txBody>
        </p:sp>
      </p:grpSp>
      <p:grpSp>
        <p:nvGrpSpPr>
          <p:cNvPr id="40" name="Group 39"/>
          <p:cNvGrpSpPr/>
          <p:nvPr/>
        </p:nvGrpSpPr>
        <p:grpSpPr>
          <a:xfrm>
            <a:off x="838200" y="5602329"/>
            <a:ext cx="3429000" cy="4011231"/>
            <a:chOff x="990600" y="2628899"/>
            <a:chExt cx="7086600" cy="4011231"/>
          </a:xfrm>
        </p:grpSpPr>
        <p:sp>
          <p:nvSpPr>
            <p:cNvPr id="41" name="Rectangle: Diagonal Corners Rounded 18"/>
            <p:cNvSpPr/>
            <p:nvPr/>
          </p:nvSpPr>
          <p:spPr>
            <a:xfrm>
              <a:off x="1143000" y="2781299"/>
              <a:ext cx="6934200" cy="3858831"/>
            </a:xfrm>
            <a:prstGeom prst="round2DiagRect">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Diagonal Corners Rounded 19"/>
            <p:cNvSpPr/>
            <p:nvPr/>
          </p:nvSpPr>
          <p:spPr>
            <a:xfrm>
              <a:off x="990600" y="2628899"/>
              <a:ext cx="6934200" cy="3858831"/>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402257" y="2754301"/>
              <a:ext cx="6110883" cy="1938992"/>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Công cụ tìm kiếm và xử lí ngôn ngữ tự nhiên</a:t>
              </a:r>
              <a:endParaRPr lang="en-US" sz="4000">
                <a:latin typeface="Arial" panose="020B0604020202020204" pitchFamily="34" charset="0"/>
                <a:cs typeface="Arial" panose="020B0604020202020204" pitchFamily="34" charset="0"/>
              </a:endParaRPr>
            </a:p>
          </p:txBody>
        </p:sp>
      </p:grpSp>
      <p:grpSp>
        <p:nvGrpSpPr>
          <p:cNvPr id="44" name="Group 43"/>
          <p:cNvGrpSpPr/>
          <p:nvPr/>
        </p:nvGrpSpPr>
        <p:grpSpPr>
          <a:xfrm>
            <a:off x="9982199" y="6388356"/>
            <a:ext cx="3619503" cy="3122570"/>
            <a:chOff x="990600" y="2628900"/>
            <a:chExt cx="5943600" cy="3122570"/>
          </a:xfrm>
        </p:grpSpPr>
        <p:sp>
          <p:nvSpPr>
            <p:cNvPr id="45" name="Rectangle: Diagonal Corners Rounded 18"/>
            <p:cNvSpPr/>
            <p:nvPr/>
          </p:nvSpPr>
          <p:spPr>
            <a:xfrm>
              <a:off x="1143000" y="2781300"/>
              <a:ext cx="5791200" cy="2970170"/>
            </a:xfrm>
            <a:prstGeom prst="round2DiagRect">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Diagonal Corners Rounded 19"/>
            <p:cNvSpPr/>
            <p:nvPr/>
          </p:nvSpPr>
          <p:spPr>
            <a:xfrm>
              <a:off x="990600" y="2628900"/>
              <a:ext cx="5791200" cy="2970170"/>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516558" y="2649189"/>
              <a:ext cx="4739283" cy="1938992"/>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Hệ thống giáo dục tự động hoá</a:t>
              </a:r>
              <a:endParaRPr lang="en-US" sz="4000">
                <a:latin typeface="Arial" panose="020B0604020202020204" pitchFamily="34" charset="0"/>
                <a:cs typeface="Arial" panose="020B0604020202020204" pitchFamily="34" charset="0"/>
              </a:endParaRPr>
            </a:p>
          </p:txBody>
        </p:sp>
      </p:grpSp>
      <p:pic>
        <p:nvPicPr>
          <p:cNvPr id="9218" name="Picture 2" descr="https://images2.thanhnien.vn/528068263637045248/2023/8/2/tro-ly-google-assistant-16909420704461810249356.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9204" r="5883"/>
          <a:stretch>
            <a:fillRect/>
          </a:stretch>
        </p:blipFill>
        <p:spPr bwMode="auto">
          <a:xfrm>
            <a:off x="5316018" y="2639158"/>
            <a:ext cx="3399308" cy="2552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9222" name="Picture 6" descr="https://cafefcdn.com/203337114487263232/2024/2/7/620240207103403-1707293711470-17072937117851544710910.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1580" y="6180240"/>
            <a:ext cx="4049308" cy="3178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9224" name="Picture 8" descr="https://toanvn.edu.vn/uploads/ckeditor/pictures/2447/content_ung-dung-hoc-toan-online-mien-phi-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68" r="23426"/>
          <a:stretch>
            <a:fillRect/>
          </a:stretch>
        </p:blipFill>
        <p:spPr bwMode="auto">
          <a:xfrm>
            <a:off x="14439900" y="6808986"/>
            <a:ext cx="2971800" cy="2433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9226" name="Picture 10" descr="https://mediakwest.com/wp-content/uploads/2017/11/IBM-WATSON.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49757" y="2831242"/>
            <a:ext cx="3253981" cy="2440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wheel(1)">
                                      <p:cBhvr>
                                        <p:cTn id="20" dur="5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1" presetClass="entr" presetSubtype="1" fill="hold" nodeType="afterEffect">
                                  <p:stCondLst>
                                    <p:cond delay="0"/>
                                  </p:stCondLst>
                                  <p:childTnLst>
                                    <p:set>
                                      <p:cBhvr>
                                        <p:cTn id="29" dur="1" fill="hold">
                                          <p:stCondLst>
                                            <p:cond delay="0"/>
                                          </p:stCondLst>
                                        </p:cTn>
                                        <p:tgtEl>
                                          <p:spTgt spid="9226"/>
                                        </p:tgtEl>
                                        <p:attrNameLst>
                                          <p:attrName>style.visibility</p:attrName>
                                        </p:attrNameLst>
                                      </p:cBhvr>
                                      <p:to>
                                        <p:strVal val="visible"/>
                                      </p:to>
                                    </p:set>
                                    <p:animEffect transition="in" filter="wheel(1)">
                                      <p:cBhvr>
                                        <p:cTn id="30" dur="500"/>
                                        <p:tgtEl>
                                          <p:spTgt spid="922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1" presetClass="entr" presetSubtype="1" fill="hold" nodeType="afterEffect">
                                  <p:stCondLst>
                                    <p:cond delay="0"/>
                                  </p:stCondLst>
                                  <p:childTnLst>
                                    <p:set>
                                      <p:cBhvr>
                                        <p:cTn id="39" dur="1" fill="hold">
                                          <p:stCondLst>
                                            <p:cond delay="0"/>
                                          </p:stCondLst>
                                        </p:cTn>
                                        <p:tgtEl>
                                          <p:spTgt spid="9222"/>
                                        </p:tgtEl>
                                        <p:attrNameLst>
                                          <p:attrName>style.visibility</p:attrName>
                                        </p:attrNameLst>
                                      </p:cBhvr>
                                      <p:to>
                                        <p:strVal val="visible"/>
                                      </p:to>
                                    </p:set>
                                    <p:animEffect transition="in" filter="wheel(1)">
                                      <p:cBhvr>
                                        <p:cTn id="40" dur="500"/>
                                        <p:tgtEl>
                                          <p:spTgt spid="922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additive="base">
                                        <p:cTn id="45" dur="500" fill="hold"/>
                                        <p:tgtEl>
                                          <p:spTgt spid="44"/>
                                        </p:tgtEl>
                                        <p:attrNameLst>
                                          <p:attrName>ppt_x</p:attrName>
                                        </p:attrNameLst>
                                      </p:cBhvr>
                                      <p:tavLst>
                                        <p:tav tm="0">
                                          <p:val>
                                            <p:strVal val="#ppt_x"/>
                                          </p:val>
                                        </p:tav>
                                        <p:tav tm="100000">
                                          <p:val>
                                            <p:strVal val="#ppt_x"/>
                                          </p:val>
                                        </p:tav>
                                      </p:tavLst>
                                    </p:anim>
                                    <p:anim calcmode="lin" valueType="num">
                                      <p:cBhvr additive="base">
                                        <p:cTn id="46" dur="500" fill="hold"/>
                                        <p:tgtEl>
                                          <p:spTgt spid="4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1" presetClass="entr" presetSubtype="1" fill="hold" nodeType="afterEffect">
                                  <p:stCondLst>
                                    <p:cond delay="0"/>
                                  </p:stCondLst>
                                  <p:childTnLst>
                                    <p:set>
                                      <p:cBhvr>
                                        <p:cTn id="49" dur="1" fill="hold">
                                          <p:stCondLst>
                                            <p:cond delay="0"/>
                                          </p:stCondLst>
                                        </p:cTn>
                                        <p:tgtEl>
                                          <p:spTgt spid="9224"/>
                                        </p:tgtEl>
                                        <p:attrNameLst>
                                          <p:attrName>style.visibility</p:attrName>
                                        </p:attrNameLst>
                                      </p:cBhvr>
                                      <p:to>
                                        <p:strVal val="visible"/>
                                      </p:to>
                                    </p:set>
                                    <p:animEffect transition="in" filter="wheel(1)">
                                      <p:cBhvr>
                                        <p:cTn id="50"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extBox 2"/>
          <p:cNvSpPr txBox="1"/>
          <p:nvPr/>
        </p:nvSpPr>
        <p:spPr>
          <a:xfrm>
            <a:off x="3048000" y="800100"/>
            <a:ext cx="14325600" cy="901593"/>
          </a:xfrm>
          <a:prstGeom prst="rect">
            <a:avLst/>
          </a:prstGeom>
          <a:noFill/>
        </p:spPr>
        <p:txBody>
          <a:bodyPr wrap="square">
            <a:spAutoFit/>
          </a:bodyPr>
          <a:lstStyle/>
          <a:p>
            <a:pPr algn="just">
              <a:lnSpc>
                <a:spcPct val="150000"/>
              </a:lnSpc>
            </a:pPr>
            <a:r>
              <a:rPr lang="vi-VN" sz="4000" i="1"/>
              <a:t>Một số nguy cơ có thể xảy ra liên quan tới việc phát triển AI:</a:t>
            </a:r>
            <a:endParaRPr lang="vi-VN" sz="4000" i="1"/>
          </a:p>
        </p:txBody>
      </p:sp>
      <p:sp>
        <p:nvSpPr>
          <p:cNvPr id="4" name="Arrow: Pentagon 3"/>
          <p:cNvSpPr/>
          <p:nvPr/>
        </p:nvSpPr>
        <p:spPr>
          <a:xfrm>
            <a:off x="-228600" y="952500"/>
            <a:ext cx="2895600" cy="914400"/>
          </a:xfrm>
          <a:prstGeom prst="homePlat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Câu 2 </a:t>
            </a:r>
            <a:endParaRPr lang="en-US" sz="4500" b="1">
              <a:solidFill>
                <a:srgbClr val="002060"/>
              </a:solidFill>
              <a:latin typeface="Arial" panose="020B0604020202020204" pitchFamily="34" charset="0"/>
              <a:cs typeface="Arial" panose="020B0604020202020204" pitchFamily="34" charset="0"/>
            </a:endParaRPr>
          </a:p>
        </p:txBody>
      </p:sp>
      <p:sp>
        <p:nvSpPr>
          <p:cNvPr id="17" name="Freeform 2"/>
          <p:cNvSpPr/>
          <p:nvPr/>
        </p:nvSpPr>
        <p:spPr>
          <a:xfrm>
            <a:off x="10726994" y="2171700"/>
            <a:ext cx="6629400" cy="8391646"/>
          </a:xfrm>
          <a:custGeom>
            <a:avLst/>
            <a:gdLst/>
            <a:ahLst/>
            <a:cxnLst/>
            <a:rect l="l" t="t" r="r" b="b"/>
            <a:pathLst>
              <a:path w="6501384" h="8229600">
                <a:moveTo>
                  <a:pt x="0" y="0"/>
                </a:moveTo>
                <a:lnTo>
                  <a:pt x="6501384" y="0"/>
                </a:lnTo>
                <a:lnTo>
                  <a:pt x="6501384" y="8229600"/>
                </a:lnTo>
                <a:lnTo>
                  <a:pt x="0" y="8229600"/>
                </a:lnTo>
                <a:lnTo>
                  <a:pt x="0" y="0"/>
                </a:lnTo>
                <a:close/>
              </a:path>
            </a:pathLst>
          </a:custGeom>
          <a:blipFill>
            <a:blip r:embed="rId1"/>
            <a:stretch>
              <a:fillRect/>
            </a:stretch>
          </a:blipFill>
          <a:effectLst>
            <a:outerShdw blurRad="50800" dist="38100" dir="8100000" algn="tr" rotWithShape="0">
              <a:prstClr val="black">
                <a:alpha val="40000"/>
              </a:prstClr>
            </a:outerShdw>
          </a:effectLst>
        </p:spPr>
      </p:sp>
      <p:grpSp>
        <p:nvGrpSpPr>
          <p:cNvPr id="18" name="Group 17"/>
          <p:cNvGrpSpPr/>
          <p:nvPr/>
        </p:nvGrpSpPr>
        <p:grpSpPr>
          <a:xfrm>
            <a:off x="1192161" y="2476500"/>
            <a:ext cx="8758956" cy="2137110"/>
            <a:chOff x="990600" y="2628900"/>
            <a:chExt cx="18499686" cy="2137110"/>
          </a:xfrm>
        </p:grpSpPr>
        <p:sp>
          <p:nvSpPr>
            <p:cNvPr id="19" name="Rectangle: Diagonal Corners Rounded 18"/>
            <p:cNvSpPr/>
            <p:nvPr/>
          </p:nvSpPr>
          <p:spPr>
            <a:xfrm>
              <a:off x="1143000" y="2781300"/>
              <a:ext cx="18347286" cy="1984710"/>
            </a:xfrm>
            <a:prstGeom prst="round2DiagRect">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Rounded 19"/>
            <p:cNvSpPr/>
            <p:nvPr/>
          </p:nvSpPr>
          <p:spPr>
            <a:xfrm>
              <a:off x="990600" y="2628900"/>
              <a:ext cx="18347286" cy="1984710"/>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965403" y="2651759"/>
              <a:ext cx="15254011" cy="1938992"/>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Làm trầm trọng thêm tình trạng bất bình đẳng xã hội.</a:t>
              </a:r>
              <a:endParaRPr lang="en-US" sz="4000">
                <a:latin typeface="Arial" panose="020B0604020202020204" pitchFamily="34" charset="0"/>
                <a:cs typeface="Arial" panose="020B0604020202020204" pitchFamily="34" charset="0"/>
              </a:endParaRPr>
            </a:p>
          </p:txBody>
        </p:sp>
      </p:grpSp>
      <p:grpSp>
        <p:nvGrpSpPr>
          <p:cNvPr id="22" name="Group 21"/>
          <p:cNvGrpSpPr/>
          <p:nvPr/>
        </p:nvGrpSpPr>
        <p:grpSpPr>
          <a:xfrm>
            <a:off x="1228239" y="5233382"/>
            <a:ext cx="8722878" cy="1738918"/>
            <a:chOff x="990600" y="2628900"/>
            <a:chExt cx="18423486" cy="1738918"/>
          </a:xfrm>
        </p:grpSpPr>
        <p:sp>
          <p:nvSpPr>
            <p:cNvPr id="23" name="Rectangle: Diagonal Corners Rounded 18"/>
            <p:cNvSpPr/>
            <p:nvPr/>
          </p:nvSpPr>
          <p:spPr>
            <a:xfrm>
              <a:off x="1143000" y="2781300"/>
              <a:ext cx="18271086" cy="1586518"/>
            </a:xfrm>
            <a:prstGeom prst="round2DiagRect">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19"/>
            <p:cNvSpPr/>
            <p:nvPr/>
          </p:nvSpPr>
          <p:spPr>
            <a:xfrm>
              <a:off x="990600" y="2628900"/>
              <a:ext cx="18271086" cy="1586518"/>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953579" y="2936335"/>
              <a:ext cx="16652519" cy="101566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Bị sử dụng cho các mục đích xấu.</a:t>
              </a:r>
              <a:endParaRPr lang="en-US" sz="4000">
                <a:latin typeface="Arial" panose="020B0604020202020204" pitchFamily="34" charset="0"/>
                <a:cs typeface="Arial" panose="020B0604020202020204" pitchFamily="34" charset="0"/>
              </a:endParaRPr>
            </a:p>
          </p:txBody>
        </p:sp>
      </p:grpSp>
      <p:grpSp>
        <p:nvGrpSpPr>
          <p:cNvPr id="26" name="Group 25"/>
          <p:cNvGrpSpPr/>
          <p:nvPr/>
        </p:nvGrpSpPr>
        <p:grpSpPr>
          <a:xfrm>
            <a:off x="1192161" y="7439672"/>
            <a:ext cx="8758956" cy="2137110"/>
            <a:chOff x="990600" y="2628900"/>
            <a:chExt cx="18499686" cy="2137110"/>
          </a:xfrm>
        </p:grpSpPr>
        <p:sp>
          <p:nvSpPr>
            <p:cNvPr id="27" name="Rectangle: Diagonal Corners Rounded 18"/>
            <p:cNvSpPr/>
            <p:nvPr/>
          </p:nvSpPr>
          <p:spPr>
            <a:xfrm>
              <a:off x="1143000" y="2781300"/>
              <a:ext cx="18347286" cy="1984710"/>
            </a:xfrm>
            <a:prstGeom prst="round2DiagRect">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19"/>
            <p:cNvSpPr/>
            <p:nvPr/>
          </p:nvSpPr>
          <p:spPr>
            <a:xfrm>
              <a:off x="990600" y="2628900"/>
              <a:ext cx="18347286" cy="1984710"/>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771959" y="2628900"/>
              <a:ext cx="16716896" cy="1938992"/>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Đặt ra những câu hỏi về đạo đức và giá trị.</a:t>
              </a:r>
              <a:endParaRPr lang="en-US" sz="4000">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flipV="1">
            <a:off x="-131986" y="8010653"/>
            <a:ext cx="7406742" cy="2765858"/>
          </a:xfrm>
          <a:custGeom>
            <a:avLst/>
            <a:gdLst/>
            <a:ahLst/>
            <a:cxnLst/>
            <a:rect l="l" t="t" r="r" b="b"/>
            <a:pathLst>
              <a:path w="7406742" h="2765858">
                <a:moveTo>
                  <a:pt x="0" y="2765857"/>
                </a:moveTo>
                <a:lnTo>
                  <a:pt x="7406742" y="2765857"/>
                </a:lnTo>
                <a:lnTo>
                  <a:pt x="7406742" y="0"/>
                </a:lnTo>
                <a:lnTo>
                  <a:pt x="0" y="0"/>
                </a:lnTo>
                <a:lnTo>
                  <a:pt x="0" y="2765857"/>
                </a:lnTo>
                <a:close/>
              </a:path>
            </a:pathLst>
          </a:custGeom>
          <a:blipFill>
            <a:blip r:embed="rId1"/>
            <a:stretch>
              <a:fillRect r="-103224"/>
            </a:stretch>
          </a:blipFill>
        </p:spPr>
      </p:sp>
      <p:grpSp>
        <p:nvGrpSpPr>
          <p:cNvPr id="4" name="Group 4"/>
          <p:cNvGrpSpPr/>
          <p:nvPr/>
        </p:nvGrpSpPr>
        <p:grpSpPr>
          <a:xfrm>
            <a:off x="10227519" y="-2431975"/>
            <a:ext cx="15150949" cy="15150949"/>
            <a:chOff x="0" y="0"/>
            <a:chExt cx="7199211" cy="7199211"/>
          </a:xfrm>
        </p:grpSpPr>
        <p:sp>
          <p:nvSpPr>
            <p:cNvPr id="5" name="Freeform 5"/>
            <p:cNvSpPr/>
            <p:nvPr/>
          </p:nvSpPr>
          <p:spPr>
            <a:xfrm>
              <a:off x="0" y="0"/>
              <a:ext cx="7199249" cy="7199249"/>
            </a:xfrm>
            <a:custGeom>
              <a:avLst/>
              <a:gdLst/>
              <a:ahLst/>
              <a:cxnLst/>
              <a:rect l="l" t="t" r="r" b="b"/>
              <a:pathLst>
                <a:path w="7199249" h="7199249">
                  <a:moveTo>
                    <a:pt x="3599561" y="0"/>
                  </a:moveTo>
                  <a:lnTo>
                    <a:pt x="0" y="3599561"/>
                  </a:lnTo>
                  <a:lnTo>
                    <a:pt x="3599561" y="7199249"/>
                  </a:lnTo>
                  <a:lnTo>
                    <a:pt x="7199249" y="3599561"/>
                  </a:lnTo>
                  <a:lnTo>
                    <a:pt x="3599561" y="0"/>
                  </a:lnTo>
                  <a:close/>
                </a:path>
              </a:pathLst>
            </a:custGeom>
            <a:blipFill>
              <a:blip r:embed="rId2"/>
              <a:stretch>
                <a:fillRect l="-60689" r="-1912"/>
              </a:stretch>
            </a:blipFill>
          </p:spPr>
        </p:sp>
      </p:grpSp>
      <p:sp>
        <p:nvSpPr>
          <p:cNvPr id="6" name="TextBox 6"/>
          <p:cNvSpPr txBox="1"/>
          <p:nvPr/>
        </p:nvSpPr>
        <p:spPr>
          <a:xfrm>
            <a:off x="750122" y="1952347"/>
            <a:ext cx="8415165" cy="5539978"/>
          </a:xfrm>
          <a:prstGeom prst="rect">
            <a:avLst/>
          </a:prstGeom>
        </p:spPr>
        <p:txBody>
          <a:bodyPr wrap="square" lIns="0" tIns="0" rIns="0" bIns="0" rtlCol="0" anchor="t">
            <a:spAutoFit/>
          </a:bodyPr>
          <a:lstStyle/>
          <a:p>
            <a:pPr algn="just">
              <a:lnSpc>
                <a:spcPct val="150000"/>
              </a:lnSpc>
            </a:pPr>
            <a:r>
              <a:rPr lang="vi-VN" sz="4000" smtClean="0">
                <a:solidFill>
                  <a:srgbClr val="03060B"/>
                </a:solidFill>
                <a:cs typeface="Arial" panose="020B0604020202020204" pitchFamily="34" charset="0"/>
              </a:rPr>
              <a:t>•</a:t>
            </a:r>
            <a:r>
              <a:rPr lang="en-US" sz="4000" smtClean="0">
                <a:solidFill>
                  <a:srgbClr val="03060B"/>
                </a:solidFill>
                <a:cs typeface="Arial" panose="020B0604020202020204" pitchFamily="34" charset="0"/>
              </a:rPr>
              <a:t> </a:t>
            </a:r>
            <a:r>
              <a:rPr lang="vi-VN" sz="4000" smtClean="0">
                <a:solidFill>
                  <a:srgbClr val="03060B"/>
                </a:solidFill>
                <a:cs typeface="Arial" panose="020B0604020202020204" pitchFamily="34" charset="0"/>
              </a:rPr>
              <a:t>Các </a:t>
            </a:r>
            <a:r>
              <a:rPr lang="vi-VN" sz="4000">
                <a:solidFill>
                  <a:srgbClr val="03060B"/>
                </a:solidFill>
                <a:cs typeface="Arial" panose="020B0604020202020204" pitchFamily="34" charset="0"/>
              </a:rPr>
              <a:t>thành tựu hiện tại của AI nói chung đều thuộc phạm vi Trí tuệ nhân tạo hẹp/Trí tuệ nhân tạo yếu. </a:t>
            </a:r>
            <a:endParaRPr lang="vi-VN" sz="4000">
              <a:solidFill>
                <a:srgbClr val="03060B"/>
              </a:solidFill>
              <a:cs typeface="Arial" panose="020B0604020202020204" pitchFamily="34" charset="0"/>
            </a:endParaRPr>
          </a:p>
          <a:p>
            <a:pPr algn="just">
              <a:lnSpc>
                <a:spcPct val="150000"/>
              </a:lnSpc>
            </a:pPr>
            <a:r>
              <a:rPr lang="vi-VN" sz="4000" smtClean="0">
                <a:solidFill>
                  <a:srgbClr val="03060B"/>
                </a:solidFill>
                <a:cs typeface="Arial" panose="020B0604020202020204" pitchFamily="34" charset="0"/>
              </a:rPr>
              <a:t>•</a:t>
            </a:r>
            <a:r>
              <a:rPr lang="en-US" sz="4000" smtClean="0">
                <a:solidFill>
                  <a:srgbClr val="03060B"/>
                </a:solidFill>
                <a:cs typeface="Arial" panose="020B0604020202020204" pitchFamily="34" charset="0"/>
              </a:rPr>
              <a:t> </a:t>
            </a:r>
            <a:r>
              <a:rPr lang="vi-VN" sz="4000" smtClean="0">
                <a:solidFill>
                  <a:srgbClr val="03060B"/>
                </a:solidFill>
                <a:cs typeface="Arial" panose="020B0604020202020204" pitchFamily="34" charset="0"/>
              </a:rPr>
              <a:t>Những </a:t>
            </a:r>
            <a:r>
              <a:rPr lang="vi-VN" sz="4000">
                <a:solidFill>
                  <a:srgbClr val="03060B"/>
                </a:solidFill>
                <a:cs typeface="Arial" panose="020B0604020202020204" pitchFamily="34" charset="0"/>
              </a:rPr>
              <a:t>hệ thống như ChatGPT cũng cho thấy những khả năng không nhỏ của AI. </a:t>
            </a:r>
            <a:endParaRPr lang="vi-VN" sz="4000">
              <a:solidFill>
                <a:srgbClr val="03060B"/>
              </a:solidFill>
              <a:cs typeface="Arial" panose="020B0604020202020204" pitchFamily="34" charset="0"/>
            </a:endParaRPr>
          </a:p>
        </p:txBody>
      </p:sp>
      <p:grpSp>
        <p:nvGrpSpPr>
          <p:cNvPr id="7" name="Group 7"/>
          <p:cNvGrpSpPr/>
          <p:nvPr/>
        </p:nvGrpSpPr>
        <p:grpSpPr>
          <a:xfrm rot="-10800000">
            <a:off x="8625011" y="-1769871"/>
            <a:ext cx="7499226" cy="3722217"/>
            <a:chOff x="0" y="0"/>
            <a:chExt cx="812800" cy="403431"/>
          </a:xfrm>
        </p:grpSpPr>
        <p:sp>
          <p:nvSpPr>
            <p:cNvPr id="8" name="Freeform 8"/>
            <p:cNvSpPr/>
            <p:nvPr/>
          </p:nvSpPr>
          <p:spPr>
            <a:xfrm>
              <a:off x="0" y="0"/>
              <a:ext cx="812800" cy="403431"/>
            </a:xfrm>
            <a:custGeom>
              <a:avLst/>
              <a:gdLst/>
              <a:ahLst/>
              <a:cxnLst/>
              <a:rect l="l" t="t" r="r" b="b"/>
              <a:pathLst>
                <a:path w="812800" h="403431">
                  <a:moveTo>
                    <a:pt x="406400" y="0"/>
                  </a:moveTo>
                  <a:lnTo>
                    <a:pt x="812800" y="403431"/>
                  </a:lnTo>
                  <a:lnTo>
                    <a:pt x="0" y="403431"/>
                  </a:lnTo>
                  <a:lnTo>
                    <a:pt x="406400" y="0"/>
                  </a:lnTo>
                  <a:close/>
                </a:path>
              </a:pathLst>
            </a:custGeom>
            <a:solidFill>
              <a:srgbClr val="5A6C99"/>
            </a:solidFill>
          </p:spPr>
        </p:sp>
        <p:sp>
          <p:nvSpPr>
            <p:cNvPr id="9" name="TextBox 9"/>
            <p:cNvSpPr txBox="1"/>
            <p:nvPr/>
          </p:nvSpPr>
          <p:spPr>
            <a:xfrm>
              <a:off x="127000" y="149207"/>
              <a:ext cx="558800" cy="225407"/>
            </a:xfrm>
            <a:prstGeom prst="rect">
              <a:avLst/>
            </a:prstGeom>
          </p:spPr>
          <p:txBody>
            <a:bodyPr lIns="50800" tIns="50800" rIns="50800" bIns="50800" rtlCol="0" anchor="ctr"/>
            <a:lstStyle/>
            <a:p>
              <a:pPr algn="ctr">
                <a:lnSpc>
                  <a:spcPts val="2660"/>
                </a:lnSpc>
              </a:pPr>
            </a:p>
          </p:txBody>
        </p:sp>
      </p:grpSp>
      <p:grpSp>
        <p:nvGrpSpPr>
          <p:cNvPr id="10" name="Group 10"/>
          <p:cNvGrpSpPr/>
          <p:nvPr/>
        </p:nvGrpSpPr>
        <p:grpSpPr>
          <a:xfrm rot="-10800000">
            <a:off x="7732557" y="-1769871"/>
            <a:ext cx="7499226" cy="4027778"/>
            <a:chOff x="0" y="0"/>
            <a:chExt cx="812800" cy="436549"/>
          </a:xfrm>
        </p:grpSpPr>
        <p:sp>
          <p:nvSpPr>
            <p:cNvPr id="11" name="Freeform 11"/>
            <p:cNvSpPr/>
            <p:nvPr/>
          </p:nvSpPr>
          <p:spPr>
            <a:xfrm>
              <a:off x="0" y="0"/>
              <a:ext cx="812800" cy="436549"/>
            </a:xfrm>
            <a:custGeom>
              <a:avLst/>
              <a:gdLst/>
              <a:ahLst/>
              <a:cxnLst/>
              <a:rect l="l" t="t" r="r" b="b"/>
              <a:pathLst>
                <a:path w="812800" h="436549">
                  <a:moveTo>
                    <a:pt x="406400" y="0"/>
                  </a:moveTo>
                  <a:lnTo>
                    <a:pt x="812800" y="436549"/>
                  </a:lnTo>
                  <a:lnTo>
                    <a:pt x="0" y="436549"/>
                  </a:lnTo>
                  <a:lnTo>
                    <a:pt x="406400" y="0"/>
                  </a:lnTo>
                  <a:close/>
                </a:path>
              </a:pathLst>
            </a:custGeom>
            <a:solidFill>
              <a:srgbClr val="051D64"/>
            </a:solidFill>
          </p:spPr>
        </p:sp>
        <p:sp>
          <p:nvSpPr>
            <p:cNvPr id="12" name="TextBox 12"/>
            <p:cNvSpPr txBox="1"/>
            <p:nvPr/>
          </p:nvSpPr>
          <p:spPr>
            <a:xfrm>
              <a:off x="127000" y="164583"/>
              <a:ext cx="558800" cy="240783"/>
            </a:xfrm>
            <a:prstGeom prst="rect">
              <a:avLst/>
            </a:prstGeom>
          </p:spPr>
          <p:txBody>
            <a:bodyPr lIns="50800" tIns="50800" rIns="50800" bIns="50800" rtlCol="0" anchor="ctr"/>
            <a:lstStyle/>
            <a:p>
              <a:pPr algn="ctr">
                <a:lnSpc>
                  <a:spcPts val="2660"/>
                </a:lnSpc>
              </a:pPr>
            </a:p>
          </p:txBody>
        </p:sp>
      </p:grpSp>
      <p:sp>
        <p:nvSpPr>
          <p:cNvPr id="13" name="AutoShape 13"/>
          <p:cNvSpPr/>
          <p:nvPr/>
        </p:nvSpPr>
        <p:spPr>
          <a:xfrm flipH="1" flipV="1">
            <a:off x="10663034" y="650042"/>
            <a:ext cx="1140604" cy="1266742"/>
          </a:xfrm>
          <a:prstGeom prst="line">
            <a:avLst/>
          </a:prstGeom>
          <a:ln w="95250" cap="flat">
            <a:solidFill>
              <a:srgbClr val="F9B680"/>
            </a:solidFill>
            <a:prstDash val="solid"/>
            <a:headEnd type="none" w="sm" len="sm"/>
            <a:tailEnd type="none" w="sm" len="sm"/>
          </a:ln>
        </p:spPr>
      </p:sp>
      <p:sp>
        <p:nvSpPr>
          <p:cNvPr id="14" name="AutoShape 14"/>
          <p:cNvSpPr/>
          <p:nvPr/>
        </p:nvSpPr>
        <p:spPr>
          <a:xfrm flipH="1" flipV="1">
            <a:off x="10955212" y="293043"/>
            <a:ext cx="1140604" cy="1266742"/>
          </a:xfrm>
          <a:prstGeom prst="line">
            <a:avLst/>
          </a:prstGeom>
          <a:ln w="95250" cap="flat">
            <a:solidFill>
              <a:srgbClr val="F9B680"/>
            </a:solidFill>
            <a:prstDash val="solid"/>
            <a:headEnd type="none" w="sm" len="sm"/>
            <a:tailEnd type="none" w="sm" len="sm"/>
          </a:ln>
        </p:spPr>
      </p:sp>
      <p:sp>
        <p:nvSpPr>
          <p:cNvPr id="15" name="TextBox 3"/>
          <p:cNvSpPr txBox="1"/>
          <p:nvPr/>
        </p:nvSpPr>
        <p:spPr>
          <a:xfrm>
            <a:off x="489146" y="551097"/>
            <a:ext cx="8937119" cy="987450"/>
          </a:xfrm>
          <a:prstGeom prst="rect">
            <a:avLst/>
          </a:prstGeom>
        </p:spPr>
        <p:txBody>
          <a:bodyPr wrap="square" lIns="0" tIns="0" rIns="0" bIns="0" rtlCol="0" anchor="t">
            <a:spAutoFit/>
          </a:bodyPr>
          <a:lstStyle/>
          <a:p>
            <a:pPr algn="ctr">
              <a:lnSpc>
                <a:spcPts val="7680"/>
              </a:lnSpc>
            </a:pPr>
            <a:r>
              <a:rPr lang="en-US" sz="5500" b="1">
                <a:solidFill>
                  <a:srgbClr val="051D64"/>
                </a:solidFill>
                <a:latin typeface="Arial" panose="020B0604020202020204" pitchFamily="34" charset="0"/>
                <a:cs typeface="Arial" panose="020B0604020202020204" pitchFamily="34" charset="0"/>
              </a:rPr>
              <a:t>KẾT LUẬN </a:t>
            </a:r>
            <a:endParaRPr lang="en-US" sz="5500" b="1">
              <a:solidFill>
                <a:srgbClr val="051D64"/>
              </a:solidFill>
              <a:latin typeface="Arial" panose="020B0604020202020204" pitchFamily="34" charset="0"/>
              <a:cs typeface="Arial" panose="020B0604020202020204" pitchFamily="34" charset="0"/>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flipV="1">
            <a:off x="-131986" y="8010653"/>
            <a:ext cx="7406742" cy="2765858"/>
          </a:xfrm>
          <a:custGeom>
            <a:avLst/>
            <a:gdLst/>
            <a:ahLst/>
            <a:cxnLst/>
            <a:rect l="l" t="t" r="r" b="b"/>
            <a:pathLst>
              <a:path w="7406742" h="2765858">
                <a:moveTo>
                  <a:pt x="0" y="2765857"/>
                </a:moveTo>
                <a:lnTo>
                  <a:pt x="7406742" y="2765857"/>
                </a:lnTo>
                <a:lnTo>
                  <a:pt x="7406742" y="0"/>
                </a:lnTo>
                <a:lnTo>
                  <a:pt x="0" y="0"/>
                </a:lnTo>
                <a:lnTo>
                  <a:pt x="0" y="2765857"/>
                </a:lnTo>
                <a:close/>
              </a:path>
            </a:pathLst>
          </a:custGeom>
          <a:blipFill>
            <a:blip r:embed="rId1"/>
            <a:stretch>
              <a:fillRect r="-103224"/>
            </a:stretch>
          </a:blipFill>
        </p:spPr>
      </p:sp>
      <p:sp>
        <p:nvSpPr>
          <p:cNvPr id="3" name="TextBox 3"/>
          <p:cNvSpPr txBox="1"/>
          <p:nvPr/>
        </p:nvSpPr>
        <p:spPr>
          <a:xfrm>
            <a:off x="489146" y="551097"/>
            <a:ext cx="8937119" cy="987450"/>
          </a:xfrm>
          <a:prstGeom prst="rect">
            <a:avLst/>
          </a:prstGeom>
        </p:spPr>
        <p:txBody>
          <a:bodyPr wrap="square" lIns="0" tIns="0" rIns="0" bIns="0" rtlCol="0" anchor="t">
            <a:spAutoFit/>
          </a:bodyPr>
          <a:lstStyle/>
          <a:p>
            <a:pPr algn="ctr">
              <a:lnSpc>
                <a:spcPts val="7680"/>
              </a:lnSpc>
            </a:pPr>
            <a:r>
              <a:rPr lang="en-US" sz="5500" b="1">
                <a:solidFill>
                  <a:srgbClr val="051D64"/>
                </a:solidFill>
                <a:latin typeface="Arial" panose="020B0604020202020204" pitchFamily="34" charset="0"/>
                <a:cs typeface="Arial" panose="020B0604020202020204" pitchFamily="34" charset="0"/>
              </a:rPr>
              <a:t>KẾT LUẬN </a:t>
            </a:r>
            <a:endParaRPr lang="en-US" sz="5500" b="1">
              <a:solidFill>
                <a:srgbClr val="051D64"/>
              </a:solidFill>
              <a:latin typeface="Arial" panose="020B0604020202020204" pitchFamily="34" charset="0"/>
              <a:cs typeface="Arial" panose="020B0604020202020204" pitchFamily="34" charset="0"/>
            </a:endParaRPr>
          </a:p>
        </p:txBody>
      </p:sp>
      <p:grpSp>
        <p:nvGrpSpPr>
          <p:cNvPr id="4" name="Group 4"/>
          <p:cNvGrpSpPr/>
          <p:nvPr/>
        </p:nvGrpSpPr>
        <p:grpSpPr>
          <a:xfrm>
            <a:off x="10227519" y="-2431975"/>
            <a:ext cx="15150949" cy="15150949"/>
            <a:chOff x="0" y="0"/>
            <a:chExt cx="7199211" cy="7199211"/>
          </a:xfrm>
        </p:grpSpPr>
        <p:sp>
          <p:nvSpPr>
            <p:cNvPr id="5" name="Freeform 5"/>
            <p:cNvSpPr/>
            <p:nvPr/>
          </p:nvSpPr>
          <p:spPr>
            <a:xfrm>
              <a:off x="0" y="0"/>
              <a:ext cx="7199249" cy="7199249"/>
            </a:xfrm>
            <a:custGeom>
              <a:avLst/>
              <a:gdLst/>
              <a:ahLst/>
              <a:cxnLst/>
              <a:rect l="l" t="t" r="r" b="b"/>
              <a:pathLst>
                <a:path w="7199249" h="7199249">
                  <a:moveTo>
                    <a:pt x="3599561" y="0"/>
                  </a:moveTo>
                  <a:lnTo>
                    <a:pt x="0" y="3599561"/>
                  </a:lnTo>
                  <a:lnTo>
                    <a:pt x="3599561" y="7199249"/>
                  </a:lnTo>
                  <a:lnTo>
                    <a:pt x="7199249" y="3599561"/>
                  </a:lnTo>
                  <a:lnTo>
                    <a:pt x="3599561" y="0"/>
                  </a:lnTo>
                  <a:close/>
                </a:path>
              </a:pathLst>
            </a:custGeom>
            <a:blipFill>
              <a:blip r:embed="rId2"/>
              <a:stretch>
                <a:fillRect l="-60689" r="-1912"/>
              </a:stretch>
            </a:blipFill>
          </p:spPr>
        </p:sp>
      </p:grpSp>
      <p:sp>
        <p:nvSpPr>
          <p:cNvPr id="6" name="TextBox 6"/>
          <p:cNvSpPr txBox="1"/>
          <p:nvPr/>
        </p:nvSpPr>
        <p:spPr>
          <a:xfrm>
            <a:off x="569072" y="1727456"/>
            <a:ext cx="8877876" cy="6463308"/>
          </a:xfrm>
          <a:prstGeom prst="rect">
            <a:avLst/>
          </a:prstGeom>
        </p:spPr>
        <p:txBody>
          <a:bodyPr wrap="square" lIns="0" tIns="0" rIns="0" bIns="0" rtlCol="0" anchor="t">
            <a:spAutoFit/>
          </a:bodyPr>
          <a:lstStyle/>
          <a:p>
            <a:pPr algn="just">
              <a:lnSpc>
                <a:spcPct val="150000"/>
              </a:lnSpc>
            </a:pPr>
            <a:r>
              <a:rPr lang="vi-VN" sz="4000"/>
              <a:t>•</a:t>
            </a:r>
            <a:r>
              <a:rPr lang="en-US" sz="4000"/>
              <a:t> P</a:t>
            </a:r>
            <a:r>
              <a:rPr lang="vi-VN" sz="4000"/>
              <a:t>hát triển Trí tuệ nhân tạo tổng quát/ Trí tuệ nhân tạo mạnh, vẫn đang trong quá trình nghiên cứu và phát triển.</a:t>
            </a:r>
            <a:endParaRPr lang="vi-VN" sz="4000"/>
          </a:p>
          <a:p>
            <a:pPr algn="just">
              <a:lnSpc>
                <a:spcPct val="150000"/>
              </a:lnSpc>
            </a:pPr>
            <a:r>
              <a:rPr lang="vi-VN" sz="4000"/>
              <a:t>•</a:t>
            </a:r>
            <a:r>
              <a:rPr lang="en-US" sz="4000"/>
              <a:t> </a:t>
            </a:r>
            <a:r>
              <a:rPr lang="vi-VN" sz="4000" smtClean="0"/>
              <a:t>Sự </a:t>
            </a:r>
            <a:r>
              <a:rPr lang="vi-VN" sz="4000"/>
              <a:t>phát triển của AI cũng đặt ra nhiều cảnh báo về những nguy cơ liên quan tới các khía cạnh đạo đức và xã hội cần phải được giải quyết.</a:t>
            </a:r>
            <a:endParaRPr lang="vi-VN" sz="4000"/>
          </a:p>
        </p:txBody>
      </p:sp>
      <p:grpSp>
        <p:nvGrpSpPr>
          <p:cNvPr id="7" name="Group 7"/>
          <p:cNvGrpSpPr/>
          <p:nvPr/>
        </p:nvGrpSpPr>
        <p:grpSpPr>
          <a:xfrm rot="-10800000">
            <a:off x="8625011" y="-1769871"/>
            <a:ext cx="7499226" cy="3722217"/>
            <a:chOff x="0" y="0"/>
            <a:chExt cx="812800" cy="403431"/>
          </a:xfrm>
        </p:grpSpPr>
        <p:sp>
          <p:nvSpPr>
            <p:cNvPr id="8" name="Freeform 8"/>
            <p:cNvSpPr/>
            <p:nvPr/>
          </p:nvSpPr>
          <p:spPr>
            <a:xfrm>
              <a:off x="0" y="0"/>
              <a:ext cx="812800" cy="403431"/>
            </a:xfrm>
            <a:custGeom>
              <a:avLst/>
              <a:gdLst/>
              <a:ahLst/>
              <a:cxnLst/>
              <a:rect l="l" t="t" r="r" b="b"/>
              <a:pathLst>
                <a:path w="812800" h="403431">
                  <a:moveTo>
                    <a:pt x="406400" y="0"/>
                  </a:moveTo>
                  <a:lnTo>
                    <a:pt x="812800" y="403431"/>
                  </a:lnTo>
                  <a:lnTo>
                    <a:pt x="0" y="403431"/>
                  </a:lnTo>
                  <a:lnTo>
                    <a:pt x="406400" y="0"/>
                  </a:lnTo>
                  <a:close/>
                </a:path>
              </a:pathLst>
            </a:custGeom>
            <a:solidFill>
              <a:srgbClr val="5A6C99"/>
            </a:solidFill>
          </p:spPr>
        </p:sp>
        <p:sp>
          <p:nvSpPr>
            <p:cNvPr id="9" name="TextBox 9"/>
            <p:cNvSpPr txBox="1"/>
            <p:nvPr/>
          </p:nvSpPr>
          <p:spPr>
            <a:xfrm>
              <a:off x="127000" y="149207"/>
              <a:ext cx="558800" cy="225407"/>
            </a:xfrm>
            <a:prstGeom prst="rect">
              <a:avLst/>
            </a:prstGeom>
          </p:spPr>
          <p:txBody>
            <a:bodyPr lIns="50800" tIns="50800" rIns="50800" bIns="50800" rtlCol="0" anchor="ctr"/>
            <a:lstStyle/>
            <a:p>
              <a:pPr algn="ctr">
                <a:lnSpc>
                  <a:spcPts val="2660"/>
                </a:lnSpc>
              </a:pPr>
            </a:p>
          </p:txBody>
        </p:sp>
      </p:grpSp>
      <p:grpSp>
        <p:nvGrpSpPr>
          <p:cNvPr id="10" name="Group 10"/>
          <p:cNvGrpSpPr/>
          <p:nvPr/>
        </p:nvGrpSpPr>
        <p:grpSpPr>
          <a:xfrm rot="-10800000">
            <a:off x="7732557" y="-1769871"/>
            <a:ext cx="7499226" cy="4027778"/>
            <a:chOff x="0" y="0"/>
            <a:chExt cx="812800" cy="436549"/>
          </a:xfrm>
        </p:grpSpPr>
        <p:sp>
          <p:nvSpPr>
            <p:cNvPr id="11" name="Freeform 11"/>
            <p:cNvSpPr/>
            <p:nvPr/>
          </p:nvSpPr>
          <p:spPr>
            <a:xfrm>
              <a:off x="0" y="0"/>
              <a:ext cx="812800" cy="436549"/>
            </a:xfrm>
            <a:custGeom>
              <a:avLst/>
              <a:gdLst/>
              <a:ahLst/>
              <a:cxnLst/>
              <a:rect l="l" t="t" r="r" b="b"/>
              <a:pathLst>
                <a:path w="812800" h="436549">
                  <a:moveTo>
                    <a:pt x="406400" y="0"/>
                  </a:moveTo>
                  <a:lnTo>
                    <a:pt x="812800" y="436549"/>
                  </a:lnTo>
                  <a:lnTo>
                    <a:pt x="0" y="436549"/>
                  </a:lnTo>
                  <a:lnTo>
                    <a:pt x="406400" y="0"/>
                  </a:lnTo>
                  <a:close/>
                </a:path>
              </a:pathLst>
            </a:custGeom>
            <a:solidFill>
              <a:srgbClr val="051D64"/>
            </a:solidFill>
          </p:spPr>
        </p:sp>
        <p:sp>
          <p:nvSpPr>
            <p:cNvPr id="12" name="TextBox 12"/>
            <p:cNvSpPr txBox="1"/>
            <p:nvPr/>
          </p:nvSpPr>
          <p:spPr>
            <a:xfrm>
              <a:off x="127000" y="164583"/>
              <a:ext cx="558800" cy="240783"/>
            </a:xfrm>
            <a:prstGeom prst="rect">
              <a:avLst/>
            </a:prstGeom>
          </p:spPr>
          <p:txBody>
            <a:bodyPr lIns="50800" tIns="50800" rIns="50800" bIns="50800" rtlCol="0" anchor="ctr"/>
            <a:lstStyle/>
            <a:p>
              <a:pPr algn="ctr">
                <a:lnSpc>
                  <a:spcPts val="2660"/>
                </a:lnSpc>
              </a:pPr>
            </a:p>
          </p:txBody>
        </p:sp>
      </p:grpSp>
      <p:sp>
        <p:nvSpPr>
          <p:cNvPr id="13" name="AutoShape 13"/>
          <p:cNvSpPr/>
          <p:nvPr/>
        </p:nvSpPr>
        <p:spPr>
          <a:xfrm flipH="1" flipV="1">
            <a:off x="10663034" y="650042"/>
            <a:ext cx="1140604" cy="1266742"/>
          </a:xfrm>
          <a:prstGeom prst="line">
            <a:avLst/>
          </a:prstGeom>
          <a:ln w="95250" cap="flat">
            <a:solidFill>
              <a:srgbClr val="F9B680"/>
            </a:solidFill>
            <a:prstDash val="solid"/>
            <a:headEnd type="none" w="sm" len="sm"/>
            <a:tailEnd type="none" w="sm" len="sm"/>
          </a:ln>
        </p:spPr>
      </p:sp>
      <p:sp>
        <p:nvSpPr>
          <p:cNvPr id="14" name="AutoShape 14"/>
          <p:cNvSpPr/>
          <p:nvPr/>
        </p:nvSpPr>
        <p:spPr>
          <a:xfrm flipH="1" flipV="1">
            <a:off x="10955212" y="293043"/>
            <a:ext cx="1140604" cy="1266742"/>
          </a:xfrm>
          <a:prstGeom prst="line">
            <a:avLst/>
          </a:prstGeom>
          <a:ln w="95250" cap="flat">
            <a:solidFill>
              <a:srgbClr val="F9B680"/>
            </a:solidFill>
            <a:prstDash val="solid"/>
            <a:headEnd type="none" w="sm" len="sm"/>
            <a:tailEnd type="none" w="sm" len="sm"/>
          </a:ln>
        </p:spPr>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úng ta đang bị trí tuệ nhân tạo AI thao túng như thế nào  VTV24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15976"/>
            <a:ext cx="18288000" cy="10286999"/>
          </a:xfrm>
          <a:prstGeom prst="rect">
            <a:avLst/>
          </a:prstGeom>
        </p:spPr>
      </p:pic>
      <p:sp>
        <p:nvSpPr>
          <p:cNvPr id="3" name="Rectangle 2"/>
          <p:cNvSpPr/>
          <p:nvPr/>
        </p:nvSpPr>
        <p:spPr>
          <a:xfrm>
            <a:off x="692943" y="7429500"/>
            <a:ext cx="16902113" cy="123825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4200" b="1">
                <a:solidFill>
                  <a:srgbClr val="000000"/>
                </a:solidFill>
              </a:rPr>
              <a:t>Chúng ta đang bị trí tuệ nhân tạo (AI) thao túng như thế nào?</a:t>
            </a:r>
            <a:endParaRPr lang="en-US" sz="4200" b="1">
              <a:solidFill>
                <a:srgbClr val="000000"/>
              </a:solidFill>
            </a:endParaRPr>
          </a:p>
        </p:txBody>
      </p:sp>
    </p:spTree>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30102"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2" name="Group 2"/>
          <p:cNvGrpSpPr/>
          <p:nvPr/>
        </p:nvGrpSpPr>
        <p:grpSpPr>
          <a:xfrm>
            <a:off x="7456241" y="-346230"/>
            <a:ext cx="14024674" cy="6149275"/>
            <a:chOff x="0" y="0"/>
            <a:chExt cx="477713" cy="209459"/>
          </a:xfrm>
        </p:grpSpPr>
        <p:sp>
          <p:nvSpPr>
            <p:cNvPr id="3" name="Freeform 3"/>
            <p:cNvSpPr/>
            <p:nvPr/>
          </p:nvSpPr>
          <p:spPr>
            <a:xfrm>
              <a:off x="0" y="0"/>
              <a:ext cx="477713" cy="209459"/>
            </a:xfrm>
            <a:custGeom>
              <a:avLst/>
              <a:gdLst/>
              <a:ahLst/>
              <a:cxnLst/>
              <a:rect l="l" t="t" r="r" b="b"/>
              <a:pathLst>
                <a:path w="477713" h="209459">
                  <a:moveTo>
                    <a:pt x="274513" y="0"/>
                  </a:moveTo>
                  <a:lnTo>
                    <a:pt x="0" y="0"/>
                  </a:lnTo>
                  <a:lnTo>
                    <a:pt x="203200" y="209459"/>
                  </a:lnTo>
                  <a:lnTo>
                    <a:pt x="477713" y="209459"/>
                  </a:lnTo>
                  <a:lnTo>
                    <a:pt x="274513" y="0"/>
                  </a:lnTo>
                  <a:close/>
                </a:path>
              </a:pathLst>
            </a:custGeom>
            <a:solidFill>
              <a:srgbClr val="051D64"/>
            </a:solidFill>
            <a:ln w="95250" cap="sq">
              <a:solidFill>
                <a:srgbClr val="F9B680"/>
              </a:solidFill>
              <a:prstDash val="solid"/>
              <a:miter/>
            </a:ln>
          </p:spPr>
        </p:sp>
        <p:sp>
          <p:nvSpPr>
            <p:cNvPr id="4" name="TextBox 4"/>
            <p:cNvSpPr txBox="1"/>
            <p:nvPr/>
          </p:nvSpPr>
          <p:spPr>
            <a:xfrm>
              <a:off x="101600" y="-66675"/>
              <a:ext cx="274513" cy="276134"/>
            </a:xfrm>
            <a:prstGeom prst="rect">
              <a:avLst/>
            </a:prstGeom>
          </p:spPr>
          <p:txBody>
            <a:bodyPr lIns="50800" tIns="50800" rIns="50800" bIns="50800" rtlCol="0" anchor="ctr"/>
            <a:lstStyle/>
            <a:p>
              <a:pPr algn="ctr">
                <a:lnSpc>
                  <a:spcPts val="3000"/>
                </a:lnSpc>
              </a:pPr>
            </a:p>
          </p:txBody>
        </p:sp>
      </p:grpSp>
      <p:grpSp>
        <p:nvGrpSpPr>
          <p:cNvPr id="5" name="Group 5"/>
          <p:cNvGrpSpPr/>
          <p:nvPr/>
        </p:nvGrpSpPr>
        <p:grpSpPr>
          <a:xfrm>
            <a:off x="8385128" y="0"/>
            <a:ext cx="9902872" cy="5456814"/>
            <a:chOff x="0" y="0"/>
            <a:chExt cx="28158199" cy="15516111"/>
          </a:xfrm>
        </p:grpSpPr>
        <p:sp>
          <p:nvSpPr>
            <p:cNvPr id="6" name="Freeform 6"/>
            <p:cNvSpPr/>
            <p:nvPr/>
          </p:nvSpPr>
          <p:spPr>
            <a:xfrm>
              <a:off x="0" y="0"/>
              <a:ext cx="28158185" cy="15516098"/>
            </a:xfrm>
            <a:custGeom>
              <a:avLst/>
              <a:gdLst/>
              <a:ahLst/>
              <a:cxnLst/>
              <a:rect l="l" t="t" r="r" b="b"/>
              <a:pathLst>
                <a:path w="28158185" h="15516098">
                  <a:moveTo>
                    <a:pt x="0" y="0"/>
                  </a:moveTo>
                  <a:lnTo>
                    <a:pt x="15024354" y="15516098"/>
                  </a:lnTo>
                  <a:lnTo>
                    <a:pt x="28158185" y="15516098"/>
                  </a:lnTo>
                  <a:lnTo>
                    <a:pt x="28158185" y="0"/>
                  </a:lnTo>
                  <a:close/>
                </a:path>
              </a:pathLst>
            </a:custGeom>
            <a:blipFill>
              <a:blip r:embed="rId1"/>
              <a:stretch>
                <a:fillRect t="-5804" b="-5804"/>
              </a:stretch>
            </a:blipFill>
          </p:spPr>
        </p:sp>
      </p:grpSp>
      <p:grpSp>
        <p:nvGrpSpPr>
          <p:cNvPr id="7" name="Group 7"/>
          <p:cNvGrpSpPr/>
          <p:nvPr/>
        </p:nvGrpSpPr>
        <p:grpSpPr>
          <a:xfrm>
            <a:off x="14468579" y="6966356"/>
            <a:ext cx="10661134" cy="2671944"/>
            <a:chOff x="0" y="0"/>
            <a:chExt cx="877008" cy="219800"/>
          </a:xfrm>
        </p:grpSpPr>
        <p:sp>
          <p:nvSpPr>
            <p:cNvPr id="8" name="Freeform 8"/>
            <p:cNvSpPr/>
            <p:nvPr/>
          </p:nvSpPr>
          <p:spPr>
            <a:xfrm>
              <a:off x="0" y="0"/>
              <a:ext cx="877008" cy="219800"/>
            </a:xfrm>
            <a:custGeom>
              <a:avLst/>
              <a:gdLst/>
              <a:ahLst/>
              <a:cxnLst/>
              <a:rect l="l" t="t" r="r" b="b"/>
              <a:pathLst>
                <a:path w="877008" h="219800">
                  <a:moveTo>
                    <a:pt x="673808" y="0"/>
                  </a:moveTo>
                  <a:lnTo>
                    <a:pt x="0" y="0"/>
                  </a:lnTo>
                  <a:lnTo>
                    <a:pt x="203200" y="219800"/>
                  </a:lnTo>
                  <a:lnTo>
                    <a:pt x="877008" y="219800"/>
                  </a:lnTo>
                  <a:lnTo>
                    <a:pt x="673808" y="0"/>
                  </a:lnTo>
                  <a:close/>
                </a:path>
              </a:pathLst>
            </a:custGeom>
            <a:solidFill>
              <a:srgbClr val="051D64"/>
            </a:solidFill>
          </p:spPr>
        </p:sp>
        <p:sp>
          <p:nvSpPr>
            <p:cNvPr id="9" name="TextBox 9"/>
            <p:cNvSpPr txBox="1"/>
            <p:nvPr/>
          </p:nvSpPr>
          <p:spPr>
            <a:xfrm>
              <a:off x="101600" y="-66675"/>
              <a:ext cx="673808" cy="286475"/>
            </a:xfrm>
            <a:prstGeom prst="rect">
              <a:avLst/>
            </a:prstGeom>
          </p:spPr>
          <p:txBody>
            <a:bodyPr lIns="50800" tIns="50800" rIns="50800" bIns="50800" rtlCol="0" anchor="ctr"/>
            <a:lstStyle/>
            <a:p>
              <a:pPr algn="ctr">
                <a:lnSpc>
                  <a:spcPts val="3000"/>
                </a:lnSpc>
              </a:pPr>
            </a:p>
          </p:txBody>
        </p:sp>
      </p:grpSp>
      <p:grpSp>
        <p:nvGrpSpPr>
          <p:cNvPr id="10" name="Group 10"/>
          <p:cNvGrpSpPr/>
          <p:nvPr/>
        </p:nvGrpSpPr>
        <p:grpSpPr>
          <a:xfrm>
            <a:off x="-6149349" y="2728404"/>
            <a:ext cx="20214057" cy="5066143"/>
            <a:chOff x="0" y="0"/>
            <a:chExt cx="877008" cy="219800"/>
          </a:xfrm>
        </p:grpSpPr>
        <p:sp>
          <p:nvSpPr>
            <p:cNvPr id="11" name="Freeform 11"/>
            <p:cNvSpPr/>
            <p:nvPr/>
          </p:nvSpPr>
          <p:spPr>
            <a:xfrm>
              <a:off x="0" y="0"/>
              <a:ext cx="877008" cy="219800"/>
            </a:xfrm>
            <a:custGeom>
              <a:avLst/>
              <a:gdLst/>
              <a:ahLst/>
              <a:cxnLst/>
              <a:rect l="l" t="t" r="r" b="b"/>
              <a:pathLst>
                <a:path w="877008" h="219800">
                  <a:moveTo>
                    <a:pt x="673808" y="0"/>
                  </a:moveTo>
                  <a:lnTo>
                    <a:pt x="0" y="0"/>
                  </a:lnTo>
                  <a:lnTo>
                    <a:pt x="203200" y="219800"/>
                  </a:lnTo>
                  <a:lnTo>
                    <a:pt x="877008" y="219800"/>
                  </a:lnTo>
                  <a:lnTo>
                    <a:pt x="673808" y="0"/>
                  </a:lnTo>
                  <a:close/>
                </a:path>
              </a:pathLst>
            </a:custGeom>
            <a:solidFill>
              <a:srgbClr val="BEC6D4"/>
            </a:solidFill>
          </p:spPr>
        </p:sp>
        <p:sp>
          <p:nvSpPr>
            <p:cNvPr id="12" name="TextBox 12"/>
            <p:cNvSpPr txBox="1"/>
            <p:nvPr/>
          </p:nvSpPr>
          <p:spPr>
            <a:xfrm>
              <a:off x="101600" y="-66675"/>
              <a:ext cx="673808" cy="286475"/>
            </a:xfrm>
            <a:prstGeom prst="rect">
              <a:avLst/>
            </a:prstGeom>
          </p:spPr>
          <p:txBody>
            <a:bodyPr lIns="50800" tIns="50800" rIns="50800" bIns="50800" rtlCol="0" anchor="ctr"/>
            <a:lstStyle/>
            <a:p>
              <a:pPr algn="ctr">
                <a:lnSpc>
                  <a:spcPts val="3000"/>
                </a:lnSpc>
              </a:pPr>
            </a:p>
          </p:txBody>
        </p:sp>
      </p:grpSp>
      <p:sp>
        <p:nvSpPr>
          <p:cNvPr id="13" name="AutoShape 13"/>
          <p:cNvSpPr/>
          <p:nvPr/>
        </p:nvSpPr>
        <p:spPr>
          <a:xfrm>
            <a:off x="14958565" y="6746886"/>
            <a:ext cx="375086" cy="438940"/>
          </a:xfrm>
          <a:prstGeom prst="line">
            <a:avLst/>
          </a:prstGeom>
          <a:ln w="66675" cap="flat">
            <a:solidFill>
              <a:srgbClr val="F9B680"/>
            </a:solidFill>
            <a:prstDash val="solid"/>
            <a:headEnd type="none" w="sm" len="sm"/>
            <a:tailEnd type="none" w="sm" len="sm"/>
          </a:ln>
        </p:spPr>
      </p:sp>
      <p:sp>
        <p:nvSpPr>
          <p:cNvPr id="14" name="AutoShape 14"/>
          <p:cNvSpPr/>
          <p:nvPr/>
        </p:nvSpPr>
        <p:spPr>
          <a:xfrm>
            <a:off x="15299783" y="6746886"/>
            <a:ext cx="375086" cy="438940"/>
          </a:xfrm>
          <a:prstGeom prst="line">
            <a:avLst/>
          </a:prstGeom>
          <a:ln w="66675" cap="flat">
            <a:solidFill>
              <a:srgbClr val="F9B680"/>
            </a:solidFill>
            <a:prstDash val="solid"/>
            <a:headEnd type="none" w="sm" len="sm"/>
            <a:tailEnd type="none" w="sm" len="sm"/>
          </a:ln>
        </p:spPr>
      </p:sp>
      <p:sp>
        <p:nvSpPr>
          <p:cNvPr id="15" name="AutoShape 15"/>
          <p:cNvSpPr/>
          <p:nvPr/>
        </p:nvSpPr>
        <p:spPr>
          <a:xfrm>
            <a:off x="15641001" y="6746886"/>
            <a:ext cx="375086" cy="438940"/>
          </a:xfrm>
          <a:prstGeom prst="line">
            <a:avLst/>
          </a:prstGeom>
          <a:ln w="66675" cap="flat">
            <a:solidFill>
              <a:srgbClr val="F9B680"/>
            </a:solidFill>
            <a:prstDash val="solid"/>
            <a:headEnd type="none" w="sm" len="sm"/>
            <a:tailEnd type="none" w="sm" len="sm"/>
          </a:ln>
        </p:spPr>
      </p:sp>
      <p:sp>
        <p:nvSpPr>
          <p:cNvPr id="16" name="AutoShape 16"/>
          <p:cNvSpPr/>
          <p:nvPr/>
        </p:nvSpPr>
        <p:spPr>
          <a:xfrm>
            <a:off x="15982219" y="6746886"/>
            <a:ext cx="375086" cy="438940"/>
          </a:xfrm>
          <a:prstGeom prst="line">
            <a:avLst/>
          </a:prstGeom>
          <a:ln w="66675" cap="flat">
            <a:solidFill>
              <a:srgbClr val="F9B680"/>
            </a:solidFill>
            <a:prstDash val="solid"/>
            <a:headEnd type="none" w="sm" len="sm"/>
            <a:tailEnd type="none" w="sm" len="sm"/>
          </a:ln>
        </p:spPr>
      </p:sp>
      <p:sp>
        <p:nvSpPr>
          <p:cNvPr id="17" name="AutoShape 17"/>
          <p:cNvSpPr/>
          <p:nvPr/>
        </p:nvSpPr>
        <p:spPr>
          <a:xfrm>
            <a:off x="16323437" y="6746886"/>
            <a:ext cx="375086" cy="438940"/>
          </a:xfrm>
          <a:prstGeom prst="line">
            <a:avLst/>
          </a:prstGeom>
          <a:ln w="66675" cap="flat">
            <a:solidFill>
              <a:srgbClr val="F9B680"/>
            </a:solidFill>
            <a:prstDash val="solid"/>
            <a:headEnd type="none" w="sm" len="sm"/>
            <a:tailEnd type="none" w="sm" len="sm"/>
          </a:ln>
        </p:spPr>
      </p:sp>
      <p:sp>
        <p:nvSpPr>
          <p:cNvPr id="18" name="AutoShape 18"/>
          <p:cNvSpPr/>
          <p:nvPr/>
        </p:nvSpPr>
        <p:spPr>
          <a:xfrm>
            <a:off x="16664656" y="6746886"/>
            <a:ext cx="375086" cy="438940"/>
          </a:xfrm>
          <a:prstGeom prst="line">
            <a:avLst/>
          </a:prstGeom>
          <a:ln w="66675" cap="flat">
            <a:solidFill>
              <a:srgbClr val="F9B680"/>
            </a:solidFill>
            <a:prstDash val="solid"/>
            <a:headEnd type="none" w="sm" len="sm"/>
            <a:tailEnd type="none" w="sm" len="sm"/>
          </a:ln>
        </p:spPr>
      </p:sp>
      <p:sp>
        <p:nvSpPr>
          <p:cNvPr id="19" name="AutoShape 19"/>
          <p:cNvSpPr/>
          <p:nvPr/>
        </p:nvSpPr>
        <p:spPr>
          <a:xfrm>
            <a:off x="17005874" y="6746886"/>
            <a:ext cx="375086" cy="438940"/>
          </a:xfrm>
          <a:prstGeom prst="line">
            <a:avLst/>
          </a:prstGeom>
          <a:ln w="66675" cap="flat">
            <a:solidFill>
              <a:srgbClr val="F9B680"/>
            </a:solidFill>
            <a:prstDash val="solid"/>
            <a:headEnd type="none" w="sm" len="sm"/>
            <a:tailEnd type="none" w="sm" len="sm"/>
          </a:ln>
        </p:spPr>
      </p:sp>
      <p:sp>
        <p:nvSpPr>
          <p:cNvPr id="20" name="AutoShape 20"/>
          <p:cNvSpPr/>
          <p:nvPr/>
        </p:nvSpPr>
        <p:spPr>
          <a:xfrm>
            <a:off x="17347092" y="6746886"/>
            <a:ext cx="375086" cy="438940"/>
          </a:xfrm>
          <a:prstGeom prst="line">
            <a:avLst/>
          </a:prstGeom>
          <a:ln w="66675" cap="flat">
            <a:solidFill>
              <a:srgbClr val="F9B680"/>
            </a:solidFill>
            <a:prstDash val="solid"/>
            <a:headEnd type="none" w="sm" len="sm"/>
            <a:tailEnd type="none" w="sm" len="sm"/>
          </a:ln>
        </p:spPr>
      </p:sp>
      <p:grpSp>
        <p:nvGrpSpPr>
          <p:cNvPr id="21" name="Group 21"/>
          <p:cNvGrpSpPr/>
          <p:nvPr/>
        </p:nvGrpSpPr>
        <p:grpSpPr>
          <a:xfrm>
            <a:off x="16510980" y="8302328"/>
            <a:ext cx="10661134" cy="2671944"/>
            <a:chOff x="0" y="0"/>
            <a:chExt cx="877008" cy="219800"/>
          </a:xfrm>
        </p:grpSpPr>
        <p:sp>
          <p:nvSpPr>
            <p:cNvPr id="22" name="Freeform 22"/>
            <p:cNvSpPr/>
            <p:nvPr/>
          </p:nvSpPr>
          <p:spPr>
            <a:xfrm>
              <a:off x="0" y="0"/>
              <a:ext cx="877008" cy="219800"/>
            </a:xfrm>
            <a:custGeom>
              <a:avLst/>
              <a:gdLst/>
              <a:ahLst/>
              <a:cxnLst/>
              <a:rect l="l" t="t" r="r" b="b"/>
              <a:pathLst>
                <a:path w="877008" h="219800">
                  <a:moveTo>
                    <a:pt x="673808" y="0"/>
                  </a:moveTo>
                  <a:lnTo>
                    <a:pt x="0" y="0"/>
                  </a:lnTo>
                  <a:lnTo>
                    <a:pt x="203200" y="219800"/>
                  </a:lnTo>
                  <a:lnTo>
                    <a:pt x="877008" y="219800"/>
                  </a:lnTo>
                  <a:lnTo>
                    <a:pt x="673808" y="0"/>
                  </a:lnTo>
                  <a:close/>
                </a:path>
              </a:pathLst>
            </a:custGeom>
            <a:solidFill>
              <a:srgbClr val="5A6C99"/>
            </a:solidFill>
          </p:spPr>
        </p:sp>
        <p:sp>
          <p:nvSpPr>
            <p:cNvPr id="23" name="TextBox 23"/>
            <p:cNvSpPr txBox="1"/>
            <p:nvPr/>
          </p:nvSpPr>
          <p:spPr>
            <a:xfrm>
              <a:off x="101600" y="-66675"/>
              <a:ext cx="673808" cy="286475"/>
            </a:xfrm>
            <a:prstGeom prst="rect">
              <a:avLst/>
            </a:prstGeom>
          </p:spPr>
          <p:txBody>
            <a:bodyPr lIns="50800" tIns="50800" rIns="50800" bIns="50800" rtlCol="0" anchor="ctr"/>
            <a:lstStyle/>
            <a:p>
              <a:pPr algn="ctr">
                <a:lnSpc>
                  <a:spcPts val="3000"/>
                </a:lnSpc>
              </a:pPr>
            </a:p>
          </p:txBody>
        </p:sp>
      </p:grpSp>
      <p:grpSp>
        <p:nvGrpSpPr>
          <p:cNvPr id="32" name="Group 31"/>
          <p:cNvGrpSpPr/>
          <p:nvPr/>
        </p:nvGrpSpPr>
        <p:grpSpPr>
          <a:xfrm>
            <a:off x="1538363" y="4416187"/>
            <a:ext cx="9033475" cy="2081243"/>
            <a:chOff x="646561" y="4381500"/>
            <a:chExt cx="9033475" cy="2081243"/>
          </a:xfrm>
        </p:grpSpPr>
        <p:sp>
          <p:nvSpPr>
            <p:cNvPr id="27" name="TextBox 27"/>
            <p:cNvSpPr txBox="1"/>
            <p:nvPr/>
          </p:nvSpPr>
          <p:spPr>
            <a:xfrm>
              <a:off x="775747" y="4381500"/>
              <a:ext cx="8877300" cy="1003288"/>
            </a:xfrm>
            <a:prstGeom prst="rect">
              <a:avLst/>
            </a:prstGeom>
          </p:spPr>
          <p:txBody>
            <a:bodyPr wrap="square" lIns="0" tIns="0" rIns="0" bIns="0" rtlCol="0" anchor="t">
              <a:spAutoFit/>
            </a:bodyPr>
            <a:lstStyle/>
            <a:p>
              <a:pPr algn="ctr">
                <a:lnSpc>
                  <a:spcPts val="7680"/>
                </a:lnSpc>
              </a:pPr>
              <a:r>
                <a:rPr lang="en-US" sz="9000" b="1">
                  <a:ln>
                    <a:solidFill>
                      <a:schemeClr val="bg1"/>
                    </a:solidFill>
                  </a:ln>
                  <a:solidFill>
                    <a:srgbClr val="051D64"/>
                  </a:solidFill>
                  <a:latin typeface="Arial" panose="020B0604020202020204" pitchFamily="34" charset="0"/>
                  <a:cs typeface="Arial" panose="020B0604020202020204" pitchFamily="34" charset="0"/>
                </a:rPr>
                <a:t>LUYỆN TẬP </a:t>
              </a:r>
              <a:endParaRPr lang="en-US" sz="9000" b="1">
                <a:ln>
                  <a:solidFill>
                    <a:schemeClr val="bg1"/>
                  </a:solidFill>
                </a:ln>
                <a:solidFill>
                  <a:srgbClr val="051D64"/>
                </a:solidFill>
                <a:latin typeface="Arial" panose="020B0604020202020204" pitchFamily="34" charset="0"/>
                <a:cs typeface="Arial" panose="020B0604020202020204" pitchFamily="34" charset="0"/>
              </a:endParaRPr>
            </a:p>
          </p:txBody>
        </p:sp>
        <p:sp>
          <p:nvSpPr>
            <p:cNvPr id="31" name="TextBox 30"/>
            <p:cNvSpPr txBox="1"/>
            <p:nvPr/>
          </p:nvSpPr>
          <p:spPr>
            <a:xfrm>
              <a:off x="646561" y="5754857"/>
              <a:ext cx="9033475" cy="707886"/>
            </a:xfrm>
            <a:prstGeom prst="rect">
              <a:avLst/>
            </a:prstGeom>
            <a:noFill/>
          </p:spPr>
          <p:txBody>
            <a:bodyPr wrap="square" rtlCol="0">
              <a:spAutoFit/>
            </a:bodyPr>
            <a:lstStyle/>
            <a:p>
              <a:pPr algn="ctr"/>
              <a:r>
                <a:rPr lang="en-US" sz="4000">
                  <a:solidFill>
                    <a:srgbClr val="051D64"/>
                  </a:solidFill>
                  <a:latin typeface="Arial" panose="020B0604020202020204" pitchFamily="34" charset="0"/>
                  <a:cs typeface="Arial" panose="020B0604020202020204" pitchFamily="34" charset="0"/>
                </a:rPr>
                <a:t>(Trả lời câu hỏi trắc </a:t>
              </a:r>
              <a:r>
                <a:rPr lang="en-US" sz="4000" smtClean="0">
                  <a:solidFill>
                    <a:srgbClr val="051D64"/>
                  </a:solidFill>
                  <a:latin typeface="Arial" panose="020B0604020202020204" pitchFamily="34" charset="0"/>
                  <a:cs typeface="Arial" panose="020B0604020202020204" pitchFamily="34" charset="0"/>
                </a:rPr>
                <a:t>nghiệm 4 đáp án) </a:t>
              </a:r>
              <a:endParaRPr lang="en-US" sz="4000">
                <a:solidFill>
                  <a:srgbClr val="051D64"/>
                </a:solidFill>
                <a:latin typeface="Arial" panose="020B0604020202020204" pitchFamily="34" charset="0"/>
                <a:cs typeface="Arial" panose="020B0604020202020204" pitchFamily="34" charset="0"/>
              </a:endParaRPr>
            </a:p>
          </p:txBody>
        </p:sp>
      </p:grpSp>
    </p:spTree>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extBox 2"/>
          <p:cNvSpPr txBox="1"/>
          <p:nvPr/>
        </p:nvSpPr>
        <p:spPr>
          <a:xfrm>
            <a:off x="762000" y="753208"/>
            <a:ext cx="16764002" cy="1839606"/>
          </a:xfrm>
          <a:prstGeom prst="rect">
            <a:avLst/>
          </a:prstGeom>
          <a:noFill/>
        </p:spPr>
        <p:txBody>
          <a:bodyPr wrap="square">
            <a:spAutoFit/>
          </a:bodyPr>
          <a:lstStyle/>
          <a:p>
            <a:pPr algn="ctr">
              <a:lnSpc>
                <a:spcPct val="150000"/>
              </a:lnSpc>
            </a:pPr>
            <a:r>
              <a:rPr lang="vi-VN" sz="4000" b="1" i="1">
                <a:solidFill>
                  <a:srgbClr val="C00000"/>
                </a:solidFill>
              </a:rPr>
              <a:t>Câu 1. </a:t>
            </a:r>
            <a:r>
              <a:rPr lang="vi-VN" sz="4000" smtClean="0"/>
              <a:t>Phần </a:t>
            </a:r>
            <a:r>
              <a:rPr lang="vi-VN" sz="4000"/>
              <a:t>mềm IBM Watson for Oncology góp phần nâng cao </a:t>
            </a:r>
            <a:endParaRPr lang="en-US" sz="4000" smtClean="0"/>
          </a:p>
          <a:p>
            <a:pPr algn="ctr">
              <a:lnSpc>
                <a:spcPct val="150000"/>
              </a:lnSpc>
            </a:pPr>
            <a:r>
              <a:rPr lang="vi-VN" sz="4000" smtClean="0"/>
              <a:t>hiệu </a:t>
            </a:r>
            <a:r>
              <a:rPr lang="vi-VN" sz="4000"/>
              <a:t>quả điều trị bệnh gì?</a:t>
            </a:r>
            <a:endParaRPr lang="en-US" sz="4000"/>
          </a:p>
        </p:txBody>
      </p:sp>
      <p:sp>
        <p:nvSpPr>
          <p:cNvPr id="4" name="Rectangle: Rounded Corners 3"/>
          <p:cNvSpPr/>
          <p:nvPr/>
        </p:nvSpPr>
        <p:spPr>
          <a:xfrm>
            <a:off x="762000" y="3269114"/>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A. Bệnh ung thư.</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p:cNvSpPr/>
          <p:nvPr/>
        </p:nvSpPr>
        <p:spPr>
          <a:xfrm>
            <a:off x="9448802" y="3269114"/>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Bệnh nhiễm trùng huyết.</a:t>
            </a:r>
            <a:endParaRPr lang="en-US" sz="400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762000" y="6608964"/>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Bệnh tim.</a:t>
            </a:r>
            <a:endParaRPr lang="en-US" sz="4000">
              <a:solidFill>
                <a:schemeClr val="tx1"/>
              </a:solidFill>
              <a:latin typeface="Arial" panose="020B0604020202020204" pitchFamily="34" charset="0"/>
              <a:cs typeface="Arial" panose="020B0604020202020204" pitchFamily="34" charset="0"/>
            </a:endParaRPr>
          </a:p>
        </p:txBody>
      </p:sp>
      <p:sp>
        <p:nvSpPr>
          <p:cNvPr id="7" name="Rectangle: Rounded Corners 6"/>
          <p:cNvSpPr/>
          <p:nvPr/>
        </p:nvSpPr>
        <p:spPr>
          <a:xfrm>
            <a:off x="9448802" y="6608964"/>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D. Bệnh tiểu đường.</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p:cNvSpPr/>
          <p:nvPr/>
        </p:nvSpPr>
        <p:spPr>
          <a:xfrm>
            <a:off x="762000" y="3269114"/>
            <a:ext cx="8077200" cy="2762936"/>
          </a:xfrm>
          <a:prstGeom prst="roundRect">
            <a:avLst>
              <a:gd name="adj" fmla="val 11496"/>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A. Bệnh ung thư.</a:t>
            </a:r>
            <a:endParaRPr lang="vi-VN" sz="4000">
              <a:solidFill>
                <a:schemeClr val="tx1"/>
              </a:solidFill>
              <a:cs typeface="Arial" panose="020B0604020202020204" pitchFamily="34"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extBox 2"/>
          <p:cNvSpPr txBox="1"/>
          <p:nvPr/>
        </p:nvSpPr>
        <p:spPr>
          <a:xfrm>
            <a:off x="762000" y="1028700"/>
            <a:ext cx="16764002" cy="1015663"/>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smtClean="0">
                <a:solidFill>
                  <a:srgbClr val="C00000"/>
                </a:solidFill>
                <a:latin typeface="Arial (Body)"/>
              </a:rPr>
              <a:t>2</a:t>
            </a:r>
            <a:r>
              <a:rPr lang="vi-VN" sz="4000" b="1" i="1" smtClean="0">
                <a:solidFill>
                  <a:srgbClr val="C00000"/>
                </a:solidFill>
              </a:rPr>
              <a:t>. </a:t>
            </a:r>
            <a:r>
              <a:rPr lang="vi-VN" sz="4000" smtClean="0"/>
              <a:t>Một </a:t>
            </a:r>
            <a:r>
              <a:rPr lang="vi-VN" sz="4000"/>
              <a:t>thành tựu của xử lí ngôn ngữ tự nhiên và thị giác máy tính là</a:t>
            </a:r>
            <a:endParaRPr lang="en-US" sz="4000"/>
          </a:p>
        </p:txBody>
      </p:sp>
      <p:sp>
        <p:nvSpPr>
          <p:cNvPr id="4" name="Rectangle: Rounded Corners 3"/>
          <p:cNvSpPr/>
          <p:nvPr/>
        </p:nvSpPr>
        <p:spPr>
          <a:xfrm>
            <a:off x="759542" y="2641850"/>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A. hệ thống phân tích dữ liệu.</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p:cNvSpPr/>
          <p:nvPr/>
        </p:nvSpPr>
        <p:spPr>
          <a:xfrm>
            <a:off x="9446344" y="2641850"/>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B. hệ thống lắp ráp tự động.</a:t>
            </a:r>
            <a:endParaRPr lang="en-US" sz="400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759542" y="5981700"/>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 hệ thống nhận dạng hình ảnh và video.</a:t>
            </a:r>
            <a:endParaRPr lang="en-US" sz="4000">
              <a:solidFill>
                <a:schemeClr val="tx1"/>
              </a:solidFill>
              <a:latin typeface="Arial" panose="020B0604020202020204" pitchFamily="34" charset="0"/>
              <a:cs typeface="Arial" panose="020B0604020202020204" pitchFamily="34" charset="0"/>
            </a:endParaRPr>
          </a:p>
        </p:txBody>
      </p:sp>
      <p:sp>
        <p:nvSpPr>
          <p:cNvPr id="7" name="Rectangle: Rounded Corners 6"/>
          <p:cNvSpPr/>
          <p:nvPr/>
        </p:nvSpPr>
        <p:spPr>
          <a:xfrm>
            <a:off x="9446344" y="5981700"/>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D. hệ thống tưới tiêu tự động.</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p:cNvSpPr/>
          <p:nvPr/>
        </p:nvSpPr>
        <p:spPr>
          <a:xfrm>
            <a:off x="759542" y="5981700"/>
            <a:ext cx="8077200" cy="2762936"/>
          </a:xfrm>
          <a:prstGeom prst="roundRect">
            <a:avLst>
              <a:gd name="adj" fmla="val 11496"/>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 hệ thống nhận dạng hình ảnh và video.</a:t>
            </a:r>
            <a:endParaRPr lang="en-US" sz="400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6" name="Freeform 8"/>
          <p:cNvSpPr/>
          <p:nvPr/>
        </p:nvSpPr>
        <p:spPr>
          <a:xfrm flipH="1">
            <a:off x="304800" y="7962900"/>
            <a:ext cx="1981200" cy="2124611"/>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 name="Rectangle 1"/>
          <p:cNvSpPr/>
          <p:nvPr/>
        </p:nvSpPr>
        <p:spPr>
          <a:xfrm>
            <a:off x="3543300" y="571500"/>
            <a:ext cx="11201400" cy="15240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0" b="1">
                <a:solidFill>
                  <a:srgbClr val="D1630F"/>
                </a:solidFill>
                <a:latin typeface="Arial" panose="020B0604020202020204" pitchFamily="34" charset="0"/>
                <a:cs typeface="Arial" panose="020B0604020202020204" pitchFamily="34" charset="0"/>
              </a:rPr>
              <a:t>KHỞI ĐỘNG </a:t>
            </a:r>
            <a:endParaRPr lang="en-US" sz="7000" b="1">
              <a:solidFill>
                <a:srgbClr val="D1630F"/>
              </a:solidFill>
              <a:latin typeface="Arial" panose="020B0604020202020204" pitchFamily="34" charset="0"/>
              <a:cs typeface="Arial" panose="020B0604020202020204" pitchFamily="34" charset="0"/>
            </a:endParaRPr>
          </a:p>
        </p:txBody>
      </p:sp>
      <p:sp>
        <p:nvSpPr>
          <p:cNvPr id="11" name="Rounded Rectangle 10"/>
          <p:cNvSpPr/>
          <p:nvPr/>
        </p:nvSpPr>
        <p:spPr>
          <a:xfrm>
            <a:off x="685800" y="5055441"/>
            <a:ext cx="4898513" cy="2209800"/>
          </a:xfrm>
          <a:prstGeom prst="roundRect">
            <a:avLst>
              <a:gd name="adj" fmla="val 8401"/>
            </a:avLst>
          </a:prstGeom>
          <a:solidFill>
            <a:schemeClr val="accent1">
              <a:lumMod val="20000"/>
              <a:lumOff val="80000"/>
            </a:schemeClr>
          </a:solidFill>
          <a:ln>
            <a:solidFill>
              <a:schemeClr val="accent1">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b="1" smtClean="0">
                <a:solidFill>
                  <a:srgbClr val="000000"/>
                </a:solidFill>
                <a:latin typeface="Arial" panose="020B0604020202020204" pitchFamily="34" charset="0"/>
                <a:cs typeface="Arial" panose="020B0604020202020204" pitchFamily="34" charset="0"/>
              </a:rPr>
              <a:t>Không thể thay thế hoàn toàn</a:t>
            </a:r>
            <a:endParaRPr lang="en-US" sz="4000" b="1">
              <a:solidFill>
                <a:srgbClr val="000000"/>
              </a:solidFill>
              <a:latin typeface="Arial" panose="020B0604020202020204" pitchFamily="34" charset="0"/>
              <a:cs typeface="Arial" panose="020B0604020202020204" pitchFamily="34" charset="0"/>
            </a:endParaRPr>
          </a:p>
        </p:txBody>
      </p:sp>
      <p:sp>
        <p:nvSpPr>
          <p:cNvPr id="12" name="TextBox 11"/>
          <p:cNvSpPr txBox="1"/>
          <p:nvPr/>
        </p:nvSpPr>
        <p:spPr>
          <a:xfrm>
            <a:off x="6553200" y="2486452"/>
            <a:ext cx="10972800" cy="1824923"/>
          </a:xfrm>
          <a:prstGeom prst="rect">
            <a:avLst/>
          </a:prstGeom>
          <a:noFill/>
        </p:spPr>
        <p:txBody>
          <a:bodyPr wrap="square" rtlCol="0">
            <a:spAutoFit/>
          </a:bodyPr>
          <a:lstStyle/>
          <a:p>
            <a:pPr algn="just">
              <a:lnSpc>
                <a:spcPct val="150000"/>
              </a:lnSpc>
            </a:pPr>
            <a:r>
              <a:rPr lang="vi-VN" sz="4000">
                <a:cs typeface="Arial" panose="020B0604020202020204" pitchFamily="34" charset="0"/>
              </a:rPr>
              <a:t>Thiếu khả năng sáng tạo thực sự và không thể hiểu cảm xúc con người sâu sắc.</a:t>
            </a:r>
            <a:endParaRPr lang="vi-VN" sz="4000">
              <a:latin typeface="Arial" panose="020B0604020202020204" pitchFamily="34" charset="0"/>
              <a:cs typeface="Arial" panose="020B0604020202020204" pitchFamily="34" charset="0"/>
            </a:endParaRPr>
          </a:p>
        </p:txBody>
      </p:sp>
      <p:cxnSp>
        <p:nvCxnSpPr>
          <p:cNvPr id="13" name="Straight Arrow Connector 12"/>
          <p:cNvCxnSpPr>
            <a:stCxn id="11" idx="3"/>
            <a:endCxn id="12" idx="1"/>
          </p:cNvCxnSpPr>
          <p:nvPr/>
        </p:nvCxnSpPr>
        <p:spPr>
          <a:xfrm flipV="1">
            <a:off x="5584313" y="3398914"/>
            <a:ext cx="968887" cy="2761427"/>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53200" y="6809472"/>
            <a:ext cx="10972800" cy="901593"/>
          </a:xfrm>
          <a:prstGeom prst="rect">
            <a:avLst/>
          </a:prstGeom>
          <a:noFill/>
        </p:spPr>
        <p:txBody>
          <a:bodyPr wrap="square" rtlCol="0">
            <a:spAutoFit/>
          </a:bodyPr>
          <a:lstStyle/>
          <a:p>
            <a:pPr algn="just">
              <a:lnSpc>
                <a:spcPct val="150000"/>
              </a:lnSpc>
            </a:pPr>
            <a:r>
              <a:rPr lang="vi-VN" sz="4000">
                <a:cs typeface="Arial" panose="020B0604020202020204" pitchFamily="34" charset="0"/>
              </a:rPr>
              <a:t>Con người và AI kết hợp cho hiệu quả cao hơn.</a:t>
            </a:r>
            <a:endParaRPr lang="vi-VN" sz="4000">
              <a:cs typeface="Arial" panose="020B0604020202020204" pitchFamily="34" charset="0"/>
            </a:endParaRPr>
          </a:p>
        </p:txBody>
      </p:sp>
      <p:cxnSp>
        <p:nvCxnSpPr>
          <p:cNvPr id="15" name="Straight Arrow Connector 14"/>
          <p:cNvCxnSpPr>
            <a:stCxn id="11" idx="3"/>
            <a:endCxn id="14" idx="1"/>
          </p:cNvCxnSpPr>
          <p:nvPr/>
        </p:nvCxnSpPr>
        <p:spPr>
          <a:xfrm>
            <a:off x="5584313" y="6160341"/>
            <a:ext cx="968887" cy="1099928"/>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Pentagon 47"/>
          <p:cNvSpPr/>
          <p:nvPr/>
        </p:nvSpPr>
        <p:spPr>
          <a:xfrm>
            <a:off x="0" y="2890751"/>
            <a:ext cx="3810000" cy="1369439"/>
          </a:xfrm>
          <a:prstGeom prst="homePlate">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chemeClr val="bg1"/>
                </a:solidFill>
                <a:latin typeface="Arial" panose="020B0604020202020204" pitchFamily="34" charset="0"/>
                <a:cs typeface="Arial" panose="020B0604020202020204" pitchFamily="34" charset="0"/>
              </a:rPr>
              <a:t>TRẢ LỜI</a:t>
            </a:r>
            <a:endParaRPr lang="en-US" sz="4400" b="1">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6555248" y="4647962"/>
            <a:ext cx="10972800" cy="1824923"/>
          </a:xfrm>
          <a:prstGeom prst="rect">
            <a:avLst/>
          </a:prstGeom>
          <a:noFill/>
        </p:spPr>
        <p:txBody>
          <a:bodyPr wrap="square" rtlCol="0">
            <a:spAutoFit/>
          </a:bodyPr>
          <a:lstStyle/>
          <a:p>
            <a:pPr algn="just">
              <a:lnSpc>
                <a:spcPct val="150000"/>
              </a:lnSpc>
            </a:pPr>
            <a:r>
              <a:rPr lang="vi-VN" sz="4000">
                <a:cs typeface="Arial" panose="020B0604020202020204" pitchFamily="34" charset="0"/>
              </a:rPr>
              <a:t>Không thực hiện được nhiệm vụ đòi hỏi nhận thức đạo đức và xã hội cao.</a:t>
            </a:r>
            <a:endParaRPr lang="vi-VN" sz="4000">
              <a:cs typeface="Arial" panose="020B0604020202020204" pitchFamily="34" charset="0"/>
            </a:endParaRPr>
          </a:p>
        </p:txBody>
      </p:sp>
      <p:cxnSp>
        <p:nvCxnSpPr>
          <p:cNvPr id="17" name="Straight Arrow Connector 16"/>
          <p:cNvCxnSpPr>
            <a:stCxn id="11" idx="3"/>
            <a:endCxn id="16" idx="1"/>
          </p:cNvCxnSpPr>
          <p:nvPr/>
        </p:nvCxnSpPr>
        <p:spPr>
          <a:xfrm flipV="1">
            <a:off x="5584313" y="5560424"/>
            <a:ext cx="970935" cy="599917"/>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538042" y="8087952"/>
            <a:ext cx="10972800" cy="1824923"/>
          </a:xfrm>
          <a:prstGeom prst="rect">
            <a:avLst/>
          </a:prstGeom>
          <a:noFill/>
        </p:spPr>
        <p:txBody>
          <a:bodyPr wrap="square" rtlCol="0">
            <a:spAutoFit/>
          </a:bodyPr>
          <a:lstStyle/>
          <a:p>
            <a:pPr algn="just">
              <a:lnSpc>
                <a:spcPct val="150000"/>
              </a:lnSpc>
            </a:pPr>
            <a:r>
              <a:rPr lang="vi-VN" sz="4000">
                <a:cs typeface="Arial" panose="020B0604020202020204" pitchFamily="34" charset="0"/>
              </a:rPr>
              <a:t>Khó khăn trong xử lí các tình huống không xác định hoặc chưa từng thấy.</a:t>
            </a:r>
            <a:endParaRPr lang="vi-VN" sz="4000">
              <a:cs typeface="Arial" panose="020B0604020202020204" pitchFamily="34" charset="0"/>
            </a:endParaRPr>
          </a:p>
        </p:txBody>
      </p:sp>
      <p:cxnSp>
        <p:nvCxnSpPr>
          <p:cNvPr id="21" name="Straight Arrow Connector 20"/>
          <p:cNvCxnSpPr>
            <a:stCxn id="11" idx="3"/>
            <a:endCxn id="20" idx="1"/>
          </p:cNvCxnSpPr>
          <p:nvPr/>
        </p:nvCxnSpPr>
        <p:spPr>
          <a:xfrm>
            <a:off x="5584313" y="6160341"/>
            <a:ext cx="953729" cy="2840073"/>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6"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extBox 2"/>
          <p:cNvSpPr txBox="1"/>
          <p:nvPr/>
        </p:nvSpPr>
        <p:spPr>
          <a:xfrm>
            <a:off x="0" y="237225"/>
            <a:ext cx="18288000" cy="875048"/>
          </a:xfrm>
          <a:prstGeom prst="rect">
            <a:avLst/>
          </a:prstGeom>
          <a:noFill/>
        </p:spPr>
        <p:txBody>
          <a:bodyPr wrap="square">
            <a:spAutoFit/>
          </a:bodyPr>
          <a:lstStyle/>
          <a:p>
            <a:pPr algn="ctr">
              <a:lnSpc>
                <a:spcPct val="150000"/>
              </a:lnSpc>
            </a:pPr>
            <a:r>
              <a:rPr lang="vi-VN" sz="3800" b="1" i="1">
                <a:solidFill>
                  <a:srgbClr val="C00000"/>
                </a:solidFill>
              </a:rPr>
              <a:t>Câu </a:t>
            </a:r>
            <a:r>
              <a:rPr lang="en-US" sz="3800" b="1" i="1" smtClean="0">
                <a:solidFill>
                  <a:srgbClr val="C00000"/>
                </a:solidFill>
                <a:latin typeface="Arial (Body)"/>
              </a:rPr>
              <a:t>3</a:t>
            </a:r>
            <a:r>
              <a:rPr lang="vi-VN" sz="3800" b="1" i="1" smtClean="0">
                <a:solidFill>
                  <a:srgbClr val="C00000"/>
                </a:solidFill>
              </a:rPr>
              <a:t>. </a:t>
            </a:r>
            <a:r>
              <a:rPr lang="vi-VN" sz="3800" smtClean="0"/>
              <a:t>Sự </a:t>
            </a:r>
            <a:r>
              <a:rPr lang="vi-VN" sz="3800"/>
              <a:t>phát triển của AI mang lại lợi ích như thế nào </a:t>
            </a:r>
            <a:r>
              <a:rPr lang="vi-VN" sz="3800" smtClean="0"/>
              <a:t>cho lĩnh vực giáo dục?</a:t>
            </a:r>
            <a:endParaRPr lang="en-US" sz="3800"/>
          </a:p>
        </p:txBody>
      </p:sp>
      <p:sp>
        <p:nvSpPr>
          <p:cNvPr id="4" name="Rectangle: Rounded Corners 3"/>
          <p:cNvSpPr/>
          <p:nvPr/>
        </p:nvSpPr>
        <p:spPr>
          <a:xfrm>
            <a:off x="762000" y="1623286"/>
            <a:ext cx="8077200" cy="3618800"/>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smtClean="0">
                <a:solidFill>
                  <a:schemeClr val="tx1"/>
                </a:solidFill>
                <a:cs typeface="Arial" panose="020B0604020202020204" pitchFamily="34" charset="0"/>
              </a:rPr>
              <a:t>A. AI </a:t>
            </a:r>
            <a:r>
              <a:rPr lang="vi-VN" sz="3800">
                <a:solidFill>
                  <a:schemeClr val="tx1"/>
                </a:solidFill>
                <a:cs typeface="Arial" panose="020B0604020202020204" pitchFamily="34" charset="0"/>
              </a:rPr>
              <a:t>được sử dụng để phát triển các phương tiện tự lái, </a:t>
            </a:r>
            <a:r>
              <a:rPr lang="vi-VN" sz="3800" smtClean="0">
                <a:solidFill>
                  <a:schemeClr val="tx1"/>
                </a:solidFill>
                <a:cs typeface="Arial" panose="020B0604020202020204" pitchFamily="34" charset="0"/>
              </a:rPr>
              <a:t>quản </a:t>
            </a:r>
            <a:r>
              <a:rPr lang="vi-VN" sz="3800">
                <a:solidFill>
                  <a:schemeClr val="tx1"/>
                </a:solidFill>
                <a:cs typeface="Arial" panose="020B0604020202020204" pitchFamily="34" charset="0"/>
              </a:rPr>
              <a:t>lí </a:t>
            </a:r>
            <a:endParaRPr lang="en-US" sz="3800" smtClean="0">
              <a:solidFill>
                <a:schemeClr val="tx1"/>
              </a:solidFill>
              <a:cs typeface="Arial" panose="020B0604020202020204" pitchFamily="34" charset="0"/>
            </a:endParaRPr>
          </a:p>
          <a:p>
            <a:pPr algn="ctr">
              <a:lnSpc>
                <a:spcPct val="150000"/>
              </a:lnSpc>
            </a:pPr>
            <a:r>
              <a:rPr lang="vi-VN" sz="3800" smtClean="0">
                <a:solidFill>
                  <a:schemeClr val="tx1"/>
                </a:solidFill>
                <a:cs typeface="Arial" panose="020B0604020202020204" pitchFamily="34" charset="0"/>
              </a:rPr>
              <a:t>giao </a:t>
            </a:r>
            <a:r>
              <a:rPr lang="vi-VN" sz="3800">
                <a:solidFill>
                  <a:schemeClr val="tx1"/>
                </a:solidFill>
                <a:cs typeface="Arial" panose="020B0604020202020204" pitchFamily="34" charset="0"/>
              </a:rPr>
              <a:t>thông thông minh và </a:t>
            </a:r>
            <a:endParaRPr lang="en-US" sz="3800" smtClean="0">
              <a:solidFill>
                <a:schemeClr val="tx1"/>
              </a:solidFill>
              <a:cs typeface="Arial" panose="020B0604020202020204" pitchFamily="34" charset="0"/>
            </a:endParaRPr>
          </a:p>
          <a:p>
            <a:pPr algn="ctr">
              <a:lnSpc>
                <a:spcPct val="150000"/>
              </a:lnSpc>
            </a:pPr>
            <a:r>
              <a:rPr lang="vi-VN" sz="3800" smtClean="0">
                <a:solidFill>
                  <a:schemeClr val="tx1"/>
                </a:solidFill>
                <a:cs typeface="Arial" panose="020B0604020202020204" pitchFamily="34" charset="0"/>
              </a:rPr>
              <a:t>định </a:t>
            </a:r>
            <a:r>
              <a:rPr lang="vi-VN" sz="3800">
                <a:solidFill>
                  <a:schemeClr val="tx1"/>
                </a:solidFill>
                <a:cs typeface="Arial" panose="020B0604020202020204" pitchFamily="34" charset="0"/>
              </a:rPr>
              <a:t>tuyến phương tiện vận tải.</a:t>
            </a:r>
            <a:endParaRPr lang="en-US" sz="3800">
              <a:solidFill>
                <a:schemeClr val="tx1"/>
              </a:solidFill>
              <a:latin typeface="Arial" panose="020B0604020202020204" pitchFamily="34" charset="0"/>
              <a:cs typeface="Arial" panose="020B0604020202020204" pitchFamily="34" charset="0"/>
            </a:endParaRPr>
          </a:p>
        </p:txBody>
      </p:sp>
      <p:sp>
        <p:nvSpPr>
          <p:cNvPr id="5" name="Rectangle: Rounded Corners 4"/>
          <p:cNvSpPr/>
          <p:nvPr/>
        </p:nvSpPr>
        <p:spPr>
          <a:xfrm>
            <a:off x="9448802" y="1623286"/>
            <a:ext cx="8077200" cy="3618800"/>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B. AI có thể giúp người nông dân tối ưu </a:t>
            </a:r>
            <a:r>
              <a:rPr lang="vi-VN" sz="3800" smtClean="0">
                <a:solidFill>
                  <a:schemeClr val="tx1"/>
                </a:solidFill>
                <a:cs typeface="Arial" panose="020B0604020202020204" pitchFamily="34" charset="0"/>
              </a:rPr>
              <a:t>hoá </a:t>
            </a:r>
            <a:r>
              <a:rPr lang="vi-VN" sz="3800">
                <a:solidFill>
                  <a:schemeClr val="tx1"/>
                </a:solidFill>
                <a:cs typeface="Arial" panose="020B0604020202020204" pitchFamily="34" charset="0"/>
              </a:rPr>
              <a:t>quy trình chăm sóc </a:t>
            </a:r>
            <a:endParaRPr lang="en-US" sz="3800" smtClean="0">
              <a:solidFill>
                <a:schemeClr val="tx1"/>
              </a:solidFill>
              <a:cs typeface="Arial" panose="020B0604020202020204" pitchFamily="34" charset="0"/>
            </a:endParaRPr>
          </a:p>
          <a:p>
            <a:pPr algn="ctr">
              <a:lnSpc>
                <a:spcPct val="150000"/>
              </a:lnSpc>
            </a:pPr>
            <a:r>
              <a:rPr lang="vi-VN" sz="3800" smtClean="0">
                <a:solidFill>
                  <a:schemeClr val="tx1"/>
                </a:solidFill>
                <a:cs typeface="Arial" panose="020B0604020202020204" pitchFamily="34" charset="0"/>
              </a:rPr>
              <a:t>vật </a:t>
            </a:r>
            <a:r>
              <a:rPr lang="vi-VN" sz="3800">
                <a:solidFill>
                  <a:schemeClr val="tx1"/>
                </a:solidFill>
                <a:cs typeface="Arial" panose="020B0604020202020204" pitchFamily="34" charset="0"/>
              </a:rPr>
              <a:t>nuôi và cây trồng.</a:t>
            </a:r>
            <a:endParaRPr lang="en-US" sz="380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762000" y="5753100"/>
            <a:ext cx="8077200" cy="3618800"/>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C. AI hỗ trợ tự động hoá </a:t>
            </a:r>
            <a:r>
              <a:rPr lang="vi-VN" sz="3800" smtClean="0">
                <a:solidFill>
                  <a:schemeClr val="tx1"/>
                </a:solidFill>
                <a:cs typeface="Arial" panose="020B0604020202020204" pitchFamily="34" charset="0"/>
              </a:rPr>
              <a:t>cập </a:t>
            </a:r>
            <a:r>
              <a:rPr lang="vi-VN" sz="3800">
                <a:solidFill>
                  <a:schemeClr val="tx1"/>
                </a:solidFill>
                <a:cs typeface="Arial" panose="020B0604020202020204" pitchFamily="34" charset="0"/>
              </a:rPr>
              <a:t>nhật chứng từ, hoá đơn vào cơ sở </a:t>
            </a:r>
            <a:endParaRPr lang="en-US" sz="3800" smtClean="0">
              <a:solidFill>
                <a:schemeClr val="tx1"/>
              </a:solidFill>
              <a:cs typeface="Arial" panose="020B0604020202020204" pitchFamily="34" charset="0"/>
            </a:endParaRPr>
          </a:p>
          <a:p>
            <a:pPr algn="ctr">
              <a:lnSpc>
                <a:spcPct val="150000"/>
              </a:lnSpc>
            </a:pPr>
            <a:r>
              <a:rPr lang="vi-VN" sz="3800" smtClean="0">
                <a:solidFill>
                  <a:schemeClr val="tx1"/>
                </a:solidFill>
                <a:cs typeface="Arial" panose="020B0604020202020204" pitchFamily="34" charset="0"/>
              </a:rPr>
              <a:t>dữ </a:t>
            </a:r>
            <a:r>
              <a:rPr lang="vi-VN" sz="3800">
                <a:solidFill>
                  <a:schemeClr val="tx1"/>
                </a:solidFill>
                <a:cs typeface="Arial" panose="020B0604020202020204" pitchFamily="34" charset="0"/>
              </a:rPr>
              <a:t>liệu của ngân hàng.</a:t>
            </a:r>
            <a:endParaRPr lang="en-US" sz="3800">
              <a:solidFill>
                <a:schemeClr val="tx1"/>
              </a:solidFill>
              <a:latin typeface="Arial" panose="020B0604020202020204" pitchFamily="34" charset="0"/>
              <a:cs typeface="Arial" panose="020B0604020202020204" pitchFamily="34" charset="0"/>
            </a:endParaRPr>
          </a:p>
        </p:txBody>
      </p:sp>
      <p:sp>
        <p:nvSpPr>
          <p:cNvPr id="7" name="Rectangle: Rounded Corners 6"/>
          <p:cNvSpPr/>
          <p:nvPr/>
        </p:nvSpPr>
        <p:spPr>
          <a:xfrm>
            <a:off x="9448802" y="5753100"/>
            <a:ext cx="8077200" cy="3618800"/>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D. AI được sử dụng để phát triển các nền tảng học trực tuyến </a:t>
            </a:r>
            <a:endParaRPr lang="en-US" sz="3800" smtClean="0">
              <a:solidFill>
                <a:schemeClr val="tx1"/>
              </a:solidFill>
              <a:cs typeface="Arial" panose="020B0604020202020204" pitchFamily="34" charset="0"/>
            </a:endParaRPr>
          </a:p>
          <a:p>
            <a:pPr algn="ctr">
              <a:lnSpc>
                <a:spcPct val="150000"/>
              </a:lnSpc>
            </a:pPr>
            <a:r>
              <a:rPr lang="vi-VN" sz="3800" smtClean="0">
                <a:solidFill>
                  <a:schemeClr val="tx1"/>
                </a:solidFill>
                <a:cs typeface="Arial" panose="020B0604020202020204" pitchFamily="34" charset="0"/>
              </a:rPr>
              <a:t>thông </a:t>
            </a:r>
            <a:r>
              <a:rPr lang="vi-VN" sz="3800">
                <a:solidFill>
                  <a:schemeClr val="tx1"/>
                </a:solidFill>
                <a:cs typeface="Arial" panose="020B0604020202020204" pitchFamily="34" charset="0"/>
              </a:rPr>
              <a:t>minh, có khả năng </a:t>
            </a:r>
            <a:endParaRPr lang="en-US" sz="3800" smtClean="0">
              <a:solidFill>
                <a:schemeClr val="tx1"/>
              </a:solidFill>
              <a:cs typeface="Arial" panose="020B0604020202020204" pitchFamily="34" charset="0"/>
            </a:endParaRPr>
          </a:p>
          <a:p>
            <a:pPr algn="ctr">
              <a:lnSpc>
                <a:spcPct val="150000"/>
              </a:lnSpc>
            </a:pPr>
            <a:r>
              <a:rPr lang="vi-VN" sz="3800" smtClean="0">
                <a:solidFill>
                  <a:schemeClr val="tx1"/>
                </a:solidFill>
                <a:cs typeface="Arial" panose="020B0604020202020204" pitchFamily="34" charset="0"/>
              </a:rPr>
              <a:t>theo </a:t>
            </a:r>
            <a:r>
              <a:rPr lang="vi-VN" sz="3800">
                <a:solidFill>
                  <a:schemeClr val="tx1"/>
                </a:solidFill>
                <a:cs typeface="Arial" panose="020B0604020202020204" pitchFamily="34" charset="0"/>
              </a:rPr>
              <a:t>dõi tiến trình học tập.</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p:cNvSpPr/>
          <p:nvPr/>
        </p:nvSpPr>
        <p:spPr>
          <a:xfrm>
            <a:off x="9448802" y="5753100"/>
            <a:ext cx="8077200" cy="3618800"/>
          </a:xfrm>
          <a:prstGeom prst="roundRect">
            <a:avLst>
              <a:gd name="adj" fmla="val 11496"/>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D. AI được sử dụng để phát triển các nền tảng học trực tuyến </a:t>
            </a:r>
            <a:endParaRPr lang="en-US" sz="3800" smtClean="0">
              <a:solidFill>
                <a:schemeClr val="tx1"/>
              </a:solidFill>
              <a:cs typeface="Arial" panose="020B0604020202020204" pitchFamily="34" charset="0"/>
            </a:endParaRPr>
          </a:p>
          <a:p>
            <a:pPr algn="ctr">
              <a:lnSpc>
                <a:spcPct val="150000"/>
              </a:lnSpc>
            </a:pPr>
            <a:r>
              <a:rPr lang="vi-VN" sz="3800" smtClean="0">
                <a:solidFill>
                  <a:schemeClr val="tx1"/>
                </a:solidFill>
                <a:cs typeface="Arial" panose="020B0604020202020204" pitchFamily="34" charset="0"/>
              </a:rPr>
              <a:t>thông </a:t>
            </a:r>
            <a:r>
              <a:rPr lang="vi-VN" sz="3800">
                <a:solidFill>
                  <a:schemeClr val="tx1"/>
                </a:solidFill>
                <a:cs typeface="Arial" panose="020B0604020202020204" pitchFamily="34" charset="0"/>
              </a:rPr>
              <a:t>minh, có khả năng </a:t>
            </a:r>
            <a:endParaRPr lang="en-US" sz="3800" smtClean="0">
              <a:solidFill>
                <a:schemeClr val="tx1"/>
              </a:solidFill>
              <a:cs typeface="Arial" panose="020B0604020202020204" pitchFamily="34" charset="0"/>
            </a:endParaRPr>
          </a:p>
          <a:p>
            <a:pPr algn="ctr">
              <a:lnSpc>
                <a:spcPct val="150000"/>
              </a:lnSpc>
            </a:pPr>
            <a:r>
              <a:rPr lang="vi-VN" sz="3800" smtClean="0">
                <a:solidFill>
                  <a:schemeClr val="tx1"/>
                </a:solidFill>
                <a:cs typeface="Arial" panose="020B0604020202020204" pitchFamily="34" charset="0"/>
              </a:rPr>
              <a:t>theo </a:t>
            </a:r>
            <a:r>
              <a:rPr lang="vi-VN" sz="3800">
                <a:solidFill>
                  <a:schemeClr val="tx1"/>
                </a:solidFill>
                <a:cs typeface="Arial" panose="020B0604020202020204" pitchFamily="34" charset="0"/>
              </a:rPr>
              <a:t>dõi tiến trình học tập.</a:t>
            </a:r>
            <a:endParaRPr lang="vi-VN" sz="3800">
              <a:solidFill>
                <a:schemeClr val="tx1"/>
              </a:solidFill>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extBox 2"/>
          <p:cNvSpPr txBox="1"/>
          <p:nvPr/>
        </p:nvSpPr>
        <p:spPr>
          <a:xfrm>
            <a:off x="0" y="753208"/>
            <a:ext cx="18288000" cy="895694"/>
          </a:xfrm>
          <a:prstGeom prst="rect">
            <a:avLst/>
          </a:prstGeom>
          <a:noFill/>
        </p:spPr>
        <p:txBody>
          <a:bodyPr wrap="square">
            <a:spAutoFit/>
          </a:bodyPr>
          <a:lstStyle/>
          <a:p>
            <a:pPr algn="ctr">
              <a:lnSpc>
                <a:spcPct val="150000"/>
              </a:lnSpc>
            </a:pPr>
            <a:r>
              <a:rPr lang="vi-VN" sz="3900" b="1" i="1">
                <a:solidFill>
                  <a:srgbClr val="C00000"/>
                </a:solidFill>
              </a:rPr>
              <a:t>Câu </a:t>
            </a:r>
            <a:r>
              <a:rPr lang="en-US" sz="3900" b="1" i="1">
                <a:solidFill>
                  <a:srgbClr val="C00000"/>
                </a:solidFill>
                <a:latin typeface="Arial (Body)"/>
              </a:rPr>
              <a:t>4</a:t>
            </a:r>
            <a:r>
              <a:rPr lang="vi-VN" sz="3900" b="1" i="1" smtClean="0">
                <a:solidFill>
                  <a:srgbClr val="C00000"/>
                </a:solidFill>
              </a:rPr>
              <a:t>. </a:t>
            </a:r>
            <a:r>
              <a:rPr lang="vi-VN" sz="3900" smtClean="0"/>
              <a:t>Sự </a:t>
            </a:r>
            <a:r>
              <a:rPr lang="vi-VN" sz="3900"/>
              <a:t>kết hợp IoT và AI (AIoT) giúp ích cho các nhà khoa học như thế nào?</a:t>
            </a:r>
            <a:endParaRPr lang="en-US" sz="3900"/>
          </a:p>
        </p:txBody>
      </p:sp>
      <p:sp>
        <p:nvSpPr>
          <p:cNvPr id="4" name="Rectangle: Rounded Corners 3"/>
          <p:cNvSpPr/>
          <p:nvPr/>
        </p:nvSpPr>
        <p:spPr>
          <a:xfrm>
            <a:off x="762000" y="2148649"/>
            <a:ext cx="8077200" cy="3784150"/>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900">
                <a:solidFill>
                  <a:schemeClr val="tx1"/>
                </a:solidFill>
                <a:cs typeface="Arial" panose="020B0604020202020204" pitchFamily="34" charset="0"/>
              </a:rPr>
              <a:t>A. Hỗ trợ quyết định đầu tư, phát hiện và ngăn chặn gian lận, nâng cao trải nghiệm khách hàng trong lĩnh vực tài chính, ngân hàng.</a:t>
            </a:r>
            <a:endParaRPr lang="en-US" sz="3900">
              <a:solidFill>
                <a:schemeClr val="tx1"/>
              </a:solidFill>
              <a:latin typeface="Arial" panose="020B0604020202020204" pitchFamily="34" charset="0"/>
              <a:cs typeface="Arial" panose="020B0604020202020204" pitchFamily="34" charset="0"/>
            </a:endParaRPr>
          </a:p>
        </p:txBody>
      </p:sp>
      <p:sp>
        <p:nvSpPr>
          <p:cNvPr id="5" name="Rectangle: Rounded Corners 4"/>
          <p:cNvSpPr/>
          <p:nvPr/>
        </p:nvSpPr>
        <p:spPr>
          <a:xfrm>
            <a:off x="9448802" y="2148649"/>
            <a:ext cx="8077200" cy="3784150"/>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900">
                <a:solidFill>
                  <a:schemeClr val="tx1"/>
                </a:solidFill>
                <a:cs typeface="Arial" panose="020B0604020202020204" pitchFamily="34" charset="0"/>
              </a:rPr>
              <a:t>B. Cải thiện hiệu suất, hiệu quả của các lĩnh vực sản xuất.</a:t>
            </a:r>
            <a:endParaRPr lang="en-US" sz="390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762000" y="6578350"/>
            <a:ext cx="8077200" cy="2793550"/>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900">
                <a:solidFill>
                  <a:schemeClr val="tx1"/>
                </a:solidFill>
                <a:cs typeface="Arial" panose="020B0604020202020204" pitchFamily="34" charset="0"/>
              </a:rPr>
              <a:t>C. Giúp giám sát môi trường </a:t>
            </a:r>
            <a:endParaRPr lang="en-US" sz="3900" smtClean="0">
              <a:solidFill>
                <a:schemeClr val="tx1"/>
              </a:solidFill>
              <a:cs typeface="Arial" panose="020B0604020202020204" pitchFamily="34" charset="0"/>
            </a:endParaRPr>
          </a:p>
          <a:p>
            <a:pPr algn="ctr">
              <a:lnSpc>
                <a:spcPct val="150000"/>
              </a:lnSpc>
            </a:pPr>
            <a:r>
              <a:rPr lang="vi-VN" sz="3900" smtClean="0">
                <a:solidFill>
                  <a:schemeClr val="tx1"/>
                </a:solidFill>
                <a:cs typeface="Arial" panose="020B0604020202020204" pitchFamily="34" charset="0"/>
              </a:rPr>
              <a:t>tự </a:t>
            </a:r>
            <a:r>
              <a:rPr lang="vi-VN" sz="3900">
                <a:solidFill>
                  <a:schemeClr val="tx1"/>
                </a:solidFill>
                <a:cs typeface="Arial" panose="020B0604020202020204" pitchFamily="34" charset="0"/>
              </a:rPr>
              <a:t>nhiên và theo dõi tình hình </a:t>
            </a:r>
            <a:endParaRPr lang="en-US" sz="3900" smtClean="0">
              <a:solidFill>
                <a:schemeClr val="tx1"/>
              </a:solidFill>
              <a:cs typeface="Arial" panose="020B0604020202020204" pitchFamily="34" charset="0"/>
            </a:endParaRPr>
          </a:p>
          <a:p>
            <a:pPr algn="ctr">
              <a:lnSpc>
                <a:spcPct val="150000"/>
              </a:lnSpc>
            </a:pPr>
            <a:r>
              <a:rPr lang="vi-VN" sz="3900" smtClean="0">
                <a:solidFill>
                  <a:schemeClr val="tx1"/>
                </a:solidFill>
                <a:cs typeface="Arial" panose="020B0604020202020204" pitchFamily="34" charset="0"/>
              </a:rPr>
              <a:t>biến </a:t>
            </a:r>
            <a:r>
              <a:rPr lang="vi-VN" sz="3900">
                <a:solidFill>
                  <a:schemeClr val="tx1"/>
                </a:solidFill>
                <a:cs typeface="Arial" panose="020B0604020202020204" pitchFamily="34" charset="0"/>
              </a:rPr>
              <a:t>đổi khí hậu.</a:t>
            </a:r>
            <a:endParaRPr lang="en-US" sz="3900">
              <a:solidFill>
                <a:schemeClr val="tx1"/>
              </a:solidFill>
              <a:latin typeface="Arial" panose="020B0604020202020204" pitchFamily="34" charset="0"/>
              <a:cs typeface="Arial" panose="020B0604020202020204" pitchFamily="34" charset="0"/>
            </a:endParaRPr>
          </a:p>
        </p:txBody>
      </p:sp>
      <p:sp>
        <p:nvSpPr>
          <p:cNvPr id="7" name="Rectangle: Rounded Corners 6"/>
          <p:cNvSpPr/>
          <p:nvPr/>
        </p:nvSpPr>
        <p:spPr>
          <a:xfrm>
            <a:off x="9448802" y="6578350"/>
            <a:ext cx="8077200" cy="2793550"/>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900">
                <a:solidFill>
                  <a:schemeClr val="tx1"/>
                </a:solidFill>
                <a:cs typeface="Arial" panose="020B0604020202020204" pitchFamily="34" charset="0"/>
              </a:rPr>
              <a:t>D. Phát triển các nền tảng học </a:t>
            </a:r>
            <a:endParaRPr lang="en-US" sz="3900" smtClean="0">
              <a:solidFill>
                <a:schemeClr val="tx1"/>
              </a:solidFill>
              <a:cs typeface="Arial" panose="020B0604020202020204" pitchFamily="34" charset="0"/>
            </a:endParaRPr>
          </a:p>
          <a:p>
            <a:pPr algn="ctr">
              <a:lnSpc>
                <a:spcPct val="150000"/>
              </a:lnSpc>
            </a:pPr>
            <a:r>
              <a:rPr lang="vi-VN" sz="3900" smtClean="0">
                <a:solidFill>
                  <a:schemeClr val="tx1"/>
                </a:solidFill>
                <a:cs typeface="Arial" panose="020B0604020202020204" pitchFamily="34" charset="0"/>
              </a:rPr>
              <a:t>trực </a:t>
            </a:r>
            <a:r>
              <a:rPr lang="vi-VN" sz="3900">
                <a:solidFill>
                  <a:schemeClr val="tx1"/>
                </a:solidFill>
                <a:cs typeface="Arial" panose="020B0604020202020204" pitchFamily="34" charset="0"/>
              </a:rPr>
              <a:t>tuyến thông minh.</a:t>
            </a:r>
            <a:endParaRPr lang="en-US" sz="3900">
              <a:solidFill>
                <a:schemeClr val="tx1"/>
              </a:solidFill>
              <a:latin typeface="Arial" panose="020B0604020202020204" pitchFamily="34" charset="0"/>
              <a:cs typeface="Arial" panose="020B0604020202020204" pitchFamily="34" charset="0"/>
            </a:endParaRPr>
          </a:p>
        </p:txBody>
      </p:sp>
      <p:sp>
        <p:nvSpPr>
          <p:cNvPr id="9" name="Rectangle: Rounded Corners 8"/>
          <p:cNvSpPr/>
          <p:nvPr/>
        </p:nvSpPr>
        <p:spPr>
          <a:xfrm>
            <a:off x="762000" y="6578350"/>
            <a:ext cx="8077200" cy="2793550"/>
          </a:xfrm>
          <a:prstGeom prst="roundRect">
            <a:avLst>
              <a:gd name="adj" fmla="val 11496"/>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900">
                <a:solidFill>
                  <a:schemeClr val="tx1"/>
                </a:solidFill>
                <a:cs typeface="Arial" panose="020B0604020202020204" pitchFamily="34" charset="0"/>
              </a:rPr>
              <a:t>C. Giúp giám sát môi trường </a:t>
            </a:r>
            <a:endParaRPr lang="en-US" sz="3900" smtClean="0">
              <a:solidFill>
                <a:schemeClr val="tx1"/>
              </a:solidFill>
              <a:cs typeface="Arial" panose="020B0604020202020204" pitchFamily="34" charset="0"/>
            </a:endParaRPr>
          </a:p>
          <a:p>
            <a:pPr algn="ctr">
              <a:lnSpc>
                <a:spcPct val="150000"/>
              </a:lnSpc>
            </a:pPr>
            <a:r>
              <a:rPr lang="vi-VN" sz="3900" smtClean="0">
                <a:solidFill>
                  <a:schemeClr val="tx1"/>
                </a:solidFill>
                <a:cs typeface="Arial" panose="020B0604020202020204" pitchFamily="34" charset="0"/>
              </a:rPr>
              <a:t>tự </a:t>
            </a:r>
            <a:r>
              <a:rPr lang="vi-VN" sz="3900">
                <a:solidFill>
                  <a:schemeClr val="tx1"/>
                </a:solidFill>
                <a:cs typeface="Arial" panose="020B0604020202020204" pitchFamily="34" charset="0"/>
              </a:rPr>
              <a:t>nhiên và theo dõi tình hình </a:t>
            </a:r>
            <a:endParaRPr lang="en-US" sz="3900" smtClean="0">
              <a:solidFill>
                <a:schemeClr val="tx1"/>
              </a:solidFill>
              <a:cs typeface="Arial" panose="020B0604020202020204" pitchFamily="34" charset="0"/>
            </a:endParaRPr>
          </a:p>
          <a:p>
            <a:pPr algn="ctr">
              <a:lnSpc>
                <a:spcPct val="150000"/>
              </a:lnSpc>
            </a:pPr>
            <a:r>
              <a:rPr lang="vi-VN" sz="3900" smtClean="0">
                <a:solidFill>
                  <a:schemeClr val="tx1"/>
                </a:solidFill>
                <a:cs typeface="Arial" panose="020B0604020202020204" pitchFamily="34" charset="0"/>
              </a:rPr>
              <a:t>biến </a:t>
            </a:r>
            <a:r>
              <a:rPr lang="vi-VN" sz="3900">
                <a:solidFill>
                  <a:schemeClr val="tx1"/>
                </a:solidFill>
                <a:cs typeface="Arial" panose="020B0604020202020204" pitchFamily="34" charset="0"/>
              </a:rPr>
              <a:t>đổi khí hậu.</a:t>
            </a:r>
            <a:endParaRPr lang="vi-VN" sz="3900">
              <a:solidFill>
                <a:schemeClr val="tx1"/>
              </a:solidFill>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extBox 2"/>
          <p:cNvSpPr txBox="1"/>
          <p:nvPr/>
        </p:nvSpPr>
        <p:spPr>
          <a:xfrm>
            <a:off x="762000" y="753208"/>
            <a:ext cx="16764002" cy="1938992"/>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smtClean="0">
                <a:solidFill>
                  <a:srgbClr val="C00000"/>
                </a:solidFill>
                <a:latin typeface="Arial (Body)"/>
              </a:rPr>
              <a:t>5</a:t>
            </a:r>
            <a:r>
              <a:rPr lang="vi-VN" sz="4000" b="1" i="1" smtClean="0">
                <a:solidFill>
                  <a:srgbClr val="C00000"/>
                </a:solidFill>
              </a:rPr>
              <a:t>. </a:t>
            </a:r>
            <a:r>
              <a:rPr lang="vi-VN" sz="4000" smtClean="0"/>
              <a:t>Em </a:t>
            </a:r>
            <a:r>
              <a:rPr lang="vi-VN" sz="4000"/>
              <a:t>hãy tìm hiểu trên Internet và cho biết phương án nào sau đây là tên của một ứng dụng AI giúp xây dựng trải nghiệm giao tiếp tự nhiên?</a:t>
            </a:r>
            <a:endParaRPr lang="en-US" sz="4000"/>
          </a:p>
        </p:txBody>
      </p:sp>
      <p:sp>
        <p:nvSpPr>
          <p:cNvPr id="4" name="Rectangle: Rounded Corners 3"/>
          <p:cNvSpPr/>
          <p:nvPr/>
        </p:nvSpPr>
        <p:spPr>
          <a:xfrm>
            <a:off x="762000" y="3269114"/>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A. TensorFlow.</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p:cNvSpPr/>
          <p:nvPr/>
        </p:nvSpPr>
        <p:spPr>
          <a:xfrm>
            <a:off x="9448802" y="3269114"/>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B. Dialogflow.</a:t>
            </a:r>
            <a:endParaRPr lang="en-US" sz="400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762000" y="6608964"/>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C. Rainbird.</a:t>
            </a:r>
            <a:endParaRPr lang="en-US" sz="4000">
              <a:solidFill>
                <a:schemeClr val="tx1"/>
              </a:solidFill>
              <a:latin typeface="Arial" panose="020B0604020202020204" pitchFamily="34" charset="0"/>
              <a:cs typeface="Arial" panose="020B0604020202020204" pitchFamily="34" charset="0"/>
            </a:endParaRPr>
          </a:p>
        </p:txBody>
      </p:sp>
      <p:sp>
        <p:nvSpPr>
          <p:cNvPr id="7" name="Rectangle: Rounded Corners 6"/>
          <p:cNvSpPr/>
          <p:nvPr/>
        </p:nvSpPr>
        <p:spPr>
          <a:xfrm>
            <a:off x="9448802" y="6608964"/>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D. Origami.</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p:cNvSpPr/>
          <p:nvPr/>
        </p:nvSpPr>
        <p:spPr>
          <a:xfrm>
            <a:off x="9448802" y="3269114"/>
            <a:ext cx="8077200" cy="2762936"/>
          </a:xfrm>
          <a:prstGeom prst="roundRect">
            <a:avLst>
              <a:gd name="adj" fmla="val 11496"/>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Dialogflow.</a:t>
            </a:r>
            <a:endParaRPr lang="en-US" sz="400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extBox 2"/>
          <p:cNvSpPr txBox="1"/>
          <p:nvPr/>
        </p:nvSpPr>
        <p:spPr>
          <a:xfrm>
            <a:off x="762000" y="1045549"/>
            <a:ext cx="16764002" cy="1015663"/>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Body)"/>
              </a:rPr>
              <a:t>6</a:t>
            </a:r>
            <a:r>
              <a:rPr lang="vi-VN" sz="4000" b="1" i="1" smtClean="0">
                <a:solidFill>
                  <a:srgbClr val="C00000"/>
                </a:solidFill>
              </a:rPr>
              <a:t>. </a:t>
            </a:r>
            <a:r>
              <a:rPr lang="vi-VN" sz="4000" smtClean="0"/>
              <a:t>ChatGPT </a:t>
            </a:r>
            <a:r>
              <a:rPr lang="vi-VN" sz="4000"/>
              <a:t>được phát triển bởi</a:t>
            </a:r>
            <a:endParaRPr lang="en-US" sz="4000"/>
          </a:p>
        </p:txBody>
      </p:sp>
      <p:sp>
        <p:nvSpPr>
          <p:cNvPr id="4" name="Rectangle: Rounded Corners 3"/>
          <p:cNvSpPr/>
          <p:nvPr/>
        </p:nvSpPr>
        <p:spPr>
          <a:xfrm>
            <a:off x="762000" y="2857500"/>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A. OpenAI.</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p:cNvSpPr/>
          <p:nvPr/>
        </p:nvSpPr>
        <p:spPr>
          <a:xfrm>
            <a:off x="9448802" y="2857500"/>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B. Microsoft.</a:t>
            </a:r>
            <a:endParaRPr lang="en-US" sz="400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762000" y="6197350"/>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C. Google.</a:t>
            </a:r>
            <a:endParaRPr lang="en-US" sz="4000">
              <a:solidFill>
                <a:schemeClr val="tx1"/>
              </a:solidFill>
              <a:latin typeface="Arial" panose="020B0604020202020204" pitchFamily="34" charset="0"/>
              <a:cs typeface="Arial" panose="020B0604020202020204" pitchFamily="34" charset="0"/>
            </a:endParaRPr>
          </a:p>
        </p:txBody>
      </p:sp>
      <p:sp>
        <p:nvSpPr>
          <p:cNvPr id="7" name="Rectangle: Rounded Corners 6"/>
          <p:cNvSpPr/>
          <p:nvPr/>
        </p:nvSpPr>
        <p:spPr>
          <a:xfrm>
            <a:off x="9448802" y="6197350"/>
            <a:ext cx="8077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D. </a:t>
            </a:r>
            <a:r>
              <a:rPr lang="vi-VN" sz="4000" smtClean="0">
                <a:solidFill>
                  <a:schemeClr val="tx1"/>
                </a:solidFill>
                <a:cs typeface="Arial" panose="020B0604020202020204" pitchFamily="34" charset="0"/>
              </a:rPr>
              <a:t>Apple</a:t>
            </a:r>
            <a:r>
              <a:rPr lang="en-US" sz="4000">
                <a:solidFill>
                  <a:schemeClr val="tx1"/>
                </a:solidFill>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p:cNvSpPr/>
          <p:nvPr/>
        </p:nvSpPr>
        <p:spPr>
          <a:xfrm>
            <a:off x="762000" y="2857500"/>
            <a:ext cx="8077200" cy="2762936"/>
          </a:xfrm>
          <a:prstGeom prst="roundRect">
            <a:avLst>
              <a:gd name="adj" fmla="val 11496"/>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OpenAI.</a:t>
            </a:r>
            <a:endParaRPr lang="en-US" sz="400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extBox 2"/>
          <p:cNvSpPr txBox="1"/>
          <p:nvPr/>
        </p:nvSpPr>
        <p:spPr>
          <a:xfrm>
            <a:off x="762000" y="295069"/>
            <a:ext cx="16764002" cy="1015663"/>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smtClean="0">
                <a:solidFill>
                  <a:srgbClr val="C00000"/>
                </a:solidFill>
                <a:latin typeface="Arial (Body)"/>
              </a:rPr>
              <a:t>7</a:t>
            </a:r>
            <a:r>
              <a:rPr lang="vi-VN" sz="4000" b="1" i="1" smtClean="0">
                <a:solidFill>
                  <a:srgbClr val="C00000"/>
                </a:solidFill>
              </a:rPr>
              <a:t>. </a:t>
            </a:r>
            <a:r>
              <a:rPr lang="vi-VN" sz="4000" smtClean="0"/>
              <a:t>Phát </a:t>
            </a:r>
            <a:r>
              <a:rPr lang="vi-VN" sz="4000"/>
              <a:t>biểu nào sau đây </a:t>
            </a:r>
            <a:r>
              <a:rPr lang="vi-VN" sz="4000" b="1"/>
              <a:t>đúng</a:t>
            </a:r>
            <a:r>
              <a:rPr lang="vi-VN" sz="4000"/>
              <a:t>?</a:t>
            </a:r>
            <a:endParaRPr lang="en-US" sz="4000"/>
          </a:p>
        </p:txBody>
      </p:sp>
      <p:sp>
        <p:nvSpPr>
          <p:cNvPr id="4" name="Rectangle: Rounded Corners 3"/>
          <p:cNvSpPr/>
          <p:nvPr/>
        </p:nvSpPr>
        <p:spPr>
          <a:xfrm>
            <a:off x="727587" y="1887646"/>
            <a:ext cx="8458200"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A. Các thành tựu hiện tại của AI đều là Trí tuệ nhân tạo tổng quát.</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p:cNvSpPr/>
          <p:nvPr/>
        </p:nvSpPr>
        <p:spPr>
          <a:xfrm>
            <a:off x="9601200" y="1887646"/>
            <a:ext cx="7924802" cy="2762936"/>
          </a:xfrm>
          <a:prstGeom prst="roundRect">
            <a:avLst>
              <a:gd name="adj" fmla="val 11496"/>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B. ChatGPT có thể làm thơ, soạn nhạc, viết thư, thiết kế nhưng không thể sửa lỗi trong lập trình.</a:t>
            </a:r>
            <a:endParaRPr lang="en-US" sz="400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727587" y="5070104"/>
            <a:ext cx="8458200" cy="4721318"/>
          </a:xfrm>
          <a:prstGeom prst="roundRect">
            <a:avLst>
              <a:gd name="adj" fmla="val 7747"/>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C. Phiên bản GPT-2 được huấn luyện trên hàng vạn văn bản thuộc nhiều lĩnh vực khác nhau trên Internet, bao gồm sách, bài báo, trang web và nhiều nguồn khác.</a:t>
            </a:r>
            <a:endParaRPr lang="en-US" sz="4000">
              <a:solidFill>
                <a:schemeClr val="tx1"/>
              </a:solidFill>
              <a:latin typeface="Arial" panose="020B0604020202020204" pitchFamily="34" charset="0"/>
              <a:cs typeface="Arial" panose="020B0604020202020204" pitchFamily="34" charset="0"/>
            </a:endParaRPr>
          </a:p>
        </p:txBody>
      </p:sp>
      <p:sp>
        <p:nvSpPr>
          <p:cNvPr id="7" name="Rectangle: Rounded Corners 6"/>
          <p:cNvSpPr/>
          <p:nvPr/>
        </p:nvSpPr>
        <p:spPr>
          <a:xfrm>
            <a:off x="9601200" y="5070104"/>
            <a:ext cx="7924802" cy="4721318"/>
          </a:xfrm>
          <a:prstGeom prst="roundRect">
            <a:avLst>
              <a:gd name="adj" fmla="val 6498"/>
            </a:avLst>
          </a:prstGeom>
          <a:solidFill>
            <a:schemeClr val="bg1"/>
          </a:solidFill>
          <a:ln w="38100">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D. Nhiều chuyên gia coi ChatGPT là bước đột phá trong lĩnh vực AI của năm 2022.</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p:cNvSpPr/>
          <p:nvPr/>
        </p:nvSpPr>
        <p:spPr>
          <a:xfrm>
            <a:off x="9601200" y="5070104"/>
            <a:ext cx="7924802" cy="4721318"/>
          </a:xfrm>
          <a:prstGeom prst="roundRect">
            <a:avLst>
              <a:gd name="adj" fmla="val 5873"/>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D. Nhiều chuyên gia coi ChatGPT là bước đột phá trong lĩnh vực AI của năm 2022.</a:t>
            </a:r>
            <a:endParaRPr lang="vi-VN" sz="4000">
              <a:solidFill>
                <a:schemeClr val="tx1"/>
              </a:solidFill>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2" name="Group 2"/>
          <p:cNvGrpSpPr/>
          <p:nvPr/>
        </p:nvGrpSpPr>
        <p:grpSpPr>
          <a:xfrm>
            <a:off x="7456241" y="-346230"/>
            <a:ext cx="14024674" cy="6149275"/>
            <a:chOff x="0" y="0"/>
            <a:chExt cx="477713" cy="209459"/>
          </a:xfrm>
        </p:grpSpPr>
        <p:sp>
          <p:nvSpPr>
            <p:cNvPr id="3" name="Freeform 3"/>
            <p:cNvSpPr/>
            <p:nvPr/>
          </p:nvSpPr>
          <p:spPr>
            <a:xfrm>
              <a:off x="0" y="0"/>
              <a:ext cx="477713" cy="209459"/>
            </a:xfrm>
            <a:custGeom>
              <a:avLst/>
              <a:gdLst/>
              <a:ahLst/>
              <a:cxnLst/>
              <a:rect l="l" t="t" r="r" b="b"/>
              <a:pathLst>
                <a:path w="477713" h="209459">
                  <a:moveTo>
                    <a:pt x="274513" y="0"/>
                  </a:moveTo>
                  <a:lnTo>
                    <a:pt x="0" y="0"/>
                  </a:lnTo>
                  <a:lnTo>
                    <a:pt x="203200" y="209459"/>
                  </a:lnTo>
                  <a:lnTo>
                    <a:pt x="477713" y="209459"/>
                  </a:lnTo>
                  <a:lnTo>
                    <a:pt x="274513" y="0"/>
                  </a:lnTo>
                  <a:close/>
                </a:path>
              </a:pathLst>
            </a:custGeom>
            <a:solidFill>
              <a:srgbClr val="051D64"/>
            </a:solidFill>
            <a:ln w="95250" cap="sq">
              <a:solidFill>
                <a:srgbClr val="F9B680"/>
              </a:solidFill>
              <a:prstDash val="solid"/>
              <a:miter/>
            </a:ln>
          </p:spPr>
        </p:sp>
        <p:sp>
          <p:nvSpPr>
            <p:cNvPr id="4" name="TextBox 4"/>
            <p:cNvSpPr txBox="1"/>
            <p:nvPr/>
          </p:nvSpPr>
          <p:spPr>
            <a:xfrm>
              <a:off x="101600" y="-66675"/>
              <a:ext cx="274513" cy="276134"/>
            </a:xfrm>
            <a:prstGeom prst="rect">
              <a:avLst/>
            </a:prstGeom>
          </p:spPr>
          <p:txBody>
            <a:bodyPr lIns="50800" tIns="50800" rIns="50800" bIns="50800" rtlCol="0" anchor="ctr"/>
            <a:lstStyle/>
            <a:p>
              <a:pPr algn="ctr">
                <a:lnSpc>
                  <a:spcPts val="3000"/>
                </a:lnSpc>
              </a:pPr>
            </a:p>
          </p:txBody>
        </p:sp>
      </p:grpSp>
      <p:grpSp>
        <p:nvGrpSpPr>
          <p:cNvPr id="5" name="Group 5"/>
          <p:cNvGrpSpPr/>
          <p:nvPr/>
        </p:nvGrpSpPr>
        <p:grpSpPr>
          <a:xfrm>
            <a:off x="8385128" y="0"/>
            <a:ext cx="9902872" cy="5456814"/>
            <a:chOff x="0" y="0"/>
            <a:chExt cx="28158199" cy="15516111"/>
          </a:xfrm>
        </p:grpSpPr>
        <p:sp>
          <p:nvSpPr>
            <p:cNvPr id="6" name="Freeform 6"/>
            <p:cNvSpPr/>
            <p:nvPr/>
          </p:nvSpPr>
          <p:spPr>
            <a:xfrm>
              <a:off x="0" y="0"/>
              <a:ext cx="28158185" cy="15516098"/>
            </a:xfrm>
            <a:custGeom>
              <a:avLst/>
              <a:gdLst/>
              <a:ahLst/>
              <a:cxnLst/>
              <a:rect l="l" t="t" r="r" b="b"/>
              <a:pathLst>
                <a:path w="28158185" h="15516098">
                  <a:moveTo>
                    <a:pt x="0" y="0"/>
                  </a:moveTo>
                  <a:lnTo>
                    <a:pt x="15024354" y="15516098"/>
                  </a:lnTo>
                  <a:lnTo>
                    <a:pt x="28158185" y="15516098"/>
                  </a:lnTo>
                  <a:lnTo>
                    <a:pt x="28158185" y="0"/>
                  </a:lnTo>
                  <a:close/>
                </a:path>
              </a:pathLst>
            </a:custGeom>
            <a:blipFill>
              <a:blip r:embed="rId1"/>
              <a:stretch>
                <a:fillRect t="-5804" b="-5804"/>
              </a:stretch>
            </a:blipFill>
          </p:spPr>
        </p:sp>
      </p:grpSp>
      <p:grpSp>
        <p:nvGrpSpPr>
          <p:cNvPr id="7" name="Group 7"/>
          <p:cNvGrpSpPr/>
          <p:nvPr/>
        </p:nvGrpSpPr>
        <p:grpSpPr>
          <a:xfrm>
            <a:off x="14468579" y="6966356"/>
            <a:ext cx="10661134" cy="2671944"/>
            <a:chOff x="0" y="0"/>
            <a:chExt cx="877008" cy="219800"/>
          </a:xfrm>
        </p:grpSpPr>
        <p:sp>
          <p:nvSpPr>
            <p:cNvPr id="8" name="Freeform 8"/>
            <p:cNvSpPr/>
            <p:nvPr/>
          </p:nvSpPr>
          <p:spPr>
            <a:xfrm>
              <a:off x="0" y="0"/>
              <a:ext cx="877008" cy="219800"/>
            </a:xfrm>
            <a:custGeom>
              <a:avLst/>
              <a:gdLst/>
              <a:ahLst/>
              <a:cxnLst/>
              <a:rect l="l" t="t" r="r" b="b"/>
              <a:pathLst>
                <a:path w="877008" h="219800">
                  <a:moveTo>
                    <a:pt x="673808" y="0"/>
                  </a:moveTo>
                  <a:lnTo>
                    <a:pt x="0" y="0"/>
                  </a:lnTo>
                  <a:lnTo>
                    <a:pt x="203200" y="219800"/>
                  </a:lnTo>
                  <a:lnTo>
                    <a:pt x="877008" y="219800"/>
                  </a:lnTo>
                  <a:lnTo>
                    <a:pt x="673808" y="0"/>
                  </a:lnTo>
                  <a:close/>
                </a:path>
              </a:pathLst>
            </a:custGeom>
            <a:solidFill>
              <a:srgbClr val="051D64"/>
            </a:solidFill>
          </p:spPr>
        </p:sp>
        <p:sp>
          <p:nvSpPr>
            <p:cNvPr id="9" name="TextBox 9"/>
            <p:cNvSpPr txBox="1"/>
            <p:nvPr/>
          </p:nvSpPr>
          <p:spPr>
            <a:xfrm>
              <a:off x="101600" y="-66675"/>
              <a:ext cx="673808" cy="286475"/>
            </a:xfrm>
            <a:prstGeom prst="rect">
              <a:avLst/>
            </a:prstGeom>
          </p:spPr>
          <p:txBody>
            <a:bodyPr lIns="50800" tIns="50800" rIns="50800" bIns="50800" rtlCol="0" anchor="ctr"/>
            <a:lstStyle/>
            <a:p>
              <a:pPr algn="ctr">
                <a:lnSpc>
                  <a:spcPts val="3000"/>
                </a:lnSpc>
              </a:pPr>
            </a:p>
          </p:txBody>
        </p:sp>
      </p:grpSp>
      <p:grpSp>
        <p:nvGrpSpPr>
          <p:cNvPr id="10" name="Group 10"/>
          <p:cNvGrpSpPr/>
          <p:nvPr/>
        </p:nvGrpSpPr>
        <p:grpSpPr>
          <a:xfrm>
            <a:off x="-6149349" y="2728404"/>
            <a:ext cx="20214057" cy="5066143"/>
            <a:chOff x="0" y="0"/>
            <a:chExt cx="877008" cy="219800"/>
          </a:xfrm>
        </p:grpSpPr>
        <p:sp>
          <p:nvSpPr>
            <p:cNvPr id="11" name="Freeform 11"/>
            <p:cNvSpPr/>
            <p:nvPr/>
          </p:nvSpPr>
          <p:spPr>
            <a:xfrm>
              <a:off x="0" y="0"/>
              <a:ext cx="877008" cy="219800"/>
            </a:xfrm>
            <a:custGeom>
              <a:avLst/>
              <a:gdLst/>
              <a:ahLst/>
              <a:cxnLst/>
              <a:rect l="l" t="t" r="r" b="b"/>
              <a:pathLst>
                <a:path w="877008" h="219800">
                  <a:moveTo>
                    <a:pt x="673808" y="0"/>
                  </a:moveTo>
                  <a:lnTo>
                    <a:pt x="0" y="0"/>
                  </a:lnTo>
                  <a:lnTo>
                    <a:pt x="203200" y="219800"/>
                  </a:lnTo>
                  <a:lnTo>
                    <a:pt x="877008" y="219800"/>
                  </a:lnTo>
                  <a:lnTo>
                    <a:pt x="673808" y="0"/>
                  </a:lnTo>
                  <a:close/>
                </a:path>
              </a:pathLst>
            </a:custGeom>
            <a:solidFill>
              <a:srgbClr val="BEC6D4"/>
            </a:solidFill>
          </p:spPr>
        </p:sp>
        <p:sp>
          <p:nvSpPr>
            <p:cNvPr id="12" name="TextBox 12"/>
            <p:cNvSpPr txBox="1"/>
            <p:nvPr/>
          </p:nvSpPr>
          <p:spPr>
            <a:xfrm>
              <a:off x="101600" y="-66675"/>
              <a:ext cx="673808" cy="286475"/>
            </a:xfrm>
            <a:prstGeom prst="rect">
              <a:avLst/>
            </a:prstGeom>
          </p:spPr>
          <p:txBody>
            <a:bodyPr lIns="50800" tIns="50800" rIns="50800" bIns="50800" rtlCol="0" anchor="ctr"/>
            <a:lstStyle/>
            <a:p>
              <a:pPr algn="ctr">
                <a:lnSpc>
                  <a:spcPts val="3000"/>
                </a:lnSpc>
              </a:pPr>
            </a:p>
          </p:txBody>
        </p:sp>
      </p:grpSp>
      <p:sp>
        <p:nvSpPr>
          <p:cNvPr id="13" name="AutoShape 13"/>
          <p:cNvSpPr/>
          <p:nvPr/>
        </p:nvSpPr>
        <p:spPr>
          <a:xfrm>
            <a:off x="14958565" y="6746886"/>
            <a:ext cx="375086" cy="438940"/>
          </a:xfrm>
          <a:prstGeom prst="line">
            <a:avLst/>
          </a:prstGeom>
          <a:ln w="66675" cap="flat">
            <a:solidFill>
              <a:srgbClr val="F9B680"/>
            </a:solidFill>
            <a:prstDash val="solid"/>
            <a:headEnd type="none" w="sm" len="sm"/>
            <a:tailEnd type="none" w="sm" len="sm"/>
          </a:ln>
        </p:spPr>
      </p:sp>
      <p:sp>
        <p:nvSpPr>
          <p:cNvPr id="14" name="AutoShape 14"/>
          <p:cNvSpPr/>
          <p:nvPr/>
        </p:nvSpPr>
        <p:spPr>
          <a:xfrm>
            <a:off x="15299783" y="6746886"/>
            <a:ext cx="375086" cy="438940"/>
          </a:xfrm>
          <a:prstGeom prst="line">
            <a:avLst/>
          </a:prstGeom>
          <a:ln w="66675" cap="flat">
            <a:solidFill>
              <a:srgbClr val="F9B680"/>
            </a:solidFill>
            <a:prstDash val="solid"/>
            <a:headEnd type="none" w="sm" len="sm"/>
            <a:tailEnd type="none" w="sm" len="sm"/>
          </a:ln>
        </p:spPr>
      </p:sp>
      <p:sp>
        <p:nvSpPr>
          <p:cNvPr id="15" name="AutoShape 15"/>
          <p:cNvSpPr/>
          <p:nvPr/>
        </p:nvSpPr>
        <p:spPr>
          <a:xfrm>
            <a:off x="15641001" y="6746886"/>
            <a:ext cx="375086" cy="438940"/>
          </a:xfrm>
          <a:prstGeom prst="line">
            <a:avLst/>
          </a:prstGeom>
          <a:ln w="66675" cap="flat">
            <a:solidFill>
              <a:srgbClr val="F9B680"/>
            </a:solidFill>
            <a:prstDash val="solid"/>
            <a:headEnd type="none" w="sm" len="sm"/>
            <a:tailEnd type="none" w="sm" len="sm"/>
          </a:ln>
        </p:spPr>
      </p:sp>
      <p:sp>
        <p:nvSpPr>
          <p:cNvPr id="16" name="AutoShape 16"/>
          <p:cNvSpPr/>
          <p:nvPr/>
        </p:nvSpPr>
        <p:spPr>
          <a:xfrm>
            <a:off x="15982219" y="6746886"/>
            <a:ext cx="375086" cy="438940"/>
          </a:xfrm>
          <a:prstGeom prst="line">
            <a:avLst/>
          </a:prstGeom>
          <a:ln w="66675" cap="flat">
            <a:solidFill>
              <a:srgbClr val="F9B680"/>
            </a:solidFill>
            <a:prstDash val="solid"/>
            <a:headEnd type="none" w="sm" len="sm"/>
            <a:tailEnd type="none" w="sm" len="sm"/>
          </a:ln>
        </p:spPr>
      </p:sp>
      <p:sp>
        <p:nvSpPr>
          <p:cNvPr id="17" name="AutoShape 17"/>
          <p:cNvSpPr/>
          <p:nvPr/>
        </p:nvSpPr>
        <p:spPr>
          <a:xfrm>
            <a:off x="16323437" y="6746886"/>
            <a:ext cx="375086" cy="438940"/>
          </a:xfrm>
          <a:prstGeom prst="line">
            <a:avLst/>
          </a:prstGeom>
          <a:ln w="66675" cap="flat">
            <a:solidFill>
              <a:srgbClr val="F9B680"/>
            </a:solidFill>
            <a:prstDash val="solid"/>
            <a:headEnd type="none" w="sm" len="sm"/>
            <a:tailEnd type="none" w="sm" len="sm"/>
          </a:ln>
        </p:spPr>
      </p:sp>
      <p:sp>
        <p:nvSpPr>
          <p:cNvPr id="18" name="AutoShape 18"/>
          <p:cNvSpPr/>
          <p:nvPr/>
        </p:nvSpPr>
        <p:spPr>
          <a:xfrm>
            <a:off x="16664656" y="6746886"/>
            <a:ext cx="375086" cy="438940"/>
          </a:xfrm>
          <a:prstGeom prst="line">
            <a:avLst/>
          </a:prstGeom>
          <a:ln w="66675" cap="flat">
            <a:solidFill>
              <a:srgbClr val="F9B680"/>
            </a:solidFill>
            <a:prstDash val="solid"/>
            <a:headEnd type="none" w="sm" len="sm"/>
            <a:tailEnd type="none" w="sm" len="sm"/>
          </a:ln>
        </p:spPr>
      </p:sp>
      <p:sp>
        <p:nvSpPr>
          <p:cNvPr id="19" name="AutoShape 19"/>
          <p:cNvSpPr/>
          <p:nvPr/>
        </p:nvSpPr>
        <p:spPr>
          <a:xfrm>
            <a:off x="17005874" y="6746886"/>
            <a:ext cx="375086" cy="438940"/>
          </a:xfrm>
          <a:prstGeom prst="line">
            <a:avLst/>
          </a:prstGeom>
          <a:ln w="66675" cap="flat">
            <a:solidFill>
              <a:srgbClr val="F9B680"/>
            </a:solidFill>
            <a:prstDash val="solid"/>
            <a:headEnd type="none" w="sm" len="sm"/>
            <a:tailEnd type="none" w="sm" len="sm"/>
          </a:ln>
        </p:spPr>
      </p:sp>
      <p:sp>
        <p:nvSpPr>
          <p:cNvPr id="20" name="AutoShape 20"/>
          <p:cNvSpPr/>
          <p:nvPr/>
        </p:nvSpPr>
        <p:spPr>
          <a:xfrm>
            <a:off x="17347092" y="6746886"/>
            <a:ext cx="375086" cy="438940"/>
          </a:xfrm>
          <a:prstGeom prst="line">
            <a:avLst/>
          </a:prstGeom>
          <a:ln w="66675" cap="flat">
            <a:solidFill>
              <a:srgbClr val="F9B680"/>
            </a:solidFill>
            <a:prstDash val="solid"/>
            <a:headEnd type="none" w="sm" len="sm"/>
            <a:tailEnd type="none" w="sm" len="sm"/>
          </a:ln>
        </p:spPr>
      </p:sp>
      <p:grpSp>
        <p:nvGrpSpPr>
          <p:cNvPr id="21" name="Group 21"/>
          <p:cNvGrpSpPr/>
          <p:nvPr/>
        </p:nvGrpSpPr>
        <p:grpSpPr>
          <a:xfrm>
            <a:off x="16510980" y="8302328"/>
            <a:ext cx="10661134" cy="2671944"/>
            <a:chOff x="0" y="0"/>
            <a:chExt cx="877008" cy="219800"/>
          </a:xfrm>
        </p:grpSpPr>
        <p:sp>
          <p:nvSpPr>
            <p:cNvPr id="22" name="Freeform 22"/>
            <p:cNvSpPr/>
            <p:nvPr/>
          </p:nvSpPr>
          <p:spPr>
            <a:xfrm>
              <a:off x="0" y="0"/>
              <a:ext cx="877008" cy="219800"/>
            </a:xfrm>
            <a:custGeom>
              <a:avLst/>
              <a:gdLst/>
              <a:ahLst/>
              <a:cxnLst/>
              <a:rect l="l" t="t" r="r" b="b"/>
              <a:pathLst>
                <a:path w="877008" h="219800">
                  <a:moveTo>
                    <a:pt x="673808" y="0"/>
                  </a:moveTo>
                  <a:lnTo>
                    <a:pt x="0" y="0"/>
                  </a:lnTo>
                  <a:lnTo>
                    <a:pt x="203200" y="219800"/>
                  </a:lnTo>
                  <a:lnTo>
                    <a:pt x="877008" y="219800"/>
                  </a:lnTo>
                  <a:lnTo>
                    <a:pt x="673808" y="0"/>
                  </a:lnTo>
                  <a:close/>
                </a:path>
              </a:pathLst>
            </a:custGeom>
            <a:solidFill>
              <a:srgbClr val="5A6C99"/>
            </a:solidFill>
          </p:spPr>
        </p:sp>
        <p:sp>
          <p:nvSpPr>
            <p:cNvPr id="23" name="TextBox 23"/>
            <p:cNvSpPr txBox="1"/>
            <p:nvPr/>
          </p:nvSpPr>
          <p:spPr>
            <a:xfrm>
              <a:off x="101600" y="-66675"/>
              <a:ext cx="673808" cy="286475"/>
            </a:xfrm>
            <a:prstGeom prst="rect">
              <a:avLst/>
            </a:prstGeom>
          </p:spPr>
          <p:txBody>
            <a:bodyPr lIns="50800" tIns="50800" rIns="50800" bIns="50800" rtlCol="0" anchor="ctr"/>
            <a:lstStyle/>
            <a:p>
              <a:pPr algn="ctr">
                <a:lnSpc>
                  <a:spcPts val="3000"/>
                </a:lnSpc>
              </a:pPr>
            </a:p>
          </p:txBody>
        </p:sp>
      </p:grpSp>
      <p:grpSp>
        <p:nvGrpSpPr>
          <p:cNvPr id="32" name="Group 31"/>
          <p:cNvGrpSpPr/>
          <p:nvPr/>
        </p:nvGrpSpPr>
        <p:grpSpPr>
          <a:xfrm>
            <a:off x="1374207" y="4303457"/>
            <a:ext cx="9033475" cy="2081243"/>
            <a:chOff x="646561" y="4381500"/>
            <a:chExt cx="9033475" cy="2081243"/>
          </a:xfrm>
        </p:grpSpPr>
        <p:sp>
          <p:nvSpPr>
            <p:cNvPr id="27" name="TextBox 27"/>
            <p:cNvSpPr txBox="1"/>
            <p:nvPr/>
          </p:nvSpPr>
          <p:spPr>
            <a:xfrm>
              <a:off x="775747" y="4381500"/>
              <a:ext cx="8877300" cy="1003288"/>
            </a:xfrm>
            <a:prstGeom prst="rect">
              <a:avLst/>
            </a:prstGeom>
          </p:spPr>
          <p:txBody>
            <a:bodyPr wrap="square" lIns="0" tIns="0" rIns="0" bIns="0" rtlCol="0" anchor="t">
              <a:spAutoFit/>
            </a:bodyPr>
            <a:lstStyle/>
            <a:p>
              <a:pPr algn="ctr">
                <a:lnSpc>
                  <a:spcPts val="7680"/>
                </a:lnSpc>
              </a:pPr>
              <a:r>
                <a:rPr lang="en-US" sz="9000" b="1">
                  <a:ln>
                    <a:solidFill>
                      <a:schemeClr val="bg1"/>
                    </a:solidFill>
                  </a:ln>
                  <a:solidFill>
                    <a:srgbClr val="051D64"/>
                  </a:solidFill>
                  <a:latin typeface="Arial" panose="020B0604020202020204" pitchFamily="34" charset="0"/>
                  <a:cs typeface="Arial" panose="020B0604020202020204" pitchFamily="34" charset="0"/>
                </a:rPr>
                <a:t>LUYỆN TẬP </a:t>
              </a:r>
              <a:endParaRPr lang="en-US" sz="9000" b="1">
                <a:ln>
                  <a:solidFill>
                    <a:schemeClr val="bg1"/>
                  </a:solidFill>
                </a:ln>
                <a:solidFill>
                  <a:srgbClr val="051D64"/>
                </a:solidFill>
                <a:latin typeface="Arial" panose="020B0604020202020204" pitchFamily="34" charset="0"/>
                <a:cs typeface="Arial" panose="020B0604020202020204" pitchFamily="34" charset="0"/>
              </a:endParaRPr>
            </a:p>
          </p:txBody>
        </p:sp>
        <p:sp>
          <p:nvSpPr>
            <p:cNvPr id="31" name="TextBox 30"/>
            <p:cNvSpPr txBox="1"/>
            <p:nvPr/>
          </p:nvSpPr>
          <p:spPr>
            <a:xfrm>
              <a:off x="646561" y="5754857"/>
              <a:ext cx="9033475" cy="707886"/>
            </a:xfrm>
            <a:prstGeom prst="rect">
              <a:avLst/>
            </a:prstGeom>
            <a:noFill/>
          </p:spPr>
          <p:txBody>
            <a:bodyPr wrap="square" rtlCol="0">
              <a:spAutoFit/>
            </a:bodyPr>
            <a:lstStyle/>
            <a:p>
              <a:pPr algn="ctr"/>
              <a:r>
                <a:rPr lang="en-US" sz="4000">
                  <a:solidFill>
                    <a:srgbClr val="051D64"/>
                  </a:solidFill>
                  <a:latin typeface="Arial" panose="020B0604020202020204" pitchFamily="34" charset="0"/>
                  <a:cs typeface="Arial" panose="020B0604020202020204" pitchFamily="34" charset="0"/>
                </a:rPr>
                <a:t>(Trả lời câu hỏi trắc </a:t>
              </a:r>
              <a:r>
                <a:rPr lang="en-US" sz="4000" smtClean="0">
                  <a:solidFill>
                    <a:srgbClr val="051D64"/>
                  </a:solidFill>
                  <a:latin typeface="Arial" panose="020B0604020202020204" pitchFamily="34" charset="0"/>
                  <a:cs typeface="Arial" panose="020B0604020202020204" pitchFamily="34" charset="0"/>
                </a:rPr>
                <a:t>nghiệm đúng sai) </a:t>
              </a:r>
              <a:endParaRPr lang="en-US" sz="4000">
                <a:solidFill>
                  <a:srgbClr val="051D64"/>
                </a:solidFill>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extBox 2"/>
          <p:cNvSpPr txBox="1"/>
          <p:nvPr/>
        </p:nvSpPr>
        <p:spPr>
          <a:xfrm>
            <a:off x="762000" y="266700"/>
            <a:ext cx="16764002" cy="1752211"/>
          </a:xfrm>
          <a:prstGeom prst="rect">
            <a:avLst/>
          </a:prstGeom>
          <a:noFill/>
        </p:spPr>
        <p:txBody>
          <a:bodyPr wrap="square">
            <a:spAutoFit/>
          </a:bodyPr>
          <a:lstStyle/>
          <a:p>
            <a:pPr algn="ctr">
              <a:lnSpc>
                <a:spcPct val="150000"/>
              </a:lnSpc>
            </a:pPr>
            <a:r>
              <a:rPr lang="vi-VN" sz="3800" smtClean="0"/>
              <a:t>Nhiều </a:t>
            </a:r>
            <a:r>
              <a:rPr lang="vi-VN" sz="3800"/>
              <a:t>lĩnh vực khoa học, công nghệ và đời sống đã và đang nhận được rất nhiều lợi ích từ sự phát triển của AI.</a:t>
            </a:r>
            <a:endParaRPr lang="en-US" sz="3800"/>
          </a:p>
        </p:txBody>
      </p:sp>
      <p:graphicFrame>
        <p:nvGraphicFramePr>
          <p:cNvPr id="7" name="Table 6"/>
          <p:cNvGraphicFramePr>
            <a:graphicFrameLocks noGrp="1"/>
          </p:cNvGraphicFramePr>
          <p:nvPr/>
        </p:nvGraphicFramePr>
        <p:xfrm>
          <a:off x="419101" y="2324100"/>
          <a:ext cx="17449800" cy="7467599"/>
        </p:xfrm>
        <a:graphic>
          <a:graphicData uri="http://schemas.openxmlformats.org/drawingml/2006/table">
            <a:tbl>
              <a:tblPr firstRow="1" bandRow="1">
                <a:tableStyleId>{5C22544A-7EE6-4342-B048-85BDC9FD1C3A}</a:tableStyleId>
              </a:tblPr>
              <a:tblGrid>
                <a:gridCol w="15813880"/>
                <a:gridCol w="1635920"/>
              </a:tblGrid>
              <a:tr h="1952846">
                <a:tc>
                  <a:txBody>
                    <a:bodyPr/>
                    <a:lstStyle/>
                    <a:p>
                      <a:pPr algn="just">
                        <a:lnSpc>
                          <a:spcPct val="150000"/>
                        </a:lnSpc>
                      </a:pPr>
                      <a:r>
                        <a:rPr lang="en-US" sz="3800" b="0" smtClean="0">
                          <a:solidFill>
                            <a:srgbClr val="000000"/>
                          </a:solidFill>
                          <a:latin typeface="Arial (Body)"/>
                        </a:rPr>
                        <a:t>a. Các chuyên gia y tế khẳng định phần mềm IBM Watson for Oncology đã góp phần nâng cao hiệu quả điều trị bệnh gan.</a:t>
                      </a:r>
                      <a:endParaRPr lang="en-US" sz="3800" b="0">
                        <a:solidFill>
                          <a:srgbClr val="000000"/>
                        </a:solidFill>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lang="en-US" sz="380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838251">
                <a:tc>
                  <a:txBody>
                    <a:bodyPr/>
                    <a:lstStyle/>
                    <a:p>
                      <a:pPr algn="just">
                        <a:lnSpc>
                          <a:spcPct val="150000"/>
                        </a:lnSpc>
                      </a:pPr>
                      <a:r>
                        <a:rPr lang="en-US" sz="3800" b="0" smtClean="0">
                          <a:solidFill>
                            <a:srgbClr val="000000"/>
                          </a:solidFill>
                          <a:latin typeface="Arial (Body)"/>
                        </a:rPr>
                        <a:t>b. AI tạo sinh tập trung vào việc xây dựng các thuật toán và mô hình có thể tạo nội dung (hình ảnh, âm thanh, văn bản) một cách tự động.</a:t>
                      </a:r>
                      <a:endParaRPr lang="en-US" sz="3800" b="0">
                        <a:solidFill>
                          <a:srgbClr val="000000"/>
                        </a:solidFill>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lang="en-US" sz="380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838251">
                <a:tc>
                  <a:txBody>
                    <a:bodyPr/>
                    <a:lstStyle/>
                    <a:p>
                      <a:pPr algn="just">
                        <a:lnSpc>
                          <a:spcPct val="150000"/>
                        </a:lnSpc>
                      </a:pPr>
                      <a:r>
                        <a:rPr lang="vi-VN" sz="3800" b="0" smtClean="0">
                          <a:solidFill>
                            <a:srgbClr val="000000"/>
                          </a:solidFill>
                          <a:latin typeface="Arial (Body)"/>
                        </a:rPr>
                        <a:t>c. AI có khả năng tự động hoá nhiều công việc, điều này làm tăng mối lo ngại về quyền riêng tư có khả năng bị lạm dụng.</a:t>
                      </a:r>
                      <a:endParaRPr lang="en-US" sz="3800" b="0">
                        <a:solidFill>
                          <a:srgbClr val="000000"/>
                        </a:solidFill>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lang="en-US" sz="380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838251">
                <a:tc>
                  <a:txBody>
                    <a:bodyPr/>
                    <a:lstStyle/>
                    <a:p>
                      <a:pPr algn="just">
                        <a:lnSpc>
                          <a:spcPct val="150000"/>
                        </a:lnSpc>
                      </a:pPr>
                      <a:r>
                        <a:rPr lang="vi-VN" sz="3800" b="0" smtClean="0">
                          <a:solidFill>
                            <a:srgbClr val="000000"/>
                          </a:solidFill>
                          <a:latin typeface="Arial (Body)"/>
                        </a:rPr>
                        <a:t>d. Trong lĩnh vực khoa học xã hội và nhân văn, AI được sử dụng để mô phỏng và mô hình hoá nhiều hiện tượng xã hội và nhân học.</a:t>
                      </a:r>
                      <a:endParaRPr lang="en-US" sz="3800" b="0">
                        <a:solidFill>
                          <a:srgbClr val="000000"/>
                        </a:solidFill>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lang="en-US" sz="380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8" name="Picture 7" descr="Check And Wrong Marks Tick And Cross Marks Acceptedrejected  Approveddisapproved Yesno Rightwrong Greenred Correctfalse Oknot Ok Vector  Mark Symbols In Green And Red Stock Illustration - Download Image Now -  iStock"/>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9804" b="89706" l="0" r="100000">
                        <a14:foregroundMark x1="21078" y1="42974" x2="32190" y2="57353"/>
                        <a14:foregroundMark x1="34804" y1="42157" x2="19771" y2="56046"/>
                        <a14:foregroundMark x1="35294" y1="45098" x2="28268" y2="51307"/>
                      </a14:backgroundRemoval>
                    </a14:imgEffect>
                  </a14:imgLayer>
                </a14:imgProps>
              </a:ext>
              <a:ext uri="{28A0092B-C50C-407E-A947-70E740481C1C}">
                <a14:useLocalDpi xmlns:a14="http://schemas.microsoft.com/office/drawing/2010/main" val="0"/>
              </a:ext>
            </a:extLst>
          </a:blip>
          <a:srcRect l="8823" t="31381" r="53595" b="31364"/>
          <a:stretch>
            <a:fillRect/>
          </a:stretch>
        </p:blipFill>
        <p:spPr bwMode="auto">
          <a:xfrm>
            <a:off x="16383000" y="4610100"/>
            <a:ext cx="1258247" cy="12473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heck And Wrong Marks Tick And Cross Marks Acceptedrejected  Approveddisapproved Yesno Rightwrong Greenred Correctfalse Oknot Ok Vector  Mark Symbols In Green And Red Stock Illustration - Download Image Now -  iStock"/>
          <p:cNvPicPr>
            <a:picLocks noChangeAspect="1" noChangeArrowheads="1"/>
          </p:cNvPicPr>
          <p:nvPr/>
        </p:nvPicPr>
        <p:blipFill rotWithShape="1">
          <a:blip r:embed="rId3" cstate="print">
            <a:extLst>
              <a:ext uri="{BEBA8EAE-BF5A-486C-A8C5-ECC9F3942E4B}">
                <a14:imgProps xmlns:a14="http://schemas.microsoft.com/office/drawing/2010/main">
                  <a14:imgLayer r:embed="rId2">
                    <a14:imgEffect>
                      <a14:backgroundRemoval t="32680" b="66667" l="52451" r="90033"/>
                    </a14:imgEffect>
                  </a14:imgLayer>
                </a14:imgProps>
              </a:ext>
              <a:ext uri="{28A0092B-C50C-407E-A947-70E740481C1C}">
                <a14:useLocalDpi xmlns:a14="http://schemas.microsoft.com/office/drawing/2010/main" val="0"/>
              </a:ext>
            </a:extLst>
          </a:blip>
          <a:srcRect l="53104" t="32769" r="10792" b="33120"/>
          <a:stretch>
            <a:fillRect/>
          </a:stretch>
        </p:blipFill>
        <p:spPr bwMode="auto">
          <a:xfrm>
            <a:off x="16383000" y="2781300"/>
            <a:ext cx="1197679" cy="11315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heck And Wrong Marks Tick And Cross Marks Acceptedrejected  Approveddisapproved Yesno Rightwrong Greenred Correctfalse Oknot Ok Vector  Mark Symbols In Green And Red Stock Illustration - Download Image Now -  iStock"/>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9804" b="89706" l="0" r="100000">
                        <a14:foregroundMark x1="21078" y1="42974" x2="32190" y2="57353"/>
                        <a14:foregroundMark x1="34804" y1="42157" x2="19771" y2="56046"/>
                        <a14:foregroundMark x1="35294" y1="45098" x2="28268" y2="51307"/>
                      </a14:backgroundRemoval>
                    </a14:imgEffect>
                  </a14:imgLayer>
                </a14:imgProps>
              </a:ext>
              <a:ext uri="{28A0092B-C50C-407E-A947-70E740481C1C}">
                <a14:useLocalDpi xmlns:a14="http://schemas.microsoft.com/office/drawing/2010/main" val="0"/>
              </a:ext>
            </a:extLst>
          </a:blip>
          <a:srcRect l="8823" t="31381" r="53595" b="31364"/>
          <a:stretch>
            <a:fillRect/>
          </a:stretch>
        </p:blipFill>
        <p:spPr bwMode="auto">
          <a:xfrm>
            <a:off x="16383000" y="8242442"/>
            <a:ext cx="1258247" cy="1247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heck And Wrong Marks Tick And Cross Marks Acceptedrejected  Approveddisapproved Yesno Rightwrong Greenred Correctfalse Oknot Ok Vector  Mark Symbols In Green And Red Stock Illustration - Download Image Now -  iStock"/>
          <p:cNvPicPr>
            <a:picLocks noChangeAspect="1" noChangeArrowheads="1"/>
          </p:cNvPicPr>
          <p:nvPr/>
        </p:nvPicPr>
        <p:blipFill rotWithShape="1">
          <a:blip r:embed="rId3" cstate="print">
            <a:extLst>
              <a:ext uri="{BEBA8EAE-BF5A-486C-A8C5-ECC9F3942E4B}">
                <a14:imgProps xmlns:a14="http://schemas.microsoft.com/office/drawing/2010/main">
                  <a14:imgLayer r:embed="rId2">
                    <a14:imgEffect>
                      <a14:backgroundRemoval t="32680" b="66667" l="52451" r="90033"/>
                    </a14:imgEffect>
                  </a14:imgLayer>
                </a14:imgProps>
              </a:ext>
              <a:ext uri="{28A0092B-C50C-407E-A947-70E740481C1C}">
                <a14:useLocalDpi xmlns:a14="http://schemas.microsoft.com/office/drawing/2010/main" val="0"/>
              </a:ext>
            </a:extLst>
          </a:blip>
          <a:srcRect l="53104" t="32769" r="10792" b="33120"/>
          <a:stretch>
            <a:fillRect/>
          </a:stretch>
        </p:blipFill>
        <p:spPr bwMode="auto">
          <a:xfrm>
            <a:off x="16383000" y="6438900"/>
            <a:ext cx="1197679" cy="11315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2" name="Group 2"/>
          <p:cNvGrpSpPr/>
          <p:nvPr/>
        </p:nvGrpSpPr>
        <p:grpSpPr>
          <a:xfrm>
            <a:off x="7456241" y="-346230"/>
            <a:ext cx="14024674" cy="6149275"/>
            <a:chOff x="0" y="0"/>
            <a:chExt cx="477713" cy="209459"/>
          </a:xfrm>
        </p:grpSpPr>
        <p:sp>
          <p:nvSpPr>
            <p:cNvPr id="3" name="Freeform 3"/>
            <p:cNvSpPr/>
            <p:nvPr/>
          </p:nvSpPr>
          <p:spPr>
            <a:xfrm>
              <a:off x="0" y="0"/>
              <a:ext cx="477713" cy="209459"/>
            </a:xfrm>
            <a:custGeom>
              <a:avLst/>
              <a:gdLst/>
              <a:ahLst/>
              <a:cxnLst/>
              <a:rect l="l" t="t" r="r" b="b"/>
              <a:pathLst>
                <a:path w="477713" h="209459">
                  <a:moveTo>
                    <a:pt x="274513" y="0"/>
                  </a:moveTo>
                  <a:lnTo>
                    <a:pt x="0" y="0"/>
                  </a:lnTo>
                  <a:lnTo>
                    <a:pt x="203200" y="209459"/>
                  </a:lnTo>
                  <a:lnTo>
                    <a:pt x="477713" y="209459"/>
                  </a:lnTo>
                  <a:lnTo>
                    <a:pt x="274513" y="0"/>
                  </a:lnTo>
                  <a:close/>
                </a:path>
              </a:pathLst>
            </a:custGeom>
            <a:solidFill>
              <a:srgbClr val="051D64"/>
            </a:solidFill>
            <a:ln w="95250" cap="sq">
              <a:solidFill>
                <a:srgbClr val="F9B680"/>
              </a:solidFill>
              <a:prstDash val="solid"/>
              <a:miter/>
            </a:ln>
          </p:spPr>
        </p:sp>
        <p:sp>
          <p:nvSpPr>
            <p:cNvPr id="4" name="TextBox 4"/>
            <p:cNvSpPr txBox="1"/>
            <p:nvPr/>
          </p:nvSpPr>
          <p:spPr>
            <a:xfrm>
              <a:off x="101600" y="-66675"/>
              <a:ext cx="274513" cy="276134"/>
            </a:xfrm>
            <a:prstGeom prst="rect">
              <a:avLst/>
            </a:prstGeom>
          </p:spPr>
          <p:txBody>
            <a:bodyPr lIns="50800" tIns="50800" rIns="50800" bIns="50800" rtlCol="0" anchor="ctr"/>
            <a:lstStyle/>
            <a:p>
              <a:pPr algn="ctr">
                <a:lnSpc>
                  <a:spcPts val="3000"/>
                </a:lnSpc>
              </a:pPr>
            </a:p>
          </p:txBody>
        </p:sp>
      </p:grpSp>
      <p:grpSp>
        <p:nvGrpSpPr>
          <p:cNvPr id="5" name="Group 5"/>
          <p:cNvGrpSpPr/>
          <p:nvPr/>
        </p:nvGrpSpPr>
        <p:grpSpPr>
          <a:xfrm>
            <a:off x="8385128" y="0"/>
            <a:ext cx="9902872" cy="5456814"/>
            <a:chOff x="0" y="0"/>
            <a:chExt cx="28158199" cy="15516111"/>
          </a:xfrm>
        </p:grpSpPr>
        <p:sp>
          <p:nvSpPr>
            <p:cNvPr id="6" name="Freeform 6"/>
            <p:cNvSpPr/>
            <p:nvPr/>
          </p:nvSpPr>
          <p:spPr>
            <a:xfrm>
              <a:off x="0" y="0"/>
              <a:ext cx="28158185" cy="15516098"/>
            </a:xfrm>
            <a:custGeom>
              <a:avLst/>
              <a:gdLst/>
              <a:ahLst/>
              <a:cxnLst/>
              <a:rect l="l" t="t" r="r" b="b"/>
              <a:pathLst>
                <a:path w="28158185" h="15516098">
                  <a:moveTo>
                    <a:pt x="0" y="0"/>
                  </a:moveTo>
                  <a:lnTo>
                    <a:pt x="15024354" y="15516098"/>
                  </a:lnTo>
                  <a:lnTo>
                    <a:pt x="28158185" y="15516098"/>
                  </a:lnTo>
                  <a:lnTo>
                    <a:pt x="28158185" y="0"/>
                  </a:lnTo>
                  <a:close/>
                </a:path>
              </a:pathLst>
            </a:custGeom>
            <a:blipFill>
              <a:blip r:embed="rId1"/>
              <a:stretch>
                <a:fillRect t="-5804" b="-5804"/>
              </a:stretch>
            </a:blipFill>
          </p:spPr>
        </p:sp>
      </p:grpSp>
      <p:grpSp>
        <p:nvGrpSpPr>
          <p:cNvPr id="7" name="Group 7"/>
          <p:cNvGrpSpPr/>
          <p:nvPr/>
        </p:nvGrpSpPr>
        <p:grpSpPr>
          <a:xfrm>
            <a:off x="14468579" y="6966356"/>
            <a:ext cx="10661134" cy="2671944"/>
            <a:chOff x="0" y="0"/>
            <a:chExt cx="877008" cy="219800"/>
          </a:xfrm>
        </p:grpSpPr>
        <p:sp>
          <p:nvSpPr>
            <p:cNvPr id="8" name="Freeform 8"/>
            <p:cNvSpPr/>
            <p:nvPr/>
          </p:nvSpPr>
          <p:spPr>
            <a:xfrm>
              <a:off x="0" y="0"/>
              <a:ext cx="877008" cy="219800"/>
            </a:xfrm>
            <a:custGeom>
              <a:avLst/>
              <a:gdLst/>
              <a:ahLst/>
              <a:cxnLst/>
              <a:rect l="l" t="t" r="r" b="b"/>
              <a:pathLst>
                <a:path w="877008" h="219800">
                  <a:moveTo>
                    <a:pt x="673808" y="0"/>
                  </a:moveTo>
                  <a:lnTo>
                    <a:pt x="0" y="0"/>
                  </a:lnTo>
                  <a:lnTo>
                    <a:pt x="203200" y="219800"/>
                  </a:lnTo>
                  <a:lnTo>
                    <a:pt x="877008" y="219800"/>
                  </a:lnTo>
                  <a:lnTo>
                    <a:pt x="673808" y="0"/>
                  </a:lnTo>
                  <a:close/>
                </a:path>
              </a:pathLst>
            </a:custGeom>
            <a:solidFill>
              <a:srgbClr val="051D64"/>
            </a:solidFill>
          </p:spPr>
        </p:sp>
        <p:sp>
          <p:nvSpPr>
            <p:cNvPr id="9" name="TextBox 9"/>
            <p:cNvSpPr txBox="1"/>
            <p:nvPr/>
          </p:nvSpPr>
          <p:spPr>
            <a:xfrm>
              <a:off x="101600" y="-66675"/>
              <a:ext cx="673808" cy="286475"/>
            </a:xfrm>
            <a:prstGeom prst="rect">
              <a:avLst/>
            </a:prstGeom>
          </p:spPr>
          <p:txBody>
            <a:bodyPr lIns="50800" tIns="50800" rIns="50800" bIns="50800" rtlCol="0" anchor="ctr"/>
            <a:lstStyle/>
            <a:p>
              <a:pPr algn="ctr">
                <a:lnSpc>
                  <a:spcPts val="3000"/>
                </a:lnSpc>
              </a:pPr>
            </a:p>
          </p:txBody>
        </p:sp>
      </p:grpSp>
      <p:grpSp>
        <p:nvGrpSpPr>
          <p:cNvPr id="10" name="Group 10"/>
          <p:cNvGrpSpPr/>
          <p:nvPr/>
        </p:nvGrpSpPr>
        <p:grpSpPr>
          <a:xfrm>
            <a:off x="-6149349" y="2728404"/>
            <a:ext cx="20214057" cy="5066143"/>
            <a:chOff x="0" y="0"/>
            <a:chExt cx="877008" cy="219800"/>
          </a:xfrm>
        </p:grpSpPr>
        <p:sp>
          <p:nvSpPr>
            <p:cNvPr id="11" name="Freeform 11"/>
            <p:cNvSpPr/>
            <p:nvPr/>
          </p:nvSpPr>
          <p:spPr>
            <a:xfrm>
              <a:off x="0" y="0"/>
              <a:ext cx="877008" cy="219800"/>
            </a:xfrm>
            <a:custGeom>
              <a:avLst/>
              <a:gdLst/>
              <a:ahLst/>
              <a:cxnLst/>
              <a:rect l="l" t="t" r="r" b="b"/>
              <a:pathLst>
                <a:path w="877008" h="219800">
                  <a:moveTo>
                    <a:pt x="673808" y="0"/>
                  </a:moveTo>
                  <a:lnTo>
                    <a:pt x="0" y="0"/>
                  </a:lnTo>
                  <a:lnTo>
                    <a:pt x="203200" y="219800"/>
                  </a:lnTo>
                  <a:lnTo>
                    <a:pt x="877008" y="219800"/>
                  </a:lnTo>
                  <a:lnTo>
                    <a:pt x="673808" y="0"/>
                  </a:lnTo>
                  <a:close/>
                </a:path>
              </a:pathLst>
            </a:custGeom>
            <a:solidFill>
              <a:srgbClr val="BEC6D4"/>
            </a:solidFill>
          </p:spPr>
        </p:sp>
        <p:sp>
          <p:nvSpPr>
            <p:cNvPr id="12" name="TextBox 12"/>
            <p:cNvSpPr txBox="1"/>
            <p:nvPr/>
          </p:nvSpPr>
          <p:spPr>
            <a:xfrm>
              <a:off x="101600" y="-66675"/>
              <a:ext cx="673808" cy="286475"/>
            </a:xfrm>
            <a:prstGeom prst="rect">
              <a:avLst/>
            </a:prstGeom>
          </p:spPr>
          <p:txBody>
            <a:bodyPr lIns="50800" tIns="50800" rIns="50800" bIns="50800" rtlCol="0" anchor="ctr"/>
            <a:lstStyle/>
            <a:p>
              <a:pPr algn="ctr">
                <a:lnSpc>
                  <a:spcPts val="3000"/>
                </a:lnSpc>
              </a:pPr>
            </a:p>
          </p:txBody>
        </p:sp>
      </p:grpSp>
      <p:sp>
        <p:nvSpPr>
          <p:cNvPr id="13" name="AutoShape 13"/>
          <p:cNvSpPr/>
          <p:nvPr/>
        </p:nvSpPr>
        <p:spPr>
          <a:xfrm>
            <a:off x="14958565" y="6746886"/>
            <a:ext cx="375086" cy="438940"/>
          </a:xfrm>
          <a:prstGeom prst="line">
            <a:avLst/>
          </a:prstGeom>
          <a:ln w="66675" cap="flat">
            <a:solidFill>
              <a:srgbClr val="F9B680"/>
            </a:solidFill>
            <a:prstDash val="solid"/>
            <a:headEnd type="none" w="sm" len="sm"/>
            <a:tailEnd type="none" w="sm" len="sm"/>
          </a:ln>
        </p:spPr>
      </p:sp>
      <p:sp>
        <p:nvSpPr>
          <p:cNvPr id="14" name="AutoShape 14"/>
          <p:cNvSpPr/>
          <p:nvPr/>
        </p:nvSpPr>
        <p:spPr>
          <a:xfrm>
            <a:off x="15299783" y="6746886"/>
            <a:ext cx="375086" cy="438940"/>
          </a:xfrm>
          <a:prstGeom prst="line">
            <a:avLst/>
          </a:prstGeom>
          <a:ln w="66675" cap="flat">
            <a:solidFill>
              <a:srgbClr val="F9B680"/>
            </a:solidFill>
            <a:prstDash val="solid"/>
            <a:headEnd type="none" w="sm" len="sm"/>
            <a:tailEnd type="none" w="sm" len="sm"/>
          </a:ln>
        </p:spPr>
      </p:sp>
      <p:sp>
        <p:nvSpPr>
          <p:cNvPr id="15" name="AutoShape 15"/>
          <p:cNvSpPr/>
          <p:nvPr/>
        </p:nvSpPr>
        <p:spPr>
          <a:xfrm>
            <a:off x="15641001" y="6746886"/>
            <a:ext cx="375086" cy="438940"/>
          </a:xfrm>
          <a:prstGeom prst="line">
            <a:avLst/>
          </a:prstGeom>
          <a:ln w="66675" cap="flat">
            <a:solidFill>
              <a:srgbClr val="F9B680"/>
            </a:solidFill>
            <a:prstDash val="solid"/>
            <a:headEnd type="none" w="sm" len="sm"/>
            <a:tailEnd type="none" w="sm" len="sm"/>
          </a:ln>
        </p:spPr>
      </p:sp>
      <p:sp>
        <p:nvSpPr>
          <p:cNvPr id="16" name="AutoShape 16"/>
          <p:cNvSpPr/>
          <p:nvPr/>
        </p:nvSpPr>
        <p:spPr>
          <a:xfrm>
            <a:off x="15982219" y="6746886"/>
            <a:ext cx="375086" cy="438940"/>
          </a:xfrm>
          <a:prstGeom prst="line">
            <a:avLst/>
          </a:prstGeom>
          <a:ln w="66675" cap="flat">
            <a:solidFill>
              <a:srgbClr val="F9B680"/>
            </a:solidFill>
            <a:prstDash val="solid"/>
            <a:headEnd type="none" w="sm" len="sm"/>
            <a:tailEnd type="none" w="sm" len="sm"/>
          </a:ln>
        </p:spPr>
      </p:sp>
      <p:sp>
        <p:nvSpPr>
          <p:cNvPr id="17" name="AutoShape 17"/>
          <p:cNvSpPr/>
          <p:nvPr/>
        </p:nvSpPr>
        <p:spPr>
          <a:xfrm>
            <a:off x="16323437" y="6746886"/>
            <a:ext cx="375086" cy="438940"/>
          </a:xfrm>
          <a:prstGeom prst="line">
            <a:avLst/>
          </a:prstGeom>
          <a:ln w="66675" cap="flat">
            <a:solidFill>
              <a:srgbClr val="F9B680"/>
            </a:solidFill>
            <a:prstDash val="solid"/>
            <a:headEnd type="none" w="sm" len="sm"/>
            <a:tailEnd type="none" w="sm" len="sm"/>
          </a:ln>
        </p:spPr>
      </p:sp>
      <p:sp>
        <p:nvSpPr>
          <p:cNvPr id="18" name="AutoShape 18"/>
          <p:cNvSpPr/>
          <p:nvPr/>
        </p:nvSpPr>
        <p:spPr>
          <a:xfrm>
            <a:off x="16664656" y="6746886"/>
            <a:ext cx="375086" cy="438940"/>
          </a:xfrm>
          <a:prstGeom prst="line">
            <a:avLst/>
          </a:prstGeom>
          <a:ln w="66675" cap="flat">
            <a:solidFill>
              <a:srgbClr val="F9B680"/>
            </a:solidFill>
            <a:prstDash val="solid"/>
            <a:headEnd type="none" w="sm" len="sm"/>
            <a:tailEnd type="none" w="sm" len="sm"/>
          </a:ln>
        </p:spPr>
      </p:sp>
      <p:sp>
        <p:nvSpPr>
          <p:cNvPr id="19" name="AutoShape 19"/>
          <p:cNvSpPr/>
          <p:nvPr/>
        </p:nvSpPr>
        <p:spPr>
          <a:xfrm>
            <a:off x="17005874" y="6746886"/>
            <a:ext cx="375086" cy="438940"/>
          </a:xfrm>
          <a:prstGeom prst="line">
            <a:avLst/>
          </a:prstGeom>
          <a:ln w="66675" cap="flat">
            <a:solidFill>
              <a:srgbClr val="F9B680"/>
            </a:solidFill>
            <a:prstDash val="solid"/>
            <a:headEnd type="none" w="sm" len="sm"/>
            <a:tailEnd type="none" w="sm" len="sm"/>
          </a:ln>
        </p:spPr>
      </p:sp>
      <p:sp>
        <p:nvSpPr>
          <p:cNvPr id="20" name="AutoShape 20"/>
          <p:cNvSpPr/>
          <p:nvPr/>
        </p:nvSpPr>
        <p:spPr>
          <a:xfrm>
            <a:off x="17347092" y="6746886"/>
            <a:ext cx="375086" cy="438940"/>
          </a:xfrm>
          <a:prstGeom prst="line">
            <a:avLst/>
          </a:prstGeom>
          <a:ln w="66675" cap="flat">
            <a:solidFill>
              <a:srgbClr val="F9B680"/>
            </a:solidFill>
            <a:prstDash val="solid"/>
            <a:headEnd type="none" w="sm" len="sm"/>
            <a:tailEnd type="none" w="sm" len="sm"/>
          </a:ln>
        </p:spPr>
      </p:sp>
      <p:grpSp>
        <p:nvGrpSpPr>
          <p:cNvPr id="21" name="Group 21"/>
          <p:cNvGrpSpPr/>
          <p:nvPr/>
        </p:nvGrpSpPr>
        <p:grpSpPr>
          <a:xfrm>
            <a:off x="16510980" y="8302328"/>
            <a:ext cx="10661134" cy="2671944"/>
            <a:chOff x="0" y="0"/>
            <a:chExt cx="877008" cy="219800"/>
          </a:xfrm>
        </p:grpSpPr>
        <p:sp>
          <p:nvSpPr>
            <p:cNvPr id="22" name="Freeform 22"/>
            <p:cNvSpPr/>
            <p:nvPr/>
          </p:nvSpPr>
          <p:spPr>
            <a:xfrm>
              <a:off x="0" y="0"/>
              <a:ext cx="877008" cy="219800"/>
            </a:xfrm>
            <a:custGeom>
              <a:avLst/>
              <a:gdLst/>
              <a:ahLst/>
              <a:cxnLst/>
              <a:rect l="l" t="t" r="r" b="b"/>
              <a:pathLst>
                <a:path w="877008" h="219800">
                  <a:moveTo>
                    <a:pt x="673808" y="0"/>
                  </a:moveTo>
                  <a:lnTo>
                    <a:pt x="0" y="0"/>
                  </a:lnTo>
                  <a:lnTo>
                    <a:pt x="203200" y="219800"/>
                  </a:lnTo>
                  <a:lnTo>
                    <a:pt x="877008" y="219800"/>
                  </a:lnTo>
                  <a:lnTo>
                    <a:pt x="673808" y="0"/>
                  </a:lnTo>
                  <a:close/>
                </a:path>
              </a:pathLst>
            </a:custGeom>
            <a:solidFill>
              <a:srgbClr val="5A6C99"/>
            </a:solidFill>
          </p:spPr>
        </p:sp>
        <p:sp>
          <p:nvSpPr>
            <p:cNvPr id="23" name="TextBox 23"/>
            <p:cNvSpPr txBox="1"/>
            <p:nvPr/>
          </p:nvSpPr>
          <p:spPr>
            <a:xfrm>
              <a:off x="101600" y="-66675"/>
              <a:ext cx="673808" cy="286475"/>
            </a:xfrm>
            <a:prstGeom prst="rect">
              <a:avLst/>
            </a:prstGeom>
          </p:spPr>
          <p:txBody>
            <a:bodyPr lIns="50800" tIns="50800" rIns="50800" bIns="50800" rtlCol="0" anchor="ctr"/>
            <a:lstStyle/>
            <a:p>
              <a:pPr algn="ctr">
                <a:lnSpc>
                  <a:spcPts val="3000"/>
                </a:lnSpc>
              </a:pPr>
            </a:p>
          </p:txBody>
        </p:sp>
      </p:grpSp>
      <p:grpSp>
        <p:nvGrpSpPr>
          <p:cNvPr id="32" name="Group 31"/>
          <p:cNvGrpSpPr/>
          <p:nvPr/>
        </p:nvGrpSpPr>
        <p:grpSpPr>
          <a:xfrm>
            <a:off x="646561" y="4381500"/>
            <a:ext cx="9033475" cy="2081243"/>
            <a:chOff x="646561" y="4381500"/>
            <a:chExt cx="9033475" cy="2081243"/>
          </a:xfrm>
        </p:grpSpPr>
        <p:sp>
          <p:nvSpPr>
            <p:cNvPr id="27" name="TextBox 27"/>
            <p:cNvSpPr txBox="1"/>
            <p:nvPr/>
          </p:nvSpPr>
          <p:spPr>
            <a:xfrm>
              <a:off x="775747" y="4381500"/>
              <a:ext cx="8877300" cy="1003288"/>
            </a:xfrm>
            <a:prstGeom prst="rect">
              <a:avLst/>
            </a:prstGeom>
          </p:spPr>
          <p:txBody>
            <a:bodyPr wrap="square" lIns="0" tIns="0" rIns="0" bIns="0" rtlCol="0" anchor="t">
              <a:spAutoFit/>
            </a:bodyPr>
            <a:lstStyle/>
            <a:p>
              <a:pPr algn="ctr">
                <a:lnSpc>
                  <a:spcPts val="7680"/>
                </a:lnSpc>
              </a:pPr>
              <a:r>
                <a:rPr lang="en-US" sz="9000" b="1">
                  <a:ln>
                    <a:solidFill>
                      <a:schemeClr val="bg1"/>
                    </a:solidFill>
                  </a:ln>
                  <a:solidFill>
                    <a:srgbClr val="051D64"/>
                  </a:solidFill>
                  <a:latin typeface="Arial" panose="020B0604020202020204" pitchFamily="34" charset="0"/>
                  <a:cs typeface="Arial" panose="020B0604020202020204" pitchFamily="34" charset="0"/>
                </a:rPr>
                <a:t>LUYỆN TẬP </a:t>
              </a:r>
              <a:endParaRPr lang="en-US" sz="9000" b="1">
                <a:ln>
                  <a:solidFill>
                    <a:schemeClr val="bg1"/>
                  </a:solidFill>
                </a:ln>
                <a:solidFill>
                  <a:srgbClr val="051D64"/>
                </a:solidFill>
                <a:latin typeface="Arial" panose="020B0604020202020204" pitchFamily="34" charset="0"/>
                <a:cs typeface="Arial" panose="020B0604020202020204" pitchFamily="34" charset="0"/>
              </a:endParaRPr>
            </a:p>
          </p:txBody>
        </p:sp>
        <p:sp>
          <p:nvSpPr>
            <p:cNvPr id="31" name="TextBox 30"/>
            <p:cNvSpPr txBox="1"/>
            <p:nvPr/>
          </p:nvSpPr>
          <p:spPr>
            <a:xfrm>
              <a:off x="646561" y="5754857"/>
              <a:ext cx="9033475" cy="707886"/>
            </a:xfrm>
            <a:prstGeom prst="rect">
              <a:avLst/>
            </a:prstGeom>
            <a:noFill/>
          </p:spPr>
          <p:txBody>
            <a:bodyPr wrap="square" rtlCol="0">
              <a:spAutoFit/>
            </a:bodyPr>
            <a:lstStyle/>
            <a:p>
              <a:pPr algn="ctr"/>
              <a:r>
                <a:rPr lang="en-US" sz="4000">
                  <a:solidFill>
                    <a:srgbClr val="051D64"/>
                  </a:solidFill>
                  <a:latin typeface="Arial" panose="020B0604020202020204" pitchFamily="34" charset="0"/>
                  <a:cs typeface="Arial" panose="020B0604020202020204" pitchFamily="34" charset="0"/>
                </a:rPr>
                <a:t>(Trả lời câu hỏi tự luận) </a:t>
              </a:r>
              <a:endParaRPr lang="en-US" sz="4000">
                <a:solidFill>
                  <a:srgbClr val="051D64"/>
                </a:solidFill>
                <a:latin typeface="Arial" panose="020B0604020202020204" pitchFamily="34" charset="0"/>
                <a:cs typeface="Arial" panose="020B0604020202020204" pitchFamily="34" charset="0"/>
              </a:endParaRPr>
            </a:p>
          </p:txBody>
        </p:sp>
      </p:grpSp>
    </p:spTree>
  </p:cSld>
  <p:clrMapOvr>
    <a:masterClrMapping/>
  </p:clrMapOvr>
  <p:transition spd="med">
    <p:comb/>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15" name="Freeform 8"/>
          <p:cNvSpPr/>
          <p:nvPr/>
        </p:nvSpPr>
        <p:spPr>
          <a:xfrm>
            <a:off x="15709231" y="7714746"/>
            <a:ext cx="2271587" cy="2436018"/>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1"/>
            <a:stretch>
              <a:fillRect/>
            </a:stretch>
          </a:blipFill>
        </p:spPr>
      </p:sp>
      <p:grpSp>
        <p:nvGrpSpPr>
          <p:cNvPr id="2" name="Group 1"/>
          <p:cNvGrpSpPr/>
          <p:nvPr/>
        </p:nvGrpSpPr>
        <p:grpSpPr>
          <a:xfrm>
            <a:off x="685800" y="843150"/>
            <a:ext cx="9601200" cy="8404821"/>
            <a:chOff x="685800" y="843150"/>
            <a:chExt cx="9601200" cy="8404821"/>
          </a:xfrm>
        </p:grpSpPr>
        <p:grpSp>
          <p:nvGrpSpPr>
            <p:cNvPr id="6" name="Group 5"/>
            <p:cNvGrpSpPr/>
            <p:nvPr/>
          </p:nvGrpSpPr>
          <p:grpSpPr>
            <a:xfrm>
              <a:off x="685800" y="1551771"/>
              <a:ext cx="9601200" cy="7696200"/>
              <a:chOff x="-152400" y="1409699"/>
              <a:chExt cx="9601200" cy="7696200"/>
            </a:xfrm>
          </p:grpSpPr>
          <p:sp>
            <p:nvSpPr>
              <p:cNvPr id="5" name="Rectangle 4"/>
              <p:cNvSpPr/>
              <p:nvPr/>
            </p:nvSpPr>
            <p:spPr>
              <a:xfrm>
                <a:off x="-152400" y="1409699"/>
                <a:ext cx="9601200" cy="7696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42900" y="2118321"/>
                <a:ext cx="8610600" cy="6555641"/>
              </a:xfrm>
              <a:prstGeom prst="rect">
                <a:avLst/>
              </a:prstGeom>
              <a:noFill/>
            </p:spPr>
            <p:txBody>
              <a:bodyPr wrap="square">
                <a:spAutoFit/>
              </a:bodyPr>
              <a:lstStyle/>
              <a:p>
                <a:pPr algn="just">
                  <a:lnSpc>
                    <a:spcPct val="150000"/>
                  </a:lnSpc>
                </a:pPr>
                <a:r>
                  <a:rPr lang="vi-VN" sz="4000" b="1">
                    <a:solidFill>
                      <a:srgbClr val="C00000"/>
                    </a:solidFill>
                  </a:rPr>
                  <a:t>Câu 1. </a:t>
                </a:r>
                <a:r>
                  <a:rPr lang="vi-VN" sz="4000">
                    <a:solidFill>
                      <a:srgbClr val="000000"/>
                    </a:solidFill>
                  </a:rPr>
                  <a:t>ChatGPT là hệ thống AI sử dụng ngôn ngữ để tương tác với con người. Hãy nêu một vài ứng dụng AI sử dụng hình ảnh để tương tác.</a:t>
                </a:r>
                <a:endParaRPr lang="vi-VN" sz="4000">
                  <a:solidFill>
                    <a:srgbClr val="000000"/>
                  </a:solidFill>
                </a:endParaRPr>
              </a:p>
              <a:p>
                <a:pPr algn="just">
                  <a:lnSpc>
                    <a:spcPct val="150000"/>
                  </a:lnSpc>
                </a:pPr>
                <a:r>
                  <a:rPr lang="vi-VN" sz="4000" b="1">
                    <a:solidFill>
                      <a:srgbClr val="C00000"/>
                    </a:solidFill>
                  </a:rPr>
                  <a:t>Câu 2. </a:t>
                </a:r>
                <a:r>
                  <a:rPr lang="vi-VN" sz="4000">
                    <a:solidFill>
                      <a:srgbClr val="000000"/>
                    </a:solidFill>
                  </a:rPr>
                  <a:t>Vì sao cần ngăn cấm việc giao toàn quyền quyết định cho AI điều khiển vũ khí sát thương?</a:t>
                </a:r>
                <a:endParaRPr lang="vi-VN" sz="4000">
                  <a:solidFill>
                    <a:srgbClr val="000000"/>
                  </a:solidFill>
                </a:endParaRPr>
              </a:p>
            </p:txBody>
          </p:sp>
        </p:grpSp>
        <p:pic>
          <p:nvPicPr>
            <p:cNvPr id="16" name="Picture 32"/>
            <p:cNvPicPr>
              <a:picLocks noChangeAspect="1"/>
            </p:cNvPicPr>
            <p:nvPr/>
          </p:nvPicPr>
          <p:blipFill>
            <a:blip r:embed="rId2"/>
            <a:srcRect/>
            <a:stretch>
              <a:fillRect/>
            </a:stretch>
          </p:blipFill>
          <p:spPr>
            <a:xfrm>
              <a:off x="4506058" y="843150"/>
              <a:ext cx="1808285" cy="1417243"/>
            </a:xfrm>
            <a:prstGeom prst="rect">
              <a:avLst/>
            </a:prstGeom>
          </p:spPr>
        </p:pic>
      </p:grpSp>
      <p:grpSp>
        <p:nvGrpSpPr>
          <p:cNvPr id="7" name="Group 6"/>
          <p:cNvGrpSpPr/>
          <p:nvPr/>
        </p:nvGrpSpPr>
        <p:grpSpPr>
          <a:xfrm>
            <a:off x="11021468" y="866501"/>
            <a:ext cx="6580731" cy="6580731"/>
            <a:chOff x="11021468" y="866501"/>
            <a:chExt cx="6580731" cy="6580731"/>
          </a:xfrm>
        </p:grpSpPr>
        <p:grpSp>
          <p:nvGrpSpPr>
            <p:cNvPr id="14" name="Group 13"/>
            <p:cNvGrpSpPr/>
            <p:nvPr/>
          </p:nvGrpSpPr>
          <p:grpSpPr>
            <a:xfrm>
              <a:off x="11021468" y="866501"/>
              <a:ext cx="6580731" cy="6580731"/>
              <a:chOff x="9634537" y="2019300"/>
              <a:chExt cx="6779418" cy="6779418"/>
            </a:xfrm>
          </p:grpSpPr>
          <p:sp>
            <p:nvSpPr>
              <p:cNvPr id="13" name="Oval 12"/>
              <p:cNvSpPr/>
              <p:nvPr/>
            </p:nvSpPr>
            <p:spPr>
              <a:xfrm>
                <a:off x="9786937" y="2171700"/>
                <a:ext cx="6627018" cy="6627018"/>
              </a:xfrm>
              <a:prstGeom prst="ellipse">
                <a:avLst/>
              </a:prstGeom>
              <a:no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634537" y="2019300"/>
                <a:ext cx="6627018" cy="6627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482" name="Picture 2" descr="https://conganbacgiang.gov.vn/uploads/images/ai_UHFD.jpg"/>
            <p:cNvPicPr>
              <a:picLocks noChangeAspect="1" noChangeArrowheads="1"/>
            </p:cNvPicPr>
            <p:nvPr/>
          </p:nvPicPr>
          <p:blipFill rotWithShape="1">
            <a:blip r:embed="rId3">
              <a:extLst>
                <a:ext uri="{28A0092B-C50C-407E-A947-70E740481C1C}">
                  <a14:useLocalDpi xmlns:a14="http://schemas.microsoft.com/office/drawing/2010/main" val="0"/>
                </a:ext>
              </a:extLst>
            </a:blip>
            <a:srcRect l="26667" r="5409"/>
            <a:stretch>
              <a:fillRect/>
            </a:stretch>
          </p:blipFill>
          <p:spPr bwMode="auto">
            <a:xfrm>
              <a:off x="11323797" y="1168830"/>
              <a:ext cx="5828137" cy="5828137"/>
            </a:xfrm>
            <a:prstGeom prst="ellipse">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extBox 2"/>
          <p:cNvSpPr txBox="1"/>
          <p:nvPr/>
        </p:nvSpPr>
        <p:spPr>
          <a:xfrm>
            <a:off x="2971800" y="646211"/>
            <a:ext cx="13698948" cy="901593"/>
          </a:xfrm>
          <a:prstGeom prst="rect">
            <a:avLst/>
          </a:prstGeom>
          <a:noFill/>
        </p:spPr>
        <p:txBody>
          <a:bodyPr wrap="square">
            <a:spAutoFit/>
          </a:bodyPr>
          <a:lstStyle/>
          <a:p>
            <a:pPr>
              <a:lnSpc>
                <a:spcPct val="150000"/>
              </a:lnSpc>
            </a:pPr>
            <a:r>
              <a:rPr lang="en-US" sz="4000">
                <a:latin typeface="Arial (Body)"/>
              </a:rPr>
              <a:t>Ứ</a:t>
            </a:r>
            <a:r>
              <a:rPr lang="vi-VN" sz="4000" smtClean="0"/>
              <a:t>ng </a:t>
            </a:r>
            <a:r>
              <a:rPr lang="vi-VN" sz="4000"/>
              <a:t>dụng AI sử dụng hình ảnh để tương tác với con người:</a:t>
            </a:r>
            <a:endParaRPr lang="vi-VN" sz="4000"/>
          </a:p>
        </p:txBody>
      </p:sp>
      <p:sp>
        <p:nvSpPr>
          <p:cNvPr id="4" name="Arrow: Pentagon 3"/>
          <p:cNvSpPr/>
          <p:nvPr/>
        </p:nvSpPr>
        <p:spPr>
          <a:xfrm>
            <a:off x="-228600" y="696843"/>
            <a:ext cx="2895600" cy="914400"/>
          </a:xfrm>
          <a:prstGeom prst="homePlat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Câu 1 </a:t>
            </a:r>
            <a:endParaRPr lang="en-US" sz="4500" b="1">
              <a:solidFill>
                <a:srgbClr val="002060"/>
              </a:solidFill>
              <a:latin typeface="Arial" panose="020B0604020202020204" pitchFamily="34" charset="0"/>
              <a:cs typeface="Arial" panose="020B0604020202020204" pitchFamily="34" charset="0"/>
            </a:endParaRPr>
          </a:p>
        </p:txBody>
      </p:sp>
      <p:grpSp>
        <p:nvGrpSpPr>
          <p:cNvPr id="2" name="Group 1"/>
          <p:cNvGrpSpPr/>
          <p:nvPr/>
        </p:nvGrpSpPr>
        <p:grpSpPr>
          <a:xfrm>
            <a:off x="700549" y="2247900"/>
            <a:ext cx="5249043" cy="7283542"/>
            <a:chOff x="700549" y="2247900"/>
            <a:chExt cx="5249043" cy="7283542"/>
          </a:xfrm>
        </p:grpSpPr>
        <p:grpSp>
          <p:nvGrpSpPr>
            <p:cNvPr id="27" name="Group 26"/>
            <p:cNvGrpSpPr/>
            <p:nvPr/>
          </p:nvGrpSpPr>
          <p:grpSpPr>
            <a:xfrm>
              <a:off x="700549" y="2247900"/>
              <a:ext cx="5249043" cy="7283542"/>
              <a:chOff x="990602" y="2628900"/>
              <a:chExt cx="11086442" cy="7283542"/>
            </a:xfrm>
          </p:grpSpPr>
          <p:sp>
            <p:nvSpPr>
              <p:cNvPr id="28" name="Rectangle: Diagonal Corners Rounded 18"/>
              <p:cNvSpPr/>
              <p:nvPr/>
            </p:nvSpPr>
            <p:spPr>
              <a:xfrm>
                <a:off x="1390357" y="2781300"/>
                <a:ext cx="10686687" cy="7131142"/>
              </a:xfrm>
              <a:prstGeom prst="round2DiagRect">
                <a:avLst>
                  <a:gd name="adj1" fmla="val 8514"/>
                  <a:gd name="adj2" fmla="val 0"/>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19"/>
              <p:cNvSpPr/>
              <p:nvPr/>
            </p:nvSpPr>
            <p:spPr>
              <a:xfrm>
                <a:off x="990602" y="2628900"/>
                <a:ext cx="10751906" cy="7131142"/>
              </a:xfrm>
              <a:prstGeom prst="round2DiagRect">
                <a:avLst>
                  <a:gd name="adj1" fmla="val 10428"/>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034257" y="2728452"/>
                <a:ext cx="10664595" cy="2862322"/>
              </a:xfrm>
              <a:prstGeom prst="rect">
                <a:avLst/>
              </a:prstGeom>
              <a:noFill/>
            </p:spPr>
            <p:txBody>
              <a:bodyPr wrap="square">
                <a:spAutoFit/>
              </a:bodyPr>
              <a:lstStyle/>
              <a:p>
                <a:pPr algn="ctr">
                  <a:lnSpc>
                    <a:spcPct val="150000"/>
                  </a:lnSpc>
                </a:pPr>
                <a:r>
                  <a:rPr lang="en-US" sz="4000" b="1" i="1">
                    <a:latin typeface="Arial" panose="020B0604020202020204" pitchFamily="34" charset="0"/>
                    <a:cs typeface="Arial" panose="020B0604020202020204" pitchFamily="34" charset="0"/>
                  </a:rPr>
                  <a:t>Apple </a:t>
                </a:r>
                <a:r>
                  <a:rPr lang="en-US" sz="4000" b="1" i="1" smtClean="0">
                    <a:latin typeface="Arial" panose="020B0604020202020204" pitchFamily="34" charset="0"/>
                    <a:cs typeface="Arial" panose="020B0604020202020204" pitchFamily="34" charset="0"/>
                  </a:rPr>
                  <a:t>Face ID: </a:t>
                </a:r>
                <a:r>
                  <a:rPr lang="en-US" sz="4000">
                    <a:latin typeface="Arial" panose="020B0604020202020204" pitchFamily="34" charset="0"/>
                    <a:cs typeface="Arial" panose="020B0604020202020204" pitchFamily="34" charset="0"/>
                  </a:rPr>
                  <a:t>nhận dạng khuôn mặt để mở khoá thiết bị. </a:t>
                </a:r>
                <a:endParaRPr lang="en-US" sz="4000">
                  <a:latin typeface="Arial" panose="020B0604020202020204" pitchFamily="34" charset="0"/>
                  <a:cs typeface="Arial" panose="020B0604020202020204" pitchFamily="34" charset="0"/>
                </a:endParaRPr>
              </a:p>
            </p:txBody>
          </p:sp>
        </p:grpSp>
        <p:pic>
          <p:nvPicPr>
            <p:cNvPr id="24" name="Picture 23" descr="Sử dụng Face ID trên iPhone hoặc iPad Pro - Bộ phận hỗ trợ của Apple (VN)"/>
            <p:cNvPicPr/>
            <p:nvPr/>
          </p:nvPicPr>
          <p:blipFill rotWithShape="1">
            <a:blip r:embed="rId1" cstate="print">
              <a:extLst>
                <a:ext uri="{28A0092B-C50C-407E-A947-70E740481C1C}">
                  <a14:useLocalDpi xmlns:a14="http://schemas.microsoft.com/office/drawing/2010/main" val="0"/>
                </a:ext>
              </a:extLst>
            </a:blip>
            <a:srcRect r="33397"/>
            <a:stretch>
              <a:fillRect/>
            </a:stretch>
          </p:blipFill>
          <p:spPr bwMode="auto">
            <a:xfrm>
              <a:off x="990600" y="5600700"/>
              <a:ext cx="4469770" cy="2753126"/>
            </a:xfrm>
            <a:prstGeom prst="rect">
              <a:avLst/>
            </a:prstGeom>
            <a:noFill/>
            <a:ln>
              <a:noFill/>
            </a:ln>
          </p:spPr>
        </p:pic>
      </p:grpSp>
      <p:grpSp>
        <p:nvGrpSpPr>
          <p:cNvPr id="5" name="Group 4"/>
          <p:cNvGrpSpPr/>
          <p:nvPr/>
        </p:nvGrpSpPr>
        <p:grpSpPr>
          <a:xfrm>
            <a:off x="6553200" y="2247900"/>
            <a:ext cx="5249043" cy="7283542"/>
            <a:chOff x="6553200" y="2247900"/>
            <a:chExt cx="5249043" cy="7283542"/>
          </a:xfrm>
        </p:grpSpPr>
        <p:grpSp>
          <p:nvGrpSpPr>
            <p:cNvPr id="35" name="Group 34"/>
            <p:cNvGrpSpPr/>
            <p:nvPr/>
          </p:nvGrpSpPr>
          <p:grpSpPr>
            <a:xfrm>
              <a:off x="6553200" y="2247900"/>
              <a:ext cx="5249043" cy="7283542"/>
              <a:chOff x="990602" y="2628900"/>
              <a:chExt cx="11086442" cy="7283542"/>
            </a:xfrm>
          </p:grpSpPr>
          <p:sp>
            <p:nvSpPr>
              <p:cNvPr id="48" name="Rectangle: Diagonal Corners Rounded 18"/>
              <p:cNvSpPr/>
              <p:nvPr/>
            </p:nvSpPr>
            <p:spPr>
              <a:xfrm>
                <a:off x="1390357" y="2781300"/>
                <a:ext cx="10686687" cy="7131142"/>
              </a:xfrm>
              <a:prstGeom prst="round2DiagRect">
                <a:avLst>
                  <a:gd name="adj1" fmla="val 8514"/>
                  <a:gd name="adj2" fmla="val 0"/>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Diagonal Corners Rounded 19"/>
              <p:cNvSpPr/>
              <p:nvPr/>
            </p:nvSpPr>
            <p:spPr>
              <a:xfrm>
                <a:off x="990602" y="2628900"/>
                <a:ext cx="10751906" cy="7131142"/>
              </a:xfrm>
              <a:prstGeom prst="round2DiagRect">
                <a:avLst>
                  <a:gd name="adj1" fmla="val 10428"/>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034257" y="2728452"/>
                <a:ext cx="10664595" cy="2748253"/>
              </a:xfrm>
              <a:prstGeom prst="rect">
                <a:avLst/>
              </a:prstGeom>
              <a:noFill/>
            </p:spPr>
            <p:txBody>
              <a:bodyPr wrap="square">
                <a:spAutoFit/>
              </a:bodyPr>
              <a:lstStyle/>
              <a:p>
                <a:pPr algn="ctr">
                  <a:lnSpc>
                    <a:spcPct val="150000"/>
                  </a:lnSpc>
                </a:pPr>
                <a:r>
                  <a:rPr lang="en-US" sz="4000" b="1" i="1">
                    <a:latin typeface="Arial" panose="020B0604020202020204" pitchFamily="34" charset="0"/>
                    <a:cs typeface="Arial" panose="020B0604020202020204" pitchFamily="34" charset="0"/>
                  </a:rPr>
                  <a:t>Snapchat: </a:t>
                </a:r>
                <a:r>
                  <a:rPr lang="en-US" sz="4000">
                    <a:latin typeface="Arial" panose="020B0604020202020204" pitchFamily="34" charset="0"/>
                    <a:cs typeface="Arial" panose="020B0604020202020204" pitchFamily="34" charset="0"/>
                  </a:rPr>
                  <a:t>chia sẻ </a:t>
                </a:r>
                <a:r>
                  <a:rPr lang="en-US" sz="4000" smtClean="0">
                    <a:latin typeface="Arial" panose="020B0604020202020204" pitchFamily="34" charset="0"/>
                    <a:cs typeface="Arial" panose="020B0604020202020204" pitchFamily="34" charset="0"/>
                  </a:rPr>
                  <a:t>ảnh, video </a:t>
                </a:r>
                <a:r>
                  <a:rPr lang="en-US" sz="4000">
                    <a:latin typeface="Arial" panose="020B0604020202020204" pitchFamily="34" charset="0"/>
                    <a:cs typeface="Arial" panose="020B0604020202020204" pitchFamily="34" charset="0"/>
                  </a:rPr>
                  <a:t>sử dụng </a:t>
                </a:r>
                <a:r>
                  <a:rPr lang="en-US" sz="4000" smtClean="0">
                    <a:latin typeface="Arial" panose="020B0604020202020204" pitchFamily="34" charset="0"/>
                    <a:cs typeface="Arial" panose="020B0604020202020204" pitchFamily="34" charset="0"/>
                  </a:rPr>
                  <a:t>bộ </a:t>
                </a:r>
                <a:r>
                  <a:rPr lang="en-US" sz="4000">
                    <a:latin typeface="Arial" panose="020B0604020202020204" pitchFamily="34" charset="0"/>
                    <a:cs typeface="Arial" panose="020B0604020202020204" pitchFamily="34" charset="0"/>
                  </a:rPr>
                  <a:t>lọc và hiệu ứng.</a:t>
                </a:r>
                <a:endParaRPr lang="en-US" sz="4000">
                  <a:latin typeface="Arial" panose="020B0604020202020204" pitchFamily="34" charset="0"/>
                  <a:cs typeface="Arial" panose="020B0604020202020204" pitchFamily="34" charset="0"/>
                </a:endParaRPr>
              </a:p>
            </p:txBody>
          </p:sp>
        </p:grpSp>
        <p:pic>
          <p:nvPicPr>
            <p:cNvPr id="25" name="Picture 24" descr="Snapchat unveils new after dark feature - Campaign Middle East"/>
            <p:cNvPicPr/>
            <p:nvPr/>
          </p:nvPicPr>
          <p:blipFill rotWithShape="1">
            <a:blip r:embed="rId2" cstate="print">
              <a:extLst>
                <a:ext uri="{28A0092B-C50C-407E-A947-70E740481C1C}">
                  <a14:useLocalDpi xmlns:a14="http://schemas.microsoft.com/office/drawing/2010/main" val="0"/>
                </a:ext>
              </a:extLst>
            </a:blip>
            <a:srcRect r="50642"/>
            <a:stretch>
              <a:fillRect/>
            </a:stretch>
          </p:blipFill>
          <p:spPr bwMode="auto">
            <a:xfrm>
              <a:off x="7387243" y="5453044"/>
              <a:ext cx="3422564" cy="3568659"/>
            </a:xfrm>
            <a:prstGeom prst="rect">
              <a:avLst/>
            </a:prstGeom>
            <a:noFill/>
            <a:ln>
              <a:noFill/>
            </a:ln>
          </p:spPr>
        </p:pic>
      </p:grpSp>
      <p:grpSp>
        <p:nvGrpSpPr>
          <p:cNvPr id="6" name="Group 5"/>
          <p:cNvGrpSpPr/>
          <p:nvPr/>
        </p:nvGrpSpPr>
        <p:grpSpPr>
          <a:xfrm>
            <a:off x="12247460" y="2247900"/>
            <a:ext cx="5249043" cy="7283542"/>
            <a:chOff x="12247460" y="2247900"/>
            <a:chExt cx="5249043" cy="7283542"/>
          </a:xfrm>
        </p:grpSpPr>
        <p:grpSp>
          <p:nvGrpSpPr>
            <p:cNvPr id="51" name="Group 50"/>
            <p:cNvGrpSpPr/>
            <p:nvPr/>
          </p:nvGrpSpPr>
          <p:grpSpPr>
            <a:xfrm>
              <a:off x="12247460" y="2247900"/>
              <a:ext cx="5249043" cy="7283542"/>
              <a:chOff x="990602" y="2628900"/>
              <a:chExt cx="11086442" cy="7283542"/>
            </a:xfrm>
          </p:grpSpPr>
          <p:sp>
            <p:nvSpPr>
              <p:cNvPr id="52" name="Rectangle: Diagonal Corners Rounded 18"/>
              <p:cNvSpPr/>
              <p:nvPr/>
            </p:nvSpPr>
            <p:spPr>
              <a:xfrm>
                <a:off x="1390357" y="2781300"/>
                <a:ext cx="10686687" cy="7131142"/>
              </a:xfrm>
              <a:prstGeom prst="round2DiagRect">
                <a:avLst>
                  <a:gd name="adj1" fmla="val 8514"/>
                  <a:gd name="adj2" fmla="val 0"/>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Diagonal Corners Rounded 19"/>
              <p:cNvSpPr/>
              <p:nvPr/>
            </p:nvSpPr>
            <p:spPr>
              <a:xfrm>
                <a:off x="990602" y="2628900"/>
                <a:ext cx="10751906" cy="7131142"/>
              </a:xfrm>
              <a:prstGeom prst="round2DiagRect">
                <a:avLst>
                  <a:gd name="adj1" fmla="val 10428"/>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034257" y="2728452"/>
                <a:ext cx="10664595" cy="2748253"/>
              </a:xfrm>
              <a:prstGeom prst="rect">
                <a:avLst/>
              </a:prstGeom>
              <a:noFill/>
            </p:spPr>
            <p:txBody>
              <a:bodyPr wrap="square">
                <a:spAutoFit/>
              </a:bodyPr>
              <a:lstStyle/>
              <a:p>
                <a:pPr algn="ctr">
                  <a:lnSpc>
                    <a:spcPct val="150000"/>
                  </a:lnSpc>
                </a:pPr>
                <a:r>
                  <a:rPr lang="vi-VN" sz="4000" b="1" i="1" smtClean="0">
                    <a:latin typeface="Arial" panose="020B0604020202020204" pitchFamily="34" charset="0"/>
                    <a:cs typeface="Arial" panose="020B0604020202020204" pitchFamily="34" charset="0"/>
                  </a:rPr>
                  <a:t>Pokemon </a:t>
                </a:r>
                <a:r>
                  <a:rPr lang="vi-VN" sz="4000" b="1" i="1">
                    <a:latin typeface="Arial" panose="020B0604020202020204" pitchFamily="34" charset="0"/>
                    <a:cs typeface="Arial" panose="020B0604020202020204" pitchFamily="34" charset="0"/>
                  </a:rPr>
                  <a:t>GO: </a:t>
                </a:r>
                <a:r>
                  <a:rPr lang="vi-VN" sz="4000">
                    <a:latin typeface="Arial" panose="020B0604020202020204" pitchFamily="34" charset="0"/>
                    <a:cs typeface="Arial" panose="020B0604020202020204" pitchFamily="34" charset="0"/>
                  </a:rPr>
                  <a:t>cho phép </a:t>
                </a:r>
                <a:r>
                  <a:rPr lang="en-US" sz="4000" smtClean="0">
                    <a:latin typeface="Arial" panose="020B0604020202020204" pitchFamily="34" charset="0"/>
                    <a:cs typeface="Arial" panose="020B0604020202020204" pitchFamily="34" charset="0"/>
                  </a:rPr>
                  <a:t>b</a:t>
                </a:r>
                <a:r>
                  <a:rPr lang="vi-VN" sz="4000" smtClean="0">
                    <a:latin typeface="Arial" panose="020B0604020202020204" pitchFamily="34" charset="0"/>
                    <a:cs typeface="Arial" panose="020B0604020202020204" pitchFamily="34" charset="0"/>
                  </a:rPr>
                  <a:t>ắt Pokemon </a:t>
                </a:r>
                <a:r>
                  <a:rPr lang="vi-VN" sz="4000">
                    <a:latin typeface="Arial" panose="020B0604020202020204" pitchFamily="34" charset="0"/>
                    <a:cs typeface="Arial" panose="020B0604020202020204" pitchFamily="34" charset="0"/>
                  </a:rPr>
                  <a:t>trong thế giới thực.</a:t>
                </a:r>
                <a:endParaRPr lang="en-US" sz="4000">
                  <a:latin typeface="Arial" panose="020B0604020202020204" pitchFamily="34" charset="0"/>
                  <a:cs typeface="Arial" panose="020B0604020202020204" pitchFamily="34" charset="0"/>
                </a:endParaRPr>
              </a:p>
            </p:txBody>
          </p:sp>
        </p:grpSp>
        <p:pic>
          <p:nvPicPr>
            <p:cNvPr id="26" name="Picture 25" descr="Comment Pokémon GO veut vous faire redécouvrir le jeu, 8 ans après sa  sortie - RTBF Actus"/>
            <p:cNvPicPr/>
            <p:nvPr/>
          </p:nvPicPr>
          <p:blipFill rotWithShape="1">
            <a:blip r:embed="rId3" cstate="print">
              <a:extLst>
                <a:ext uri="{28A0092B-C50C-407E-A947-70E740481C1C}">
                  <a14:useLocalDpi xmlns:a14="http://schemas.microsoft.com/office/drawing/2010/main" val="0"/>
                </a:ext>
              </a:extLst>
            </a:blip>
            <a:srcRect l="14229" r="16387"/>
            <a:stretch>
              <a:fillRect/>
            </a:stretch>
          </p:blipFill>
          <p:spPr bwMode="auto">
            <a:xfrm>
              <a:off x="12801600" y="5453044"/>
              <a:ext cx="4039328" cy="3271856"/>
            </a:xfrm>
            <a:prstGeom prst="rect">
              <a:avLst/>
            </a:prstGeom>
            <a:noFill/>
            <a:ln>
              <a:noFill/>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2" name="Group 2"/>
          <p:cNvGrpSpPr/>
          <p:nvPr/>
        </p:nvGrpSpPr>
        <p:grpSpPr>
          <a:xfrm rot="854617">
            <a:off x="11314796" y="-2036234"/>
            <a:ext cx="5913146" cy="13691357"/>
            <a:chOff x="0" y="0"/>
            <a:chExt cx="1394584" cy="3605954"/>
          </a:xfrm>
        </p:grpSpPr>
        <p:sp>
          <p:nvSpPr>
            <p:cNvPr id="3" name="Freeform 3"/>
            <p:cNvSpPr/>
            <p:nvPr/>
          </p:nvSpPr>
          <p:spPr>
            <a:xfrm>
              <a:off x="0" y="0"/>
              <a:ext cx="1394584" cy="3605954"/>
            </a:xfrm>
            <a:custGeom>
              <a:avLst/>
              <a:gdLst/>
              <a:ahLst/>
              <a:cxnLst/>
              <a:rect l="l" t="t" r="r" b="b"/>
              <a:pathLst>
                <a:path w="1394584" h="3605954">
                  <a:moveTo>
                    <a:pt x="0" y="0"/>
                  </a:moveTo>
                  <a:lnTo>
                    <a:pt x="1394584" y="0"/>
                  </a:lnTo>
                  <a:lnTo>
                    <a:pt x="1394584" y="3605954"/>
                  </a:lnTo>
                  <a:lnTo>
                    <a:pt x="0" y="3605954"/>
                  </a:lnTo>
                  <a:close/>
                </a:path>
              </a:pathLst>
            </a:custGeom>
            <a:solidFill>
              <a:srgbClr val="FFFFFF"/>
            </a:solidFill>
          </p:spPr>
        </p:sp>
        <p:sp>
          <p:nvSpPr>
            <p:cNvPr id="4" name="TextBox 4"/>
            <p:cNvSpPr txBox="1"/>
            <p:nvPr/>
          </p:nvSpPr>
          <p:spPr>
            <a:xfrm>
              <a:off x="0" y="-38100"/>
              <a:ext cx="1394584" cy="364405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Freeform 8"/>
          <p:cNvSpPr/>
          <p:nvPr/>
        </p:nvSpPr>
        <p:spPr>
          <a:xfrm>
            <a:off x="17637160" y="5181600"/>
            <a:ext cx="272980" cy="272980"/>
          </a:xfrm>
          <a:custGeom>
            <a:avLst/>
            <a:gdLst/>
            <a:ahLst/>
            <a:cxnLst/>
            <a:rect l="l" t="t" r="r" b="b"/>
            <a:pathLst>
              <a:path w="272980" h="272980">
                <a:moveTo>
                  <a:pt x="0" y="0"/>
                </a:moveTo>
                <a:lnTo>
                  <a:pt x="272980" y="0"/>
                </a:lnTo>
                <a:lnTo>
                  <a:pt x="272980" y="272980"/>
                </a:lnTo>
                <a:lnTo>
                  <a:pt x="0" y="27298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9" name="Freeform 9"/>
          <p:cNvSpPr/>
          <p:nvPr/>
        </p:nvSpPr>
        <p:spPr>
          <a:xfrm>
            <a:off x="6475774" y="6896100"/>
            <a:ext cx="5336451" cy="3153358"/>
          </a:xfrm>
          <a:custGeom>
            <a:avLst/>
            <a:gdLst/>
            <a:ahLst/>
            <a:cxnLst/>
            <a:rect l="l" t="t" r="r" b="b"/>
            <a:pathLst>
              <a:path w="8125078" h="4801183">
                <a:moveTo>
                  <a:pt x="0" y="0"/>
                </a:moveTo>
                <a:lnTo>
                  <a:pt x="8125079" y="0"/>
                </a:lnTo>
                <a:lnTo>
                  <a:pt x="8125079" y="4801182"/>
                </a:lnTo>
                <a:lnTo>
                  <a:pt x="0" y="48011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AutoShape 13"/>
          <p:cNvSpPr/>
          <p:nvPr/>
        </p:nvSpPr>
        <p:spPr>
          <a:xfrm rot="3487">
            <a:off x="-4" y="10058849"/>
            <a:ext cx="18516432" cy="0"/>
          </a:xfrm>
          <a:prstGeom prst="line">
            <a:avLst/>
          </a:prstGeom>
          <a:ln w="38100" cap="flat">
            <a:solidFill>
              <a:srgbClr val="243E4D"/>
            </a:solidFill>
            <a:prstDash val="solid"/>
            <a:headEnd type="none" w="sm" len="sm"/>
            <a:tailEnd type="none" w="sm" len="sm"/>
          </a:ln>
        </p:spPr>
      </p:sp>
      <p:sp>
        <p:nvSpPr>
          <p:cNvPr id="15" name="TextBox 14"/>
          <p:cNvSpPr txBox="1"/>
          <p:nvPr/>
        </p:nvSpPr>
        <p:spPr>
          <a:xfrm>
            <a:off x="2008151" y="1028700"/>
            <a:ext cx="14271698" cy="861774"/>
          </a:xfrm>
          <a:prstGeom prst="rect">
            <a:avLst/>
          </a:prstGeom>
          <a:noFill/>
        </p:spPr>
        <p:txBody>
          <a:bodyPr wrap="square">
            <a:spAutoFit/>
          </a:bodyPr>
          <a:lstStyle/>
          <a:p>
            <a:pPr algn="ctr"/>
            <a:r>
              <a:rPr lang="en-US" sz="5000" b="1">
                <a:latin typeface="Arial" panose="020B0604020202020204" pitchFamily="34" charset="0"/>
                <a:cs typeface="Arial" panose="020B0604020202020204" pitchFamily="34" charset="0"/>
              </a:rPr>
              <a:t>CHỦ ĐỀ 1: MÁY TÍNH VÀ XÃ HỘI TRI THỨC</a:t>
            </a:r>
            <a:endParaRPr lang="en-US" sz="5000" b="1">
              <a:latin typeface="Arial" panose="020B0604020202020204" pitchFamily="34" charset="0"/>
              <a:cs typeface="Arial" panose="020B0604020202020204" pitchFamily="34" charset="0"/>
            </a:endParaRPr>
          </a:p>
        </p:txBody>
      </p:sp>
      <p:cxnSp>
        <p:nvCxnSpPr>
          <p:cNvPr id="17" name="Straight Connector 16"/>
          <p:cNvCxnSpPr/>
          <p:nvPr/>
        </p:nvCxnSpPr>
        <p:spPr>
          <a:xfrm>
            <a:off x="1066800" y="2095500"/>
            <a:ext cx="1600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0" y="2468704"/>
            <a:ext cx="18287999" cy="3644139"/>
          </a:xfrm>
          <a:prstGeom prst="rect">
            <a:avLst/>
          </a:prstGeom>
          <a:noFill/>
        </p:spPr>
        <p:txBody>
          <a:bodyPr wrap="square">
            <a:spAutoFit/>
          </a:bodyPr>
          <a:lstStyle/>
          <a:p>
            <a:pPr algn="ctr">
              <a:lnSpc>
                <a:spcPct val="150000"/>
              </a:lnSpc>
            </a:pPr>
            <a:r>
              <a:rPr lang="en-US" sz="8200" b="1">
                <a:solidFill>
                  <a:srgbClr val="D1630F"/>
                </a:solidFill>
                <a:latin typeface="Arial" panose="020B0604020202020204" pitchFamily="34" charset="0"/>
                <a:cs typeface="Arial" panose="020B0604020202020204" pitchFamily="34" charset="0"/>
              </a:rPr>
              <a:t>BÀI 2. TRÍ TUỆ NHÂN TẠO TRONG KHOA HỌC VÀ ĐỜI SỐNG</a:t>
            </a:r>
            <a:endParaRPr lang="en-US" sz="8200" b="1">
              <a:solidFill>
                <a:srgbClr val="D1630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TextBox 2"/>
          <p:cNvSpPr txBox="1"/>
          <p:nvPr/>
        </p:nvSpPr>
        <p:spPr>
          <a:xfrm>
            <a:off x="838200" y="1508927"/>
            <a:ext cx="9982200" cy="1938992"/>
          </a:xfrm>
          <a:prstGeom prst="rect">
            <a:avLst/>
          </a:prstGeom>
          <a:noFill/>
        </p:spPr>
        <p:txBody>
          <a:bodyPr wrap="square">
            <a:spAutoFit/>
          </a:bodyPr>
          <a:lstStyle/>
          <a:p>
            <a:pPr algn="just">
              <a:lnSpc>
                <a:spcPct val="150000"/>
              </a:lnSpc>
            </a:pPr>
            <a:r>
              <a:rPr lang="vi-VN" sz="4000" i="1"/>
              <a:t>Cần ngăn cấm việc giao toàn quyền quyết định cho AI điều khiển vũ khí sát thương vì:</a:t>
            </a:r>
            <a:endParaRPr lang="vi-VN" sz="4000" i="1"/>
          </a:p>
        </p:txBody>
      </p:sp>
      <p:sp>
        <p:nvSpPr>
          <p:cNvPr id="4" name="Arrow: Pentagon 3"/>
          <p:cNvSpPr/>
          <p:nvPr/>
        </p:nvSpPr>
        <p:spPr>
          <a:xfrm>
            <a:off x="-152400" y="342900"/>
            <a:ext cx="2735071" cy="914400"/>
          </a:xfrm>
          <a:prstGeom prst="homePlat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Câu </a:t>
            </a:r>
            <a:r>
              <a:rPr lang="en-US" sz="4500" b="1" smtClean="0">
                <a:solidFill>
                  <a:srgbClr val="002060"/>
                </a:solidFill>
                <a:latin typeface="Arial" panose="020B0604020202020204" pitchFamily="34" charset="0"/>
                <a:cs typeface="Arial" panose="020B0604020202020204" pitchFamily="34" charset="0"/>
              </a:rPr>
              <a:t>2 </a:t>
            </a:r>
            <a:endParaRPr lang="en-US" sz="4500" b="1">
              <a:solidFill>
                <a:srgbClr val="002060"/>
              </a:solidFill>
              <a:latin typeface="Arial" panose="020B0604020202020204" pitchFamily="34" charset="0"/>
              <a:cs typeface="Arial" panose="020B0604020202020204" pitchFamily="34" charset="0"/>
            </a:endParaRPr>
          </a:p>
        </p:txBody>
      </p:sp>
      <p:pic>
        <p:nvPicPr>
          <p:cNvPr id="12290" name="Picture 2" descr="https://ict-imgs.vgcloud.vn/2021/03/19/15/tri-tue-nhan-tao-co-the-chi-phoi-cuoc-song-cua-con-nguoi.jpg"/>
          <p:cNvPicPr>
            <a:picLocks noChangeAspect="1" noChangeArrowheads="1"/>
          </p:cNvPicPr>
          <p:nvPr/>
        </p:nvPicPr>
        <p:blipFill rotWithShape="1">
          <a:blip r:embed="rId1">
            <a:extLst>
              <a:ext uri="{28A0092B-C50C-407E-A947-70E740481C1C}">
                <a14:useLocalDpi xmlns:a14="http://schemas.microsoft.com/office/drawing/2010/main" val="0"/>
              </a:ext>
            </a:extLst>
          </a:blip>
          <a:srcRect r="2667"/>
          <a:stretch>
            <a:fillRect/>
          </a:stretch>
        </p:blipFill>
        <p:spPr bwMode="auto">
          <a:xfrm>
            <a:off x="12039600" y="1611243"/>
            <a:ext cx="5440803" cy="3628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2" name="Picture 4" descr="https://static.vecteezy.com/system/resources/previews/022/136/924/non_2x/robot-brainstorm-find-solution-help-confused-young-woman-wondering-about-problem-solving-robotic-assistant-give-advise-to-frustrated-female-illustration-free-vect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39600" y="5746608"/>
            <a:ext cx="5440804" cy="3627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634656" y="3650729"/>
            <a:ext cx="10389287" cy="1580284"/>
            <a:chOff x="990602" y="2628901"/>
            <a:chExt cx="21943091" cy="1580284"/>
          </a:xfrm>
        </p:grpSpPr>
        <p:sp>
          <p:nvSpPr>
            <p:cNvPr id="27" name="Rectangle: Diagonal Corners Rounded 18"/>
            <p:cNvSpPr/>
            <p:nvPr/>
          </p:nvSpPr>
          <p:spPr>
            <a:xfrm>
              <a:off x="1390357" y="2781301"/>
              <a:ext cx="21543336" cy="1427884"/>
            </a:xfrm>
            <a:prstGeom prst="round2DiagRect">
              <a:avLst>
                <a:gd name="adj1" fmla="val 8514"/>
                <a:gd name="adj2" fmla="val 0"/>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19"/>
            <p:cNvSpPr/>
            <p:nvPr/>
          </p:nvSpPr>
          <p:spPr>
            <a:xfrm>
              <a:off x="990602" y="2628901"/>
              <a:ext cx="21674811" cy="1427884"/>
            </a:xfrm>
            <a:prstGeom prst="round2DiagRect">
              <a:avLst>
                <a:gd name="adj1" fmla="val 10428"/>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886159" y="2835011"/>
              <a:ext cx="19883695" cy="1015663"/>
            </a:xfrm>
            <a:prstGeom prst="rect">
              <a:avLst/>
            </a:prstGeom>
            <a:noFill/>
          </p:spPr>
          <p:txBody>
            <a:bodyPr wrap="square">
              <a:spAutoFit/>
            </a:bodyPr>
            <a:lstStyle/>
            <a:p>
              <a:pPr algn="just">
                <a:lnSpc>
                  <a:spcPct val="150000"/>
                </a:lnSpc>
              </a:pPr>
              <a:r>
                <a:rPr lang="vi-VN" sz="4000">
                  <a:cs typeface="Arial" panose="020B0604020202020204" pitchFamily="34" charset="0"/>
                </a:rPr>
                <a:t>AI có thể đưa ra quyết định sai lầm.</a:t>
              </a:r>
              <a:endParaRPr lang="en-US" sz="4000">
                <a:latin typeface="Arial" panose="020B0604020202020204" pitchFamily="34" charset="0"/>
                <a:cs typeface="Arial" panose="020B0604020202020204" pitchFamily="34" charset="0"/>
              </a:endParaRPr>
            </a:p>
          </p:txBody>
        </p:sp>
      </p:grpSp>
      <p:grpSp>
        <p:nvGrpSpPr>
          <p:cNvPr id="30" name="Group 29"/>
          <p:cNvGrpSpPr/>
          <p:nvPr/>
        </p:nvGrpSpPr>
        <p:grpSpPr>
          <a:xfrm>
            <a:off x="634656" y="5746608"/>
            <a:ext cx="10389287" cy="1580284"/>
            <a:chOff x="990602" y="2628901"/>
            <a:chExt cx="21943091" cy="1580284"/>
          </a:xfrm>
        </p:grpSpPr>
        <p:sp>
          <p:nvSpPr>
            <p:cNvPr id="31" name="Rectangle: Diagonal Corners Rounded 18"/>
            <p:cNvSpPr/>
            <p:nvPr/>
          </p:nvSpPr>
          <p:spPr>
            <a:xfrm>
              <a:off x="1390357" y="2781301"/>
              <a:ext cx="21543336" cy="1427884"/>
            </a:xfrm>
            <a:prstGeom prst="round2DiagRect">
              <a:avLst>
                <a:gd name="adj1" fmla="val 8514"/>
                <a:gd name="adj2" fmla="val 0"/>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Diagonal Corners Rounded 19"/>
            <p:cNvSpPr/>
            <p:nvPr/>
          </p:nvSpPr>
          <p:spPr>
            <a:xfrm>
              <a:off x="990602" y="2628901"/>
              <a:ext cx="21674811" cy="1427884"/>
            </a:xfrm>
            <a:prstGeom prst="round2DiagRect">
              <a:avLst>
                <a:gd name="adj1" fmla="val 10428"/>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886159" y="2835011"/>
              <a:ext cx="19883695" cy="901593"/>
            </a:xfrm>
            <a:prstGeom prst="rect">
              <a:avLst/>
            </a:prstGeom>
            <a:noFill/>
          </p:spPr>
          <p:txBody>
            <a:bodyPr wrap="square">
              <a:spAutoFit/>
            </a:bodyPr>
            <a:lstStyle/>
            <a:p>
              <a:pPr algn="just">
                <a:lnSpc>
                  <a:spcPct val="150000"/>
                </a:lnSpc>
              </a:pPr>
              <a:r>
                <a:rPr lang="vi-VN" sz="4000">
                  <a:cs typeface="Arial" panose="020B0604020202020204" pitchFamily="34" charset="0"/>
                </a:rPr>
                <a:t>AI có thể bị hack hoặc thao túng.</a:t>
              </a:r>
              <a:endParaRPr lang="en-US" sz="4000">
                <a:latin typeface="Arial" panose="020B0604020202020204" pitchFamily="34" charset="0"/>
                <a:cs typeface="Arial" panose="020B0604020202020204" pitchFamily="34" charset="0"/>
              </a:endParaRPr>
            </a:p>
          </p:txBody>
        </p:sp>
      </p:grpSp>
      <p:grpSp>
        <p:nvGrpSpPr>
          <p:cNvPr id="34" name="Group 33"/>
          <p:cNvGrpSpPr/>
          <p:nvPr/>
        </p:nvGrpSpPr>
        <p:grpSpPr>
          <a:xfrm>
            <a:off x="634656" y="7842487"/>
            <a:ext cx="10389287" cy="1580284"/>
            <a:chOff x="990602" y="2628901"/>
            <a:chExt cx="21943091" cy="1580284"/>
          </a:xfrm>
        </p:grpSpPr>
        <p:sp>
          <p:nvSpPr>
            <p:cNvPr id="35" name="Rectangle: Diagonal Corners Rounded 18"/>
            <p:cNvSpPr/>
            <p:nvPr/>
          </p:nvSpPr>
          <p:spPr>
            <a:xfrm>
              <a:off x="1390357" y="2781301"/>
              <a:ext cx="21543336" cy="1427884"/>
            </a:xfrm>
            <a:prstGeom prst="round2DiagRect">
              <a:avLst>
                <a:gd name="adj1" fmla="val 8514"/>
                <a:gd name="adj2" fmla="val 0"/>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Diagonal Corners Rounded 19"/>
            <p:cNvSpPr/>
            <p:nvPr/>
          </p:nvSpPr>
          <p:spPr>
            <a:xfrm>
              <a:off x="990602" y="2628901"/>
              <a:ext cx="21674811" cy="1427884"/>
            </a:xfrm>
            <a:prstGeom prst="round2DiagRect">
              <a:avLst>
                <a:gd name="adj1" fmla="val 10428"/>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886159" y="2835011"/>
              <a:ext cx="19883695" cy="901593"/>
            </a:xfrm>
            <a:prstGeom prst="rect">
              <a:avLst/>
            </a:prstGeom>
            <a:noFill/>
          </p:spPr>
          <p:txBody>
            <a:bodyPr wrap="square">
              <a:spAutoFit/>
            </a:bodyPr>
            <a:lstStyle/>
            <a:p>
              <a:pPr algn="just">
                <a:lnSpc>
                  <a:spcPct val="150000"/>
                </a:lnSpc>
              </a:pPr>
              <a:r>
                <a:rPr lang="vi-VN" sz="4000">
                  <a:cs typeface="Arial" panose="020B0604020202020204" pitchFamily="34" charset="0"/>
                </a:rPr>
                <a:t>AI có thể dẫn đến lạm dụng vũ khí. </a:t>
              </a:r>
              <a:endParaRPr lang="en-US" sz="4000">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2290"/>
                                        </p:tgtEl>
                                        <p:attrNameLst>
                                          <p:attrName>style.visibility</p:attrName>
                                        </p:attrNameLst>
                                      </p:cBhvr>
                                      <p:to>
                                        <p:strVal val="visible"/>
                                      </p:to>
                                    </p:set>
                                    <p:anim calcmode="lin" valueType="num">
                                      <p:cBhvr>
                                        <p:cTn id="32" dur="500" fill="hold"/>
                                        <p:tgtEl>
                                          <p:spTgt spid="12290"/>
                                        </p:tgtEl>
                                        <p:attrNameLst>
                                          <p:attrName>ppt_w</p:attrName>
                                        </p:attrNameLst>
                                      </p:cBhvr>
                                      <p:tavLst>
                                        <p:tav tm="0">
                                          <p:val>
                                            <p:fltVal val="0"/>
                                          </p:val>
                                        </p:tav>
                                        <p:tav tm="100000">
                                          <p:val>
                                            <p:strVal val="#ppt_w"/>
                                          </p:val>
                                        </p:tav>
                                      </p:tavLst>
                                    </p:anim>
                                    <p:anim calcmode="lin" valueType="num">
                                      <p:cBhvr>
                                        <p:cTn id="33" dur="500" fill="hold"/>
                                        <p:tgtEl>
                                          <p:spTgt spid="12290"/>
                                        </p:tgtEl>
                                        <p:attrNameLst>
                                          <p:attrName>ppt_h</p:attrName>
                                        </p:attrNameLst>
                                      </p:cBhvr>
                                      <p:tavLst>
                                        <p:tav tm="0">
                                          <p:val>
                                            <p:fltVal val="0"/>
                                          </p:val>
                                        </p:tav>
                                        <p:tav tm="100000">
                                          <p:val>
                                            <p:strVal val="#ppt_h"/>
                                          </p:val>
                                        </p:tav>
                                      </p:tavLst>
                                    </p:anim>
                                    <p:animEffect transition="in" filter="fade">
                                      <p:cBhvr>
                                        <p:cTn id="34" dur="500"/>
                                        <p:tgtEl>
                                          <p:spTgt spid="12290"/>
                                        </p:tgtEl>
                                      </p:cBhvr>
                                    </p:animEffect>
                                  </p:childTnLst>
                                </p:cTn>
                              </p:par>
                              <p:par>
                                <p:cTn id="35" presetID="53" presetClass="entr" presetSubtype="16" fill="hold" nodeType="withEffect">
                                  <p:stCondLst>
                                    <p:cond delay="0"/>
                                  </p:stCondLst>
                                  <p:childTnLst>
                                    <p:set>
                                      <p:cBhvr>
                                        <p:cTn id="36" dur="1" fill="hold">
                                          <p:stCondLst>
                                            <p:cond delay="0"/>
                                          </p:stCondLst>
                                        </p:cTn>
                                        <p:tgtEl>
                                          <p:spTgt spid="12292"/>
                                        </p:tgtEl>
                                        <p:attrNameLst>
                                          <p:attrName>style.visibility</p:attrName>
                                        </p:attrNameLst>
                                      </p:cBhvr>
                                      <p:to>
                                        <p:strVal val="visible"/>
                                      </p:to>
                                    </p:set>
                                    <p:anim calcmode="lin" valueType="num">
                                      <p:cBhvr>
                                        <p:cTn id="37" dur="500" fill="hold"/>
                                        <p:tgtEl>
                                          <p:spTgt spid="12292"/>
                                        </p:tgtEl>
                                        <p:attrNameLst>
                                          <p:attrName>ppt_w</p:attrName>
                                        </p:attrNameLst>
                                      </p:cBhvr>
                                      <p:tavLst>
                                        <p:tav tm="0">
                                          <p:val>
                                            <p:fltVal val="0"/>
                                          </p:val>
                                        </p:tav>
                                        <p:tav tm="100000">
                                          <p:val>
                                            <p:strVal val="#ppt_w"/>
                                          </p:val>
                                        </p:tav>
                                      </p:tavLst>
                                    </p:anim>
                                    <p:anim calcmode="lin" valueType="num">
                                      <p:cBhvr>
                                        <p:cTn id="38" dur="500" fill="hold"/>
                                        <p:tgtEl>
                                          <p:spTgt spid="12292"/>
                                        </p:tgtEl>
                                        <p:attrNameLst>
                                          <p:attrName>ppt_h</p:attrName>
                                        </p:attrNameLst>
                                      </p:cBhvr>
                                      <p:tavLst>
                                        <p:tav tm="0">
                                          <p:val>
                                            <p:fltVal val="0"/>
                                          </p:val>
                                        </p:tav>
                                        <p:tav tm="100000">
                                          <p:val>
                                            <p:strVal val="#ppt_h"/>
                                          </p:val>
                                        </p:tav>
                                      </p:tavLst>
                                    </p:anim>
                                    <p:animEffect transition="in" filter="fade">
                                      <p:cBhvr>
                                        <p:cTn id="39"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2" name="Group 2"/>
          <p:cNvGrpSpPr/>
          <p:nvPr/>
        </p:nvGrpSpPr>
        <p:grpSpPr>
          <a:xfrm>
            <a:off x="7456241" y="-346230"/>
            <a:ext cx="14024674" cy="6149275"/>
            <a:chOff x="0" y="0"/>
            <a:chExt cx="477713" cy="209459"/>
          </a:xfrm>
        </p:grpSpPr>
        <p:sp>
          <p:nvSpPr>
            <p:cNvPr id="3" name="Freeform 3"/>
            <p:cNvSpPr/>
            <p:nvPr/>
          </p:nvSpPr>
          <p:spPr>
            <a:xfrm>
              <a:off x="0" y="0"/>
              <a:ext cx="477713" cy="209459"/>
            </a:xfrm>
            <a:custGeom>
              <a:avLst/>
              <a:gdLst/>
              <a:ahLst/>
              <a:cxnLst/>
              <a:rect l="l" t="t" r="r" b="b"/>
              <a:pathLst>
                <a:path w="477713" h="209459">
                  <a:moveTo>
                    <a:pt x="274513" y="0"/>
                  </a:moveTo>
                  <a:lnTo>
                    <a:pt x="0" y="0"/>
                  </a:lnTo>
                  <a:lnTo>
                    <a:pt x="203200" y="209459"/>
                  </a:lnTo>
                  <a:lnTo>
                    <a:pt x="477713" y="209459"/>
                  </a:lnTo>
                  <a:lnTo>
                    <a:pt x="274513" y="0"/>
                  </a:lnTo>
                  <a:close/>
                </a:path>
              </a:pathLst>
            </a:custGeom>
            <a:solidFill>
              <a:srgbClr val="051D64"/>
            </a:solidFill>
            <a:ln w="95250" cap="sq">
              <a:solidFill>
                <a:srgbClr val="F9B680"/>
              </a:solidFill>
              <a:prstDash val="solid"/>
              <a:miter/>
            </a:ln>
          </p:spPr>
        </p:sp>
        <p:sp>
          <p:nvSpPr>
            <p:cNvPr id="4" name="TextBox 4"/>
            <p:cNvSpPr txBox="1"/>
            <p:nvPr/>
          </p:nvSpPr>
          <p:spPr>
            <a:xfrm>
              <a:off x="101600" y="-66675"/>
              <a:ext cx="274513" cy="276134"/>
            </a:xfrm>
            <a:prstGeom prst="rect">
              <a:avLst/>
            </a:prstGeom>
          </p:spPr>
          <p:txBody>
            <a:bodyPr lIns="50800" tIns="50800" rIns="50800" bIns="50800" rtlCol="0" anchor="ctr"/>
            <a:lstStyle/>
            <a:p>
              <a:pPr algn="ctr">
                <a:lnSpc>
                  <a:spcPts val="3000"/>
                </a:lnSpc>
              </a:pPr>
            </a:p>
          </p:txBody>
        </p:sp>
      </p:grpSp>
      <p:grpSp>
        <p:nvGrpSpPr>
          <p:cNvPr id="5" name="Group 5"/>
          <p:cNvGrpSpPr/>
          <p:nvPr/>
        </p:nvGrpSpPr>
        <p:grpSpPr>
          <a:xfrm>
            <a:off x="8385128" y="0"/>
            <a:ext cx="9902872" cy="5456814"/>
            <a:chOff x="0" y="0"/>
            <a:chExt cx="28158199" cy="15516111"/>
          </a:xfrm>
        </p:grpSpPr>
        <p:sp>
          <p:nvSpPr>
            <p:cNvPr id="6" name="Freeform 6"/>
            <p:cNvSpPr/>
            <p:nvPr/>
          </p:nvSpPr>
          <p:spPr>
            <a:xfrm>
              <a:off x="0" y="0"/>
              <a:ext cx="28158185" cy="15516098"/>
            </a:xfrm>
            <a:custGeom>
              <a:avLst/>
              <a:gdLst/>
              <a:ahLst/>
              <a:cxnLst/>
              <a:rect l="l" t="t" r="r" b="b"/>
              <a:pathLst>
                <a:path w="28158185" h="15516098">
                  <a:moveTo>
                    <a:pt x="0" y="0"/>
                  </a:moveTo>
                  <a:lnTo>
                    <a:pt x="15024354" y="15516098"/>
                  </a:lnTo>
                  <a:lnTo>
                    <a:pt x="28158185" y="15516098"/>
                  </a:lnTo>
                  <a:lnTo>
                    <a:pt x="28158185" y="0"/>
                  </a:lnTo>
                  <a:close/>
                </a:path>
              </a:pathLst>
            </a:custGeom>
            <a:blipFill>
              <a:blip r:embed="rId1"/>
              <a:stretch>
                <a:fillRect t="-5804" b="-5804"/>
              </a:stretch>
            </a:blipFill>
          </p:spPr>
        </p:sp>
      </p:grpSp>
      <p:grpSp>
        <p:nvGrpSpPr>
          <p:cNvPr id="7" name="Group 7"/>
          <p:cNvGrpSpPr/>
          <p:nvPr/>
        </p:nvGrpSpPr>
        <p:grpSpPr>
          <a:xfrm>
            <a:off x="14468579" y="6966356"/>
            <a:ext cx="10661134" cy="2671944"/>
            <a:chOff x="0" y="0"/>
            <a:chExt cx="877008" cy="219800"/>
          </a:xfrm>
        </p:grpSpPr>
        <p:sp>
          <p:nvSpPr>
            <p:cNvPr id="8" name="Freeform 8"/>
            <p:cNvSpPr/>
            <p:nvPr/>
          </p:nvSpPr>
          <p:spPr>
            <a:xfrm>
              <a:off x="0" y="0"/>
              <a:ext cx="877008" cy="219800"/>
            </a:xfrm>
            <a:custGeom>
              <a:avLst/>
              <a:gdLst/>
              <a:ahLst/>
              <a:cxnLst/>
              <a:rect l="l" t="t" r="r" b="b"/>
              <a:pathLst>
                <a:path w="877008" h="219800">
                  <a:moveTo>
                    <a:pt x="673808" y="0"/>
                  </a:moveTo>
                  <a:lnTo>
                    <a:pt x="0" y="0"/>
                  </a:lnTo>
                  <a:lnTo>
                    <a:pt x="203200" y="219800"/>
                  </a:lnTo>
                  <a:lnTo>
                    <a:pt x="877008" y="219800"/>
                  </a:lnTo>
                  <a:lnTo>
                    <a:pt x="673808" y="0"/>
                  </a:lnTo>
                  <a:close/>
                </a:path>
              </a:pathLst>
            </a:custGeom>
            <a:solidFill>
              <a:srgbClr val="051D64"/>
            </a:solidFill>
          </p:spPr>
        </p:sp>
        <p:sp>
          <p:nvSpPr>
            <p:cNvPr id="9" name="TextBox 9"/>
            <p:cNvSpPr txBox="1"/>
            <p:nvPr/>
          </p:nvSpPr>
          <p:spPr>
            <a:xfrm>
              <a:off x="101600" y="-66675"/>
              <a:ext cx="673808" cy="286475"/>
            </a:xfrm>
            <a:prstGeom prst="rect">
              <a:avLst/>
            </a:prstGeom>
          </p:spPr>
          <p:txBody>
            <a:bodyPr lIns="50800" tIns="50800" rIns="50800" bIns="50800" rtlCol="0" anchor="ctr"/>
            <a:lstStyle/>
            <a:p>
              <a:pPr algn="ctr">
                <a:lnSpc>
                  <a:spcPts val="3000"/>
                </a:lnSpc>
              </a:pPr>
            </a:p>
          </p:txBody>
        </p:sp>
      </p:grpSp>
      <p:grpSp>
        <p:nvGrpSpPr>
          <p:cNvPr id="10" name="Group 10"/>
          <p:cNvGrpSpPr/>
          <p:nvPr/>
        </p:nvGrpSpPr>
        <p:grpSpPr>
          <a:xfrm>
            <a:off x="-6149349" y="2728404"/>
            <a:ext cx="20214057" cy="5066143"/>
            <a:chOff x="0" y="0"/>
            <a:chExt cx="877008" cy="219800"/>
          </a:xfrm>
        </p:grpSpPr>
        <p:sp>
          <p:nvSpPr>
            <p:cNvPr id="11" name="Freeform 11"/>
            <p:cNvSpPr/>
            <p:nvPr/>
          </p:nvSpPr>
          <p:spPr>
            <a:xfrm>
              <a:off x="0" y="0"/>
              <a:ext cx="877008" cy="219800"/>
            </a:xfrm>
            <a:custGeom>
              <a:avLst/>
              <a:gdLst/>
              <a:ahLst/>
              <a:cxnLst/>
              <a:rect l="l" t="t" r="r" b="b"/>
              <a:pathLst>
                <a:path w="877008" h="219800">
                  <a:moveTo>
                    <a:pt x="673808" y="0"/>
                  </a:moveTo>
                  <a:lnTo>
                    <a:pt x="0" y="0"/>
                  </a:lnTo>
                  <a:lnTo>
                    <a:pt x="203200" y="219800"/>
                  </a:lnTo>
                  <a:lnTo>
                    <a:pt x="877008" y="219800"/>
                  </a:lnTo>
                  <a:lnTo>
                    <a:pt x="673808" y="0"/>
                  </a:lnTo>
                  <a:close/>
                </a:path>
              </a:pathLst>
            </a:custGeom>
            <a:solidFill>
              <a:srgbClr val="BEC6D4"/>
            </a:solidFill>
          </p:spPr>
        </p:sp>
        <p:sp>
          <p:nvSpPr>
            <p:cNvPr id="12" name="TextBox 12"/>
            <p:cNvSpPr txBox="1"/>
            <p:nvPr/>
          </p:nvSpPr>
          <p:spPr>
            <a:xfrm>
              <a:off x="101600" y="-66675"/>
              <a:ext cx="673808" cy="286475"/>
            </a:xfrm>
            <a:prstGeom prst="rect">
              <a:avLst/>
            </a:prstGeom>
          </p:spPr>
          <p:txBody>
            <a:bodyPr lIns="50800" tIns="50800" rIns="50800" bIns="50800" rtlCol="0" anchor="ctr"/>
            <a:lstStyle/>
            <a:p>
              <a:pPr algn="ctr">
                <a:lnSpc>
                  <a:spcPts val="3000"/>
                </a:lnSpc>
              </a:pPr>
            </a:p>
          </p:txBody>
        </p:sp>
      </p:grpSp>
      <p:sp>
        <p:nvSpPr>
          <p:cNvPr id="13" name="AutoShape 13"/>
          <p:cNvSpPr/>
          <p:nvPr/>
        </p:nvSpPr>
        <p:spPr>
          <a:xfrm>
            <a:off x="14958565" y="6746886"/>
            <a:ext cx="375086" cy="438940"/>
          </a:xfrm>
          <a:prstGeom prst="line">
            <a:avLst/>
          </a:prstGeom>
          <a:ln w="66675" cap="flat">
            <a:solidFill>
              <a:srgbClr val="F9B680"/>
            </a:solidFill>
            <a:prstDash val="solid"/>
            <a:headEnd type="none" w="sm" len="sm"/>
            <a:tailEnd type="none" w="sm" len="sm"/>
          </a:ln>
        </p:spPr>
      </p:sp>
      <p:sp>
        <p:nvSpPr>
          <p:cNvPr id="14" name="AutoShape 14"/>
          <p:cNvSpPr/>
          <p:nvPr/>
        </p:nvSpPr>
        <p:spPr>
          <a:xfrm>
            <a:off x="15299783" y="6746886"/>
            <a:ext cx="375086" cy="438940"/>
          </a:xfrm>
          <a:prstGeom prst="line">
            <a:avLst/>
          </a:prstGeom>
          <a:ln w="66675" cap="flat">
            <a:solidFill>
              <a:srgbClr val="F9B680"/>
            </a:solidFill>
            <a:prstDash val="solid"/>
            <a:headEnd type="none" w="sm" len="sm"/>
            <a:tailEnd type="none" w="sm" len="sm"/>
          </a:ln>
        </p:spPr>
      </p:sp>
      <p:sp>
        <p:nvSpPr>
          <p:cNvPr id="15" name="AutoShape 15"/>
          <p:cNvSpPr/>
          <p:nvPr/>
        </p:nvSpPr>
        <p:spPr>
          <a:xfrm>
            <a:off x="15641001" y="6746886"/>
            <a:ext cx="375086" cy="438940"/>
          </a:xfrm>
          <a:prstGeom prst="line">
            <a:avLst/>
          </a:prstGeom>
          <a:ln w="66675" cap="flat">
            <a:solidFill>
              <a:srgbClr val="F9B680"/>
            </a:solidFill>
            <a:prstDash val="solid"/>
            <a:headEnd type="none" w="sm" len="sm"/>
            <a:tailEnd type="none" w="sm" len="sm"/>
          </a:ln>
        </p:spPr>
      </p:sp>
      <p:sp>
        <p:nvSpPr>
          <p:cNvPr id="16" name="AutoShape 16"/>
          <p:cNvSpPr/>
          <p:nvPr/>
        </p:nvSpPr>
        <p:spPr>
          <a:xfrm>
            <a:off x="15982219" y="6746886"/>
            <a:ext cx="375086" cy="438940"/>
          </a:xfrm>
          <a:prstGeom prst="line">
            <a:avLst/>
          </a:prstGeom>
          <a:ln w="66675" cap="flat">
            <a:solidFill>
              <a:srgbClr val="F9B680"/>
            </a:solidFill>
            <a:prstDash val="solid"/>
            <a:headEnd type="none" w="sm" len="sm"/>
            <a:tailEnd type="none" w="sm" len="sm"/>
          </a:ln>
        </p:spPr>
      </p:sp>
      <p:sp>
        <p:nvSpPr>
          <p:cNvPr id="17" name="AutoShape 17"/>
          <p:cNvSpPr/>
          <p:nvPr/>
        </p:nvSpPr>
        <p:spPr>
          <a:xfrm>
            <a:off x="16323437" y="6746886"/>
            <a:ext cx="375086" cy="438940"/>
          </a:xfrm>
          <a:prstGeom prst="line">
            <a:avLst/>
          </a:prstGeom>
          <a:ln w="66675" cap="flat">
            <a:solidFill>
              <a:srgbClr val="F9B680"/>
            </a:solidFill>
            <a:prstDash val="solid"/>
            <a:headEnd type="none" w="sm" len="sm"/>
            <a:tailEnd type="none" w="sm" len="sm"/>
          </a:ln>
        </p:spPr>
      </p:sp>
      <p:sp>
        <p:nvSpPr>
          <p:cNvPr id="18" name="AutoShape 18"/>
          <p:cNvSpPr/>
          <p:nvPr/>
        </p:nvSpPr>
        <p:spPr>
          <a:xfrm>
            <a:off x="16664656" y="6746886"/>
            <a:ext cx="375086" cy="438940"/>
          </a:xfrm>
          <a:prstGeom prst="line">
            <a:avLst/>
          </a:prstGeom>
          <a:ln w="66675" cap="flat">
            <a:solidFill>
              <a:srgbClr val="F9B680"/>
            </a:solidFill>
            <a:prstDash val="solid"/>
            <a:headEnd type="none" w="sm" len="sm"/>
            <a:tailEnd type="none" w="sm" len="sm"/>
          </a:ln>
        </p:spPr>
      </p:sp>
      <p:sp>
        <p:nvSpPr>
          <p:cNvPr id="19" name="AutoShape 19"/>
          <p:cNvSpPr/>
          <p:nvPr/>
        </p:nvSpPr>
        <p:spPr>
          <a:xfrm>
            <a:off x="17005874" y="6746886"/>
            <a:ext cx="375086" cy="438940"/>
          </a:xfrm>
          <a:prstGeom prst="line">
            <a:avLst/>
          </a:prstGeom>
          <a:ln w="66675" cap="flat">
            <a:solidFill>
              <a:srgbClr val="F9B680"/>
            </a:solidFill>
            <a:prstDash val="solid"/>
            <a:headEnd type="none" w="sm" len="sm"/>
            <a:tailEnd type="none" w="sm" len="sm"/>
          </a:ln>
        </p:spPr>
      </p:sp>
      <p:sp>
        <p:nvSpPr>
          <p:cNvPr id="20" name="AutoShape 20"/>
          <p:cNvSpPr/>
          <p:nvPr/>
        </p:nvSpPr>
        <p:spPr>
          <a:xfrm>
            <a:off x="17347092" y="6746886"/>
            <a:ext cx="375086" cy="438940"/>
          </a:xfrm>
          <a:prstGeom prst="line">
            <a:avLst/>
          </a:prstGeom>
          <a:ln w="66675" cap="flat">
            <a:solidFill>
              <a:srgbClr val="F9B680"/>
            </a:solidFill>
            <a:prstDash val="solid"/>
            <a:headEnd type="none" w="sm" len="sm"/>
            <a:tailEnd type="none" w="sm" len="sm"/>
          </a:ln>
        </p:spPr>
      </p:sp>
      <p:grpSp>
        <p:nvGrpSpPr>
          <p:cNvPr id="21" name="Group 21"/>
          <p:cNvGrpSpPr/>
          <p:nvPr/>
        </p:nvGrpSpPr>
        <p:grpSpPr>
          <a:xfrm>
            <a:off x="16510980" y="8302328"/>
            <a:ext cx="10661134" cy="2671944"/>
            <a:chOff x="0" y="0"/>
            <a:chExt cx="877008" cy="219800"/>
          </a:xfrm>
        </p:grpSpPr>
        <p:sp>
          <p:nvSpPr>
            <p:cNvPr id="22" name="Freeform 22"/>
            <p:cNvSpPr/>
            <p:nvPr/>
          </p:nvSpPr>
          <p:spPr>
            <a:xfrm>
              <a:off x="0" y="0"/>
              <a:ext cx="877008" cy="219800"/>
            </a:xfrm>
            <a:custGeom>
              <a:avLst/>
              <a:gdLst/>
              <a:ahLst/>
              <a:cxnLst/>
              <a:rect l="l" t="t" r="r" b="b"/>
              <a:pathLst>
                <a:path w="877008" h="219800">
                  <a:moveTo>
                    <a:pt x="673808" y="0"/>
                  </a:moveTo>
                  <a:lnTo>
                    <a:pt x="0" y="0"/>
                  </a:lnTo>
                  <a:lnTo>
                    <a:pt x="203200" y="219800"/>
                  </a:lnTo>
                  <a:lnTo>
                    <a:pt x="877008" y="219800"/>
                  </a:lnTo>
                  <a:lnTo>
                    <a:pt x="673808" y="0"/>
                  </a:lnTo>
                  <a:close/>
                </a:path>
              </a:pathLst>
            </a:custGeom>
            <a:solidFill>
              <a:srgbClr val="5A6C99"/>
            </a:solidFill>
          </p:spPr>
        </p:sp>
        <p:sp>
          <p:nvSpPr>
            <p:cNvPr id="23" name="TextBox 23"/>
            <p:cNvSpPr txBox="1"/>
            <p:nvPr/>
          </p:nvSpPr>
          <p:spPr>
            <a:xfrm>
              <a:off x="101600" y="-66675"/>
              <a:ext cx="673808" cy="286475"/>
            </a:xfrm>
            <a:prstGeom prst="rect">
              <a:avLst/>
            </a:prstGeom>
          </p:spPr>
          <p:txBody>
            <a:bodyPr lIns="50800" tIns="50800" rIns="50800" bIns="50800" rtlCol="0" anchor="ctr"/>
            <a:lstStyle/>
            <a:p>
              <a:pPr algn="ctr">
                <a:lnSpc>
                  <a:spcPts val="3000"/>
                </a:lnSpc>
              </a:pPr>
            </a:p>
          </p:txBody>
        </p:sp>
      </p:grpSp>
      <p:sp>
        <p:nvSpPr>
          <p:cNvPr id="27" name="TextBox 27"/>
          <p:cNvSpPr txBox="1"/>
          <p:nvPr/>
        </p:nvSpPr>
        <p:spPr>
          <a:xfrm>
            <a:off x="853835" y="4641856"/>
            <a:ext cx="8877300" cy="1003288"/>
          </a:xfrm>
          <a:prstGeom prst="rect">
            <a:avLst/>
          </a:prstGeom>
        </p:spPr>
        <p:txBody>
          <a:bodyPr wrap="square" lIns="0" tIns="0" rIns="0" bIns="0" rtlCol="0" anchor="t">
            <a:spAutoFit/>
          </a:bodyPr>
          <a:lstStyle/>
          <a:p>
            <a:pPr algn="ctr">
              <a:lnSpc>
                <a:spcPts val="7680"/>
              </a:lnSpc>
            </a:pPr>
            <a:r>
              <a:rPr lang="en-US" sz="9000" b="1">
                <a:ln>
                  <a:solidFill>
                    <a:schemeClr val="bg1"/>
                  </a:solidFill>
                </a:ln>
                <a:solidFill>
                  <a:srgbClr val="051D64"/>
                </a:solidFill>
                <a:latin typeface="Arial" panose="020B0604020202020204" pitchFamily="34" charset="0"/>
                <a:cs typeface="Arial" panose="020B0604020202020204" pitchFamily="34" charset="0"/>
              </a:rPr>
              <a:t>VẬN DỤNG </a:t>
            </a:r>
            <a:endParaRPr lang="en-US" sz="9000" b="1">
              <a:ln>
                <a:solidFill>
                  <a:schemeClr val="bg1"/>
                </a:solidFill>
              </a:ln>
              <a:solidFill>
                <a:srgbClr val="051D64"/>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TextBox 1"/>
          <p:cNvSpPr txBox="1"/>
          <p:nvPr/>
        </p:nvSpPr>
        <p:spPr>
          <a:xfrm>
            <a:off x="-24581" y="555152"/>
            <a:ext cx="18288000" cy="1169551"/>
          </a:xfrm>
          <a:prstGeom prst="rect">
            <a:avLst/>
          </a:prstGeom>
          <a:noFill/>
        </p:spPr>
        <p:txBody>
          <a:bodyPr wrap="square" rtlCol="0">
            <a:spAutoFit/>
          </a:bodyPr>
          <a:lstStyle/>
          <a:p>
            <a:pPr algn="ctr"/>
            <a:r>
              <a:rPr lang="en-US" sz="7000" b="1">
                <a:solidFill>
                  <a:srgbClr val="002060"/>
                </a:solidFill>
                <a:latin typeface="Arial" panose="020B0604020202020204" pitchFamily="34" charset="0"/>
                <a:cs typeface="Arial" panose="020B0604020202020204" pitchFamily="34" charset="0"/>
              </a:rPr>
              <a:t>VẬN DỤNG </a:t>
            </a:r>
            <a:endParaRPr lang="en-US" sz="7000" b="1">
              <a:solidFill>
                <a:srgbClr val="002060"/>
              </a:solidFill>
              <a:latin typeface="Arial" panose="020B0604020202020204" pitchFamily="34" charset="0"/>
              <a:cs typeface="Arial" panose="020B0604020202020204" pitchFamily="34" charset="0"/>
            </a:endParaRPr>
          </a:p>
        </p:txBody>
      </p:sp>
      <p:grpSp>
        <p:nvGrpSpPr>
          <p:cNvPr id="13" name="Group 12"/>
          <p:cNvGrpSpPr/>
          <p:nvPr/>
        </p:nvGrpSpPr>
        <p:grpSpPr>
          <a:xfrm>
            <a:off x="1143000" y="2429062"/>
            <a:ext cx="17586979" cy="8677557"/>
            <a:chOff x="1143000" y="2429062"/>
            <a:chExt cx="17586979" cy="8677557"/>
          </a:xfrm>
        </p:grpSpPr>
        <p:sp>
          <p:nvSpPr>
            <p:cNvPr id="10" name="Oval 9"/>
            <p:cNvSpPr/>
            <p:nvPr/>
          </p:nvSpPr>
          <p:spPr>
            <a:xfrm>
              <a:off x="11395260" y="2998078"/>
              <a:ext cx="7334719" cy="7334719"/>
            </a:xfrm>
            <a:prstGeom prst="ellipse">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143000" y="2705100"/>
              <a:ext cx="8393624" cy="6524438"/>
              <a:chOff x="775740" y="581815"/>
              <a:chExt cx="3106026" cy="3120500"/>
            </a:xfrm>
          </p:grpSpPr>
          <p:sp>
            <p:nvSpPr>
              <p:cNvPr id="4" name="Rectangle: Rounded Corners 3"/>
              <p:cNvSpPr/>
              <p:nvPr/>
            </p:nvSpPr>
            <p:spPr>
              <a:xfrm>
                <a:off x="892832" y="581815"/>
                <a:ext cx="2988934" cy="2988477"/>
              </a:xfrm>
              <a:prstGeom prst="roundRect">
                <a:avLst>
                  <a:gd name="adj" fmla="val 8524"/>
                </a:avLst>
              </a:prstGeom>
              <a:noFill/>
              <a:ln>
                <a:solidFill>
                  <a:srgbClr val="51294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775740" y="713838"/>
                <a:ext cx="2988935" cy="2988477"/>
              </a:xfrm>
              <a:prstGeom prst="roundRect">
                <a:avLst>
                  <a:gd name="adj" fmla="val 852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60185" y="1182016"/>
                <a:ext cx="2620045" cy="2252205"/>
              </a:xfrm>
              <a:prstGeom prst="rect">
                <a:avLst/>
              </a:prstGeom>
              <a:noFill/>
            </p:spPr>
            <p:txBody>
              <a:bodyPr wrap="square" rtlCol="0">
                <a:spAutoFit/>
              </a:bodyPr>
              <a:lstStyle/>
              <a:p>
                <a:pPr algn="just">
                  <a:lnSpc>
                    <a:spcPct val="150000"/>
                  </a:lnSpc>
                </a:pPr>
                <a:r>
                  <a:rPr lang="vi-VN" sz="4000">
                    <a:cs typeface="Arial" panose="020B0604020202020204" pitchFamily="34" charset="0"/>
                  </a:rPr>
                  <a:t>Hãy tìm hiểu cách thức hoạt động của ứng dụng tìm đường trên Google Maps để nhận biết các biểu hiện “thông minh” của ứng dụng này.</a:t>
                </a:r>
                <a:endParaRPr lang="en-US" sz="4000">
                  <a:latin typeface="Arial" panose="020B0604020202020204" pitchFamily="34" charset="0"/>
                  <a:cs typeface="Arial" panose="020B0604020202020204" pitchFamily="34" charset="0"/>
                </a:endParaRPr>
              </a:p>
            </p:txBody>
          </p:sp>
        </p:grpSp>
        <p:sp>
          <p:nvSpPr>
            <p:cNvPr id="8" name="Freeform 4"/>
            <p:cNvSpPr/>
            <p:nvPr/>
          </p:nvSpPr>
          <p:spPr>
            <a:xfrm>
              <a:off x="4533900" y="2429062"/>
              <a:ext cx="1295400" cy="1254919"/>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0267" r="10267"/>
            <a:stretch>
              <a:fillRect/>
            </a:stretch>
          </p:blipFill>
          <p:spPr>
            <a:xfrm>
              <a:off x="10855584" y="3771900"/>
              <a:ext cx="7334719" cy="7334719"/>
            </a:xfrm>
            <a:prstGeom prst="ellipse">
              <a:avLst/>
            </a:prstGeom>
          </p:spPr>
        </p:pic>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15362" name="Picture 2" descr="https://thanhnien.mediacdn.vn/Uploaded/trungnq/2022_10_29/2-1083.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27110" y="1123335"/>
            <a:ext cx="7010400" cy="34778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8594" y="815499"/>
            <a:ext cx="8991600" cy="37856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rgbClr val="C00000"/>
                </a:solidFill>
                <a:ea typeface="Calibri" panose="020F0502020204030204" pitchFamily="34" charset="0"/>
              </a:rPr>
              <a:t>Thu thập dữ liệu: </a:t>
            </a:r>
            <a:r>
              <a:rPr lang="vi-VN" sz="4000">
                <a:solidFill>
                  <a:srgbClr val="000000"/>
                </a:solidFill>
                <a:ea typeface="Calibri" panose="020F0502020204030204" pitchFamily="34" charset="0"/>
              </a:rPr>
              <a:t>từ nhiều nguồn khác nhau (ảnh vệ tinh, dữ liệu địa lí, thông tin từ các cơ quan chính phủ, cộng đồng người dùng,…). </a:t>
            </a:r>
            <a:endParaRPr lang="en-US" sz="4000">
              <a:solidFill>
                <a:srgbClr val="000000"/>
              </a:solidFill>
            </a:endParaRPr>
          </a:p>
        </p:txBody>
      </p:sp>
      <p:sp>
        <p:nvSpPr>
          <p:cNvPr id="14" name="TextBox 13"/>
          <p:cNvSpPr txBox="1"/>
          <p:nvPr/>
        </p:nvSpPr>
        <p:spPr>
          <a:xfrm>
            <a:off x="8448368" y="5600700"/>
            <a:ext cx="8991600" cy="368626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rgbClr val="C00000"/>
                </a:solidFill>
                <a:ea typeface="Calibri" panose="020F0502020204030204" pitchFamily="34" charset="0"/>
              </a:rPr>
              <a:t>Xử lí dữ liệu và tối ưu đường đi: </a:t>
            </a:r>
            <a:r>
              <a:rPr lang="vi-VN" sz="4000">
                <a:solidFill>
                  <a:srgbClr val="000000"/>
                </a:solidFill>
                <a:ea typeface="Calibri" panose="020F0502020204030204" pitchFamily="34" charset="0"/>
              </a:rPr>
              <a:t>Xác định đường đi tối ưu dựa trên khoảng cách, tốc độ di chuyển, tình trạng giao thông hiện tại.</a:t>
            </a:r>
            <a:endParaRPr lang="en-US" sz="4000">
              <a:solidFill>
                <a:srgbClr val="000000"/>
              </a:solidFill>
            </a:endParaRPr>
          </a:p>
        </p:txBody>
      </p:sp>
      <p:pic>
        <p:nvPicPr>
          <p:cNvPr id="15364" name="Picture 4" descr="https://st.quantrimang.com/photos/image/2018/09/11/google-maps-hoat-dong-nhu-the-nao-3.jpg"/>
          <p:cNvPicPr>
            <a:picLocks noChangeAspect="1" noChangeArrowheads="1"/>
          </p:cNvPicPr>
          <p:nvPr/>
        </p:nvPicPr>
        <p:blipFill rotWithShape="1">
          <a:blip r:embed="rId2">
            <a:extLst>
              <a:ext uri="{28A0092B-C50C-407E-A947-70E740481C1C}">
                <a14:useLocalDpi xmlns:a14="http://schemas.microsoft.com/office/drawing/2010/main" val="0"/>
              </a:ext>
            </a:extLst>
          </a:blip>
          <a:srcRect l="4923" t="25862" r="7692"/>
          <a:stretch>
            <a:fillRect/>
          </a:stretch>
        </p:blipFill>
        <p:spPr bwMode="auto">
          <a:xfrm>
            <a:off x="1066800" y="5183365"/>
            <a:ext cx="6781800" cy="410728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500" fill="hold"/>
                                        <p:tgtEl>
                                          <p:spTgt spid="15362"/>
                                        </p:tgtEl>
                                        <p:attrNameLst>
                                          <p:attrName>ppt_w</p:attrName>
                                        </p:attrNameLst>
                                      </p:cBhvr>
                                      <p:tavLst>
                                        <p:tav tm="0">
                                          <p:val>
                                            <p:fltVal val="0"/>
                                          </p:val>
                                        </p:tav>
                                        <p:tav tm="100000">
                                          <p:val>
                                            <p:strVal val="#ppt_w"/>
                                          </p:val>
                                        </p:tav>
                                      </p:tavLst>
                                    </p:anim>
                                    <p:anim calcmode="lin" valueType="num">
                                      <p:cBhvr>
                                        <p:cTn id="13" dur="500" fill="hold"/>
                                        <p:tgtEl>
                                          <p:spTgt spid="15362"/>
                                        </p:tgtEl>
                                        <p:attrNameLst>
                                          <p:attrName>ppt_h</p:attrName>
                                        </p:attrNameLst>
                                      </p:cBhvr>
                                      <p:tavLst>
                                        <p:tav tm="0">
                                          <p:val>
                                            <p:fltVal val="0"/>
                                          </p:val>
                                        </p:tav>
                                        <p:tav tm="100000">
                                          <p:val>
                                            <p:strVal val="#ppt_h"/>
                                          </p:val>
                                        </p:tav>
                                      </p:tavLst>
                                    </p:anim>
                                    <p:animEffect transition="in" filter="fade">
                                      <p:cBhvr>
                                        <p:cTn id="14" dur="5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p:cTn id="19" dur="500" fill="hold"/>
                                        <p:tgtEl>
                                          <p:spTgt spid="15364"/>
                                        </p:tgtEl>
                                        <p:attrNameLst>
                                          <p:attrName>ppt_w</p:attrName>
                                        </p:attrNameLst>
                                      </p:cBhvr>
                                      <p:tavLst>
                                        <p:tav tm="0">
                                          <p:val>
                                            <p:fltVal val="0"/>
                                          </p:val>
                                        </p:tav>
                                        <p:tav tm="100000">
                                          <p:val>
                                            <p:strVal val="#ppt_w"/>
                                          </p:val>
                                        </p:tav>
                                      </p:tavLst>
                                    </p:anim>
                                    <p:anim calcmode="lin" valueType="num">
                                      <p:cBhvr>
                                        <p:cTn id="20" dur="500" fill="hold"/>
                                        <p:tgtEl>
                                          <p:spTgt spid="15364"/>
                                        </p:tgtEl>
                                        <p:attrNameLst>
                                          <p:attrName>ppt_h</p:attrName>
                                        </p:attrNameLst>
                                      </p:cBhvr>
                                      <p:tavLst>
                                        <p:tav tm="0">
                                          <p:val>
                                            <p:fltVal val="0"/>
                                          </p:val>
                                        </p:tav>
                                        <p:tav tm="100000">
                                          <p:val>
                                            <p:strVal val="#ppt_h"/>
                                          </p:val>
                                        </p:tav>
                                      </p:tavLst>
                                    </p:anim>
                                    <p:animEffect transition="in" filter="fade">
                                      <p:cBhvr>
                                        <p:cTn id="21" dur="500"/>
                                        <p:tgtEl>
                                          <p:spTgt spid="15364"/>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12" name="TextBox 11"/>
          <p:cNvSpPr txBox="1"/>
          <p:nvPr/>
        </p:nvSpPr>
        <p:spPr>
          <a:xfrm>
            <a:off x="5791200" y="571500"/>
            <a:ext cx="11752006" cy="37856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rgbClr val="C00000"/>
                </a:solidFill>
                <a:ea typeface="Calibri" panose="020F0502020204030204" pitchFamily="34" charset="0"/>
              </a:rPr>
              <a:t>Cập nhật thông tin giao thông thời gian </a:t>
            </a:r>
            <a:r>
              <a:rPr lang="vi-VN" sz="4000" b="1" smtClean="0">
                <a:solidFill>
                  <a:srgbClr val="C00000"/>
                </a:solidFill>
                <a:ea typeface="Calibri" panose="020F0502020204030204" pitchFamily="34" charset="0"/>
              </a:rPr>
              <a:t>thực</a:t>
            </a:r>
            <a:r>
              <a:rPr lang="en-US" sz="4000" b="1" smtClean="0">
                <a:solidFill>
                  <a:srgbClr val="C00000"/>
                </a:solidFill>
                <a:ea typeface="Calibri" panose="020F0502020204030204" pitchFamily="34" charset="0"/>
              </a:rPr>
              <a:t>: </a:t>
            </a:r>
            <a:r>
              <a:rPr lang="vi-VN" sz="4000" smtClean="0">
                <a:solidFill>
                  <a:srgbClr val="000000"/>
                </a:solidFill>
                <a:ea typeface="Calibri" panose="020F0502020204030204" pitchFamily="34" charset="0"/>
              </a:rPr>
              <a:t>Cung </a:t>
            </a:r>
            <a:r>
              <a:rPr lang="vi-VN" sz="4000">
                <a:solidFill>
                  <a:srgbClr val="000000"/>
                </a:solidFill>
                <a:ea typeface="Calibri" panose="020F0502020204030204" pitchFamily="34" charset="0"/>
              </a:rPr>
              <a:t>cấp cảnh báo và đề xuất lộ trình thay thế nếu phát hiện tình trạng giao thông thay đổi (tắc đường, tai nạn, công trình thi công,…).</a:t>
            </a:r>
            <a:endParaRPr lang="vi-VN" sz="4000">
              <a:solidFill>
                <a:srgbClr val="000000"/>
              </a:solidFill>
              <a:ea typeface="Calibri" panose="020F0502020204030204" pitchFamily="34" charset="0"/>
            </a:endParaRPr>
          </a:p>
        </p:txBody>
      </p:sp>
      <p:sp>
        <p:nvSpPr>
          <p:cNvPr id="14" name="TextBox 13"/>
          <p:cNvSpPr txBox="1"/>
          <p:nvPr/>
        </p:nvSpPr>
        <p:spPr>
          <a:xfrm>
            <a:off x="838200" y="4914900"/>
            <a:ext cx="6934200" cy="470898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rgbClr val="C00000"/>
                </a:solidFill>
                <a:ea typeface="Calibri" panose="020F0502020204030204" pitchFamily="34" charset="0"/>
              </a:rPr>
              <a:t>Tích hợp với dữ liệu khu vực tìm kiếm: </a:t>
            </a:r>
            <a:r>
              <a:rPr lang="vi-VN" sz="4000">
                <a:solidFill>
                  <a:srgbClr val="000000"/>
                </a:solidFill>
                <a:ea typeface="Calibri" panose="020F0502020204030204" pitchFamily="34" charset="0"/>
              </a:rPr>
              <a:t>tích hợp thông tin về các địa điểm, cung cấp đánh giá, phương thức liên hệ,...</a:t>
            </a:r>
            <a:endParaRPr lang="en-US" sz="4000">
              <a:solidFill>
                <a:srgbClr val="000000"/>
              </a:solidFill>
            </a:endParaRPr>
          </a:p>
        </p:txBody>
      </p:sp>
      <p:pic>
        <p:nvPicPr>
          <p:cNvPr id="16386" name="Picture 2" descr="https://phongvu.vn/cong-nghe/wp-content/uploads/sites/2/2022/10/google-maps-1.png"/>
          <p:cNvPicPr>
            <a:picLocks noChangeAspect="1" noChangeArrowheads="1"/>
          </p:cNvPicPr>
          <p:nvPr/>
        </p:nvPicPr>
        <p:blipFill rotWithShape="1">
          <a:blip r:embed="rId1">
            <a:extLst>
              <a:ext uri="{28A0092B-C50C-407E-A947-70E740481C1C}">
                <a14:useLocalDpi xmlns:a14="http://schemas.microsoft.com/office/drawing/2010/main" val="0"/>
              </a:ext>
            </a:extLst>
          </a:blip>
          <a:srcRect r="6805"/>
          <a:stretch>
            <a:fillRect/>
          </a:stretch>
        </p:blipFill>
        <p:spPr bwMode="auto">
          <a:xfrm>
            <a:off x="609600" y="876300"/>
            <a:ext cx="5035550" cy="29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88" name="Picture 4" descr="https://khoitaodoanhnghiep.com.vn/wp-content/uploads/2019/10/cach-dang-ky-ten-cong-ty-tren-google-map-don-gian-nh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4914900"/>
            <a:ext cx="8305800" cy="4706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Effect transition="in" filter="fade">
                                      <p:cBhvr>
                                        <p:cTn id="9" dur="500"/>
                                        <p:tgtEl>
                                          <p:spTgt spid="16386"/>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6388"/>
                                        </p:tgtEl>
                                        <p:attrNameLst>
                                          <p:attrName>style.visibility</p:attrName>
                                        </p:attrNameLst>
                                      </p:cBhvr>
                                      <p:to>
                                        <p:strVal val="visible"/>
                                      </p:to>
                                    </p:set>
                                    <p:anim calcmode="lin" valueType="num">
                                      <p:cBhvr>
                                        <p:cTn id="24" dur="500" fill="hold"/>
                                        <p:tgtEl>
                                          <p:spTgt spid="16388"/>
                                        </p:tgtEl>
                                        <p:attrNameLst>
                                          <p:attrName>ppt_w</p:attrName>
                                        </p:attrNameLst>
                                      </p:cBhvr>
                                      <p:tavLst>
                                        <p:tav tm="0">
                                          <p:val>
                                            <p:fltVal val="0"/>
                                          </p:val>
                                        </p:tav>
                                        <p:tav tm="100000">
                                          <p:val>
                                            <p:strVal val="#ppt_w"/>
                                          </p:val>
                                        </p:tav>
                                      </p:tavLst>
                                    </p:anim>
                                    <p:anim calcmode="lin" valueType="num">
                                      <p:cBhvr>
                                        <p:cTn id="25" dur="500" fill="hold"/>
                                        <p:tgtEl>
                                          <p:spTgt spid="16388"/>
                                        </p:tgtEl>
                                        <p:attrNameLst>
                                          <p:attrName>ppt_h</p:attrName>
                                        </p:attrNameLst>
                                      </p:cBhvr>
                                      <p:tavLst>
                                        <p:tav tm="0">
                                          <p:val>
                                            <p:fltVal val="0"/>
                                          </p:val>
                                        </p:tav>
                                        <p:tav tm="100000">
                                          <p:val>
                                            <p:strVal val="#ppt_h"/>
                                          </p:val>
                                        </p:tav>
                                      </p:tavLst>
                                    </p:anim>
                                    <p:animEffect transition="in" filter="fade">
                                      <p:cBhvr>
                                        <p:cTn id="26"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12" name="TextBox 11"/>
          <p:cNvSpPr txBox="1"/>
          <p:nvPr/>
        </p:nvSpPr>
        <p:spPr>
          <a:xfrm>
            <a:off x="685800" y="571500"/>
            <a:ext cx="8229600" cy="101566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rgbClr val="C00000"/>
                </a:solidFill>
                <a:ea typeface="Calibri" panose="020F0502020204030204" pitchFamily="34" charset="0"/>
              </a:rPr>
              <a:t>Giao diện dễ sử dụng, tiện lợi.</a:t>
            </a:r>
            <a:endParaRPr lang="vi-VN" sz="4000">
              <a:solidFill>
                <a:srgbClr val="000000"/>
              </a:solidFill>
              <a:ea typeface="Calibri" panose="020F0502020204030204" pitchFamily="34" charset="0"/>
            </a:endParaRPr>
          </a:p>
        </p:txBody>
      </p:sp>
      <p:sp>
        <p:nvSpPr>
          <p:cNvPr id="6" name="TextBox 5"/>
          <p:cNvSpPr txBox="1"/>
          <p:nvPr/>
        </p:nvSpPr>
        <p:spPr>
          <a:xfrm>
            <a:off x="685800" y="1587163"/>
            <a:ext cx="10668000" cy="37856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rgbClr val="C00000"/>
                </a:solidFill>
                <a:ea typeface="Calibri" panose="020F0502020204030204" pitchFamily="34" charset="0"/>
              </a:rPr>
              <a:t>Tính năng </a:t>
            </a:r>
            <a:r>
              <a:rPr lang="vi-VN" sz="4000" b="1" smtClean="0">
                <a:solidFill>
                  <a:srgbClr val="C00000"/>
                </a:solidFill>
                <a:ea typeface="Calibri" panose="020F0502020204030204" pitchFamily="34" charset="0"/>
              </a:rPr>
              <a:t>khác</a:t>
            </a:r>
            <a:r>
              <a:rPr lang="en-US" sz="4000" b="1" smtClean="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vi-VN" sz="4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a:solidFill>
                  <a:srgbClr val="000000"/>
                </a:solidFill>
                <a:ea typeface="Calibri" panose="020F0502020204030204" pitchFamily="34" charset="0"/>
              </a:rPr>
              <a:t>Ước lượng thời gian/lộ trình khác nhau giữa các hình thức di chuyển.</a:t>
            </a:r>
            <a:endParaRPr lang="vi-VN" sz="4000">
              <a:solidFill>
                <a:srgbClr val="000000"/>
              </a:solidFill>
              <a:ea typeface="Calibri" panose="020F0502020204030204" pitchFamily="34" charset="0"/>
            </a:endParaRPr>
          </a:p>
          <a:p>
            <a:pPr marL="571500" indent="-571500" algn="just">
              <a:lnSpc>
                <a:spcPct val="150000"/>
              </a:lnSpc>
              <a:buFont typeface="Wingdings" panose="05000000000000000000" pitchFamily="2" charset="2"/>
              <a:buChar char="§"/>
            </a:pPr>
            <a:r>
              <a:rPr lang="vi-VN" sz="4000" smtClean="0">
                <a:solidFill>
                  <a:srgbClr val="000000"/>
                </a:solidFill>
                <a:ea typeface="Calibri" panose="020F0502020204030204" pitchFamily="34" charset="0"/>
              </a:rPr>
              <a:t>Street </a:t>
            </a:r>
            <a:r>
              <a:rPr lang="vi-VN" sz="4000">
                <a:solidFill>
                  <a:srgbClr val="000000"/>
                </a:solidFill>
                <a:ea typeface="Calibri" panose="020F0502020204030204" pitchFamily="34" charset="0"/>
              </a:rPr>
              <a:t>View cho phép xem hình ảnh thực tế.</a:t>
            </a:r>
            <a:endParaRPr lang="vi-VN" sz="4000">
              <a:solidFill>
                <a:srgbClr val="000000"/>
              </a:solidFill>
              <a:ea typeface="Calibri" panose="020F0502020204030204" pitchFamily="34" charset="0"/>
            </a:endParaRPr>
          </a:p>
        </p:txBody>
      </p:sp>
      <p:pic>
        <p:nvPicPr>
          <p:cNvPr id="17410" name="Picture 2" descr="https://www.theweek.in/content/dam/week/news/sci-tech/image/google-maps-street-view-scr.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19200" y="5776202"/>
            <a:ext cx="6235829" cy="3632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2" name="Picture 4" descr="https://www.lifewire.com/thmb/K-Ujf6K1LD0R2aVMO3FlPhh21gU=/1500x0/filters:no_upscale():max_bytes(150000):strip_icc()/StreetViewIcon-b34e18b0d67148ceb381313accd4e3b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5779889"/>
            <a:ext cx="5087500" cy="3629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6" name="Picture 8" descr="https://i.insider.com/665628b720abc1efe8fe2b65?width=800&amp;format=jpeg&amp;auto=web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2071" y="5777998"/>
            <a:ext cx="3630974" cy="36309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8" name="Picture 10" descr="https://nguyencongpc.vn/media/news/2483-giao-dien-moi-google-maps-1.jpg"/>
          <p:cNvPicPr>
            <a:picLocks noChangeAspect="1" noChangeArrowheads="1"/>
          </p:cNvPicPr>
          <p:nvPr/>
        </p:nvPicPr>
        <p:blipFill rotWithShape="1">
          <a:blip r:embed="rId4">
            <a:extLst>
              <a:ext uri="{28A0092B-C50C-407E-A947-70E740481C1C}">
                <a14:useLocalDpi xmlns:a14="http://schemas.microsoft.com/office/drawing/2010/main" val="0"/>
              </a:ext>
            </a:extLst>
          </a:blip>
          <a:srcRect l="19891" r="20874"/>
          <a:stretch>
            <a:fillRect/>
          </a:stretch>
        </p:blipFill>
        <p:spPr bwMode="auto">
          <a:xfrm>
            <a:off x="12268200" y="594360"/>
            <a:ext cx="4844845" cy="4600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8"/>
                                        </p:tgtEl>
                                        <p:attrNameLst>
                                          <p:attrName>style.visibility</p:attrName>
                                        </p:attrNameLst>
                                      </p:cBhvr>
                                      <p:to>
                                        <p:strVal val="visible"/>
                                      </p:to>
                                    </p:set>
                                    <p:anim calcmode="lin" valueType="num">
                                      <p:cBhvr additive="base">
                                        <p:cTn id="11" dur="500" fill="hold"/>
                                        <p:tgtEl>
                                          <p:spTgt spid="17418"/>
                                        </p:tgtEl>
                                        <p:attrNameLst>
                                          <p:attrName>ppt_x</p:attrName>
                                        </p:attrNameLst>
                                      </p:cBhvr>
                                      <p:tavLst>
                                        <p:tav tm="0">
                                          <p:val>
                                            <p:strVal val="#ppt_x"/>
                                          </p:val>
                                        </p:tav>
                                        <p:tav tm="100000">
                                          <p:val>
                                            <p:strVal val="#ppt_x"/>
                                          </p:val>
                                        </p:tav>
                                      </p:tavLst>
                                    </p:anim>
                                    <p:anim calcmode="lin" valueType="num">
                                      <p:cBhvr additive="base">
                                        <p:cTn id="12"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410"/>
                                        </p:tgtEl>
                                        <p:attrNameLst>
                                          <p:attrName>style.visibility</p:attrName>
                                        </p:attrNameLst>
                                      </p:cBhvr>
                                      <p:to>
                                        <p:strVal val="visible"/>
                                      </p:to>
                                    </p:set>
                                    <p:anim calcmode="lin" valueType="num">
                                      <p:cBhvr additive="base">
                                        <p:cTn id="23" dur="500" fill="hold"/>
                                        <p:tgtEl>
                                          <p:spTgt spid="17410"/>
                                        </p:tgtEl>
                                        <p:attrNameLst>
                                          <p:attrName>ppt_x</p:attrName>
                                        </p:attrNameLst>
                                      </p:cBhvr>
                                      <p:tavLst>
                                        <p:tav tm="0">
                                          <p:val>
                                            <p:strVal val="#ppt_x"/>
                                          </p:val>
                                        </p:tav>
                                        <p:tav tm="100000">
                                          <p:val>
                                            <p:strVal val="#ppt_x"/>
                                          </p:val>
                                        </p:tav>
                                      </p:tavLst>
                                    </p:anim>
                                    <p:anim calcmode="lin" valueType="num">
                                      <p:cBhvr additive="base">
                                        <p:cTn id="24" dur="500" fill="hold"/>
                                        <p:tgtEl>
                                          <p:spTgt spid="174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412"/>
                                        </p:tgtEl>
                                        <p:attrNameLst>
                                          <p:attrName>style.visibility</p:attrName>
                                        </p:attrNameLst>
                                      </p:cBhvr>
                                      <p:to>
                                        <p:strVal val="visible"/>
                                      </p:to>
                                    </p:set>
                                    <p:anim calcmode="lin" valueType="num">
                                      <p:cBhvr additive="base">
                                        <p:cTn id="27" dur="500" fill="hold"/>
                                        <p:tgtEl>
                                          <p:spTgt spid="17412"/>
                                        </p:tgtEl>
                                        <p:attrNameLst>
                                          <p:attrName>ppt_x</p:attrName>
                                        </p:attrNameLst>
                                      </p:cBhvr>
                                      <p:tavLst>
                                        <p:tav tm="0">
                                          <p:val>
                                            <p:strVal val="#ppt_x"/>
                                          </p:val>
                                        </p:tav>
                                        <p:tav tm="100000">
                                          <p:val>
                                            <p:strVal val="#ppt_x"/>
                                          </p:val>
                                        </p:tav>
                                      </p:tavLst>
                                    </p:anim>
                                    <p:anim calcmode="lin" valueType="num">
                                      <p:cBhvr additive="base">
                                        <p:cTn id="28" dur="500" fill="hold"/>
                                        <p:tgtEl>
                                          <p:spTgt spid="174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416"/>
                                        </p:tgtEl>
                                        <p:attrNameLst>
                                          <p:attrName>style.visibility</p:attrName>
                                        </p:attrNameLst>
                                      </p:cBhvr>
                                      <p:to>
                                        <p:strVal val="visible"/>
                                      </p:to>
                                    </p:set>
                                    <p:anim calcmode="lin" valueType="num">
                                      <p:cBhvr additive="base">
                                        <p:cTn id="31" dur="500" fill="hold"/>
                                        <p:tgtEl>
                                          <p:spTgt spid="17416"/>
                                        </p:tgtEl>
                                        <p:attrNameLst>
                                          <p:attrName>ppt_x</p:attrName>
                                        </p:attrNameLst>
                                      </p:cBhvr>
                                      <p:tavLst>
                                        <p:tav tm="0">
                                          <p:val>
                                            <p:strVal val="#ppt_x"/>
                                          </p:val>
                                        </p:tav>
                                        <p:tav tm="100000">
                                          <p:val>
                                            <p:strVal val="#ppt_x"/>
                                          </p:val>
                                        </p:tav>
                                      </p:tavLst>
                                    </p:anim>
                                    <p:anim calcmode="lin" valueType="num">
                                      <p:cBhvr additive="base">
                                        <p:cTn id="32"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30" name="Group 29"/>
          <p:cNvGrpSpPr/>
          <p:nvPr/>
        </p:nvGrpSpPr>
        <p:grpSpPr>
          <a:xfrm>
            <a:off x="533400" y="5070050"/>
            <a:ext cx="10354361" cy="925012"/>
            <a:chOff x="1266139" y="6463045"/>
            <a:chExt cx="10354361" cy="925012"/>
          </a:xfrm>
        </p:grpSpPr>
        <p:sp>
          <p:nvSpPr>
            <p:cNvPr id="31" name="TextBox 30"/>
            <p:cNvSpPr txBox="1"/>
            <p:nvPr/>
          </p:nvSpPr>
          <p:spPr>
            <a:xfrm>
              <a:off x="2514600" y="6463045"/>
              <a:ext cx="9105900"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Hoàn thành các bài tập trong SBT.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Freeform 7"/>
            <p:cNvSpPr/>
            <p:nvPr/>
          </p:nvSpPr>
          <p:spPr>
            <a:xfrm rot="5400000">
              <a:off x="1372240" y="6561399"/>
              <a:ext cx="720557" cy="932760"/>
            </a:xfrm>
            <a:custGeom>
              <a:avLst/>
              <a:gdLst/>
              <a:ahLst/>
              <a:cxnLst/>
              <a:rect l="l" t="t" r="r" b="b"/>
              <a:pathLst>
                <a:path w="3178683" h="4114800">
                  <a:moveTo>
                    <a:pt x="0" y="0"/>
                  </a:moveTo>
                  <a:lnTo>
                    <a:pt x="3178683" y="0"/>
                  </a:lnTo>
                  <a:lnTo>
                    <a:pt x="3178683"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grpSp>
        <p:nvGrpSpPr>
          <p:cNvPr id="33" name="Group 32"/>
          <p:cNvGrpSpPr/>
          <p:nvPr/>
        </p:nvGrpSpPr>
        <p:grpSpPr>
          <a:xfrm>
            <a:off x="533400" y="3519284"/>
            <a:ext cx="10354361" cy="901593"/>
            <a:chOff x="1266139" y="6509165"/>
            <a:chExt cx="10354361" cy="901593"/>
          </a:xfrm>
        </p:grpSpPr>
        <p:sp>
          <p:nvSpPr>
            <p:cNvPr id="34" name="TextBox 33"/>
            <p:cNvSpPr txBox="1"/>
            <p:nvPr/>
          </p:nvSpPr>
          <p:spPr>
            <a:xfrm>
              <a:off x="2514600" y="6509165"/>
              <a:ext cx="9105900"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Ghi nhớ kiến thức trong bài.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Freeform 7"/>
            <p:cNvSpPr/>
            <p:nvPr/>
          </p:nvSpPr>
          <p:spPr>
            <a:xfrm rot="5400000">
              <a:off x="1372240" y="6561399"/>
              <a:ext cx="720557" cy="932760"/>
            </a:xfrm>
            <a:custGeom>
              <a:avLst/>
              <a:gdLst/>
              <a:ahLst/>
              <a:cxnLst/>
              <a:rect l="l" t="t" r="r" b="b"/>
              <a:pathLst>
                <a:path w="3178683" h="4114800">
                  <a:moveTo>
                    <a:pt x="0" y="0"/>
                  </a:moveTo>
                  <a:lnTo>
                    <a:pt x="3178683" y="0"/>
                  </a:lnTo>
                  <a:lnTo>
                    <a:pt x="3178683"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grpSp>
        <p:nvGrpSpPr>
          <p:cNvPr id="2" name="Group 2"/>
          <p:cNvGrpSpPr/>
          <p:nvPr/>
        </p:nvGrpSpPr>
        <p:grpSpPr>
          <a:xfrm rot="938500">
            <a:off x="11466264" y="-702543"/>
            <a:ext cx="8568617" cy="13356802"/>
            <a:chOff x="0" y="0"/>
            <a:chExt cx="2256755" cy="3517841"/>
          </a:xfrm>
        </p:grpSpPr>
        <p:sp>
          <p:nvSpPr>
            <p:cNvPr id="3" name="Freeform 3"/>
            <p:cNvSpPr/>
            <p:nvPr/>
          </p:nvSpPr>
          <p:spPr>
            <a:xfrm>
              <a:off x="0" y="0"/>
              <a:ext cx="2256755" cy="3517841"/>
            </a:xfrm>
            <a:custGeom>
              <a:avLst/>
              <a:gdLst/>
              <a:ahLst/>
              <a:cxnLst/>
              <a:rect l="l" t="t" r="r" b="b"/>
              <a:pathLst>
                <a:path w="2256755" h="3517841">
                  <a:moveTo>
                    <a:pt x="0" y="0"/>
                  </a:moveTo>
                  <a:lnTo>
                    <a:pt x="2256755" y="0"/>
                  </a:lnTo>
                  <a:lnTo>
                    <a:pt x="2256755" y="3517841"/>
                  </a:lnTo>
                  <a:lnTo>
                    <a:pt x="0" y="3517841"/>
                  </a:lnTo>
                  <a:close/>
                </a:path>
              </a:pathLst>
            </a:custGeom>
            <a:solidFill>
              <a:srgbClr val="F6F4EF"/>
            </a:solidFill>
          </p:spPr>
        </p:sp>
        <p:sp>
          <p:nvSpPr>
            <p:cNvPr id="4" name="TextBox 4"/>
            <p:cNvSpPr txBox="1"/>
            <p:nvPr/>
          </p:nvSpPr>
          <p:spPr>
            <a:xfrm>
              <a:off x="0" y="-38100"/>
              <a:ext cx="2256755" cy="3555941"/>
            </a:xfrm>
            <a:prstGeom prst="rect">
              <a:avLst/>
            </a:prstGeom>
          </p:spPr>
          <p:txBody>
            <a:bodyPr lIns="50800" tIns="50800" rIns="50800" bIns="50800" rtlCol="0" anchor="ctr"/>
            <a:lstStyle/>
            <a:p>
              <a:pPr algn="ctr">
                <a:lnSpc>
                  <a:spcPts val="2940"/>
                </a:lnSpc>
              </a:pPr>
            </a:p>
          </p:txBody>
        </p:sp>
      </p:grpSp>
      <p:sp>
        <p:nvSpPr>
          <p:cNvPr id="20" name="TextBox 20"/>
          <p:cNvSpPr txBox="1"/>
          <p:nvPr/>
        </p:nvSpPr>
        <p:spPr>
          <a:xfrm>
            <a:off x="126194" y="1375133"/>
            <a:ext cx="11087100" cy="1271951"/>
          </a:xfrm>
          <a:prstGeom prst="rect">
            <a:avLst/>
          </a:prstGeom>
        </p:spPr>
        <p:txBody>
          <a:bodyPr wrap="square" lIns="0" tIns="0" rIns="0" bIns="0" rtlCol="0" anchor="t">
            <a:spAutoFit/>
          </a:bodyPr>
          <a:lstStyle/>
          <a:p>
            <a:pPr algn="ctr">
              <a:lnSpc>
                <a:spcPts val="11065"/>
              </a:lnSpc>
            </a:pPr>
            <a:r>
              <a:rPr lang="en-US" sz="7000" b="1">
                <a:solidFill>
                  <a:srgbClr val="243E4D"/>
                </a:solidFill>
                <a:latin typeface="Arial" panose="020B0604020202020204" pitchFamily="34" charset="0"/>
                <a:cs typeface="Arial" panose="020B0604020202020204" pitchFamily="34" charset="0"/>
              </a:rPr>
              <a:t>HƯỚNG DẪN VỀ NHÀ </a:t>
            </a:r>
            <a:endParaRPr lang="en-US" sz="7000" b="1">
              <a:solidFill>
                <a:srgbClr val="243E4D"/>
              </a:solidFill>
              <a:latin typeface="Arial" panose="020B0604020202020204" pitchFamily="34" charset="0"/>
              <a:cs typeface="Arial" panose="020B0604020202020204" pitchFamily="34" charset="0"/>
            </a:endParaRPr>
          </a:p>
        </p:txBody>
      </p:sp>
      <p:grpSp>
        <p:nvGrpSpPr>
          <p:cNvPr id="29" name="Group 28"/>
          <p:cNvGrpSpPr/>
          <p:nvPr/>
        </p:nvGrpSpPr>
        <p:grpSpPr>
          <a:xfrm>
            <a:off x="533400" y="6515100"/>
            <a:ext cx="9753600" cy="1938992"/>
            <a:chOff x="1266139" y="5903639"/>
            <a:chExt cx="9753600" cy="1938992"/>
          </a:xfrm>
        </p:grpSpPr>
        <p:sp>
          <p:nvSpPr>
            <p:cNvPr id="27" name="TextBox 26"/>
            <p:cNvSpPr txBox="1"/>
            <p:nvPr/>
          </p:nvSpPr>
          <p:spPr>
            <a:xfrm>
              <a:off x="2514600" y="5903639"/>
              <a:ext cx="8505139" cy="1938992"/>
            </a:xfrm>
            <a:prstGeom prst="rect">
              <a:avLst/>
            </a:prstGeom>
            <a:noFill/>
          </p:spPr>
          <p:txBody>
            <a:bodyPr wrap="square">
              <a:spAutoFit/>
            </a:bodyPr>
            <a:lstStyle/>
            <a:p>
              <a:pPr lvl="0" algn="just">
                <a:lnSpc>
                  <a:spcPct val="150000"/>
                </a:lnSpc>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Chuẩn bị bài mới </a:t>
              </a:r>
              <a:r>
                <a:rPr lang="en-US" sz="4000" b="1" i="1">
                  <a:solidFill>
                    <a:prstClr val="black"/>
                  </a:solidFill>
                  <a:latin typeface="Arial" panose="020B0604020202020204" pitchFamily="34" charset="0"/>
                  <a:cs typeface="Arial" panose="020B0604020202020204" pitchFamily="34" charset="0"/>
                </a:rPr>
                <a:t>Bài 3 – Một số thiết bị mạng thông dụng.</a:t>
              </a:r>
              <a:endParaRPr kumimoji="0" lang="en-US" sz="4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7"/>
            <p:cNvSpPr/>
            <p:nvPr/>
          </p:nvSpPr>
          <p:spPr>
            <a:xfrm rot="5400000">
              <a:off x="1372240" y="6561399"/>
              <a:ext cx="720557" cy="932760"/>
            </a:xfrm>
            <a:custGeom>
              <a:avLst/>
              <a:gdLst/>
              <a:ahLst/>
              <a:cxnLst/>
              <a:rect l="l" t="t" r="r" b="b"/>
              <a:pathLst>
                <a:path w="3178683" h="4114800">
                  <a:moveTo>
                    <a:pt x="0" y="0"/>
                  </a:moveTo>
                  <a:lnTo>
                    <a:pt x="3178683" y="0"/>
                  </a:lnTo>
                  <a:lnTo>
                    <a:pt x="3178683"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pic>
        <p:nvPicPr>
          <p:cNvPr id="5" name="Picture 4"/>
          <p:cNvPicPr>
            <a:picLocks noChangeAspect="1"/>
          </p:cNvPicPr>
          <p:nvPr/>
        </p:nvPicPr>
        <p:blipFill rotWithShape="1">
          <a:blip r:embed="rId3"/>
          <a:srcRect l="4368"/>
          <a:stretch>
            <a:fillRect/>
          </a:stretch>
        </p:blipFill>
        <p:spPr>
          <a:xfrm>
            <a:off x="11543743" y="1729086"/>
            <a:ext cx="6863960" cy="7090837"/>
          </a:xfrm>
          <a:prstGeom prst="rect">
            <a:avLst/>
          </a:prstGeom>
          <a:ln>
            <a:solidFill>
              <a:srgbClr val="000000"/>
            </a:solidFill>
          </a:ln>
        </p:spPr>
      </p:pic>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330795"/>
            <a:chOff x="0" y="0"/>
            <a:chExt cx="24384000" cy="4441060"/>
          </a:xfrm>
        </p:grpSpPr>
        <p:pic>
          <p:nvPicPr>
            <p:cNvPr id="3" name="Picture 3"/>
            <p:cNvPicPr>
              <a:picLocks noChangeAspect="1"/>
            </p:cNvPicPr>
            <p:nvPr/>
          </p:nvPicPr>
          <p:blipFill>
            <a:blip r:embed="rId1"/>
            <a:srcRect t="40832" b="31830"/>
            <a:stretch>
              <a:fillRect/>
            </a:stretch>
          </p:blipFill>
          <p:spPr>
            <a:xfrm>
              <a:off x="0" y="0"/>
              <a:ext cx="24384000" cy="4441060"/>
            </a:xfrm>
            <a:prstGeom prst="rect">
              <a:avLst/>
            </a:prstGeom>
          </p:spPr>
        </p:pic>
      </p:grpSp>
      <p:grpSp>
        <p:nvGrpSpPr>
          <p:cNvPr id="4" name="Group 4"/>
          <p:cNvGrpSpPr/>
          <p:nvPr/>
        </p:nvGrpSpPr>
        <p:grpSpPr>
          <a:xfrm>
            <a:off x="5859446" y="9125412"/>
            <a:ext cx="6132387" cy="3086100"/>
            <a:chOff x="0" y="0"/>
            <a:chExt cx="1615114" cy="812800"/>
          </a:xfrm>
        </p:grpSpPr>
        <p:sp>
          <p:nvSpPr>
            <p:cNvPr id="5" name="Freeform 5"/>
            <p:cNvSpPr/>
            <p:nvPr/>
          </p:nvSpPr>
          <p:spPr>
            <a:xfrm>
              <a:off x="0" y="0"/>
              <a:ext cx="1615114" cy="812800"/>
            </a:xfrm>
            <a:custGeom>
              <a:avLst/>
              <a:gdLst/>
              <a:ahLst/>
              <a:cxnLst/>
              <a:rect l="l" t="t" r="r" b="b"/>
              <a:pathLst>
                <a:path w="1615114" h="812800">
                  <a:moveTo>
                    <a:pt x="0" y="0"/>
                  </a:moveTo>
                  <a:lnTo>
                    <a:pt x="1615114" y="0"/>
                  </a:lnTo>
                  <a:lnTo>
                    <a:pt x="1615114" y="812800"/>
                  </a:lnTo>
                  <a:lnTo>
                    <a:pt x="0" y="812800"/>
                  </a:lnTo>
                  <a:close/>
                </a:path>
              </a:pathLst>
            </a:custGeom>
            <a:solidFill>
              <a:srgbClr val="5A6C99"/>
            </a:solidFill>
          </p:spPr>
        </p:sp>
        <p:sp>
          <p:nvSpPr>
            <p:cNvPr id="6" name="TextBox 6"/>
            <p:cNvSpPr txBox="1"/>
            <p:nvPr/>
          </p:nvSpPr>
          <p:spPr>
            <a:xfrm>
              <a:off x="0" y="-66675"/>
              <a:ext cx="1615114" cy="87947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Freeform 7"/>
          <p:cNvSpPr/>
          <p:nvPr/>
        </p:nvSpPr>
        <p:spPr>
          <a:xfrm flipH="1" flipV="1">
            <a:off x="11413125" y="7921996"/>
            <a:ext cx="6874875" cy="2672608"/>
          </a:xfrm>
          <a:custGeom>
            <a:avLst/>
            <a:gdLst/>
            <a:ahLst/>
            <a:cxnLst/>
            <a:rect l="l" t="t" r="r" b="b"/>
            <a:pathLst>
              <a:path w="6874875" h="2672608">
                <a:moveTo>
                  <a:pt x="6874875" y="2672608"/>
                </a:moveTo>
                <a:lnTo>
                  <a:pt x="0" y="2672608"/>
                </a:lnTo>
                <a:lnTo>
                  <a:pt x="0" y="0"/>
                </a:lnTo>
                <a:lnTo>
                  <a:pt x="6874875" y="0"/>
                </a:lnTo>
                <a:lnTo>
                  <a:pt x="6874875" y="2672608"/>
                </a:lnTo>
                <a:close/>
              </a:path>
            </a:pathLst>
          </a:custGeom>
          <a:blipFill>
            <a:blip r:embed="rId2"/>
            <a:stretch>
              <a:fillRect/>
            </a:stretch>
          </a:blipFill>
        </p:spPr>
      </p:sp>
      <p:grpSp>
        <p:nvGrpSpPr>
          <p:cNvPr id="8" name="Group 8"/>
          <p:cNvGrpSpPr/>
          <p:nvPr/>
        </p:nvGrpSpPr>
        <p:grpSpPr>
          <a:xfrm>
            <a:off x="6011846" y="9435132"/>
            <a:ext cx="6132387" cy="2928780"/>
            <a:chOff x="0" y="0"/>
            <a:chExt cx="1615114" cy="771366"/>
          </a:xfrm>
        </p:grpSpPr>
        <p:sp>
          <p:nvSpPr>
            <p:cNvPr id="9" name="Freeform 9"/>
            <p:cNvSpPr/>
            <p:nvPr/>
          </p:nvSpPr>
          <p:spPr>
            <a:xfrm>
              <a:off x="0" y="0"/>
              <a:ext cx="1615114" cy="771366"/>
            </a:xfrm>
            <a:custGeom>
              <a:avLst/>
              <a:gdLst/>
              <a:ahLst/>
              <a:cxnLst/>
              <a:rect l="l" t="t" r="r" b="b"/>
              <a:pathLst>
                <a:path w="1615114" h="771366">
                  <a:moveTo>
                    <a:pt x="0" y="0"/>
                  </a:moveTo>
                  <a:lnTo>
                    <a:pt x="1615114" y="0"/>
                  </a:lnTo>
                  <a:lnTo>
                    <a:pt x="1615114" y="771366"/>
                  </a:lnTo>
                  <a:lnTo>
                    <a:pt x="0" y="771366"/>
                  </a:lnTo>
                  <a:close/>
                </a:path>
              </a:pathLst>
            </a:custGeom>
            <a:solidFill>
              <a:srgbClr val="051D64"/>
            </a:solidFill>
          </p:spPr>
        </p:sp>
        <p:sp>
          <p:nvSpPr>
            <p:cNvPr id="10" name="TextBox 10"/>
            <p:cNvSpPr txBox="1"/>
            <p:nvPr/>
          </p:nvSpPr>
          <p:spPr>
            <a:xfrm>
              <a:off x="0" y="-66675"/>
              <a:ext cx="1615114" cy="838041"/>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Freeform 11"/>
          <p:cNvSpPr/>
          <p:nvPr/>
        </p:nvSpPr>
        <p:spPr>
          <a:xfrm flipV="1">
            <a:off x="0" y="7921996"/>
            <a:ext cx="6874875" cy="2672608"/>
          </a:xfrm>
          <a:custGeom>
            <a:avLst/>
            <a:gdLst/>
            <a:ahLst/>
            <a:cxnLst/>
            <a:rect l="l" t="t" r="r" b="b"/>
            <a:pathLst>
              <a:path w="6874875" h="2672608">
                <a:moveTo>
                  <a:pt x="0" y="2672608"/>
                </a:moveTo>
                <a:lnTo>
                  <a:pt x="6874875" y="2672608"/>
                </a:lnTo>
                <a:lnTo>
                  <a:pt x="6874875" y="0"/>
                </a:lnTo>
                <a:lnTo>
                  <a:pt x="0" y="0"/>
                </a:lnTo>
                <a:lnTo>
                  <a:pt x="0" y="2672608"/>
                </a:lnTo>
                <a:close/>
              </a:path>
            </a:pathLst>
          </a:custGeom>
          <a:blipFill>
            <a:blip r:embed="rId2"/>
            <a:stretch>
              <a:fillRect/>
            </a:stretch>
          </a:blipFill>
        </p:spPr>
      </p:sp>
      <p:sp>
        <p:nvSpPr>
          <p:cNvPr id="12" name="TextBox 12"/>
          <p:cNvSpPr txBox="1"/>
          <p:nvPr/>
        </p:nvSpPr>
        <p:spPr>
          <a:xfrm>
            <a:off x="1631241" y="4581074"/>
            <a:ext cx="15025518" cy="3032048"/>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7000" b="1" i="0" u="none" strike="noStrike" kern="1200" cap="none" spc="0" normalizeH="0" baseline="0" noProof="0">
                <a:ln>
                  <a:noFill/>
                </a:ln>
                <a:solidFill>
                  <a:srgbClr val="051D64"/>
                </a:solidFill>
                <a:effectLst/>
                <a:uLnTx/>
                <a:uFillTx/>
                <a:latin typeface="Arial" panose="020B0604020202020204" pitchFamily="34" charset="0"/>
                <a:ea typeface="+mn-ea"/>
                <a:cs typeface="Arial" panose="020B0604020202020204" pitchFamily="34" charset="0"/>
              </a:rPr>
              <a:t>CẢM ƠN CÁC EM ĐÃ </a:t>
            </a:r>
            <a:endParaRPr kumimoji="0" lang="en-US" sz="7000" b="1" i="0" u="none" strike="noStrike" kern="1200" cap="none" spc="0" normalizeH="0" baseline="0" noProof="0">
              <a:ln>
                <a:noFill/>
              </a:ln>
              <a:solidFill>
                <a:srgbClr val="051D6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7000" b="1" i="0" u="none" strike="noStrike" kern="1200" cap="none" spc="0" normalizeH="0" baseline="0" noProof="0">
                <a:ln>
                  <a:noFill/>
                </a:ln>
                <a:solidFill>
                  <a:srgbClr val="051D64"/>
                </a:solidFill>
                <a:effectLst/>
                <a:uLnTx/>
                <a:uFillTx/>
                <a:latin typeface="Arial" panose="020B0604020202020204" pitchFamily="34" charset="0"/>
                <a:ea typeface="+mn-ea"/>
                <a:cs typeface="Arial" panose="020B0604020202020204" pitchFamily="34" charset="0"/>
              </a:rPr>
              <a:t>CHÚ Ý LẮNG NGHE BÀI GIẢNG!</a:t>
            </a:r>
            <a:endParaRPr kumimoji="0" lang="en-US" sz="7000" b="1" i="0" u="none" strike="noStrike" kern="1200" cap="none" spc="0" normalizeH="0" baseline="0" noProof="0">
              <a:ln>
                <a:noFill/>
              </a:ln>
              <a:solidFill>
                <a:srgbClr val="051D64"/>
              </a:solidFill>
              <a:effectLst/>
              <a:uLnTx/>
              <a:uFillTx/>
              <a:latin typeface="Arial" panose="020B0604020202020204" pitchFamily="34" charset="0"/>
              <a:ea typeface="+mn-ea"/>
              <a:cs typeface="Arial" panose="020B0604020202020204" pitchFamily="34" charset="0"/>
            </a:endParaRPr>
          </a:p>
        </p:txBody>
      </p:sp>
      <p:grpSp>
        <p:nvGrpSpPr>
          <p:cNvPr id="13" name="Group 13"/>
          <p:cNvGrpSpPr/>
          <p:nvPr/>
        </p:nvGrpSpPr>
        <p:grpSpPr>
          <a:xfrm>
            <a:off x="-1609618" y="2951693"/>
            <a:ext cx="5952668" cy="959850"/>
            <a:chOff x="0" y="0"/>
            <a:chExt cx="812800" cy="131062"/>
          </a:xfrm>
        </p:grpSpPr>
        <p:sp>
          <p:nvSpPr>
            <p:cNvPr id="14" name="Freeform 14"/>
            <p:cNvSpPr/>
            <p:nvPr/>
          </p:nvSpPr>
          <p:spPr>
            <a:xfrm>
              <a:off x="0" y="0"/>
              <a:ext cx="812800" cy="131062"/>
            </a:xfrm>
            <a:custGeom>
              <a:avLst/>
              <a:gdLst/>
              <a:ahLst/>
              <a:cxnLst/>
              <a:rect l="l" t="t" r="r" b="b"/>
              <a:pathLst>
                <a:path w="812800" h="131062">
                  <a:moveTo>
                    <a:pt x="203200" y="0"/>
                  </a:moveTo>
                  <a:lnTo>
                    <a:pt x="812800" y="0"/>
                  </a:lnTo>
                  <a:lnTo>
                    <a:pt x="609600" y="131062"/>
                  </a:lnTo>
                  <a:lnTo>
                    <a:pt x="0" y="131062"/>
                  </a:lnTo>
                  <a:lnTo>
                    <a:pt x="203200" y="0"/>
                  </a:lnTo>
                  <a:close/>
                </a:path>
              </a:pathLst>
            </a:custGeom>
            <a:solidFill>
              <a:srgbClr val="5A6C99"/>
            </a:solidFill>
          </p:spPr>
        </p:sp>
        <p:sp>
          <p:nvSpPr>
            <p:cNvPr id="15" name="TextBox 15"/>
            <p:cNvSpPr txBox="1"/>
            <p:nvPr/>
          </p:nvSpPr>
          <p:spPr>
            <a:xfrm>
              <a:off x="101600" y="-38100"/>
              <a:ext cx="609600" cy="169162"/>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6"/>
          <p:cNvGrpSpPr/>
          <p:nvPr/>
        </p:nvGrpSpPr>
        <p:grpSpPr>
          <a:xfrm>
            <a:off x="-1604169" y="2750046"/>
            <a:ext cx="5952668" cy="959850"/>
            <a:chOff x="0" y="0"/>
            <a:chExt cx="812800" cy="131062"/>
          </a:xfrm>
        </p:grpSpPr>
        <p:sp>
          <p:nvSpPr>
            <p:cNvPr id="17" name="Freeform 17"/>
            <p:cNvSpPr/>
            <p:nvPr/>
          </p:nvSpPr>
          <p:spPr>
            <a:xfrm>
              <a:off x="0" y="0"/>
              <a:ext cx="812800" cy="131062"/>
            </a:xfrm>
            <a:custGeom>
              <a:avLst/>
              <a:gdLst/>
              <a:ahLst/>
              <a:cxnLst/>
              <a:rect l="l" t="t" r="r" b="b"/>
              <a:pathLst>
                <a:path w="812800" h="131062">
                  <a:moveTo>
                    <a:pt x="203200" y="0"/>
                  </a:moveTo>
                  <a:lnTo>
                    <a:pt x="812800" y="0"/>
                  </a:lnTo>
                  <a:lnTo>
                    <a:pt x="609600" y="131062"/>
                  </a:lnTo>
                  <a:lnTo>
                    <a:pt x="0" y="131062"/>
                  </a:lnTo>
                  <a:lnTo>
                    <a:pt x="203200" y="0"/>
                  </a:lnTo>
                  <a:close/>
                </a:path>
              </a:pathLst>
            </a:custGeom>
            <a:solidFill>
              <a:srgbClr val="051D64"/>
            </a:solidFill>
          </p:spPr>
        </p:sp>
        <p:sp>
          <p:nvSpPr>
            <p:cNvPr id="18" name="TextBox 18"/>
            <p:cNvSpPr txBox="1"/>
            <p:nvPr/>
          </p:nvSpPr>
          <p:spPr>
            <a:xfrm>
              <a:off x="101600" y="-38100"/>
              <a:ext cx="609600" cy="169162"/>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AutoShape 19"/>
          <p:cNvSpPr/>
          <p:nvPr/>
        </p:nvSpPr>
        <p:spPr>
          <a:xfrm>
            <a:off x="15145065" y="3598322"/>
            <a:ext cx="375086" cy="438940"/>
          </a:xfrm>
          <a:prstGeom prst="line">
            <a:avLst/>
          </a:prstGeom>
          <a:ln w="66675" cap="flat">
            <a:solidFill>
              <a:srgbClr val="F9B680"/>
            </a:solidFill>
            <a:prstDash val="solid"/>
            <a:headEnd type="none" w="sm" len="sm"/>
            <a:tailEnd type="none" w="sm" len="sm"/>
          </a:ln>
        </p:spPr>
      </p:sp>
      <p:sp>
        <p:nvSpPr>
          <p:cNvPr id="20" name="AutoShape 20"/>
          <p:cNvSpPr/>
          <p:nvPr/>
        </p:nvSpPr>
        <p:spPr>
          <a:xfrm>
            <a:off x="15486283" y="3598322"/>
            <a:ext cx="375086" cy="438940"/>
          </a:xfrm>
          <a:prstGeom prst="line">
            <a:avLst/>
          </a:prstGeom>
          <a:ln w="66675" cap="flat">
            <a:solidFill>
              <a:srgbClr val="F9B680"/>
            </a:solidFill>
            <a:prstDash val="solid"/>
            <a:headEnd type="none" w="sm" len="sm"/>
            <a:tailEnd type="none" w="sm" len="sm"/>
          </a:ln>
        </p:spPr>
      </p:sp>
      <p:sp>
        <p:nvSpPr>
          <p:cNvPr id="21" name="AutoShape 21"/>
          <p:cNvSpPr/>
          <p:nvPr/>
        </p:nvSpPr>
        <p:spPr>
          <a:xfrm>
            <a:off x="15827501" y="3598322"/>
            <a:ext cx="375086" cy="438940"/>
          </a:xfrm>
          <a:prstGeom prst="line">
            <a:avLst/>
          </a:prstGeom>
          <a:ln w="66675" cap="flat">
            <a:solidFill>
              <a:srgbClr val="F9B680"/>
            </a:solidFill>
            <a:prstDash val="solid"/>
            <a:headEnd type="none" w="sm" len="sm"/>
            <a:tailEnd type="none" w="sm" len="sm"/>
          </a:ln>
        </p:spPr>
      </p:sp>
      <p:sp>
        <p:nvSpPr>
          <p:cNvPr id="22" name="AutoShape 22"/>
          <p:cNvSpPr/>
          <p:nvPr/>
        </p:nvSpPr>
        <p:spPr>
          <a:xfrm>
            <a:off x="16168719" y="3598322"/>
            <a:ext cx="375086" cy="438940"/>
          </a:xfrm>
          <a:prstGeom prst="line">
            <a:avLst/>
          </a:prstGeom>
          <a:ln w="66675" cap="flat">
            <a:solidFill>
              <a:srgbClr val="F9B680"/>
            </a:solidFill>
            <a:prstDash val="solid"/>
            <a:headEnd type="none" w="sm" len="sm"/>
            <a:tailEnd type="none" w="sm" len="sm"/>
          </a:ln>
        </p:spPr>
      </p:sp>
      <p:sp>
        <p:nvSpPr>
          <p:cNvPr id="23" name="AutoShape 23"/>
          <p:cNvSpPr/>
          <p:nvPr/>
        </p:nvSpPr>
        <p:spPr>
          <a:xfrm>
            <a:off x="16509937" y="3598322"/>
            <a:ext cx="375086" cy="438940"/>
          </a:xfrm>
          <a:prstGeom prst="line">
            <a:avLst/>
          </a:prstGeom>
          <a:ln w="66675" cap="flat">
            <a:solidFill>
              <a:srgbClr val="F9B680"/>
            </a:solidFill>
            <a:prstDash val="solid"/>
            <a:headEnd type="none" w="sm" len="sm"/>
            <a:tailEnd type="none" w="sm" len="sm"/>
          </a:ln>
        </p:spPr>
      </p:sp>
      <p:sp>
        <p:nvSpPr>
          <p:cNvPr id="24" name="AutoShape 24"/>
          <p:cNvSpPr/>
          <p:nvPr/>
        </p:nvSpPr>
        <p:spPr>
          <a:xfrm>
            <a:off x="16851156" y="3598322"/>
            <a:ext cx="375086" cy="438940"/>
          </a:xfrm>
          <a:prstGeom prst="line">
            <a:avLst/>
          </a:prstGeom>
          <a:ln w="66675" cap="flat">
            <a:solidFill>
              <a:srgbClr val="F9B680"/>
            </a:solidFill>
            <a:prstDash val="solid"/>
            <a:headEnd type="none" w="sm" len="sm"/>
            <a:tailEnd type="none" w="sm" len="sm"/>
          </a:ln>
        </p:spPr>
      </p:sp>
      <p:sp>
        <p:nvSpPr>
          <p:cNvPr id="25" name="AutoShape 25"/>
          <p:cNvSpPr/>
          <p:nvPr/>
        </p:nvSpPr>
        <p:spPr>
          <a:xfrm>
            <a:off x="17192374" y="3598322"/>
            <a:ext cx="375086" cy="438940"/>
          </a:xfrm>
          <a:prstGeom prst="line">
            <a:avLst/>
          </a:prstGeom>
          <a:ln w="66675" cap="flat">
            <a:solidFill>
              <a:srgbClr val="F9B680"/>
            </a:solidFill>
            <a:prstDash val="solid"/>
            <a:headEnd type="none" w="sm" len="sm"/>
            <a:tailEnd type="none" w="sm" len="sm"/>
          </a:ln>
        </p:spPr>
      </p:sp>
      <p:sp>
        <p:nvSpPr>
          <p:cNvPr id="26" name="AutoShape 26"/>
          <p:cNvSpPr/>
          <p:nvPr/>
        </p:nvSpPr>
        <p:spPr>
          <a:xfrm>
            <a:off x="17533592" y="3598322"/>
            <a:ext cx="375086" cy="438940"/>
          </a:xfrm>
          <a:prstGeom prst="line">
            <a:avLst/>
          </a:prstGeom>
          <a:ln w="66675" cap="flat">
            <a:solidFill>
              <a:srgbClr val="F9B680"/>
            </a:solidFill>
            <a:prstDash val="solid"/>
            <a:headEnd type="none" w="sm" len="sm"/>
            <a:tailEnd type="none" w="sm" len="sm"/>
          </a:ln>
        </p:spPr>
      </p: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9833938" y="0"/>
            <a:ext cx="8454062" cy="1648542"/>
          </a:xfrm>
          <a:custGeom>
            <a:avLst/>
            <a:gdLst/>
            <a:ahLst/>
            <a:cxnLst/>
            <a:rect l="l" t="t" r="r" b="b"/>
            <a:pathLst>
              <a:path w="8454062" h="1648542">
                <a:moveTo>
                  <a:pt x="0" y="0"/>
                </a:moveTo>
                <a:lnTo>
                  <a:pt x="8454062" y="0"/>
                </a:lnTo>
                <a:lnTo>
                  <a:pt x="8454062" y="1648542"/>
                </a:lnTo>
                <a:lnTo>
                  <a:pt x="0" y="164854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flipV="1">
            <a:off x="0" y="7998501"/>
            <a:ext cx="6128414" cy="2288499"/>
          </a:xfrm>
          <a:custGeom>
            <a:avLst/>
            <a:gdLst/>
            <a:ahLst/>
            <a:cxnLst/>
            <a:rect l="l" t="t" r="r" b="b"/>
            <a:pathLst>
              <a:path w="6128414" h="2288499">
                <a:moveTo>
                  <a:pt x="0" y="2288499"/>
                </a:moveTo>
                <a:lnTo>
                  <a:pt x="6128414" y="2288499"/>
                </a:lnTo>
                <a:lnTo>
                  <a:pt x="6128414" y="0"/>
                </a:lnTo>
                <a:lnTo>
                  <a:pt x="0" y="0"/>
                </a:lnTo>
                <a:lnTo>
                  <a:pt x="0" y="2288499"/>
                </a:lnTo>
                <a:close/>
              </a:path>
            </a:pathLst>
          </a:custGeom>
          <a:blipFill>
            <a:blip r:embed="rId3">
              <a:extLst>
                <a:ext uri="{96DAC541-7B7A-43D3-8B79-37D633B846F1}">
                  <asvg:svgBlip xmlns:asvg="http://schemas.microsoft.com/office/drawing/2016/SVG/main" r:embed="rId4"/>
                </a:ext>
              </a:extLst>
            </a:blip>
            <a:stretch>
              <a:fillRect r="-103224"/>
            </a:stretch>
          </a:blipFill>
        </p:spPr>
      </p:sp>
      <p:grpSp>
        <p:nvGrpSpPr>
          <p:cNvPr id="4" name="Group 4"/>
          <p:cNvGrpSpPr/>
          <p:nvPr/>
        </p:nvGrpSpPr>
        <p:grpSpPr>
          <a:xfrm>
            <a:off x="5166947" y="9939233"/>
            <a:ext cx="16432054" cy="3086100"/>
            <a:chOff x="0" y="0"/>
            <a:chExt cx="4327784" cy="812800"/>
          </a:xfrm>
        </p:grpSpPr>
        <p:sp>
          <p:nvSpPr>
            <p:cNvPr id="5" name="Freeform 5"/>
            <p:cNvSpPr/>
            <p:nvPr/>
          </p:nvSpPr>
          <p:spPr>
            <a:xfrm>
              <a:off x="0" y="0"/>
              <a:ext cx="4327784" cy="812800"/>
            </a:xfrm>
            <a:custGeom>
              <a:avLst/>
              <a:gdLst/>
              <a:ahLst/>
              <a:cxnLst/>
              <a:rect l="l" t="t" r="r" b="b"/>
              <a:pathLst>
                <a:path w="4327784" h="812800">
                  <a:moveTo>
                    <a:pt x="0" y="0"/>
                  </a:moveTo>
                  <a:lnTo>
                    <a:pt x="4327784" y="0"/>
                  </a:lnTo>
                  <a:lnTo>
                    <a:pt x="4327784" y="812800"/>
                  </a:lnTo>
                  <a:lnTo>
                    <a:pt x="0" y="812800"/>
                  </a:lnTo>
                  <a:close/>
                </a:path>
              </a:pathLst>
            </a:custGeom>
            <a:solidFill>
              <a:srgbClr val="051D64"/>
            </a:solidFill>
          </p:spPr>
        </p:sp>
        <p:sp>
          <p:nvSpPr>
            <p:cNvPr id="6" name="TextBox 6"/>
            <p:cNvSpPr txBox="1"/>
            <p:nvPr/>
          </p:nvSpPr>
          <p:spPr>
            <a:xfrm>
              <a:off x="0" y="-38100"/>
              <a:ext cx="4327784" cy="850900"/>
            </a:xfrm>
            <a:prstGeom prst="rect">
              <a:avLst/>
            </a:prstGeom>
          </p:spPr>
          <p:txBody>
            <a:bodyPr lIns="50800" tIns="50800" rIns="50800" bIns="50800" rtlCol="0" anchor="ctr"/>
            <a:lstStyle/>
            <a:p>
              <a:pPr algn="ctr">
                <a:lnSpc>
                  <a:spcPts val="2660"/>
                </a:lnSpc>
              </a:pPr>
            </a:p>
          </p:txBody>
        </p:sp>
      </p:grpSp>
      <p:sp>
        <p:nvSpPr>
          <p:cNvPr id="7" name="TextBox 7"/>
          <p:cNvSpPr txBox="1"/>
          <p:nvPr/>
        </p:nvSpPr>
        <p:spPr>
          <a:xfrm>
            <a:off x="533400" y="38860"/>
            <a:ext cx="8627478" cy="1615827"/>
          </a:xfrm>
          <a:prstGeom prst="rect">
            <a:avLst/>
          </a:prstGeom>
        </p:spPr>
        <p:txBody>
          <a:bodyPr wrap="square" lIns="0" tIns="0" rIns="0" bIns="0" rtlCol="0" anchor="t">
            <a:spAutoFit/>
          </a:bodyPr>
          <a:lstStyle/>
          <a:p>
            <a:pPr algn="ctr">
              <a:lnSpc>
                <a:spcPct val="150000"/>
              </a:lnSpc>
            </a:pPr>
            <a:r>
              <a:rPr lang="en-US" sz="7000" b="1">
                <a:solidFill>
                  <a:srgbClr val="051D64"/>
                </a:solidFill>
                <a:latin typeface="Arial" panose="020B0604020202020204" pitchFamily="34" charset="0"/>
                <a:cs typeface="Arial" panose="020B0604020202020204" pitchFamily="34" charset="0"/>
              </a:rPr>
              <a:t>NỘI DUNG BÀI HỌC </a:t>
            </a:r>
            <a:endParaRPr lang="en-US" sz="7000" b="1">
              <a:solidFill>
                <a:srgbClr val="051D64"/>
              </a:solidFill>
              <a:latin typeface="Arial" panose="020B0604020202020204" pitchFamily="34" charset="0"/>
              <a:cs typeface="Arial" panose="020B0604020202020204" pitchFamily="34" charset="0"/>
            </a:endParaRPr>
          </a:p>
        </p:txBody>
      </p:sp>
      <p:sp>
        <p:nvSpPr>
          <p:cNvPr id="12" name="AutoShape 12"/>
          <p:cNvSpPr/>
          <p:nvPr/>
        </p:nvSpPr>
        <p:spPr>
          <a:xfrm flipV="1">
            <a:off x="6109733" y="9572264"/>
            <a:ext cx="8115511" cy="57150"/>
          </a:xfrm>
          <a:prstGeom prst="line">
            <a:avLst/>
          </a:prstGeom>
          <a:ln w="104775" cap="flat">
            <a:solidFill>
              <a:srgbClr val="F9B680"/>
            </a:solidFill>
            <a:prstDash val="solid"/>
            <a:headEnd type="none" w="sm" len="sm"/>
            <a:tailEnd type="none" w="sm" len="sm"/>
          </a:ln>
        </p:spPr>
      </p:sp>
      <p:grpSp>
        <p:nvGrpSpPr>
          <p:cNvPr id="37" name="Group 36"/>
          <p:cNvGrpSpPr/>
          <p:nvPr/>
        </p:nvGrpSpPr>
        <p:grpSpPr>
          <a:xfrm>
            <a:off x="1981200" y="2291568"/>
            <a:ext cx="14858999" cy="2631490"/>
            <a:chOff x="6629400" y="1627480"/>
            <a:chExt cx="14858999" cy="2631490"/>
          </a:xfrm>
        </p:grpSpPr>
        <p:sp>
          <p:nvSpPr>
            <p:cNvPr id="35" name="Rectangle: Rounded Corners 34"/>
            <p:cNvSpPr/>
            <p:nvPr/>
          </p:nvSpPr>
          <p:spPr>
            <a:xfrm>
              <a:off x="6629400" y="2019300"/>
              <a:ext cx="2133600" cy="1847850"/>
            </a:xfrm>
            <a:prstGeom prst="roundRect">
              <a:avLst>
                <a:gd name="adj" fmla="val 10481"/>
              </a:avLst>
            </a:prstGeom>
            <a:solidFill>
              <a:schemeClr val="bg1"/>
            </a:solidFill>
            <a:ln w="38100">
              <a:solidFill>
                <a:srgbClr val="051D6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0" b="1" smtClean="0">
                  <a:solidFill>
                    <a:srgbClr val="051D64"/>
                  </a:solidFill>
                  <a:latin typeface="Arial" panose="020B0604020202020204" pitchFamily="34" charset="0"/>
                  <a:cs typeface="Arial" panose="020B0604020202020204" pitchFamily="34" charset="0"/>
                </a:rPr>
                <a:t>1</a:t>
              </a:r>
              <a:endParaRPr lang="en-US" sz="7000" b="1">
                <a:solidFill>
                  <a:srgbClr val="051D64"/>
                </a:solidFill>
                <a:latin typeface="Arial" panose="020B0604020202020204" pitchFamily="34" charset="0"/>
                <a:cs typeface="Arial" panose="020B0604020202020204" pitchFamily="34" charset="0"/>
              </a:endParaRPr>
            </a:p>
          </p:txBody>
        </p:sp>
        <p:sp>
          <p:nvSpPr>
            <p:cNvPr id="36" name="TextBox 35"/>
            <p:cNvSpPr txBox="1"/>
            <p:nvPr/>
          </p:nvSpPr>
          <p:spPr>
            <a:xfrm>
              <a:off x="9755669" y="1627480"/>
              <a:ext cx="11732730" cy="2631490"/>
            </a:xfrm>
            <a:prstGeom prst="rect">
              <a:avLst/>
            </a:prstGeom>
            <a:noFill/>
          </p:spPr>
          <p:txBody>
            <a:bodyPr wrap="square" rtlCol="0">
              <a:spAutoFit/>
            </a:bodyPr>
            <a:lstStyle/>
            <a:p>
              <a:pPr algn="just">
                <a:lnSpc>
                  <a:spcPct val="150000"/>
                </a:lnSpc>
              </a:pPr>
              <a:r>
                <a:rPr lang="en-US" sz="5500" smtClean="0">
                  <a:latin typeface="Arial" panose="020B0604020202020204" pitchFamily="34" charset="0"/>
                  <a:cs typeface="Arial" panose="020B0604020202020204" pitchFamily="34" charset="0"/>
                </a:rPr>
                <a:t>Trí tuệ nhân tạo và sự phát triển của một số lĩnh vực</a:t>
              </a:r>
              <a:endParaRPr lang="en-US" sz="5500">
                <a:latin typeface="Arial" panose="020B0604020202020204" pitchFamily="34" charset="0"/>
                <a:cs typeface="Arial" panose="020B0604020202020204" pitchFamily="34" charset="0"/>
              </a:endParaRPr>
            </a:p>
          </p:txBody>
        </p:sp>
      </p:grpSp>
      <p:grpSp>
        <p:nvGrpSpPr>
          <p:cNvPr id="38" name="Group 37"/>
          <p:cNvGrpSpPr/>
          <p:nvPr/>
        </p:nvGrpSpPr>
        <p:grpSpPr>
          <a:xfrm>
            <a:off x="1981200" y="5551667"/>
            <a:ext cx="14858999" cy="1847850"/>
            <a:chOff x="6629400" y="2160479"/>
            <a:chExt cx="14858999" cy="1847850"/>
          </a:xfrm>
        </p:grpSpPr>
        <p:sp>
          <p:nvSpPr>
            <p:cNvPr id="39" name="Rectangle: Rounded Corners 38"/>
            <p:cNvSpPr/>
            <p:nvPr/>
          </p:nvSpPr>
          <p:spPr>
            <a:xfrm>
              <a:off x="6629400" y="2160479"/>
              <a:ext cx="2133600" cy="1847850"/>
            </a:xfrm>
            <a:prstGeom prst="roundRect">
              <a:avLst>
                <a:gd name="adj" fmla="val 10481"/>
              </a:avLst>
            </a:prstGeom>
            <a:solidFill>
              <a:schemeClr val="bg1"/>
            </a:solidFill>
            <a:ln w="38100">
              <a:solidFill>
                <a:srgbClr val="051D6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0" b="1" smtClean="0">
                  <a:solidFill>
                    <a:srgbClr val="051D64"/>
                  </a:solidFill>
                  <a:latin typeface="Arial" panose="020B0604020202020204" pitchFamily="34" charset="0"/>
                  <a:cs typeface="Arial" panose="020B0604020202020204" pitchFamily="34" charset="0"/>
                </a:rPr>
                <a:t>2</a:t>
              </a:r>
              <a:endParaRPr lang="en-US" sz="7000" b="1">
                <a:solidFill>
                  <a:srgbClr val="051D64"/>
                </a:solidFill>
                <a:latin typeface="Arial" panose="020B0604020202020204" pitchFamily="34" charset="0"/>
                <a:cs typeface="Arial" panose="020B0604020202020204" pitchFamily="34" charset="0"/>
              </a:endParaRPr>
            </a:p>
          </p:txBody>
        </p:sp>
        <p:sp>
          <p:nvSpPr>
            <p:cNvPr id="40" name="TextBox 39"/>
            <p:cNvSpPr txBox="1"/>
            <p:nvPr/>
          </p:nvSpPr>
          <p:spPr>
            <a:xfrm>
              <a:off x="9755668" y="2615044"/>
              <a:ext cx="11732731" cy="938719"/>
            </a:xfrm>
            <a:prstGeom prst="rect">
              <a:avLst/>
            </a:prstGeom>
            <a:noFill/>
          </p:spPr>
          <p:txBody>
            <a:bodyPr wrap="square" rtlCol="0">
              <a:spAutoFit/>
            </a:bodyPr>
            <a:lstStyle/>
            <a:p>
              <a:pPr algn="just"/>
              <a:r>
                <a:rPr lang="en-US" sz="5500" smtClean="0">
                  <a:latin typeface="Arial" panose="020B0604020202020204" pitchFamily="34" charset="0"/>
                  <a:cs typeface="Arial" panose="020B0604020202020204" pitchFamily="34" charset="0"/>
                </a:rPr>
                <a:t>Trí tuệ nhân tạo và một vài cảnh báo</a:t>
              </a:r>
              <a:endParaRPr lang="en-US" sz="5500">
                <a:latin typeface="Arial" panose="020B0604020202020204" pitchFamily="34" charset="0"/>
                <a:cs typeface="Arial" panose="020B0604020202020204" pitchFamily="34" charset="0"/>
              </a:endParaRP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18" name="Parallelogram 17"/>
          <p:cNvSpPr/>
          <p:nvPr/>
        </p:nvSpPr>
        <p:spPr>
          <a:xfrm>
            <a:off x="1572735" y="-476799"/>
            <a:ext cx="15142530" cy="11014714"/>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836748" y="-317503"/>
            <a:ext cx="22406886" cy="834714"/>
            <a:chOff x="0" y="0"/>
            <a:chExt cx="5901402" cy="219842"/>
          </a:xfrm>
        </p:grpSpPr>
        <p:sp>
          <p:nvSpPr>
            <p:cNvPr id="3" name="Freeform 3"/>
            <p:cNvSpPr/>
            <p:nvPr/>
          </p:nvSpPr>
          <p:spPr>
            <a:xfrm>
              <a:off x="0" y="0"/>
              <a:ext cx="5901402" cy="219842"/>
            </a:xfrm>
            <a:custGeom>
              <a:avLst/>
              <a:gdLst/>
              <a:ahLst/>
              <a:cxnLst/>
              <a:rect l="l" t="t" r="r" b="b"/>
              <a:pathLst>
                <a:path w="5901402" h="219842">
                  <a:moveTo>
                    <a:pt x="0" y="0"/>
                  </a:moveTo>
                  <a:lnTo>
                    <a:pt x="5901402" y="0"/>
                  </a:lnTo>
                  <a:lnTo>
                    <a:pt x="5901402" y="219842"/>
                  </a:lnTo>
                  <a:lnTo>
                    <a:pt x="0" y="219842"/>
                  </a:lnTo>
                  <a:close/>
                </a:path>
              </a:pathLst>
            </a:custGeom>
            <a:solidFill>
              <a:srgbClr val="051D64"/>
            </a:solidFill>
          </p:spPr>
        </p:sp>
        <p:sp>
          <p:nvSpPr>
            <p:cNvPr id="4" name="TextBox 4"/>
            <p:cNvSpPr txBox="1"/>
            <p:nvPr/>
          </p:nvSpPr>
          <p:spPr>
            <a:xfrm>
              <a:off x="0" y="-38100"/>
              <a:ext cx="5901402" cy="257942"/>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5"/>
          <p:cNvSpPr/>
          <p:nvPr/>
        </p:nvSpPr>
        <p:spPr>
          <a:xfrm rot="5400000" flipH="1">
            <a:off x="14195093" y="9321007"/>
            <a:ext cx="6128414" cy="2288499"/>
          </a:xfrm>
          <a:custGeom>
            <a:avLst/>
            <a:gdLst/>
            <a:ahLst/>
            <a:cxnLst/>
            <a:rect l="l" t="t" r="r" b="b"/>
            <a:pathLst>
              <a:path w="6128414" h="2288499">
                <a:moveTo>
                  <a:pt x="6128414" y="0"/>
                </a:moveTo>
                <a:lnTo>
                  <a:pt x="0" y="0"/>
                </a:lnTo>
                <a:lnTo>
                  <a:pt x="0" y="2288499"/>
                </a:lnTo>
                <a:lnTo>
                  <a:pt x="6128414" y="2288499"/>
                </a:lnTo>
                <a:lnTo>
                  <a:pt x="6128414" y="0"/>
                </a:lnTo>
                <a:close/>
              </a:path>
            </a:pathLst>
          </a:custGeom>
          <a:blipFill>
            <a:blip r:embed="rId1">
              <a:extLst>
                <a:ext uri="{96DAC541-7B7A-43D3-8B79-37D633B846F1}">
                  <asvg:svgBlip xmlns:asvg="http://schemas.microsoft.com/office/drawing/2016/SVG/main" r:embed="rId2"/>
                </a:ext>
              </a:extLst>
            </a:blip>
            <a:stretch>
              <a:fillRect r="-103224"/>
            </a:stretch>
          </a:blipFill>
        </p:spPr>
      </p:sp>
      <p:sp>
        <p:nvSpPr>
          <p:cNvPr id="9" name="AutoShape 9"/>
          <p:cNvSpPr/>
          <p:nvPr/>
        </p:nvSpPr>
        <p:spPr>
          <a:xfrm>
            <a:off x="800274" y="297741"/>
            <a:ext cx="375086" cy="438940"/>
          </a:xfrm>
          <a:prstGeom prst="line">
            <a:avLst/>
          </a:prstGeom>
          <a:ln w="66675" cap="flat">
            <a:solidFill>
              <a:srgbClr val="F9B680"/>
            </a:solidFill>
            <a:prstDash val="solid"/>
            <a:headEnd type="none" w="sm" len="sm"/>
            <a:tailEnd type="none" w="sm" len="sm"/>
          </a:ln>
        </p:spPr>
      </p:sp>
      <p:sp>
        <p:nvSpPr>
          <p:cNvPr id="10" name="AutoShape 10"/>
          <p:cNvSpPr/>
          <p:nvPr/>
        </p:nvSpPr>
        <p:spPr>
          <a:xfrm>
            <a:off x="1141493" y="297741"/>
            <a:ext cx="375086" cy="438940"/>
          </a:xfrm>
          <a:prstGeom prst="line">
            <a:avLst/>
          </a:prstGeom>
          <a:ln w="66675" cap="flat">
            <a:solidFill>
              <a:srgbClr val="F9B680"/>
            </a:solidFill>
            <a:prstDash val="solid"/>
            <a:headEnd type="none" w="sm" len="sm"/>
            <a:tailEnd type="none" w="sm" len="sm"/>
          </a:ln>
        </p:spPr>
      </p:sp>
      <p:sp>
        <p:nvSpPr>
          <p:cNvPr id="11" name="AutoShape 11"/>
          <p:cNvSpPr/>
          <p:nvPr/>
        </p:nvSpPr>
        <p:spPr>
          <a:xfrm>
            <a:off x="1482711" y="297741"/>
            <a:ext cx="375086" cy="438940"/>
          </a:xfrm>
          <a:prstGeom prst="line">
            <a:avLst/>
          </a:prstGeom>
          <a:ln w="66675" cap="flat">
            <a:solidFill>
              <a:srgbClr val="F9B680"/>
            </a:solidFill>
            <a:prstDash val="solid"/>
            <a:headEnd type="none" w="sm" len="sm"/>
            <a:tailEnd type="none" w="sm" len="sm"/>
          </a:ln>
        </p:spPr>
      </p:sp>
      <p:sp>
        <p:nvSpPr>
          <p:cNvPr id="12" name="AutoShape 12"/>
          <p:cNvSpPr/>
          <p:nvPr/>
        </p:nvSpPr>
        <p:spPr>
          <a:xfrm>
            <a:off x="1823929" y="297741"/>
            <a:ext cx="375086" cy="438940"/>
          </a:xfrm>
          <a:prstGeom prst="line">
            <a:avLst/>
          </a:prstGeom>
          <a:ln w="66675" cap="flat">
            <a:solidFill>
              <a:srgbClr val="F9B680"/>
            </a:solidFill>
            <a:prstDash val="solid"/>
            <a:headEnd type="none" w="sm" len="sm"/>
            <a:tailEnd type="none" w="sm" len="sm"/>
          </a:ln>
        </p:spPr>
      </p:sp>
      <p:sp>
        <p:nvSpPr>
          <p:cNvPr id="13" name="AutoShape 13"/>
          <p:cNvSpPr/>
          <p:nvPr/>
        </p:nvSpPr>
        <p:spPr>
          <a:xfrm>
            <a:off x="2165147" y="297741"/>
            <a:ext cx="375086" cy="438940"/>
          </a:xfrm>
          <a:prstGeom prst="line">
            <a:avLst/>
          </a:prstGeom>
          <a:ln w="66675" cap="flat">
            <a:solidFill>
              <a:srgbClr val="F9B680"/>
            </a:solidFill>
            <a:prstDash val="solid"/>
            <a:headEnd type="none" w="sm" len="sm"/>
            <a:tailEnd type="none" w="sm" len="sm"/>
          </a:ln>
        </p:spPr>
      </p:sp>
      <p:sp>
        <p:nvSpPr>
          <p:cNvPr id="14" name="AutoShape 14"/>
          <p:cNvSpPr/>
          <p:nvPr/>
        </p:nvSpPr>
        <p:spPr>
          <a:xfrm>
            <a:off x="2506365" y="297741"/>
            <a:ext cx="375086" cy="438940"/>
          </a:xfrm>
          <a:prstGeom prst="line">
            <a:avLst/>
          </a:prstGeom>
          <a:ln w="66675" cap="flat">
            <a:solidFill>
              <a:srgbClr val="F9B680"/>
            </a:solidFill>
            <a:prstDash val="solid"/>
            <a:headEnd type="none" w="sm" len="sm"/>
            <a:tailEnd type="none" w="sm" len="sm"/>
          </a:ln>
        </p:spPr>
      </p:sp>
      <p:sp>
        <p:nvSpPr>
          <p:cNvPr id="15" name="AutoShape 15"/>
          <p:cNvSpPr/>
          <p:nvPr/>
        </p:nvSpPr>
        <p:spPr>
          <a:xfrm>
            <a:off x="2847584" y="297741"/>
            <a:ext cx="375086" cy="438940"/>
          </a:xfrm>
          <a:prstGeom prst="line">
            <a:avLst/>
          </a:prstGeom>
          <a:ln w="66675" cap="flat">
            <a:solidFill>
              <a:srgbClr val="F9B680"/>
            </a:solidFill>
            <a:prstDash val="solid"/>
            <a:headEnd type="none" w="sm" len="sm"/>
            <a:tailEnd type="none" w="sm" len="sm"/>
          </a:ln>
        </p:spPr>
      </p:sp>
      <p:sp>
        <p:nvSpPr>
          <p:cNvPr id="16" name="AutoShape 16"/>
          <p:cNvSpPr/>
          <p:nvPr/>
        </p:nvSpPr>
        <p:spPr>
          <a:xfrm>
            <a:off x="3188802" y="297741"/>
            <a:ext cx="375086" cy="438940"/>
          </a:xfrm>
          <a:prstGeom prst="line">
            <a:avLst/>
          </a:prstGeom>
          <a:ln w="66675" cap="flat">
            <a:solidFill>
              <a:srgbClr val="F9B680"/>
            </a:solidFill>
            <a:prstDash val="solid"/>
            <a:headEnd type="none" w="sm" len="sm"/>
            <a:tailEnd type="none" w="sm" len="sm"/>
          </a:ln>
        </p:spPr>
      </p:sp>
      <p:sp>
        <p:nvSpPr>
          <p:cNvPr id="26" name="Freeform 26"/>
          <p:cNvSpPr/>
          <p:nvPr/>
        </p:nvSpPr>
        <p:spPr>
          <a:xfrm>
            <a:off x="10744155" y="0"/>
            <a:ext cx="7543845" cy="1471050"/>
          </a:xfrm>
          <a:custGeom>
            <a:avLst/>
            <a:gdLst/>
            <a:ahLst/>
            <a:cxnLst/>
            <a:rect l="l" t="t" r="r" b="b"/>
            <a:pathLst>
              <a:path w="7543845" h="1471050">
                <a:moveTo>
                  <a:pt x="0" y="0"/>
                </a:moveTo>
                <a:lnTo>
                  <a:pt x="7543845" y="0"/>
                </a:lnTo>
                <a:lnTo>
                  <a:pt x="7543845" y="1471050"/>
                </a:lnTo>
                <a:lnTo>
                  <a:pt x="0" y="1471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9" name="Group 18"/>
          <p:cNvGrpSpPr/>
          <p:nvPr/>
        </p:nvGrpSpPr>
        <p:grpSpPr>
          <a:xfrm>
            <a:off x="4251906" y="1788553"/>
            <a:ext cx="9183973" cy="7557076"/>
            <a:chOff x="4552013" y="2729924"/>
            <a:chExt cx="9183973" cy="7557076"/>
          </a:xfrm>
        </p:grpSpPr>
        <p:sp>
          <p:nvSpPr>
            <p:cNvPr id="7" name="Oval 6"/>
            <p:cNvSpPr/>
            <p:nvPr/>
          </p:nvSpPr>
          <p:spPr>
            <a:xfrm>
              <a:off x="7993682" y="2729924"/>
              <a:ext cx="2300634" cy="2300634"/>
            </a:xfrm>
            <a:prstGeom prst="ellipse">
              <a:avLst/>
            </a:prstGeom>
            <a:solidFill>
              <a:srgbClr val="E8E8E8"/>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smtClean="0">
                  <a:solidFill>
                    <a:srgbClr val="051D64"/>
                  </a:solidFill>
                  <a:latin typeface="Arial" panose="020B0604020202020204" pitchFamily="34" charset="0"/>
                  <a:cs typeface="Arial" panose="020B0604020202020204" pitchFamily="34" charset="0"/>
                </a:rPr>
                <a:t>1</a:t>
              </a:r>
              <a:endParaRPr lang="en-US" sz="9000" b="1">
                <a:solidFill>
                  <a:srgbClr val="051D64"/>
                </a:solidFill>
                <a:latin typeface="Arial" panose="020B0604020202020204" pitchFamily="34" charset="0"/>
                <a:cs typeface="Arial" panose="020B0604020202020204" pitchFamily="34" charset="0"/>
              </a:endParaRPr>
            </a:p>
          </p:txBody>
        </p:sp>
        <p:sp>
          <p:nvSpPr>
            <p:cNvPr id="17" name="TextBox 16"/>
            <p:cNvSpPr txBox="1"/>
            <p:nvPr/>
          </p:nvSpPr>
          <p:spPr>
            <a:xfrm>
              <a:off x="4552013" y="5347186"/>
              <a:ext cx="9183973" cy="4939814"/>
            </a:xfrm>
            <a:prstGeom prst="rect">
              <a:avLst/>
            </a:prstGeom>
            <a:noFill/>
          </p:spPr>
          <p:txBody>
            <a:bodyPr wrap="square">
              <a:spAutoFit/>
            </a:bodyPr>
            <a:lstStyle/>
            <a:p>
              <a:pPr algn="ctr">
                <a:lnSpc>
                  <a:spcPct val="150000"/>
                </a:lnSpc>
              </a:pPr>
              <a:r>
                <a:rPr lang="en-US" sz="7000" b="1">
                  <a:solidFill>
                    <a:srgbClr val="051D64"/>
                  </a:solidFill>
                  <a:latin typeface="Arial" panose="020B0604020202020204" pitchFamily="34" charset="0"/>
                  <a:cs typeface="Arial" panose="020B0604020202020204" pitchFamily="34" charset="0"/>
                </a:rPr>
                <a:t>Trí tuệ nhân tạo và sự phát triển của một số lĩnh vực</a:t>
              </a:r>
              <a:endParaRPr lang="en-US" sz="7000" b="1">
                <a:solidFill>
                  <a:srgbClr val="051D64"/>
                </a:solidFill>
                <a:latin typeface="Arial" panose="020B0604020202020204" pitchFamily="34" charset="0"/>
                <a:cs typeface="Arial" panose="020B0604020202020204" pitchFamily="34" charset="0"/>
              </a:endParaRPr>
            </a:p>
          </p:txBody>
        </p:sp>
      </p:grpSp>
      <p:sp>
        <p:nvSpPr>
          <p:cNvPr id="20" name="Freeform 3"/>
          <p:cNvSpPr/>
          <p:nvPr/>
        </p:nvSpPr>
        <p:spPr>
          <a:xfrm>
            <a:off x="280465" y="7179242"/>
            <a:ext cx="3283423" cy="2805835"/>
          </a:xfrm>
          <a:custGeom>
            <a:avLst/>
            <a:gdLst/>
            <a:ahLst/>
            <a:cxnLst/>
            <a:rect l="l" t="t" r="r" b="b"/>
            <a:pathLst>
              <a:path w="8664791" h="7404458">
                <a:moveTo>
                  <a:pt x="0" y="0"/>
                </a:moveTo>
                <a:lnTo>
                  <a:pt x="8664791" y="0"/>
                </a:lnTo>
                <a:lnTo>
                  <a:pt x="8664791" y="7404458"/>
                </a:lnTo>
                <a:lnTo>
                  <a:pt x="0" y="74044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Freeform 8"/>
          <p:cNvSpPr/>
          <p:nvPr/>
        </p:nvSpPr>
        <p:spPr>
          <a:xfrm>
            <a:off x="16154400" y="8886289"/>
            <a:ext cx="1981200" cy="2124611"/>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16" name="Group 15"/>
          <p:cNvGrpSpPr/>
          <p:nvPr/>
        </p:nvGrpSpPr>
        <p:grpSpPr>
          <a:xfrm>
            <a:off x="-2667000" y="-4305300"/>
            <a:ext cx="8153400" cy="8153400"/>
            <a:chOff x="-1905000" y="-3162300"/>
            <a:chExt cx="8153400" cy="8153400"/>
          </a:xfrm>
        </p:grpSpPr>
        <p:sp>
          <p:nvSpPr>
            <p:cNvPr id="12" name="Oval 11"/>
            <p:cNvSpPr/>
            <p:nvPr/>
          </p:nvSpPr>
          <p:spPr>
            <a:xfrm>
              <a:off x="-1752600" y="-3009900"/>
              <a:ext cx="8001000" cy="8001000"/>
            </a:xfrm>
            <a:prstGeom prst="ellipse">
              <a:avLst/>
            </a:prstGeom>
            <a:noFill/>
            <a:ln>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05000" y="-3162300"/>
              <a:ext cx="8001000" cy="800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rot="20036829">
            <a:off x="-937905" y="990986"/>
            <a:ext cx="6726724" cy="1103892"/>
          </a:xfrm>
          <a:prstGeom prst="rect">
            <a:avLst/>
          </a:prstGeom>
          <a:noFill/>
        </p:spPr>
        <p:txBody>
          <a:bodyPr wrap="square" rtlCol="0">
            <a:spAutoFit/>
          </a:bodyPr>
          <a:lstStyle/>
          <a:p>
            <a:pPr algn="ctr">
              <a:lnSpc>
                <a:spcPct val="150000"/>
              </a:lnSpc>
            </a:pPr>
            <a:r>
              <a:rPr lang="en-US" sz="5000" b="1" smtClean="0">
                <a:solidFill>
                  <a:srgbClr val="C00000"/>
                </a:solidFill>
                <a:latin typeface="Arial" panose="020B0604020202020204" pitchFamily="34" charset="0"/>
                <a:cs typeface="Arial" panose="020B0604020202020204" pitchFamily="34" charset="0"/>
              </a:rPr>
              <a:t>HOẠT ĐỘNG 1</a:t>
            </a:r>
            <a:endParaRPr lang="en-US" sz="5000" b="1">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5970644" y="495300"/>
            <a:ext cx="10183756" cy="2532640"/>
            <a:chOff x="628650" y="5658860"/>
            <a:chExt cx="6027268" cy="2532640"/>
          </a:xfrm>
        </p:grpSpPr>
        <p:grpSp>
          <p:nvGrpSpPr>
            <p:cNvPr id="22" name="Group 21"/>
            <p:cNvGrpSpPr/>
            <p:nvPr/>
          </p:nvGrpSpPr>
          <p:grpSpPr>
            <a:xfrm>
              <a:off x="628650" y="5658860"/>
              <a:ext cx="6027268" cy="2532640"/>
              <a:chOff x="628650" y="5658860"/>
              <a:chExt cx="4979047" cy="2532640"/>
            </a:xfrm>
          </p:grpSpPr>
          <p:sp>
            <p:nvSpPr>
              <p:cNvPr id="19" name="Rectangle: Diagonal Corners Rounded 18"/>
              <p:cNvSpPr/>
              <p:nvPr/>
            </p:nvSpPr>
            <p:spPr>
              <a:xfrm>
                <a:off x="762001" y="5753100"/>
                <a:ext cx="4845696" cy="2438400"/>
              </a:xfrm>
              <a:prstGeom prst="round2DiagRect">
                <a:avLst/>
              </a:prstGeom>
              <a:noFill/>
              <a:ln>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p:cNvSpPr/>
              <p:nvPr/>
            </p:nvSpPr>
            <p:spPr>
              <a:xfrm>
                <a:off x="628650" y="5658860"/>
                <a:ext cx="4955014" cy="2438400"/>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807533" y="5958257"/>
              <a:ext cx="5658795" cy="1839606"/>
            </a:xfrm>
            <a:prstGeom prst="rect">
              <a:avLst/>
            </a:prstGeom>
            <a:noFill/>
          </p:spPr>
          <p:txBody>
            <a:bodyPr wrap="square">
              <a:spAutoFit/>
            </a:bodyPr>
            <a:lstStyle/>
            <a:p>
              <a:pPr algn="ctr">
                <a:lnSpc>
                  <a:spcPct val="150000"/>
                </a:lnSpc>
              </a:pPr>
              <a:r>
                <a:rPr lang="vi-VN" sz="4000" b="1">
                  <a:cs typeface="Arial" panose="020B0604020202020204" pitchFamily="34" charset="0"/>
                </a:rPr>
                <a:t>Tìm hiểu một số lĩnh vực phát triển mạnh mẽ nhờ ứng dụng AI </a:t>
              </a:r>
              <a:r>
                <a:rPr lang="en-US" sz="4000" b="1" smtClean="0">
                  <a:cs typeface="Arial" panose="020B0604020202020204" pitchFamily="34" charset="0"/>
                </a:rPr>
                <a:t>(</a:t>
              </a:r>
              <a:r>
                <a:rPr lang="vi-VN" sz="4000" b="1" smtClean="0">
                  <a:cs typeface="Arial" panose="020B0604020202020204" pitchFamily="34" charset="0"/>
                </a:rPr>
                <a:t>SGK tr</a:t>
              </a:r>
              <a:r>
                <a:rPr lang="en-US" sz="4000" b="1" smtClean="0">
                  <a:cs typeface="Arial" panose="020B0604020202020204" pitchFamily="34" charset="0"/>
                </a:rPr>
                <a:t>.</a:t>
              </a:r>
              <a:r>
                <a:rPr lang="vi-VN" sz="4000" b="1" smtClean="0">
                  <a:cs typeface="Arial" panose="020B0604020202020204" pitchFamily="34" charset="0"/>
                </a:rPr>
                <a:t> 9</a:t>
              </a:r>
              <a:r>
                <a:rPr lang="en-US" sz="4000" b="1" smtClean="0">
                  <a:cs typeface="Arial" panose="020B0604020202020204" pitchFamily="34" charset="0"/>
                </a:rPr>
                <a:t>)</a:t>
              </a:r>
              <a:r>
                <a:rPr lang="vi-VN" sz="4000" b="1" smtClean="0">
                  <a:cs typeface="Arial" panose="020B0604020202020204" pitchFamily="34" charset="0"/>
                </a:rPr>
                <a:t> </a:t>
              </a:r>
              <a:endParaRPr lang="en-US" sz="4000" b="1">
                <a:latin typeface="Arial" panose="020B0604020202020204" pitchFamily="34" charset="0"/>
                <a:cs typeface="Arial" panose="020B0604020202020204" pitchFamily="34" charset="0"/>
              </a:endParaRPr>
            </a:p>
          </p:txBody>
        </p:sp>
      </p:grpSp>
      <p:sp>
        <p:nvSpPr>
          <p:cNvPr id="24" name="TextBox 23"/>
          <p:cNvSpPr txBox="1"/>
          <p:nvPr/>
        </p:nvSpPr>
        <p:spPr>
          <a:xfrm>
            <a:off x="762000" y="4177308"/>
            <a:ext cx="8610600" cy="4708981"/>
          </a:xfrm>
          <a:prstGeom prst="rect">
            <a:avLst/>
          </a:prstGeom>
          <a:noFill/>
        </p:spPr>
        <p:txBody>
          <a:bodyPr wrap="square" rtlCol="0">
            <a:spAutoFit/>
          </a:bodyPr>
          <a:lstStyle/>
          <a:p>
            <a:pPr algn="just">
              <a:lnSpc>
                <a:spcPct val="150000"/>
              </a:lnSpc>
            </a:pPr>
            <a:r>
              <a:rPr lang="vi-VN" sz="4000">
                <a:cs typeface="Arial" panose="020B0604020202020204" pitchFamily="34" charset="0"/>
              </a:rPr>
              <a:t>Ngày nay, nhiều lĩnh vực đang có thay đổi lớn lao nhờ ứng dụng AI. Hãy chỉ ra một vài lĩnh vực mà em tìm hiểu được qua các phương tiện thông tin đại chúng và Internet.</a:t>
            </a:r>
            <a:endParaRPr lang="en-US" sz="4000">
              <a:latin typeface="Arial" panose="020B0604020202020204" pitchFamily="34" charset="0"/>
              <a:cs typeface="Arial" panose="020B0604020202020204" pitchFamily="34" charset="0"/>
            </a:endParaRPr>
          </a:p>
        </p:txBody>
      </p:sp>
      <p:grpSp>
        <p:nvGrpSpPr>
          <p:cNvPr id="25" name="Group 24"/>
          <p:cNvGrpSpPr/>
          <p:nvPr/>
        </p:nvGrpSpPr>
        <p:grpSpPr>
          <a:xfrm>
            <a:off x="9913275" y="3249074"/>
            <a:ext cx="7214519" cy="6180039"/>
            <a:chOff x="9163050" y="667530"/>
            <a:chExt cx="7214519" cy="6180039"/>
          </a:xfrm>
        </p:grpSpPr>
        <p:pic>
          <p:nvPicPr>
            <p:cNvPr id="26" name="Picture 2" descr="Apple tham vọng “trình làng” ô tô không người lái – TVPARK – HỆ THỐNG ĐỖ XE  THÔNG MINH &amp; THANG MÁ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63050" y="667530"/>
              <a:ext cx="7214519" cy="499240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0253306" y="5195898"/>
              <a:ext cx="4953000" cy="1651671"/>
            </a:xfrm>
            <a:prstGeom prst="rect">
              <a:avLst/>
            </a:prstGeom>
            <a:noFill/>
          </p:spPr>
          <p:txBody>
            <a:bodyPr wrap="square" rtlCol="0">
              <a:spAutoFit/>
            </a:bodyPr>
            <a:lstStyle/>
            <a:p>
              <a:pPr algn="ctr">
                <a:lnSpc>
                  <a:spcPct val="150000"/>
                </a:lnSpc>
              </a:pPr>
              <a:r>
                <a:rPr lang="en-US" sz="3600" i="1">
                  <a:solidFill>
                    <a:srgbClr val="002060"/>
                  </a:solidFill>
                  <a:latin typeface="Arial" panose="020B0604020202020204" pitchFamily="34" charset="0"/>
                  <a:cs typeface="Arial" panose="020B0604020202020204" pitchFamily="34" charset="0"/>
                </a:rPr>
                <a:t>Dòng xe không người lái của hãng Apple </a:t>
              </a:r>
              <a:endParaRPr lang="en-US" sz="3600" i="1">
                <a:solidFill>
                  <a:srgbClr val="002060"/>
                </a:solidFill>
                <a:latin typeface="Arial" panose="020B0604020202020204" pitchFamily="34" charset="0"/>
                <a:cs typeface="Arial" panose="020B0604020202020204" pitchFamily="34" charset="0"/>
              </a:endParaRPr>
            </a:p>
          </p:txBody>
        </p:sp>
      </p:gr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p:nvGrpSpPr>
        <p:grpSpPr>
          <a:xfrm>
            <a:off x="1143000" y="-196508"/>
            <a:ext cx="17541576" cy="1333248"/>
            <a:chOff x="9718497" y="-266700"/>
            <a:chExt cx="10938847" cy="1600200"/>
          </a:xfrm>
        </p:grpSpPr>
        <p:sp>
          <p:nvSpPr>
            <p:cNvPr id="3" name="Parallelogram 2"/>
            <p:cNvSpPr/>
            <p:nvPr/>
          </p:nvSpPr>
          <p:spPr>
            <a:xfrm>
              <a:off x="9718497" y="-266700"/>
              <a:ext cx="10938847" cy="1600200"/>
            </a:xfrm>
            <a:prstGeom prst="parallelogram">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78821" y="89144"/>
              <a:ext cx="10311402" cy="861774"/>
            </a:xfrm>
            <a:prstGeom prst="rect">
              <a:avLst/>
            </a:prstGeom>
            <a:noFill/>
          </p:spPr>
          <p:txBody>
            <a:bodyPr wrap="square" rtlCol="0">
              <a:spAutoFit/>
            </a:bodyPr>
            <a:lstStyle/>
            <a:p>
              <a:pPr algn="r"/>
              <a:r>
                <a:rPr lang="en-US" sz="5000" b="1" smtClean="0">
                  <a:solidFill>
                    <a:schemeClr val="bg1"/>
                  </a:solidFill>
                  <a:latin typeface="Arial" panose="020B0604020202020204" pitchFamily="34" charset="0"/>
                  <a:cs typeface="Arial" panose="020B0604020202020204" pitchFamily="34" charset="0"/>
                </a:rPr>
                <a:t>Một </a:t>
              </a:r>
              <a:r>
                <a:rPr lang="en-US" sz="5000" b="1">
                  <a:solidFill>
                    <a:schemeClr val="bg1"/>
                  </a:solidFill>
                  <a:latin typeface="Arial" panose="020B0604020202020204" pitchFamily="34" charset="0"/>
                  <a:cs typeface="Arial" panose="020B0604020202020204" pitchFamily="34" charset="0"/>
                </a:rPr>
                <a:t>số lĩnh vực phát triển mạnh mẽ nhờ ứng dụng AI </a:t>
              </a:r>
              <a:endParaRPr lang="en-US" sz="5000" b="1">
                <a:solidFill>
                  <a:schemeClr val="bg1"/>
                </a:solidFill>
                <a:latin typeface="Arial" panose="020B0604020202020204" pitchFamily="34" charset="0"/>
                <a:cs typeface="Arial" panose="020B0604020202020204" pitchFamily="34" charset="0"/>
              </a:endParaRPr>
            </a:p>
          </p:txBody>
        </p:sp>
      </p:grpSp>
      <p:sp>
        <p:nvSpPr>
          <p:cNvPr id="16" name="TextBox 15"/>
          <p:cNvSpPr txBox="1"/>
          <p:nvPr/>
        </p:nvSpPr>
        <p:spPr>
          <a:xfrm>
            <a:off x="3390499" y="1433221"/>
            <a:ext cx="12024024" cy="193899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smtClean="0">
                <a:solidFill>
                  <a:srgbClr val="C00000"/>
                </a:solidFill>
                <a:ea typeface="Calibri" panose="020F0502020204030204" pitchFamily="34" charset="0"/>
              </a:rPr>
              <a:t>Hệ </a:t>
            </a:r>
            <a:r>
              <a:rPr lang="vi-VN" sz="4000" b="1">
                <a:solidFill>
                  <a:srgbClr val="C00000"/>
                </a:solidFill>
                <a:ea typeface="Calibri" panose="020F0502020204030204" pitchFamily="34" charset="0"/>
              </a:rPr>
              <a:t>chuyên gia: </a:t>
            </a:r>
            <a:r>
              <a:rPr lang="vi-VN" sz="4000" smtClean="0">
                <a:ea typeface="Calibri" panose="020F0502020204030204" pitchFamily="34" charset="0"/>
              </a:rPr>
              <a:t>có </a:t>
            </a:r>
            <a:r>
              <a:rPr lang="vi-VN" sz="4000">
                <a:ea typeface="Calibri" panose="020F0502020204030204" pitchFamily="34" charset="0"/>
              </a:rPr>
              <a:t>khả năng tự học từ dữ liệu để tự hình thành các luật và tri thức dựa trên dữ liệu.</a:t>
            </a:r>
            <a:endParaRPr lang="en-US" sz="4000"/>
          </a:p>
        </p:txBody>
      </p:sp>
      <p:pic>
        <p:nvPicPr>
          <p:cNvPr id="1030" name="Picture 6" descr="https://cdn-images.vtv.vn/zoom/640_400/2019/1/18/ung-thu-phoi-1547808308958598841897.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85997" y="3668694"/>
            <a:ext cx="6096000" cy="42258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287711" y="8039100"/>
            <a:ext cx="8229600" cy="1938992"/>
          </a:xfrm>
          <a:prstGeom prst="rect">
            <a:avLst/>
          </a:prstGeom>
          <a:noFill/>
        </p:spPr>
        <p:txBody>
          <a:bodyPr wrap="square" rtlCol="0">
            <a:spAutoFit/>
          </a:bodyPr>
          <a:lstStyle/>
          <a:p>
            <a:pPr algn="ctr">
              <a:lnSpc>
                <a:spcPct val="150000"/>
              </a:lnSpc>
            </a:pPr>
            <a:r>
              <a:rPr lang="vi-VN" sz="4000" i="1">
                <a:solidFill>
                  <a:srgbClr val="000000"/>
                </a:solidFill>
                <a:ea typeface="Calibri" panose="020F0502020204030204" pitchFamily="34" charset="0"/>
              </a:rPr>
              <a:t>Hệ chuyên gia PXDE giúp dự đoán mức độ và loại ung thư phổi.</a:t>
            </a:r>
            <a:endParaRPr lang="en-US" sz="4000" i="1">
              <a:solidFill>
                <a:srgbClr val="000000"/>
              </a:solidFill>
            </a:endParaRPr>
          </a:p>
        </p:txBody>
      </p:sp>
      <p:pic>
        <p:nvPicPr>
          <p:cNvPr id="9" name="Picture 8"/>
          <p:cNvPicPr>
            <a:picLocks noChangeAspect="1"/>
          </p:cNvPicPr>
          <p:nvPr/>
        </p:nvPicPr>
        <p:blipFill>
          <a:blip r:embed="rId2"/>
          <a:stretch>
            <a:fillRect/>
          </a:stretch>
        </p:blipFill>
        <p:spPr>
          <a:xfrm>
            <a:off x="9667797" y="3668151"/>
            <a:ext cx="6172200" cy="4231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500" fill="hold"/>
                                        <p:tgtEl>
                                          <p:spTgt spid="1030"/>
                                        </p:tgtEl>
                                        <p:attrNameLst>
                                          <p:attrName>ppt_w</p:attrName>
                                        </p:attrNameLst>
                                      </p:cBhvr>
                                      <p:tavLst>
                                        <p:tav tm="0">
                                          <p:val>
                                            <p:fltVal val="0"/>
                                          </p:val>
                                        </p:tav>
                                        <p:tav tm="100000">
                                          <p:val>
                                            <p:strVal val="#ppt_w"/>
                                          </p:val>
                                        </p:tav>
                                      </p:tavLst>
                                    </p:anim>
                                    <p:anim calcmode="lin" valueType="num">
                                      <p:cBhvr>
                                        <p:cTn id="13" dur="500" fill="hold"/>
                                        <p:tgtEl>
                                          <p:spTgt spid="1030"/>
                                        </p:tgtEl>
                                        <p:attrNameLst>
                                          <p:attrName>ppt_h</p:attrName>
                                        </p:attrNameLst>
                                      </p:cBhvr>
                                      <p:tavLst>
                                        <p:tav tm="0">
                                          <p:val>
                                            <p:fltVal val="0"/>
                                          </p:val>
                                        </p:tav>
                                        <p:tav tm="100000">
                                          <p:val>
                                            <p:strVal val="#ppt_h"/>
                                          </p:val>
                                        </p:tav>
                                      </p:tavLst>
                                    </p:anim>
                                    <p:animEffect transition="in" filter="fade">
                                      <p:cBhvr>
                                        <p:cTn id="14" dur="500"/>
                                        <p:tgtEl>
                                          <p:spTgt spid="103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000"/>
                            </p:stCondLst>
                            <p:childTnLst>
                              <p:par>
                                <p:cTn id="21" presetID="16" presetClass="entr" presetSubtype="37"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out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12382</Words>
  <Application>WPS Presentation</Application>
  <PresentationFormat>Custom</PresentationFormat>
  <Paragraphs>469</Paragraphs>
  <Slides>57</Slides>
  <Notes>3</Notes>
  <HiddenSlides>0</HiddenSlides>
  <MMClips>4</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57</vt:i4>
      </vt:variant>
    </vt:vector>
  </HeadingPairs>
  <TitlesOfParts>
    <vt:vector size="67" baseType="lpstr">
      <vt:lpstr>Arial</vt:lpstr>
      <vt:lpstr>SimSun</vt:lpstr>
      <vt:lpstr>Wingdings</vt:lpstr>
      <vt:lpstr>Calibri</vt:lpstr>
      <vt:lpstr>Microsoft YaHei</vt:lpstr>
      <vt:lpstr>Arial Unicode MS</vt:lpstr>
      <vt:lpstr>Calibri</vt:lpstr>
      <vt:lpstr>Arial (Body)</vt:lpstr>
      <vt:lpstr>Courier New</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Platinum Navy And Peach Geometric IT Solutions And Technology Presentation </dc:title>
  <dc:creator/>
  <cp:lastModifiedBy>Thu Hà Võ</cp:lastModifiedBy>
  <cp:revision>49</cp:revision>
  <dcterms:created xsi:type="dcterms:W3CDTF">2006-08-16T00:00:00Z</dcterms:created>
  <dcterms:modified xsi:type="dcterms:W3CDTF">2024-09-08T15:15:08Z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02DE58AA7F874B33A58DBE930143715C_12</vt:lpwstr>
  </property>
  <property fmtid="{D5CDD505-2E9C-101B-9397-08002B2CF9AE}" pid="3" name="KSOProductBuildVer">
    <vt:lpwstr>1033-12.2.0.18165</vt:lpwstr>
  </property>
</Properties>
</file>