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</p:sldMasterIdLst>
  <p:notesMasterIdLst>
    <p:notesMasterId r:id="rId44"/>
  </p:notesMasterIdLst>
  <p:sldIdLst>
    <p:sldId id="256" r:id="rId15"/>
    <p:sldId id="286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3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8F2E6-0B76-4A60-809B-CC7CCA6C977C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1EC8-EFCC-454B-BAA3-9BBFF46E63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8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1EC8-EFCC-454B-BAA3-9BBFF46E63E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72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F35D0C-59C5-4E86-8C96-C8C789452AED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8056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9B22A7F-A799-431F-A201-E41F48A72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277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F236B29-C30B-45CE-945E-C236E337D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116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5758B6B-AB08-4941-A39D-4E2CCB6F9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016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A229DD7-E093-41D1-8BC2-C71D1302A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883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2E85B97-CFA6-4B89-A28D-200204B2D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048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23A9E7C-B427-4EC8-B9A9-622E108FC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5648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E2BBD85-5D6B-4B66-8645-89387232B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376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952A916-BB67-44B7-A32A-93D230BAD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986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86972A-5AA1-4B8E-827D-C2C17A5B6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908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55B3B18-5ED6-4681-B969-E7A24315D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703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45134E5-E99C-4444-8266-116A621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73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C397E64-C0F6-4549-AF0A-8469674EB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313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001F551-42A6-4CD0-AFA0-4A1E7EE31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9388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F3164DE-43CE-4BB3-9C6B-FC2E42CD3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079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EA483F-C733-486C-BE0B-63F1BEAD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19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9F39716-1D28-48D8-9341-386C587AF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328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4F1FA75-BEB2-4671-9AC6-CBD13698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3725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84EE840-9439-43F5-A14A-D56916840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525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8B7249-AA87-47C4-8209-AB779BFF9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1552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AA75E11-C5ED-477A-AF69-4D3F1FDB7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2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18C4C58-A916-4B3D-B7BD-644AF40A7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5424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2B188BF-00FB-48DB-AF94-8F2486240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238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921051D-9105-40B6-BBF2-E879ECEA7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484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1E91942-2686-4BEF-9D26-2F0848584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397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164E830-B3C3-475A-8FD3-9D94B1C3E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682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B2858CE-A62D-4985-AF38-7B15F10C9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766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C0C75C4-6A9B-4DC0-A9AE-DA912FB93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641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901F94C-A4DB-4F28-AD33-8A098C02A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94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D6205DE-2B8B-4F8C-8010-4B7C3524B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25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344A13C-9D93-408A-B402-B157E3262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202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91913B7-6354-4C40-A4F5-6805BFF17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2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FA15D96-4D35-4B40-BBED-58B73037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769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E03BE8C-3778-44CF-99F9-3FD5CB274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09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004DE28-81F8-4D4D-958E-A70E7CD5E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004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542450A-060A-43FF-90FB-031D9ABE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3713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E343161-447F-4958-BA23-700A008D3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700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690D7F-AB53-4FC2-BFC2-13DE5CE04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9643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D1C800B-E5DF-4852-B569-F12AF32F7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7571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427CBB4-C42A-43DF-96AC-EA97219CA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214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FD36C9-07A4-4331-AC7B-ADA816E05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706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F51F16C-18D8-4E0C-9EE6-86D4D3558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968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7FFB74B-9D1D-4342-9276-DC6237223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8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1D265B5-D8EA-4754-8F3C-14FEFACCE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4898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5B8A9D3-DABD-4154-B349-A8A80D4CE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8752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C35F63-5786-437C-ADED-A981ED84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882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F0FDB49-EE52-492B-A0AE-41622458E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770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E6367AF-72FA-467A-BD66-61AF1E950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899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86972A-5AA1-4B8E-827D-C2C17A5B6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4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55B3B18-5ED6-4681-B969-E7A24315D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4366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45134E5-E99C-4444-8266-116A621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3022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C397E64-C0F6-4549-AF0A-8469674EB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45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001F551-42A6-4CD0-AFA0-4A1E7EE31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84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F3164DE-43CE-4BB3-9C6B-FC2E42CD3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98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FF25674-2C38-4734-B154-081270DE1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775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EA483F-C733-486C-BE0B-63F1BEAD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69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9F39716-1D28-48D8-9341-386C587AF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387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4F1FA75-BEB2-4671-9AC6-CBD13698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673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84EE840-9439-43F5-A14A-D56916840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62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8B7249-AA87-47C4-8209-AB779BFF9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376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AA75E11-C5ED-477A-AF69-4D3F1FDB7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393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2BE07A2-C128-47F5-B3AE-0439FA3E3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9816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1BA8265-1477-418F-B379-3D8F5AFF4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118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A5125CE-BB2B-4F0A-9E76-893806F3B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3281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896162-41DF-43E9-ADC5-E190C26AE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9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198B744-984E-4890-8E9D-712907199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439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9D8DA34-59BC-4754-9706-BAD385C47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038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0EE7DB8-BE7E-4B4E-84B7-CF630D1C6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8532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B22FC48-9F82-45EB-87EA-EA7D84B8D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352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CACB78A-4F73-4975-8B05-135393C0A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0180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38F2398-1F47-457C-BAC9-0D097C74D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2624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CD51FE3-5DD5-4CD2-ABE4-9DBA4A699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490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EBDA631-4C80-440C-B54E-A1E71ACB4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252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BCD4A9D-FDD1-46F0-AB45-ED17C3674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8590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8292B-B805-46CA-9742-734BF6065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3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DEDB1C0-C2A8-459F-B129-30BC0861D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E4C8F24-ACFF-4384-BEDE-68548D987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3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12BCAB2-E07D-4186-B0E5-68EC0BE6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8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166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8321B65-E361-44C3-8B24-BB9E2589E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98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D84C8FD-730A-43BE-B6DA-060A34D06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611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187A21C-53C9-4C44-9E30-AFB48D3AC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4E7D57-3723-4A80-B91C-079D72862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2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542450A-060A-43FF-90FB-031D9ABE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8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E343161-447F-4958-BA23-700A008D3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79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690D7F-AB53-4FC2-BFC2-13DE5CE04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55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D1C800B-E5DF-4852-B569-F12AF32F7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21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427CBB4-C42A-43DF-96AC-EA97219CA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489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FD36C9-07A4-4331-AC7B-ADA816E05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6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180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F51F16C-18D8-4E0C-9EE6-86D4D3558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9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7FFB74B-9D1D-4342-9276-DC6237223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2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5B8A9D3-DABD-4154-B349-A8A80D4CE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883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C35F63-5786-437C-ADED-A981ED84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1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F0FDB49-EE52-492B-A0AE-41622458E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99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E6367AF-72FA-467A-BD66-61AF1E950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E7754CF-0628-4C8C-B85B-E6F959A0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39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F811BFA-FA0B-43BF-9145-E795D831F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4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BE94BF9-8B47-4E1D-8B7F-A746CF3CB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96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DDFCA98-1F0C-4EE3-92B8-6E1D6BCE5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708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7B1F72C-AF4F-40C1-9F58-99C6AB06B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87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AA4F511-F472-4F9E-9CB7-DAD431AAB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15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7073A06-A3BA-453B-805B-C5FF5C6E4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4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C8632A-7D96-47E1-8F31-5C643EDBC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AE5484E-069B-4ED4-8901-956F380D0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633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4AEC2BE-8686-4948-84BE-1A021D64F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4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D1EE278-961B-4185-9C63-1BF9ED224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150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2267BD4-93E5-410B-BEE0-CE641B819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95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542450A-060A-43FF-90FB-031D9ABE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79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E343161-447F-4958-BA23-700A008D3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5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147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690D7F-AB53-4FC2-BFC2-13DE5CE04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68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D1C800B-E5DF-4852-B569-F12AF32F7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906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427CBB4-C42A-43DF-96AC-EA97219CA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913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FD36C9-07A4-4331-AC7B-ADA816E05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44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F51F16C-18D8-4E0C-9EE6-86D4D3558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925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7FFB74B-9D1D-4342-9276-DC6237223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7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5B8A9D3-DABD-4154-B349-A8A80D4CE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801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C35F63-5786-437C-ADED-A981ED84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26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F0FDB49-EE52-492B-A0AE-41622458E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69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E6367AF-72FA-467A-BD66-61AF1E950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7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568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18C4C58-A916-4B3D-B7BD-644AF40A7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67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FA15D96-4D35-4B40-BBED-58B73037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13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1D265B5-D8EA-4754-8F3C-14FEFACCE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FF25674-2C38-4734-B154-081270DE1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858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198B744-984E-4890-8E9D-712907199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0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DEDB1C0-C2A8-459F-B129-30BC0861D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2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E4C8F24-ACFF-4384-BEDE-68548D987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013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12BCAB2-E07D-4186-B0E5-68EC0BE6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23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8321B65-E361-44C3-8B24-BB9E2589E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057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D84C8FD-730A-43BE-B6DA-060A34D06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206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187A21C-53C9-4C44-9E30-AFB48D3AC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66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4E7D57-3723-4A80-B91C-079D72862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741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6E4C8F4-6EF2-45A7-B3A9-73E539EF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3408D4D-B12C-4652-B707-E9510D1B0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7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800564-0726-45C8-8039-31BE718C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47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13EDC4D-6CAA-4A5C-AA49-3FC7E7376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251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C6D9FAF-098B-4C6F-B310-A1DE451F6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138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310703C-F41E-4DCB-98F9-F2D1B8814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85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5090A39-796A-4948-8685-1D14D9A91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04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D9664D2-A07D-4DCA-B74B-3BF4B0488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9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9322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BC3961A-33E3-4000-BC8D-2BEF23EFC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247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779B3C1-85FA-4649-83E8-B7C14882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011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766C95E-3F90-46D4-A0CE-93426ABCF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4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167D712-A9DF-4DAA-A8C4-132D80C3B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73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86972A-5AA1-4B8E-827D-C2C17A5B6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55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55B3B18-5ED6-4681-B969-E7A24315D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64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45134E5-E99C-4444-8266-116A621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24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C397E64-C0F6-4549-AF0A-8469674EB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15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001F551-42A6-4CD0-AFA0-4A1E7EE31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8063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F3164DE-43CE-4BB3-9C6B-FC2E42CD3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6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8883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2EA483F-C733-486C-BE0B-63F1BEAD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668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9F39716-1D28-48D8-9341-386C587AF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1970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4F1FA75-BEB2-4671-9AC6-CBD13698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205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84EE840-9439-43F5-A14A-D56916840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710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28B7249-AA87-47C4-8209-AB779BFF9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09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AA75E11-C5ED-477A-AF69-4D3F1FDB7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24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F8DBD56-457A-4E8B-9AF0-57281DE3C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71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3F7D588-907A-43C1-B53C-4F565D2EE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11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728A620-5461-46D0-8996-C9FF7BA5D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66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C678C04-3D89-4458-910D-30057A7DA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86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97B4-B0FA-40FA-AAB4-CABC6016141E}" type="datetimeFigureOut">
              <a:rPr lang="vi-VN" smtClean="0"/>
              <a:t>13/10/2022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722C-238A-463A-9DB5-8542C7B6C9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60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64F9BF-6725-46CB-B087-7668EFA2D31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98C784-48AA-44AA-9399-353C2A24156E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226D8-5F4B-4CCD-AC5B-14B8DE3AE14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7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64F9BF-6725-46CB-B087-7668EFA2D31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C7D350-1D92-4E3F-96A1-27CC0B077E7C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00ACE-BBF0-4760-9A1F-E93DEA2F72AC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226D8-5F4B-4CCD-AC5B-14B8DE3AE14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050DE-DE11-476F-B81F-35F5941F03FF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226D8-5F4B-4CCD-AC5B-14B8DE3AE14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A00ACE-BBF0-4760-9A1F-E93DEA2F72AC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4BEB9-D991-4423-86A4-9BA538A8477B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4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64F9BF-6725-46CB-B087-7668EFA2D31D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467EAF-FA6C-409B-835B-BC979221ED71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8" y="44624"/>
            <a:ext cx="3729063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33" y="3113584"/>
            <a:ext cx="5148064" cy="362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11" y="44624"/>
            <a:ext cx="5124086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8" y="3113584"/>
            <a:ext cx="3704050" cy="3624645"/>
          </a:xfrm>
          <a:prstGeom prst="rect">
            <a:avLst/>
          </a:prstGeom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</p:spTree>
    <p:extLst>
      <p:ext uri="{BB962C8B-B14F-4D97-AF65-F5344CB8AC3E}">
        <p14:creationId xmlns:p14="http://schemas.microsoft.com/office/powerpoint/2010/main" val="1463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  <p:pic>
        <p:nvPicPr>
          <p:cNvPr id="4" name="Picture 23" descr="Wav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91554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wa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1" y="1752600"/>
            <a:ext cx="4645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52400" y="3733798"/>
            <a:ext cx="4038600" cy="646113"/>
            <a:chOff x="96" y="2352"/>
            <a:chExt cx="2544" cy="407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96" y="2352"/>
              <a:ext cx="24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kern="0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248" y="2352"/>
              <a:ext cx="1392" cy="407"/>
            </a:xfrm>
            <a:prstGeom prst="rect">
              <a:avLst/>
            </a:prstGeom>
            <a:noFill/>
            <a:ln w="317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vi-VN" kern="0" dirty="0" smtClean="0">
                  <a:solidFill>
                    <a:schemeClr val="bg1"/>
                  </a:solidFill>
                  <a:cs typeface="Arial" charset="0"/>
                </a:rPr>
                <a:t>Phương truyền sóng</a:t>
              </a:r>
              <a:endParaRPr lang="en-US" kern="0" dirty="0">
                <a:solidFill>
                  <a:schemeClr val="bg1"/>
                </a:solidFill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304800" y="3362463"/>
            <a:ext cx="1828800" cy="1302128"/>
            <a:chOff x="0" y="1326"/>
            <a:chExt cx="1152" cy="894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528" y="1326"/>
              <a:ext cx="0" cy="505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kern="0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0" y="1776"/>
              <a:ext cx="1152" cy="444"/>
            </a:xfrm>
            <a:prstGeom prst="rect">
              <a:avLst/>
            </a:prstGeom>
            <a:noFill/>
            <a:ln w="3175" cap="rnd" algn="ctr">
              <a:solidFill>
                <a:srgbClr val="0066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vi-VN" kern="0" dirty="0" smtClean="0">
                  <a:solidFill>
                    <a:schemeClr val="bg1"/>
                  </a:solidFill>
                  <a:cs typeface="Arial" charset="0"/>
                </a:rPr>
                <a:t>Phương dao động</a:t>
              </a:r>
              <a:endParaRPr lang="en-US" kern="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876800" y="3657600"/>
            <a:ext cx="4038600" cy="644525"/>
            <a:chOff x="2880" y="1632"/>
            <a:chExt cx="2544" cy="161"/>
          </a:xfrm>
        </p:grpSpPr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2880" y="1632"/>
              <a:ext cx="24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kern="0">
                <a:solidFill>
                  <a:srgbClr val="EAEAEA"/>
                </a:solidFill>
                <a:cs typeface="Arial" pitchFamily="34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4032" y="1632"/>
              <a:ext cx="139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vi-VN" kern="0" dirty="0" smtClean="0">
                  <a:solidFill>
                    <a:schemeClr val="bg1"/>
                  </a:solidFill>
                  <a:cs typeface="Arial" charset="0"/>
                </a:rPr>
                <a:t>Phương truyền sóng</a:t>
              </a:r>
              <a:endParaRPr lang="en-US" kern="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4968875" y="3657601"/>
            <a:ext cx="1828800" cy="753416"/>
            <a:chOff x="2832" y="1632"/>
            <a:chExt cx="1152" cy="673"/>
          </a:xfrm>
        </p:grpSpPr>
        <p:sp>
          <p:nvSpPr>
            <p:cNvPr id="164875" name="Line 29"/>
            <p:cNvSpPr>
              <a:spLocks noChangeShapeType="1"/>
            </p:cNvSpPr>
            <p:nvPr/>
          </p:nvSpPr>
          <p:spPr bwMode="auto">
            <a:xfrm rot="16200000">
              <a:off x="3375" y="1293"/>
              <a:ext cx="1" cy="6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4876" name="Text Box 30"/>
            <p:cNvSpPr txBox="1">
              <a:spLocks noChangeArrowheads="1"/>
            </p:cNvSpPr>
            <p:nvPr/>
          </p:nvSpPr>
          <p:spPr bwMode="auto">
            <a:xfrm>
              <a:off x="2832" y="1728"/>
              <a:ext cx="115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altLang="en-US" sz="1800" dirty="0" smtClean="0">
                  <a:solidFill>
                    <a:schemeClr val="bg1"/>
                  </a:solidFill>
                  <a:latin typeface="VNI-Times" pitchFamily="2" charset="0"/>
                  <a:cs typeface="Arial" pitchFamily="34" charset="0"/>
                </a:rPr>
                <a:t>Phương dao động</a:t>
              </a:r>
              <a:endParaRPr lang="en-US" altLang="en-US" sz="1800" dirty="0">
                <a:solidFill>
                  <a:schemeClr val="bg1"/>
                </a:solidFill>
                <a:latin typeface="VNI-Times" pitchFamily="2" charset="0"/>
                <a:cs typeface="Arial" pitchFamily="34" charset="0"/>
              </a:endParaRPr>
            </a:p>
          </p:txBody>
        </p:sp>
      </p:grp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0" y="4495800"/>
            <a:ext cx="8915400" cy="1828800"/>
          </a:xfrm>
          <a:prstGeom prst="cloudCallout">
            <a:avLst>
              <a:gd name="adj1" fmla="val 49324"/>
              <a:gd name="adj2" fmla="val 7074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Thế nào là sóng ngang? Cho ví dụ?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Thế nào là sóng dọc? Cho ví dụ?</a:t>
            </a:r>
            <a:endParaRPr lang="en-US" alt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548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50" y="1504950"/>
            <a:ext cx="8874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7150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Sóng ngang là </a:t>
            </a:r>
            <a:r>
              <a:rPr lang="en-US" alt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tử của môi trường dao động theo phương vuông góc với phương truyền sóng.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7650" y="2884488"/>
            <a:ext cx="8896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0005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Sóng ngang truyền được trong chất rắn và trên bề mặt chất lỏng</a:t>
            </a:r>
            <a:r>
              <a:rPr lang="en-US" altLang="en-US" sz="18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8202" name="Picture 10" descr="truyenson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75" y="5446036"/>
            <a:ext cx="3070869" cy="10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0431" y="5013176"/>
            <a:ext cx="4419601" cy="1498600"/>
            <a:chOff x="2057400" y="5359400"/>
            <a:chExt cx="4419601" cy="1498600"/>
          </a:xfrm>
        </p:grpSpPr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057400" y="6248400"/>
              <a:ext cx="3886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2895600" y="5715000"/>
              <a:ext cx="0" cy="1143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2089766" y="5359400"/>
              <a:ext cx="2743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bg1"/>
                  </a:solidFill>
                  <a:cs typeface="Arial" pitchFamily="34" charset="0"/>
                </a:rPr>
                <a:t>Phương dao động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33801" y="6290971"/>
              <a:ext cx="2743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bg1"/>
                  </a:solidFill>
                  <a:cs typeface="Arial" pitchFamily="34" charset="0"/>
                </a:rPr>
                <a:t>Phương truyền sóng</a:t>
              </a:r>
            </a:p>
          </p:txBody>
        </p:sp>
      </p:grpSp>
      <p:sp>
        <p:nvSpPr>
          <p:cNvPr id="165897" name="Rectangle 11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90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2971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3) Phân loại:</a:t>
            </a:r>
          </a:p>
        </p:txBody>
      </p:sp>
      <p:pic>
        <p:nvPicPr>
          <p:cNvPr id="22" name="Picture 10" descr="Pul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501008"/>
            <a:ext cx="5112568" cy="15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67944" y="4021033"/>
            <a:ext cx="5328592" cy="1993908"/>
            <a:chOff x="4067944" y="3883364"/>
            <a:chExt cx="5328592" cy="199390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806496" y="3883364"/>
              <a:ext cx="0" cy="19846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067944" y="4293096"/>
              <a:ext cx="53285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84168" y="3892600"/>
              <a:ext cx="0" cy="19846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380312" y="3892600"/>
              <a:ext cx="0" cy="19846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8" y="1600200"/>
            <a:ext cx="88566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Sóng dọc là sóng trong đó các phần tử của môi trường dao động theo phương trùng với phương truyền sóng</a:t>
            </a:r>
            <a:r>
              <a:rPr lang="en-US" alt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79388" y="2535238"/>
            <a:ext cx="8856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Sóng dọc truyền được trong chất rắn, chất lỏng và                chất khí.</a:t>
            </a:r>
          </a:p>
        </p:txBody>
      </p:sp>
      <p:pic>
        <p:nvPicPr>
          <p:cNvPr id="10250" name="Picture 10" descr="p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6661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26840" y="4868962"/>
            <a:ext cx="6705600" cy="576262"/>
            <a:chOff x="1676400" y="4437063"/>
            <a:chExt cx="6705600" cy="576262"/>
          </a:xfrm>
        </p:grpSpPr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676400" y="4652963"/>
              <a:ext cx="3886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2667000" y="4646613"/>
              <a:ext cx="2743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bg1"/>
                  </a:solidFill>
                  <a:cs typeface="Arial" pitchFamily="34" charset="0"/>
                </a:rPr>
                <a:t>Phương dao động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5638800" y="4437063"/>
              <a:ext cx="2743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Phương truyền sóng</a:t>
              </a: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2684463" y="4652963"/>
              <a:ext cx="1600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124946" name="Picture 18" descr="songd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64" y="5622180"/>
            <a:ext cx="71628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2" name="Rectangle 13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90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3) Phân loại:</a:t>
            </a:r>
          </a:p>
        </p:txBody>
      </p:sp>
    </p:spTree>
    <p:extLst>
      <p:ext uri="{BB962C8B-B14F-4D97-AF65-F5344CB8AC3E}">
        <p14:creationId xmlns:p14="http://schemas.microsoft.com/office/powerpoint/2010/main" val="2162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ong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685800" y="3886200"/>
            <a:ext cx="6477000" cy="1981200"/>
          </a:xfrm>
          <a:prstGeom prst="wedgeEllipseCallout">
            <a:avLst>
              <a:gd name="adj1" fmla="val 65269"/>
              <a:gd name="adj2" fmla="val 81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Sợi dây có hình dạng như một đường hình sin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558800" y="3352800"/>
            <a:ext cx="5715000" cy="2057400"/>
          </a:xfrm>
          <a:prstGeom prst="cloudCallout">
            <a:avLst>
              <a:gd name="adj1" fmla="val 78333"/>
              <a:gd name="adj2" fmla="val 8530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Hãy nhận xét về hình dạng sợi dây?</a:t>
            </a:r>
          </a:p>
        </p:txBody>
      </p:sp>
      <p:pic>
        <p:nvPicPr>
          <p:cNvPr id="5" name="Picture 6" descr="Wav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06563"/>
            <a:ext cx="8077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ong chay (slow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0"/>
            <a:ext cx="87058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" y="323361"/>
            <a:ext cx="9144000" cy="624346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36146" y="1196752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sóng cơ truyền đi các phần tử vật chất của môi trường có truyền đi theo sóng không? </a:t>
            </a:r>
          </a:p>
        </p:txBody>
      </p:sp>
    </p:spTree>
    <p:extLst>
      <p:ext uri="{BB962C8B-B14F-4D97-AF65-F5344CB8AC3E}">
        <p14:creationId xmlns:p14="http://schemas.microsoft.com/office/powerpoint/2010/main" val="23172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38600"/>
            <a:ext cx="3836988" cy="2819400"/>
          </a:xfrm>
          <a:prstGeom prst="rect">
            <a:avLst/>
          </a:prstGeom>
          <a:solidFill>
            <a:srgbClr val="DBEA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8738" indent="-587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58738" algn="l"/>
              </a:tabLst>
            </a:pPr>
            <a:r>
              <a:rPr lang="en-US" altLang="en-US" sz="3600" dirty="0">
                <a:solidFill>
                  <a:srgbClr val="00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vi-VN" altLang="en-US" sz="2800" dirty="0" smtClean="0">
                <a:solidFill>
                  <a:srgbClr val="000000"/>
                </a:solidFill>
                <a:cs typeface="Arial" pitchFamily="34" charset="0"/>
              </a:rPr>
              <a:t>Chỉ có trạng thái dđ- pha của sóng truyền đi còn phần tử vật chất môi trường dao động quanh VTCB</a:t>
            </a:r>
            <a:endParaRPr lang="en-US" alt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3" descr="truyen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uyens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963738"/>
            <a:ext cx="9128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56" y="4038600"/>
            <a:ext cx="5148064" cy="27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550" y="1676400"/>
            <a:ext cx="7708900" cy="161925"/>
            <a:chOff x="340" y="652"/>
            <a:chExt cx="4856" cy="102"/>
          </a:xfrm>
        </p:grpSpPr>
        <p:sp>
          <p:nvSpPr>
            <p:cNvPr id="172142" name="Line 3"/>
            <p:cNvSpPr>
              <a:spLocks noChangeShapeType="1"/>
            </p:cNvSpPr>
            <p:nvPr/>
          </p:nvSpPr>
          <p:spPr bwMode="auto">
            <a:xfrm flipV="1">
              <a:off x="388" y="685"/>
              <a:ext cx="4783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3" name="Oval 4"/>
            <p:cNvSpPr>
              <a:spLocks noChangeArrowheads="1"/>
            </p:cNvSpPr>
            <p:nvPr/>
          </p:nvSpPr>
          <p:spPr bwMode="auto">
            <a:xfrm>
              <a:off x="3535" y="671"/>
              <a:ext cx="68" cy="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4" name="Oval 5"/>
            <p:cNvSpPr>
              <a:spLocks noChangeArrowheads="1"/>
            </p:cNvSpPr>
            <p:nvPr/>
          </p:nvSpPr>
          <p:spPr bwMode="auto">
            <a:xfrm>
              <a:off x="4066" y="666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5" name="Oval 6"/>
            <p:cNvSpPr>
              <a:spLocks noChangeArrowheads="1"/>
            </p:cNvSpPr>
            <p:nvPr/>
          </p:nvSpPr>
          <p:spPr bwMode="auto">
            <a:xfrm>
              <a:off x="4351" y="666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6" name="Oval 7"/>
            <p:cNvSpPr>
              <a:spLocks noChangeArrowheads="1"/>
            </p:cNvSpPr>
            <p:nvPr/>
          </p:nvSpPr>
          <p:spPr bwMode="auto">
            <a:xfrm>
              <a:off x="4617" y="653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7" name="Oval 8"/>
            <p:cNvSpPr>
              <a:spLocks noChangeArrowheads="1"/>
            </p:cNvSpPr>
            <p:nvPr/>
          </p:nvSpPr>
          <p:spPr bwMode="auto">
            <a:xfrm>
              <a:off x="4876" y="653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8" name="Oval 9"/>
            <p:cNvSpPr>
              <a:spLocks noChangeArrowheads="1"/>
            </p:cNvSpPr>
            <p:nvPr/>
          </p:nvSpPr>
          <p:spPr bwMode="auto">
            <a:xfrm>
              <a:off x="3800" y="673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49" name="Oval 10"/>
            <p:cNvSpPr>
              <a:spLocks noChangeArrowheads="1"/>
            </p:cNvSpPr>
            <p:nvPr/>
          </p:nvSpPr>
          <p:spPr bwMode="auto">
            <a:xfrm>
              <a:off x="5128" y="652"/>
              <a:ext cx="68" cy="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0" name="Oval 11"/>
            <p:cNvSpPr>
              <a:spLocks noChangeArrowheads="1"/>
            </p:cNvSpPr>
            <p:nvPr/>
          </p:nvSpPr>
          <p:spPr bwMode="auto">
            <a:xfrm>
              <a:off x="1944" y="677"/>
              <a:ext cx="68" cy="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1" name="Oval 12"/>
            <p:cNvSpPr>
              <a:spLocks noChangeArrowheads="1"/>
            </p:cNvSpPr>
            <p:nvPr/>
          </p:nvSpPr>
          <p:spPr bwMode="auto">
            <a:xfrm>
              <a:off x="2475" y="672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2" name="Oval 13"/>
            <p:cNvSpPr>
              <a:spLocks noChangeArrowheads="1"/>
            </p:cNvSpPr>
            <p:nvPr/>
          </p:nvSpPr>
          <p:spPr bwMode="auto">
            <a:xfrm>
              <a:off x="2760" y="672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3" name="Oval 14"/>
            <p:cNvSpPr>
              <a:spLocks noChangeArrowheads="1"/>
            </p:cNvSpPr>
            <p:nvPr/>
          </p:nvSpPr>
          <p:spPr bwMode="auto">
            <a:xfrm>
              <a:off x="3026" y="672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4" name="Oval 15"/>
            <p:cNvSpPr>
              <a:spLocks noChangeArrowheads="1"/>
            </p:cNvSpPr>
            <p:nvPr/>
          </p:nvSpPr>
          <p:spPr bwMode="auto">
            <a:xfrm>
              <a:off x="3285" y="672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5" name="Oval 16"/>
            <p:cNvSpPr>
              <a:spLocks noChangeArrowheads="1"/>
            </p:cNvSpPr>
            <p:nvPr/>
          </p:nvSpPr>
          <p:spPr bwMode="auto">
            <a:xfrm>
              <a:off x="2209" y="679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6" name="Oval 17"/>
            <p:cNvSpPr>
              <a:spLocks noChangeArrowheads="1"/>
            </p:cNvSpPr>
            <p:nvPr/>
          </p:nvSpPr>
          <p:spPr bwMode="auto">
            <a:xfrm>
              <a:off x="340" y="684"/>
              <a:ext cx="68" cy="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7" name="Oval 18"/>
            <p:cNvSpPr>
              <a:spLocks noChangeArrowheads="1"/>
            </p:cNvSpPr>
            <p:nvPr/>
          </p:nvSpPr>
          <p:spPr bwMode="auto">
            <a:xfrm>
              <a:off x="871" y="679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8" name="Oval 19"/>
            <p:cNvSpPr>
              <a:spLocks noChangeArrowheads="1"/>
            </p:cNvSpPr>
            <p:nvPr/>
          </p:nvSpPr>
          <p:spPr bwMode="auto">
            <a:xfrm>
              <a:off x="1156" y="679"/>
              <a:ext cx="68" cy="6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59" name="Oval 20"/>
            <p:cNvSpPr>
              <a:spLocks noChangeArrowheads="1"/>
            </p:cNvSpPr>
            <p:nvPr/>
          </p:nvSpPr>
          <p:spPr bwMode="auto">
            <a:xfrm>
              <a:off x="1422" y="679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60" name="Oval 21"/>
            <p:cNvSpPr>
              <a:spLocks noChangeArrowheads="1"/>
            </p:cNvSpPr>
            <p:nvPr/>
          </p:nvSpPr>
          <p:spPr bwMode="auto">
            <a:xfrm>
              <a:off x="1681" y="679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2161" name="Oval 22"/>
            <p:cNvSpPr>
              <a:spLocks noChangeArrowheads="1"/>
            </p:cNvSpPr>
            <p:nvPr/>
          </p:nvSpPr>
          <p:spPr bwMode="auto">
            <a:xfrm>
              <a:off x="605" y="686"/>
              <a:ext cx="6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4471" name="Line 23"/>
          <p:cNvSpPr>
            <a:spLocks noChangeShapeType="1"/>
          </p:cNvSpPr>
          <p:nvPr/>
        </p:nvSpPr>
        <p:spPr bwMode="auto">
          <a:xfrm flipV="1">
            <a:off x="658813" y="3036888"/>
            <a:ext cx="75930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5654675" y="3014663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6497638" y="300672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6950075" y="300672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7372350" y="29860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7783513" y="29860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075363" y="30178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8183563" y="298450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3128963" y="3024188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0" name="Oval 32"/>
          <p:cNvSpPr>
            <a:spLocks noChangeArrowheads="1"/>
          </p:cNvSpPr>
          <p:nvPr/>
        </p:nvSpPr>
        <p:spPr bwMode="auto">
          <a:xfrm>
            <a:off x="3971925" y="3016250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1" name="Oval 33"/>
          <p:cNvSpPr>
            <a:spLocks noChangeArrowheads="1"/>
          </p:cNvSpPr>
          <p:nvPr/>
        </p:nvSpPr>
        <p:spPr bwMode="auto">
          <a:xfrm>
            <a:off x="4424363" y="3016250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4846638" y="30162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3" name="Oval 35"/>
          <p:cNvSpPr>
            <a:spLocks noChangeArrowheads="1"/>
          </p:cNvSpPr>
          <p:nvPr/>
        </p:nvSpPr>
        <p:spPr bwMode="auto">
          <a:xfrm>
            <a:off x="5257800" y="30162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3549650" y="30273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582613" y="303530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1425575" y="302736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1878013" y="302736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2300288" y="30273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2711450" y="30273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1003300" y="30384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 flipV="1">
            <a:off x="655638" y="3994150"/>
            <a:ext cx="75930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5651500" y="3971925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494463" y="396398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6946900" y="396398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7369175" y="39433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7780338" y="39433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072188" y="39751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8180388" y="3941763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3125788" y="398145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3968750" y="397351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1" name="Oval 53"/>
          <p:cNvSpPr>
            <a:spLocks noChangeArrowheads="1"/>
          </p:cNvSpPr>
          <p:nvPr/>
        </p:nvSpPr>
        <p:spPr bwMode="auto">
          <a:xfrm>
            <a:off x="4421188" y="397351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2" name="Oval 54"/>
          <p:cNvSpPr>
            <a:spLocks noChangeArrowheads="1"/>
          </p:cNvSpPr>
          <p:nvPr/>
        </p:nvSpPr>
        <p:spPr bwMode="auto">
          <a:xfrm>
            <a:off x="4843463" y="397351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5254625" y="397351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3546475" y="39846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579438" y="3325813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1443038" y="363378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1874838" y="398462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2297113" y="39846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2708275" y="39846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0" name="Oval 62"/>
          <p:cNvSpPr>
            <a:spLocks noChangeArrowheads="1"/>
          </p:cNvSpPr>
          <p:nvPr/>
        </p:nvSpPr>
        <p:spPr bwMode="auto">
          <a:xfrm>
            <a:off x="1000125" y="34178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 flipV="1">
            <a:off x="647700" y="4972050"/>
            <a:ext cx="7593013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2" name="Oval 64"/>
          <p:cNvSpPr>
            <a:spLocks noChangeArrowheads="1"/>
          </p:cNvSpPr>
          <p:nvPr/>
        </p:nvSpPr>
        <p:spPr bwMode="auto">
          <a:xfrm>
            <a:off x="5643563" y="492125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3" name="Oval 65"/>
          <p:cNvSpPr>
            <a:spLocks noChangeArrowheads="1"/>
          </p:cNvSpPr>
          <p:nvPr/>
        </p:nvSpPr>
        <p:spPr bwMode="auto">
          <a:xfrm>
            <a:off x="6486525" y="491331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4" name="Oval 66"/>
          <p:cNvSpPr>
            <a:spLocks noChangeArrowheads="1"/>
          </p:cNvSpPr>
          <p:nvPr/>
        </p:nvSpPr>
        <p:spPr bwMode="auto">
          <a:xfrm>
            <a:off x="6938963" y="491331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5" name="Oval 67"/>
          <p:cNvSpPr>
            <a:spLocks noChangeArrowheads="1"/>
          </p:cNvSpPr>
          <p:nvPr/>
        </p:nvSpPr>
        <p:spPr bwMode="auto">
          <a:xfrm>
            <a:off x="7361238" y="49053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6" name="Oval 68"/>
          <p:cNvSpPr>
            <a:spLocks noChangeArrowheads="1"/>
          </p:cNvSpPr>
          <p:nvPr/>
        </p:nvSpPr>
        <p:spPr bwMode="auto">
          <a:xfrm>
            <a:off x="7772400" y="48926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7" name="Oval 69"/>
          <p:cNvSpPr>
            <a:spLocks noChangeArrowheads="1"/>
          </p:cNvSpPr>
          <p:nvPr/>
        </p:nvSpPr>
        <p:spPr bwMode="auto">
          <a:xfrm>
            <a:off x="6064250" y="49244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8" name="Oval 70"/>
          <p:cNvSpPr>
            <a:spLocks noChangeArrowheads="1"/>
          </p:cNvSpPr>
          <p:nvPr/>
        </p:nvSpPr>
        <p:spPr bwMode="auto">
          <a:xfrm>
            <a:off x="8172450" y="4891088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3124200" y="493395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0" name="Oval 72"/>
          <p:cNvSpPr>
            <a:spLocks noChangeArrowheads="1"/>
          </p:cNvSpPr>
          <p:nvPr/>
        </p:nvSpPr>
        <p:spPr bwMode="auto">
          <a:xfrm>
            <a:off x="3960813" y="49228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1" name="Oval 73"/>
          <p:cNvSpPr>
            <a:spLocks noChangeArrowheads="1"/>
          </p:cNvSpPr>
          <p:nvPr/>
        </p:nvSpPr>
        <p:spPr bwMode="auto">
          <a:xfrm>
            <a:off x="4413250" y="49228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2" name="Oval 74"/>
          <p:cNvSpPr>
            <a:spLocks noChangeArrowheads="1"/>
          </p:cNvSpPr>
          <p:nvPr/>
        </p:nvSpPr>
        <p:spPr bwMode="auto">
          <a:xfrm>
            <a:off x="4835525" y="49228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3" name="Oval 75"/>
          <p:cNvSpPr>
            <a:spLocks noChangeArrowheads="1"/>
          </p:cNvSpPr>
          <p:nvPr/>
        </p:nvSpPr>
        <p:spPr bwMode="auto">
          <a:xfrm>
            <a:off x="5246688" y="49228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4" name="Oval 76"/>
          <p:cNvSpPr>
            <a:spLocks noChangeArrowheads="1"/>
          </p:cNvSpPr>
          <p:nvPr/>
        </p:nvSpPr>
        <p:spPr bwMode="auto">
          <a:xfrm>
            <a:off x="3538538" y="49339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571500" y="4927600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6" name="Oval 78"/>
          <p:cNvSpPr>
            <a:spLocks noChangeArrowheads="1"/>
          </p:cNvSpPr>
          <p:nvPr/>
        </p:nvSpPr>
        <p:spPr bwMode="auto">
          <a:xfrm>
            <a:off x="1435100" y="43767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7" name="Oval 79"/>
          <p:cNvSpPr>
            <a:spLocks noChangeArrowheads="1"/>
          </p:cNvSpPr>
          <p:nvPr/>
        </p:nvSpPr>
        <p:spPr bwMode="auto">
          <a:xfrm>
            <a:off x="1866900" y="42624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8" name="Oval 80"/>
          <p:cNvSpPr>
            <a:spLocks noChangeArrowheads="1"/>
          </p:cNvSpPr>
          <p:nvPr/>
        </p:nvSpPr>
        <p:spPr bwMode="auto">
          <a:xfrm>
            <a:off x="2289175" y="437197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29" name="Oval 81"/>
          <p:cNvSpPr>
            <a:spLocks noChangeArrowheads="1"/>
          </p:cNvSpPr>
          <p:nvPr/>
        </p:nvSpPr>
        <p:spPr bwMode="auto">
          <a:xfrm>
            <a:off x="2700338" y="46021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0" name="Oval 82"/>
          <p:cNvSpPr>
            <a:spLocks noChangeArrowheads="1"/>
          </p:cNvSpPr>
          <p:nvPr/>
        </p:nvSpPr>
        <p:spPr bwMode="auto">
          <a:xfrm>
            <a:off x="992188" y="45735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1" name="Line 83"/>
          <p:cNvSpPr>
            <a:spLocks noChangeShapeType="1"/>
          </p:cNvSpPr>
          <p:nvPr/>
        </p:nvSpPr>
        <p:spPr bwMode="auto">
          <a:xfrm flipV="1">
            <a:off x="646113" y="5778500"/>
            <a:ext cx="75930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2" name="Oval 84"/>
          <p:cNvSpPr>
            <a:spLocks noChangeArrowheads="1"/>
          </p:cNvSpPr>
          <p:nvPr/>
        </p:nvSpPr>
        <p:spPr bwMode="auto">
          <a:xfrm>
            <a:off x="5641975" y="5756275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3" name="Oval 85"/>
          <p:cNvSpPr>
            <a:spLocks noChangeArrowheads="1"/>
          </p:cNvSpPr>
          <p:nvPr/>
        </p:nvSpPr>
        <p:spPr bwMode="auto">
          <a:xfrm>
            <a:off x="6484938" y="57483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4" name="Oval 86"/>
          <p:cNvSpPr>
            <a:spLocks noChangeArrowheads="1"/>
          </p:cNvSpPr>
          <p:nvPr/>
        </p:nvSpPr>
        <p:spPr bwMode="auto">
          <a:xfrm>
            <a:off x="6937375" y="574833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5" name="Oval 87"/>
          <p:cNvSpPr>
            <a:spLocks noChangeArrowheads="1"/>
          </p:cNvSpPr>
          <p:nvPr/>
        </p:nvSpPr>
        <p:spPr bwMode="auto">
          <a:xfrm>
            <a:off x="7359650" y="57277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6" name="Oval 88"/>
          <p:cNvSpPr>
            <a:spLocks noChangeArrowheads="1"/>
          </p:cNvSpPr>
          <p:nvPr/>
        </p:nvSpPr>
        <p:spPr bwMode="auto">
          <a:xfrm>
            <a:off x="7770813" y="57277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7" name="Oval 89"/>
          <p:cNvSpPr>
            <a:spLocks noChangeArrowheads="1"/>
          </p:cNvSpPr>
          <p:nvPr/>
        </p:nvSpPr>
        <p:spPr bwMode="auto">
          <a:xfrm>
            <a:off x="6062663" y="57594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8" name="Oval 90"/>
          <p:cNvSpPr>
            <a:spLocks noChangeArrowheads="1"/>
          </p:cNvSpPr>
          <p:nvPr/>
        </p:nvSpPr>
        <p:spPr bwMode="auto">
          <a:xfrm>
            <a:off x="8170863" y="5726113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39" name="Oval 91"/>
          <p:cNvSpPr>
            <a:spLocks noChangeArrowheads="1"/>
          </p:cNvSpPr>
          <p:nvPr/>
        </p:nvSpPr>
        <p:spPr bwMode="auto">
          <a:xfrm>
            <a:off x="3116263" y="5164138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0" name="Oval 92"/>
          <p:cNvSpPr>
            <a:spLocks noChangeArrowheads="1"/>
          </p:cNvSpPr>
          <p:nvPr/>
        </p:nvSpPr>
        <p:spPr bwMode="auto">
          <a:xfrm>
            <a:off x="3959225" y="5487988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1" name="Oval 93"/>
          <p:cNvSpPr>
            <a:spLocks noChangeArrowheads="1"/>
          </p:cNvSpPr>
          <p:nvPr/>
        </p:nvSpPr>
        <p:spPr bwMode="auto">
          <a:xfrm>
            <a:off x="4411663" y="5757863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2" name="Oval 94"/>
          <p:cNvSpPr>
            <a:spLocks noChangeArrowheads="1"/>
          </p:cNvSpPr>
          <p:nvPr/>
        </p:nvSpPr>
        <p:spPr bwMode="auto">
          <a:xfrm>
            <a:off x="4833938" y="57578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3" name="Oval 95"/>
          <p:cNvSpPr>
            <a:spLocks noChangeArrowheads="1"/>
          </p:cNvSpPr>
          <p:nvPr/>
        </p:nvSpPr>
        <p:spPr bwMode="auto">
          <a:xfrm>
            <a:off x="5245100" y="575786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4" name="Oval 96"/>
          <p:cNvSpPr>
            <a:spLocks noChangeArrowheads="1"/>
          </p:cNvSpPr>
          <p:nvPr/>
        </p:nvSpPr>
        <p:spPr bwMode="auto">
          <a:xfrm>
            <a:off x="3536950" y="52847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569913" y="6359525"/>
            <a:ext cx="107950" cy="1079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1433513" y="6003925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7" name="Oval 99"/>
          <p:cNvSpPr>
            <a:spLocks noChangeArrowheads="1"/>
          </p:cNvSpPr>
          <p:nvPr/>
        </p:nvSpPr>
        <p:spPr bwMode="auto">
          <a:xfrm>
            <a:off x="1865313" y="5759450"/>
            <a:ext cx="107950" cy="107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8" name="Oval 100"/>
          <p:cNvSpPr>
            <a:spLocks noChangeArrowheads="1"/>
          </p:cNvSpPr>
          <p:nvPr/>
        </p:nvSpPr>
        <p:spPr bwMode="auto">
          <a:xfrm>
            <a:off x="2287588" y="549275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49" name="Oval 101"/>
          <p:cNvSpPr>
            <a:spLocks noChangeArrowheads="1"/>
          </p:cNvSpPr>
          <p:nvPr/>
        </p:nvSpPr>
        <p:spPr bwMode="auto">
          <a:xfrm>
            <a:off x="2698750" y="52911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50" name="Oval 102"/>
          <p:cNvSpPr>
            <a:spLocks noChangeArrowheads="1"/>
          </p:cNvSpPr>
          <p:nvPr/>
        </p:nvSpPr>
        <p:spPr bwMode="auto">
          <a:xfrm>
            <a:off x="990600" y="6223000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51" name="Text Box 103"/>
          <p:cNvSpPr txBox="1">
            <a:spLocks noChangeArrowheads="1"/>
          </p:cNvSpPr>
          <p:nvPr/>
        </p:nvSpPr>
        <p:spPr bwMode="auto">
          <a:xfrm>
            <a:off x="8305800" y="14605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 = 0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8256588" y="2609850"/>
            <a:ext cx="1116012" cy="692150"/>
            <a:chOff x="4800" y="776"/>
            <a:chExt cx="703" cy="436"/>
          </a:xfrm>
        </p:grpSpPr>
        <p:sp>
          <p:nvSpPr>
            <p:cNvPr id="172140" name="Text Box 105"/>
            <p:cNvSpPr txBox="1">
              <a:spLocks noChangeArrowheads="1"/>
            </p:cNvSpPr>
            <p:nvPr/>
          </p:nvSpPr>
          <p:spPr bwMode="auto">
            <a:xfrm>
              <a:off x="4800" y="855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 =</a:t>
              </a:r>
              <a:r>
                <a:rPr lang="en-US" altLang="en-US" sz="16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172141" name="Object 106"/>
            <p:cNvGraphicFramePr>
              <a:graphicFrameLocks noChangeAspect="1"/>
            </p:cNvGraphicFramePr>
            <p:nvPr/>
          </p:nvGraphicFramePr>
          <p:xfrm>
            <a:off x="5118" y="776"/>
            <a:ext cx="237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Equation" r:id="rId3" imgW="164957" imgH="393359" progId="Equation.3">
                    <p:embed/>
                  </p:oleObj>
                </mc:Choice>
                <mc:Fallback>
                  <p:oleObj name="Equation" r:id="rId3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" y="776"/>
                          <a:ext cx="237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8262938" y="3529013"/>
            <a:ext cx="855662" cy="827087"/>
            <a:chOff x="3024" y="264"/>
            <a:chExt cx="539" cy="521"/>
          </a:xfrm>
        </p:grpSpPr>
        <p:sp>
          <p:nvSpPr>
            <p:cNvPr id="172138" name="Text Box 108"/>
            <p:cNvSpPr txBox="1">
              <a:spLocks noChangeArrowheads="1"/>
            </p:cNvSpPr>
            <p:nvPr/>
          </p:nvSpPr>
          <p:spPr bwMode="auto">
            <a:xfrm>
              <a:off x="3024" y="383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 =</a:t>
              </a:r>
              <a:r>
                <a:rPr lang="en-US" altLang="en-US" sz="16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172139" name="Object 109"/>
            <p:cNvGraphicFramePr>
              <a:graphicFrameLocks noChangeAspect="1"/>
            </p:cNvGraphicFramePr>
            <p:nvPr/>
          </p:nvGraphicFramePr>
          <p:xfrm>
            <a:off x="3326" y="264"/>
            <a:ext cx="237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Equation" r:id="rId5" imgW="164957" imgH="393359" progId="Equation.3">
                    <p:embed/>
                  </p:oleObj>
                </mc:Choice>
                <mc:Fallback>
                  <p:oleObj name="Equation" r:id="rId5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" y="264"/>
                          <a:ext cx="237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8213725" y="4470400"/>
            <a:ext cx="981075" cy="825500"/>
            <a:chOff x="2448" y="264"/>
            <a:chExt cx="618" cy="520"/>
          </a:xfrm>
        </p:grpSpPr>
        <p:sp>
          <p:nvSpPr>
            <p:cNvPr id="172136" name="Text Box 111"/>
            <p:cNvSpPr txBox="1">
              <a:spLocks noChangeArrowheads="1"/>
            </p:cNvSpPr>
            <p:nvPr/>
          </p:nvSpPr>
          <p:spPr bwMode="auto">
            <a:xfrm>
              <a:off x="2448" y="38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 =</a:t>
              </a:r>
              <a:r>
                <a:rPr lang="en-US" altLang="en-US" sz="160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172137" name="Object 112"/>
            <p:cNvGraphicFramePr>
              <a:graphicFrameLocks noChangeAspect="1"/>
            </p:cNvGraphicFramePr>
            <p:nvPr/>
          </p:nvGraphicFramePr>
          <p:xfrm>
            <a:off x="2719" y="264"/>
            <a:ext cx="347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Equation" r:id="rId7" imgW="241195" imgH="393529" progId="Equation.3">
                    <p:embed/>
                  </p:oleObj>
                </mc:Choice>
                <mc:Fallback>
                  <p:oleObj name="Equation" r:id="rId7" imgW="24119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264"/>
                          <a:ext cx="347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561" name="Text Box 113"/>
          <p:cNvSpPr txBox="1">
            <a:spLocks noChangeArrowheads="1"/>
          </p:cNvSpPr>
          <p:nvPr/>
        </p:nvSpPr>
        <p:spPr bwMode="auto">
          <a:xfrm>
            <a:off x="8229600" y="55245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 = T</a:t>
            </a:r>
          </a:p>
        </p:txBody>
      </p:sp>
      <p:sp>
        <p:nvSpPr>
          <p:cNvPr id="104562" name="Text Box 114"/>
          <p:cNvSpPr txBox="1">
            <a:spLocks noChangeArrowheads="1"/>
          </p:cNvSpPr>
          <p:nvPr/>
        </p:nvSpPr>
        <p:spPr bwMode="auto">
          <a:xfrm>
            <a:off x="431800" y="1727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</a:t>
            </a:r>
          </a:p>
        </p:txBody>
      </p:sp>
      <p:sp>
        <p:nvSpPr>
          <p:cNvPr id="104563" name="Text Box 115"/>
          <p:cNvSpPr txBox="1">
            <a:spLocks noChangeArrowheads="1"/>
          </p:cNvSpPr>
          <p:nvPr/>
        </p:nvSpPr>
        <p:spPr bwMode="auto">
          <a:xfrm>
            <a:off x="5583238" y="17653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</a:t>
            </a:r>
          </a:p>
        </p:txBody>
      </p:sp>
      <p:sp>
        <p:nvSpPr>
          <p:cNvPr id="104564" name="Text Box 116"/>
          <p:cNvSpPr txBox="1">
            <a:spLocks noChangeArrowheads="1"/>
          </p:cNvSpPr>
          <p:nvPr/>
        </p:nvSpPr>
        <p:spPr bwMode="auto">
          <a:xfrm>
            <a:off x="4343400" y="1765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</a:t>
            </a:r>
          </a:p>
        </p:txBody>
      </p:sp>
      <p:sp>
        <p:nvSpPr>
          <p:cNvPr id="104565" name="Text Box 117"/>
          <p:cNvSpPr txBox="1">
            <a:spLocks noChangeArrowheads="1"/>
          </p:cNvSpPr>
          <p:nvPr/>
        </p:nvSpPr>
        <p:spPr bwMode="auto">
          <a:xfrm>
            <a:off x="2992438" y="17780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</a:t>
            </a:r>
          </a:p>
        </p:txBody>
      </p:sp>
      <p:sp>
        <p:nvSpPr>
          <p:cNvPr id="104566" name="Text Box 118"/>
          <p:cNvSpPr txBox="1">
            <a:spLocks noChangeArrowheads="1"/>
          </p:cNvSpPr>
          <p:nvPr/>
        </p:nvSpPr>
        <p:spPr bwMode="auto">
          <a:xfrm>
            <a:off x="1773238" y="17780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</a:t>
            </a:r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 flipV="1">
            <a:off x="647700" y="1524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 flipV="1">
            <a:off x="1931988" y="2805113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 flipV="1">
            <a:off x="3186113" y="37623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 flipV="1">
            <a:off x="4467225" y="4691063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 flipV="1">
            <a:off x="5700713" y="5529263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2130" name="Text Box 125"/>
          <p:cNvSpPr txBox="1">
            <a:spLocks noChangeArrowheads="1"/>
          </p:cNvSpPr>
          <p:nvPr/>
        </p:nvSpPr>
        <p:spPr bwMode="auto">
          <a:xfrm>
            <a:off x="0" y="115888"/>
            <a:ext cx="92075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II. CÁC ĐẶC TRƯNG CỦA MỘT SÓNG HÌNH SIN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363" y="711200"/>
            <a:ext cx="7726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Sự truyền của một sóng hình sin:</a:t>
            </a:r>
            <a:endParaRPr lang="en-US" sz="3600" kern="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1981200" y="25146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</a:t>
            </a:r>
          </a:p>
        </p:txBody>
      </p:sp>
      <p:sp>
        <p:nvSpPr>
          <p:cNvPr id="128" name="Text Box 117"/>
          <p:cNvSpPr txBox="1">
            <a:spLocks noChangeArrowheads="1"/>
          </p:cNvSpPr>
          <p:nvPr/>
        </p:nvSpPr>
        <p:spPr bwMode="auto">
          <a:xfrm>
            <a:off x="3352800" y="34591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</a:t>
            </a:r>
          </a:p>
        </p:txBody>
      </p:sp>
      <p:sp>
        <p:nvSpPr>
          <p:cNvPr id="129" name="Text Box 116"/>
          <p:cNvSpPr txBox="1">
            <a:spLocks noChangeArrowheads="1"/>
          </p:cNvSpPr>
          <p:nvPr/>
        </p:nvSpPr>
        <p:spPr bwMode="auto">
          <a:xfrm>
            <a:off x="4554538" y="4435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</a:t>
            </a:r>
          </a:p>
        </p:txBody>
      </p:sp>
      <p:sp>
        <p:nvSpPr>
          <p:cNvPr id="130" name="Text Box 115"/>
          <p:cNvSpPr txBox="1">
            <a:spLocks noChangeArrowheads="1"/>
          </p:cNvSpPr>
          <p:nvPr/>
        </p:nvSpPr>
        <p:spPr bwMode="auto">
          <a:xfrm>
            <a:off x="5826125" y="517048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347817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4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4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4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0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decel="1000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953E-6 C 5E-6 -3.88953E-6 5E-6 -0.04737 5E-6 -0.0945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473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9646E-6 C -1.38889E-6 0.00023 -1.38889E-6 -0.03721 -1.38889E-6 -0.0739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369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4548E-6 C -2.5E-6 0.00023 -2.5E-6 -0.02057 -2.5E-6 -0.0409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9" dur="500"/>
                                        <p:tgtEl>
                                          <p:spTgt spid="10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1826E-6 L -4.16667E-6 0.09221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99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60897E-6 C -1.94444E-6 -0.0134 -1.94444E-6 -0.0268 -1.94444E-6 -0.02172 C -1.94444E-6 -0.01663 -1.94444E-6 0.00717 -1.94444E-6 0.03097 " pathEditMode="relative" ptsTypes="aaA">
                                      <p:cBhvr>
                                        <p:cTn id="308" dur="2000" fill="hold"/>
                                        <p:tgtEl>
                                          <p:spTgt spid="10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-0.00052 -0.02634 -0.00052 -0.05177 -0.00052 -0.05639 C -0.00052 -0.06101 -0.00052 -0.04483 -0.00052 -0.02842 " pathEditMode="relative" ptsTypes="aaA">
                                      <p:cBhvr>
                                        <p:cTn id="310" dur="2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7 L -8.33333E-7 -0.10839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85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122E-6 L -1.38889E-6 -0.07696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59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7 L 0.00191 -0.03883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4" dur="500"/>
                                        <p:tgtEl>
                                          <p:spTgt spid="10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0305E-7 L -2.77778E-6 0.09154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7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4485E-6 L 2.77778E-7 0.12228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104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479E-6 L 2.77778E-6 0.11951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10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64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0148E-6 L 5.55556E-7 0.09409 " pathEditMode="relative" rAng="0" ptsTypes="AA">
                                      <p:cBhvr>
                                        <p:cTn id="417" dur="2000" fill="hold"/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3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0.01109 C -5.55112E-17 -0.02427 -5.55112E-17 -0.03721 -5.55112E-17 -0.02889 C -5.55112E-17 -0.02057 -5.55112E-17 0.00925 -5.55112E-17 0.03907 " pathEditMode="relative" rAng="0" ptsTypes="aaA">
                                      <p:cBhvr>
                                        <p:cTn id="419" dur="2000" fill="hold"/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2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362E-6 C -4.72222E-6 -0.02565 -4.72222E-6 -0.05131 -4.72222E-6 -0.05617 C -4.72222E-6 -0.06102 -4.72222E-6 -0.0453 -4.72222E-6 -0.02958 " pathEditMode="relative" ptsTypes="aaA">
                                      <p:cBhvr>
                                        <p:cTn id="421" dur="2000" fill="hold"/>
                                        <p:tgtEl>
                                          <p:spTgt spid="10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4055E-6 L 5E-6 -0.10795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9"/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614E-6 L -1.94444E-6 -0.07697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0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38 L -2.5E-6 -0.04254 " pathEditMode="relative" rAng="0" ptsTypes="AA">
                                      <p:cBhvr>
                                        <p:cTn id="427" dur="2000" fill="hold"/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5" dur="500"/>
                                        <p:tgtEl>
                                          <p:spTgt spid="10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0" dur="500"/>
                                        <p:tgtEl>
                                          <p:spTgt spid="1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10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0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04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1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1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10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0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0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0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0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04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10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0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0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4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0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10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10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0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04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10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10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0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10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10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10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1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0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0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04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0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1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0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10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104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10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 nodeType="clickPar">
                      <p:stCondLst>
                        <p:cond delay="indefinite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4.81481E-6 L 8.33333E-7 -0.08866 " pathEditMode="relative" rAng="0" ptsTypes="AA">
                                      <p:cBhvr>
                                        <p:cTn id="558" dur="2000" fill="hold"/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7 2.22222E-6 C -0.0007 0.01227 -0.0007 0.02477 -0.0007 0.01944 C -0.0007 0.01412 -0.0007 -0.00903 -0.0007 -0.03195 " pathEditMode="relative" ptsTypes="aaA">
                                      <p:cBhvr>
                                        <p:cTn id="560" dur="2000" fill="hold"/>
                                        <p:tgtEl>
                                          <p:spTgt spid="104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17 -3.33333E-6 C -0.00017 0.02385 -0.00017 0.04792 -0.00017 0.05278 C -0.00017 0.05764 -0.00017 0.04329 -0.00017 0.02917 " pathEditMode="relative" ptsTypes="aaA">
                                      <p:cBhvr>
                                        <p:cTn id="562" dur="2000" fill="hold"/>
                                        <p:tgtEl>
                                          <p:spTgt spid="104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-0.00047 C -0.00052 -0.00047 -0.00052 0.04467 -0.00052 0.08981 " pathEditMode="relative" ptsTypes="aA">
                                      <p:cBhvr>
                                        <p:cTn id="564" dur="2000" fill="hold"/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87 -0.00047 C -0.00087 -0.00047 -0.00087 0.05231 -0.00087 0.10509 " pathEditMode="relative" ptsTypes="aA">
                                      <p:cBhvr>
                                        <p:cTn id="566" dur="2000" fill="hold"/>
                                        <p:tgtEl>
                                          <p:spTgt spid="104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0.00023 C -1.66667E-6 -0.00023 -1.66667E-6 0.05185 -1.66667E-6 0.10393 " pathEditMode="relative" ptsTypes="aA">
                                      <p:cBhvr>
                                        <p:cTn id="568" dur="2000" fill="hold"/>
                                        <p:tgtEl>
                                          <p:spTgt spid="104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87 0.00023 C -0.00087 0.00023 -0.00087 0.04329 -0.00087 0.08634 " pathEditMode="relative" ptsTypes="aA">
                                      <p:cBhvr>
                                        <p:cTn id="570" dur="2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0.0007 C 1.66667E-6 -0.01088 1.66667E-6 -0.02245 1.66667E-6 -0.01736 C 1.66667E-6 -0.01227 1.66667E-6 0.00949 1.66667E-6 0.03125 " pathEditMode="relative" ptsTypes="aaA">
                                      <p:cBhvr>
                                        <p:cTn id="572" dur="2000" fill="hold"/>
                                        <p:tgtEl>
                                          <p:spTgt spid="10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2.59259E-6 C -2.77778E-6 -0.0206 -2.77778E-6 -0.0412 -2.77778E-6 -0.04583 C -2.77778E-6 -0.05046 -2.77778E-6 -0.03912 -2.77778E-6 -0.02777 " pathEditMode="relative" ptsTypes="aaA">
                                      <p:cBhvr>
                                        <p:cTn id="574" dur="2000" fill="hold"/>
                                        <p:tgtEl>
                                          <p:spTgt spid="104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3.7037E-7 C -1.94444E-6 3.7037E-7 -1.94444E-6 -0.04305 -1.94444E-6 -0.08611 " pathEditMode="relative" ptsTypes="aA">
                                      <p:cBhvr>
                                        <p:cTn id="576" dur="2000" fill="hold"/>
                                        <p:tgtEl>
                                          <p:spTgt spid="10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7.40741E-7 C 3.61111E-6 -7.40741E-7 3.61111E-6 -0.03333 3.61111E-6 -0.06666 " pathEditMode="relative" ptsTypes="aA">
                                      <p:cBhvr>
                                        <p:cTn id="578" dur="2000" fill="hold"/>
                                        <p:tgtEl>
                                          <p:spTgt spid="10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22222E-6 3.7037E-7 C 7.22222E-6 3.7037E-7 7.22222E-6 -0.01875 7.22222E-6 -0.0375 " pathEditMode="relative" ptsTypes="aA">
                                      <p:cBhvr>
                                        <p:cTn id="580" dur="2000" fill="hold"/>
                                        <p:tgtEl>
                                          <p:spTgt spid="10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 nodeType="clickPar">
                      <p:stCondLst>
                        <p:cond delay="indefinite"/>
                      </p:stCondLst>
                      <p:childTnLst>
                        <p:par>
                          <p:cTn id="5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5" dur="500"/>
                                        <p:tgtEl>
                                          <p:spTgt spid="10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8" dur="500"/>
                                        <p:tgtEl>
                                          <p:spTgt spid="10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 animBg="1"/>
      <p:bldP spid="104477" grpId="0" animBg="1"/>
      <p:bldP spid="104478" grpId="0" animBg="1"/>
      <p:bldP spid="104479" grpId="0" animBg="1"/>
      <p:bldP spid="104480" grpId="0" animBg="1"/>
      <p:bldP spid="104481" grpId="0" animBg="1"/>
      <p:bldP spid="104482" grpId="0" animBg="1"/>
      <p:bldP spid="104483" grpId="0" animBg="1"/>
      <p:bldP spid="104484" grpId="0" animBg="1"/>
      <p:bldP spid="104485" grpId="0" animBg="1"/>
      <p:bldP spid="104485" grpId="1" animBg="1"/>
      <p:bldP spid="104486" grpId="0" animBg="1"/>
      <p:bldP spid="104486" grpId="1" animBg="1"/>
      <p:bldP spid="104487" grpId="0" animBg="1"/>
      <p:bldP spid="104488" grpId="0" animBg="1"/>
      <p:bldP spid="104489" grpId="0" animBg="1"/>
      <p:bldP spid="104490" grpId="0" animBg="1"/>
      <p:bldP spid="104490" grpId="1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104498" grpId="0" animBg="1"/>
      <p:bldP spid="104499" grpId="0" animBg="1"/>
      <p:bldP spid="104500" grpId="0" animBg="1"/>
      <p:bldP spid="104501" grpId="0" animBg="1"/>
      <p:bldP spid="104502" grpId="0" animBg="1"/>
      <p:bldP spid="104503" grpId="0" animBg="1"/>
      <p:bldP spid="104504" grpId="0" animBg="1"/>
      <p:bldP spid="104505" grpId="0" animBg="1"/>
      <p:bldP spid="104505" grpId="1" animBg="1"/>
      <p:bldP spid="104506" grpId="0" animBg="1"/>
      <p:bldP spid="104506" grpId="1" animBg="1"/>
      <p:bldP spid="104507" grpId="0" animBg="1"/>
      <p:bldP spid="104507" grpId="1" animBg="1"/>
      <p:bldP spid="104508" grpId="0" animBg="1"/>
      <p:bldP spid="104508" grpId="1" animBg="1"/>
      <p:bldP spid="104509" grpId="0" animBg="1"/>
      <p:bldP spid="104509" grpId="1" animBg="1"/>
      <p:bldP spid="104510" grpId="0" animBg="1"/>
      <p:bldP spid="104510" grpId="1" animBg="1"/>
      <p:bldP spid="104511" grpId="0" animBg="1"/>
      <p:bldP spid="104512" grpId="0" animBg="1"/>
      <p:bldP spid="104513" grpId="0" animBg="1"/>
      <p:bldP spid="104514" grpId="0" animBg="1"/>
      <p:bldP spid="104515" grpId="0" animBg="1"/>
      <p:bldP spid="104516" grpId="0" animBg="1"/>
      <p:bldP spid="104517" grpId="0" animBg="1"/>
      <p:bldP spid="104518" grpId="0" animBg="1"/>
      <p:bldP spid="104519" grpId="0" animBg="1"/>
      <p:bldP spid="104519" grpId="1" animBg="1"/>
      <p:bldP spid="104520" grpId="0" animBg="1"/>
      <p:bldP spid="104520" grpId="1" animBg="1"/>
      <p:bldP spid="104521" grpId="0" animBg="1"/>
      <p:bldP spid="104522" grpId="0" animBg="1"/>
      <p:bldP spid="104523" grpId="0" animBg="1"/>
      <p:bldP spid="104524" grpId="0" animBg="1"/>
      <p:bldP spid="104524" grpId="1" animBg="1"/>
      <p:bldP spid="104525" grpId="0" animBg="1"/>
      <p:bldP spid="104525" grpId="1" animBg="1"/>
      <p:bldP spid="104526" grpId="0" animBg="1"/>
      <p:bldP spid="104526" grpId="1" animBg="1"/>
      <p:bldP spid="104527" grpId="0" animBg="1"/>
      <p:bldP spid="104527" grpId="1" animBg="1"/>
      <p:bldP spid="104528" grpId="0" animBg="1"/>
      <p:bldP spid="104528" grpId="1" animBg="1"/>
      <p:bldP spid="104529" grpId="0" animBg="1"/>
      <p:bldP spid="104529" grpId="1" animBg="1"/>
      <p:bldP spid="104530" grpId="0" animBg="1"/>
      <p:bldP spid="104530" grpId="1" animBg="1"/>
      <p:bldP spid="104531" grpId="0" animBg="1"/>
      <p:bldP spid="104532" grpId="0" animBg="1"/>
      <p:bldP spid="104533" grpId="0" animBg="1"/>
      <p:bldP spid="104534" grpId="0" animBg="1"/>
      <p:bldP spid="104535" grpId="0" animBg="1"/>
      <p:bldP spid="104536" grpId="0" animBg="1"/>
      <p:bldP spid="104537" grpId="0" animBg="1"/>
      <p:bldP spid="104538" grpId="0" animBg="1"/>
      <p:bldP spid="104539" grpId="0" animBg="1"/>
      <p:bldP spid="104539" grpId="1" animBg="1"/>
      <p:bldP spid="104540" grpId="0" animBg="1"/>
      <p:bldP spid="104540" grpId="1" animBg="1"/>
      <p:bldP spid="104541" grpId="0" animBg="1"/>
      <p:bldP spid="104541" grpId="1" animBg="1"/>
      <p:bldP spid="104542" grpId="0" animBg="1"/>
      <p:bldP spid="104542" grpId="1" animBg="1"/>
      <p:bldP spid="104543" grpId="0" animBg="1"/>
      <p:bldP spid="104543" grpId="1" animBg="1"/>
      <p:bldP spid="104544" grpId="0" animBg="1"/>
      <p:bldP spid="104544" grpId="1" animBg="1"/>
      <p:bldP spid="104545" grpId="0" animBg="1"/>
      <p:bldP spid="104545" grpId="1" animBg="1"/>
      <p:bldP spid="104546" grpId="0" animBg="1"/>
      <p:bldP spid="104546" grpId="1" animBg="1"/>
      <p:bldP spid="104547" grpId="0" animBg="1"/>
      <p:bldP spid="104547" grpId="1" animBg="1"/>
      <p:bldP spid="104548" grpId="0" animBg="1"/>
      <p:bldP spid="104548" grpId="1" animBg="1"/>
      <p:bldP spid="104549" grpId="0" animBg="1"/>
      <p:bldP spid="104549" grpId="1" animBg="1"/>
      <p:bldP spid="104550" grpId="0" animBg="1"/>
      <p:bldP spid="104550" grpId="1" animBg="1"/>
      <p:bldP spid="104551" grpId="0"/>
      <p:bldP spid="104561" grpId="0"/>
      <p:bldP spid="104562" grpId="0"/>
      <p:bldP spid="104563" grpId="0"/>
      <p:bldP spid="104564" grpId="0"/>
      <p:bldP spid="104565" grpId="0"/>
      <p:bldP spid="104566" grpId="0"/>
      <p:bldP spid="104568" grpId="0" animBg="1"/>
      <p:bldP spid="104569" grpId="0" animBg="1"/>
      <p:bldP spid="104570" grpId="0" animBg="1"/>
      <p:bldP spid="104571" grpId="0" animBg="1"/>
      <p:bldP spid="104572" grpId="0" animBg="1"/>
      <p:bldP spid="127" grpId="0"/>
      <p:bldP spid="128" grpId="0"/>
      <p:bldP spid="129" grpId="0"/>
      <p:bldP spid="1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ruyens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01650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88" y="227013"/>
            <a:ext cx="8991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altLang="en-US" sz="32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quá trình truyền sóng cơ, </a:t>
            </a:r>
            <a:r>
              <a:rPr lang="en-US" alt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phần tử của môi trường chỉ dao động tại chỗ </a:t>
            </a:r>
            <a:r>
              <a:rPr lang="en-US" altLang="en-US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mà không bị lôi cuốn theo sóng, chỉ có </a:t>
            </a:r>
            <a:r>
              <a:rPr lang="en-US" alt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 dao động được lan truyền</a:t>
            </a:r>
            <a:r>
              <a:rPr lang="en-US" altLang="en-US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Quá trình truyền sóng là quá trình lan truyền dao động.</a:t>
            </a:r>
          </a:p>
        </p:txBody>
      </p:sp>
      <p:pic>
        <p:nvPicPr>
          <p:cNvPr id="6" name="Picture 5" descr="truyens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13088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00" name="Group 16"/>
          <p:cNvGrpSpPr>
            <a:grpSpLocks/>
          </p:cNvGrpSpPr>
          <p:nvPr/>
        </p:nvGrpSpPr>
        <p:grpSpPr bwMode="auto">
          <a:xfrm>
            <a:off x="304800" y="2819400"/>
            <a:ext cx="8455025" cy="1752600"/>
            <a:chOff x="234" y="1056"/>
            <a:chExt cx="5326" cy="1104"/>
          </a:xfrm>
        </p:grpSpPr>
        <p:pic>
          <p:nvPicPr>
            <p:cNvPr id="17512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" y="1142"/>
              <a:ext cx="4849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124" name="Rectangle 18"/>
            <p:cNvSpPr>
              <a:spLocks noChangeArrowheads="1"/>
            </p:cNvSpPr>
            <p:nvPr/>
          </p:nvSpPr>
          <p:spPr bwMode="auto">
            <a:xfrm>
              <a:off x="234" y="1056"/>
              <a:ext cx="852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25" name="Text Box 19"/>
            <p:cNvSpPr txBox="1">
              <a:spLocks noChangeArrowheads="1"/>
            </p:cNvSpPr>
            <p:nvPr/>
          </p:nvSpPr>
          <p:spPr bwMode="auto">
            <a:xfrm>
              <a:off x="2070" y="1380"/>
              <a:ext cx="4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75126" name="Text Box 20"/>
            <p:cNvSpPr txBox="1">
              <a:spLocks noChangeArrowheads="1"/>
            </p:cNvSpPr>
            <p:nvPr/>
          </p:nvSpPr>
          <p:spPr bwMode="auto">
            <a:xfrm>
              <a:off x="3228" y="1401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175127" name="Text Box 21"/>
            <p:cNvSpPr txBox="1">
              <a:spLocks noChangeArrowheads="1"/>
            </p:cNvSpPr>
            <p:nvPr/>
          </p:nvSpPr>
          <p:spPr bwMode="auto">
            <a:xfrm>
              <a:off x="900" y="1392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75128" name="Rectangle 22"/>
            <p:cNvSpPr>
              <a:spLocks noChangeArrowheads="1"/>
            </p:cNvSpPr>
            <p:nvPr/>
          </p:nvSpPr>
          <p:spPr bwMode="auto">
            <a:xfrm>
              <a:off x="4515" y="1305"/>
              <a:ext cx="957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75129" name="Group 23"/>
            <p:cNvGrpSpPr>
              <a:grpSpLocks/>
            </p:cNvGrpSpPr>
            <p:nvPr/>
          </p:nvGrpSpPr>
          <p:grpSpPr bwMode="auto">
            <a:xfrm>
              <a:off x="1071" y="1671"/>
              <a:ext cx="4131" cy="54"/>
              <a:chOff x="1071" y="2748"/>
              <a:chExt cx="4131" cy="54"/>
            </a:xfrm>
          </p:grpSpPr>
          <p:sp>
            <p:nvSpPr>
              <p:cNvPr id="175131" name="Line 24"/>
              <p:cNvSpPr>
                <a:spLocks noChangeShapeType="1"/>
              </p:cNvSpPr>
              <p:nvPr/>
            </p:nvSpPr>
            <p:spPr bwMode="auto">
              <a:xfrm>
                <a:off x="1080" y="2775"/>
                <a:ext cx="33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132" name="Oval 25"/>
              <p:cNvSpPr>
                <a:spLocks noChangeArrowheads="1"/>
              </p:cNvSpPr>
              <p:nvPr/>
            </p:nvSpPr>
            <p:spPr bwMode="auto">
              <a:xfrm flipH="1" flipV="1">
                <a:off x="1071" y="275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133" name="Oval 26"/>
              <p:cNvSpPr>
                <a:spLocks noChangeArrowheads="1"/>
              </p:cNvSpPr>
              <p:nvPr/>
            </p:nvSpPr>
            <p:spPr bwMode="auto">
              <a:xfrm flipH="1" flipV="1">
                <a:off x="4471" y="2754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134" name="Oval 27"/>
              <p:cNvSpPr>
                <a:spLocks noChangeArrowheads="1"/>
              </p:cNvSpPr>
              <p:nvPr/>
            </p:nvSpPr>
            <p:spPr bwMode="auto">
              <a:xfrm flipH="1" flipV="1">
                <a:off x="2199" y="2751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135" name="Oval 28"/>
              <p:cNvSpPr>
                <a:spLocks noChangeArrowheads="1"/>
              </p:cNvSpPr>
              <p:nvPr/>
            </p:nvSpPr>
            <p:spPr bwMode="auto">
              <a:xfrm flipH="1" flipV="1">
                <a:off x="3355" y="2748"/>
                <a:ext cx="47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5136" name="Line 29"/>
              <p:cNvSpPr>
                <a:spLocks noChangeShapeType="1"/>
              </p:cNvSpPr>
              <p:nvPr/>
            </p:nvSpPr>
            <p:spPr bwMode="auto">
              <a:xfrm>
                <a:off x="4482" y="2782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C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5130" name="Text Box 30"/>
            <p:cNvSpPr txBox="1">
              <a:spLocks noChangeArrowheads="1"/>
            </p:cNvSpPr>
            <p:nvPr/>
          </p:nvSpPr>
          <p:spPr bwMode="auto">
            <a:xfrm>
              <a:off x="4376" y="1413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H</a:t>
              </a:r>
            </a:p>
          </p:txBody>
        </p:sp>
      </p:grp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228600" y="457200"/>
            <a:ext cx="8486775" cy="1616075"/>
            <a:chOff x="222" y="1286"/>
            <a:chExt cx="5346" cy="1018"/>
          </a:xfrm>
        </p:grpSpPr>
        <p:pic>
          <p:nvPicPr>
            <p:cNvPr id="175110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286"/>
              <a:ext cx="4849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5111" name="Rectangle 33"/>
            <p:cNvSpPr>
              <a:spLocks noChangeArrowheads="1"/>
            </p:cNvSpPr>
            <p:nvPr/>
          </p:nvSpPr>
          <p:spPr bwMode="auto">
            <a:xfrm>
              <a:off x="3371" y="1422"/>
              <a:ext cx="2121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2" name="Line 34"/>
            <p:cNvSpPr>
              <a:spLocks noChangeShapeType="1"/>
            </p:cNvSpPr>
            <p:nvPr/>
          </p:nvSpPr>
          <p:spPr bwMode="auto">
            <a:xfrm>
              <a:off x="1112" y="1824"/>
              <a:ext cx="3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3" name="Oval 35"/>
            <p:cNvSpPr>
              <a:spLocks noChangeArrowheads="1"/>
            </p:cNvSpPr>
            <p:nvPr/>
          </p:nvSpPr>
          <p:spPr bwMode="auto">
            <a:xfrm flipH="1" flipV="1">
              <a:off x="1079" y="180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4" name="Oval 36"/>
            <p:cNvSpPr>
              <a:spLocks noChangeArrowheads="1"/>
            </p:cNvSpPr>
            <p:nvPr/>
          </p:nvSpPr>
          <p:spPr bwMode="auto">
            <a:xfrm flipH="1" flipV="1">
              <a:off x="2207" y="1799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5" name="Oval 37"/>
            <p:cNvSpPr>
              <a:spLocks noChangeArrowheads="1"/>
            </p:cNvSpPr>
            <p:nvPr/>
          </p:nvSpPr>
          <p:spPr bwMode="auto">
            <a:xfrm flipH="1" flipV="1">
              <a:off x="3354" y="1796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6" name="Line 38"/>
            <p:cNvSpPr>
              <a:spLocks noChangeShapeType="1"/>
            </p:cNvSpPr>
            <p:nvPr/>
          </p:nvSpPr>
          <p:spPr bwMode="auto">
            <a:xfrm>
              <a:off x="3374" y="1826"/>
              <a:ext cx="1836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17" name="Text Box 39"/>
            <p:cNvSpPr txBox="1">
              <a:spLocks noChangeArrowheads="1"/>
            </p:cNvSpPr>
            <p:nvPr/>
          </p:nvSpPr>
          <p:spPr bwMode="auto">
            <a:xfrm>
              <a:off x="914" y="1518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75118" name="Text Box 40"/>
            <p:cNvSpPr txBox="1">
              <a:spLocks noChangeArrowheads="1"/>
            </p:cNvSpPr>
            <p:nvPr/>
          </p:nvSpPr>
          <p:spPr bwMode="auto">
            <a:xfrm>
              <a:off x="2097" y="1533"/>
              <a:ext cx="4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75119" name="Text Box 41"/>
            <p:cNvSpPr txBox="1">
              <a:spLocks noChangeArrowheads="1"/>
            </p:cNvSpPr>
            <p:nvPr/>
          </p:nvSpPr>
          <p:spPr bwMode="auto">
            <a:xfrm>
              <a:off x="3236" y="1527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175120" name="Text Box 42"/>
            <p:cNvSpPr txBox="1">
              <a:spLocks noChangeArrowheads="1"/>
            </p:cNvSpPr>
            <p:nvPr/>
          </p:nvSpPr>
          <p:spPr bwMode="auto">
            <a:xfrm>
              <a:off x="4402" y="1527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75121" name="Oval 43"/>
            <p:cNvSpPr>
              <a:spLocks noChangeArrowheads="1"/>
            </p:cNvSpPr>
            <p:nvPr/>
          </p:nvSpPr>
          <p:spPr bwMode="auto">
            <a:xfrm flipH="1" flipV="1">
              <a:off x="4493" y="1802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122" name="Rectangle 44"/>
            <p:cNvSpPr>
              <a:spLocks noChangeArrowheads="1"/>
            </p:cNvSpPr>
            <p:nvPr/>
          </p:nvSpPr>
          <p:spPr bwMode="auto">
            <a:xfrm>
              <a:off x="222" y="1461"/>
              <a:ext cx="852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304800" y="20574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Sau hai chu kỳ dao động sóng truyền từ A đến G .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304800" y="48768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Sau ba chu kỳ dao động sóng truyền từ A đến H.</a:t>
            </a:r>
          </a:p>
        </p:txBody>
      </p:sp>
    </p:spTree>
    <p:extLst>
      <p:ext uri="{BB962C8B-B14F-4D97-AF65-F5344CB8AC3E}">
        <p14:creationId xmlns:p14="http://schemas.microsoft.com/office/powerpoint/2010/main" val="35564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9" grpId="0"/>
      <p:bldP spid="932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2400" y="1347788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Các đặc trưng của một sóng hình sin: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2400" y="2008188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Biên độ A của sóng :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09600" y="2649538"/>
            <a:ext cx="83550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biên độ dao động của một phần tử của môi trường có sóng truyền qua.</a:t>
            </a:r>
          </a:p>
        </p:txBody>
      </p:sp>
      <p:sp>
        <p:nvSpPr>
          <p:cNvPr id="8" name="Text Box 125"/>
          <p:cNvSpPr txBox="1">
            <a:spLocks noChangeArrowheads="1"/>
          </p:cNvSpPr>
          <p:nvPr/>
        </p:nvSpPr>
        <p:spPr bwMode="auto">
          <a:xfrm>
            <a:off x="-76200" y="762000"/>
            <a:ext cx="9207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II. CÁC ĐẶC TRƯNG CỦA MỘT SÓNG HÌNH SIN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6134" name="Rectangle 8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Bài 7: SÓNG CƠ VÀ SỰ TRUYỀN SÓNG CƠ</a:t>
            </a:r>
          </a:p>
        </p:txBody>
      </p:sp>
      <p:pic>
        <p:nvPicPr>
          <p:cNvPr id="10" name="Picture 36" descr="songngang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005263"/>
            <a:ext cx="7824788" cy="27003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u="sng" dirty="0" smtClean="0">
                <a:latin typeface="Times New Roman" pitchFamily="18" charset="0"/>
                <a:cs typeface="Times New Roman" pitchFamily="18" charset="0"/>
              </a:rPr>
              <a:t>CĐ4: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CƠ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SÓNG ÂM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-Sóng cơ:</a:t>
            </a:r>
          </a:p>
          <a:p>
            <a:r>
              <a:rPr lang="vi-VN" dirty="0" smtClean="0"/>
              <a:t>+Sóng cơ là gì?</a:t>
            </a:r>
          </a:p>
          <a:p>
            <a:r>
              <a:rPr lang="vi-VN" dirty="0" smtClean="0"/>
              <a:t>+Phân loại sóng cơ</a:t>
            </a:r>
          </a:p>
          <a:p>
            <a:r>
              <a:rPr lang="vi-VN" dirty="0" smtClean="0"/>
              <a:t>+Các đặc trưng của sóng cơ</a:t>
            </a:r>
          </a:p>
          <a:p>
            <a:r>
              <a:rPr lang="vi-VN" dirty="0" smtClean="0"/>
              <a:t>+Phương trình truyền sóng</a:t>
            </a:r>
          </a:p>
          <a:p>
            <a:endParaRPr lang="vi-VN" b="1" dirty="0" smtClean="0"/>
          </a:p>
          <a:p>
            <a:r>
              <a:rPr lang="vi-VN" b="1" dirty="0" smtClean="0">
                <a:solidFill>
                  <a:srgbClr val="FF0000"/>
                </a:solidFill>
              </a:rPr>
              <a:t>-Sóng âm:</a:t>
            </a:r>
          </a:p>
          <a:p>
            <a:r>
              <a:rPr lang="vi-VN" dirty="0" smtClean="0"/>
              <a:t>+ Sóng âm là gì?</a:t>
            </a:r>
          </a:p>
          <a:p>
            <a:r>
              <a:rPr lang="vi-VN" dirty="0" smtClean="0"/>
              <a:t>+Môi trường truyền âm</a:t>
            </a:r>
          </a:p>
          <a:p>
            <a:r>
              <a:rPr lang="vi-VN" dirty="0" smtClean="0"/>
              <a:t>+ Các đặc trưng vật lí, đặc trưng sinh lí của âm.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6074" y="5084763"/>
            <a:ext cx="9050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T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 sóng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 trên phương truyền sóng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88" y="5805488"/>
            <a:ext cx="849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 sóng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 trên phương truyền sóng</a:t>
            </a:r>
          </a:p>
        </p:txBody>
      </p:sp>
      <p:sp>
        <p:nvSpPr>
          <p:cNvPr id="177157" name="Rectangle 8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Bài 7: SÓNG CƠ VÀ SỰ TRUYỀN SÓNG CƠ</a:t>
            </a:r>
          </a:p>
        </p:txBody>
      </p:sp>
      <p:sp>
        <p:nvSpPr>
          <p:cNvPr id="11" name="Text Box 125"/>
          <p:cNvSpPr txBox="1">
            <a:spLocks noChangeArrowheads="1"/>
          </p:cNvSpPr>
          <p:nvPr/>
        </p:nvSpPr>
        <p:spPr bwMode="auto">
          <a:xfrm>
            <a:off x="-76200" y="762000"/>
            <a:ext cx="9207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II. CÁC ĐẶC TRƯNG CỦA MỘT SÓNG HÌNH SIN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347788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Các đặc trưng của chuyển động sóng: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5800" y="2032000"/>
            <a:ext cx="7342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Chu kì (T), tần số (f) của sóng: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0700" y="2692400"/>
            <a:ext cx="8318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kì (T):</a:t>
            </a:r>
            <a:r>
              <a:rPr lang="en-US" alt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chu kỳ dao động của một phần tử của môi trường có sóng truyền qua</a:t>
            </a:r>
            <a:r>
              <a:rPr lang="en-US" altLang="en-US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39297"/>
              </p:ext>
            </p:extLst>
          </p:nvPr>
        </p:nvGraphicFramePr>
        <p:xfrm>
          <a:off x="2987675" y="4024313"/>
          <a:ext cx="1295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024313"/>
                        <a:ext cx="1295400" cy="990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4149725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 số (f):</a:t>
            </a:r>
            <a:endParaRPr lang="en-US" altLang="en-US" sz="3600" i="1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  <p:bldP spid="13" grpId="0"/>
      <p:bldP spid="14" grpId="0"/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4479925" y="30495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66700" y="3494088"/>
            <a:ext cx="8769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Tốc độ truyền sóng v:</a:t>
            </a:r>
            <a:r>
              <a:rPr lang="en-US" alt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i="1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 tốc độ lan truyền dao động trong </a:t>
            </a:r>
            <a:r>
              <a:rPr lang="en-US" altLang="zh-CN" sz="3600" b="1" i="1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môi trường (tốc độ truyền pha của dao động)</a:t>
            </a:r>
            <a:r>
              <a:rPr lang="en-US" altLang="zh-CN" sz="3600" i="1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en-US" sz="36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00" y="5373688"/>
            <a:ext cx="861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i="1" dirty="0">
                <a:solidFill>
                  <a:srgbClr val="0000CC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ố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 đ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ộ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truy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ề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sóng cơ trong các môi trư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ờ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 gi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ả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 theo th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ứ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</a:t>
            </a:r>
            <a:r>
              <a:rPr lang="en-US" altLang="zh-CN" sz="32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ự</a:t>
            </a:r>
            <a:r>
              <a:rPr lang="en-US" altLang="zh-CN" sz="3600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ắ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 &gt; l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ỏ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 &gt; khí</a:t>
            </a:r>
            <a:endParaRPr lang="en-US" altLang="en-US" sz="3600" b="1" i="1" dirty="0">
              <a:solidFill>
                <a:srgbClr val="FFFF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8181" name="Picture 24" descr="wavefor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6" y="344055"/>
            <a:ext cx="77724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40152" y="348781"/>
            <a:ext cx="992188" cy="769441"/>
            <a:chOff x="3733800" y="2286000"/>
            <a:chExt cx="992188" cy="769441"/>
          </a:xfrm>
        </p:grpSpPr>
        <p:sp>
          <p:nvSpPr>
            <p:cNvPr id="178182" name="Line 25"/>
            <p:cNvSpPr>
              <a:spLocks noChangeShapeType="1"/>
            </p:cNvSpPr>
            <p:nvPr/>
          </p:nvSpPr>
          <p:spPr bwMode="auto">
            <a:xfrm flipV="1">
              <a:off x="4042116" y="2492896"/>
              <a:ext cx="40615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8183" name="Text Box 31"/>
            <p:cNvSpPr txBox="1">
              <a:spLocks noChangeArrowheads="1"/>
            </p:cNvSpPr>
            <p:nvPr/>
          </p:nvSpPr>
          <p:spPr bwMode="auto">
            <a:xfrm>
              <a:off x="3733800" y="2286000"/>
              <a:ext cx="99218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 b="1" dirty="0">
                  <a:solidFill>
                    <a:srgbClr val="FFFF00"/>
                  </a:solidFill>
                  <a:latin typeface="Vecteur"/>
                  <a:cs typeface="Arial" pitchFamily="34" charset="0"/>
                </a:rPr>
                <a:t>v</a:t>
              </a:r>
            </a:p>
          </p:txBody>
        </p:sp>
      </p:grpSp>
      <p:pic>
        <p:nvPicPr>
          <p:cNvPr id="9" name="Picture 10" descr="Pul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2779"/>
            <a:ext cx="8712968" cy="179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wa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4834"/>
            <a:ext cx="5562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083050" y="3976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66"/>
                </a:solidFill>
                <a:latin typeface="VNI-Book" pitchFamily="2" charset="0"/>
                <a:cs typeface="Arial" pitchFamily="34" charset="0"/>
              </a:rPr>
              <a:t>O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95250" y="2457450"/>
            <a:ext cx="3257550" cy="4400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Sóng nước truyền theo các phương khác nhau trên mặt nước với </a:t>
            </a:r>
            <a:r>
              <a:rPr lang="vi-VN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một tốc độ v</a:t>
            </a:r>
            <a:endParaRPr lang="en-US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5" name="Rectangle 7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Bài 7: SÓNG CƠ VÀ SỰ TRUYỀN SÓNG CƠ</a:t>
            </a:r>
          </a:p>
        </p:txBody>
      </p:sp>
      <p:sp>
        <p:nvSpPr>
          <p:cNvPr id="12" name="Oval 11"/>
          <p:cNvSpPr/>
          <p:nvPr/>
        </p:nvSpPr>
        <p:spPr>
          <a:xfrm>
            <a:off x="7556500" y="4267200"/>
            <a:ext cx="381000" cy="381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19813" y="3051615"/>
            <a:ext cx="381000" cy="381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4724400"/>
            <a:ext cx="381000" cy="381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66100" y="2743200"/>
            <a:ext cx="381000" cy="3810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9211" name="Text Box 125"/>
          <p:cNvSpPr txBox="1">
            <a:spLocks noChangeArrowheads="1"/>
          </p:cNvSpPr>
          <p:nvPr/>
        </p:nvSpPr>
        <p:spPr bwMode="auto">
          <a:xfrm>
            <a:off x="-76200" y="762000"/>
            <a:ext cx="9207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II. CÁC ĐẶC TRƯNG CỦA MỘT SÓNG HÌNH SIN</a:t>
            </a: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9212" name="Rectangle 2"/>
          <p:cNvSpPr>
            <a:spLocks noChangeArrowheads="1"/>
          </p:cNvSpPr>
          <p:nvPr/>
        </p:nvSpPr>
        <p:spPr bwMode="auto">
          <a:xfrm>
            <a:off x="152400" y="1347788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Các đặc trưng của chuyển động sóng: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838" y="1836738"/>
            <a:ext cx="46863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Tốc độ truyền sóng v:</a:t>
            </a:r>
            <a:endParaRPr lang="en-US" sz="3600" i="1" kern="0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44500" decel="555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1482 C -2.22222E-6 -0.0051 -2.22222E-6 0.00462 -2.22222E-6 0.01458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35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482 C -4.16667E-6 -0.0051 -4.16667E-6 0.00462 -4.16667E-6 0.0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35500" decel="29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1482 C -2.22222E-6 -0.0051 -2.22222E-6 0.00462 -2.22222E-6 0.01458 " pathEditMode="relative" rAng="0" ptsTypes="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42000" decel="58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1482 C -2.22222E-6 -0.0051 -2.22222E-6 0.00462 -2.22222E-6 0.01458 " pathEditMode="relative" rAng="0" ptsTypes="f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7988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46075" y="350838"/>
            <a:ext cx="3143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d) Bước sóng: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81000" y="1131888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Bước sóng là quãng đường sóng truyền được trong một chu kỳ.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6075" y="4667250"/>
            <a:ext cx="86455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Bước sóng là khoảng cách ngắn nhất giữa hai phần tử dọc theo một phương truyền sóng dao động cùng pha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3489325" y="1600200"/>
            <a:ext cx="2301875" cy="965200"/>
            <a:chOff x="2064" y="1508"/>
            <a:chExt cx="1450" cy="608"/>
          </a:xfrm>
        </p:grpSpPr>
        <p:sp>
          <p:nvSpPr>
            <p:cNvPr id="180248" name="Rectangle 9"/>
            <p:cNvSpPr>
              <a:spLocks noChangeArrowheads="1"/>
            </p:cNvSpPr>
            <p:nvPr/>
          </p:nvSpPr>
          <p:spPr bwMode="auto">
            <a:xfrm>
              <a:off x="2064" y="1656"/>
              <a:ext cx="134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lang="en-US" altLang="en-US" sz="36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= </a:t>
              </a:r>
              <a:r>
                <a:rPr lang="en-US" altLang="en-US" sz="36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v.T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 =</a:t>
              </a:r>
              <a:endParaRPr lang="en-US" altLang="en-US" sz="36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0249" name="Rectangle 10"/>
            <p:cNvSpPr>
              <a:spLocks noChangeArrowheads="1"/>
            </p:cNvSpPr>
            <p:nvPr/>
          </p:nvSpPr>
          <p:spPr bwMode="auto">
            <a:xfrm>
              <a:off x="3264" y="15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endParaRPr lang="en-US" altLang="en-US" sz="36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0250" name="Rectangle 11"/>
            <p:cNvSpPr>
              <a:spLocks noChangeArrowheads="1"/>
            </p:cNvSpPr>
            <p:nvPr/>
          </p:nvSpPr>
          <p:spPr bwMode="auto">
            <a:xfrm>
              <a:off x="3264" y="18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f</a:t>
              </a:r>
              <a:endParaRPr lang="en-US" altLang="en-US" sz="36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80251" name="Line 12"/>
            <p:cNvSpPr>
              <a:spLocks noChangeShapeType="1"/>
            </p:cNvSpPr>
            <p:nvPr/>
          </p:nvSpPr>
          <p:spPr bwMode="auto">
            <a:xfrm>
              <a:off x="3274" y="1872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0230" name="Group 14"/>
          <p:cNvGrpSpPr>
            <a:grpSpLocks/>
          </p:cNvGrpSpPr>
          <p:nvPr/>
        </p:nvGrpSpPr>
        <p:grpSpPr bwMode="auto">
          <a:xfrm>
            <a:off x="127000" y="2565400"/>
            <a:ext cx="8486775" cy="2033588"/>
            <a:chOff x="318" y="144"/>
            <a:chExt cx="5346" cy="1281"/>
          </a:xfrm>
        </p:grpSpPr>
        <p:pic>
          <p:nvPicPr>
            <p:cNvPr id="18023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144"/>
              <a:ext cx="4849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0232" name="Rectangle 16"/>
            <p:cNvSpPr>
              <a:spLocks noChangeArrowheads="1"/>
            </p:cNvSpPr>
            <p:nvPr/>
          </p:nvSpPr>
          <p:spPr bwMode="auto">
            <a:xfrm>
              <a:off x="2334" y="280"/>
              <a:ext cx="323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33" name="Line 17"/>
            <p:cNvSpPr>
              <a:spLocks noChangeShapeType="1"/>
            </p:cNvSpPr>
            <p:nvPr/>
          </p:nvSpPr>
          <p:spPr bwMode="auto">
            <a:xfrm>
              <a:off x="1208" y="682"/>
              <a:ext cx="3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34" name="Oval 18"/>
            <p:cNvSpPr>
              <a:spLocks noChangeArrowheads="1"/>
            </p:cNvSpPr>
            <p:nvPr/>
          </p:nvSpPr>
          <p:spPr bwMode="auto">
            <a:xfrm flipH="1" flipV="1">
              <a:off x="1175" y="66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35" name="Oval 19"/>
            <p:cNvSpPr>
              <a:spLocks noChangeArrowheads="1"/>
            </p:cNvSpPr>
            <p:nvPr/>
          </p:nvSpPr>
          <p:spPr bwMode="auto">
            <a:xfrm flipH="1" flipV="1">
              <a:off x="2303" y="657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36" name="Line 20"/>
            <p:cNvSpPr>
              <a:spLocks noChangeShapeType="1"/>
            </p:cNvSpPr>
            <p:nvPr/>
          </p:nvSpPr>
          <p:spPr bwMode="auto">
            <a:xfrm>
              <a:off x="2352" y="681"/>
              <a:ext cx="2954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37" name="Text Box 21"/>
            <p:cNvSpPr txBox="1">
              <a:spLocks noChangeArrowheads="1"/>
            </p:cNvSpPr>
            <p:nvPr/>
          </p:nvSpPr>
          <p:spPr bwMode="auto">
            <a:xfrm>
              <a:off x="1010" y="376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80238" name="Text Box 22"/>
            <p:cNvSpPr txBox="1">
              <a:spLocks noChangeArrowheads="1"/>
            </p:cNvSpPr>
            <p:nvPr/>
          </p:nvSpPr>
          <p:spPr bwMode="auto">
            <a:xfrm>
              <a:off x="2193" y="391"/>
              <a:ext cx="4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80239" name="Text Box 23"/>
            <p:cNvSpPr txBox="1">
              <a:spLocks noChangeArrowheads="1"/>
            </p:cNvSpPr>
            <p:nvPr/>
          </p:nvSpPr>
          <p:spPr bwMode="auto">
            <a:xfrm>
              <a:off x="3333" y="390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180240" name="Text Box 24"/>
            <p:cNvSpPr txBox="1">
              <a:spLocks noChangeArrowheads="1"/>
            </p:cNvSpPr>
            <p:nvPr/>
          </p:nvSpPr>
          <p:spPr bwMode="auto">
            <a:xfrm>
              <a:off x="4498" y="385"/>
              <a:ext cx="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180241" name="Oval 25"/>
            <p:cNvSpPr>
              <a:spLocks noChangeArrowheads="1"/>
            </p:cNvSpPr>
            <p:nvPr/>
          </p:nvSpPr>
          <p:spPr bwMode="auto">
            <a:xfrm flipH="1" flipV="1">
              <a:off x="4589" y="660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2" name="Rectangle 26"/>
            <p:cNvSpPr>
              <a:spLocks noChangeArrowheads="1"/>
            </p:cNvSpPr>
            <p:nvPr/>
          </p:nvSpPr>
          <p:spPr bwMode="auto">
            <a:xfrm>
              <a:off x="318" y="319"/>
              <a:ext cx="852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3" name="Oval 27"/>
            <p:cNvSpPr>
              <a:spLocks noChangeArrowheads="1"/>
            </p:cNvSpPr>
            <p:nvPr/>
          </p:nvSpPr>
          <p:spPr bwMode="auto">
            <a:xfrm flipH="1" flipV="1">
              <a:off x="3450" y="654"/>
              <a:ext cx="47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4" name="Line 28"/>
            <p:cNvSpPr>
              <a:spLocks noChangeShapeType="1"/>
            </p:cNvSpPr>
            <p:nvPr/>
          </p:nvSpPr>
          <p:spPr bwMode="auto">
            <a:xfrm flipV="1">
              <a:off x="1203" y="1044"/>
              <a:ext cx="1119" cy="1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5" name="Rectangle 29"/>
            <p:cNvSpPr>
              <a:spLocks noChangeArrowheads="1"/>
            </p:cNvSpPr>
            <p:nvPr/>
          </p:nvSpPr>
          <p:spPr bwMode="auto">
            <a:xfrm>
              <a:off x="1422" y="1041"/>
              <a:ext cx="4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endParaRPr lang="en-US" altLang="en-US" sz="3200" b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6" name="Line 30"/>
            <p:cNvSpPr>
              <a:spLocks noChangeShapeType="1"/>
            </p:cNvSpPr>
            <p:nvPr/>
          </p:nvSpPr>
          <p:spPr bwMode="auto">
            <a:xfrm>
              <a:off x="1200" y="672"/>
              <a:ext cx="0" cy="432"/>
            </a:xfrm>
            <a:prstGeom prst="line">
              <a:avLst/>
            </a:prstGeom>
            <a:noFill/>
            <a:ln w="28575">
              <a:solidFill>
                <a:srgbClr val="3C32FE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0247" name="Line 31"/>
            <p:cNvSpPr>
              <a:spLocks noChangeShapeType="1"/>
            </p:cNvSpPr>
            <p:nvPr/>
          </p:nvSpPr>
          <p:spPr bwMode="auto">
            <a:xfrm>
              <a:off x="2325" y="672"/>
              <a:ext cx="0" cy="432"/>
            </a:xfrm>
            <a:prstGeom prst="line">
              <a:avLst/>
            </a:prstGeom>
            <a:noFill/>
            <a:ln w="28575">
              <a:solidFill>
                <a:srgbClr val="3C32FE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8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13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6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5" grpId="0"/>
      <p:bldP spid="563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4479925" y="30353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12725" y="3068638"/>
            <a:ext cx="414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e) Năng lượng sóng: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12725" y="3995738"/>
            <a:ext cx="8778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Là năng lượng dao động của các phần tử của môi trường mà sóng truyền qua.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Quá trình truyền sóng là quá trình truyền năng lượng. 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447800" y="762000"/>
            <a:ext cx="5715000" cy="2057400"/>
          </a:xfrm>
          <a:prstGeom prst="cloudCallout">
            <a:avLst>
              <a:gd name="adj1" fmla="val 78333"/>
              <a:gd name="adj2" fmla="val 853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ker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Năng lượng sóng là gì?</a:t>
            </a:r>
          </a:p>
        </p:txBody>
      </p:sp>
    </p:spTree>
    <p:extLst>
      <p:ext uri="{BB962C8B-B14F-4D97-AF65-F5344CB8AC3E}">
        <p14:creationId xmlns:p14="http://schemas.microsoft.com/office/powerpoint/2010/main" val="29929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945063" y="2630488"/>
          <a:ext cx="3190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630488"/>
                        <a:ext cx="319087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5" name="Text Box 10"/>
          <p:cNvSpPr txBox="1">
            <a:spLocks noChangeArrowheads="1"/>
          </p:cNvSpPr>
          <p:nvPr/>
        </p:nvSpPr>
        <p:spPr bwMode="auto">
          <a:xfrm>
            <a:off x="2514600" y="1600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2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58763" y="839788"/>
            <a:ext cx="877093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 một điểm M nằm trên phương truyền sóng và cách nguồn sóng O một khoảng OM = x</a:t>
            </a:r>
            <a:endParaRPr lang="en-US" alt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81200" y="2362200"/>
            <a:ext cx="3886200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7763" y="2233613"/>
            <a:ext cx="492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0" y="22447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*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908175" y="2362200"/>
            <a:ext cx="3810000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549525" y="2286000"/>
            <a:ext cx="2209800" cy="0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40125" y="17526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x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950" y="2743200"/>
            <a:ext cx="585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+Phương trình sóng tại nguồn O: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66797"/>
              </p:ext>
            </p:extLst>
          </p:nvPr>
        </p:nvGraphicFramePr>
        <p:xfrm>
          <a:off x="5692775" y="2743200"/>
          <a:ext cx="32766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5" imgW="939800" imgH="228600" progId="Equation.DSMT4">
                  <p:embed/>
                </p:oleObj>
              </mc:Choice>
              <mc:Fallback>
                <p:oleObj name="Equation" r:id="rId5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743200"/>
                        <a:ext cx="3276600" cy="6365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7950" y="3276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+Phương trình sóng tại M do O truyền tới: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81726"/>
              </p:ext>
            </p:extLst>
          </p:nvPr>
        </p:nvGraphicFramePr>
        <p:xfrm>
          <a:off x="434975" y="3886200"/>
          <a:ext cx="4044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7" imgW="1257300" imgH="228600" progId="Equation.DSMT4">
                  <p:embed/>
                </p:oleObj>
              </mc:Choice>
              <mc:Fallback>
                <p:oleObj name="Equation" r:id="rId7" imgW="1257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886200"/>
                        <a:ext cx="4044950" cy="5984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46032"/>
              </p:ext>
            </p:extLst>
          </p:nvPr>
        </p:nvGraphicFramePr>
        <p:xfrm>
          <a:off x="395536" y="4622933"/>
          <a:ext cx="4290764" cy="103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9" imgW="1562100" imgH="431800" progId="Equation.DSMT4">
                  <p:embed/>
                </p:oleObj>
              </mc:Choice>
              <mc:Fallback>
                <p:oleObj name="Equation" r:id="rId9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622933"/>
                        <a:ext cx="4290764" cy="103637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21389"/>
              </p:ext>
            </p:extLst>
          </p:nvPr>
        </p:nvGraphicFramePr>
        <p:xfrm>
          <a:off x="5019675" y="3860800"/>
          <a:ext cx="3676650" cy="8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11" imgW="1459866" imgH="431613" progId="Equation.DSMT4">
                  <p:embed/>
                </p:oleObj>
              </mc:Choice>
              <mc:Fallback>
                <p:oleObj name="Equation" r:id="rId11" imgW="145986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860800"/>
                        <a:ext cx="3676650" cy="86434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1938" y="5664200"/>
            <a:ext cx="4382293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050134"/>
              </p:ext>
            </p:extLst>
          </p:nvPr>
        </p:nvGraphicFramePr>
        <p:xfrm>
          <a:off x="261938" y="5747257"/>
          <a:ext cx="4424362" cy="101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13" imgW="5438927" imgH="1362233" progId="Equation.DSMT4">
                  <p:embed/>
                </p:oleObj>
              </mc:Choice>
              <mc:Fallback>
                <p:oleObj name="Equation" r:id="rId13" imgW="5438927" imgH="136223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747257"/>
                        <a:ext cx="4424362" cy="10163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09800" y="2286000"/>
            <a:ext cx="62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O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683125" y="23622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M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81600" y="56642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x: là khoảng cách từ nguồn O tới điểm M</a:t>
            </a:r>
            <a:endParaRPr lang="en-US" altLang="en-US" sz="2800" i="1" dirty="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82295" name="Text Box 125"/>
          <p:cNvSpPr txBox="1">
            <a:spLocks noChangeArrowheads="1"/>
          </p:cNvSpPr>
          <p:nvPr/>
        </p:nvSpPr>
        <p:spPr bwMode="auto">
          <a:xfrm>
            <a:off x="150813" y="252413"/>
            <a:ext cx="55006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III. PHƯƠNG TRÌNH SÓNG:</a:t>
            </a:r>
            <a:endParaRPr lang="en-US" altLang="en-US" sz="3600" dirty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96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10" grpId="0"/>
      <p:bldP spid="20" grpId="0"/>
      <p:bldP spid="16" grpId="0"/>
      <p:bldP spid="17" grpId="0"/>
      <p:bldP spid="30" grpId="0"/>
      <p:bldP spid="39" grpId="0" animBg="1"/>
      <p:bldP spid="3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Box 5"/>
          <p:cNvSpPr txBox="1">
            <a:spLocks noChangeArrowheads="1"/>
          </p:cNvSpPr>
          <p:nvPr/>
        </p:nvSpPr>
        <p:spPr bwMode="auto">
          <a:xfrm>
            <a:off x="107504" y="76200"/>
            <a:ext cx="8960296" cy="6461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15963"/>
            <a:ext cx="87630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truyền sóng trong một môi trường từ một nguồn O đến điểm M cách nguồn một khoảng x (tính bằng m):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biên độ và chu kì sóng?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tốc độ truyền sóng?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1698625"/>
          <a:ext cx="4064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3" imgW="1612900" imgH="228600" progId="Equation.DSMT4">
                  <p:embed/>
                </p:oleObj>
              </mc:Choice>
              <mc:Fallback>
                <p:oleObj name="Equation" r:id="rId3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98625"/>
                        <a:ext cx="4064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3200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" y="39116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A = 5 cm;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24200" y="3684588"/>
          <a:ext cx="5238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5" imgW="1371600" imgH="393700" progId="Equation.DSMT4">
                  <p:embed/>
                </p:oleObj>
              </mc:Choice>
              <mc:Fallback>
                <p:oleObj name="Equation" r:id="rId5" imgW="1371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84588"/>
                        <a:ext cx="52387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494665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b.Từ phương trình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38600" y="4724400"/>
          <a:ext cx="42529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7" imgW="1435100" imgH="393700" progId="Equation.DSMT4">
                  <p:embed/>
                </p:oleObj>
              </mc:Choice>
              <mc:Fallback>
                <p:oleObj name="Equation" r:id="rId7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4252913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5967413"/>
          <a:ext cx="611505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9" imgW="2120900" imgH="203200" progId="Equation.DSMT4">
                  <p:embed/>
                </p:oleObj>
              </mc:Choice>
              <mc:Fallback>
                <p:oleObj name="Equation" r:id="rId9" imgW="212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67413"/>
                        <a:ext cx="611505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1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Một dây đàn hồi nằm ngang có điểm A dao động theo phương thẳng đứng với phương trình: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1500188"/>
          <a:ext cx="30988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3" imgW="1117600" imgH="228600" progId="Equation.DSMT4">
                  <p:embed/>
                </p:oleObj>
              </mc:Choice>
              <mc:Fallback>
                <p:oleObj name="Equation" r:id="rId3" imgW="1117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00188"/>
                        <a:ext cx="30988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9812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 dao động của A truyền dọc theo dây với vận tốc 50 cm/s. Viết phương trình dao động của M cách A một đoạn 25cm?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32766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3976688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3733800"/>
          <a:ext cx="4953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5" imgW="1803400" imgH="393700" progId="Equation.DSMT4">
                  <p:embed/>
                </p:oleObj>
              </mc:Choice>
              <mc:Fallback>
                <p:oleObj name="Equation" r:id="rId5" imgW="1803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49530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0" y="4724400"/>
          <a:ext cx="674687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7" imgW="2654300" imgH="812800" progId="Equation.DSMT4">
                  <p:embed/>
                </p:oleObj>
              </mc:Choice>
              <mc:Fallback>
                <p:oleObj name="Equation" r:id="rId7" imgW="26543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6746875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20555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>
          <a:xfrm>
            <a:off x="2059823" y="32957"/>
            <a:ext cx="4876800" cy="838200"/>
          </a:xfr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NỘI DUNG CẦN NẮM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25" y="1554163"/>
            <a:ext cx="1751013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89225" y="1401763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1493" name="TextBox 6"/>
          <p:cNvSpPr txBox="1">
            <a:spLocks noChangeArrowheads="1"/>
          </p:cNvSpPr>
          <p:nvPr/>
        </p:nvSpPr>
        <p:spPr bwMode="auto">
          <a:xfrm>
            <a:off x="3451225" y="102076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9225" y="1858963"/>
            <a:ext cx="685800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495" name="TextBox 10"/>
          <p:cNvSpPr txBox="1">
            <a:spLocks noChangeArrowheads="1"/>
          </p:cNvSpPr>
          <p:nvPr/>
        </p:nvSpPr>
        <p:spPr bwMode="auto">
          <a:xfrm>
            <a:off x="3451225" y="1554163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9225" y="2011363"/>
            <a:ext cx="685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497" name="TextBox 15"/>
          <p:cNvSpPr txBox="1">
            <a:spLocks noChangeArrowheads="1"/>
          </p:cNvSpPr>
          <p:nvPr/>
        </p:nvSpPr>
        <p:spPr bwMode="auto">
          <a:xfrm>
            <a:off x="3451225" y="2011363"/>
            <a:ext cx="386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Môi trường truyền sóng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2971800"/>
            <a:ext cx="7315200" cy="523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57200" y="3505200"/>
            <a:ext cx="11430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00" name="TextBox 20"/>
          <p:cNvSpPr txBox="1">
            <a:spLocks noChangeArrowheads="1"/>
          </p:cNvSpPr>
          <p:nvPr/>
        </p:nvSpPr>
        <p:spPr bwMode="auto">
          <a:xfrm>
            <a:off x="0" y="4343400"/>
            <a:ext cx="198120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 kỳ, tần số</a:t>
            </a:r>
          </a:p>
        </p:txBody>
      </p:sp>
      <p:sp>
        <p:nvSpPr>
          <p:cNvPr id="191501" name="TextBox 21"/>
          <p:cNvSpPr txBox="1">
            <a:spLocks noChangeArrowheads="1"/>
          </p:cNvSpPr>
          <p:nvPr/>
        </p:nvSpPr>
        <p:spPr bwMode="auto">
          <a:xfrm>
            <a:off x="2057400" y="4343400"/>
            <a:ext cx="1101725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Biên độ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134394" y="3963194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03" name="TextBox 24"/>
          <p:cNvSpPr txBox="1">
            <a:spLocks noChangeArrowheads="1"/>
          </p:cNvSpPr>
          <p:nvPr/>
        </p:nvSpPr>
        <p:spPr bwMode="auto">
          <a:xfrm>
            <a:off x="3276600" y="4343400"/>
            <a:ext cx="144145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 sóng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3580607" y="3963194"/>
            <a:ext cx="762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05" name="TextBox 27"/>
          <p:cNvSpPr txBox="1">
            <a:spLocks noChangeArrowheads="1"/>
          </p:cNvSpPr>
          <p:nvPr/>
        </p:nvSpPr>
        <p:spPr bwMode="auto">
          <a:xfrm>
            <a:off x="4819650" y="4343400"/>
            <a:ext cx="249555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 độ truyền sóng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5714207" y="3963194"/>
            <a:ext cx="7620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86600" y="3505200"/>
            <a:ext cx="1066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08" name="TextBox 33"/>
          <p:cNvSpPr txBox="1">
            <a:spLocks noChangeArrowheads="1"/>
          </p:cNvSpPr>
          <p:nvPr/>
        </p:nvSpPr>
        <p:spPr bwMode="auto">
          <a:xfrm>
            <a:off x="7391400" y="4343400"/>
            <a:ext cx="1600200" cy="430213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 lượng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" y="5410200"/>
            <a:ext cx="3243263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1510" name="Object 6"/>
          <p:cNvGraphicFramePr>
            <a:graphicFrameLocks noChangeAspect="1"/>
          </p:cNvGraphicFramePr>
          <p:nvPr/>
        </p:nvGraphicFramePr>
        <p:xfrm>
          <a:off x="4343400" y="51816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3" imgW="761669" imgH="418918" progId="Equation.DSMT4">
                  <p:embed/>
                </p:oleObj>
              </mc:Choice>
              <mc:Fallback>
                <p:oleObj name="Equation" r:id="rId3" imgW="76166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1905000" cy="952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1" name="TextBox 24"/>
          <p:cNvSpPr txBox="1">
            <a:spLocks noChangeArrowheads="1"/>
          </p:cNvSpPr>
          <p:nvPr/>
        </p:nvSpPr>
        <p:spPr bwMode="auto">
          <a:xfrm>
            <a:off x="3581400" y="6324600"/>
            <a:ext cx="35401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b="1">
                <a:solidFill>
                  <a:srgbClr val="7C5FE7"/>
                </a:solidFill>
                <a:latin typeface="Times New Roman" pitchFamily="18" charset="0"/>
                <a:cs typeface="Times New Roman" pitchFamily="18" charset="0"/>
              </a:rPr>
              <a:t> :Bước sóng (m)</a:t>
            </a:r>
          </a:p>
        </p:txBody>
      </p:sp>
      <p:graphicFrame>
        <p:nvGraphicFramePr>
          <p:cNvPr id="191512" name="Object 1"/>
          <p:cNvGraphicFramePr>
            <a:graphicFrameLocks noChangeAspect="1"/>
          </p:cNvGraphicFramePr>
          <p:nvPr/>
        </p:nvGraphicFramePr>
        <p:xfrm>
          <a:off x="3695700" y="6324600"/>
          <a:ext cx="5715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5" imgW="139579" imgH="177646" progId="Equation.DSMT4">
                  <p:embed/>
                </p:oleObj>
              </mc:Choice>
              <mc:Fallback>
                <p:oleObj name="Equation" r:id="rId5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6324600"/>
                        <a:ext cx="5715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8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572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45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07340"/>
            <a:ext cx="4320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CÓ THỂ EM CHƯA BIẾT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644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6" y="620688"/>
            <a:ext cx="9289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bg1"/>
                </a:solidFill>
              </a:rPr>
              <a:t>Nội dung 1</a:t>
            </a:r>
            <a:r>
              <a:rPr lang="vi-VN" sz="4000" b="1" dirty="0" smtClean="0">
                <a:solidFill>
                  <a:schemeClr val="bg1"/>
                </a:solidFill>
              </a:rPr>
              <a:t>:  </a:t>
            </a:r>
            <a:endParaRPr lang="vi-VN" sz="4000" b="1" dirty="0" smtClean="0">
              <a:solidFill>
                <a:schemeClr val="bg1"/>
              </a:solidFill>
            </a:endParaRPr>
          </a:p>
          <a:p>
            <a:r>
              <a:rPr lang="vi-VN" sz="4000" b="1" dirty="0" smtClean="0">
                <a:solidFill>
                  <a:schemeClr val="bg1"/>
                </a:solidFill>
              </a:rPr>
              <a:t>SÓNG CƠ VÀ SỰ TRUYỀN SÓNG CƠ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CĐ4 :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CƠ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SÓNG ÂM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152400" y="1219200"/>
            <a:ext cx="9753600" cy="5029200"/>
            <a:chOff x="-144" y="1152"/>
            <a:chExt cx="6144" cy="3168"/>
          </a:xfrm>
        </p:grpSpPr>
        <p:sp>
          <p:nvSpPr>
            <p:cNvPr id="156680" name="Line 3"/>
            <p:cNvSpPr>
              <a:spLocks noChangeShapeType="1"/>
            </p:cNvSpPr>
            <p:nvPr/>
          </p:nvSpPr>
          <p:spPr bwMode="auto">
            <a:xfrm>
              <a:off x="2880" y="20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1" name="Rectangle 4"/>
            <p:cNvSpPr>
              <a:spLocks noChangeArrowheads="1"/>
            </p:cNvSpPr>
            <p:nvPr/>
          </p:nvSpPr>
          <p:spPr bwMode="auto">
            <a:xfrm rot="-795147">
              <a:off x="144" y="2064"/>
              <a:ext cx="3216" cy="48"/>
            </a:xfrm>
            <a:prstGeom prst="rect">
              <a:avLst/>
            </a:prstGeom>
            <a:solidFill>
              <a:srgbClr val="C4DACE">
                <a:alpha val="34117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80" lon="2009998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4DAC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2" name="Rectangle 5"/>
            <p:cNvSpPr>
              <a:spLocks noChangeArrowheads="1"/>
            </p:cNvSpPr>
            <p:nvPr/>
          </p:nvSpPr>
          <p:spPr bwMode="auto">
            <a:xfrm rot="-642081">
              <a:off x="96" y="2208"/>
              <a:ext cx="3216" cy="4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80" lon="2009998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56683" name="Group 6"/>
            <p:cNvGrpSpPr>
              <a:grpSpLocks/>
            </p:cNvGrpSpPr>
            <p:nvPr/>
          </p:nvGrpSpPr>
          <p:grpSpPr bwMode="auto">
            <a:xfrm>
              <a:off x="576" y="2486"/>
              <a:ext cx="5424" cy="1690"/>
              <a:chOff x="384" y="2256"/>
              <a:chExt cx="3697" cy="1152"/>
            </a:xfrm>
          </p:grpSpPr>
          <p:sp>
            <p:nvSpPr>
              <p:cNvPr id="156700" name="AutoShape 7"/>
              <p:cNvSpPr>
                <a:spLocks noChangeArrowheads="1"/>
              </p:cNvSpPr>
              <p:nvPr/>
            </p:nvSpPr>
            <p:spPr bwMode="auto">
              <a:xfrm>
                <a:off x="384" y="2256"/>
                <a:ext cx="3504" cy="480"/>
              </a:xfrm>
              <a:prstGeom prst="parallelogram">
                <a:avLst>
                  <a:gd name="adj" fmla="val 18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701" name="AutoShape 8"/>
              <p:cNvSpPr>
                <a:spLocks noChangeArrowheads="1"/>
              </p:cNvSpPr>
              <p:nvPr/>
            </p:nvSpPr>
            <p:spPr bwMode="auto">
              <a:xfrm>
                <a:off x="384" y="2368"/>
                <a:ext cx="3504" cy="480"/>
              </a:xfrm>
              <a:prstGeom prst="parallelogram">
                <a:avLst>
                  <a:gd name="adj" fmla="val 182500"/>
                </a:avLst>
              </a:prstGeom>
              <a:solidFill>
                <a:srgbClr val="5049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156702" name="Group 9"/>
              <p:cNvGrpSpPr>
                <a:grpSpLocks/>
              </p:cNvGrpSpPr>
              <p:nvPr/>
            </p:nvGrpSpPr>
            <p:grpSpPr bwMode="auto">
              <a:xfrm>
                <a:off x="384" y="2256"/>
                <a:ext cx="3504" cy="1152"/>
                <a:chOff x="384" y="2256"/>
                <a:chExt cx="3504" cy="1152"/>
              </a:xfrm>
            </p:grpSpPr>
            <p:sp>
              <p:nvSpPr>
                <p:cNvPr id="156709" name="Line 10"/>
                <p:cNvSpPr>
                  <a:spLocks noChangeShapeType="1"/>
                </p:cNvSpPr>
                <p:nvPr/>
              </p:nvSpPr>
              <p:spPr bwMode="auto">
                <a:xfrm>
                  <a:off x="384" y="2832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156710" name="Group 11"/>
                <p:cNvGrpSpPr>
                  <a:grpSpLocks/>
                </p:cNvGrpSpPr>
                <p:nvPr/>
              </p:nvGrpSpPr>
              <p:grpSpPr bwMode="auto">
                <a:xfrm>
                  <a:off x="384" y="2256"/>
                  <a:ext cx="3504" cy="1152"/>
                  <a:chOff x="384" y="2256"/>
                  <a:chExt cx="3504" cy="1152"/>
                </a:xfrm>
              </p:grpSpPr>
              <p:sp>
                <p:nvSpPr>
                  <p:cNvPr id="156711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928"/>
                    <a:ext cx="3504" cy="480"/>
                  </a:xfrm>
                  <a:prstGeom prst="parallelogram">
                    <a:avLst>
                      <a:gd name="adj" fmla="val 182500"/>
                    </a:avLst>
                  </a:prstGeom>
                  <a:solidFill>
                    <a:srgbClr val="5049D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671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736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671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256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671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671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352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Dot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56716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" y="2352"/>
                    <a:ext cx="864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Dot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vi-VN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56703" name="Group 18"/>
              <p:cNvGrpSpPr>
                <a:grpSpLocks/>
              </p:cNvGrpSpPr>
              <p:nvPr/>
            </p:nvGrpSpPr>
            <p:grpSpPr bwMode="auto">
              <a:xfrm>
                <a:off x="384" y="2352"/>
                <a:ext cx="3697" cy="1056"/>
                <a:chOff x="384" y="2352"/>
                <a:chExt cx="3697" cy="1056"/>
              </a:xfrm>
            </p:grpSpPr>
            <p:sp>
              <p:nvSpPr>
                <p:cNvPr id="156704" name="Line 19"/>
                <p:cNvSpPr>
                  <a:spLocks noChangeShapeType="1"/>
                </p:cNvSpPr>
                <p:nvPr/>
              </p:nvSpPr>
              <p:spPr bwMode="auto">
                <a:xfrm>
                  <a:off x="384" y="273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670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024" y="2352"/>
                  <a:ext cx="864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6706" name="Rectangle 21"/>
                <p:cNvSpPr>
                  <a:spLocks noChangeArrowheads="1"/>
                </p:cNvSpPr>
                <p:nvPr/>
              </p:nvSpPr>
              <p:spPr bwMode="auto">
                <a:xfrm>
                  <a:off x="384" y="2832"/>
                  <a:ext cx="2640" cy="576"/>
                </a:xfrm>
                <a:prstGeom prst="rect">
                  <a:avLst/>
                </a:prstGeom>
                <a:solidFill>
                  <a:srgbClr val="5049D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6707" name="AutoShape 22"/>
                <p:cNvSpPr>
                  <a:spLocks noChangeArrowheads="1"/>
                </p:cNvSpPr>
                <p:nvPr/>
              </p:nvSpPr>
              <p:spPr bwMode="auto">
                <a:xfrm rot="-1728988">
                  <a:off x="2752" y="2585"/>
                  <a:ext cx="1329" cy="538"/>
                </a:xfrm>
                <a:prstGeom prst="flowChartInputOutput">
                  <a:avLst/>
                </a:prstGeom>
                <a:solidFill>
                  <a:srgbClr val="5049D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6708" name="Line 23"/>
                <p:cNvSpPr>
                  <a:spLocks noChangeShapeType="1"/>
                </p:cNvSpPr>
                <p:nvPr/>
              </p:nvSpPr>
              <p:spPr bwMode="auto">
                <a:xfrm>
                  <a:off x="384" y="2736"/>
                  <a:ext cx="25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56684" name="Rectangle 24"/>
            <p:cNvSpPr>
              <a:spLocks noChangeArrowheads="1"/>
            </p:cNvSpPr>
            <p:nvPr/>
          </p:nvSpPr>
          <p:spPr bwMode="auto">
            <a:xfrm>
              <a:off x="-144" y="1968"/>
              <a:ext cx="624" cy="2352"/>
            </a:xfrm>
            <a:prstGeom prst="rect">
              <a:avLst/>
            </a:prstGeom>
            <a:solidFill>
              <a:srgbClr val="F7F3A7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7F3A7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5" name="Oval 25"/>
            <p:cNvSpPr>
              <a:spLocks noChangeArrowheads="1"/>
            </p:cNvSpPr>
            <p:nvPr/>
          </p:nvSpPr>
          <p:spPr bwMode="auto">
            <a:xfrm>
              <a:off x="1392" y="2688"/>
              <a:ext cx="2736" cy="480"/>
            </a:xfrm>
            <a:prstGeom prst="ellipse">
              <a:avLst/>
            </a:prstGeom>
            <a:solidFill>
              <a:srgbClr val="5049DF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6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1872" cy="336"/>
            </a:xfrm>
            <a:prstGeom prst="ellipse">
              <a:avLst/>
            </a:prstGeom>
            <a:solidFill>
              <a:srgbClr val="5049DF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7" name="Oval 27"/>
            <p:cNvSpPr>
              <a:spLocks noChangeArrowheads="1"/>
            </p:cNvSpPr>
            <p:nvPr/>
          </p:nvSpPr>
          <p:spPr bwMode="auto">
            <a:xfrm>
              <a:off x="2208" y="2784"/>
              <a:ext cx="1152" cy="207"/>
            </a:xfrm>
            <a:prstGeom prst="ellipse">
              <a:avLst/>
            </a:prstGeom>
            <a:solidFill>
              <a:srgbClr val="5049DF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8" name="Oval 28"/>
            <p:cNvSpPr>
              <a:spLocks noChangeArrowheads="1"/>
            </p:cNvSpPr>
            <p:nvPr/>
          </p:nvSpPr>
          <p:spPr bwMode="auto">
            <a:xfrm flipV="1">
              <a:off x="2592" y="2832"/>
              <a:ext cx="432" cy="78"/>
            </a:xfrm>
            <a:prstGeom prst="ellipse">
              <a:avLst/>
            </a:prstGeom>
            <a:solidFill>
              <a:srgbClr val="5049DF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89" name="Line 29"/>
            <p:cNvSpPr>
              <a:spLocks noChangeShapeType="1"/>
            </p:cNvSpPr>
            <p:nvPr/>
          </p:nvSpPr>
          <p:spPr bwMode="auto">
            <a:xfrm>
              <a:off x="2803" y="2304"/>
              <a:ext cx="1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56690" name="Group 30"/>
            <p:cNvGrpSpPr>
              <a:grpSpLocks/>
            </p:cNvGrpSpPr>
            <p:nvPr/>
          </p:nvGrpSpPr>
          <p:grpSpPr bwMode="auto">
            <a:xfrm>
              <a:off x="3802" y="2991"/>
              <a:ext cx="144" cy="115"/>
              <a:chOff x="2304" y="768"/>
              <a:chExt cx="720" cy="575"/>
            </a:xfrm>
          </p:grpSpPr>
          <p:sp>
            <p:nvSpPr>
              <p:cNvPr id="156698" name="AutoShape 31"/>
              <p:cNvSpPr>
                <a:spLocks noChangeArrowheads="1"/>
              </p:cNvSpPr>
              <p:nvPr/>
            </p:nvSpPr>
            <p:spPr bwMode="auto">
              <a:xfrm>
                <a:off x="2304" y="768"/>
                <a:ext cx="720" cy="575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699" name="AutoShape 32"/>
              <p:cNvSpPr>
                <a:spLocks noChangeArrowheads="1"/>
              </p:cNvSpPr>
              <p:nvPr/>
            </p:nvSpPr>
            <p:spPr bwMode="auto">
              <a:xfrm>
                <a:off x="2304" y="1038"/>
                <a:ext cx="720" cy="295"/>
              </a:xfrm>
              <a:prstGeom prst="can">
                <a:avLst>
                  <a:gd name="adj" fmla="val 25000"/>
                </a:avLst>
              </a:prstGeom>
              <a:solidFill>
                <a:srgbClr val="5049DF"/>
              </a:solidFill>
              <a:ln w="9525">
                <a:solidFill>
                  <a:srgbClr val="5049D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6691" name="Line 33"/>
            <p:cNvSpPr>
              <a:spLocks noChangeShapeType="1"/>
            </p:cNvSpPr>
            <p:nvPr/>
          </p:nvSpPr>
          <p:spPr bwMode="auto">
            <a:xfrm>
              <a:off x="2798" y="2112"/>
              <a:ext cx="1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92" name="AutoShape 34"/>
            <p:cNvSpPr>
              <a:spLocks/>
            </p:cNvSpPr>
            <p:nvPr/>
          </p:nvSpPr>
          <p:spPr bwMode="auto">
            <a:xfrm>
              <a:off x="3144" y="1856"/>
              <a:ext cx="1337" cy="384"/>
            </a:xfrm>
            <a:prstGeom prst="borderCallout1">
              <a:avLst>
                <a:gd name="adj1" fmla="val 102259"/>
                <a:gd name="adj2" fmla="val -412"/>
                <a:gd name="adj3" fmla="val 256250"/>
                <a:gd name="adj4" fmla="val -2517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vi-VN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ũ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 nh</a:t>
              </a:r>
              <a:r>
                <a:rPr lang="vi-VN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ọ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altLang="en-US" sz="28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vi-VN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3" name="AutoShape 35"/>
            <p:cNvSpPr>
              <a:spLocks/>
            </p:cNvSpPr>
            <p:nvPr/>
          </p:nvSpPr>
          <p:spPr bwMode="auto">
            <a:xfrm>
              <a:off x="1920" y="1488"/>
              <a:ext cx="1104" cy="384"/>
            </a:xfrm>
            <a:prstGeom prst="borderCallout1">
              <a:avLst>
                <a:gd name="adj1" fmla="val 102319"/>
                <a:gd name="adj2" fmla="val -1366"/>
                <a:gd name="adj3" fmla="val 160894"/>
                <a:gd name="adj4" fmla="val -4732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ầ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 rung</a:t>
              </a:r>
              <a:endParaRPr lang="vi-V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4" name="Line 36"/>
            <p:cNvSpPr>
              <a:spLocks noChangeShapeType="1"/>
            </p:cNvSpPr>
            <p:nvPr/>
          </p:nvSpPr>
          <p:spPr bwMode="auto">
            <a:xfrm flipV="1">
              <a:off x="3888" y="1632"/>
              <a:ext cx="13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95" name="Rectangle 37"/>
            <p:cNvSpPr>
              <a:spLocks noChangeArrowheads="1"/>
            </p:cNvSpPr>
            <p:nvPr/>
          </p:nvSpPr>
          <p:spPr bwMode="auto">
            <a:xfrm>
              <a:off x="3946" y="1152"/>
              <a:ext cx="1382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Quả bóng </a:t>
              </a:r>
              <a:endParaRPr lang="vi-V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6" name="Text Box 38"/>
            <p:cNvSpPr txBox="1">
              <a:spLocks noChangeArrowheads="1"/>
            </p:cNvSpPr>
            <p:nvPr/>
          </p:nvSpPr>
          <p:spPr bwMode="auto">
            <a:xfrm>
              <a:off x="3984" y="297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cs typeface="Arial" pitchFamily="34" charset="0"/>
                </a:rPr>
                <a:t>M</a:t>
              </a:r>
              <a:endParaRPr lang="vi-VN" altLang="en-US" sz="18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6697" name="Text Box 39"/>
            <p:cNvSpPr txBox="1">
              <a:spLocks noChangeArrowheads="1"/>
            </p:cNvSpPr>
            <p:nvPr/>
          </p:nvSpPr>
          <p:spPr bwMode="auto">
            <a:xfrm>
              <a:off x="2586" y="270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vi-VN" altLang="en-US" sz="1800" b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6675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ND1: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VÀ SỰ TRUYỀN SÓNG CƠ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841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35385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1) Thí nghiệm:</a:t>
            </a:r>
          </a:p>
        </p:txBody>
      </p:sp>
      <p:sp>
        <p:nvSpPr>
          <p:cNvPr id="48" name="AutoShape 35"/>
          <p:cNvSpPr>
            <a:spLocks/>
          </p:cNvSpPr>
          <p:nvPr/>
        </p:nvSpPr>
        <p:spPr bwMode="auto">
          <a:xfrm>
            <a:off x="6873875" y="6211888"/>
            <a:ext cx="2171700" cy="609600"/>
          </a:xfrm>
          <a:prstGeom prst="borderCallout1">
            <a:avLst>
              <a:gd name="adj1" fmla="val 18750"/>
              <a:gd name="adj2" fmla="val -4347"/>
              <a:gd name="adj3" fmla="val -27676"/>
              <a:gd name="adj4" fmla="val -2672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Chậu nước</a:t>
            </a:r>
            <a:endParaRPr lang="vi-V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35"/>
          <p:cNvSpPr>
            <a:spLocks/>
          </p:cNvSpPr>
          <p:nvPr/>
        </p:nvSpPr>
        <p:spPr bwMode="auto">
          <a:xfrm>
            <a:off x="1358900" y="2006600"/>
            <a:ext cx="930275" cy="609600"/>
          </a:xfrm>
          <a:prstGeom prst="borderCallout1">
            <a:avLst>
              <a:gd name="adj1" fmla="val 104463"/>
              <a:gd name="adj2" fmla="val 1273"/>
              <a:gd name="adj3" fmla="val 120181"/>
              <a:gd name="adj4" fmla="val -20139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 tô</a:t>
            </a:r>
            <a:endParaRPr lang="vi-VN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Cần rung</a:t>
            </a:r>
          </a:p>
        </p:txBody>
      </p:sp>
      <p:sp>
        <p:nvSpPr>
          <p:cNvPr id="157699" name="Line 6"/>
          <p:cNvSpPr>
            <a:spLocks noChangeShapeType="1"/>
          </p:cNvSpPr>
          <p:nvPr/>
        </p:nvSpPr>
        <p:spPr bwMode="auto">
          <a:xfrm flipV="1">
            <a:off x="1219200" y="2971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4114800" y="3429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Mũi S</a:t>
            </a:r>
          </a:p>
        </p:txBody>
      </p:sp>
      <p:sp>
        <p:nvSpPr>
          <p:cNvPr id="157701" name="Line 8"/>
          <p:cNvSpPr>
            <a:spLocks noChangeShapeType="1"/>
          </p:cNvSpPr>
          <p:nvPr/>
        </p:nvSpPr>
        <p:spPr bwMode="auto">
          <a:xfrm flipV="1">
            <a:off x="5029200" y="3505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2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ÊTÔ</a:t>
            </a:r>
          </a:p>
        </p:txBody>
      </p:sp>
      <p:sp>
        <p:nvSpPr>
          <p:cNvPr id="157703" name="Line 10"/>
          <p:cNvSpPr>
            <a:spLocks noChangeShapeType="1"/>
          </p:cNvSpPr>
          <p:nvPr/>
        </p:nvSpPr>
        <p:spPr bwMode="auto">
          <a:xfrm flipH="1">
            <a:off x="152400" y="18288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4" name="Text Box 11"/>
          <p:cNvSpPr txBox="1">
            <a:spLocks noChangeArrowheads="1"/>
          </p:cNvSpPr>
          <p:nvPr/>
        </p:nvSpPr>
        <p:spPr bwMode="auto">
          <a:xfrm>
            <a:off x="5334000" y="3429000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O</a:t>
            </a:r>
          </a:p>
        </p:txBody>
      </p:sp>
      <p:sp>
        <p:nvSpPr>
          <p:cNvPr id="157706" name="Line 13"/>
          <p:cNvSpPr>
            <a:spLocks noChangeShapeType="1"/>
          </p:cNvSpPr>
          <p:nvPr/>
        </p:nvSpPr>
        <p:spPr bwMode="auto">
          <a:xfrm flipV="1">
            <a:off x="5410200" y="3424236"/>
            <a:ext cx="3626296" cy="4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707" name="Text Box 14"/>
          <p:cNvSpPr txBox="1">
            <a:spLocks noChangeArrowheads="1"/>
          </p:cNvSpPr>
          <p:nvPr/>
        </p:nvSpPr>
        <p:spPr bwMode="auto">
          <a:xfrm>
            <a:off x="8534400" y="29718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cs typeface="Arial" pitchFamily="34" charset="0"/>
              </a:rPr>
              <a:t>x</a:t>
            </a:r>
          </a:p>
        </p:txBody>
      </p:sp>
      <p:sp>
        <p:nvSpPr>
          <p:cNvPr id="157708" name="TextBox 13"/>
          <p:cNvSpPr txBox="1">
            <a:spLocks noChangeArrowheads="1"/>
          </p:cNvSpPr>
          <p:nvPr/>
        </p:nvSpPr>
        <p:spPr bwMode="auto">
          <a:xfrm>
            <a:off x="-38100" y="6239271"/>
            <a:ext cx="43434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020272" y="1760600"/>
            <a:ext cx="114300" cy="31085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181056" y="3429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cs typeface="Arial" pitchFamily="34" charset="0"/>
              </a:rPr>
              <a:t>M</a:t>
            </a:r>
          </a:p>
        </p:txBody>
      </p:sp>
      <p:sp>
        <p:nvSpPr>
          <p:cNvPr id="18" name="Oval 17"/>
          <p:cNvSpPr/>
          <p:nvPr/>
        </p:nvSpPr>
        <p:spPr>
          <a:xfrm>
            <a:off x="6876256" y="3259138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1667 C -3.05556E-6 -0.00695 -3.05556E-6 0.00278 -3.05556E-6 0.01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wa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81" y="2227089"/>
            <a:ext cx="4752528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31048" y="391418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66"/>
                </a:solidFill>
                <a:latin typeface="VNI-Book" pitchFamily="2" charset="0"/>
                <a:cs typeface="Arial" pitchFamily="34" charset="0"/>
              </a:rPr>
              <a:t>O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0391" y="549562"/>
            <a:ext cx="9144000" cy="1497906"/>
          </a:xfrm>
          <a:prstGeom prst="cloudCallout">
            <a:avLst>
              <a:gd name="adj1" fmla="val 48921"/>
              <a:gd name="adj2" fmla="val 45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Quan 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sát mặt nước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và quả bóng ta thấy hiện tượng gì?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6512" y="2227089"/>
            <a:ext cx="4788024" cy="4658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Khi nguồn O dao động: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-Trên mặt nước xuất hiện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những vòng tròn đồng tâm lồi lõm xen kẽ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lan rộng dần tạo thành                        sóng nước.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Còn quả bóng không bị đẩy đi xa O mà chỉ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 động lên xuống tại chỗ.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004048" y="4433292"/>
            <a:ext cx="4012344" cy="38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145816" y="2708920"/>
            <a:ext cx="18472" cy="3456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>
          <a:xfrm>
            <a:off x="7020272" y="4365104"/>
            <a:ext cx="236984" cy="1687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4.44444E-6 0.00209 4.44444E-6 0.0044 4.44444E-6 0.006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54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042988" y="1773238"/>
            <a:ext cx="7053262" cy="2303462"/>
          </a:xfrm>
          <a:prstGeom prst="cloudCallout">
            <a:avLst>
              <a:gd name="adj1" fmla="val -30005"/>
              <a:gd name="adj2" fmla="val 80264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Sóng cơ là gì?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313" y="4800600"/>
            <a:ext cx="8351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 dirty="0">
                <a:solidFill>
                  <a:srgbClr val="7C5FE7"/>
                </a:solidFill>
                <a:latin typeface="VNI-Times" pitchFamily="2" charset="0"/>
                <a:cs typeface="Arial" pitchFamily="34" charset="0"/>
              </a:rPr>
              <a:t>   </a:t>
            </a:r>
            <a:r>
              <a:rPr lang="vi-VN" altLang="en-US" sz="3600" i="1" dirty="0" smtClean="0">
                <a:solidFill>
                  <a:schemeClr val="bg1"/>
                </a:solidFill>
                <a:cs typeface="Arial" pitchFamily="34" charset="0"/>
              </a:rPr>
              <a:t>Sóng cơ là dao động lan truyền trong môi trường vật chất theo thời gian</a:t>
            </a:r>
            <a:r>
              <a:rPr lang="en-US" altLang="en-US" sz="3600" i="1" dirty="0" smtClean="0">
                <a:solidFill>
                  <a:srgbClr val="7C5FE7"/>
                </a:solidFill>
                <a:latin typeface="VNI-Times" pitchFamily="2" charset="0"/>
                <a:cs typeface="Arial" pitchFamily="34" charset="0"/>
              </a:rPr>
              <a:t>.</a:t>
            </a:r>
            <a:endParaRPr lang="en-US" altLang="en-US" sz="3600" i="1" dirty="0">
              <a:solidFill>
                <a:srgbClr val="7C5FE7"/>
              </a:solidFill>
              <a:latin typeface="VNI-Times" pitchFamily="2" charset="0"/>
              <a:cs typeface="Arial" pitchFamily="34" charset="0"/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611188" y="1182688"/>
            <a:ext cx="33845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2) Định nghĩa:</a:t>
            </a:r>
          </a:p>
        </p:txBody>
      </p:sp>
      <p:sp>
        <p:nvSpPr>
          <p:cNvPr id="160773" name="Rectangle 44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160774" name="Rectangle 7"/>
          <p:cNvSpPr>
            <a:spLocks noChangeArrowheads="1"/>
          </p:cNvSpPr>
          <p:nvPr/>
        </p:nvSpPr>
        <p:spPr bwMode="auto">
          <a:xfrm>
            <a:off x="250825" y="655638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</p:spTree>
    <p:extLst>
      <p:ext uri="{BB962C8B-B14F-4D97-AF65-F5344CB8AC3E}">
        <p14:creationId xmlns:p14="http://schemas.microsoft.com/office/powerpoint/2010/main" val="32856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54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9" descr="Song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93800"/>
            <a:ext cx="73787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10" descr="Pul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46388"/>
            <a:ext cx="73771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1" descr="Wav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849813"/>
            <a:ext cx="73009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Text Box 14"/>
          <p:cNvSpPr txBox="1">
            <a:spLocks noChangeArrowheads="1"/>
          </p:cNvSpPr>
          <p:nvPr/>
        </p:nvSpPr>
        <p:spPr bwMode="auto">
          <a:xfrm>
            <a:off x="-11113" y="3040063"/>
            <a:ext cx="1747838" cy="1077912"/>
          </a:xfrm>
          <a:prstGeom prst="rect">
            <a:avLst/>
          </a:prstGeom>
          <a:noFill/>
          <a:ln w="9525">
            <a:solidFill>
              <a:srgbClr val="5049D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 1 dao động</a:t>
            </a:r>
          </a:p>
        </p:txBody>
      </p:sp>
      <p:sp>
        <p:nvSpPr>
          <p:cNvPr id="162822" name="Text Box 15"/>
          <p:cNvSpPr txBox="1">
            <a:spLocks noChangeArrowheads="1"/>
          </p:cNvSpPr>
          <p:nvPr/>
        </p:nvSpPr>
        <p:spPr bwMode="auto">
          <a:xfrm>
            <a:off x="19050" y="4783138"/>
            <a:ext cx="1749425" cy="1570037"/>
          </a:xfrm>
          <a:prstGeom prst="rect">
            <a:avLst/>
          </a:prstGeom>
          <a:noFill/>
          <a:ln w="9525">
            <a:solidFill>
              <a:srgbClr val="5049D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 nhiều dao động</a:t>
            </a:r>
          </a:p>
        </p:txBody>
      </p:sp>
      <p:sp>
        <p:nvSpPr>
          <p:cNvPr id="162823" name="Rectangle 8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</p:spTree>
    <p:extLst>
      <p:ext uri="{BB962C8B-B14F-4D97-AF65-F5344CB8AC3E}">
        <p14:creationId xmlns:p14="http://schemas.microsoft.com/office/powerpoint/2010/main" val="17623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8" descr="f16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 Box 13"/>
          <p:cNvSpPr txBox="1">
            <a:spLocks noChangeArrowheads="1"/>
          </p:cNvSpPr>
          <p:nvPr/>
        </p:nvSpPr>
        <p:spPr bwMode="auto">
          <a:xfrm>
            <a:off x="4673600" y="23368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vùng bị Nén</a:t>
            </a:r>
          </a:p>
        </p:txBody>
      </p:sp>
      <p:sp>
        <p:nvSpPr>
          <p:cNvPr id="163844" name="Text Box 14"/>
          <p:cNvSpPr txBox="1">
            <a:spLocks noChangeArrowheads="1"/>
          </p:cNvSpPr>
          <p:nvPr/>
        </p:nvSpPr>
        <p:spPr bwMode="auto">
          <a:xfrm>
            <a:off x="4191000" y="35814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vùng bị dãn</a:t>
            </a:r>
          </a:p>
        </p:txBody>
      </p:sp>
      <p:pic>
        <p:nvPicPr>
          <p:cNvPr id="163845" name="Picture 7" descr="pwa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8978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Rectangle 8"/>
          <p:cNvSpPr>
            <a:spLocks noChangeArrowheads="1"/>
          </p:cNvSpPr>
          <p:nvPr/>
        </p:nvSpPr>
        <p:spPr bwMode="auto">
          <a:xfrm>
            <a:off x="-1270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ND1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SÓNG CƠ VÀ SỰ TRUYỀN SÓNG CƠ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50" y="609600"/>
            <a:ext cx="264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I. SÓNG CƠ:</a:t>
            </a:r>
          </a:p>
        </p:txBody>
      </p:sp>
    </p:spTree>
    <p:extLst>
      <p:ext uri="{BB962C8B-B14F-4D97-AF65-F5344CB8AC3E}">
        <p14:creationId xmlns:p14="http://schemas.microsoft.com/office/powerpoint/2010/main" val="1849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1260</Words>
  <Application>Microsoft Office PowerPoint</Application>
  <PresentationFormat>On-screen Show (4:3)</PresentationFormat>
  <Paragraphs>182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Office Theme</vt:lpstr>
      <vt:lpstr>11_Default Design</vt:lpstr>
      <vt:lpstr>4_Default Design</vt:lpstr>
      <vt:lpstr>5_Default Design</vt:lpstr>
      <vt:lpstr>6_Default Design</vt:lpstr>
      <vt:lpstr>12_Default Design</vt:lpstr>
      <vt:lpstr>15_Default Design</vt:lpstr>
      <vt:lpstr>13_Default Design</vt:lpstr>
      <vt:lpstr>7_Default Design</vt:lpstr>
      <vt:lpstr>14_Default Design</vt:lpstr>
      <vt:lpstr>8_Default Design</vt:lpstr>
      <vt:lpstr>9_Default Design</vt:lpstr>
      <vt:lpstr>16_Default Design</vt:lpstr>
      <vt:lpstr>10_Default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CẦN NẮM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32</cp:revision>
  <dcterms:created xsi:type="dcterms:W3CDTF">2021-10-10T14:27:23Z</dcterms:created>
  <dcterms:modified xsi:type="dcterms:W3CDTF">2022-10-13T07:32:33Z</dcterms:modified>
</cp:coreProperties>
</file>