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1" r:id="rId5"/>
    <p:sldId id="259" r:id="rId6"/>
    <p:sldId id="260" r:id="rId7"/>
    <p:sldId id="262" r:id="rId8"/>
    <p:sldId id="264" r:id="rId9"/>
    <p:sldId id="263" r:id="rId10"/>
    <p:sldId id="265" r:id="rId11"/>
    <p:sldId id="266" r:id="rId12"/>
    <p:sldId id="267" r:id="rId13"/>
    <p:sldId id="269" r:id="rId14"/>
    <p:sldId id="270" r:id="rId15"/>
    <p:sldId id="268" r:id="rId16"/>
    <p:sldId id="271" r:id="rId17"/>
    <p:sldId id="272" r:id="rId18"/>
    <p:sldId id="273" r:id="rId19"/>
    <p:sldId id="275" r:id="rId20"/>
    <p:sldId id="274" r:id="rId21"/>
    <p:sldId id="276" r:id="rId22"/>
    <p:sldId id="277" r:id="rId23"/>
    <p:sldId id="279" r:id="rId24"/>
    <p:sldId id="278"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18288000" cy="10287000"/>
  <p:notesSz cx="6858000" cy="9144000"/>
  <p:embeddedFontLst>
    <p:embeddedFont>
      <p:font typeface="Calibri" panose="020F0502020204030204" pitchFamily="34" charset="0"/>
      <p:regular r:id="rId56"/>
      <p:bold r:id="rId57"/>
      <p:italic r:id="rId58"/>
      <p:boldItalic r:id="rId59"/>
    </p:embeddedFont>
    <p:embeddedFont>
      <p:font typeface="Cambria Math" panose="02040503050406030204" pitchFamily="18"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101"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svg"/><Relationship Id="rId7" Type="http://schemas.openxmlformats.org/officeDocument/2006/relationships/image" Target="../media/image8.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9.png"/><Relationship Id="rId5" Type="http://schemas.openxmlformats.org/officeDocument/2006/relationships/image" Target="../media/image6.svg"/><Relationship Id="rId10" Type="http://schemas.openxmlformats.org/officeDocument/2006/relationships/image" Target="../media/image48.png"/><Relationship Id="rId4" Type="http://schemas.openxmlformats.org/officeDocument/2006/relationships/image" Target="../media/image5.png"/><Relationship Id="rId9" Type="http://schemas.openxmlformats.org/officeDocument/2006/relationships/image" Target="../media/image47.sv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2.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5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50.png"/><Relationship Id="rId5" Type="http://schemas.openxmlformats.org/officeDocument/2006/relationships/image" Target="../media/image19.svg"/><Relationship Id="rId10"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2.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59.png"/><Relationship Id="rId4" Type="http://schemas.openxmlformats.org/officeDocument/2006/relationships/image" Target="../media/image18.png"/><Relationship Id="rId9" Type="http://schemas.openxmlformats.org/officeDocument/2006/relationships/image" Target="../media/image23.sv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svg"/><Relationship Id="rId7"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6.sv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8.sv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8.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8.sv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2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8.sv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7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8.sv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8.sv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s>
</file>

<file path=ppt/slides/_rels/slide35.xml.rels><?xml version="1.0" encoding="UTF-8" standalone="yes"?>
<Relationships xmlns="http://schemas.openxmlformats.org/package/2006/relationships"><Relationship Id="rId13" Type="http://schemas.openxmlformats.org/officeDocument/2006/relationships/image" Target="../media/image95.png"/><Relationship Id="rId18" Type="http://schemas.openxmlformats.org/officeDocument/2006/relationships/slide" Target="slide39.xml"/><Relationship Id="rId26" Type="http://schemas.openxmlformats.org/officeDocument/2006/relationships/slide" Target="slide43.xml"/><Relationship Id="rId3" Type="http://schemas.openxmlformats.org/officeDocument/2006/relationships/image" Target="../media/image79.svg"/><Relationship Id="rId21" Type="http://schemas.openxmlformats.org/officeDocument/2006/relationships/image" Target="../media/image99.png"/><Relationship Id="rId34" Type="http://schemas.openxmlformats.org/officeDocument/2006/relationships/image" Target="../media/image107.png"/><Relationship Id="rId7" Type="http://schemas.openxmlformats.org/officeDocument/2006/relationships/image" Target="../media/image90.png"/><Relationship Id="rId12" Type="http://schemas.openxmlformats.org/officeDocument/2006/relationships/slide" Target="slide36.xml"/><Relationship Id="rId17" Type="http://schemas.openxmlformats.org/officeDocument/2006/relationships/image" Target="../media/image97.png"/><Relationship Id="rId25" Type="http://schemas.openxmlformats.org/officeDocument/2006/relationships/image" Target="../media/image101.png"/><Relationship Id="rId33" Type="http://schemas.openxmlformats.org/officeDocument/2006/relationships/image" Target="../media/image106.svg"/><Relationship Id="rId2" Type="http://schemas.openxmlformats.org/officeDocument/2006/relationships/image" Target="../media/image78.png"/><Relationship Id="rId16" Type="http://schemas.openxmlformats.org/officeDocument/2006/relationships/slide" Target="slide38.xml"/><Relationship Id="rId20" Type="http://schemas.openxmlformats.org/officeDocument/2006/relationships/slide" Target="slide40.xml"/><Relationship Id="rId29"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94.png"/><Relationship Id="rId24" Type="http://schemas.openxmlformats.org/officeDocument/2006/relationships/slide" Target="slide41.xml"/><Relationship Id="rId32" Type="http://schemas.openxmlformats.org/officeDocument/2006/relationships/image" Target="../media/image105.png"/><Relationship Id="rId5" Type="http://schemas.openxmlformats.org/officeDocument/2006/relationships/image" Target="../media/image88.png"/><Relationship Id="rId15" Type="http://schemas.openxmlformats.org/officeDocument/2006/relationships/image" Target="../media/image96.png"/><Relationship Id="rId23" Type="http://schemas.openxmlformats.org/officeDocument/2006/relationships/image" Target="../media/image100.png"/><Relationship Id="rId28" Type="http://schemas.openxmlformats.org/officeDocument/2006/relationships/slide" Target="slide44.xml"/><Relationship Id="rId10" Type="http://schemas.openxmlformats.org/officeDocument/2006/relationships/image" Target="../media/image93.png"/><Relationship Id="rId19" Type="http://schemas.openxmlformats.org/officeDocument/2006/relationships/image" Target="../media/image98.png"/><Relationship Id="rId31" Type="http://schemas.openxmlformats.org/officeDocument/2006/relationships/image" Target="../media/image104.png"/><Relationship Id="rId4" Type="http://schemas.openxmlformats.org/officeDocument/2006/relationships/slide" Target="slide47.xml"/><Relationship Id="rId9" Type="http://schemas.openxmlformats.org/officeDocument/2006/relationships/image" Target="../media/image92.png"/><Relationship Id="rId14" Type="http://schemas.openxmlformats.org/officeDocument/2006/relationships/slide" Target="slide37.xml"/><Relationship Id="rId22" Type="http://schemas.openxmlformats.org/officeDocument/2006/relationships/slide" Target="slide42.xml"/><Relationship Id="rId27" Type="http://schemas.openxmlformats.org/officeDocument/2006/relationships/image" Target="../media/image102.png"/><Relationship Id="rId30" Type="http://schemas.openxmlformats.org/officeDocument/2006/relationships/slide" Target="slide46.xml"/><Relationship Id="rId35" Type="http://schemas.openxmlformats.org/officeDocument/2006/relationships/image" Target="../media/image108.svg"/><Relationship Id="rId8"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79.svg"/><Relationship Id="rId7" Type="http://schemas.openxmlformats.org/officeDocument/2006/relationships/image" Target="../media/image111.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slide" Target="slide35.xml"/><Relationship Id="rId4" Type="http://schemas.openxmlformats.org/officeDocument/2006/relationships/image" Target="../media/image109.png"/><Relationship Id="rId9" Type="http://schemas.openxmlformats.org/officeDocument/2006/relationships/image" Target="../media/image113.svg"/></Relationships>
</file>

<file path=ppt/slides/_rels/slide37.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79.svg"/><Relationship Id="rId7" Type="http://schemas.openxmlformats.org/officeDocument/2006/relationships/image" Target="../media/image11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image" Target="../media/image113.svg"/><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79.svg"/><Relationship Id="rId7" Type="http://schemas.openxmlformats.org/officeDocument/2006/relationships/image" Target="../media/image11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image" Target="../media/image113.svg"/><Relationship Id="rId10" Type="http://schemas.openxmlformats.org/officeDocument/2006/relationships/image" Target="../media/image115.png"/><Relationship Id="rId4" Type="http://schemas.openxmlformats.org/officeDocument/2006/relationships/image" Target="../media/image112.png"/><Relationship Id="rId9" Type="http://schemas.openxmlformats.org/officeDocument/2006/relationships/image" Target="../media/image114.png"/></Relationships>
</file>

<file path=ppt/slides/_rels/slide39.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79.svg"/><Relationship Id="rId7" Type="http://schemas.openxmlformats.org/officeDocument/2006/relationships/image" Target="../media/image11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image" Target="../media/image113.sv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1.sv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79.svg"/><Relationship Id="rId7" Type="http://schemas.openxmlformats.org/officeDocument/2006/relationships/image" Target="../media/image11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image" Target="../media/image113.svg"/><Relationship Id="rId4" Type="http://schemas.openxmlformats.org/officeDocument/2006/relationships/image" Target="../media/image112.png"/><Relationship Id="rId9" Type="http://schemas.openxmlformats.org/officeDocument/2006/relationships/image" Target="../media/image116.png"/></Relationships>
</file>

<file path=ppt/slides/_rels/slide41.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79.svg"/><Relationship Id="rId7" Type="http://schemas.openxmlformats.org/officeDocument/2006/relationships/image" Target="../media/image11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image" Target="../media/image113.svg"/><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79.svg"/><Relationship Id="rId7" Type="http://schemas.openxmlformats.org/officeDocument/2006/relationships/image" Target="../media/image11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image" Target="../media/image113.svg"/><Relationship Id="rId4" Type="http://schemas.openxmlformats.org/officeDocument/2006/relationships/image" Target="../media/image112.png"/><Relationship Id="rId9" Type="http://schemas.openxmlformats.org/officeDocument/2006/relationships/image" Target="../media/image117.png"/></Relationships>
</file>

<file path=ppt/slides/_rels/slide43.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79.svg"/><Relationship Id="rId7" Type="http://schemas.openxmlformats.org/officeDocument/2006/relationships/image" Target="../media/image11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image" Target="../media/image113.sv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79.svg"/><Relationship Id="rId7" Type="http://schemas.openxmlformats.org/officeDocument/2006/relationships/image" Target="../media/image11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image" Target="../media/image113.svg"/><Relationship Id="rId4" Type="http://schemas.openxmlformats.org/officeDocument/2006/relationships/image" Target="../media/image112.png"/><Relationship Id="rId9" Type="http://schemas.openxmlformats.org/officeDocument/2006/relationships/image" Target="../media/image118.png"/></Relationships>
</file>

<file path=ppt/slides/_rels/slide45.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79.svg"/><Relationship Id="rId7" Type="http://schemas.openxmlformats.org/officeDocument/2006/relationships/image" Target="../media/image11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image" Target="../media/image113.svg"/><Relationship Id="rId4" Type="http://schemas.openxmlformats.org/officeDocument/2006/relationships/image" Target="../media/image112.png"/><Relationship Id="rId9" Type="http://schemas.openxmlformats.org/officeDocument/2006/relationships/image" Target="../media/image119.png"/></Relationships>
</file>

<file path=ppt/slides/_rels/slide46.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79.svg"/><Relationship Id="rId7" Type="http://schemas.openxmlformats.org/officeDocument/2006/relationships/image" Target="../media/image11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image" Target="../media/image113.svg"/><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4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8.sv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1.svg"/></Relationships>
</file>

<file path=ppt/slides/_rels/slide5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8.sv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8.sv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37.svg"/><Relationship Id="rId7" Type="http://schemas.openxmlformats.org/officeDocument/2006/relationships/image" Target="../media/image125.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127.svg"/></Relationships>
</file>

<file path=ppt/slides/_rels/slide5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96233" y="-206777"/>
            <a:ext cx="2163067" cy="375295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10109" y="6641098"/>
            <a:ext cx="5730130" cy="477720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239687">
            <a:off x="-1595429" y="-1178094"/>
            <a:ext cx="5248259" cy="569559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3729" y="7391295"/>
            <a:ext cx="4044858" cy="2419560"/>
          </a:xfrm>
          <a:prstGeom prst="rect">
            <a:avLst/>
          </a:prstGeom>
        </p:spPr>
      </p:pic>
      <p:sp>
        <p:nvSpPr>
          <p:cNvPr id="12" name="TextBox 11">
            <a:extLst>
              <a:ext uri="{FF2B5EF4-FFF2-40B4-BE49-F238E27FC236}">
                <a16:creationId xmlns:a16="http://schemas.microsoft.com/office/drawing/2014/main" id="{802E5019-743C-321B-80F5-497906594AFC}"/>
              </a:ext>
            </a:extLst>
          </p:cNvPr>
          <p:cNvSpPr txBox="1"/>
          <p:nvPr/>
        </p:nvSpPr>
        <p:spPr>
          <a:xfrm>
            <a:off x="1028700" y="3002899"/>
            <a:ext cx="15925799" cy="3557512"/>
          </a:xfrm>
          <a:prstGeom prst="rect">
            <a:avLst/>
          </a:prstGeom>
          <a:noFill/>
        </p:spPr>
        <p:txBody>
          <a:bodyPr wrap="square">
            <a:spAutoFit/>
          </a:bodyPr>
          <a:lstStyle/>
          <a:p>
            <a:pPr algn="ctr">
              <a:lnSpc>
                <a:spcPct val="150000"/>
              </a:lnSpc>
            </a:pPr>
            <a:r>
              <a:rPr lang="en-US" sz="8000" b="1">
                <a:solidFill>
                  <a:schemeClr val="accent6">
                    <a:lumMod val="75000"/>
                  </a:schemeClr>
                </a:solidFill>
                <a:latin typeface="Arial" panose="020B0604020202020204" pitchFamily="34" charset="0"/>
                <a:ea typeface="Concert One"/>
                <a:cs typeface="Arial" panose="020B0604020202020204" pitchFamily="34" charset="0"/>
                <a:sym typeface="Concert One"/>
              </a:rPr>
              <a:t>CHÀO MỪNG CÁC EM </a:t>
            </a:r>
            <a:br>
              <a:rPr lang="en-US" sz="8000" b="1">
                <a:solidFill>
                  <a:schemeClr val="accent6">
                    <a:lumMod val="75000"/>
                  </a:schemeClr>
                </a:solidFill>
                <a:latin typeface="Arial" panose="020B0604020202020204" pitchFamily="34" charset="0"/>
                <a:ea typeface="Concert One"/>
                <a:cs typeface="Arial" panose="020B0604020202020204" pitchFamily="34" charset="0"/>
                <a:sym typeface="Concert One"/>
              </a:rPr>
            </a:br>
            <a:r>
              <a:rPr lang="en-US" sz="8000" b="1">
                <a:solidFill>
                  <a:schemeClr val="accent6">
                    <a:lumMod val="75000"/>
                  </a:schemeClr>
                </a:solidFill>
                <a:latin typeface="Arial" panose="020B0604020202020204" pitchFamily="34" charset="0"/>
                <a:ea typeface="Concert One"/>
                <a:cs typeface="Arial" panose="020B0604020202020204" pitchFamily="34" charset="0"/>
                <a:sym typeface="Concert One"/>
              </a:rPr>
              <a:t>ĐẾN VỚI BÀI HỌC HÔM NAY!</a:t>
            </a:r>
            <a:endParaRPr lang="en-US" sz="80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52226">
            <a:off x="15843035" y="-1383723"/>
            <a:ext cx="3279514" cy="273412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21784">
            <a:off x="-1382412" y="9143807"/>
            <a:ext cx="3286519" cy="356664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2000" y="114300"/>
            <a:ext cx="2288878" cy="136916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33978" y="8257475"/>
            <a:ext cx="1364908" cy="2095335"/>
          </a:xfrm>
          <a:prstGeom prst="rect">
            <a:avLst/>
          </a:prstGeom>
        </p:spPr>
      </p:pic>
      <p:sp>
        <p:nvSpPr>
          <p:cNvPr id="10" name="Speech Bubble: Rectangle with Corners Rounded 9">
            <a:extLst>
              <a:ext uri="{FF2B5EF4-FFF2-40B4-BE49-F238E27FC236}">
                <a16:creationId xmlns:a16="http://schemas.microsoft.com/office/drawing/2014/main" id="{C39902B6-214D-939C-8512-916CDF341918}"/>
              </a:ext>
            </a:extLst>
          </p:cNvPr>
          <p:cNvSpPr/>
          <p:nvPr/>
        </p:nvSpPr>
        <p:spPr>
          <a:xfrm>
            <a:off x="1219200" y="521289"/>
            <a:ext cx="16078200" cy="962176"/>
          </a:xfrm>
          <a:prstGeom prst="wedgeRoundRectCallout">
            <a:avLst>
              <a:gd name="adj1" fmla="val -20080"/>
              <a:gd name="adj2" fmla="val 4863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lnSpc>
                <a:spcPct val="150000"/>
              </a:lnSpc>
              <a:spcBef>
                <a:spcPts val="0"/>
              </a:spcBef>
              <a:spcAft>
                <a:spcPts val="0"/>
              </a:spcAft>
            </a:pPr>
            <a:r>
              <a:rPr lang="vi-VN" sz="4000" b="1">
                <a:solidFill>
                  <a:schemeClr val="tx1"/>
                </a:solidFill>
                <a:effectLst/>
                <a:ea typeface="Times New Roman" panose="02020603050405020304" pitchFamily="18" charset="0"/>
              </a:rPr>
              <a:t>Câu hỏi 1:</a:t>
            </a:r>
            <a:r>
              <a:rPr lang="vi-VN" sz="4000">
                <a:solidFill>
                  <a:schemeClr val="tx1"/>
                </a:solidFill>
                <a:effectLst/>
                <a:ea typeface="Times New Roman" panose="02020603050405020304" pitchFamily="18" charset="0"/>
              </a:rPr>
              <a:t> Tìm từ thích hợp với chỗ “ ?” trong suy luận dưới đây</a:t>
            </a:r>
            <a:r>
              <a:rPr lang="vi-VN" sz="4000" i="1">
                <a:solidFill>
                  <a:srgbClr val="000000"/>
                </a:solidFill>
                <a:effectLst/>
                <a:latin typeface="Times New Roman" panose="02020603050405020304" pitchFamily="18" charset="0"/>
                <a:ea typeface="Times New Roman" panose="02020603050405020304" pitchFamily="18" charset="0"/>
              </a:rPr>
              <a:t>:</a:t>
            </a:r>
            <a:endParaRPr lang="en-US" sz="400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AFD13874-5AE8-1316-2376-E78EB1D8B5CA}"/>
              </a:ext>
            </a:extLst>
          </p:cNvPr>
          <p:cNvSpPr txBox="1"/>
          <p:nvPr/>
        </p:nvSpPr>
        <p:spPr>
          <a:xfrm>
            <a:off x="1177109" y="1675918"/>
            <a:ext cx="16764000" cy="1824923"/>
          </a:xfrm>
          <a:prstGeom prst="rect">
            <a:avLst/>
          </a:prstGeom>
          <a:noFill/>
        </p:spPr>
        <p:txBody>
          <a:bodyPr wrap="square">
            <a:spAutoFit/>
          </a:bodyPr>
          <a:lstStyle/>
          <a:p>
            <a:pPr marL="0" marR="0" algn="just">
              <a:lnSpc>
                <a:spcPct val="150000"/>
              </a:lnSpc>
              <a:spcBef>
                <a:spcPts val="0"/>
              </a:spcBef>
              <a:spcAft>
                <a:spcPts val="800"/>
              </a:spcAft>
            </a:pPr>
            <a:r>
              <a:rPr lang="vi-VN" sz="4000">
                <a:effectLst/>
                <a:latin typeface="Arial" panose="020B0604020202020204" pitchFamily="34" charset="0"/>
                <a:ea typeface="Calibri" panose="020F0502020204030204" pitchFamily="34" charset="0"/>
                <a:cs typeface="Arial" panose="020B0604020202020204" pitchFamily="34" charset="0"/>
              </a:rPr>
              <a:t>Thế năng của búa máy càng</a:t>
            </a:r>
            <a:r>
              <a:rPr lang="en-US" sz="4000">
                <a:effectLst/>
                <a:latin typeface="Arial" panose="020B0604020202020204" pitchFamily="34" charset="0"/>
                <a:ea typeface="Calibri" panose="020F0502020204030204" pitchFamily="34" charset="0"/>
                <a:cs typeface="Arial" panose="020B0604020202020204" pitchFamily="34" charset="0"/>
              </a:rPr>
              <a:t> </a:t>
            </a:r>
            <a:r>
              <a:rPr lang="vi-VN" sz="4000">
                <a:effectLst/>
                <a:latin typeface="Arial" panose="020B0604020202020204" pitchFamily="34" charset="0"/>
                <a:ea typeface="Calibri" panose="020F0502020204030204" pitchFamily="34" charset="0"/>
                <a:cs typeface="Arial" panose="020B0604020202020204" pitchFamily="34" charset="0"/>
              </a:rPr>
              <a:t> ? </a:t>
            </a:r>
            <a:r>
              <a:rPr lang="en-US" sz="4000">
                <a:effectLst/>
                <a:latin typeface="Arial" panose="020B0604020202020204" pitchFamily="34" charset="0"/>
                <a:ea typeface="Calibri" panose="020F0502020204030204" pitchFamily="34" charset="0"/>
                <a:cs typeface="Arial" panose="020B0604020202020204" pitchFamily="34" charset="0"/>
              </a:rPr>
              <a:t>  </a:t>
            </a:r>
            <a:r>
              <a:rPr lang="vi-VN" sz="4000">
                <a:effectLst/>
                <a:latin typeface="Arial" panose="020B0604020202020204" pitchFamily="34" charset="0"/>
                <a:ea typeface="Calibri" panose="020F0502020204030204" pitchFamily="34" charset="0"/>
                <a:cs typeface="Arial" panose="020B0604020202020204" pitchFamily="34" charset="0"/>
              </a:rPr>
              <a:t>thì lực của máy đóng cọc thực hiện công càng</a:t>
            </a:r>
            <a:r>
              <a:rPr lang="en-US" sz="4000">
                <a:effectLst/>
                <a:latin typeface="Arial" panose="020B0604020202020204" pitchFamily="34" charset="0"/>
                <a:ea typeface="Calibri" panose="020F0502020204030204" pitchFamily="34" charset="0"/>
                <a:cs typeface="Arial" panose="020B0604020202020204" pitchFamily="34" charset="0"/>
              </a:rPr>
              <a:t>   </a:t>
            </a:r>
            <a:r>
              <a:rPr lang="vi-VN" sz="4000">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  </a:t>
            </a:r>
            <a:r>
              <a:rPr lang="vi-VN" sz="4000">
                <a:effectLst/>
                <a:latin typeface="Arial" panose="020B0604020202020204" pitchFamily="34" charset="0"/>
                <a:ea typeface="Calibri" panose="020F0502020204030204" pitchFamily="34" charset="0"/>
                <a:cs typeface="Arial" panose="020B0604020202020204" pitchFamily="34" charset="0"/>
              </a:rPr>
              <a:t>cọc lún xuống càng sâu.</a:t>
            </a:r>
            <a:endParaRPr lang="en-US" sz="4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7146C5BC-A815-0E67-9129-8B1A8E4B8834}"/>
              </a:ext>
            </a:extLst>
          </p:cNvPr>
          <p:cNvSpPr/>
          <p:nvPr/>
        </p:nvSpPr>
        <p:spPr>
          <a:xfrm>
            <a:off x="8144329" y="1829474"/>
            <a:ext cx="1143000" cy="7620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lớn</a:t>
            </a:r>
          </a:p>
        </p:txBody>
      </p:sp>
      <p:sp>
        <p:nvSpPr>
          <p:cNvPr id="18" name="Rectangle 17">
            <a:extLst>
              <a:ext uri="{FF2B5EF4-FFF2-40B4-BE49-F238E27FC236}">
                <a16:creationId xmlns:a16="http://schemas.microsoft.com/office/drawing/2014/main" id="{A0B7E596-C6D2-D3EC-D32C-6402CCB61C8E}"/>
              </a:ext>
            </a:extLst>
          </p:cNvPr>
          <p:cNvSpPr/>
          <p:nvPr/>
        </p:nvSpPr>
        <p:spPr>
          <a:xfrm>
            <a:off x="3702994" y="2778405"/>
            <a:ext cx="1143000" cy="7620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lớn</a:t>
            </a:r>
          </a:p>
        </p:txBody>
      </p:sp>
      <p:sp>
        <p:nvSpPr>
          <p:cNvPr id="19" name="Speech Bubble: Rectangle with Corners Rounded 18">
            <a:extLst>
              <a:ext uri="{FF2B5EF4-FFF2-40B4-BE49-F238E27FC236}">
                <a16:creationId xmlns:a16="http://schemas.microsoft.com/office/drawing/2014/main" id="{ECD57125-0CB1-DA82-13E8-6A620A052A93}"/>
              </a:ext>
            </a:extLst>
          </p:cNvPr>
          <p:cNvSpPr/>
          <p:nvPr/>
        </p:nvSpPr>
        <p:spPr>
          <a:xfrm>
            <a:off x="1219200" y="3967268"/>
            <a:ext cx="16078200" cy="1784017"/>
          </a:xfrm>
          <a:prstGeom prst="wedgeRoundRectCallout">
            <a:avLst>
              <a:gd name="adj1" fmla="val -20080"/>
              <a:gd name="adj2" fmla="val 4863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50000"/>
              </a:lnSpc>
            </a:pPr>
            <a:r>
              <a:rPr lang="vi-VN" sz="4000" b="1">
                <a:solidFill>
                  <a:srgbClr val="000000"/>
                </a:solidFill>
                <a:effectLst/>
                <a:ea typeface="Times New Roman" panose="02020603050405020304" pitchFamily="18" charset="0"/>
              </a:rPr>
              <a:t>Câu hỏi 2: </a:t>
            </a:r>
            <a:r>
              <a:rPr lang="vi-VN" sz="4000">
                <a:solidFill>
                  <a:srgbClr val="000000"/>
                </a:solidFill>
                <a:effectLst/>
                <a:ea typeface="Times New Roman" panose="02020603050405020304" pitchFamily="18" charset="0"/>
              </a:rPr>
              <a:t>So sánh thế năng trọng trường của vật ở độ cao h với công của người tác dụng lực nâng vật lên đến độ cao này. </a:t>
            </a:r>
            <a:endParaRPr lang="en-US" sz="4000">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AC02E3A-AB10-EA96-BAB5-611159F91843}"/>
                  </a:ext>
                </a:extLst>
              </p:cNvPr>
              <p:cNvSpPr txBox="1"/>
              <p:nvPr/>
            </p:nvSpPr>
            <p:spPr>
              <a:xfrm>
                <a:off x="1037613" y="5950733"/>
                <a:ext cx="17042993" cy="3891450"/>
              </a:xfrm>
              <a:prstGeom prst="rect">
                <a:avLst/>
              </a:prstGeom>
              <a:noFill/>
            </p:spPr>
            <p:txBody>
              <a:bodyPr wrap="square">
                <a:spAutoFit/>
              </a:bodyPr>
              <a:lstStyle/>
              <a:p>
                <a:pPr marL="571500" marR="0" indent="-571500" algn="just">
                  <a:lnSpc>
                    <a:spcPct val="150000"/>
                  </a:lnSpc>
                  <a:spcBef>
                    <a:spcPts val="0"/>
                  </a:spcBef>
                  <a:spcAft>
                    <a:spcPts val="800"/>
                  </a:spcAft>
                  <a:buFont typeface="Arial" panose="020B0604020202020204" pitchFamily="34" charset="0"/>
                  <a:buChar char="•"/>
                </a:pPr>
                <a:r>
                  <a:rPr lang="vi-VN" sz="4000">
                    <a:effectLst/>
                    <a:ea typeface="Calibri" panose="020F0502020204030204" pitchFamily="34" charset="0"/>
                    <a:cs typeface="Arial" panose="020B0604020202020204" pitchFamily="34" charset="0"/>
                  </a:rPr>
                  <a:t>Thế năng trọng trường của vật ở độ cao h: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W</m:t>
                        </m:r>
                      </m:e>
                      <m:sub>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t</m:t>
                        </m:r>
                      </m:sub>
                    </m:sSub>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m</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g</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h</m:t>
                    </m:r>
                    <m:r>
                      <a:rPr lang="en-US" sz="4000">
                        <a:effectLst/>
                        <a:latin typeface="Cambria Math" panose="02040503050406030204" pitchFamily="18" charset="0"/>
                        <a:ea typeface="Calibri" panose="020F0502020204030204" pitchFamily="34" charset="0"/>
                        <a:cs typeface="Arial" panose="020B0604020202020204" pitchFamily="34" charset="0"/>
                      </a:rPr>
                      <m:t>. </m:t>
                    </m:r>
                  </m:oMath>
                </a14:m>
                <a:endParaRPr lang="en-US" sz="4000">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800"/>
                  </a:spcAft>
                  <a:buFont typeface="Arial" panose="020B0604020202020204" pitchFamily="34" charset="0"/>
                  <a:buChar char="•"/>
                </a:pPr>
                <a:r>
                  <a:rPr lang="vi-VN" sz="4000">
                    <a:effectLst/>
                    <a:ea typeface="Calibri" panose="020F0502020204030204" pitchFamily="34" charset="0"/>
                    <a:cs typeface="Arial" panose="020B0604020202020204" pitchFamily="34" charset="0"/>
                  </a:rPr>
                  <a:t>Công của người tác dụng lực nâng đưa vật lên đến độ cao h (lực này có độ lớn bằng trọng lực, huớng từ dưới lên trên): A</a:t>
                </a:r>
                <a:r>
                  <a:rPr lang="en-US" sz="4000">
                    <a:effectLst/>
                    <a:ea typeface="Calibri" panose="020F0502020204030204" pitchFamily="34" charset="0"/>
                    <a:cs typeface="Arial" panose="020B0604020202020204" pitchFamily="34" charset="0"/>
                  </a:rPr>
                  <a:t> </a:t>
                </a:r>
                <a:r>
                  <a:rPr lang="vi-VN" sz="4000">
                    <a:effectLst/>
                    <a:ea typeface="Calibri" panose="020F0502020204030204" pitchFamily="34" charset="0"/>
                    <a:cs typeface="Arial" panose="020B0604020202020204" pitchFamily="34" charset="0"/>
                  </a:rPr>
                  <a:t>= F.s =</a:t>
                </a:r>
                <a:r>
                  <a:rPr lang="en-US" sz="4000">
                    <a:effectLst/>
                    <a:ea typeface="Calibri" panose="020F0502020204030204" pitchFamily="34" charset="0"/>
                    <a:cs typeface="Arial" panose="020B0604020202020204" pitchFamily="34" charset="0"/>
                  </a:rPr>
                  <a:t> </a:t>
                </a:r>
                <a:r>
                  <a:rPr lang="vi-VN" sz="4000">
                    <a:effectLst/>
                    <a:ea typeface="Calibri" panose="020F0502020204030204" pitchFamily="34" charset="0"/>
                    <a:cs typeface="Arial" panose="020B0604020202020204" pitchFamily="34" charset="0"/>
                  </a:rPr>
                  <a:t>P.h = m.g.h</a:t>
                </a:r>
                <a:endParaRPr lang="en-US" sz="400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14:m>
                  <m:oMath xmlns:m="http://schemas.openxmlformats.org/officeDocument/2006/math">
                    <m:r>
                      <a:rPr lang="vi-VN" sz="4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a:rPr lang="vi-VN" sz="4000" i="1">
                            <a:effectLst/>
                            <a:latin typeface="Cambria Math" panose="02040503050406030204" pitchFamily="18" charset="0"/>
                            <a:ea typeface="Calibri" panose="020F0502020204030204" pitchFamily="34" charset="0"/>
                            <a:cs typeface="Arial" panose="020B0604020202020204" pitchFamily="34" charset="0"/>
                          </a:rPr>
                          <m:t>𝑊</m:t>
                        </m:r>
                      </m:e>
                      <m:sub>
                        <m:r>
                          <a:rPr lang="vi-VN" sz="4000" i="1">
                            <a:effectLst/>
                            <a:latin typeface="Cambria Math" panose="02040503050406030204" pitchFamily="18" charset="0"/>
                            <a:ea typeface="Calibri" panose="020F0502020204030204" pitchFamily="34" charset="0"/>
                            <a:cs typeface="Arial" panose="020B0604020202020204" pitchFamily="34" charset="0"/>
                          </a:rPr>
                          <m:t>𝑡</m:t>
                        </m:r>
                      </m:sub>
                    </m:sSub>
                    <m:r>
                      <a:rPr lang="vi-VN" sz="4000">
                        <a:effectLst/>
                        <a:latin typeface="Cambria Math" panose="02040503050406030204" pitchFamily="18" charset="0"/>
                        <a:ea typeface="Calibri" panose="020F0502020204030204" pitchFamily="34" charset="0"/>
                        <a:cs typeface="Arial" panose="020B0604020202020204" pitchFamily="34" charset="0"/>
                      </a:rPr>
                      <m:t>=</m:t>
                    </m:r>
                    <m:r>
                      <a:rPr lang="vi-VN" sz="4000" i="1">
                        <a:effectLst/>
                        <a:latin typeface="Cambria Math" panose="02040503050406030204" pitchFamily="18" charset="0"/>
                        <a:ea typeface="Calibri" panose="020F0502020204030204" pitchFamily="34" charset="0"/>
                        <a:cs typeface="Arial" panose="020B0604020202020204" pitchFamily="34" charset="0"/>
                      </a:rPr>
                      <m:t>𝐴</m:t>
                    </m:r>
                    <m:r>
                      <a:rPr lang="vi-VN" sz="4000">
                        <a:effectLst/>
                        <a:latin typeface="Cambria Math" panose="02040503050406030204" pitchFamily="18" charset="0"/>
                        <a:ea typeface="Calibri" panose="020F0502020204030204" pitchFamily="34" charset="0"/>
                        <a:cs typeface="Arial" panose="020B0604020202020204" pitchFamily="34" charset="0"/>
                      </a:rPr>
                      <m:t>.</m:t>
                    </m:r>
                  </m:oMath>
                </a14:m>
                <a:r>
                  <a:rPr lang="vi-VN" sz="4000">
                    <a:effectLst/>
                    <a:ea typeface="Calibri" panose="020F0502020204030204" pitchFamily="34" charset="0"/>
                    <a:cs typeface="Arial" panose="020B0604020202020204" pitchFamily="34" charset="0"/>
                  </a:rPr>
                  <a:t> Vậy công của lực nâng bằng với thế năng trọng trường. </a:t>
                </a:r>
                <a:endParaRPr lang="en-US" sz="4000">
                  <a:effectLst/>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6AC02E3A-AB10-EA96-BAB5-611159F91843}"/>
                  </a:ext>
                </a:extLst>
              </p:cNvPr>
              <p:cNvSpPr txBox="1">
                <a:spLocks noRot="1" noChangeAspect="1" noMove="1" noResize="1" noEditPoints="1" noAdjustHandles="1" noChangeArrowheads="1" noChangeShapeType="1" noTextEdit="1"/>
              </p:cNvSpPr>
              <p:nvPr/>
            </p:nvSpPr>
            <p:spPr>
              <a:xfrm>
                <a:off x="1037613" y="5950733"/>
                <a:ext cx="17042993" cy="3891450"/>
              </a:xfrm>
              <a:prstGeom prst="rect">
                <a:avLst/>
              </a:prstGeom>
              <a:blipFill>
                <a:blip r:embed="rId10"/>
                <a:stretch>
                  <a:fillRect l="-1144" r="-1288" b="-5321"/>
                </a:stretch>
              </a:blipFill>
            </p:spPr>
            <p:txBody>
              <a:bodyPr/>
              <a:lstStyle/>
              <a:p>
                <a:r>
                  <a:rPr lang="en-US">
                    <a:noFill/>
                  </a:rPr>
                  <a:t> </a:t>
                </a:r>
              </a:p>
            </p:txBody>
          </p:sp>
        </mc:Fallback>
      </mc:AlternateContent>
      <p:pic>
        <p:nvPicPr>
          <p:cNvPr id="24" name="Picture 23">
            <a:extLst>
              <a:ext uri="{FF2B5EF4-FFF2-40B4-BE49-F238E27FC236}">
                <a16:creationId xmlns:a16="http://schemas.microsoft.com/office/drawing/2014/main" id="{2F780C2C-7B9A-4ED5-4F3E-0ADB3F3061D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2771" b="21298"/>
          <a:stretch/>
        </p:blipFill>
        <p:spPr>
          <a:xfrm>
            <a:off x="-165134" y="2241177"/>
            <a:ext cx="1712794" cy="957968"/>
          </a:xfrm>
          <a:prstGeom prst="rect">
            <a:avLst/>
          </a:prstGeom>
        </p:spPr>
      </p:pic>
      <p:pic>
        <p:nvPicPr>
          <p:cNvPr id="25" name="Picture 24">
            <a:extLst>
              <a:ext uri="{FF2B5EF4-FFF2-40B4-BE49-F238E27FC236}">
                <a16:creationId xmlns:a16="http://schemas.microsoft.com/office/drawing/2014/main" id="{5FE2DCEF-BE7C-E596-27FA-7058BE0856F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2771" b="21298"/>
          <a:stretch/>
        </p:blipFill>
        <p:spPr>
          <a:xfrm>
            <a:off x="0" y="7736094"/>
            <a:ext cx="1712794" cy="9579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par>
                                <p:cTn id="33" presetID="12" presetClass="entr" presetSubtype="8"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p:tgtEl>
                                          <p:spTgt spid="25"/>
                                        </p:tgtEl>
                                        <p:attrNameLst>
                                          <p:attrName>ppt_x</p:attrName>
                                        </p:attrNameLst>
                                      </p:cBhvr>
                                      <p:tavLst>
                                        <p:tav tm="0">
                                          <p:val>
                                            <p:strVal val="#ppt_x-#ppt_w*1.125000"/>
                                          </p:val>
                                        </p:tav>
                                        <p:tav tm="100000">
                                          <p:val>
                                            <p:strVal val="#ppt_x"/>
                                          </p:val>
                                        </p:tav>
                                      </p:tavLst>
                                    </p:anim>
                                    <p:animEffect transition="in" filter="wipe(right)">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xEl>
                                              <p:pRg st="0" end="0"/>
                                            </p:txEl>
                                          </p:spTgt>
                                        </p:tgtEl>
                                        <p:attrNameLst>
                                          <p:attrName>style.visibility</p:attrName>
                                        </p:attrNameLst>
                                      </p:cBhvr>
                                      <p:to>
                                        <p:strVal val="visible"/>
                                      </p:to>
                                    </p:set>
                                    <p:animEffect transition="in" filter="fade">
                                      <p:cBhvr>
                                        <p:cTn id="41" dur="500"/>
                                        <p:tgtEl>
                                          <p:spTgt spid="2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xEl>
                                              <p:pRg st="1" end="1"/>
                                            </p:txEl>
                                          </p:spTgt>
                                        </p:tgtEl>
                                        <p:attrNameLst>
                                          <p:attrName>style.visibility</p:attrName>
                                        </p:attrNameLst>
                                      </p:cBhvr>
                                      <p:to>
                                        <p:strVal val="visible"/>
                                      </p:to>
                                    </p:set>
                                    <p:animEffect transition="in" filter="fade">
                                      <p:cBhvr>
                                        <p:cTn id="46" dur="500"/>
                                        <p:tgtEl>
                                          <p:spTgt spid="23">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xEl>
                                              <p:pRg st="2" end="2"/>
                                            </p:txEl>
                                          </p:spTgt>
                                        </p:tgtEl>
                                        <p:attrNameLst>
                                          <p:attrName>style.visibility</p:attrName>
                                        </p:attrNameLst>
                                      </p:cBhvr>
                                      <p:to>
                                        <p:strVal val="visible"/>
                                      </p:to>
                                    </p:set>
                                    <p:animEffect transition="in" filter="fade">
                                      <p:cBhvr>
                                        <p:cTn id="51"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7" grpId="0" animBg="1"/>
      <p:bldP spid="18" grpId="0" animBg="1"/>
      <p:bldP spid="19" grpId="0" animBg="1"/>
      <p:bldP spid="2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510937" y="465425"/>
            <a:ext cx="17061543" cy="9425092"/>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330" y="9078808"/>
            <a:ext cx="1169030" cy="180102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97869">
            <a:off x="-2139990" y="-1820127"/>
            <a:ext cx="5730130" cy="477720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281959">
            <a:off x="14100144" y="-904208"/>
            <a:ext cx="5908862" cy="386761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37495" y="8809429"/>
            <a:ext cx="2470104" cy="1477571"/>
          </a:xfrm>
          <a:prstGeom prst="rect">
            <a:avLst/>
          </a:prstGeom>
        </p:spPr>
      </p:pic>
      <p:sp>
        <p:nvSpPr>
          <p:cNvPr id="11" name="TextBox 10">
            <a:extLst>
              <a:ext uri="{FF2B5EF4-FFF2-40B4-BE49-F238E27FC236}">
                <a16:creationId xmlns:a16="http://schemas.microsoft.com/office/drawing/2014/main" id="{4A59A5DF-5D27-A7F6-6017-D89B86A2DF48}"/>
              </a:ext>
            </a:extLst>
          </p:cNvPr>
          <p:cNvSpPr txBox="1"/>
          <p:nvPr/>
        </p:nvSpPr>
        <p:spPr>
          <a:xfrm>
            <a:off x="3657600" y="459982"/>
            <a:ext cx="11451770" cy="1103892"/>
          </a:xfrm>
          <a:prstGeom prst="rect">
            <a:avLst/>
          </a:prstGeom>
          <a:noFill/>
        </p:spPr>
        <p:txBody>
          <a:bodyPr wrap="square">
            <a:spAutoFit/>
          </a:bodyPr>
          <a:lstStyle/>
          <a:p>
            <a:pPr algn="ctr">
              <a:lnSpc>
                <a:spcPct val="150000"/>
              </a:lnSpc>
            </a:pPr>
            <a:r>
              <a:rPr lang="en-US" sz="5000" b="1">
                <a:solidFill>
                  <a:srgbClr val="002060"/>
                </a:solidFill>
                <a:latin typeface="Arial" panose="020B0604020202020204" pitchFamily="34" charset="0"/>
                <a:cs typeface="Arial" panose="020B0604020202020204" pitchFamily="34" charset="0"/>
              </a:rPr>
              <a:t>2. Động năng</a:t>
            </a:r>
          </a:p>
        </p:txBody>
      </p:sp>
      <p:sp>
        <p:nvSpPr>
          <p:cNvPr id="12" name="Thought Bubble: Cloud 11">
            <a:extLst>
              <a:ext uri="{FF2B5EF4-FFF2-40B4-BE49-F238E27FC236}">
                <a16:creationId xmlns:a16="http://schemas.microsoft.com/office/drawing/2014/main" id="{57D938C0-D267-EB74-64A3-CFCB5EE149C8}"/>
              </a:ext>
            </a:extLst>
          </p:cNvPr>
          <p:cNvSpPr/>
          <p:nvPr/>
        </p:nvSpPr>
        <p:spPr>
          <a:xfrm>
            <a:off x="7909769" y="1451689"/>
            <a:ext cx="9127726" cy="5673011"/>
          </a:xfrm>
          <a:prstGeom prst="cloudCallout">
            <a:avLst>
              <a:gd name="adj1" fmla="val -64648"/>
              <a:gd name="adj2" fmla="val 33038"/>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800"/>
              </a:spcAft>
            </a:pPr>
            <a:r>
              <a:rPr lang="en-US" sz="4500">
                <a:effectLst/>
                <a:latin typeface="Arial" panose="020B0604020202020204" pitchFamily="34" charset="0"/>
                <a:ea typeface="Calibri" panose="020F0502020204030204" pitchFamily="34" charset="0"/>
                <a:cs typeface="Arial" panose="020B0604020202020204" pitchFamily="34" charset="0"/>
              </a:rPr>
              <a:t>Đ</a:t>
            </a:r>
            <a:r>
              <a:rPr lang="vi-VN" sz="4500">
                <a:effectLst/>
                <a:latin typeface="Arial" panose="020B0604020202020204" pitchFamily="34" charset="0"/>
                <a:ea typeface="Calibri" panose="020F0502020204030204" pitchFamily="34" charset="0"/>
                <a:cs typeface="Arial" panose="020B0604020202020204" pitchFamily="34" charset="0"/>
              </a:rPr>
              <a:t>ộng năng là gì</a:t>
            </a:r>
            <a:r>
              <a:rPr lang="en-US" sz="4500">
                <a:effectLst/>
                <a:latin typeface="Arial" panose="020B0604020202020204" pitchFamily="34" charset="0"/>
                <a:ea typeface="Calibri" panose="020F0502020204030204" pitchFamily="34" charset="0"/>
                <a:cs typeface="Arial" panose="020B0604020202020204" pitchFamily="34" charset="0"/>
              </a:rPr>
              <a:t>?</a:t>
            </a:r>
            <a:r>
              <a:rPr lang="vi-VN" sz="4500">
                <a:effectLst/>
                <a:latin typeface="Arial" panose="020B0604020202020204" pitchFamily="34" charset="0"/>
                <a:ea typeface="Calibri" panose="020F0502020204030204" pitchFamily="34" charset="0"/>
                <a:cs typeface="Arial" panose="020B0604020202020204" pitchFamily="34" charset="0"/>
              </a:rPr>
              <a:t> được xác định như thế nào và đơn vị tính?</a:t>
            </a:r>
            <a:endParaRPr lang="en-US" sz="450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F69DE55D-2EBF-3001-103F-13F9C7573B67}"/>
              </a:ext>
            </a:extLst>
          </p:cNvPr>
          <p:cNvPicPr>
            <a:picLocks noChangeAspect="1"/>
          </p:cNvPicPr>
          <p:nvPr/>
        </p:nvPicPr>
        <p:blipFill rotWithShape="1">
          <a:blip r:embed="rId10">
            <a:extLst>
              <a:ext uri="{28A0092B-C50C-407E-A947-70E740481C1C}">
                <a14:useLocalDpi xmlns:a14="http://schemas.microsoft.com/office/drawing/2010/main" val="0"/>
              </a:ext>
            </a:extLst>
          </a:blip>
          <a:srcRect l="68832" t="46923"/>
          <a:stretch/>
        </p:blipFill>
        <p:spPr>
          <a:xfrm>
            <a:off x="585858" y="3815346"/>
            <a:ext cx="6434942" cy="6163975"/>
          </a:xfrm>
          <a:prstGeom prst="rect">
            <a:avLst/>
          </a:prstGeom>
        </p:spPr>
      </p:pic>
      <p:pic>
        <p:nvPicPr>
          <p:cNvPr id="19" name="Picture 5">
            <a:extLst>
              <a:ext uri="{FF2B5EF4-FFF2-40B4-BE49-F238E27FC236}">
                <a16:creationId xmlns:a16="http://schemas.microsoft.com/office/drawing/2014/main" id="{D58EBB32-0BA2-7CAA-BC07-F934E7C6AA1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324600" y="1587460"/>
            <a:ext cx="10896600" cy="6985040"/>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520F5A8-DD1A-259B-6C7C-593DA05B6191}"/>
                  </a:ext>
                </a:extLst>
              </p:cNvPr>
              <p:cNvSpPr txBox="1"/>
              <p:nvPr/>
            </p:nvSpPr>
            <p:spPr>
              <a:xfrm>
                <a:off x="7909769" y="2060442"/>
                <a:ext cx="7958714" cy="6710299"/>
              </a:xfrm>
              <a:prstGeom prst="rect">
                <a:avLst/>
              </a:prstGeom>
              <a:noFill/>
            </p:spPr>
            <p:txBody>
              <a:bodyPr wrap="square">
                <a:spAutoFit/>
              </a:bodyPr>
              <a:lstStyle/>
              <a:p>
                <a:pPr marL="571500" marR="0" indent="-571500" algn="just">
                  <a:lnSpc>
                    <a:spcPct val="150000"/>
                  </a:lnSpc>
                  <a:spcBef>
                    <a:spcPts val="0"/>
                  </a:spcBef>
                  <a:spcAft>
                    <a:spcPts val="800"/>
                  </a:spcAft>
                  <a:buFont typeface="Wingdings" panose="05000000000000000000" pitchFamily="2" charset="2"/>
                  <a:buChar char="Ø"/>
                </a:pPr>
                <a:r>
                  <a:rPr lang="vi-VN" sz="4000">
                    <a:effectLst/>
                    <a:ea typeface="Calibri" panose="020F0502020204030204" pitchFamily="34" charset="0"/>
                    <a:cs typeface="Arial" panose="020B0604020202020204" pitchFamily="34" charset="0"/>
                  </a:rPr>
                  <a:t>Động năng là năng lượng một vật có được do chuyển động và được xác định bằng biểu thức: </a:t>
                </a:r>
                <a:endParaRPr lang="en-US" sz="4000" i="1">
                  <a:effectLst/>
                  <a:ea typeface="Calibri" panose="020F0502020204030204" pitchFamily="34" charset="0"/>
                  <a:cs typeface="Arial" panose="020B0604020202020204" pitchFamily="34" charset="0"/>
                </a:endParaRPr>
              </a:p>
              <a:p>
                <a:pPr marL="0" marR="0" algn="ctr">
                  <a:lnSpc>
                    <a:spcPct val="150000"/>
                  </a:lnSpc>
                  <a:spcBef>
                    <a:spcPts val="0"/>
                  </a:spcBef>
                  <a:spcAft>
                    <a:spcPts val="800"/>
                  </a:spcAft>
                </a:pPr>
                <a14:m>
                  <m:oMath xmlns:m="http://schemas.openxmlformats.org/officeDocument/2006/math">
                    <m:sSub>
                      <m:sSubPr>
                        <m:ctrlPr>
                          <a:rPr lang="en-US" sz="4000" b="1" i="1" smtClean="0">
                            <a:solidFill>
                              <a:srgbClr val="002060"/>
                            </a:solidFill>
                            <a:effectLst/>
                            <a:latin typeface="Cambria Math" panose="02040503050406030204" pitchFamily="18" charset="0"/>
                            <a:ea typeface="Calibri" panose="020F0502020204030204" pitchFamily="34" charset="0"/>
                            <a:cs typeface="Arial" panose="020B0604020202020204" pitchFamily="34" charset="0"/>
                          </a:rPr>
                        </m:ctrlPr>
                      </m:sSubPr>
                      <m:e>
                        <m:r>
                          <a:rPr lang="vi-VN" sz="4000" b="1" i="1">
                            <a:solidFill>
                              <a:srgbClr val="002060"/>
                            </a:solidFill>
                            <a:effectLst/>
                            <a:latin typeface="Cambria Math" panose="02040503050406030204" pitchFamily="18" charset="0"/>
                            <a:ea typeface="Calibri" panose="020F0502020204030204" pitchFamily="34" charset="0"/>
                            <a:cs typeface="Arial" panose="020B0604020202020204" pitchFamily="34" charset="0"/>
                          </a:rPr>
                          <m:t>𝑾</m:t>
                        </m:r>
                      </m:e>
                      <m:sub>
                        <m:r>
                          <a:rPr lang="vi-VN" sz="4000" b="1">
                            <a:solidFill>
                              <a:srgbClr val="002060"/>
                            </a:solidFill>
                            <a:effectLst/>
                            <a:latin typeface="Cambria Math" panose="02040503050406030204" pitchFamily="18" charset="0"/>
                            <a:ea typeface="Calibri" panose="020F0502020204030204" pitchFamily="34" charset="0"/>
                            <a:cs typeface="Arial" panose="020B0604020202020204" pitchFamily="34" charset="0"/>
                          </a:rPr>
                          <m:t>đ</m:t>
                        </m:r>
                      </m:sub>
                    </m:sSub>
                    <m:r>
                      <a:rPr lang="vi-VN" sz="4000" b="1">
                        <a:solidFill>
                          <a:srgbClr val="00206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b="1" i="1">
                            <a:solidFill>
                              <a:srgbClr val="002060"/>
                            </a:solidFill>
                            <a:effectLst/>
                            <a:latin typeface="Cambria Math" panose="02040503050406030204" pitchFamily="18" charset="0"/>
                            <a:ea typeface="Calibri" panose="020F0502020204030204" pitchFamily="34" charset="0"/>
                            <a:cs typeface="Arial" panose="020B0604020202020204" pitchFamily="34" charset="0"/>
                          </a:rPr>
                        </m:ctrlPr>
                      </m:fPr>
                      <m:num>
                        <m:r>
                          <a:rPr lang="vi-VN" sz="4000" b="1" i="1">
                            <a:solidFill>
                              <a:srgbClr val="002060"/>
                            </a:solidFill>
                            <a:effectLst/>
                            <a:latin typeface="Cambria Math" panose="02040503050406030204" pitchFamily="18" charset="0"/>
                            <a:ea typeface="Calibri" panose="020F0502020204030204" pitchFamily="34" charset="0"/>
                            <a:cs typeface="Arial" panose="020B0604020202020204" pitchFamily="34" charset="0"/>
                          </a:rPr>
                          <m:t>𝟏</m:t>
                        </m:r>
                      </m:num>
                      <m:den>
                        <m:r>
                          <a:rPr lang="vi-VN" sz="4000" b="1" i="1">
                            <a:solidFill>
                              <a:srgbClr val="002060"/>
                            </a:solidFill>
                            <a:effectLst/>
                            <a:latin typeface="Cambria Math" panose="02040503050406030204" pitchFamily="18" charset="0"/>
                            <a:ea typeface="Calibri" panose="020F0502020204030204" pitchFamily="34" charset="0"/>
                            <a:cs typeface="Arial" panose="020B0604020202020204" pitchFamily="34" charset="0"/>
                          </a:rPr>
                          <m:t>𝟐</m:t>
                        </m:r>
                      </m:den>
                    </m:f>
                  </m:oMath>
                </a14:m>
                <a:r>
                  <a:rPr lang="vi-VN" sz="4000" b="1">
                    <a:solidFill>
                      <a:srgbClr val="002060"/>
                    </a:solidFill>
                    <a:effectLst/>
                    <a:ea typeface="Calibri" panose="020F0502020204030204" pitchFamily="34" charset="0"/>
                    <a:cs typeface="Arial" panose="020B0604020202020204" pitchFamily="34" charset="0"/>
                  </a:rPr>
                  <a:t>.m.</a:t>
                </a:r>
                <a14:m>
                  <m:oMath xmlns:m="http://schemas.openxmlformats.org/officeDocument/2006/math">
                    <m:sSup>
                      <m:sSupPr>
                        <m:ctrlPr>
                          <a:rPr lang="en-US" sz="4000" b="1" i="1">
                            <a:solidFill>
                              <a:srgbClr val="002060"/>
                            </a:solidFill>
                            <a:effectLst/>
                            <a:latin typeface="Cambria Math" panose="02040503050406030204" pitchFamily="18" charset="0"/>
                            <a:ea typeface="Calibri" panose="020F0502020204030204" pitchFamily="34" charset="0"/>
                            <a:cs typeface="Arial" panose="020B0604020202020204" pitchFamily="34" charset="0"/>
                          </a:rPr>
                        </m:ctrlPr>
                      </m:sSupPr>
                      <m:e>
                        <m:r>
                          <a:rPr lang="vi-VN" sz="4000" b="1" i="1">
                            <a:solidFill>
                              <a:srgbClr val="002060"/>
                            </a:solidFill>
                            <a:effectLst/>
                            <a:latin typeface="Cambria Math" panose="02040503050406030204" pitchFamily="18" charset="0"/>
                            <a:ea typeface="Calibri" panose="020F0502020204030204" pitchFamily="34" charset="0"/>
                            <a:cs typeface="Arial" panose="020B0604020202020204" pitchFamily="34" charset="0"/>
                          </a:rPr>
                          <m:t>𝒗</m:t>
                        </m:r>
                      </m:e>
                      <m:sup>
                        <m:r>
                          <a:rPr lang="vi-VN" sz="4000" b="1" i="1">
                            <a:solidFill>
                              <a:srgbClr val="002060"/>
                            </a:solidFill>
                            <a:effectLst/>
                            <a:latin typeface="Cambria Math" panose="02040503050406030204" pitchFamily="18" charset="0"/>
                            <a:ea typeface="Calibri" panose="020F0502020204030204" pitchFamily="34" charset="0"/>
                            <a:cs typeface="Arial" panose="020B0604020202020204" pitchFamily="34" charset="0"/>
                          </a:rPr>
                          <m:t>𝟐</m:t>
                        </m:r>
                      </m:sup>
                    </m:sSup>
                  </m:oMath>
                </a14:m>
                <a:endParaRPr lang="en-US" sz="4000" b="1">
                  <a:effectLs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800"/>
                  </a:spcAft>
                  <a:buFont typeface="Wingdings" panose="05000000000000000000" pitchFamily="2" charset="2"/>
                  <a:buChar char="Ø"/>
                </a:pPr>
                <a:r>
                  <a:rPr lang="vi-VN" sz="4000">
                    <a:effectLst/>
                    <a:ea typeface="Calibri" panose="020F0502020204030204" pitchFamily="34" charset="0"/>
                    <a:cs typeface="Arial" panose="020B0604020202020204" pitchFamily="34" charset="0"/>
                  </a:rPr>
                  <a:t>Động năng là năng lượng nên được đo bằng jun (J).</a:t>
                </a:r>
                <a:endParaRPr lang="en-US" sz="400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nl-NL" sz="1800" b="1">
                    <a:effectLst/>
                    <a:latin typeface="Arial" panose="020B0604020202020204" pitchFamily="34" charset="0"/>
                    <a:ea typeface="Calibri" panose="020F050202020403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2520F5A8-DD1A-259B-6C7C-593DA05B6191}"/>
                  </a:ext>
                </a:extLst>
              </p:cNvPr>
              <p:cNvSpPr txBox="1">
                <a:spLocks noRot="1" noChangeAspect="1" noMove="1" noResize="1" noEditPoints="1" noAdjustHandles="1" noChangeArrowheads="1" noChangeShapeType="1" noTextEdit="1"/>
              </p:cNvSpPr>
              <p:nvPr/>
            </p:nvSpPr>
            <p:spPr>
              <a:xfrm>
                <a:off x="7909769" y="2060442"/>
                <a:ext cx="7958714" cy="6710299"/>
              </a:xfrm>
              <a:prstGeom prst="rect">
                <a:avLst/>
              </a:prstGeom>
              <a:blipFill>
                <a:blip r:embed="rId13"/>
                <a:stretch>
                  <a:fillRect l="-2452" r="-2759"/>
                </a:stretch>
              </a:blipFill>
            </p:spPr>
            <p:txBody>
              <a:bodyPr/>
              <a:lstStyle/>
              <a:p>
                <a:r>
                  <a:rPr lang="en-US">
                    <a:noFill/>
                  </a:rPr>
                  <a:t> </a:t>
                </a:r>
              </a:p>
            </p:txBody>
          </p:sp>
        </mc:Fallback>
      </mc:AlternateContent>
    </p:spTree>
    <p:extLst>
      <p:ext uri="{BB962C8B-B14F-4D97-AF65-F5344CB8AC3E}">
        <p14:creationId xmlns:p14="http://schemas.microsoft.com/office/powerpoint/2010/main" val="60146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1163009" y="800100"/>
            <a:ext cx="16230600" cy="8550514"/>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1472006" y="7686855"/>
            <a:ext cx="5248259" cy="569559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3451" y="800100"/>
            <a:ext cx="2362200" cy="141302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CDE779F-C8A3-37B4-608A-957C1A329C1E}"/>
                  </a:ext>
                </a:extLst>
              </p:cNvPr>
              <p:cNvSpPr txBox="1"/>
              <p:nvPr/>
            </p:nvSpPr>
            <p:spPr>
              <a:xfrm>
                <a:off x="1732591" y="1256602"/>
                <a:ext cx="15392400" cy="7773795"/>
              </a:xfrm>
              <a:prstGeom prst="rect">
                <a:avLst/>
              </a:prstGeom>
              <a:noFill/>
            </p:spPr>
            <p:txBody>
              <a:bodyPr wrap="square">
                <a:spAutoFit/>
              </a:bodyPr>
              <a:lstStyle/>
              <a:p>
                <a:pPr marL="0" marR="0" algn="just">
                  <a:lnSpc>
                    <a:spcPct val="150000"/>
                  </a:lnSpc>
                  <a:spcBef>
                    <a:spcPts val="0"/>
                  </a:spcBef>
                  <a:spcAft>
                    <a:spcPts val="800"/>
                  </a:spcAft>
                </a:pPr>
                <a:r>
                  <a:rPr lang="en-US" sz="4000" b="1">
                    <a:effectLst/>
                    <a:latin typeface="Arial" panose="020B0604020202020204" pitchFamily="34" charset="0"/>
                    <a:ea typeface="Calibri" panose="020F0502020204030204" pitchFamily="34" charset="0"/>
                    <a:cs typeface="Arial" panose="020B0604020202020204" pitchFamily="34" charset="0"/>
                  </a:rPr>
                  <a:t>Tình huống: </a:t>
                </a:r>
                <a:r>
                  <a:rPr lang="vi-VN" sz="4000">
                    <a:effectLst/>
                    <a:latin typeface="Arial" panose="020B0604020202020204" pitchFamily="34" charset="0"/>
                    <a:ea typeface="Calibri" panose="020F0502020204030204" pitchFamily="34" charset="0"/>
                    <a:cs typeface="Arial" panose="020B0604020202020204" pitchFamily="34" charset="0"/>
                  </a:rPr>
                  <a:t>Tác dụng lực F không đổi vào vật có khối lượng m đang đứng yên, làm vật dịch chuyển theo hướng của lực</a:t>
                </a:r>
                <a:r>
                  <a:rPr lang="en-US" sz="4000">
                    <a:effectLst/>
                    <a:latin typeface="Arial" panose="020B0604020202020204" pitchFamily="34" charset="0"/>
                    <a:ea typeface="Calibri" panose="020F0502020204030204" pitchFamily="34" charset="0"/>
                    <a:cs typeface="Arial" panose="020B0604020202020204" pitchFamily="34" charset="0"/>
                  </a:rPr>
                  <a:t>.</a:t>
                </a:r>
                <a:r>
                  <a:rPr lang="vi-VN"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0"/>
                  </a:spcBef>
                  <a:spcAft>
                    <a:spcPts val="800"/>
                  </a:spcAft>
                  <a:buFont typeface="Arial" panose="020B0604020202020204" pitchFamily="34" charset="0"/>
                  <a:buChar char="•"/>
                </a:pPr>
                <a:r>
                  <a:rPr lang="vi-VN" sz="4000">
                    <a:effectLst/>
                    <a:latin typeface="Arial" panose="020B0604020202020204" pitchFamily="34" charset="0"/>
                    <a:ea typeface="Calibri" panose="020F0502020204030204" pitchFamily="34" charset="0"/>
                    <a:cs typeface="Arial" panose="020B0604020202020204" pitchFamily="34" charset="0"/>
                  </a:rPr>
                  <a:t>Về mặt động lực học: lực F làm vật chuyển động với gia tốc a trên quãng đường s, từ vận tốc ban đầu bằng 0 đến vận tốc v nào đó. </a:t>
                </a:r>
                <a:endParaRPr lang="en-US" sz="4000">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0"/>
                  </a:spcBef>
                  <a:spcAft>
                    <a:spcPts val="800"/>
                  </a:spcAft>
                  <a:buFont typeface="Arial" panose="020B0604020202020204" pitchFamily="34" charset="0"/>
                  <a:buChar char="•"/>
                </a:pPr>
                <a:r>
                  <a:rPr lang="vi-VN" sz="4000">
                    <a:effectLst/>
                    <a:latin typeface="Arial" panose="020B0604020202020204" pitchFamily="34" charset="0"/>
                    <a:ea typeface="Calibri" panose="020F0502020204030204" pitchFamily="34" charset="0"/>
                    <a:cs typeface="Arial" panose="020B0604020202020204" pitchFamily="34" charset="0"/>
                  </a:rPr>
                  <a:t>Về mặt năng lượng: lực F thực hiện công A</a:t>
                </a:r>
                <a:r>
                  <a:rPr lang="en-US" sz="4000">
                    <a:effectLst/>
                    <a:latin typeface="Arial" panose="020B0604020202020204" pitchFamily="34" charset="0"/>
                    <a:ea typeface="Calibri" panose="020F0502020204030204" pitchFamily="34" charset="0"/>
                    <a:cs typeface="Arial" panose="020B0604020202020204" pitchFamily="34" charset="0"/>
                  </a:rPr>
                  <a:t> </a:t>
                </a:r>
                <a:r>
                  <a:rPr lang="vi-VN" sz="4000">
                    <a:effectLst/>
                    <a:latin typeface="Arial" panose="020B0604020202020204" pitchFamily="34" charset="0"/>
                    <a:ea typeface="Calibri" panose="020F0502020204030204" pitchFamily="34" charset="0"/>
                    <a:cs typeface="Arial" panose="020B0604020202020204" pitchFamily="34" charset="0"/>
                  </a:rPr>
                  <a:t>=</a:t>
                </a:r>
                <a:r>
                  <a:rPr lang="en-US" sz="4000">
                    <a:effectLst/>
                    <a:latin typeface="Arial" panose="020B0604020202020204" pitchFamily="34" charset="0"/>
                    <a:ea typeface="Calibri" panose="020F0502020204030204" pitchFamily="34" charset="0"/>
                    <a:cs typeface="Arial" panose="020B0604020202020204" pitchFamily="34" charset="0"/>
                  </a:rPr>
                  <a:t> </a:t>
                </a:r>
                <a:r>
                  <a:rPr lang="vi-VN" sz="4000">
                    <a:effectLst/>
                    <a:latin typeface="Arial" panose="020B0604020202020204" pitchFamily="34" charset="0"/>
                    <a:ea typeface="Calibri" panose="020F0502020204030204" pitchFamily="34" charset="0"/>
                    <a:cs typeface="Arial" panose="020B0604020202020204" pitchFamily="34" charset="0"/>
                  </a:rPr>
                  <a:t>F.s, làm vật chuyển động với động năng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a:rPr lang="vi-VN" sz="4000" i="1">
                            <a:effectLst/>
                            <a:latin typeface="Cambria Math" panose="02040503050406030204" pitchFamily="18" charset="0"/>
                            <a:ea typeface="Calibri" panose="020F0502020204030204" pitchFamily="34" charset="0"/>
                            <a:cs typeface="Arial" panose="020B0604020202020204" pitchFamily="34" charset="0"/>
                          </a:rPr>
                          <m:t>𝑊</m:t>
                        </m:r>
                      </m:e>
                      <m:sub>
                        <m:r>
                          <a:rPr lang="vi-VN" sz="4000">
                            <a:effectLst/>
                            <a:latin typeface="Cambria Math" panose="02040503050406030204" pitchFamily="18" charset="0"/>
                            <a:ea typeface="Calibri" panose="020F0502020204030204" pitchFamily="34" charset="0"/>
                            <a:cs typeface="Arial" panose="020B0604020202020204" pitchFamily="34" charset="0"/>
                          </a:rPr>
                          <m:t>đ</m:t>
                        </m:r>
                      </m:sub>
                    </m:sSub>
                  </m:oMath>
                </a14:m>
                <a:r>
                  <a:rPr lang="vi-VN"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800"/>
                  </a:spcAft>
                </a:pPr>
                <a:r>
                  <a:rPr lang="vi-VN" sz="4500">
                    <a:solidFill>
                      <a:srgbClr val="FF0000"/>
                    </a:solidFill>
                    <a:effectLst/>
                    <a:latin typeface="Arial" panose="020B0604020202020204" pitchFamily="34" charset="0"/>
                    <a:ea typeface="Calibri" panose="020F0502020204030204" pitchFamily="34" charset="0"/>
                    <a:cs typeface="Arial" panose="020B0604020202020204" pitchFamily="34" charset="0"/>
                  </a:rPr>
                  <a:t>Chứng minh A</a:t>
                </a:r>
                <a:r>
                  <a:rPr lang="en-US" sz="45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450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en-US" sz="4500">
                    <a:solidFill>
                      <a:srgbClr val="FF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500" i="1">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sSubPr>
                      <m:e>
                        <m:r>
                          <a:rPr lang="vi-VN" sz="4500"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𝑊</m:t>
                        </m:r>
                      </m:e>
                      <m:sub>
                        <m:r>
                          <a:rPr lang="vi-VN" sz="4500">
                            <a:solidFill>
                              <a:srgbClr val="FF0000"/>
                            </a:solidFill>
                            <a:effectLst/>
                            <a:latin typeface="Cambria Math" panose="02040503050406030204" pitchFamily="18" charset="0"/>
                            <a:ea typeface="Calibri" panose="020F0502020204030204" pitchFamily="34" charset="0"/>
                            <a:cs typeface="Arial" panose="020B0604020202020204" pitchFamily="34" charset="0"/>
                          </a:rPr>
                          <m:t>đ</m:t>
                        </m:r>
                      </m:sub>
                    </m:sSub>
                  </m:oMath>
                </a14:m>
                <a:endParaRPr lang="en-US" sz="45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3CDE779F-C8A3-37B4-608A-957C1A329C1E}"/>
                  </a:ext>
                </a:extLst>
              </p:cNvPr>
              <p:cNvSpPr txBox="1">
                <a:spLocks noRot="1" noChangeAspect="1" noMove="1" noResize="1" noEditPoints="1" noAdjustHandles="1" noChangeArrowheads="1" noChangeShapeType="1" noTextEdit="1"/>
              </p:cNvSpPr>
              <p:nvPr/>
            </p:nvSpPr>
            <p:spPr>
              <a:xfrm>
                <a:off x="1732591" y="1256602"/>
                <a:ext cx="15392400" cy="7773795"/>
              </a:xfrm>
              <a:prstGeom prst="rect">
                <a:avLst/>
              </a:prstGeom>
              <a:blipFill>
                <a:blip r:embed="rId6"/>
                <a:stretch>
                  <a:fillRect l="-1386" r="-1426" b="-3059"/>
                </a:stretch>
              </a:blipFill>
            </p:spPr>
            <p:txBody>
              <a:bodyPr/>
              <a:lstStyle/>
              <a:p>
                <a:r>
                  <a:rPr lang="en-US">
                    <a:noFill/>
                  </a:rPr>
                  <a:t> </a:t>
                </a:r>
              </a:p>
            </p:txBody>
          </p:sp>
        </mc:Fallback>
      </mc:AlternateContent>
    </p:spTree>
    <p:extLst>
      <p:ext uri="{BB962C8B-B14F-4D97-AF65-F5344CB8AC3E}">
        <p14:creationId xmlns:p14="http://schemas.microsoft.com/office/powerpoint/2010/main" val="150229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1135300" y="800100"/>
            <a:ext cx="16230600" cy="8550514"/>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1472006" y="7686855"/>
            <a:ext cx="5248259" cy="569559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3451" y="800100"/>
            <a:ext cx="2362200" cy="141302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0C88FA7-1A96-9E07-1515-3193E7B69347}"/>
                  </a:ext>
                </a:extLst>
              </p:cNvPr>
              <p:cNvSpPr txBox="1"/>
              <p:nvPr/>
            </p:nvSpPr>
            <p:spPr>
              <a:xfrm>
                <a:off x="2021108" y="1291244"/>
                <a:ext cx="15131592" cy="7683642"/>
              </a:xfrm>
              <a:prstGeom prst="rect">
                <a:avLst/>
              </a:prstGeom>
              <a:noFill/>
            </p:spPr>
            <p:txBody>
              <a:bodyPr wrap="square">
                <a:spAutoFit/>
              </a:bodyPr>
              <a:lstStyle/>
              <a:p>
                <a:pPr marL="0" marR="0" algn="ctr">
                  <a:lnSpc>
                    <a:spcPct val="150000"/>
                  </a:lnSpc>
                  <a:spcBef>
                    <a:spcPts val="0"/>
                  </a:spcBef>
                  <a:spcAft>
                    <a:spcPts val="800"/>
                  </a:spcAft>
                </a:pPr>
                <a:r>
                  <a:rPr lang="nl-NL" sz="4500" b="1">
                    <a:solidFill>
                      <a:srgbClr val="FF0000"/>
                    </a:solidFill>
                    <a:effectLst/>
                    <a:latin typeface="Arial" panose="020B0604020202020204" pitchFamily="34" charset="0"/>
                    <a:ea typeface="Calibri" panose="020F0502020204030204" pitchFamily="34" charset="0"/>
                    <a:cs typeface="Arial" panose="020B0604020202020204" pitchFamily="34" charset="0"/>
                  </a:rPr>
                  <a:t>Chứng minh:</a:t>
                </a:r>
                <a:endParaRPr lang="en-US" sz="4500" b="1">
                  <a:effectLst/>
                  <a:latin typeface="Arial" panose="020B0604020202020204" pitchFamily="34" charset="0"/>
                  <a:ea typeface="Calibri" panose="020F0502020204030204" pitchFamily="34" charset="0"/>
                  <a:cs typeface="Arial" panose="020B0604020202020204" pitchFamily="34" charset="0"/>
                </a:endParaRPr>
              </a:p>
              <a:p>
                <a:pPr marL="685800" marR="0" indent="-685800" algn="just">
                  <a:lnSpc>
                    <a:spcPct val="150000"/>
                  </a:lnSpc>
                  <a:spcBef>
                    <a:spcPts val="0"/>
                  </a:spcBef>
                  <a:spcAft>
                    <a:spcPts val="800"/>
                  </a:spcAft>
                  <a:buFont typeface="Wingdings" panose="05000000000000000000" pitchFamily="2" charset="2"/>
                  <a:buChar char="q"/>
                </a:pPr>
                <a:r>
                  <a:rPr lang="en-US" sz="4000">
                    <a:effectLst/>
                    <a:latin typeface="Arial" panose="020B0604020202020204" pitchFamily="34" charset="0"/>
                    <a:ea typeface="Calibri" panose="020F0502020204030204" pitchFamily="34" charset="0"/>
                    <a:cs typeface="Arial" panose="020B0604020202020204" pitchFamily="34" charset="0"/>
                  </a:rPr>
                  <a:t>T</a:t>
                </a:r>
                <a:r>
                  <a:rPr lang="vi-VN" sz="4000">
                    <a:effectLst/>
                    <a:latin typeface="Arial" panose="020B0604020202020204" pitchFamily="34" charset="0"/>
                    <a:ea typeface="Calibri" panose="020F0502020204030204" pitchFamily="34" charset="0"/>
                    <a:cs typeface="Arial" panose="020B0604020202020204" pitchFamily="34" charset="0"/>
                  </a:rPr>
                  <a:t>heo công thức của chuyển động thẳng biến đổi đều:</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R="0" algn="ctr">
                  <a:lnSpc>
                    <a:spcPct val="150000"/>
                  </a:lnSpc>
                  <a:spcBef>
                    <a:spcPts val="0"/>
                  </a:spcBef>
                  <a:spcAft>
                    <a:spcPts val="800"/>
                  </a:spcAft>
                </a:pPr>
                <a:r>
                  <a:rPr lang="vi-VN"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vi-VN" sz="4000">
                            <a:effectLst/>
                            <a:latin typeface="Cambria Math" panose="02040503050406030204" pitchFamily="18" charset="0"/>
                            <a:ea typeface="Calibri" panose="020F0502020204030204" pitchFamily="34" charset="0"/>
                            <a:cs typeface="Arial" panose="020B0604020202020204" pitchFamily="34" charset="0"/>
                          </a:rPr>
                          <m:t>v</m:t>
                        </m:r>
                      </m:e>
                      <m:sup>
                        <m:r>
                          <a:rPr lang="vi-VN" sz="4000">
                            <a:effectLst/>
                            <a:latin typeface="Cambria Math" panose="02040503050406030204" pitchFamily="18" charset="0"/>
                            <a:ea typeface="Calibri" panose="020F0502020204030204" pitchFamily="34" charset="0"/>
                            <a:cs typeface="Arial" panose="020B0604020202020204" pitchFamily="34" charset="0"/>
                          </a:rPr>
                          <m:t>2</m:t>
                        </m:r>
                      </m:sup>
                    </m:sSup>
                    <m:r>
                      <a:rPr lang="vi-VN" sz="4000">
                        <a:effectLst/>
                        <a:latin typeface="Cambria Math" panose="02040503050406030204" pitchFamily="18" charset="0"/>
                        <a:ea typeface="Calibri" panose="020F0502020204030204" pitchFamily="34" charset="0"/>
                        <a:cs typeface="Arial" panose="020B0604020202020204" pitchFamily="34" charset="0"/>
                      </a:rPr>
                      <m:t>=2.</m:t>
                    </m:r>
                    <m:r>
                      <m:rPr>
                        <m:sty m:val="p"/>
                      </m:rPr>
                      <a:rPr lang="vi-VN" sz="4000">
                        <a:effectLst/>
                        <a:latin typeface="Cambria Math" panose="02040503050406030204" pitchFamily="18" charset="0"/>
                        <a:ea typeface="Calibri" panose="020F0502020204030204" pitchFamily="34" charset="0"/>
                        <a:cs typeface="Arial" panose="020B0604020202020204" pitchFamily="34" charset="0"/>
                      </a:rPr>
                      <m:t>a</m:t>
                    </m:r>
                    <m:r>
                      <a:rPr lang="vi-VN"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vi-VN" sz="4000">
                        <a:effectLst/>
                        <a:latin typeface="Cambria Math" panose="02040503050406030204" pitchFamily="18" charset="0"/>
                        <a:ea typeface="Calibri" panose="020F0502020204030204" pitchFamily="34" charset="0"/>
                        <a:cs typeface="Arial" panose="020B0604020202020204" pitchFamily="34" charset="0"/>
                      </a:rPr>
                      <m:t>s</m:t>
                    </m:r>
                  </m:oMath>
                </a14:m>
                <a:r>
                  <a:rPr lang="vi-VN" sz="4000">
                    <a:effectLst/>
                    <a:latin typeface="Arial" panose="020B0604020202020204" pitchFamily="34" charset="0"/>
                    <a:ea typeface="Calibri" panose="020F0502020204030204" pitchFamily="34" charset="0"/>
                    <a:cs typeface="Arial" panose="020B0604020202020204" pitchFamily="34" charset="0"/>
                  </a:rPr>
                  <a:t> (i)</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685800" marR="0" indent="-685800" algn="just">
                  <a:lnSpc>
                    <a:spcPct val="150000"/>
                  </a:lnSpc>
                  <a:spcBef>
                    <a:spcPts val="0"/>
                  </a:spcBef>
                  <a:spcAft>
                    <a:spcPts val="800"/>
                  </a:spcAft>
                  <a:buFont typeface="Wingdings" panose="05000000000000000000" pitchFamily="2" charset="2"/>
                  <a:buChar char="q"/>
                </a:pPr>
                <a:r>
                  <a:rPr lang="vi-VN" sz="4000">
                    <a:effectLst/>
                    <a:latin typeface="Arial" panose="020B0604020202020204" pitchFamily="34" charset="0"/>
                    <a:ea typeface="Calibri" panose="020F0502020204030204" pitchFamily="34" charset="0"/>
                    <a:cs typeface="Arial" panose="020B0604020202020204" pitchFamily="34" charset="0"/>
                  </a:rPr>
                  <a:t>Theo định luật II Newton: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800"/>
                  </a:spcAft>
                </a:pPr>
                <a:r>
                  <a:rPr lang="vi-VN" sz="4000">
                    <a:effectLst/>
                    <a:latin typeface="Arial" panose="020B0604020202020204" pitchFamily="34" charset="0"/>
                    <a:ea typeface="Calibri" panose="020F0502020204030204" pitchFamily="34" charset="0"/>
                    <a:cs typeface="Arial" panose="020B0604020202020204" pitchFamily="34" charset="0"/>
                  </a:rPr>
                  <a:t>F</a:t>
                </a:r>
                <a:r>
                  <a:rPr lang="en-US" sz="4000">
                    <a:effectLst/>
                    <a:latin typeface="Arial" panose="020B0604020202020204" pitchFamily="34" charset="0"/>
                    <a:ea typeface="Calibri" panose="020F0502020204030204" pitchFamily="34" charset="0"/>
                    <a:cs typeface="Arial" panose="020B0604020202020204" pitchFamily="34" charset="0"/>
                  </a:rPr>
                  <a:t> </a:t>
                </a:r>
                <a:r>
                  <a:rPr lang="vi-VN" sz="4000">
                    <a:effectLst/>
                    <a:latin typeface="Arial" panose="020B0604020202020204" pitchFamily="34" charset="0"/>
                    <a:ea typeface="Calibri" panose="020F0502020204030204" pitchFamily="34" charset="0"/>
                    <a:cs typeface="Arial" panose="020B0604020202020204" pitchFamily="34" charset="0"/>
                  </a:rPr>
                  <a:t>= ma (ii)</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 xmlns:m="http://schemas.openxmlformats.org/officeDocument/2006/math">
                    <m:r>
                      <a:rPr lang="vi-VN" sz="4000" i="1">
                        <a:effectLst/>
                        <a:latin typeface="Cambria Math" panose="02040503050406030204" pitchFamily="18" charset="0"/>
                        <a:ea typeface="Calibri" panose="020F0502020204030204" pitchFamily="34" charset="0"/>
                        <a:cs typeface="Arial" panose="020B0604020202020204" pitchFamily="34" charset="0"/>
                      </a:rPr>
                      <m:t>⇒</m:t>
                    </m:r>
                  </m:oMath>
                </a14:m>
                <a:r>
                  <a:rPr lang="vi-VN" sz="4000">
                    <a:effectLst/>
                    <a:latin typeface="Arial" panose="020B0604020202020204" pitchFamily="34" charset="0"/>
                    <a:ea typeface="Calibri" panose="020F0502020204030204" pitchFamily="34" charset="0"/>
                    <a:cs typeface="Arial" panose="020B0604020202020204" pitchFamily="34" charset="0"/>
                  </a:rPr>
                  <a:t> Từ (i) và (ii), ta suy ra: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800"/>
                  </a:spcAft>
                </a:pPr>
                <a:r>
                  <a:rPr lang="vi-VN" sz="4000">
                    <a:effectLst/>
                    <a:latin typeface="Arial" panose="020B0604020202020204" pitchFamily="34" charset="0"/>
                    <a:ea typeface="Calibri" panose="020F0502020204030204" pitchFamily="34" charset="0"/>
                    <a:cs typeface="Arial" panose="020B0604020202020204" pitchFamily="34" charset="0"/>
                  </a:rPr>
                  <a:t>A = F.s = m.a.</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vi-VN" sz="4000">
                                <a:effectLst/>
                                <a:latin typeface="Cambria Math" panose="02040503050406030204" pitchFamily="18" charset="0"/>
                                <a:ea typeface="Calibri" panose="020F0502020204030204" pitchFamily="34" charset="0"/>
                                <a:cs typeface="Arial" panose="020B0604020202020204" pitchFamily="34" charset="0"/>
                              </a:rPr>
                              <m:t>v</m:t>
                            </m:r>
                          </m:e>
                          <m:sup>
                            <m:r>
                              <a:rPr lang="vi-VN" sz="4000">
                                <a:effectLst/>
                                <a:latin typeface="Cambria Math" panose="02040503050406030204" pitchFamily="18" charset="0"/>
                                <a:ea typeface="Calibri" panose="020F0502020204030204" pitchFamily="34" charset="0"/>
                                <a:cs typeface="Arial" panose="020B0604020202020204" pitchFamily="34" charset="0"/>
                              </a:rPr>
                              <m:t>2</m:t>
                            </m:r>
                          </m:sup>
                        </m:sSup>
                      </m:num>
                      <m:den>
                        <m:r>
                          <a:rPr lang="vi-VN" sz="4000">
                            <a:effectLst/>
                            <a:latin typeface="Cambria Math" panose="02040503050406030204" pitchFamily="18" charset="0"/>
                            <a:ea typeface="Calibri" panose="020F0502020204030204" pitchFamily="34" charset="0"/>
                            <a:cs typeface="Arial" panose="020B0604020202020204" pitchFamily="34" charset="0"/>
                          </a:rPr>
                          <m:t>2</m:t>
                        </m:r>
                        <m:r>
                          <a:rPr lang="vi-VN" sz="4000" i="1">
                            <a:effectLst/>
                            <a:latin typeface="Cambria Math" panose="02040503050406030204" pitchFamily="18" charset="0"/>
                            <a:ea typeface="Calibri" panose="020F0502020204030204" pitchFamily="34" charset="0"/>
                            <a:cs typeface="Arial" panose="020B0604020202020204" pitchFamily="34" charset="0"/>
                          </a:rPr>
                          <m:t>𝑎</m:t>
                        </m:r>
                      </m:den>
                    </m:f>
                  </m:oMath>
                </a14:m>
                <a:r>
                  <a:rPr lang="vi-VN" sz="4000">
                    <a:effectLst/>
                    <a:latin typeface="Arial" panose="020B0604020202020204" pitchFamily="34" charset="0"/>
                    <a:ea typeface="Calibri" panose="020F0502020204030204" pitchFamily="34" charset="0"/>
                    <a:cs typeface="Arial" panose="020B0604020202020204" pitchFamily="34" charset="0"/>
                  </a:rPr>
                  <a:t> = m.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vi-VN" sz="4000">
                                <a:effectLst/>
                                <a:latin typeface="Cambria Math" panose="02040503050406030204" pitchFamily="18" charset="0"/>
                                <a:ea typeface="Calibri" panose="020F0502020204030204" pitchFamily="34" charset="0"/>
                                <a:cs typeface="Arial" panose="020B0604020202020204" pitchFamily="34" charset="0"/>
                              </a:rPr>
                              <m:t>v</m:t>
                            </m:r>
                          </m:e>
                          <m:sup>
                            <m:r>
                              <a:rPr lang="vi-VN" sz="4000">
                                <a:effectLst/>
                                <a:latin typeface="Cambria Math" panose="02040503050406030204" pitchFamily="18" charset="0"/>
                                <a:ea typeface="Calibri" panose="020F0502020204030204" pitchFamily="34" charset="0"/>
                                <a:cs typeface="Arial" panose="020B0604020202020204" pitchFamily="34" charset="0"/>
                              </a:rPr>
                              <m:t>2</m:t>
                            </m:r>
                          </m:sup>
                        </m:sSup>
                      </m:num>
                      <m:den>
                        <m:r>
                          <a:rPr lang="vi-VN" sz="4000">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000">
                    <a:effectLst/>
                    <a:latin typeface="Arial" panose="020B0604020202020204" pitchFamily="34" charset="0"/>
                    <a:ea typeface="Calibri" panose="020F0502020204030204" pitchFamily="34" charset="0"/>
                    <a:cs typeface="Arial" panose="020B0604020202020204" pitchFamily="34" charset="0"/>
                  </a:rPr>
                  <a:t> </a:t>
                </a:r>
                <a:r>
                  <a:rPr lang="vi-VN" sz="4000">
                    <a:effectLst/>
                    <a:latin typeface="Arial" panose="020B0604020202020204" pitchFamily="34" charset="0"/>
                    <a:ea typeface="Calibri" panose="020F0502020204030204" pitchFamily="34" charset="0"/>
                    <a:cs typeface="Arial" panose="020B0604020202020204" pitchFamily="34" charset="0"/>
                  </a:rPr>
                  <a:t>=</a:t>
                </a:r>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vi-VN" sz="4000">
                            <a:effectLst/>
                            <a:latin typeface="Cambria Math" panose="02040503050406030204" pitchFamily="18" charset="0"/>
                            <a:ea typeface="Calibri" panose="020F0502020204030204" pitchFamily="34" charset="0"/>
                            <a:cs typeface="Arial" panose="020B0604020202020204" pitchFamily="34" charset="0"/>
                          </a:rPr>
                          <m:t>1</m:t>
                        </m:r>
                      </m:num>
                      <m:den>
                        <m:r>
                          <a:rPr lang="vi-VN" sz="4000">
                            <a:effectLst/>
                            <a:latin typeface="Cambria Math" panose="02040503050406030204" pitchFamily="18" charset="0"/>
                            <a:ea typeface="Calibri" panose="020F0502020204030204" pitchFamily="34" charset="0"/>
                            <a:cs typeface="Arial" panose="020B0604020202020204" pitchFamily="34" charset="0"/>
                          </a:rPr>
                          <m:t>2</m:t>
                        </m:r>
                      </m:den>
                    </m:f>
                  </m:oMath>
                </a14:m>
                <a:r>
                  <a:rPr lang="vi-VN" sz="4000">
                    <a:effectLst/>
                    <a:latin typeface="Arial" panose="020B0604020202020204" pitchFamily="34" charset="0"/>
                    <a:ea typeface="Calibri" panose="020F0502020204030204" pitchFamily="34" charset="0"/>
                    <a:cs typeface="Arial" panose="020B0604020202020204" pitchFamily="34" charset="0"/>
                  </a:rPr>
                  <a:t>.m.</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vi-VN" sz="4000" i="1">
                            <a:effectLst/>
                            <a:latin typeface="Cambria Math" panose="02040503050406030204" pitchFamily="18" charset="0"/>
                            <a:ea typeface="Calibri" panose="020F0502020204030204" pitchFamily="34" charset="0"/>
                            <a:cs typeface="Arial" panose="020B0604020202020204" pitchFamily="34" charset="0"/>
                          </a:rPr>
                          <m:t>𝑣</m:t>
                        </m:r>
                      </m:e>
                      <m:sup>
                        <m:r>
                          <a:rPr lang="vi-VN"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oMath>
                </a14:m>
                <a:r>
                  <a:rPr lang="vi-VN" sz="400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r>
                          <a:rPr lang="vi-VN" sz="4000" i="1">
                            <a:effectLst/>
                            <a:latin typeface="Cambria Math" panose="02040503050406030204" pitchFamily="18" charset="0"/>
                            <a:ea typeface="Calibri" panose="020F0502020204030204" pitchFamily="34" charset="0"/>
                            <a:cs typeface="Arial" panose="020B0604020202020204" pitchFamily="34" charset="0"/>
                          </a:rPr>
                          <m:t>𝑊</m:t>
                        </m:r>
                      </m:e>
                      <m:sub>
                        <m:r>
                          <a:rPr lang="vi-VN" sz="4000">
                            <a:effectLst/>
                            <a:latin typeface="Cambria Math" panose="02040503050406030204" pitchFamily="18" charset="0"/>
                            <a:ea typeface="Calibri" panose="020F0502020204030204" pitchFamily="34" charset="0"/>
                            <a:cs typeface="Arial" panose="020B0604020202020204" pitchFamily="34" charset="0"/>
                          </a:rPr>
                          <m:t>đ</m:t>
                        </m:r>
                      </m:sub>
                    </m:sSub>
                  </m:oMath>
                </a14:m>
                <a:endParaRPr lang="en-US" sz="4000">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E0C88FA7-1A96-9E07-1515-3193E7B69347}"/>
                  </a:ext>
                </a:extLst>
              </p:cNvPr>
              <p:cNvSpPr txBox="1">
                <a:spLocks noRot="1" noChangeAspect="1" noMove="1" noResize="1" noEditPoints="1" noAdjustHandles="1" noChangeArrowheads="1" noChangeShapeType="1" noTextEdit="1"/>
              </p:cNvSpPr>
              <p:nvPr/>
            </p:nvSpPr>
            <p:spPr>
              <a:xfrm>
                <a:off x="2021108" y="1291244"/>
                <a:ext cx="15131592" cy="7683642"/>
              </a:xfrm>
              <a:prstGeom prst="rect">
                <a:avLst/>
              </a:prstGeom>
              <a:blipFill>
                <a:blip r:embed="rId6"/>
                <a:stretch>
                  <a:fillRect l="-1289" b="-635"/>
                </a:stretch>
              </a:blipFill>
            </p:spPr>
            <p:txBody>
              <a:bodyPr/>
              <a:lstStyle/>
              <a:p>
                <a:r>
                  <a:rPr lang="en-US">
                    <a:noFill/>
                  </a:rPr>
                  <a:t> </a:t>
                </a:r>
              </a:p>
            </p:txBody>
          </p:sp>
        </mc:Fallback>
      </mc:AlternateContent>
    </p:spTree>
    <p:extLst>
      <p:ext uri="{BB962C8B-B14F-4D97-AF65-F5344CB8AC3E}">
        <p14:creationId xmlns:p14="http://schemas.microsoft.com/office/powerpoint/2010/main" val="426108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0" y="-17318"/>
            <a:ext cx="18288000" cy="13716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84001">
            <a:off x="-309759" y="-794383"/>
            <a:ext cx="3509337" cy="2925731"/>
          </a:xfrm>
          <a:prstGeom prst="rect">
            <a:avLst/>
          </a:prstGeom>
        </p:spPr>
      </p:pic>
      <p:sp>
        <p:nvSpPr>
          <p:cNvPr id="15" name="TextBox 14">
            <a:extLst>
              <a:ext uri="{FF2B5EF4-FFF2-40B4-BE49-F238E27FC236}">
                <a16:creationId xmlns:a16="http://schemas.microsoft.com/office/drawing/2014/main" id="{19C6994E-F79D-1223-AD2F-D2E916EA338D}"/>
              </a:ext>
            </a:extLst>
          </p:cNvPr>
          <p:cNvSpPr txBox="1"/>
          <p:nvPr/>
        </p:nvSpPr>
        <p:spPr>
          <a:xfrm>
            <a:off x="4572000" y="65945"/>
            <a:ext cx="10210800" cy="1205073"/>
          </a:xfrm>
          <a:prstGeom prst="rect">
            <a:avLst/>
          </a:prstGeom>
          <a:noFill/>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kumimoji="0" lang="en-US" sz="55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a:t>
            </a:r>
            <a:r>
              <a:rPr lang="en-US" sz="5500" b="1">
                <a:solidFill>
                  <a:srgbClr val="000000"/>
                </a:solidFill>
                <a:latin typeface="Arial" panose="020B0604020202020204" pitchFamily="34" charset="0"/>
                <a:ea typeface="Calibri" panose="020F0502020204030204" pitchFamily="34" charset="0"/>
                <a:cs typeface="Arial" panose="020B0604020202020204" pitchFamily="34" charset="0"/>
              </a:rPr>
              <a:t>I. Cơ năng</a:t>
            </a:r>
            <a:endParaRPr kumimoji="0" lang="en-US" sz="5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D7173D54-72EB-81A3-B10A-222B5A2B8E56}"/>
              </a:ext>
            </a:extLst>
          </p:cNvPr>
          <p:cNvSpPr txBox="1"/>
          <p:nvPr/>
        </p:nvSpPr>
        <p:spPr>
          <a:xfrm>
            <a:off x="2133600" y="1458598"/>
            <a:ext cx="15697199" cy="1122230"/>
          </a:xfrm>
          <a:prstGeom prst="rect">
            <a:avLst/>
          </a:prstGeom>
          <a:noFill/>
        </p:spPr>
        <p:txBody>
          <a:bodyPr wrap="square">
            <a:spAutoFit/>
          </a:bodyPr>
          <a:lstStyle/>
          <a:p>
            <a:pPr marL="0" marR="0" algn="ctr">
              <a:lnSpc>
                <a:spcPct val="150000"/>
              </a:lnSpc>
              <a:spcBef>
                <a:spcPts val="600"/>
              </a:spcBef>
              <a:spcAft>
                <a:spcPts val="800"/>
              </a:spcAft>
            </a:pPr>
            <a:r>
              <a:rPr lang="vi-VN" sz="5000" b="1">
                <a:solidFill>
                  <a:srgbClr val="002060"/>
                </a:solidFill>
                <a:effectLst/>
                <a:ea typeface="Calibri" panose="020F0502020204030204" pitchFamily="34" charset="0"/>
                <a:cs typeface="Times New Roman" panose="02020603050405020304" pitchFamily="18" charset="0"/>
              </a:rPr>
              <a:t>1. Sự chuyển hóa động năng và thế năng của vật</a:t>
            </a:r>
            <a:endParaRPr lang="en-US" sz="5000">
              <a:solidFill>
                <a:srgbClr val="002060"/>
              </a:solidFill>
              <a:effectLs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331F5E8E-EA3A-DA7A-6D65-27A0CB85A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5319321"/>
            <a:ext cx="10568758" cy="4846619"/>
          </a:xfrm>
          <a:prstGeom prst="rect">
            <a:avLst/>
          </a:prstGeom>
        </p:spPr>
      </p:pic>
      <p:sp>
        <p:nvSpPr>
          <p:cNvPr id="14" name="TextBox 13">
            <a:extLst>
              <a:ext uri="{FF2B5EF4-FFF2-40B4-BE49-F238E27FC236}">
                <a16:creationId xmlns:a16="http://schemas.microsoft.com/office/drawing/2014/main" id="{80BA515E-59FF-1391-1B17-60CC5A0B5C99}"/>
              </a:ext>
            </a:extLst>
          </p:cNvPr>
          <p:cNvSpPr txBox="1"/>
          <p:nvPr/>
        </p:nvSpPr>
        <p:spPr>
          <a:xfrm>
            <a:off x="2133600" y="2590856"/>
            <a:ext cx="15925799" cy="2762936"/>
          </a:xfrm>
          <a:prstGeom prst="rect">
            <a:avLst/>
          </a:prstGeom>
          <a:noFill/>
        </p:spPr>
        <p:txBody>
          <a:bodyPr wrap="square">
            <a:spAutoFit/>
          </a:bodyPr>
          <a:lstStyle/>
          <a:p>
            <a:pPr marL="0" marR="90170" algn="just">
              <a:lnSpc>
                <a:spcPct val="150000"/>
              </a:lnSpc>
              <a:spcBef>
                <a:spcPts val="300"/>
              </a:spcBef>
              <a:spcAft>
                <a:spcPts val="300"/>
              </a:spcAft>
            </a:pPr>
            <a:r>
              <a:rPr lang="vi-VN" sz="4000">
                <a:effectLst/>
                <a:ea typeface="Calibri" panose="020F0502020204030204" pitchFamily="34" charset="0"/>
                <a:cs typeface="Times New Roman" panose="02020603050405020304" pitchFamily="18" charset="0"/>
              </a:rPr>
              <a:t>Trong trò chơi tàu lượn siêu tốc, động năng và thế năng chuyển hóa lẫn nhau như thế nào? Động năng và thế năng đạt giá trị cực đại, cực tiểu khi nào? </a:t>
            </a:r>
            <a:endParaRPr lang="en-US" sz="4000">
              <a:effectLst/>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0AF90F81-2DE7-702D-C72C-534FF83A7B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925" t="6667" r="6654" b="44412"/>
          <a:stretch/>
        </p:blipFill>
        <p:spPr>
          <a:xfrm>
            <a:off x="0" y="3018216"/>
            <a:ext cx="2205865" cy="1995415"/>
          </a:xfrm>
          <a:prstGeom prst="rect">
            <a:avLst/>
          </a:prstGeom>
        </p:spPr>
      </p:pic>
    </p:spTree>
    <p:extLst>
      <p:ext uri="{BB962C8B-B14F-4D97-AF65-F5344CB8AC3E}">
        <p14:creationId xmlns:p14="http://schemas.microsoft.com/office/powerpoint/2010/main" val="187757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84001">
            <a:off x="-435542" y="-520718"/>
            <a:ext cx="2623210" cy="2186968"/>
          </a:xfrm>
          <a:prstGeom prst="rect">
            <a:avLst/>
          </a:prstGeom>
        </p:spPr>
      </p:pic>
      <p:sp>
        <p:nvSpPr>
          <p:cNvPr id="9" name="TextBox 8">
            <a:extLst>
              <a:ext uri="{FF2B5EF4-FFF2-40B4-BE49-F238E27FC236}">
                <a16:creationId xmlns:a16="http://schemas.microsoft.com/office/drawing/2014/main" id="{FA4F7A50-0576-A045-21B5-AE5468600735}"/>
              </a:ext>
            </a:extLst>
          </p:cNvPr>
          <p:cNvSpPr txBox="1"/>
          <p:nvPr/>
        </p:nvSpPr>
        <p:spPr>
          <a:xfrm>
            <a:off x="304799" y="1625600"/>
            <a:ext cx="17678401" cy="5554726"/>
          </a:xfrm>
          <a:prstGeom prst="rect">
            <a:avLst/>
          </a:prstGeom>
          <a:noFill/>
        </p:spPr>
        <p:txBody>
          <a:bodyPr wrap="square">
            <a:spAutoFit/>
          </a:bodyPr>
          <a:lstStyle/>
          <a:p>
            <a:pPr marL="571500" marR="0" indent="-571500" algn="just">
              <a:lnSpc>
                <a:spcPct val="150000"/>
              </a:lnSpc>
              <a:spcBef>
                <a:spcPts val="0"/>
              </a:spcBef>
              <a:spcAft>
                <a:spcPts val="800"/>
              </a:spcAft>
              <a:buFont typeface="Arial" panose="020B0604020202020204" pitchFamily="34" charset="0"/>
              <a:buChar char="•"/>
            </a:pPr>
            <a:r>
              <a:rPr lang="vi-VN" sz="3800">
                <a:effectLst/>
                <a:latin typeface="Arial" panose="020B0604020202020204" pitchFamily="34" charset="0"/>
                <a:ea typeface="Calibri" panose="020F0502020204030204" pitchFamily="34" charset="0"/>
                <a:cs typeface="Arial" panose="020B0604020202020204" pitchFamily="34" charset="0"/>
              </a:rPr>
              <a:t>Khi tàu trượt xuống, động năng của tàu tăng đồng thời, thế năng của nó giảm. </a:t>
            </a:r>
            <a:endParaRPr lang="en-US" sz="3800">
              <a:latin typeface="Arial" panose="020B0604020202020204" pitchFamily="34" charset="0"/>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800"/>
              </a:spcAft>
              <a:buFont typeface="Arial" panose="020B0604020202020204" pitchFamily="34" charset="0"/>
              <a:buChar char="•"/>
            </a:pPr>
            <a:r>
              <a:rPr lang="vi-VN" sz="3800">
                <a:effectLst/>
                <a:latin typeface="Arial" panose="020B0604020202020204" pitchFamily="34" charset="0"/>
                <a:ea typeface="Calibri" panose="020F0502020204030204" pitchFamily="34" charset="0"/>
                <a:cs typeface="Arial" panose="020B0604020202020204" pitchFamily="34" charset="0"/>
              </a:rPr>
              <a:t>Khi tới đáy của cung đường, toàn bộ thế năng đã chuyển hóa thành động năng, năng lượng nhiệt và năng lượng âm thanh.  </a:t>
            </a:r>
            <a:endParaRPr lang="en-US" sz="3800">
              <a:latin typeface="Arial" panose="020B0604020202020204" pitchFamily="34" charset="0"/>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800"/>
              </a:spcAft>
              <a:buFont typeface="Arial" panose="020B0604020202020204" pitchFamily="34" charset="0"/>
              <a:buChar char="•"/>
            </a:pPr>
            <a:r>
              <a:rPr lang="vi-VN" sz="3800">
                <a:effectLst/>
                <a:latin typeface="Arial" panose="020B0604020202020204" pitchFamily="34" charset="0"/>
                <a:ea typeface="Calibri" panose="020F0502020204030204" pitchFamily="34" charset="0"/>
                <a:cs typeface="Arial" panose="020B0604020202020204" pitchFamily="34" charset="0"/>
              </a:rPr>
              <a:t>Khi lên dốc, động năng của toa tàu giảm, chuyển hóa thành thế năng. </a:t>
            </a:r>
            <a:endParaRPr lang="en-US" sz="3800">
              <a:latin typeface="Arial" panose="020B0604020202020204" pitchFamily="34" charset="0"/>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800"/>
              </a:spcAft>
              <a:buFont typeface="Arial" panose="020B0604020202020204" pitchFamily="34" charset="0"/>
              <a:buChar char="•"/>
            </a:pPr>
            <a:r>
              <a:rPr lang="vi-VN" sz="3800">
                <a:effectLst/>
                <a:latin typeface="Arial" panose="020B0604020202020204" pitchFamily="34" charset="0"/>
                <a:ea typeface="Calibri" panose="020F0502020204030204" pitchFamily="34" charset="0"/>
                <a:cs typeface="Arial" panose="020B0604020202020204" pitchFamily="34" charset="0"/>
              </a:rPr>
              <a:t>Khi tàu ở đỉnh của cung đường thì thế năng đạt cực đại, động năng bằng 0. Khi tàu ở đáy cung đường, thì động năng đạt cực đại, thế năng bằng 0. </a:t>
            </a:r>
            <a:endParaRPr lang="en-US" sz="380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52CC416E-D15F-C2F3-566E-7520D4CEEE98}"/>
              </a:ext>
            </a:extLst>
          </p:cNvPr>
          <p:cNvPicPr>
            <a:picLocks noChangeAspect="1"/>
          </p:cNvPicPr>
          <p:nvPr/>
        </p:nvPicPr>
        <p:blipFill rotWithShape="1">
          <a:blip r:embed="rId4">
            <a:extLst>
              <a:ext uri="{28A0092B-C50C-407E-A947-70E740481C1C}">
                <a14:useLocalDpi xmlns:a14="http://schemas.microsoft.com/office/drawing/2010/main" val="0"/>
              </a:ext>
            </a:extLst>
          </a:blip>
          <a:srcRect l="53745" t="55921" r="2916" b="3731"/>
          <a:stretch/>
        </p:blipFill>
        <p:spPr>
          <a:xfrm>
            <a:off x="5320020" y="6658854"/>
            <a:ext cx="7647959" cy="4005092"/>
          </a:xfrm>
          <a:prstGeom prst="rect">
            <a:avLst/>
          </a:prstGeom>
        </p:spPr>
      </p:pic>
      <p:sp>
        <p:nvSpPr>
          <p:cNvPr id="13" name="Speech Bubble: Rectangle with Corners Rounded 12">
            <a:extLst>
              <a:ext uri="{FF2B5EF4-FFF2-40B4-BE49-F238E27FC236}">
                <a16:creationId xmlns:a16="http://schemas.microsoft.com/office/drawing/2014/main" id="{9017097E-849D-259D-E690-682835A95C5A}"/>
              </a:ext>
            </a:extLst>
          </p:cNvPr>
          <p:cNvSpPr/>
          <p:nvPr/>
        </p:nvSpPr>
        <p:spPr>
          <a:xfrm>
            <a:off x="7924800" y="342900"/>
            <a:ext cx="2743200" cy="1295400"/>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500" b="1">
                <a:solidFill>
                  <a:srgbClr val="002060"/>
                </a:solidFill>
                <a:latin typeface="Arial" panose="020B0604020202020204" pitchFamily="34" charset="0"/>
                <a:cs typeface="Arial" panose="020B0604020202020204" pitchFamily="34" charset="0"/>
              </a:rPr>
              <a:t>Trả lời</a:t>
            </a:r>
          </a:p>
        </p:txBody>
      </p:sp>
    </p:spTree>
    <p:extLst>
      <p:ext uri="{BB962C8B-B14F-4D97-AF65-F5344CB8AC3E}">
        <p14:creationId xmlns:p14="http://schemas.microsoft.com/office/powerpoint/2010/main" val="292022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21503" y="-393211"/>
            <a:ext cx="6147254" cy="207888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99379">
            <a:off x="15160484" y="-716091"/>
            <a:ext cx="4554351" cy="3878789"/>
          </a:xfrm>
          <a:prstGeom prst="rect">
            <a:avLst/>
          </a:prstGeom>
        </p:spPr>
      </p:pic>
      <p:sp>
        <p:nvSpPr>
          <p:cNvPr id="4" name="Rounded Rectangular Callout 15">
            <a:extLst>
              <a:ext uri="{FF2B5EF4-FFF2-40B4-BE49-F238E27FC236}">
                <a16:creationId xmlns:a16="http://schemas.microsoft.com/office/drawing/2014/main" id="{0259EB27-F73A-2B3D-0D68-E1CEC2AA82C8}"/>
              </a:ext>
            </a:extLst>
          </p:cNvPr>
          <p:cNvSpPr/>
          <p:nvPr/>
        </p:nvSpPr>
        <p:spPr>
          <a:xfrm>
            <a:off x="1134033" y="1223302"/>
            <a:ext cx="16230600" cy="2700997"/>
          </a:xfrm>
          <a:prstGeom prst="wedgeRoundRectCallout">
            <a:avLst>
              <a:gd name="adj1" fmla="val 2562"/>
              <a:gd name="adj2" fmla="val 92368"/>
              <a:gd name="adj3" fmla="val 16667"/>
            </a:avLst>
          </a:prstGeom>
          <a:solidFill>
            <a:srgbClr val="755328">
              <a:lumMod val="20000"/>
              <a:lumOff val="80000"/>
            </a:srgbClr>
          </a:solidFill>
          <a:ln w="38100" cap="flat" cmpd="sng" algn="ctr">
            <a:solidFill>
              <a:srgbClr val="755328">
                <a:lumMod val="75000"/>
              </a:srgbClr>
            </a:solidFill>
            <a:prstDash val="dash"/>
          </a:ln>
          <a:effectLst/>
        </p:spPr>
        <p:txBody>
          <a:bodyPr rtlCol="0" anchor="ctr"/>
          <a:lstStyle/>
          <a:p>
            <a:pPr algn="just">
              <a:lnSpc>
                <a:spcPct val="150000"/>
              </a:lnSpc>
            </a:pPr>
            <a:r>
              <a:rPr lang="en-US" sz="4500" b="1">
                <a:latin typeface="Arial" panose="020B0604020202020204" pitchFamily="34" charset="0"/>
                <a:cs typeface="Arial" panose="020B0604020202020204" pitchFamily="34" charset="0"/>
              </a:rPr>
              <a:t>C</a:t>
            </a:r>
            <a:r>
              <a:rPr lang="vi-VN" sz="4500" b="1">
                <a:latin typeface="Arial" panose="020B0604020202020204" pitchFamily="34" charset="0"/>
                <a:cs typeface="Arial" panose="020B0604020202020204" pitchFamily="34" charset="0"/>
              </a:rPr>
              <a:t>âu hỏi 4</a:t>
            </a:r>
            <a:r>
              <a:rPr lang="en-US" sz="4500" b="1">
                <a:latin typeface="Arial" panose="020B0604020202020204" pitchFamily="34" charset="0"/>
                <a:cs typeface="Arial" panose="020B0604020202020204" pitchFamily="34" charset="0"/>
              </a:rPr>
              <a:t>: </a:t>
            </a:r>
            <a:r>
              <a:rPr lang="vi-VN" sz="4500">
                <a:latin typeface="Arial" panose="020B0604020202020204" pitchFamily="34" charset="0"/>
                <a:cs typeface="Arial" panose="020B0604020202020204" pitchFamily="34" charset="0"/>
              </a:rPr>
              <a:t>Năng lượng hao phí trong quá trình toa tàu chuyển động tồn tại dưới dạng nào?</a:t>
            </a:r>
            <a:endParaRPr lang="en-US" sz="4500">
              <a:latin typeface="Arial" panose="020B0604020202020204" pitchFamily="34" charset="0"/>
              <a:cs typeface="Arial" panose="020B0604020202020204" pitchFamily="34" charset="0"/>
            </a:endParaRPr>
          </a:p>
        </p:txBody>
      </p:sp>
      <p:sp>
        <p:nvSpPr>
          <p:cNvPr id="9" name="Rounded Rectangular Callout 15">
            <a:extLst>
              <a:ext uri="{FF2B5EF4-FFF2-40B4-BE49-F238E27FC236}">
                <a16:creationId xmlns:a16="http://schemas.microsoft.com/office/drawing/2014/main" id="{F3DC94D6-04D5-F518-B1FF-D276FC43566A}"/>
              </a:ext>
            </a:extLst>
          </p:cNvPr>
          <p:cNvSpPr/>
          <p:nvPr/>
        </p:nvSpPr>
        <p:spPr>
          <a:xfrm>
            <a:off x="685800" y="5156200"/>
            <a:ext cx="8915400" cy="4343400"/>
          </a:xfrm>
          <a:prstGeom prst="wedgeRoundRectCallout">
            <a:avLst>
              <a:gd name="adj1" fmla="val -22925"/>
              <a:gd name="adj2" fmla="val 41228"/>
              <a:gd name="adj3" fmla="val 16667"/>
            </a:avLst>
          </a:prstGeom>
          <a:solidFill>
            <a:srgbClr val="755328">
              <a:lumMod val="20000"/>
              <a:lumOff val="80000"/>
            </a:srgbClr>
          </a:solidFill>
          <a:ln w="38100" cap="flat" cmpd="sng" algn="ctr">
            <a:solidFill>
              <a:srgbClr val="755328">
                <a:lumMod val="75000"/>
              </a:srgbClr>
            </a:solidFill>
            <a:prstDash val="dash"/>
          </a:ln>
          <a:effectLst/>
        </p:spPr>
        <p:txBody>
          <a:bodyPr rtlCol="0" anchor="ctr"/>
          <a:lstStyle/>
          <a:p>
            <a:pPr algn="just">
              <a:lnSpc>
                <a:spcPct val="150000"/>
              </a:lnSpc>
            </a:pPr>
            <a:r>
              <a:rPr lang="vi-VN" sz="4500"/>
              <a:t>Năng lượng hao phí trong quá trình toa tàu chuyển động tồn tại dưới dạng năng lượng âm thanh và năng lượng nhiệt.</a:t>
            </a:r>
            <a:endParaRPr lang="en-US" sz="4500"/>
          </a:p>
        </p:txBody>
      </p:sp>
      <p:pic>
        <p:nvPicPr>
          <p:cNvPr id="12" name="Picture 11">
            <a:extLst>
              <a:ext uri="{FF2B5EF4-FFF2-40B4-BE49-F238E27FC236}">
                <a16:creationId xmlns:a16="http://schemas.microsoft.com/office/drawing/2014/main" id="{FE00FB77-7350-9DA9-7A4D-E6519FC970C3}"/>
              </a:ext>
            </a:extLst>
          </p:cNvPr>
          <p:cNvPicPr>
            <a:picLocks noChangeAspect="1"/>
          </p:cNvPicPr>
          <p:nvPr/>
        </p:nvPicPr>
        <p:blipFill rotWithShape="1">
          <a:blip r:embed="rId6">
            <a:extLst>
              <a:ext uri="{28A0092B-C50C-407E-A947-70E740481C1C}">
                <a14:useLocalDpi xmlns:a14="http://schemas.microsoft.com/office/drawing/2010/main" val="0"/>
              </a:ext>
            </a:extLst>
          </a:blip>
          <a:srcRect l="1244" t="4068" r="50000" b="55187"/>
          <a:stretch/>
        </p:blipFill>
        <p:spPr>
          <a:xfrm>
            <a:off x="9372600" y="4958539"/>
            <a:ext cx="9448800" cy="4441744"/>
          </a:xfrm>
          <a:prstGeom prst="rect">
            <a:avLst/>
          </a:prstGeom>
        </p:spPr>
      </p:pic>
    </p:spTree>
    <p:extLst>
      <p:ext uri="{BB962C8B-B14F-4D97-AF65-F5344CB8AC3E}">
        <p14:creationId xmlns:p14="http://schemas.microsoft.com/office/powerpoint/2010/main" val="123175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613228" y="430954"/>
            <a:ext cx="17061543" cy="9425092"/>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330" y="9078808"/>
            <a:ext cx="1169030" cy="180102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97869">
            <a:off x="-2216066" y="-1820892"/>
            <a:ext cx="4881159" cy="406941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281959">
            <a:off x="14558373" y="-1142507"/>
            <a:ext cx="5026283" cy="328993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37495" y="8809429"/>
            <a:ext cx="2470104" cy="1477571"/>
          </a:xfrm>
          <a:prstGeom prst="rect">
            <a:avLst/>
          </a:prstGeom>
        </p:spPr>
      </p:pic>
      <p:sp>
        <p:nvSpPr>
          <p:cNvPr id="12" name="TextBox 11">
            <a:extLst>
              <a:ext uri="{FF2B5EF4-FFF2-40B4-BE49-F238E27FC236}">
                <a16:creationId xmlns:a16="http://schemas.microsoft.com/office/drawing/2014/main" id="{196294F8-0825-2CD9-4925-A5F6BE0D02B3}"/>
              </a:ext>
            </a:extLst>
          </p:cNvPr>
          <p:cNvSpPr txBox="1"/>
          <p:nvPr/>
        </p:nvSpPr>
        <p:spPr>
          <a:xfrm>
            <a:off x="1869026" y="543477"/>
            <a:ext cx="15056295" cy="3080202"/>
          </a:xfrm>
          <a:prstGeom prst="rect">
            <a:avLst/>
          </a:prstGeom>
          <a:noFill/>
        </p:spPr>
        <p:txBody>
          <a:bodyPr wrap="square">
            <a:spAutoFit/>
          </a:bodyPr>
          <a:lstStyle/>
          <a:p>
            <a:pPr marL="0" marR="90170" algn="just">
              <a:lnSpc>
                <a:spcPct val="150000"/>
              </a:lnSpc>
              <a:spcBef>
                <a:spcPts val="300"/>
              </a:spcBef>
              <a:spcAft>
                <a:spcPts val="300"/>
              </a:spcAft>
            </a:pPr>
            <a:r>
              <a:rPr lang="en-US" sz="4500" b="1">
                <a:latin typeface="Arial" panose="020B0604020202020204" pitchFamily="34" charset="0"/>
                <a:ea typeface="Calibri" panose="020F0502020204030204" pitchFamily="34" charset="0"/>
                <a:cs typeface="Arial" panose="020B0604020202020204" pitchFamily="34" charset="0"/>
              </a:rPr>
              <a:t>C</a:t>
            </a:r>
            <a:r>
              <a:rPr lang="vi-VN" sz="4500" b="1">
                <a:effectLst/>
                <a:latin typeface="Arial" panose="020B0604020202020204" pitchFamily="34" charset="0"/>
                <a:ea typeface="Calibri" panose="020F0502020204030204" pitchFamily="34" charset="0"/>
                <a:cs typeface="Arial" panose="020B0604020202020204" pitchFamily="34" charset="0"/>
              </a:rPr>
              <a:t>âu hỏi 5: </a:t>
            </a:r>
            <a:r>
              <a:rPr lang="vi-VN" sz="4500">
                <a:solidFill>
                  <a:srgbClr val="000000"/>
                </a:solidFill>
                <a:effectLst/>
                <a:latin typeface="Arial" panose="020B0604020202020204" pitchFamily="34" charset="0"/>
                <a:ea typeface="Calibri" panose="020F0502020204030204" pitchFamily="34" charset="0"/>
                <a:cs typeface="Arial" panose="020B0604020202020204" pitchFamily="34" charset="0"/>
              </a:rPr>
              <a:t>Bạn chà xát hai bàn tay vào nhau liên tục cho đến khi lòng bàn tay ấm lên. Năng lượng nhiệt mà bạn cảm nhận được chuyển hóa từ dạng năng lượng nào?</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D071867-1130-AF17-B0E4-856E9948DFD2}"/>
              </a:ext>
            </a:extLst>
          </p:cNvPr>
          <p:cNvSpPr txBox="1"/>
          <p:nvPr/>
        </p:nvSpPr>
        <p:spPr>
          <a:xfrm>
            <a:off x="5665864" y="4690481"/>
            <a:ext cx="11226800" cy="4118948"/>
          </a:xfrm>
          <a:prstGeom prst="rect">
            <a:avLst/>
          </a:prstGeom>
          <a:noFill/>
        </p:spPr>
        <p:txBody>
          <a:bodyPr wrap="square">
            <a:spAutoFit/>
          </a:bodyPr>
          <a:lstStyle/>
          <a:p>
            <a:pPr marL="0" marR="0" algn="just">
              <a:lnSpc>
                <a:spcPct val="150000"/>
              </a:lnSpc>
              <a:spcBef>
                <a:spcPts val="0"/>
              </a:spcBef>
              <a:spcAft>
                <a:spcPts val="800"/>
              </a:spcAft>
            </a:pPr>
            <a:r>
              <a:rPr lang="vi-VN" sz="4500">
                <a:solidFill>
                  <a:srgbClr val="002060"/>
                </a:solidFill>
                <a:effectLst/>
                <a:latin typeface="Arial" panose="020B0604020202020204" pitchFamily="34" charset="0"/>
                <a:ea typeface="Calibri" panose="020F0502020204030204" pitchFamily="34" charset="0"/>
                <a:cs typeface="Arial" panose="020B0604020202020204" pitchFamily="34" charset="0"/>
              </a:rPr>
              <a:t>Bạn chà xát hai bàn tay vào nhau liên tục cho đến khi lòng bàn tay ấm lên. Năng lượng nhiệt mà bạn cảm nhận được chuyển hóa từ động năng của hai bàn tay.</a:t>
            </a:r>
            <a:endParaRPr lang="en-US" sz="45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8BDEF07B-3C82-7D78-3031-F7204F060EDF}"/>
              </a:ext>
            </a:extLst>
          </p:cNvPr>
          <p:cNvPicPr>
            <a:picLocks noChangeAspect="1"/>
          </p:cNvPicPr>
          <p:nvPr/>
        </p:nvPicPr>
        <p:blipFill rotWithShape="1">
          <a:blip r:embed="rId10">
            <a:extLst>
              <a:ext uri="{28A0092B-C50C-407E-A947-70E740481C1C}">
                <a14:useLocalDpi xmlns:a14="http://schemas.microsoft.com/office/drawing/2010/main" val="0"/>
              </a:ext>
            </a:extLst>
          </a:blip>
          <a:srcRect l="37498" t="21848" r="36666" b="27775"/>
          <a:stretch/>
        </p:blipFill>
        <p:spPr>
          <a:xfrm>
            <a:off x="1028700" y="3678212"/>
            <a:ext cx="4724401" cy="5181601"/>
          </a:xfrm>
          <a:prstGeom prst="rect">
            <a:avLst/>
          </a:prstGeom>
        </p:spPr>
      </p:pic>
    </p:spTree>
    <p:extLst>
      <p:ext uri="{BB962C8B-B14F-4D97-AF65-F5344CB8AC3E}">
        <p14:creationId xmlns:p14="http://schemas.microsoft.com/office/powerpoint/2010/main" val="40001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685800" y="571500"/>
            <a:ext cx="17068800" cy="92202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2016821" y="8108435"/>
            <a:ext cx="4460001" cy="48401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599" y="213659"/>
            <a:ext cx="2057400" cy="1230699"/>
          </a:xfrm>
          <a:prstGeom prst="rect">
            <a:avLst/>
          </a:prstGeom>
        </p:spPr>
      </p:pic>
      <p:sp>
        <p:nvSpPr>
          <p:cNvPr id="10" name="TextBox 9">
            <a:extLst>
              <a:ext uri="{FF2B5EF4-FFF2-40B4-BE49-F238E27FC236}">
                <a16:creationId xmlns:a16="http://schemas.microsoft.com/office/drawing/2014/main" id="{4B24BF9F-6236-7EED-9D9D-A5C0F7FB4FFA}"/>
              </a:ext>
            </a:extLst>
          </p:cNvPr>
          <p:cNvSpPr txBox="1"/>
          <p:nvPr/>
        </p:nvSpPr>
        <p:spPr>
          <a:xfrm>
            <a:off x="2470928" y="531896"/>
            <a:ext cx="15011400" cy="1824923"/>
          </a:xfrm>
          <a:prstGeom prst="rect">
            <a:avLst/>
          </a:prstGeom>
          <a:noFill/>
        </p:spPr>
        <p:txBody>
          <a:bodyPr wrap="square">
            <a:spAutoFit/>
          </a:bodyPr>
          <a:lstStyle/>
          <a:p>
            <a:pPr marL="0" marR="0" algn="just">
              <a:lnSpc>
                <a:spcPct val="150000"/>
              </a:lnSpc>
              <a:spcBef>
                <a:spcPts val="0"/>
              </a:spcBef>
              <a:spcAft>
                <a:spcPts val="800"/>
              </a:spcAft>
            </a:pPr>
            <a:r>
              <a:rPr lang="nl-NL" sz="40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Q</a:t>
            </a:r>
            <a:r>
              <a:rPr lang="nl-NL" sz="4000" b="1">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uan sát các tình huống có sự chuyển hoá giữa động năng và thế năng (Hình 2.4):</a:t>
            </a:r>
            <a:endParaRPr lang="en-US" sz="4000" b="1">
              <a:solidFill>
                <a:schemeClr val="accent3">
                  <a:lumMod val="50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A33DDD2B-0FA0-859D-64C9-6E0C2C3BFA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978" y="3788687"/>
            <a:ext cx="5220252" cy="4696451"/>
          </a:xfrm>
          <a:prstGeom prst="rect">
            <a:avLst/>
          </a:prstGeom>
        </p:spPr>
      </p:pic>
      <p:pic>
        <p:nvPicPr>
          <p:cNvPr id="16" name="Picture 15">
            <a:extLst>
              <a:ext uri="{FF2B5EF4-FFF2-40B4-BE49-F238E27FC236}">
                <a16:creationId xmlns:a16="http://schemas.microsoft.com/office/drawing/2014/main" id="{790E9222-62C4-7923-006E-DED645FD57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1049" y="3759006"/>
            <a:ext cx="5078204" cy="4687573"/>
          </a:xfrm>
          <a:prstGeom prst="rect">
            <a:avLst/>
          </a:prstGeom>
        </p:spPr>
      </p:pic>
      <p:pic>
        <p:nvPicPr>
          <p:cNvPr id="18" name="Picture 17">
            <a:extLst>
              <a:ext uri="{FF2B5EF4-FFF2-40B4-BE49-F238E27FC236}">
                <a16:creationId xmlns:a16="http://schemas.microsoft.com/office/drawing/2014/main" id="{BF96754A-47A5-5B5C-9AE6-30BE76648B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41412" y="3812273"/>
            <a:ext cx="5344545" cy="4634306"/>
          </a:xfrm>
          <a:prstGeom prst="rect">
            <a:avLst/>
          </a:prstGeom>
        </p:spPr>
      </p:pic>
    </p:spTree>
    <p:extLst>
      <p:ext uri="{BB962C8B-B14F-4D97-AF65-F5344CB8AC3E}">
        <p14:creationId xmlns:p14="http://schemas.microsoft.com/office/powerpoint/2010/main" val="393972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1550142" y="9114655"/>
            <a:ext cx="3860043" cy="418905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7800" y="800100"/>
            <a:ext cx="2362200" cy="1413025"/>
          </a:xfrm>
          <a:prstGeom prst="rect">
            <a:avLst/>
          </a:prstGeom>
        </p:spPr>
      </p:pic>
      <p:sp>
        <p:nvSpPr>
          <p:cNvPr id="7" name="TextBox 6">
            <a:extLst>
              <a:ext uri="{FF2B5EF4-FFF2-40B4-BE49-F238E27FC236}">
                <a16:creationId xmlns:a16="http://schemas.microsoft.com/office/drawing/2014/main" id="{816AA5C9-B2C0-180C-FD90-667DC5BC460A}"/>
              </a:ext>
            </a:extLst>
          </p:cNvPr>
          <p:cNvSpPr txBox="1"/>
          <p:nvPr/>
        </p:nvSpPr>
        <p:spPr>
          <a:xfrm>
            <a:off x="4832832" y="1850197"/>
            <a:ext cx="12857188" cy="6874702"/>
          </a:xfrm>
          <a:prstGeom prst="rect">
            <a:avLst/>
          </a:prstGeom>
          <a:noFill/>
        </p:spPr>
        <p:txBody>
          <a:bodyPr wrap="square">
            <a:spAutoFit/>
          </a:bodyPr>
          <a:lstStyle/>
          <a:p>
            <a:pPr marL="228600" marR="0" algn="just">
              <a:lnSpc>
                <a:spcPct val="150000"/>
              </a:lnSpc>
              <a:spcBef>
                <a:spcPts val="0"/>
              </a:spcBef>
              <a:spcAft>
                <a:spcPts val="0"/>
              </a:spcAft>
            </a:pPr>
            <a:r>
              <a:rPr lang="en-US" sz="5000" b="1">
                <a:effectLst/>
                <a:latin typeface="Arial" panose="020B0604020202020204" pitchFamily="34" charset="0"/>
                <a:ea typeface="Calibri" panose="020F0502020204030204" pitchFamily="34" charset="0"/>
                <a:cs typeface="Arial" panose="020B0604020202020204" pitchFamily="34" charset="0"/>
              </a:rPr>
              <a:t>Câu hỏi 6: </a:t>
            </a:r>
            <a:r>
              <a:rPr lang="vi-VN" sz="5000">
                <a:effectLst/>
                <a:latin typeface="Arial" panose="020B0604020202020204" pitchFamily="34" charset="0"/>
                <a:ea typeface="Calibri" panose="020F0502020204030204" pitchFamily="34" charset="0"/>
                <a:cs typeface="Arial" panose="020B0604020202020204" pitchFamily="34" charset="0"/>
              </a:rPr>
              <a:t>Phân tích sự chuyển hóa động năng và thế năng của vật trong một số trường hợp đơn giản. Trong các trường hợp này có sự hao phí năng lượng không?</a:t>
            </a:r>
            <a:endParaRPr lang="en-US" sz="5000">
              <a:effectLst/>
              <a:latin typeface="Arial" panose="020B0604020202020204" pitchFamily="34" charset="0"/>
              <a:ea typeface="Calibri" panose="020F0502020204030204" pitchFamily="34" charset="0"/>
              <a:cs typeface="Arial" panose="020B0604020202020204" pitchFamily="34" charset="0"/>
            </a:endParaRPr>
          </a:p>
          <a:p>
            <a:pPr marL="228600" marR="0" algn="just">
              <a:lnSpc>
                <a:spcPct val="150000"/>
              </a:lnSpc>
              <a:spcBef>
                <a:spcPts val="0"/>
              </a:spcBef>
              <a:spcAft>
                <a:spcPts val="600"/>
              </a:spcAft>
            </a:pPr>
            <a:r>
              <a:rPr lang="vi-VN" sz="5000">
                <a:effectLst/>
                <a:latin typeface="Arial" panose="020B0604020202020204" pitchFamily="34" charset="0"/>
                <a:ea typeface="Calibri" panose="020F0502020204030204" pitchFamily="34" charset="0"/>
                <a:cs typeface="Arial" panose="020B0604020202020204" pitchFamily="34" charset="0"/>
              </a:rPr>
              <a:t>Bạn có thể sử dụng các trường hợp ở hình 2.4 hoặc tự đưa ra các tình huống khác.</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2C9A7EE-59CE-0981-52EF-04BF13474283}"/>
              </a:ext>
            </a:extLst>
          </p:cNvPr>
          <p:cNvPicPr>
            <a:picLocks noChangeAspect="1"/>
          </p:cNvPicPr>
          <p:nvPr/>
        </p:nvPicPr>
        <p:blipFill rotWithShape="1">
          <a:blip r:embed="rId6">
            <a:extLst>
              <a:ext uri="{28A0092B-C50C-407E-A947-70E740481C1C}">
                <a14:useLocalDpi xmlns:a14="http://schemas.microsoft.com/office/drawing/2010/main" val="0"/>
              </a:ext>
            </a:extLst>
          </a:blip>
          <a:srcRect l="68752" t="2587" r="4995" b="52222"/>
          <a:stretch/>
        </p:blipFill>
        <p:spPr>
          <a:xfrm>
            <a:off x="-328386" y="2734927"/>
            <a:ext cx="5179361" cy="5014936"/>
          </a:xfrm>
          <a:prstGeom prst="rect">
            <a:avLst/>
          </a:prstGeom>
        </p:spPr>
      </p:pic>
    </p:spTree>
    <p:extLst>
      <p:ext uri="{BB962C8B-B14F-4D97-AF65-F5344CB8AC3E}">
        <p14:creationId xmlns:p14="http://schemas.microsoft.com/office/powerpoint/2010/main" val="388009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82745">
            <a:off x="-1472006" y="7439205"/>
            <a:ext cx="5248259" cy="569559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99379">
            <a:off x="14533923" y="-1139321"/>
            <a:ext cx="5091243" cy="433604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2255" y="6287061"/>
            <a:ext cx="2904387" cy="445866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1503" y="-393211"/>
            <a:ext cx="6147254" cy="2078889"/>
          </a:xfrm>
          <a:prstGeom prst="rect">
            <a:avLst/>
          </a:prstGeom>
        </p:spPr>
      </p:pic>
      <p:pic>
        <p:nvPicPr>
          <p:cNvPr id="9" name="may-dong-coc-diesel-hoat-dong-nhu-the-nao">
            <a:hlinkClick r:id="" action="ppaction://media"/>
            <a:extLst>
              <a:ext uri="{FF2B5EF4-FFF2-40B4-BE49-F238E27FC236}">
                <a16:creationId xmlns:a16="http://schemas.microsoft.com/office/drawing/2014/main" id="{06F43C57-9CD0-8F35-3850-A55D37AE1D36}"/>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28700" y="1200865"/>
            <a:ext cx="16230600" cy="9123030"/>
          </a:xfrm>
          <a:prstGeom prst="rect">
            <a:avLst/>
          </a:prstGeom>
        </p:spPr>
      </p:pic>
      <p:sp>
        <p:nvSpPr>
          <p:cNvPr id="10" name="TextBox 9">
            <a:extLst>
              <a:ext uri="{FF2B5EF4-FFF2-40B4-BE49-F238E27FC236}">
                <a16:creationId xmlns:a16="http://schemas.microsoft.com/office/drawing/2014/main" id="{5A9625D4-0B5D-D5B8-F4B2-1E84BA7959E2}"/>
              </a:ext>
            </a:extLst>
          </p:cNvPr>
          <p:cNvSpPr txBox="1"/>
          <p:nvPr/>
        </p:nvSpPr>
        <p:spPr>
          <a:xfrm>
            <a:off x="6167609" y="-191473"/>
            <a:ext cx="6683062" cy="1306255"/>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KHỞI ĐỘNG</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2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495300" y="533400"/>
            <a:ext cx="17297400" cy="92202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2016821" y="8108435"/>
            <a:ext cx="4460001" cy="48401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599" y="213659"/>
            <a:ext cx="2057400" cy="1230699"/>
          </a:xfrm>
          <a:prstGeom prst="rect">
            <a:avLst/>
          </a:prstGeom>
        </p:spPr>
      </p:pic>
      <p:sp>
        <p:nvSpPr>
          <p:cNvPr id="11" name="TextBox 10">
            <a:extLst>
              <a:ext uri="{FF2B5EF4-FFF2-40B4-BE49-F238E27FC236}">
                <a16:creationId xmlns:a16="http://schemas.microsoft.com/office/drawing/2014/main" id="{D626510B-391B-B20C-1EFF-10B17C030AC4}"/>
              </a:ext>
            </a:extLst>
          </p:cNvPr>
          <p:cNvSpPr txBox="1"/>
          <p:nvPr/>
        </p:nvSpPr>
        <p:spPr>
          <a:xfrm>
            <a:off x="512490" y="1069115"/>
            <a:ext cx="17297400" cy="8148769"/>
          </a:xfrm>
          <a:prstGeom prst="rect">
            <a:avLst/>
          </a:prstGeom>
          <a:noFill/>
        </p:spPr>
        <p:txBody>
          <a:bodyPr wrap="square">
            <a:spAutoFit/>
          </a:bodyPr>
          <a:lstStyle/>
          <a:p>
            <a:pPr marL="30480" marR="30480" algn="just">
              <a:lnSpc>
                <a:spcPct val="150000"/>
              </a:lnSpc>
              <a:spcBef>
                <a:spcPts val="0"/>
              </a:spcBef>
              <a:spcAft>
                <a:spcPts val="1200"/>
              </a:spcAft>
            </a:pPr>
            <a:r>
              <a:rPr lang="vi-VN" sz="3700">
                <a:effectLst/>
                <a:ea typeface="Calibri" panose="020F0502020204030204" pitchFamily="34" charset="0"/>
                <a:cs typeface="Times New Roman" panose="02020603050405020304" pitchFamily="18" charset="0"/>
              </a:rPr>
              <a:t>a. Chơi xích đu ở công viên: người chơi cần phải tác dụng 1 lực để xích đu có thể chuyển động được, khi đó xích đu có động năng. Khi xích đu lên cao dần, động năng chuyển hóa dần thành thế năng và ở một độ cao xác định, xích đu có thế năng lớn nhất. Khi xích đu đi xuống, thế năng chuyển hóa dần thành động năng, rồi lại đi lên nhưng không tới được độ cao như ban đầu, quá trình xích đu lên rồi lại xuống như vậy cho tới khi xích đu dừng hẳn. </a:t>
            </a:r>
            <a:endParaRPr lang="en-US" sz="370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700">
                <a:effectLst/>
                <a:ea typeface="Calibri" panose="020F0502020204030204" pitchFamily="34" charset="0"/>
                <a:cs typeface="Times New Roman" panose="02020603050405020304" pitchFamily="18" charset="0"/>
              </a:rPr>
              <a:t>Trong trường hợp này có sự hao phí năng lượng:</a:t>
            </a:r>
            <a:endParaRPr lang="en-US" sz="3700">
              <a:effectLst/>
              <a:ea typeface="Calibri" panose="020F0502020204030204" pitchFamily="34" charset="0"/>
              <a:cs typeface="Times New Roman" panose="02020603050405020304" pitchFamily="18" charset="0"/>
            </a:endParaRPr>
          </a:p>
          <a:p>
            <a:pPr marL="487680" marR="30480" indent="-457200" algn="just">
              <a:lnSpc>
                <a:spcPct val="150000"/>
              </a:lnSpc>
              <a:spcBef>
                <a:spcPts val="0"/>
              </a:spcBef>
              <a:spcAft>
                <a:spcPts val="1200"/>
              </a:spcAft>
              <a:buFont typeface="Arial" panose="020B0604020202020204" pitchFamily="34" charset="0"/>
              <a:buChar char="•"/>
            </a:pPr>
            <a:r>
              <a:rPr lang="vi-VN" sz="3700">
                <a:effectLst/>
                <a:ea typeface="Calibri" panose="020F0502020204030204" pitchFamily="34" charset="0"/>
                <a:cs typeface="Times New Roman" panose="02020603050405020304" pitchFamily="18" charset="0"/>
              </a:rPr>
              <a:t>Năng lượng âm thanh: xích đu ma sát với trục quay phát ra âm thanh.</a:t>
            </a:r>
            <a:endParaRPr lang="en-US" sz="3700">
              <a:ea typeface="Calibri" panose="020F0502020204030204" pitchFamily="34" charset="0"/>
              <a:cs typeface="Times New Roman" panose="02020603050405020304" pitchFamily="18" charset="0"/>
            </a:endParaRPr>
          </a:p>
          <a:p>
            <a:pPr marL="487680" marR="30480" indent="-457200" algn="just">
              <a:lnSpc>
                <a:spcPct val="150000"/>
              </a:lnSpc>
              <a:spcBef>
                <a:spcPts val="0"/>
              </a:spcBef>
              <a:spcAft>
                <a:spcPts val="1200"/>
              </a:spcAft>
              <a:buFont typeface="Arial" panose="020B0604020202020204" pitchFamily="34" charset="0"/>
              <a:buChar char="•"/>
            </a:pPr>
            <a:r>
              <a:rPr lang="vi-VN" sz="3700">
                <a:effectLst/>
                <a:ea typeface="Calibri" panose="020F0502020204030204" pitchFamily="34" charset="0"/>
                <a:cs typeface="Times New Roman" panose="02020603050405020304" pitchFamily="18" charset="0"/>
              </a:rPr>
              <a:t>Năng lượng nhiệt: xích đu ma sát với trục quay làm nóng trục quay và dây xích.</a:t>
            </a:r>
            <a:endParaRPr lang="en-US" sz="3700">
              <a:effectLst/>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DE96F534-CC62-5ED5-21F1-97293E69D707}"/>
              </a:ext>
            </a:extLst>
          </p:cNvPr>
          <p:cNvPicPr>
            <a:picLocks noChangeAspect="1"/>
          </p:cNvPicPr>
          <p:nvPr/>
        </p:nvPicPr>
        <p:blipFill rotWithShape="1">
          <a:blip r:embed="rId6">
            <a:extLst>
              <a:ext uri="{28A0092B-C50C-407E-A947-70E740481C1C}">
                <a14:useLocalDpi xmlns:a14="http://schemas.microsoft.com/office/drawing/2010/main" val="0"/>
              </a:ext>
            </a:extLst>
          </a:blip>
          <a:srcRect l="64585" t="2071" r="827" b="53704"/>
          <a:stretch/>
        </p:blipFill>
        <p:spPr>
          <a:xfrm>
            <a:off x="13868400" y="5143499"/>
            <a:ext cx="3695701" cy="2658058"/>
          </a:xfrm>
          <a:prstGeom prst="rect">
            <a:avLst/>
          </a:prstGeom>
        </p:spPr>
      </p:pic>
    </p:spTree>
    <p:extLst>
      <p:ext uri="{BB962C8B-B14F-4D97-AF65-F5344CB8AC3E}">
        <p14:creationId xmlns:p14="http://schemas.microsoft.com/office/powerpoint/2010/main" val="375799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495300" y="533400"/>
            <a:ext cx="17297400" cy="92202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2016821" y="8108435"/>
            <a:ext cx="4460001" cy="48401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599" y="213659"/>
            <a:ext cx="2057400" cy="1230699"/>
          </a:xfrm>
          <a:prstGeom prst="rect">
            <a:avLst/>
          </a:prstGeom>
        </p:spPr>
      </p:pic>
      <p:sp>
        <p:nvSpPr>
          <p:cNvPr id="6" name="TextBox 5">
            <a:extLst>
              <a:ext uri="{FF2B5EF4-FFF2-40B4-BE49-F238E27FC236}">
                <a16:creationId xmlns:a16="http://schemas.microsoft.com/office/drawing/2014/main" id="{890CCF35-BC92-4D10-DA04-FA54DA9B3FD7}"/>
              </a:ext>
            </a:extLst>
          </p:cNvPr>
          <p:cNvSpPr txBox="1"/>
          <p:nvPr/>
        </p:nvSpPr>
        <p:spPr>
          <a:xfrm>
            <a:off x="1215342" y="1028700"/>
            <a:ext cx="15857316" cy="8533298"/>
          </a:xfrm>
          <a:prstGeom prst="rect">
            <a:avLst/>
          </a:prstGeom>
          <a:noFill/>
        </p:spPr>
        <p:txBody>
          <a:bodyPr wrap="square">
            <a:spAutoFit/>
          </a:bodyPr>
          <a:lstStyle/>
          <a:p>
            <a:pPr marL="30480" marR="30480" algn="just">
              <a:lnSpc>
                <a:spcPct val="150000"/>
              </a:lnSpc>
              <a:spcBef>
                <a:spcPts val="0"/>
              </a:spcBef>
              <a:spcAft>
                <a:spcPts val="1200"/>
              </a:spcAft>
            </a:pPr>
            <a:r>
              <a:rPr lang="vi-VN" sz="3500">
                <a:effectLst/>
                <a:latin typeface="Arial" panose="020B0604020202020204" pitchFamily="34" charset="0"/>
                <a:ea typeface="Calibri" panose="020F0502020204030204" pitchFamily="34" charset="0"/>
                <a:cs typeface="Arial" panose="020B0604020202020204" pitchFamily="34" charset="0"/>
              </a:rPr>
              <a:t>b) Nhảy tự do trên bạt nhún: người chơi tác dụng lực của chân vào bạt nhún để nhảy lên tới một độ cao rồi rơi xuống bạt nhún. Trong quá trình nhảy lên có sự chuyển hóa từ động năng thành thế năng. Khi rơi xuống, thế năng biến đổi thành động năng. Và người chơi dừng lại khi cảm thấy mệt và người nóng lên, do hóa năng trong thức ăn mà cơ thể nạp vào chuyển hóa thành cơ năng rồi biến đổi thành dạng năng lượng khác.</a:t>
            </a:r>
            <a:endParaRPr lang="en-US" sz="3500">
              <a:effectLst/>
              <a:latin typeface="Arial" panose="020B0604020202020204" pitchFamily="34" charset="0"/>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500">
                <a:effectLst/>
                <a:latin typeface="Arial" panose="020B0604020202020204" pitchFamily="34" charset="0"/>
                <a:ea typeface="Calibri" panose="020F0502020204030204" pitchFamily="34" charset="0"/>
                <a:cs typeface="Arial" panose="020B0604020202020204" pitchFamily="34" charset="0"/>
              </a:rPr>
              <a:t>Trong trường hợp này có sự hao phí năng lượng:</a:t>
            </a:r>
            <a:endParaRPr lang="en-US" sz="3500">
              <a:effectLst/>
              <a:latin typeface="Arial" panose="020B0604020202020204" pitchFamily="34" charset="0"/>
              <a:ea typeface="Calibri" panose="020F0502020204030204" pitchFamily="34" charset="0"/>
              <a:cs typeface="Times New Roman" panose="02020603050405020304" pitchFamily="18" charset="0"/>
            </a:endParaRPr>
          </a:p>
          <a:p>
            <a:pPr marL="487680" marR="30480" indent="-457200" algn="just">
              <a:lnSpc>
                <a:spcPct val="150000"/>
              </a:lnSpc>
              <a:spcBef>
                <a:spcPts val="0"/>
              </a:spcBef>
              <a:spcAft>
                <a:spcPts val="1200"/>
              </a:spcAft>
              <a:buFont typeface="Arial" panose="020B0604020202020204" pitchFamily="34" charset="0"/>
              <a:buChar char="•"/>
            </a:pPr>
            <a:r>
              <a:rPr lang="vi-VN" sz="3500">
                <a:effectLst/>
                <a:latin typeface="Arial" panose="020B0604020202020204" pitchFamily="34" charset="0"/>
                <a:ea typeface="Calibri" panose="020F0502020204030204" pitchFamily="34" charset="0"/>
                <a:cs typeface="Arial" panose="020B0604020202020204" pitchFamily="34" charset="0"/>
              </a:rPr>
              <a:t>Năng lượng âm: người va chạm với bạt nhún phát ra âm thanh.</a:t>
            </a:r>
            <a:endParaRPr lang="en-US" sz="3500">
              <a:latin typeface="Arial" panose="020B0604020202020204" pitchFamily="34" charset="0"/>
              <a:ea typeface="Calibri" panose="020F0502020204030204" pitchFamily="34" charset="0"/>
              <a:cs typeface="Times New Roman" panose="02020603050405020304" pitchFamily="18" charset="0"/>
            </a:endParaRPr>
          </a:p>
          <a:p>
            <a:pPr marL="487680" marR="30480" indent="-457200" algn="just">
              <a:lnSpc>
                <a:spcPct val="150000"/>
              </a:lnSpc>
              <a:spcBef>
                <a:spcPts val="0"/>
              </a:spcBef>
              <a:spcAft>
                <a:spcPts val="1200"/>
              </a:spcAft>
              <a:buFont typeface="Arial" panose="020B0604020202020204" pitchFamily="34" charset="0"/>
              <a:buChar char="•"/>
            </a:pPr>
            <a:r>
              <a:rPr lang="vi-VN" sz="3500">
                <a:effectLst/>
                <a:latin typeface="Arial" panose="020B0604020202020204" pitchFamily="34" charset="0"/>
                <a:ea typeface="Calibri" panose="020F0502020204030204" pitchFamily="34" charset="0"/>
                <a:cs typeface="Arial" panose="020B0604020202020204" pitchFamily="34" charset="0"/>
              </a:rPr>
              <a:t>Năng lượng nhiệt: người va chạm với bạt nhún, ma sát với không khí làm cơ thể và bạt nhún nóng lên.</a:t>
            </a:r>
            <a:endParaRPr lang="en-US" sz="350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8B72C912-95FF-A6E7-EC13-3F3AD5C9BCBF}"/>
              </a:ext>
            </a:extLst>
          </p:cNvPr>
          <p:cNvPicPr>
            <a:picLocks noChangeAspect="1"/>
          </p:cNvPicPr>
          <p:nvPr/>
        </p:nvPicPr>
        <p:blipFill rotWithShape="1">
          <a:blip r:embed="rId6">
            <a:extLst>
              <a:ext uri="{28A0092B-C50C-407E-A947-70E740481C1C}">
                <a14:useLocalDpi xmlns:a14="http://schemas.microsoft.com/office/drawing/2010/main" val="0"/>
              </a:ext>
            </a:extLst>
          </a:blip>
          <a:srcRect l="8745" t="52223" r="64569"/>
          <a:stretch/>
        </p:blipFill>
        <p:spPr>
          <a:xfrm>
            <a:off x="14290446" y="4838700"/>
            <a:ext cx="3481472" cy="3506288"/>
          </a:xfrm>
          <a:prstGeom prst="rect">
            <a:avLst/>
          </a:prstGeom>
        </p:spPr>
      </p:pic>
    </p:spTree>
    <p:extLst>
      <p:ext uri="{BB962C8B-B14F-4D97-AF65-F5344CB8AC3E}">
        <p14:creationId xmlns:p14="http://schemas.microsoft.com/office/powerpoint/2010/main" val="335558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419101" y="533400"/>
            <a:ext cx="17297400" cy="92202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2016821" y="8108435"/>
            <a:ext cx="4460001" cy="48401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599" y="213659"/>
            <a:ext cx="2057400" cy="1230699"/>
          </a:xfrm>
          <a:prstGeom prst="rect">
            <a:avLst/>
          </a:prstGeom>
        </p:spPr>
      </p:pic>
      <p:sp>
        <p:nvSpPr>
          <p:cNvPr id="7" name="TextBox 6">
            <a:extLst>
              <a:ext uri="{FF2B5EF4-FFF2-40B4-BE49-F238E27FC236}">
                <a16:creationId xmlns:a16="http://schemas.microsoft.com/office/drawing/2014/main" id="{A8C30B9B-0EFD-72DB-4F2E-E4A04D6838D7}"/>
              </a:ext>
            </a:extLst>
          </p:cNvPr>
          <p:cNvSpPr txBox="1"/>
          <p:nvPr/>
        </p:nvSpPr>
        <p:spPr>
          <a:xfrm>
            <a:off x="5486400" y="870407"/>
            <a:ext cx="12056919" cy="8546186"/>
          </a:xfrm>
          <a:prstGeom prst="rect">
            <a:avLst/>
          </a:prstGeom>
          <a:noFill/>
        </p:spPr>
        <p:txBody>
          <a:bodyPr wrap="square">
            <a:spAutoFit/>
          </a:bodyPr>
          <a:lstStyle/>
          <a:p>
            <a:pPr marL="30480" marR="30480" algn="just">
              <a:lnSpc>
                <a:spcPct val="150000"/>
              </a:lnSpc>
              <a:spcBef>
                <a:spcPts val="0"/>
              </a:spcBef>
              <a:spcAft>
                <a:spcPts val="1200"/>
              </a:spcAft>
            </a:pPr>
            <a:r>
              <a:rPr lang="vi-VN" sz="3500">
                <a:effectLst/>
                <a:latin typeface="Arial" panose="020B0604020202020204" pitchFamily="34" charset="0"/>
                <a:ea typeface="Calibri" panose="020F0502020204030204" pitchFamily="34" charset="0"/>
                <a:cs typeface="Arial" panose="020B0604020202020204" pitchFamily="34" charset="0"/>
              </a:rPr>
              <a:t>c) Thủ môn phát bóng bổng: thủ môn tác dụng lực của chân vào quả bóng làm quả bóng chuyển động, tức là quả bóng có động năng. Trong trường hợp này, hóa năng dự trữ trong thức ăn do con người nạp vào cơ thể chuyển hóa thành động năng của quả bóng.</a:t>
            </a:r>
            <a:endParaRPr lang="en-US" sz="3500">
              <a:effectLst/>
              <a:latin typeface="Arial" panose="020B0604020202020204" pitchFamily="34" charset="0"/>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500">
                <a:effectLst/>
                <a:latin typeface="Arial" panose="020B0604020202020204" pitchFamily="34" charset="0"/>
                <a:ea typeface="Calibri" panose="020F0502020204030204" pitchFamily="34" charset="0"/>
                <a:cs typeface="Arial" panose="020B0604020202020204" pitchFamily="34" charset="0"/>
              </a:rPr>
              <a:t>Trong trường hợp này có sự hao phí năng lượng:</a:t>
            </a:r>
            <a:endParaRPr lang="en-US" sz="3500">
              <a:effectLst/>
              <a:latin typeface="Arial" panose="020B0604020202020204" pitchFamily="34" charset="0"/>
              <a:ea typeface="Calibri" panose="020F0502020204030204" pitchFamily="34" charset="0"/>
              <a:cs typeface="Times New Roman" panose="02020603050405020304" pitchFamily="18" charset="0"/>
            </a:endParaRPr>
          </a:p>
          <a:p>
            <a:pPr marL="487680" marR="30480" indent="-457200" algn="just">
              <a:lnSpc>
                <a:spcPct val="150000"/>
              </a:lnSpc>
              <a:spcBef>
                <a:spcPts val="0"/>
              </a:spcBef>
              <a:spcAft>
                <a:spcPts val="1200"/>
              </a:spcAft>
              <a:buFont typeface="Arial" panose="020B0604020202020204" pitchFamily="34" charset="0"/>
              <a:buChar char="•"/>
            </a:pPr>
            <a:r>
              <a:rPr lang="vi-VN" sz="3500">
                <a:effectLst/>
                <a:latin typeface="Arial" panose="020B0604020202020204" pitchFamily="34" charset="0"/>
                <a:ea typeface="Calibri" panose="020F0502020204030204" pitchFamily="34" charset="0"/>
                <a:cs typeface="Arial" panose="020B0604020202020204" pitchFamily="34" charset="0"/>
              </a:rPr>
              <a:t>Năng lượng âm: chân thủ môn tiếp xúc với bóng phát ra âm thanh</a:t>
            </a:r>
            <a:endParaRPr lang="en-US" sz="3500">
              <a:latin typeface="Arial" panose="020B0604020202020204" pitchFamily="34" charset="0"/>
              <a:ea typeface="Calibri" panose="020F0502020204030204" pitchFamily="34" charset="0"/>
              <a:cs typeface="Times New Roman" panose="02020603050405020304" pitchFamily="18" charset="0"/>
            </a:endParaRPr>
          </a:p>
          <a:p>
            <a:pPr marL="487680" marR="30480" indent="-457200" algn="just">
              <a:lnSpc>
                <a:spcPct val="150000"/>
              </a:lnSpc>
              <a:spcBef>
                <a:spcPts val="0"/>
              </a:spcBef>
              <a:spcAft>
                <a:spcPts val="1200"/>
              </a:spcAft>
              <a:buFont typeface="Arial" panose="020B0604020202020204" pitchFamily="34" charset="0"/>
              <a:buChar char="•"/>
            </a:pPr>
            <a:r>
              <a:rPr lang="vi-VN" sz="3500">
                <a:effectLst/>
                <a:latin typeface="Arial" panose="020B0604020202020204" pitchFamily="34" charset="0"/>
                <a:ea typeface="Calibri" panose="020F0502020204030204" pitchFamily="34" charset="0"/>
              </a:rPr>
              <a:t>Năng lượng nhiệt: chân thủ môn ma sát với bóng làm chân và bóng nóng lên.</a:t>
            </a:r>
            <a:endParaRPr lang="en-US" sz="3500"/>
          </a:p>
        </p:txBody>
      </p:sp>
      <p:pic>
        <p:nvPicPr>
          <p:cNvPr id="12" name="Picture 11">
            <a:extLst>
              <a:ext uri="{FF2B5EF4-FFF2-40B4-BE49-F238E27FC236}">
                <a16:creationId xmlns:a16="http://schemas.microsoft.com/office/drawing/2014/main" id="{A4E1B615-EB49-5A97-6C50-47EB7EA91FF1}"/>
              </a:ext>
            </a:extLst>
          </p:cNvPr>
          <p:cNvPicPr>
            <a:picLocks noChangeAspect="1"/>
          </p:cNvPicPr>
          <p:nvPr/>
        </p:nvPicPr>
        <p:blipFill rotWithShape="1">
          <a:blip r:embed="rId6">
            <a:extLst>
              <a:ext uri="{28A0092B-C50C-407E-A947-70E740481C1C}">
                <a14:useLocalDpi xmlns:a14="http://schemas.microsoft.com/office/drawing/2010/main" val="0"/>
              </a:ext>
            </a:extLst>
          </a:blip>
          <a:srcRect l="56668" t="45555" r="9995" b="7032"/>
          <a:stretch/>
        </p:blipFill>
        <p:spPr>
          <a:xfrm>
            <a:off x="419101" y="4457700"/>
            <a:ext cx="5510644" cy="4408516"/>
          </a:xfrm>
          <a:prstGeom prst="rect">
            <a:avLst/>
          </a:prstGeom>
        </p:spPr>
      </p:pic>
    </p:spTree>
    <p:extLst>
      <p:ext uri="{BB962C8B-B14F-4D97-AF65-F5344CB8AC3E}">
        <p14:creationId xmlns:p14="http://schemas.microsoft.com/office/powerpoint/2010/main" val="395776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1550142" y="9114655"/>
            <a:ext cx="3860043" cy="418905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7800" y="800100"/>
            <a:ext cx="2362200" cy="1413025"/>
          </a:xfrm>
          <a:prstGeom prst="rect">
            <a:avLst/>
          </a:prstGeom>
        </p:spPr>
      </p:pic>
      <p:sp>
        <p:nvSpPr>
          <p:cNvPr id="4" name="TextBox 3">
            <a:extLst>
              <a:ext uri="{FF2B5EF4-FFF2-40B4-BE49-F238E27FC236}">
                <a16:creationId xmlns:a16="http://schemas.microsoft.com/office/drawing/2014/main" id="{418EAF54-56E8-E7F4-B2B3-637AF39458F8}"/>
              </a:ext>
            </a:extLst>
          </p:cNvPr>
          <p:cNvSpPr txBox="1"/>
          <p:nvPr/>
        </p:nvSpPr>
        <p:spPr>
          <a:xfrm>
            <a:off x="4016829" y="248154"/>
            <a:ext cx="10254342" cy="1103892"/>
          </a:xfrm>
          <a:prstGeom prst="rect">
            <a:avLst/>
          </a:prstGeom>
          <a:noFill/>
        </p:spPr>
        <p:txBody>
          <a:bodyPr wrap="square">
            <a:spAutoFit/>
          </a:bodyPr>
          <a:lstStyle/>
          <a:p>
            <a:pPr marL="0" marR="0" algn="ctr">
              <a:lnSpc>
                <a:spcPct val="150000"/>
              </a:lnSpc>
              <a:spcBef>
                <a:spcPts val="0"/>
              </a:spcBef>
              <a:spcAft>
                <a:spcPts val="800"/>
              </a:spcAft>
            </a:pPr>
            <a:r>
              <a:rPr lang="en-US" sz="5000" b="1">
                <a:solidFill>
                  <a:srgbClr val="002060"/>
                </a:solidFill>
                <a:effectLst/>
                <a:latin typeface="Arial" panose="020B0604020202020204" pitchFamily="34" charset="0"/>
                <a:ea typeface="Times New Roman" panose="02020603050405020304" pitchFamily="18" charset="0"/>
                <a:cs typeface="Arial" panose="020B0604020202020204" pitchFamily="34" charset="0"/>
              </a:rPr>
              <a:t>2</a:t>
            </a:r>
            <a:r>
              <a:rPr lang="en-US" sz="5000" b="1">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5000" b="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Định luật bảo toàn cơ năng</a:t>
            </a:r>
            <a:endParaRPr lang="en-US" sz="50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Speech Bubble: Rectangle with Corners Rounded 4">
            <a:extLst>
              <a:ext uri="{FF2B5EF4-FFF2-40B4-BE49-F238E27FC236}">
                <a16:creationId xmlns:a16="http://schemas.microsoft.com/office/drawing/2014/main" id="{15B9C97C-CB05-0752-40E1-BE8821207767}"/>
              </a:ext>
            </a:extLst>
          </p:cNvPr>
          <p:cNvSpPr/>
          <p:nvPr/>
        </p:nvSpPr>
        <p:spPr>
          <a:xfrm>
            <a:off x="2133600" y="2229454"/>
            <a:ext cx="6553200" cy="2210305"/>
          </a:xfrm>
          <a:prstGeom prst="wedgeRoundRectCallout">
            <a:avLst>
              <a:gd name="adj1" fmla="val 40899"/>
              <a:gd name="adj2" fmla="val 92093"/>
              <a:gd name="adj3" fmla="val 16667"/>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 panose="020B0604020202020204" pitchFamily="34" charset="0"/>
                <a:cs typeface="Arial" panose="020B0604020202020204" pitchFamily="34" charset="0"/>
              </a:rPr>
              <a:t>Cơ năng là gì?</a:t>
            </a:r>
          </a:p>
        </p:txBody>
      </p:sp>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9013A7C8-6BB0-B6AE-5946-5FAB374E4A62}"/>
                  </a:ext>
                </a:extLst>
              </p:cNvPr>
              <p:cNvSpPr/>
              <p:nvPr/>
            </p:nvSpPr>
            <p:spPr>
              <a:xfrm>
                <a:off x="4267200" y="5981700"/>
                <a:ext cx="13487400" cy="365760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800"/>
                  </a:spcAft>
                </a:pPr>
                <a:r>
                  <a:rPr lang="en-US" sz="4500">
                    <a:effectLst/>
                    <a:latin typeface="Arial" panose="020B0604020202020204" pitchFamily="34" charset="0"/>
                    <a:ea typeface="Calibri" panose="020F0502020204030204" pitchFamily="34" charset="0"/>
                    <a:cs typeface="Arial" panose="020B0604020202020204" pitchFamily="34" charset="0"/>
                  </a:rPr>
                  <a:t>Cơ năng</a:t>
                </a:r>
                <a:r>
                  <a:rPr lang="vi-VN" sz="4500">
                    <a:effectLst/>
                    <a:latin typeface="Arial" panose="020B0604020202020204" pitchFamily="34" charset="0"/>
                    <a:ea typeface="Calibri" panose="020F0502020204030204" pitchFamily="34" charset="0"/>
                    <a:cs typeface="Arial" panose="020B0604020202020204" pitchFamily="34" charset="0"/>
                  </a:rPr>
                  <a:t> của một vật bằng tổng động năng và thế năng của nó. </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800"/>
                  </a:spcAft>
                </a:pPr>
                <a:r>
                  <a:rPr lang="en-US" sz="4500" b="1">
                    <a:solidFill>
                      <a:srgbClr val="FF0000"/>
                    </a:solidFill>
                    <a:effectLst/>
                    <a:latin typeface="Arial" panose="020B0604020202020204" pitchFamily="34" charset="0"/>
                    <a:ea typeface="Calibri" panose="020F0502020204030204" pitchFamily="34" charset="0"/>
                    <a:cs typeface="Arial" panose="020B0604020202020204" pitchFamily="34" charset="0"/>
                  </a:rPr>
                  <a:t>W </a:t>
                </a:r>
                <a:r>
                  <a:rPr lang="vi-VN" sz="4500" b="1">
                    <a:solidFill>
                      <a:srgbClr val="FF0000"/>
                    </a:solidFill>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sSub>
                      <m:sSubPr>
                        <m:ctrlPr>
                          <a:rPr lang="en-US" sz="45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sSubPr>
                      <m:e>
                        <m:r>
                          <a:rPr lang="vi-VN" sz="45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 </m:t>
                        </m:r>
                        <m:r>
                          <a:rPr lang="vi-VN" sz="45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𝐖</m:t>
                        </m:r>
                      </m:e>
                      <m:sub>
                        <m:r>
                          <a:rPr lang="vi-VN" sz="45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đ</m:t>
                        </m:r>
                      </m:sub>
                    </m:sSub>
                    <m:r>
                      <a:rPr lang="vi-VN" sz="45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45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sSubPr>
                      <m:e>
                        <m:r>
                          <a:rPr lang="vi-VN" sz="45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𝐖</m:t>
                        </m:r>
                      </m:e>
                      <m:sub>
                        <m:r>
                          <a:rPr lang="vi-VN" sz="45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𝐭</m:t>
                        </m:r>
                      </m:sub>
                    </m:sSub>
                  </m:oMath>
                </a14:m>
                <a:endParaRPr lang="en-US" sz="45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Rounded Corners 11">
                <a:extLst>
                  <a:ext uri="{FF2B5EF4-FFF2-40B4-BE49-F238E27FC236}">
                    <a16:creationId xmlns:a16="http://schemas.microsoft.com/office/drawing/2014/main" id="{9013A7C8-6BB0-B6AE-5946-5FAB374E4A62}"/>
                  </a:ext>
                </a:extLst>
              </p:cNvPr>
              <p:cNvSpPr>
                <a:spLocks noRot="1" noChangeAspect="1" noMove="1" noResize="1" noEditPoints="1" noAdjustHandles="1" noChangeArrowheads="1" noChangeShapeType="1" noTextEdit="1"/>
              </p:cNvSpPr>
              <p:nvPr/>
            </p:nvSpPr>
            <p:spPr>
              <a:xfrm>
                <a:off x="4267200" y="5981700"/>
                <a:ext cx="13487400" cy="3657600"/>
              </a:xfrm>
              <a:prstGeom prst="roundRect">
                <a:avLst/>
              </a:prstGeom>
              <a:blipFill>
                <a:blip r:embed="rId6"/>
                <a:stretch>
                  <a:fillRect l="-496" r="-451" b="-1159"/>
                </a:stretch>
              </a:blipFill>
              <a:ln>
                <a:solidFill>
                  <a:schemeClr val="accent2">
                    <a:lumMod val="40000"/>
                    <a:lumOff val="60000"/>
                  </a:schemeClr>
                </a:solidFill>
              </a:ln>
            </p:spPr>
            <p:txBody>
              <a:bodyPr/>
              <a:lstStyle/>
              <a:p>
                <a:r>
                  <a:rPr lang="en-US">
                    <a:noFill/>
                  </a:rPr>
                  <a:t> </a:t>
                </a:r>
              </a:p>
            </p:txBody>
          </p:sp>
        </mc:Fallback>
      </mc:AlternateContent>
      <p:pic>
        <p:nvPicPr>
          <p:cNvPr id="19" name="Picture 18">
            <a:extLst>
              <a:ext uri="{FF2B5EF4-FFF2-40B4-BE49-F238E27FC236}">
                <a16:creationId xmlns:a16="http://schemas.microsoft.com/office/drawing/2014/main" id="{963B9C54-D923-7A0F-3BF8-AC8F0754055E}"/>
              </a:ext>
            </a:extLst>
          </p:cNvPr>
          <p:cNvPicPr>
            <a:picLocks noChangeAspect="1"/>
          </p:cNvPicPr>
          <p:nvPr/>
        </p:nvPicPr>
        <p:blipFill rotWithShape="1">
          <a:blip r:embed="rId7">
            <a:extLst>
              <a:ext uri="{28A0092B-C50C-407E-A947-70E740481C1C}">
                <a14:useLocalDpi xmlns:a14="http://schemas.microsoft.com/office/drawing/2010/main" val="0"/>
              </a:ext>
            </a:extLst>
          </a:blip>
          <a:srcRect l="34998" t="50000" r="41665" b="4809"/>
          <a:stretch/>
        </p:blipFill>
        <p:spPr>
          <a:xfrm>
            <a:off x="10363200" y="1506612"/>
            <a:ext cx="4267201" cy="4648201"/>
          </a:xfrm>
          <a:prstGeom prst="rect">
            <a:avLst/>
          </a:prstGeom>
        </p:spPr>
      </p:pic>
    </p:spTree>
    <p:extLst>
      <p:ext uri="{BB962C8B-B14F-4D97-AF65-F5344CB8AC3E}">
        <p14:creationId xmlns:p14="http://schemas.microsoft.com/office/powerpoint/2010/main" val="159836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510937" y="465425"/>
            <a:ext cx="17061543" cy="9425092"/>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330" y="9078808"/>
            <a:ext cx="1169030" cy="180102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97869">
            <a:off x="-2139990" y="-1820127"/>
            <a:ext cx="5730130" cy="477720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281959">
            <a:off x="14100144" y="-904208"/>
            <a:ext cx="5908862" cy="386761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37495" y="8809429"/>
            <a:ext cx="2470104" cy="1477571"/>
          </a:xfrm>
          <a:prstGeom prst="rect">
            <a:avLst/>
          </a:prstGeom>
        </p:spPr>
      </p:pic>
      <p:sp>
        <p:nvSpPr>
          <p:cNvPr id="9" name="Scroll: Vertical 8">
            <a:extLst>
              <a:ext uri="{FF2B5EF4-FFF2-40B4-BE49-F238E27FC236}">
                <a16:creationId xmlns:a16="http://schemas.microsoft.com/office/drawing/2014/main" id="{4ECC6493-D27E-3145-1767-AD16469773A8}"/>
              </a:ext>
            </a:extLst>
          </p:cNvPr>
          <p:cNvSpPr/>
          <p:nvPr/>
        </p:nvSpPr>
        <p:spPr>
          <a:xfrm>
            <a:off x="594137" y="2400300"/>
            <a:ext cx="6749308" cy="6678508"/>
          </a:xfrm>
          <a:prstGeom prst="verticalScroll">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90170" indent="-457200" algn="just">
              <a:lnSpc>
                <a:spcPct val="150000"/>
              </a:lnSpc>
              <a:spcBef>
                <a:spcPts val="300"/>
              </a:spcBef>
              <a:spcAft>
                <a:spcPts val="300"/>
              </a:spcAft>
              <a:buFont typeface="Arial" panose="020B0604020202020204" pitchFamily="34" charset="0"/>
              <a:buChar char="•"/>
            </a:pPr>
            <a:r>
              <a:rPr lang="vi-VN" sz="4000">
                <a:solidFill>
                  <a:srgbClr val="000000"/>
                </a:solidFill>
                <a:effectLst/>
                <a:ea typeface="Calibri" panose="020F0502020204030204" pitchFamily="34" charset="0"/>
                <a:cs typeface="Times New Roman" panose="02020603050405020304" pitchFamily="18" charset="0"/>
              </a:rPr>
              <a:t>Phát biểu định luật bảo toàn cơ năng. </a:t>
            </a:r>
            <a:endParaRPr lang="en-US" sz="4000">
              <a:ea typeface="Calibri" panose="020F0502020204030204" pitchFamily="34" charset="0"/>
              <a:cs typeface="Times New Roman" panose="02020603050405020304" pitchFamily="18" charset="0"/>
            </a:endParaRPr>
          </a:p>
          <a:p>
            <a:pPr marL="457200" marR="90170" indent="-457200" algn="just">
              <a:lnSpc>
                <a:spcPct val="150000"/>
              </a:lnSpc>
              <a:spcBef>
                <a:spcPts val="300"/>
              </a:spcBef>
              <a:spcAft>
                <a:spcPts val="300"/>
              </a:spcAft>
              <a:buFont typeface="Arial" panose="020B0604020202020204" pitchFamily="34" charset="0"/>
              <a:buChar char="•"/>
            </a:pPr>
            <a:r>
              <a:rPr lang="vi-VN" sz="4000">
                <a:solidFill>
                  <a:srgbClr val="000000"/>
                </a:solidFill>
                <a:effectLst/>
                <a:ea typeface="Calibri" panose="020F0502020204030204" pitchFamily="34" charset="0"/>
                <a:cs typeface="Times New Roman" panose="02020603050405020304" pitchFamily="18" charset="0"/>
              </a:rPr>
              <a:t>Điều kiện để cơ năng của vật được bảo toàn là gì? </a:t>
            </a:r>
            <a:endParaRPr lang="en-US" sz="4000">
              <a:effectLs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54AEF2B-7FD0-59F4-15C3-F7BD7E4F4B7B}"/>
              </a:ext>
            </a:extLst>
          </p:cNvPr>
          <p:cNvSpPr txBox="1"/>
          <p:nvPr/>
        </p:nvSpPr>
        <p:spPr>
          <a:xfrm>
            <a:off x="6883638" y="1213635"/>
            <a:ext cx="10225661" cy="8122993"/>
          </a:xfrm>
          <a:prstGeom prst="rect">
            <a:avLst/>
          </a:prstGeom>
          <a:noFill/>
        </p:spPr>
        <p:txBody>
          <a:bodyPr wrap="square">
            <a:spAutoFit/>
          </a:bodyPr>
          <a:lstStyle/>
          <a:p>
            <a:pPr marL="457200" marR="90170" indent="-457200" algn="just">
              <a:lnSpc>
                <a:spcPct val="150000"/>
              </a:lnSpc>
              <a:spcBef>
                <a:spcPts val="300"/>
              </a:spcBef>
              <a:spcAft>
                <a:spcPts val="300"/>
              </a:spcAft>
              <a:buFont typeface="Wingdings" panose="05000000000000000000" pitchFamily="2" charset="2"/>
              <a:buChar char="Ø"/>
            </a:pPr>
            <a:r>
              <a:rPr lang="vi-VN" sz="3500" b="1">
                <a:solidFill>
                  <a:srgbClr val="FF0000"/>
                </a:solidFill>
                <a:effectLst/>
                <a:ea typeface="Calibri" panose="020F0502020204030204" pitchFamily="34" charset="0"/>
                <a:cs typeface="Times New Roman" panose="02020603050405020304" pitchFamily="18" charset="0"/>
              </a:rPr>
              <a:t>Định luật bảo toàn cơ năng:</a:t>
            </a:r>
            <a:r>
              <a:rPr lang="vi-VN" sz="3500">
                <a:solidFill>
                  <a:srgbClr val="FF0000"/>
                </a:solidFill>
                <a:effectLst/>
                <a:ea typeface="Calibri" panose="020F0502020204030204" pitchFamily="34" charset="0"/>
                <a:cs typeface="Times New Roman" panose="02020603050405020304" pitchFamily="18" charset="0"/>
              </a:rPr>
              <a:t> </a:t>
            </a:r>
            <a:r>
              <a:rPr lang="vi-VN" sz="3500">
                <a:solidFill>
                  <a:srgbClr val="000000"/>
                </a:solidFill>
                <a:effectLst/>
                <a:ea typeface="Calibri" panose="020F0502020204030204" pitchFamily="34" charset="0"/>
                <a:cs typeface="Times New Roman" panose="02020603050405020304" pitchFamily="18" charset="0"/>
              </a:rPr>
              <a:t>Trong quá trình chuyển động của vật: động năng giảm đi bao nhiêu thì thế năng sẽ tăng lên bấy nhiêu. Và ngược lại, thế năng giảm đi bao nhiêu thì động năng sẽ tăng lên bấy nhiêu. Nói cách khác, tổng thế năng và động năng là không đổi. </a:t>
            </a:r>
            <a:endParaRPr lang="en-US" sz="350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800"/>
              </a:spcAft>
              <a:buFont typeface="Wingdings" panose="05000000000000000000" pitchFamily="2" charset="2"/>
              <a:buChar char="Ø"/>
            </a:pPr>
            <a:r>
              <a:rPr lang="vi-VN" sz="3500" b="1">
                <a:solidFill>
                  <a:srgbClr val="00B050"/>
                </a:solidFill>
                <a:effectLst/>
                <a:ea typeface="Calibri" panose="020F0502020204030204" pitchFamily="34" charset="0"/>
                <a:cs typeface="Times New Roman" panose="02020603050405020304" pitchFamily="18" charset="0"/>
              </a:rPr>
              <a:t>Điều kiện để cơ năng của vật được bảo toàn: </a:t>
            </a:r>
            <a:r>
              <a:rPr lang="vi-VN" sz="3500">
                <a:solidFill>
                  <a:srgbClr val="000000"/>
                </a:solidFill>
                <a:effectLst/>
                <a:ea typeface="Calibri" panose="020F0502020204030204" pitchFamily="34" charset="0"/>
                <a:cs typeface="Times New Roman" panose="02020603050405020304" pitchFamily="18" charset="0"/>
              </a:rPr>
              <a:t>trong quá trình chuyển hóa từ động năng thành thế năng và ngược lại, ma sát rất nhỏ và có thể bỏ qua sự hao phí năng lượng.</a:t>
            </a:r>
            <a:endParaRPr lang="en-US" sz="35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211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barn(inVertical)">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fade">
                                      <p:cBhvr>
                                        <p:cTn id="2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84001">
            <a:off x="-435542" y="-520718"/>
            <a:ext cx="2623210" cy="2186968"/>
          </a:xfrm>
          <a:prstGeom prst="rect">
            <a:avLst/>
          </a:prstGeom>
        </p:spPr>
      </p:pic>
      <p:sp>
        <p:nvSpPr>
          <p:cNvPr id="4" name="TextBox 3">
            <a:extLst>
              <a:ext uri="{FF2B5EF4-FFF2-40B4-BE49-F238E27FC236}">
                <a16:creationId xmlns:a16="http://schemas.microsoft.com/office/drawing/2014/main" id="{8009F772-667C-9F46-4D46-65B98215C49F}"/>
              </a:ext>
            </a:extLst>
          </p:cNvPr>
          <p:cNvSpPr txBox="1"/>
          <p:nvPr/>
        </p:nvSpPr>
        <p:spPr>
          <a:xfrm>
            <a:off x="1752600" y="-41808"/>
            <a:ext cx="16032774" cy="2474652"/>
          </a:xfrm>
          <a:prstGeom prst="rect">
            <a:avLst/>
          </a:prstGeom>
          <a:noFill/>
        </p:spPr>
        <p:txBody>
          <a:bodyPr wrap="square">
            <a:spAutoFit/>
          </a:bodyPr>
          <a:lstStyle/>
          <a:p>
            <a:pPr marL="0" marR="0" algn="ctr">
              <a:lnSpc>
                <a:spcPct val="150000"/>
              </a:lnSpc>
              <a:spcBef>
                <a:spcPts val="0"/>
              </a:spcBef>
              <a:spcAft>
                <a:spcPts val="800"/>
              </a:spcAft>
            </a:pPr>
            <a:r>
              <a:rPr lang="nl-NL" sz="5500" b="1">
                <a:effectLst/>
                <a:latin typeface="Arial" panose="020B0604020202020204" pitchFamily="34" charset="0"/>
                <a:ea typeface="Calibri" panose="020F0502020204030204" pitchFamily="34" charset="0"/>
                <a:cs typeface="Arial" panose="020B0604020202020204" pitchFamily="34" charset="0"/>
              </a:rPr>
              <a:t>III</a:t>
            </a:r>
            <a:r>
              <a:rPr lang="nl-NL" sz="5500" b="1">
                <a:latin typeface="Arial" panose="020B0604020202020204" pitchFamily="34" charset="0"/>
                <a:ea typeface="Calibri" panose="020F0502020204030204" pitchFamily="34" charset="0"/>
                <a:cs typeface="Arial" panose="020B0604020202020204" pitchFamily="34" charset="0"/>
              </a:rPr>
              <a:t>. </a:t>
            </a:r>
            <a:r>
              <a:rPr lang="nl-NL" sz="5500" b="1">
                <a:effectLst/>
                <a:latin typeface="Arial" panose="020B0604020202020204" pitchFamily="34" charset="0"/>
                <a:ea typeface="Calibri" panose="020F0502020204030204" pitchFamily="34" charset="0"/>
                <a:cs typeface="Arial" panose="020B0604020202020204" pitchFamily="34" charset="0"/>
              </a:rPr>
              <a:t>Sự bảo toàn và chuyển hoá năng lượng. Hiệu suất.</a:t>
            </a:r>
            <a:endParaRPr lang="en-US" sz="55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2F00D7A-225F-42E4-E140-386D655B55F5}"/>
              </a:ext>
            </a:extLst>
          </p:cNvPr>
          <p:cNvSpPr txBox="1"/>
          <p:nvPr/>
        </p:nvSpPr>
        <p:spPr>
          <a:xfrm>
            <a:off x="4992633" y="2417061"/>
            <a:ext cx="9552708" cy="1103892"/>
          </a:xfrm>
          <a:prstGeom prst="rect">
            <a:avLst/>
          </a:prstGeom>
          <a:noFill/>
        </p:spPr>
        <p:txBody>
          <a:bodyPr wrap="square">
            <a:spAutoFit/>
          </a:bodyPr>
          <a:lstStyle/>
          <a:p>
            <a:pPr marL="0" marR="0" algn="just">
              <a:lnSpc>
                <a:spcPct val="150000"/>
              </a:lnSpc>
              <a:spcBef>
                <a:spcPts val="0"/>
              </a:spcBef>
              <a:spcAft>
                <a:spcPts val="800"/>
              </a:spcAft>
            </a:pPr>
            <a:r>
              <a:rPr lang="nl-NL" sz="5000" b="1">
                <a:solidFill>
                  <a:srgbClr val="002060"/>
                </a:solidFill>
                <a:effectLst/>
                <a:latin typeface="Arial" panose="020B0604020202020204" pitchFamily="34" charset="0"/>
                <a:ea typeface="Calibri" panose="020F0502020204030204" pitchFamily="34" charset="0"/>
                <a:cs typeface="Arial" panose="020B0604020202020204" pitchFamily="34" charset="0"/>
              </a:rPr>
              <a:t>1</a:t>
            </a:r>
            <a:r>
              <a:rPr lang="nl-NL" sz="5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nl-NL" sz="5000" b="1">
                <a:solidFill>
                  <a:srgbClr val="002060"/>
                </a:solidFill>
                <a:effectLst/>
                <a:latin typeface="Arial" panose="020B0604020202020204" pitchFamily="34" charset="0"/>
                <a:ea typeface="Calibri" panose="020F0502020204030204" pitchFamily="34" charset="0"/>
                <a:cs typeface="Arial" panose="020B0604020202020204" pitchFamily="34" charset="0"/>
              </a:rPr>
              <a:t>Sự chuyển hoá năng lượng</a:t>
            </a:r>
            <a:endParaRPr lang="en-US" sz="50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Speech Bubble: Oval 7">
            <a:extLst>
              <a:ext uri="{FF2B5EF4-FFF2-40B4-BE49-F238E27FC236}">
                <a16:creationId xmlns:a16="http://schemas.microsoft.com/office/drawing/2014/main" id="{4980978C-C765-5AC2-F858-CF09FECC8A68}"/>
              </a:ext>
            </a:extLst>
          </p:cNvPr>
          <p:cNvSpPr/>
          <p:nvPr/>
        </p:nvSpPr>
        <p:spPr>
          <a:xfrm>
            <a:off x="685800" y="3633541"/>
            <a:ext cx="5715000" cy="4800600"/>
          </a:xfrm>
          <a:prstGeom prst="wedgeEllipseCallout">
            <a:avLst>
              <a:gd name="adj1" fmla="val 74198"/>
              <a:gd name="adj2" fmla="val 14820"/>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4586206-BD85-9923-C7E8-47772DEA3D5E}"/>
              </a:ext>
            </a:extLst>
          </p:cNvPr>
          <p:cNvSpPr txBox="1"/>
          <p:nvPr/>
        </p:nvSpPr>
        <p:spPr>
          <a:xfrm>
            <a:off x="1586346" y="4482858"/>
            <a:ext cx="4121727" cy="3080202"/>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Hãy nêu hóa sự chuyển hóa năng lượng.</a:t>
            </a:r>
          </a:p>
        </p:txBody>
      </p:sp>
      <p:sp>
        <p:nvSpPr>
          <p:cNvPr id="16" name="TextBox 15">
            <a:extLst>
              <a:ext uri="{FF2B5EF4-FFF2-40B4-BE49-F238E27FC236}">
                <a16:creationId xmlns:a16="http://schemas.microsoft.com/office/drawing/2014/main" id="{2EB4C524-ED4C-DD6D-2DDA-BFBE41A38148}"/>
              </a:ext>
            </a:extLst>
          </p:cNvPr>
          <p:cNvSpPr txBox="1"/>
          <p:nvPr/>
        </p:nvSpPr>
        <p:spPr>
          <a:xfrm>
            <a:off x="9116291" y="3924300"/>
            <a:ext cx="8336574" cy="5157694"/>
          </a:xfrm>
          <a:prstGeom prst="rect">
            <a:avLst/>
          </a:prstGeom>
          <a:noFill/>
        </p:spPr>
        <p:txBody>
          <a:bodyPr wrap="square">
            <a:spAutoFit/>
          </a:bodyPr>
          <a:lstStyle/>
          <a:p>
            <a:pPr marL="0" marR="0" algn="just">
              <a:lnSpc>
                <a:spcPct val="150000"/>
              </a:lnSpc>
              <a:spcBef>
                <a:spcPts val="0"/>
              </a:spcBef>
              <a:spcAft>
                <a:spcPts val="800"/>
              </a:spcAft>
            </a:pPr>
            <a:r>
              <a:rPr lang="vi-VN" sz="4500">
                <a:solidFill>
                  <a:srgbClr val="002060"/>
                </a:solidFill>
                <a:effectLst/>
                <a:latin typeface="Arial" panose="020B0604020202020204" pitchFamily="34" charset="0"/>
                <a:ea typeface="Calibri" panose="020F0502020204030204" pitchFamily="34" charset="0"/>
                <a:cs typeface="Arial" panose="020B0604020202020204" pitchFamily="34" charset="0"/>
              </a:rPr>
              <a:t>Năng lượng có thể được dự trữ và chuyển từ dạng này sang dạng khác, từ vật này sang vật khác khi có lực tác dụng hoặc có các tác động vật lí khác. </a:t>
            </a:r>
            <a:endParaRPr lang="en-US" sz="45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7D57E261-B73E-BEB9-5568-B59556DAB43C}"/>
              </a:ext>
            </a:extLst>
          </p:cNvPr>
          <p:cNvPicPr>
            <a:picLocks noChangeAspect="1"/>
          </p:cNvPicPr>
          <p:nvPr/>
        </p:nvPicPr>
        <p:blipFill rotWithShape="1">
          <a:blip r:embed="rId4">
            <a:extLst>
              <a:ext uri="{28A0092B-C50C-407E-A947-70E740481C1C}">
                <a14:useLocalDpi xmlns:a14="http://schemas.microsoft.com/office/drawing/2010/main" val="0"/>
              </a:ext>
            </a:extLst>
          </a:blip>
          <a:srcRect l="6238" t="51858" r="58757" b="-361"/>
          <a:stretch/>
        </p:blipFill>
        <p:spPr>
          <a:xfrm>
            <a:off x="5309754" y="6961065"/>
            <a:ext cx="4267200" cy="3325935"/>
          </a:xfrm>
          <a:prstGeom prst="rect">
            <a:avLst/>
          </a:prstGeom>
        </p:spPr>
      </p:pic>
    </p:spTree>
    <p:extLst>
      <p:ext uri="{BB962C8B-B14F-4D97-AF65-F5344CB8AC3E}">
        <p14:creationId xmlns:p14="http://schemas.microsoft.com/office/powerpoint/2010/main" val="346001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5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1691855" y="8719551"/>
            <a:ext cx="3759058" cy="4079458"/>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5082" y="675570"/>
            <a:ext cx="2510164" cy="1501534"/>
          </a:xfrm>
          <a:prstGeom prst="rect">
            <a:avLst/>
          </a:prstGeom>
        </p:spPr>
      </p:pic>
      <p:sp>
        <p:nvSpPr>
          <p:cNvPr id="10" name="TextBox 9">
            <a:extLst>
              <a:ext uri="{FF2B5EF4-FFF2-40B4-BE49-F238E27FC236}">
                <a16:creationId xmlns:a16="http://schemas.microsoft.com/office/drawing/2014/main" id="{FB6D1780-21A9-82B0-7367-2EF94EDE2582}"/>
              </a:ext>
            </a:extLst>
          </p:cNvPr>
          <p:cNvSpPr txBox="1"/>
          <p:nvPr/>
        </p:nvSpPr>
        <p:spPr>
          <a:xfrm>
            <a:off x="1447800" y="337498"/>
            <a:ext cx="16383000" cy="1839606"/>
          </a:xfrm>
          <a:prstGeom prst="rect">
            <a:avLst/>
          </a:prstGeom>
          <a:noFill/>
        </p:spPr>
        <p:txBody>
          <a:bodyPr wrap="square">
            <a:spAutoFit/>
          </a:bodyPr>
          <a:lstStyle/>
          <a:p>
            <a:pPr marL="0" marR="90170" algn="just">
              <a:lnSpc>
                <a:spcPct val="150000"/>
              </a:lnSpc>
              <a:spcBef>
                <a:spcPts val="300"/>
              </a:spcBef>
              <a:spcAft>
                <a:spcPts val="300"/>
              </a:spcAft>
            </a:pPr>
            <a:r>
              <a:rPr lang="vi-VN" sz="4000" i="1">
                <a:solidFill>
                  <a:srgbClr val="FF0000"/>
                </a:solidFill>
                <a:effectLst/>
                <a:ea typeface="Calibri" panose="020F0502020204030204" pitchFamily="34" charset="0"/>
                <a:cs typeface="Times New Roman" panose="02020603050405020304" pitchFamily="18" charset="0"/>
              </a:rPr>
              <a:t>Lấy ví dụ về sự chuyển hóa từ năng lượng dự trữ thành năng lượng hoạt động trong cuộc sống và sản xuất nông nghiệp, công nghiệp.</a:t>
            </a:r>
            <a:endParaRPr lang="en-US" sz="4000" i="1">
              <a:solidFill>
                <a:srgbClr val="FF0000"/>
              </a:solidFill>
              <a:effectLs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12B270E8-5502-4FE3-1E31-04B0C00EFAD9}"/>
              </a:ext>
            </a:extLst>
          </p:cNvPr>
          <p:cNvSpPr txBox="1"/>
          <p:nvPr/>
        </p:nvSpPr>
        <p:spPr>
          <a:xfrm>
            <a:off x="1878186" y="1957409"/>
            <a:ext cx="15354298" cy="3608873"/>
          </a:xfrm>
          <a:prstGeom prst="rect">
            <a:avLst/>
          </a:prstGeom>
          <a:noFill/>
        </p:spPr>
        <p:txBody>
          <a:bodyPr wrap="square">
            <a:spAutoFit/>
          </a:bodyPr>
          <a:lstStyle/>
          <a:p>
            <a:pPr marL="30480" marR="30480" algn="ctr">
              <a:lnSpc>
                <a:spcPct val="150000"/>
              </a:lnSpc>
              <a:spcBef>
                <a:spcPts val="0"/>
              </a:spcBef>
              <a:spcAft>
                <a:spcPts val="1200"/>
              </a:spcAft>
            </a:pPr>
            <a:r>
              <a:rPr lang="vi-VN" sz="4500" b="1">
                <a:effectLst/>
                <a:latin typeface="Arial" panose="020B0604020202020204" pitchFamily="34" charset="0"/>
                <a:ea typeface="Times New Roman" panose="02020603050405020304" pitchFamily="18" charset="0"/>
                <a:cs typeface="Arial" panose="020B0604020202020204" pitchFamily="34" charset="0"/>
              </a:rPr>
              <a:t>VD1: </a:t>
            </a:r>
            <a:endParaRPr lang="en-US" sz="4500" b="1">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Bef>
                <a:spcPts val="0"/>
              </a:spcBef>
              <a:spcAft>
                <a:spcPts val="1200"/>
              </a:spcAft>
            </a:pPr>
            <a:r>
              <a:rPr lang="vi-VN" sz="3500">
                <a:effectLst/>
                <a:latin typeface="Arial" panose="020B0604020202020204" pitchFamily="34" charset="0"/>
                <a:ea typeface="Times New Roman" panose="02020603050405020304" pitchFamily="18" charset="0"/>
                <a:cs typeface="Arial" panose="020B0604020202020204" pitchFamily="34" charset="0"/>
              </a:rPr>
              <a:t>Năng lượng dự trữ trong thức ăn được nạp vào cơ thể từ những bữa ăn. Năng lượng đó được chuyển hóa thành các dạng năng lượng khác như nhiệt năng (làm ấm cơ thể vào mùa đông hoặc khi chúng ta vận động); </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5">
            <a:extLst>
              <a:ext uri="{FF2B5EF4-FFF2-40B4-BE49-F238E27FC236}">
                <a16:creationId xmlns:a16="http://schemas.microsoft.com/office/drawing/2014/main" id="{99E6C029-CB88-9F1C-777E-52AEF2069F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7" t="3496" r="71670" b="47037"/>
          <a:stretch/>
        </p:blipFill>
        <p:spPr>
          <a:xfrm>
            <a:off x="187675" y="3596552"/>
            <a:ext cx="1735682" cy="1839605"/>
          </a:xfrm>
          <a:prstGeom prst="rect">
            <a:avLst/>
          </a:prstGeom>
        </p:spPr>
      </p:pic>
      <p:pic>
        <p:nvPicPr>
          <p:cNvPr id="18" name="Picture 17">
            <a:extLst>
              <a:ext uri="{FF2B5EF4-FFF2-40B4-BE49-F238E27FC236}">
                <a16:creationId xmlns:a16="http://schemas.microsoft.com/office/drawing/2014/main" id="{9A9AE1F1-FC72-9C3B-D835-89474744C6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8752" t="9995" r="3327" b="47778"/>
          <a:stretch/>
        </p:blipFill>
        <p:spPr>
          <a:xfrm>
            <a:off x="51498" y="5953976"/>
            <a:ext cx="1701800" cy="1447800"/>
          </a:xfrm>
          <a:prstGeom prst="rect">
            <a:avLst/>
          </a:prstGeom>
        </p:spPr>
      </p:pic>
      <p:sp>
        <p:nvSpPr>
          <p:cNvPr id="21" name="TextBox 20">
            <a:extLst>
              <a:ext uri="{FF2B5EF4-FFF2-40B4-BE49-F238E27FC236}">
                <a16:creationId xmlns:a16="http://schemas.microsoft.com/office/drawing/2014/main" id="{F91522BF-9BD1-D99D-F68D-7CCB6E80622A}"/>
              </a:ext>
            </a:extLst>
          </p:cNvPr>
          <p:cNvSpPr txBox="1"/>
          <p:nvPr/>
        </p:nvSpPr>
        <p:spPr>
          <a:xfrm>
            <a:off x="1895648" y="5958292"/>
            <a:ext cx="15706552" cy="1621213"/>
          </a:xfrm>
          <a:prstGeom prst="rect">
            <a:avLst/>
          </a:prstGeom>
          <a:noFill/>
        </p:spPr>
        <p:txBody>
          <a:bodyPr wrap="square">
            <a:spAutoFit/>
          </a:bodyPr>
          <a:lstStyle/>
          <a:p>
            <a:pPr algn="just">
              <a:lnSpc>
                <a:spcPct val="150000"/>
              </a:lnSpc>
            </a:pPr>
            <a:r>
              <a:rPr lang="en-US" sz="3500">
                <a:effectLst/>
                <a:latin typeface="Arial" panose="020B0604020202020204" pitchFamily="34" charset="0"/>
                <a:ea typeface="Calibri" panose="020F0502020204030204" pitchFamily="34" charset="0"/>
              </a:rPr>
              <a:t>Đ</a:t>
            </a:r>
            <a:r>
              <a:rPr lang="vi-VN" sz="3500">
                <a:effectLst/>
                <a:latin typeface="Arial" panose="020B0604020202020204" pitchFamily="34" charset="0"/>
                <a:ea typeface="Calibri" panose="020F0502020204030204" pitchFamily="34" charset="0"/>
              </a:rPr>
              <a:t>ộng năng (khi chúng ta vận động hàng ngày), thế năng trọng trường (khi chúng ta đi leo núi hoặc di chuyển lên một độ cao nào đó)</a:t>
            </a:r>
            <a:r>
              <a:rPr lang="en-US" sz="3500">
                <a:latin typeface="Arial" panose="020B0604020202020204" pitchFamily="34" charset="0"/>
                <a:ea typeface="Calibri" panose="020F0502020204030204" pitchFamily="34" charset="0"/>
              </a:rPr>
              <a:t>;</a:t>
            </a:r>
            <a:endParaRPr lang="en-US" sz="3500"/>
          </a:p>
        </p:txBody>
      </p:sp>
      <p:sp>
        <p:nvSpPr>
          <p:cNvPr id="24" name="TextBox 23">
            <a:extLst>
              <a:ext uri="{FF2B5EF4-FFF2-40B4-BE49-F238E27FC236}">
                <a16:creationId xmlns:a16="http://schemas.microsoft.com/office/drawing/2014/main" id="{29577B32-462A-02E4-A3E9-70B2BDAECE49}"/>
              </a:ext>
            </a:extLst>
          </p:cNvPr>
          <p:cNvSpPr txBox="1"/>
          <p:nvPr/>
        </p:nvSpPr>
        <p:spPr>
          <a:xfrm>
            <a:off x="1944139" y="8571303"/>
            <a:ext cx="14935200" cy="800412"/>
          </a:xfrm>
          <a:prstGeom prst="rect">
            <a:avLst/>
          </a:prstGeom>
          <a:noFill/>
        </p:spPr>
        <p:txBody>
          <a:bodyPr wrap="square">
            <a:spAutoFit/>
          </a:bodyPr>
          <a:lstStyle/>
          <a:p>
            <a:pPr marL="0" marR="0" algn="just">
              <a:lnSpc>
                <a:spcPct val="150000"/>
              </a:lnSpc>
              <a:spcBef>
                <a:spcPts val="0"/>
              </a:spcBef>
              <a:spcAft>
                <a:spcPts val="800"/>
              </a:spcAft>
            </a:pPr>
            <a:r>
              <a:rPr lang="en-US" sz="3500">
                <a:latin typeface="Arial" panose="020B0604020202020204" pitchFamily="34" charset="0"/>
                <a:ea typeface="Calibri" panose="020F0502020204030204" pitchFamily="34" charset="0"/>
                <a:cs typeface="Arial" panose="020B0604020202020204" pitchFamily="34" charset="0"/>
              </a:rPr>
              <a:t>N</a:t>
            </a:r>
            <a:r>
              <a:rPr lang="vi-VN" sz="3500">
                <a:effectLst/>
                <a:latin typeface="Arial" panose="020B0604020202020204" pitchFamily="34" charset="0"/>
                <a:ea typeface="Calibri" panose="020F0502020204030204" pitchFamily="34" charset="0"/>
                <a:cs typeface="Arial" panose="020B0604020202020204" pitchFamily="34" charset="0"/>
              </a:rPr>
              <a:t>ăng lượng âm thanh (khi chúng ta nói chuyện, hát hò).</a:t>
            </a:r>
            <a:endParaRPr lang="en-US" sz="350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6" name="Picture 25">
            <a:extLst>
              <a:ext uri="{FF2B5EF4-FFF2-40B4-BE49-F238E27FC236}">
                <a16:creationId xmlns:a16="http://schemas.microsoft.com/office/drawing/2014/main" id="{68AAC6A6-120F-D672-7B71-7B872A7C7C0E}"/>
              </a:ext>
            </a:extLst>
          </p:cNvPr>
          <p:cNvPicPr>
            <a:picLocks noChangeAspect="1"/>
          </p:cNvPicPr>
          <p:nvPr/>
        </p:nvPicPr>
        <p:blipFill rotWithShape="1">
          <a:blip r:embed="rId6">
            <a:extLst>
              <a:ext uri="{28A0092B-C50C-407E-A947-70E740481C1C}">
                <a14:useLocalDpi xmlns:a14="http://schemas.microsoft.com/office/drawing/2010/main" val="0"/>
              </a:ext>
            </a:extLst>
          </a:blip>
          <a:srcRect l="6857" t="52845" r="75943"/>
          <a:stretch/>
        </p:blipFill>
        <p:spPr>
          <a:xfrm>
            <a:off x="34557" y="7610270"/>
            <a:ext cx="1735682" cy="2676730"/>
          </a:xfrm>
          <a:prstGeom prst="rect">
            <a:avLst/>
          </a:prstGeom>
        </p:spPr>
      </p:pic>
    </p:spTree>
    <p:extLst>
      <p:ext uri="{BB962C8B-B14F-4D97-AF65-F5344CB8AC3E}">
        <p14:creationId xmlns:p14="http://schemas.microsoft.com/office/powerpoint/2010/main" val="24450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par>
                                <p:cTn id="24" presetID="14" presetClass="entr" presetSubtype="1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3146" y="818776"/>
            <a:ext cx="2510164" cy="1501534"/>
          </a:xfrm>
          <a:prstGeom prst="rect">
            <a:avLst/>
          </a:prstGeom>
        </p:spPr>
      </p:pic>
      <p:sp>
        <p:nvSpPr>
          <p:cNvPr id="10" name="TextBox 9">
            <a:extLst>
              <a:ext uri="{FF2B5EF4-FFF2-40B4-BE49-F238E27FC236}">
                <a16:creationId xmlns:a16="http://schemas.microsoft.com/office/drawing/2014/main" id="{FB6D1780-21A9-82B0-7367-2EF94EDE2582}"/>
              </a:ext>
            </a:extLst>
          </p:cNvPr>
          <p:cNvSpPr txBox="1"/>
          <p:nvPr/>
        </p:nvSpPr>
        <p:spPr>
          <a:xfrm>
            <a:off x="1524000" y="557469"/>
            <a:ext cx="16383000" cy="1839606"/>
          </a:xfrm>
          <a:prstGeom prst="rect">
            <a:avLst/>
          </a:prstGeom>
          <a:noFill/>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4000" b="0" i="1"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Lấy ví dụ về sự chuyển hóa từ năng lượng dự trữ thành năng lượng hoạt động trong cuộc sống và sản xuất nông nghiệp, công nghiệp.</a:t>
            </a:r>
            <a:endParaRPr kumimoji="0" lang="en-US" sz="4000" b="0" i="1" u="none" strike="noStrike" kern="1200" cap="none" spc="0" normalizeH="0" baseline="0" noProof="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8BC1992-E9AA-5152-CD56-6159BBDBF75B}"/>
              </a:ext>
            </a:extLst>
          </p:cNvPr>
          <p:cNvSpPr txBox="1"/>
          <p:nvPr/>
        </p:nvSpPr>
        <p:spPr>
          <a:xfrm>
            <a:off x="6096000" y="3009900"/>
            <a:ext cx="11430000" cy="6441572"/>
          </a:xfrm>
          <a:prstGeom prst="rect">
            <a:avLst/>
          </a:prstGeom>
          <a:noFill/>
        </p:spPr>
        <p:txBody>
          <a:bodyPr wrap="square">
            <a:spAutoFit/>
          </a:bodyPr>
          <a:lstStyle/>
          <a:p>
            <a:pPr marL="0" marR="0" algn="just">
              <a:lnSpc>
                <a:spcPct val="150000"/>
              </a:lnSpc>
              <a:spcBef>
                <a:spcPts val="0"/>
              </a:spcBef>
              <a:spcAft>
                <a:spcPts val="800"/>
              </a:spcAft>
            </a:pPr>
            <a:r>
              <a:rPr lang="vi-VN" sz="4000" b="1">
                <a:effectLst/>
                <a:latin typeface="Arial" panose="020B0604020202020204" pitchFamily="34" charset="0"/>
                <a:ea typeface="Calibri" panose="020F0502020204030204" pitchFamily="34" charset="0"/>
                <a:cs typeface="Arial" panose="020B0604020202020204" pitchFamily="34" charset="0"/>
              </a:rPr>
              <a:t>VD2: </a:t>
            </a:r>
            <a:r>
              <a:rPr lang="vi-VN" sz="4000">
                <a:effectLst/>
                <a:latin typeface="Arial" panose="020B0604020202020204" pitchFamily="34" charset="0"/>
                <a:ea typeface="Calibri" panose="020F0502020204030204" pitchFamily="34" charset="0"/>
                <a:cs typeface="Arial" panose="020B0604020202020204" pitchFamily="34" charset="0"/>
              </a:rPr>
              <a:t>Sau một khoảng thời gian sử dụng xe, chúng ta phải đổ xăng thay dầu, nhớt cho xe. Năng lượng hóa học dự trữ trong nhiên liệu (xăng, dầu, nhớt) được nạp vào cho xe. Năng lượng này chuyển hóa thành động năng để vận hành động cơ, năng lượng nhiệt (làm nóng động cơ), năng lượng âm thanh (gây ra tiếng ồn),…</a:t>
            </a:r>
            <a:endParaRPr lang="en-US" sz="400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8C48C73-483B-063C-A0B7-E75708BF4FA5}"/>
              </a:ext>
            </a:extLst>
          </p:cNvPr>
          <p:cNvPicPr>
            <a:picLocks noChangeAspect="1"/>
          </p:cNvPicPr>
          <p:nvPr/>
        </p:nvPicPr>
        <p:blipFill rotWithShape="1">
          <a:blip r:embed="rId4">
            <a:extLst>
              <a:ext uri="{28A0092B-C50C-407E-A947-70E740481C1C}">
                <a14:useLocalDpi xmlns:a14="http://schemas.microsoft.com/office/drawing/2010/main" val="0"/>
              </a:ext>
            </a:extLst>
          </a:blip>
          <a:srcRect l="5417" t="1508" r="53744" b="31818"/>
          <a:stretch/>
        </p:blipFill>
        <p:spPr>
          <a:xfrm>
            <a:off x="-228600" y="5167745"/>
            <a:ext cx="5858471" cy="5380229"/>
          </a:xfrm>
          <a:prstGeom prst="rect">
            <a:avLst/>
          </a:prstGeom>
        </p:spPr>
      </p:pic>
    </p:spTree>
    <p:extLst>
      <p:ext uri="{BB962C8B-B14F-4D97-AF65-F5344CB8AC3E}">
        <p14:creationId xmlns:p14="http://schemas.microsoft.com/office/powerpoint/2010/main" val="324131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84001">
            <a:off x="-435542" y="-520718"/>
            <a:ext cx="2623210" cy="2186968"/>
          </a:xfrm>
          <a:prstGeom prst="rect">
            <a:avLst/>
          </a:prstGeom>
        </p:spPr>
      </p:pic>
      <p:sp>
        <p:nvSpPr>
          <p:cNvPr id="2" name="TextBox 1">
            <a:extLst>
              <a:ext uri="{FF2B5EF4-FFF2-40B4-BE49-F238E27FC236}">
                <a16:creationId xmlns:a16="http://schemas.microsoft.com/office/drawing/2014/main" id="{5B88FA41-E5B1-DB3F-B851-A69E96ED7219}"/>
              </a:ext>
            </a:extLst>
          </p:cNvPr>
          <p:cNvSpPr txBox="1"/>
          <p:nvPr/>
        </p:nvSpPr>
        <p:spPr>
          <a:xfrm>
            <a:off x="6400800" y="242455"/>
            <a:ext cx="5105400" cy="1103892"/>
          </a:xfrm>
          <a:prstGeom prst="rect">
            <a:avLst/>
          </a:prstGeom>
          <a:noFill/>
        </p:spPr>
        <p:txBody>
          <a:bodyPr wrap="square" rtlCol="0">
            <a:spAutoFit/>
          </a:bodyPr>
          <a:lstStyle/>
          <a:p>
            <a:pPr algn="ctr">
              <a:lnSpc>
                <a:spcPct val="150000"/>
              </a:lnSpc>
            </a:pPr>
            <a:r>
              <a:rPr lang="en-US" sz="5000" b="1">
                <a:solidFill>
                  <a:srgbClr val="002060"/>
                </a:solidFill>
                <a:latin typeface="Arial" panose="020B0604020202020204" pitchFamily="34" charset="0"/>
                <a:cs typeface="Arial" panose="020B0604020202020204" pitchFamily="34" charset="0"/>
              </a:rPr>
              <a:t>2. Hiệu suất</a:t>
            </a:r>
          </a:p>
        </p:txBody>
      </p:sp>
      <p:sp>
        <p:nvSpPr>
          <p:cNvPr id="5" name="Speech Bubble: Rectangle 4">
            <a:extLst>
              <a:ext uri="{FF2B5EF4-FFF2-40B4-BE49-F238E27FC236}">
                <a16:creationId xmlns:a16="http://schemas.microsoft.com/office/drawing/2014/main" id="{77098E0B-BAD8-FE13-985D-B6A8BB34FCA7}"/>
              </a:ext>
            </a:extLst>
          </p:cNvPr>
          <p:cNvSpPr/>
          <p:nvPr/>
        </p:nvSpPr>
        <p:spPr>
          <a:xfrm>
            <a:off x="533400" y="1721428"/>
            <a:ext cx="5410200" cy="3429000"/>
          </a:xfrm>
          <a:prstGeom prst="wedgeRectCallout">
            <a:avLst>
              <a:gd name="adj1" fmla="val 24006"/>
              <a:gd name="adj2" fmla="val 8220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800"/>
              </a:spcAft>
            </a:pPr>
            <a:r>
              <a:rPr lang="en-US" sz="4500">
                <a:solidFill>
                  <a:srgbClr val="002060"/>
                </a:solidFill>
                <a:latin typeface="Arial" panose="020B0604020202020204" pitchFamily="34" charset="0"/>
                <a:ea typeface="Calibri" panose="020F0502020204030204" pitchFamily="34" charset="0"/>
                <a:cs typeface="Arial" panose="020B0604020202020204" pitchFamily="34" charset="0"/>
              </a:rPr>
              <a:t>Hãy n</a:t>
            </a:r>
            <a:r>
              <a:rPr lang="vi-VN" sz="4500">
                <a:solidFill>
                  <a:srgbClr val="002060"/>
                </a:solidFill>
                <a:effectLst/>
                <a:latin typeface="Arial" panose="020B0604020202020204" pitchFamily="34" charset="0"/>
                <a:ea typeface="Calibri" panose="020F0502020204030204" pitchFamily="34" charset="0"/>
                <a:cs typeface="Arial" panose="020B0604020202020204" pitchFamily="34" charset="0"/>
              </a:rPr>
              <a:t>êu khái niệm và công thức tính hiệu suất. </a:t>
            </a:r>
            <a:endParaRPr lang="en-US" sz="45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Speech Bubble: Rectangle 5">
                <a:extLst>
                  <a:ext uri="{FF2B5EF4-FFF2-40B4-BE49-F238E27FC236}">
                    <a16:creationId xmlns:a16="http://schemas.microsoft.com/office/drawing/2014/main" id="{D7E13CF7-44E6-A234-E303-17C09ED764F4}"/>
                  </a:ext>
                </a:extLst>
              </p:cNvPr>
              <p:cNvSpPr/>
              <p:nvPr/>
            </p:nvSpPr>
            <p:spPr>
              <a:xfrm>
                <a:off x="6858000" y="3695700"/>
                <a:ext cx="10896600" cy="6019800"/>
              </a:xfrm>
              <a:prstGeom prst="wedgeRectCallout">
                <a:avLst>
                  <a:gd name="adj1" fmla="val -66200"/>
                  <a:gd name="adj2" fmla="val 745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600"/>
                  </a:spcBef>
                  <a:spcAft>
                    <a:spcPts val="800"/>
                  </a:spcAft>
                </a:pPr>
                <a:r>
                  <a:rPr lang="vi-VN" sz="4500" b="1">
                    <a:solidFill>
                      <a:srgbClr val="000000"/>
                    </a:solidFill>
                    <a:effectLst/>
                    <a:ea typeface="Calibri" panose="020F0502020204030204" pitchFamily="34" charset="0"/>
                    <a:cs typeface="Times New Roman" panose="02020603050405020304" pitchFamily="18" charset="0"/>
                  </a:rPr>
                  <a:t>Khái niệm: </a:t>
                </a:r>
                <a:r>
                  <a:rPr lang="vi-VN" sz="4500">
                    <a:solidFill>
                      <a:srgbClr val="000000"/>
                    </a:solidFill>
                    <a:effectLst/>
                    <a:ea typeface="Calibri" panose="020F0502020204030204" pitchFamily="34" charset="0"/>
                    <a:cs typeface="Times New Roman" panose="02020603050405020304" pitchFamily="18" charset="0"/>
                  </a:rPr>
                  <a:t>Hiệu suất là tỉ lệ phần trăm giữa năng lượng có ích </a:t>
                </a:r>
                <a14:m>
                  <m:oMath xmlns:m="http://schemas.openxmlformats.org/officeDocument/2006/math">
                    <m:sSub>
                      <m:sSubPr>
                        <m:ctrlPr>
                          <a:rPr lang="en-US" sz="4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W</m:t>
                        </m:r>
                      </m:e>
                      <m:sub>
                        <m:r>
                          <m:rPr>
                            <m:sty m:val="p"/>
                          </m:rP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ó í</m:t>
                        </m:r>
                        <m:r>
                          <m:rPr>
                            <m:sty m:val="p"/>
                          </m:rP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ch</m:t>
                        </m:r>
                      </m:sub>
                    </m:sSub>
                  </m:oMath>
                </a14:m>
                <a:r>
                  <a:rPr lang="vi-VN" sz="4500">
                    <a:solidFill>
                      <a:srgbClr val="000000"/>
                    </a:solidFill>
                    <a:effectLst/>
                    <a:ea typeface="Calibri" panose="020F0502020204030204" pitchFamily="34" charset="0"/>
                    <a:cs typeface="Times New Roman" panose="02020603050405020304" pitchFamily="18" charset="0"/>
                  </a:rPr>
                  <a:t> được tạo ra và tổng năng lượng cung cấp </a:t>
                </a:r>
                <a14:m>
                  <m:oMath xmlns:m="http://schemas.openxmlformats.org/officeDocument/2006/math">
                    <m:sSub>
                      <m:sSubPr>
                        <m:ctrlPr>
                          <a:rPr lang="en-US" sz="4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W</m:t>
                        </m:r>
                      </m:e>
                      <m:sub>
                        <m:r>
                          <m:rPr>
                            <m:sty m:val="p"/>
                          </m:rP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cung</m:t>
                        </m:r>
                        <m: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ấ</m:t>
                        </m:r>
                        <m:r>
                          <m:rPr>
                            <m:sty m:val="p"/>
                          </m:rP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p</m:t>
                        </m:r>
                      </m:sub>
                    </m:sSub>
                  </m:oMath>
                </a14:m>
                <a:r>
                  <a:rPr lang="vi-VN" sz="4500">
                    <a:solidFill>
                      <a:srgbClr val="000000"/>
                    </a:solidFill>
                    <a:effectLst/>
                    <a:ea typeface="Calibri" panose="020F0502020204030204" pitchFamily="34" charset="0"/>
                    <a:cs typeface="Times New Roman" panose="02020603050405020304" pitchFamily="18" charset="0"/>
                  </a:rPr>
                  <a:t>. </a:t>
                </a:r>
                <a:endParaRPr lang="en-US" sz="4500">
                  <a:effectLst/>
                  <a:ea typeface="Calibri" panose="020F0502020204030204" pitchFamily="34" charset="0"/>
                  <a:cs typeface="Times New Roman" panose="02020603050405020304" pitchFamily="18" charset="0"/>
                </a:endParaRPr>
              </a:p>
              <a:p>
                <a:pPr marL="0" marR="0" algn="ctr">
                  <a:lnSpc>
                    <a:spcPct val="150000"/>
                  </a:lnSpc>
                  <a:spcBef>
                    <a:spcPts val="600"/>
                  </a:spcBef>
                  <a:spcAft>
                    <a:spcPts val="800"/>
                  </a:spcAft>
                </a:pPr>
                <a:r>
                  <a:rPr lang="en-US" sz="4500">
                    <a:solidFill>
                      <a:srgbClr val="000000"/>
                    </a:solidFill>
                    <a:effectLst/>
                    <a:latin typeface="Arial" panose="020B0604020202020204" pitchFamily="34" charset="0"/>
                    <a:ea typeface="Calibri" panose="020F0502020204030204" pitchFamily="34" charset="0"/>
                    <a:cs typeface="Arial" panose="020B0604020202020204" pitchFamily="34" charset="0"/>
                  </a:rPr>
                  <a:t>H </a:t>
                </a:r>
                <a:r>
                  <a:rPr lang="vi-VN" sz="45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4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W</m:t>
                            </m:r>
                          </m:e>
                          <m:sub>
                            <m:r>
                              <m:rPr>
                                <m:sty m:val="p"/>
                              </m:rP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ó í</m:t>
                            </m:r>
                            <m:r>
                              <m:rPr>
                                <m:sty m:val="p"/>
                              </m:rP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ch</m:t>
                            </m:r>
                          </m:sub>
                        </m:sSub>
                      </m:num>
                      <m:den>
                        <m:sSub>
                          <m:sSubPr>
                            <m:ctrlPr>
                              <a:rPr lang="en-US" sz="4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W</m:t>
                            </m:r>
                          </m:e>
                          <m:sub>
                            <m:r>
                              <m:rPr>
                                <m:sty m:val="p"/>
                              </m:rP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cung</m:t>
                            </m:r>
                            <m: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ấ</m:t>
                            </m:r>
                            <m:r>
                              <m:rPr>
                                <m:sty m:val="p"/>
                              </m:rP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p</m:t>
                            </m:r>
                          </m:sub>
                        </m:sSub>
                      </m:den>
                    </m:f>
                    <m:r>
                      <a:rPr lang="vi-VN" sz="45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100%</m:t>
                    </m:r>
                  </m:oMath>
                </a14:m>
                <a:endParaRPr lang="en-US" sz="45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Speech Bubble: Rectangle 5">
                <a:extLst>
                  <a:ext uri="{FF2B5EF4-FFF2-40B4-BE49-F238E27FC236}">
                    <a16:creationId xmlns:a16="http://schemas.microsoft.com/office/drawing/2014/main" id="{D7E13CF7-44E6-A234-E303-17C09ED764F4}"/>
                  </a:ext>
                </a:extLst>
              </p:cNvPr>
              <p:cNvSpPr>
                <a:spLocks noRot="1" noChangeAspect="1" noMove="1" noResize="1" noEditPoints="1" noAdjustHandles="1" noChangeArrowheads="1" noChangeShapeType="1" noTextEdit="1"/>
              </p:cNvSpPr>
              <p:nvPr/>
            </p:nvSpPr>
            <p:spPr>
              <a:xfrm>
                <a:off x="6858000" y="3695700"/>
                <a:ext cx="10896600" cy="6019800"/>
              </a:xfrm>
              <a:prstGeom prst="wedgeRectCallout">
                <a:avLst>
                  <a:gd name="adj1" fmla="val -66200"/>
                  <a:gd name="adj2" fmla="val 7451"/>
                </a:avLst>
              </a:prstGeom>
              <a:blipFill>
                <a:blip r:embed="rId4"/>
                <a:stretch>
                  <a:fillRect r="-1873"/>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2293EA5F-FD8C-8202-1F5F-DBD57ACDA4A5}"/>
              </a:ext>
            </a:extLst>
          </p:cNvPr>
          <p:cNvPicPr>
            <a:picLocks noChangeAspect="1"/>
          </p:cNvPicPr>
          <p:nvPr/>
        </p:nvPicPr>
        <p:blipFill rotWithShape="1">
          <a:blip r:embed="rId5">
            <a:extLst>
              <a:ext uri="{28A0092B-C50C-407E-A947-70E740481C1C}">
                <a14:useLocalDpi xmlns:a14="http://schemas.microsoft.com/office/drawing/2010/main" val="0"/>
              </a:ext>
            </a:extLst>
          </a:blip>
          <a:srcRect l="46660" t="3327" r="40421" b="63335"/>
          <a:stretch/>
        </p:blipFill>
        <p:spPr>
          <a:xfrm>
            <a:off x="2286000" y="5796787"/>
            <a:ext cx="3086101" cy="4479822"/>
          </a:xfrm>
          <a:prstGeom prst="rect">
            <a:avLst/>
          </a:prstGeom>
        </p:spPr>
      </p:pic>
    </p:spTree>
    <p:extLst>
      <p:ext uri="{BB962C8B-B14F-4D97-AF65-F5344CB8AC3E}">
        <p14:creationId xmlns:p14="http://schemas.microsoft.com/office/powerpoint/2010/main" val="184545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84001">
            <a:off x="-435542" y="-520718"/>
            <a:ext cx="2623210" cy="2186968"/>
          </a:xfrm>
          <a:prstGeom prst="rect">
            <a:avLst/>
          </a:prstGeom>
        </p:spPr>
      </p:pic>
      <p:sp>
        <p:nvSpPr>
          <p:cNvPr id="5" name="TextBox 4">
            <a:extLst>
              <a:ext uri="{FF2B5EF4-FFF2-40B4-BE49-F238E27FC236}">
                <a16:creationId xmlns:a16="http://schemas.microsoft.com/office/drawing/2014/main" id="{DC8BA4BF-0DC7-8276-C05D-539DEF4A279E}"/>
              </a:ext>
            </a:extLst>
          </p:cNvPr>
          <p:cNvSpPr txBox="1"/>
          <p:nvPr/>
        </p:nvSpPr>
        <p:spPr>
          <a:xfrm>
            <a:off x="2438400" y="266700"/>
            <a:ext cx="14630399" cy="1103892"/>
          </a:xfrm>
          <a:prstGeom prst="rect">
            <a:avLst/>
          </a:prstGeom>
          <a:noFill/>
        </p:spPr>
        <p:txBody>
          <a:bodyPr wrap="square">
            <a:spAutoFit/>
          </a:bodyPr>
          <a:lstStyle/>
          <a:p>
            <a:pPr marL="0" marR="0" algn="ctr">
              <a:lnSpc>
                <a:spcPct val="150000"/>
              </a:lnSpc>
              <a:spcBef>
                <a:spcPts val="0"/>
              </a:spcBef>
              <a:spcAft>
                <a:spcPts val="800"/>
              </a:spcAft>
            </a:pPr>
            <a:r>
              <a:rPr lang="vi-VN" sz="5000" b="1">
                <a:solidFill>
                  <a:srgbClr val="002060"/>
                </a:solidFill>
                <a:effectLst/>
                <a:latin typeface="Arial" panose="020B0604020202020204" pitchFamily="34" charset="0"/>
                <a:ea typeface="Calibri" panose="020F0502020204030204" pitchFamily="34" charset="0"/>
                <a:cs typeface="Arial" panose="020B0604020202020204" pitchFamily="34" charset="0"/>
              </a:rPr>
              <a:t>3. Minh họa định luật bảo toàn năng lượng </a:t>
            </a:r>
            <a:endParaRPr lang="en-US" sz="50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7A21B93B-75DB-1D80-BFD2-4F104F3E50CF}"/>
              </a:ext>
            </a:extLst>
          </p:cNvPr>
          <p:cNvSpPr/>
          <p:nvPr/>
        </p:nvSpPr>
        <p:spPr>
          <a:xfrm>
            <a:off x="1600200" y="2167887"/>
            <a:ext cx="9753600" cy="7239000"/>
          </a:xfrm>
          <a:prstGeom prst="roundRect">
            <a:avLst/>
          </a:prstGeom>
          <a:solidFill>
            <a:schemeClr val="accent1">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800"/>
              </a:spcAft>
            </a:pPr>
            <a:r>
              <a:rPr lang="vi-VN" sz="4000" b="1" u="sng">
                <a:effectLst/>
                <a:latin typeface="Arial" panose="020B0604020202020204" pitchFamily="34" charset="0"/>
                <a:ea typeface="Calibri" panose="020F0502020204030204" pitchFamily="34" charset="0"/>
                <a:cs typeface="Arial" panose="020B0604020202020204" pitchFamily="34" charset="0"/>
              </a:rPr>
              <a:t>Định luật bảo toàn năng lượng:</a:t>
            </a:r>
            <a:endParaRPr lang="en-US" sz="4000" u="sng">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vi-VN" sz="4000">
                <a:effectLst/>
                <a:latin typeface="Arial" panose="020B0604020202020204" pitchFamily="34" charset="0"/>
                <a:ea typeface="Calibri" panose="020F0502020204030204" pitchFamily="34" charset="0"/>
                <a:cs typeface="Arial" panose="020B0604020202020204" pitchFamily="34" charset="0"/>
              </a:rPr>
              <a:t>Năng lượng không tự sinh ra hoặc mất đi; năng lượng chỉ chuyển hóa từ dạng này sang dạng khác hoặc truyền từ vật này sang vật khác. Nói cách khác, năng lượng được bảo toàn. </a:t>
            </a:r>
            <a:endParaRPr lang="en-US" sz="400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3" name="Picture 4">
            <a:extLst>
              <a:ext uri="{FF2B5EF4-FFF2-40B4-BE49-F238E27FC236}">
                <a16:creationId xmlns:a16="http://schemas.microsoft.com/office/drawing/2014/main" id="{BE2691C0-7F33-6500-2691-CC7C6D9690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39945" y="2930236"/>
            <a:ext cx="6166411" cy="7356764"/>
          </a:xfrm>
          <a:prstGeom prst="rect">
            <a:avLst/>
          </a:prstGeom>
        </p:spPr>
      </p:pic>
    </p:spTree>
    <p:extLst>
      <p:ext uri="{BB962C8B-B14F-4D97-AF65-F5344CB8AC3E}">
        <p14:creationId xmlns:p14="http://schemas.microsoft.com/office/powerpoint/2010/main" val="147537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barn(inVertical)">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510937" y="465425"/>
            <a:ext cx="17061543" cy="9425092"/>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4" name="Group 4"/>
          <p:cNvGrpSpPr/>
          <p:nvPr/>
        </p:nvGrpSpPr>
        <p:grpSpPr>
          <a:xfrm>
            <a:off x="1692221" y="860020"/>
            <a:ext cx="14903558" cy="1985295"/>
            <a:chOff x="0" y="0"/>
            <a:chExt cx="28026449" cy="9481378"/>
          </a:xfrm>
        </p:grpSpPr>
        <p:sp>
          <p:nvSpPr>
            <p:cNvPr id="5" name="Freeform 5"/>
            <p:cNvSpPr/>
            <p:nvPr/>
          </p:nvSpPr>
          <p:spPr>
            <a:xfrm>
              <a:off x="0" y="0"/>
              <a:ext cx="28026451" cy="9481379"/>
            </a:xfrm>
            <a:custGeom>
              <a:avLst/>
              <a:gdLst/>
              <a:ahLst/>
              <a:cxnLst/>
              <a:rect l="l" t="t" r="r" b="b"/>
              <a:pathLst>
                <a:path w="28026451" h="9481379">
                  <a:moveTo>
                    <a:pt x="27721651" y="0"/>
                  </a:moveTo>
                  <a:lnTo>
                    <a:pt x="304800" y="0"/>
                  </a:lnTo>
                  <a:cubicBezTo>
                    <a:pt x="135890" y="0"/>
                    <a:pt x="0" y="135890"/>
                    <a:pt x="0" y="304800"/>
                  </a:cubicBezTo>
                  <a:lnTo>
                    <a:pt x="0" y="9176579"/>
                  </a:lnTo>
                  <a:cubicBezTo>
                    <a:pt x="0" y="9345488"/>
                    <a:pt x="135890" y="9481379"/>
                    <a:pt x="304800" y="9481379"/>
                  </a:cubicBezTo>
                  <a:lnTo>
                    <a:pt x="27721651" y="9481379"/>
                  </a:lnTo>
                  <a:cubicBezTo>
                    <a:pt x="27890558" y="9481379"/>
                    <a:pt x="28026451" y="9345488"/>
                    <a:pt x="28026451" y="9176579"/>
                  </a:cubicBezTo>
                  <a:lnTo>
                    <a:pt x="28026451" y="304800"/>
                  </a:lnTo>
                  <a:cubicBezTo>
                    <a:pt x="28026451" y="135890"/>
                    <a:pt x="27890558" y="0"/>
                    <a:pt x="27721651" y="0"/>
                  </a:cubicBezTo>
                  <a:close/>
                </a:path>
              </a:pathLst>
            </a:custGeom>
            <a:solidFill>
              <a:srgbClr val="F1D1C7"/>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330" y="9078808"/>
            <a:ext cx="1169030" cy="180102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97869">
            <a:off x="-2139990" y="-1820127"/>
            <a:ext cx="5730130" cy="477720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281959">
            <a:off x="14100144" y="-904208"/>
            <a:ext cx="5908862" cy="386761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37495" y="8809429"/>
            <a:ext cx="2470104" cy="1477571"/>
          </a:xfrm>
          <a:prstGeom prst="rect">
            <a:avLst/>
          </a:prstGeom>
        </p:spPr>
      </p:pic>
      <p:sp>
        <p:nvSpPr>
          <p:cNvPr id="13" name="TextBox 12">
            <a:extLst>
              <a:ext uri="{FF2B5EF4-FFF2-40B4-BE49-F238E27FC236}">
                <a16:creationId xmlns:a16="http://schemas.microsoft.com/office/drawing/2014/main" id="{91E8F345-205D-AAA7-6B14-A85FD5331025}"/>
              </a:ext>
            </a:extLst>
          </p:cNvPr>
          <p:cNvSpPr txBox="1"/>
          <p:nvPr/>
        </p:nvSpPr>
        <p:spPr>
          <a:xfrm>
            <a:off x="2819400" y="1009505"/>
            <a:ext cx="13223645" cy="1824923"/>
          </a:xfrm>
          <a:prstGeom prst="rect">
            <a:avLst/>
          </a:prstGeom>
          <a:noFill/>
        </p:spPr>
        <p:txBody>
          <a:bodyPr wrap="square">
            <a:spAutoFit/>
          </a:bodyPr>
          <a:lstStyle/>
          <a:p>
            <a:pPr marL="0" marR="0" algn="just">
              <a:lnSpc>
                <a:spcPct val="150000"/>
              </a:lnSpc>
              <a:spcBef>
                <a:spcPts val="0"/>
              </a:spcBef>
              <a:spcAft>
                <a:spcPts val="800"/>
              </a:spcAft>
            </a:pPr>
            <a:r>
              <a:rPr lang="vi-VN" sz="4000">
                <a:effectLst/>
                <a:latin typeface="Arial" panose="020B0604020202020204" pitchFamily="34" charset="0"/>
                <a:ea typeface="Calibri" panose="020F0502020204030204" pitchFamily="34" charset="0"/>
                <a:cs typeface="Arial" panose="020B0604020202020204" pitchFamily="34" charset="0"/>
              </a:rPr>
              <a:t>Mô tả cấu tạo của búa máy đóng cọc bê tông và phân tích chuyển động của búa máy? </a:t>
            </a:r>
            <a:endParaRPr lang="en-US" sz="4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2FA043F-1D2B-26A4-1C58-BDC65DE1903B}"/>
              </a:ext>
            </a:extLst>
          </p:cNvPr>
          <p:cNvSpPr txBox="1"/>
          <p:nvPr/>
        </p:nvSpPr>
        <p:spPr>
          <a:xfrm>
            <a:off x="762000" y="3249830"/>
            <a:ext cx="10972800" cy="6468694"/>
          </a:xfrm>
          <a:prstGeom prst="rect">
            <a:avLst/>
          </a:prstGeom>
          <a:noFill/>
        </p:spPr>
        <p:txBody>
          <a:bodyPr wrap="square">
            <a:spAutoFit/>
          </a:bodyPr>
          <a:lstStyle/>
          <a:p>
            <a:pPr marL="30480" marR="30480" algn="just">
              <a:lnSpc>
                <a:spcPct val="150000"/>
              </a:lnSpc>
              <a:spcBef>
                <a:spcPts val="0"/>
              </a:spcBef>
              <a:spcAft>
                <a:spcPts val="1200"/>
              </a:spcAft>
            </a:pPr>
            <a:r>
              <a:rPr lang="vi-VN" sz="3500">
                <a:solidFill>
                  <a:srgbClr val="000000"/>
                </a:solidFill>
                <a:effectLst/>
                <a:ea typeface="Times New Roman" panose="02020603050405020304" pitchFamily="18" charset="0"/>
                <a:cs typeface="Times New Roman" panose="02020603050405020304" pitchFamily="18" charset="0"/>
              </a:rPr>
              <a:t>Cấu tạo của búa máy đóng cọc bê tông và phân tích chuyển động của búa máy: Mỗi máy đóng cọc đều có bộ phận búa máy được nâng lên nhờ sức thủy lực, hơi nuóc hoặc động cơ diêzen. Khi đạt tới điểm cao nhất, búa máy sẽ được thả cho rơi xuống, va chạm mạnh vào cọc bê tông và làm nó lún xuống. Như vậy búa máy ở trên cao dự trữ năng lượng (thế năng) để sinh công làm dịch chuyển cọc. </a:t>
            </a:r>
            <a:endParaRPr lang="en-US" sz="3500">
              <a:effectLst/>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3F840048-2AC9-BE98-2486-3C191CB313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52994" y="2868845"/>
            <a:ext cx="4631765" cy="7021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495300" y="533400"/>
            <a:ext cx="17297400" cy="92202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2016821" y="8108435"/>
            <a:ext cx="4460001" cy="48401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599" y="213659"/>
            <a:ext cx="2057400" cy="1230699"/>
          </a:xfrm>
          <a:prstGeom prst="rect">
            <a:avLst/>
          </a:prstGeom>
        </p:spPr>
      </p:pic>
      <p:sp>
        <p:nvSpPr>
          <p:cNvPr id="6" name="TextBox 5">
            <a:extLst>
              <a:ext uri="{FF2B5EF4-FFF2-40B4-BE49-F238E27FC236}">
                <a16:creationId xmlns:a16="http://schemas.microsoft.com/office/drawing/2014/main" id="{F45CFAC9-DCA4-CF1B-9DDF-99EFEB5103F1}"/>
              </a:ext>
            </a:extLst>
          </p:cNvPr>
          <p:cNvSpPr txBox="1"/>
          <p:nvPr/>
        </p:nvSpPr>
        <p:spPr>
          <a:xfrm>
            <a:off x="2209800" y="789295"/>
            <a:ext cx="15392400" cy="1839606"/>
          </a:xfrm>
          <a:prstGeom prst="rect">
            <a:avLst/>
          </a:prstGeom>
          <a:noFill/>
        </p:spPr>
        <p:txBody>
          <a:bodyPr wrap="square">
            <a:spAutoFit/>
          </a:bodyPr>
          <a:lstStyle/>
          <a:p>
            <a:pPr marL="0" marR="90170" algn="just">
              <a:lnSpc>
                <a:spcPct val="150000"/>
              </a:lnSpc>
              <a:spcBef>
                <a:spcPts val="300"/>
              </a:spcBef>
              <a:spcAft>
                <a:spcPts val="300"/>
              </a:spcAft>
            </a:pPr>
            <a:r>
              <a:rPr lang="en-US" sz="4000">
                <a:latin typeface="Arial" panose="020B0604020202020204" pitchFamily="34" charset="0"/>
                <a:ea typeface="Calibri" panose="020F0502020204030204" pitchFamily="34" charset="0"/>
                <a:cs typeface="Arial" panose="020B0604020202020204" pitchFamily="34" charset="0"/>
              </a:rPr>
              <a:t>Q</a:t>
            </a:r>
            <a:r>
              <a:rPr lang="vi-VN" sz="4000">
                <a:effectLst/>
                <a:latin typeface="Arial" panose="020B0604020202020204" pitchFamily="34" charset="0"/>
                <a:ea typeface="Calibri" panose="020F0502020204030204" pitchFamily="34" charset="0"/>
                <a:cs typeface="Arial" panose="020B0604020202020204" pitchFamily="34" charset="0"/>
              </a:rPr>
              <a:t>uan sát hình 2.8 và tìm hiểu thông tin SGK về sự bảo toàn năng lượng của con lắc.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937977F-2478-C468-2611-A56F0F79DA6D}"/>
              </a:ext>
            </a:extLst>
          </p:cNvPr>
          <p:cNvPicPr>
            <a:picLocks noChangeAspect="1"/>
          </p:cNvPicPr>
          <p:nvPr/>
        </p:nvPicPr>
        <p:blipFill rotWithShape="1">
          <a:blip r:embed="rId6">
            <a:extLst>
              <a:ext uri="{28A0092B-C50C-407E-A947-70E740481C1C}">
                <a14:useLocalDpi xmlns:a14="http://schemas.microsoft.com/office/drawing/2010/main" val="0"/>
              </a:ext>
            </a:extLst>
          </a:blip>
          <a:srcRect l="43754" t="9214" r="42078" b="61153"/>
          <a:stretch/>
        </p:blipFill>
        <p:spPr>
          <a:xfrm>
            <a:off x="787113" y="768726"/>
            <a:ext cx="1581149" cy="1860175"/>
          </a:xfrm>
          <a:prstGeom prst="rect">
            <a:avLst/>
          </a:prstGeom>
        </p:spPr>
      </p:pic>
      <p:pic>
        <p:nvPicPr>
          <p:cNvPr id="14" name="Picture 13">
            <a:extLst>
              <a:ext uri="{FF2B5EF4-FFF2-40B4-BE49-F238E27FC236}">
                <a16:creationId xmlns:a16="http://schemas.microsoft.com/office/drawing/2014/main" id="{6067050A-DDB9-3061-71D2-3345F677AA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0" y="2979568"/>
            <a:ext cx="7163654" cy="6518137"/>
          </a:xfrm>
          <a:prstGeom prst="rect">
            <a:avLst/>
          </a:prstGeom>
        </p:spPr>
      </p:pic>
    </p:spTree>
    <p:extLst>
      <p:ext uri="{BB962C8B-B14F-4D97-AF65-F5344CB8AC3E}">
        <p14:creationId xmlns:p14="http://schemas.microsoft.com/office/powerpoint/2010/main" val="302981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1550142" y="9114655"/>
            <a:ext cx="3860043" cy="418905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723900"/>
            <a:ext cx="2362200" cy="1413025"/>
          </a:xfrm>
          <a:prstGeom prst="rect">
            <a:avLst/>
          </a:prstGeom>
        </p:spPr>
      </p:pic>
      <p:sp>
        <p:nvSpPr>
          <p:cNvPr id="2" name="Line Callout 1 (Border and Accent Bar) 3">
            <a:extLst>
              <a:ext uri="{FF2B5EF4-FFF2-40B4-BE49-F238E27FC236}">
                <a16:creationId xmlns:a16="http://schemas.microsoft.com/office/drawing/2014/main" id="{C141B03E-B4FA-DFD9-4D17-8BEB60337264}"/>
              </a:ext>
            </a:extLst>
          </p:cNvPr>
          <p:cNvSpPr/>
          <p:nvPr/>
        </p:nvSpPr>
        <p:spPr>
          <a:xfrm>
            <a:off x="990600" y="821885"/>
            <a:ext cx="5870224" cy="1315040"/>
          </a:xfrm>
          <a:prstGeom prst="accentBorderCallout1">
            <a:avLst>
              <a:gd name="adj1" fmla="val 18750"/>
              <a:gd name="adj2" fmla="val -3127"/>
              <a:gd name="adj3" fmla="val 17954"/>
              <a:gd name="adj4" fmla="val -17509"/>
            </a:avLst>
          </a:prstGeom>
          <a:solidFill>
            <a:schemeClr val="accent2">
              <a:lumMod val="40000"/>
              <a:lumOff val="60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a:solidFill>
                  <a:schemeClr val="bg1"/>
                </a:solidFill>
                <a:latin typeface="Arial" panose="020B0604020202020204" pitchFamily="34" charset="0"/>
                <a:cs typeface="Arial" panose="020B0604020202020204" pitchFamily="34" charset="0"/>
              </a:rPr>
              <a:t>Hoạt động nhóm</a:t>
            </a:r>
          </a:p>
        </p:txBody>
      </p:sp>
      <p:sp>
        <p:nvSpPr>
          <p:cNvPr id="4" name="TextBox 3">
            <a:extLst>
              <a:ext uri="{FF2B5EF4-FFF2-40B4-BE49-F238E27FC236}">
                <a16:creationId xmlns:a16="http://schemas.microsoft.com/office/drawing/2014/main" id="{3641F9B1-24C8-B7AD-3FDD-F9A5B39D54E8}"/>
              </a:ext>
            </a:extLst>
          </p:cNvPr>
          <p:cNvSpPr txBox="1"/>
          <p:nvPr/>
        </p:nvSpPr>
        <p:spPr>
          <a:xfrm>
            <a:off x="8229600" y="3162300"/>
            <a:ext cx="9434945" cy="5174237"/>
          </a:xfrm>
          <a:prstGeom prst="rect">
            <a:avLst/>
          </a:prstGeom>
          <a:noFill/>
        </p:spPr>
        <p:txBody>
          <a:bodyPr wrap="square">
            <a:spAutoFit/>
          </a:bodyPr>
          <a:lstStyle/>
          <a:p>
            <a:pPr marL="0" marR="90170" algn="just">
              <a:lnSpc>
                <a:spcPct val="150000"/>
              </a:lnSpc>
              <a:spcBef>
                <a:spcPts val="300"/>
              </a:spcBef>
              <a:spcAft>
                <a:spcPts val="300"/>
              </a:spcAft>
            </a:pPr>
            <a:r>
              <a:rPr lang="vi-VN" sz="4500">
                <a:effectLst/>
                <a:ea typeface="Calibri" panose="020F0502020204030204" pitchFamily="34" charset="0"/>
                <a:cs typeface="Times New Roman" panose="02020603050405020304" pitchFamily="18" charset="0"/>
              </a:rPr>
              <a:t>Chế tạo mô hình đơn giản và minh họa định luật bảo toàn năng lượng, liên quan đến một số dạng năng lượng khác nhau. Hoàn thiện báo cáo trên phiếu học tập. </a:t>
            </a:r>
            <a:endParaRPr lang="en-US" sz="4500">
              <a:effectLst/>
              <a:ea typeface="Calibri" panose="020F0502020204030204" pitchFamily="34" charset="0"/>
              <a:cs typeface="Times New Roman" panose="02020603050405020304" pitchFamily="18" charset="0"/>
            </a:endParaRPr>
          </a:p>
        </p:txBody>
      </p:sp>
      <p:pic>
        <p:nvPicPr>
          <p:cNvPr id="5" name="Picture 19">
            <a:extLst>
              <a:ext uri="{FF2B5EF4-FFF2-40B4-BE49-F238E27FC236}">
                <a16:creationId xmlns:a16="http://schemas.microsoft.com/office/drawing/2014/main" id="{81FE7546-7A98-1037-8EA5-D4DC6A5C1E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9879" y="3060870"/>
            <a:ext cx="7430517" cy="5275667"/>
          </a:xfrm>
          <a:prstGeom prst="rect">
            <a:avLst/>
          </a:prstGeom>
        </p:spPr>
      </p:pic>
    </p:spTree>
    <p:extLst>
      <p:ext uri="{BB962C8B-B14F-4D97-AF65-F5344CB8AC3E}">
        <p14:creationId xmlns:p14="http://schemas.microsoft.com/office/powerpoint/2010/main" val="111826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685800" y="571500"/>
            <a:ext cx="17068800" cy="92202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2016821" y="8108435"/>
            <a:ext cx="4460001" cy="48401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599" y="213659"/>
            <a:ext cx="2057400" cy="1230699"/>
          </a:xfrm>
          <a:prstGeom prst="rect">
            <a:avLst/>
          </a:prstGeom>
        </p:spPr>
      </p:pic>
      <p:graphicFrame>
        <p:nvGraphicFramePr>
          <p:cNvPr id="5" name="Table 4">
            <a:extLst>
              <a:ext uri="{FF2B5EF4-FFF2-40B4-BE49-F238E27FC236}">
                <a16:creationId xmlns:a16="http://schemas.microsoft.com/office/drawing/2014/main" id="{B51F4790-749F-227B-5A2B-478B9B472CB4}"/>
              </a:ext>
            </a:extLst>
          </p:cNvPr>
          <p:cNvGraphicFramePr>
            <a:graphicFrameLocks noGrp="1"/>
          </p:cNvGraphicFramePr>
          <p:nvPr>
            <p:extLst>
              <p:ext uri="{D42A27DB-BD31-4B8C-83A1-F6EECF244321}">
                <p14:modId xmlns:p14="http://schemas.microsoft.com/office/powerpoint/2010/main" val="2932249797"/>
              </p:ext>
            </p:extLst>
          </p:nvPr>
        </p:nvGraphicFramePr>
        <p:xfrm>
          <a:off x="1066800" y="825544"/>
          <a:ext cx="16230600" cy="9227912"/>
        </p:xfrm>
        <a:graphic>
          <a:graphicData uri="http://schemas.openxmlformats.org/drawingml/2006/table">
            <a:tbl>
              <a:tblPr firstRow="1" firstCol="1" bandRow="1"/>
              <a:tblGrid>
                <a:gridCol w="8115300">
                  <a:extLst>
                    <a:ext uri="{9D8B030D-6E8A-4147-A177-3AD203B41FA5}">
                      <a16:colId xmlns:a16="http://schemas.microsoft.com/office/drawing/2014/main" val="1270302338"/>
                    </a:ext>
                  </a:extLst>
                </a:gridCol>
                <a:gridCol w="8115300">
                  <a:extLst>
                    <a:ext uri="{9D8B030D-6E8A-4147-A177-3AD203B41FA5}">
                      <a16:colId xmlns:a16="http://schemas.microsoft.com/office/drawing/2014/main" val="1866700518"/>
                    </a:ext>
                  </a:extLst>
                </a:gridCol>
              </a:tblGrid>
              <a:tr h="1074694">
                <a:tc>
                  <a:txBody>
                    <a:bodyPr/>
                    <a:lstStyle/>
                    <a:p>
                      <a:pPr marL="0" marR="0" algn="just">
                        <a:lnSpc>
                          <a:spcPct val="150000"/>
                        </a:lnSpc>
                        <a:spcBef>
                          <a:spcPts val="0"/>
                        </a:spcBef>
                        <a:spcAft>
                          <a:spcPts val="0"/>
                        </a:spcAft>
                      </a:pPr>
                      <a:r>
                        <a:rPr lang="en-US" sz="2200" b="1">
                          <a:effectLst/>
                          <a:latin typeface="Arial" panose="020B0604020202020204" pitchFamily="34" charset="0"/>
                          <a:ea typeface="Calibri" panose="020F0502020204030204" pitchFamily="34" charset="0"/>
                          <a:cs typeface="Arial" panose="020B0604020202020204" pitchFamily="34" charset="0"/>
                        </a:rPr>
                        <a:t>Họ</a:t>
                      </a:r>
                      <a:r>
                        <a:rPr lang="vi-VN" sz="2200" b="1">
                          <a:effectLst/>
                          <a:latin typeface="Arial" panose="020B0604020202020204" pitchFamily="34" charset="0"/>
                          <a:ea typeface="Calibri" panose="020F0502020204030204" pitchFamily="34" charset="0"/>
                          <a:cs typeface="Arial" panose="020B0604020202020204" pitchFamily="34" charset="0"/>
                        </a:rPr>
                        <a:t> và tên:……………………………</a:t>
                      </a:r>
                      <a:endParaRPr lang="en-US" sz="2200" b="1">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vi-VN" sz="2200" b="1">
                          <a:effectLst/>
                          <a:latin typeface="Arial" panose="020B0604020202020204" pitchFamily="34" charset="0"/>
                          <a:ea typeface="Calibri" panose="020F0502020204030204" pitchFamily="34" charset="0"/>
                          <a:cs typeface="Arial" panose="020B0604020202020204" pitchFamily="34" charset="0"/>
                        </a:rPr>
                        <a:t>Lớp:………………………………….</a:t>
                      </a:r>
                      <a:endParaRPr lang="en-US" sz="2200" b="1">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vi-VN" sz="2200" b="1">
                          <a:effectLst/>
                          <a:latin typeface="Arial" panose="020B0604020202020204" pitchFamily="34" charset="0"/>
                          <a:ea typeface="Calibri" panose="020F0502020204030204" pitchFamily="34" charset="0"/>
                          <a:cs typeface="Arial" panose="020B0604020202020204" pitchFamily="34" charset="0"/>
                        </a:rPr>
                        <a:t>Nhóm:………………………………</a:t>
                      </a:r>
                      <a:endParaRPr lang="en-US" sz="2200" b="1">
                        <a:effectLst/>
                        <a:latin typeface="Arial" panose="020B0604020202020204" pitchFamily="34" charset="0"/>
                        <a:ea typeface="Calibri" panose="020F0502020204030204" pitchFamily="34" charset="0"/>
                        <a:cs typeface="Arial" panose="020B0604020202020204" pitchFamily="34" charset="0"/>
                      </a:endParaRPr>
                    </a:p>
                  </a:txBody>
                  <a:tcPr marL="33619" marR="33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200">
                          <a:effectLst/>
                          <a:latin typeface="Arial" panose="020B0604020202020204" pitchFamily="34" charset="0"/>
                          <a:ea typeface="Calibri" panose="020F050202020403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en-US" sz="2200" b="1">
                          <a:effectLst/>
                          <a:latin typeface="Arial" panose="020B0604020202020204" pitchFamily="34" charset="0"/>
                          <a:ea typeface="Calibri" panose="020F0502020204030204" pitchFamily="34" charset="0"/>
                          <a:cs typeface="Arial" panose="020B0604020202020204" pitchFamily="34" charset="0"/>
                        </a:rPr>
                        <a:t>PHIẾU</a:t>
                      </a:r>
                      <a:r>
                        <a:rPr lang="vi-VN" sz="2200" b="1">
                          <a:effectLst/>
                          <a:latin typeface="Arial" panose="020B0604020202020204" pitchFamily="34" charset="0"/>
                          <a:ea typeface="Calibri" panose="020F0502020204030204" pitchFamily="34" charset="0"/>
                          <a:cs typeface="Arial" panose="020B0604020202020204" pitchFamily="34" charset="0"/>
                        </a:rPr>
                        <a:t> HỌC TẬP SỐ 2</a:t>
                      </a:r>
                      <a:endParaRPr lang="en-US" sz="2200" b="1">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2200">
                          <a:effectLst/>
                          <a:latin typeface="Arial" panose="020B0604020202020204" pitchFamily="34" charset="0"/>
                          <a:ea typeface="Calibri" panose="020F050202020403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vi-VN" sz="2200">
                          <a:effectLst/>
                          <a:latin typeface="Arial" panose="020B0604020202020204" pitchFamily="34" charset="0"/>
                          <a:ea typeface="Calibri" panose="020F050202020403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Times New Roman" panose="02020603050405020304" pitchFamily="18" charset="0"/>
                      </a:endParaRPr>
                    </a:p>
                  </a:txBody>
                  <a:tcPr marL="33619" marR="33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1326271"/>
                  </a:ext>
                </a:extLst>
              </a:tr>
              <a:tr h="7278398">
                <a:tc gridSpan="2">
                  <a:txBody>
                    <a:bodyPr/>
                    <a:lstStyle/>
                    <a:p>
                      <a:pPr marL="342900" marR="0" lvl="0" indent="-342900" algn="l">
                        <a:lnSpc>
                          <a:spcPct val="150000"/>
                        </a:lnSpc>
                        <a:spcBef>
                          <a:spcPts val="0"/>
                        </a:spcBef>
                        <a:spcAft>
                          <a:spcPts val="0"/>
                        </a:spcAft>
                        <a:buFont typeface="Symbol" panose="05050102010706020507" pitchFamily="18" charset="2"/>
                        <a:buChar char=""/>
                      </a:pPr>
                      <a:r>
                        <a:rPr lang="en-US" sz="2200" b="1">
                          <a:effectLst/>
                          <a:latin typeface="Arial" panose="020B0604020202020204" pitchFamily="34" charset="0"/>
                          <a:ea typeface="Calibri" panose="020F0502020204030204" pitchFamily="34" charset="0"/>
                          <a:cs typeface="Arial" panose="020B0604020202020204" pitchFamily="34" charset="0"/>
                        </a:rPr>
                        <a:t>Mục</a:t>
                      </a:r>
                      <a:r>
                        <a:rPr lang="vi-VN" sz="2200" b="1">
                          <a:effectLst/>
                          <a:latin typeface="Arial" panose="020B0604020202020204" pitchFamily="34" charset="0"/>
                          <a:ea typeface="Calibri" panose="020F0502020204030204" pitchFamily="34" charset="0"/>
                          <a:cs typeface="Arial" panose="020B0604020202020204" pitchFamily="34" charset="0"/>
                        </a:rPr>
                        <a:t> tiêu: </a:t>
                      </a:r>
                      <a:r>
                        <a:rPr lang="vi-VN" sz="2200">
                          <a:effectLst/>
                          <a:latin typeface="Arial" panose="020B0604020202020204" pitchFamily="34" charset="0"/>
                          <a:ea typeface="Calibri" panose="020F0502020204030204" pitchFamily="34" charset="0"/>
                          <a:cs typeface="Arial" panose="020B0604020202020204" pitchFamily="34" charset="0"/>
                        </a:rPr>
                        <a:t>Minh họa định luật bảo toàn năng lượng.</a:t>
                      </a:r>
                      <a:endParaRPr lang="en-US" sz="22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a:lnSpc>
                          <a:spcPct val="150000"/>
                        </a:lnSpc>
                        <a:spcBef>
                          <a:spcPts val="0"/>
                        </a:spcBef>
                        <a:spcAft>
                          <a:spcPts val="0"/>
                        </a:spcAft>
                        <a:buFont typeface="Symbol" panose="05050102010706020507" pitchFamily="18" charset="2"/>
                        <a:buChar char=""/>
                      </a:pPr>
                      <a:r>
                        <a:rPr lang="en-US" sz="2200" b="1">
                          <a:effectLst/>
                          <a:latin typeface="Arial" panose="020B0604020202020204" pitchFamily="34" charset="0"/>
                          <a:ea typeface="Calibri" panose="020F0502020204030204" pitchFamily="34" charset="0"/>
                          <a:cs typeface="Arial" panose="020B0604020202020204" pitchFamily="34" charset="0"/>
                        </a:rPr>
                        <a:t>Nhiệm</a:t>
                      </a:r>
                      <a:r>
                        <a:rPr lang="vi-VN" sz="2200" b="1">
                          <a:effectLst/>
                          <a:latin typeface="Arial" panose="020B0604020202020204" pitchFamily="34" charset="0"/>
                          <a:ea typeface="Calibri" panose="020F0502020204030204" pitchFamily="34" charset="0"/>
                          <a:cs typeface="Arial" panose="020B0604020202020204" pitchFamily="34" charset="0"/>
                        </a:rPr>
                        <a:t> vụ: </a:t>
                      </a:r>
                      <a:endParaRPr lang="en-US" sz="2200" b="1">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a:lnSpc>
                          <a:spcPct val="150000"/>
                        </a:lnSpc>
                        <a:spcBef>
                          <a:spcPts val="0"/>
                        </a:spcBef>
                        <a:spcAft>
                          <a:spcPts val="0"/>
                        </a:spcAft>
                        <a:buFont typeface="+mj-lt"/>
                        <a:buAutoNum type="arabicPeriod"/>
                      </a:pPr>
                      <a:r>
                        <a:rPr lang="vi-VN" sz="2200">
                          <a:effectLst/>
                          <a:latin typeface="Arial" panose="020B0604020202020204" pitchFamily="34" charset="0"/>
                          <a:ea typeface="Calibri" panose="020F0502020204030204" pitchFamily="34" charset="0"/>
                          <a:cs typeface="Arial" panose="020B0604020202020204" pitchFamily="34" charset="0"/>
                        </a:rPr>
                        <a:t>HS thảo luận nhóm để hoàn thành nội dung thảo luận bên dưới. </a:t>
                      </a:r>
                      <a:endParaRPr lang="en-US" sz="22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a:lnSpc>
                          <a:spcPct val="150000"/>
                        </a:lnSpc>
                        <a:spcBef>
                          <a:spcPts val="0"/>
                        </a:spcBef>
                        <a:spcAft>
                          <a:spcPts val="0"/>
                        </a:spcAft>
                        <a:buFont typeface="+mj-lt"/>
                        <a:buAutoNum type="arabicPeriod"/>
                      </a:pPr>
                      <a:r>
                        <a:rPr lang="vi-VN" sz="2200">
                          <a:effectLst/>
                          <a:latin typeface="Arial" panose="020B0604020202020204" pitchFamily="34" charset="0"/>
                          <a:ea typeface="Calibri" panose="020F0502020204030204" pitchFamily="34" charset="0"/>
                          <a:cs typeface="Arial" panose="020B0604020202020204" pitchFamily="34" charset="0"/>
                        </a:rPr>
                        <a:t>Thời gian: 10 phút.</a:t>
                      </a:r>
                      <a:endParaRPr lang="en-US" sz="22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a:lnSpc>
                          <a:spcPct val="150000"/>
                        </a:lnSpc>
                        <a:spcBef>
                          <a:spcPts val="0"/>
                        </a:spcBef>
                        <a:spcAft>
                          <a:spcPts val="0"/>
                        </a:spcAft>
                        <a:buFont typeface="Symbol" panose="05050102010706020507" pitchFamily="18" charset="2"/>
                        <a:buChar char=""/>
                      </a:pPr>
                      <a:r>
                        <a:rPr lang="en-US" sz="2200">
                          <a:effectLst/>
                          <a:latin typeface="Arial" panose="020B0604020202020204" pitchFamily="34" charset="0"/>
                          <a:ea typeface="Calibri" panose="020F0502020204030204" pitchFamily="34" charset="0"/>
                          <a:cs typeface="Arial" panose="020B0604020202020204" pitchFamily="34" charset="0"/>
                        </a:rPr>
                        <a:t>Nội</a:t>
                      </a:r>
                      <a:r>
                        <a:rPr lang="vi-VN" sz="2200">
                          <a:effectLst/>
                          <a:latin typeface="Arial" panose="020B0604020202020204" pitchFamily="34" charset="0"/>
                          <a:ea typeface="Calibri" panose="020F0502020204030204" pitchFamily="34" charset="0"/>
                          <a:cs typeface="Arial" panose="020B0604020202020204" pitchFamily="34" charset="0"/>
                        </a:rPr>
                        <a:t> dung thảo luận.</a:t>
                      </a:r>
                      <a:endParaRPr lang="en-US" sz="2200">
                        <a:effectLst/>
                        <a:latin typeface="Arial" panose="020B0604020202020204" pitchFamily="34" charset="0"/>
                        <a:ea typeface="Calibri" panose="020F0502020204030204" pitchFamily="34" charset="0"/>
                        <a:cs typeface="Arial" panose="020B0604020202020204" pitchFamily="34" charset="0"/>
                      </a:endParaRPr>
                    </a:p>
                    <a:p>
                      <a:pPr marL="228600" marR="0" algn="just">
                        <a:lnSpc>
                          <a:spcPct val="150000"/>
                        </a:lnSpc>
                        <a:spcBef>
                          <a:spcPts val="0"/>
                        </a:spcBef>
                        <a:spcAft>
                          <a:spcPts val="600"/>
                        </a:spcAft>
                      </a:pPr>
                      <a:r>
                        <a:rPr lang="vi-VN" sz="2200">
                          <a:effectLst/>
                          <a:latin typeface="Arial" panose="020B0604020202020204" pitchFamily="34" charset="0"/>
                          <a:ea typeface="Calibri" panose="020F0502020204030204" pitchFamily="34" charset="0"/>
                          <a:cs typeface="Arial" panose="020B0604020202020204" pitchFamily="34" charset="0"/>
                        </a:rPr>
                        <a:t>Chế tạo mô hình đơn giản để minh họa định luật bảo toàn năng lượng, liên quan đến một số dạng năng lượng khác nhau. </a:t>
                      </a:r>
                      <a:endParaRPr lang="en-US" sz="22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vi-VN" sz="2200" b="1">
                          <a:effectLst/>
                          <a:latin typeface="Arial" panose="020B0604020202020204" pitchFamily="34" charset="0"/>
                          <a:ea typeface="Calibri" panose="020F0502020204030204" pitchFamily="34" charset="0"/>
                          <a:cs typeface="Arial" panose="020B0604020202020204" pitchFamily="34" charset="0"/>
                        </a:rPr>
                        <a:t>Trả lời: </a:t>
                      </a:r>
                      <a:endParaRPr lang="en-US" sz="22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0"/>
                        </a:spcBef>
                        <a:spcAft>
                          <a:spcPts val="1200"/>
                        </a:spcAft>
                      </a:pPr>
                      <a:r>
                        <a:rPr lang="vi-VN" sz="2200" b="1">
                          <a:effectLst/>
                          <a:latin typeface="Arial" panose="020B0604020202020204" pitchFamily="34" charset="0"/>
                          <a:ea typeface="Calibri" panose="020F0502020204030204" pitchFamily="34" charset="0"/>
                          <a:cs typeface="Arial" panose="020B0604020202020204" pitchFamily="34" charset="0"/>
                        </a:rPr>
                        <a:t>* Dụng cụ:</a:t>
                      </a:r>
                      <a:r>
                        <a:rPr lang="vi-VN" sz="2200">
                          <a:effectLst/>
                          <a:latin typeface="Arial" panose="020B0604020202020204" pitchFamily="34" charset="0"/>
                          <a:ea typeface="Calibri" panose="020F0502020204030204" pitchFamily="34" charset="0"/>
                          <a:cs typeface="Arial" panose="020B0604020202020204" pitchFamily="34" charset="0"/>
                        </a:rPr>
                        <a:t> một viên bi, hai thanh kim loại nhẵn, hai giá đỡ có vít điều chỉnh độ cao.</a:t>
                      </a:r>
                      <a:endParaRPr lang="en-US" sz="2200">
                        <a:effectLst/>
                        <a:latin typeface="Arial" panose="020B0604020202020204" pitchFamily="34" charset="0"/>
                        <a:ea typeface="Calibri" panose="020F0502020204030204" pitchFamily="34" charset="0"/>
                        <a:cs typeface="Arial" panose="020B0604020202020204" pitchFamily="34" charset="0"/>
                      </a:endParaRPr>
                    </a:p>
                    <a:p>
                      <a:pPr marL="30480" marR="30480" indent="0" algn="just">
                        <a:lnSpc>
                          <a:spcPct val="150000"/>
                        </a:lnSpc>
                        <a:spcBef>
                          <a:spcPts val="0"/>
                        </a:spcBef>
                        <a:spcAft>
                          <a:spcPts val="1200"/>
                        </a:spcAft>
                        <a:buFont typeface="Arial" panose="020B0604020202020204" pitchFamily="34" charset="0"/>
                        <a:buNone/>
                      </a:pPr>
                      <a:r>
                        <a:rPr lang="en-US" sz="2200" b="1">
                          <a:effectLst/>
                          <a:latin typeface="Arial" panose="020B0604020202020204" pitchFamily="34" charset="0"/>
                          <a:ea typeface="Calibri" panose="020F0502020204030204" pitchFamily="34" charset="0"/>
                          <a:cs typeface="Arial" panose="020B0604020202020204" pitchFamily="34" charset="0"/>
                        </a:rPr>
                        <a:t>* </a:t>
                      </a:r>
                      <a:r>
                        <a:rPr lang="vi-VN" sz="2200" b="1">
                          <a:effectLst/>
                          <a:latin typeface="Arial" panose="020B0604020202020204" pitchFamily="34" charset="0"/>
                          <a:ea typeface="Calibri" panose="020F0502020204030204" pitchFamily="34" charset="0"/>
                          <a:cs typeface="Arial" panose="020B0604020202020204" pitchFamily="34" charset="0"/>
                        </a:rPr>
                        <a:t>Chế tạo:</a:t>
                      </a:r>
                      <a:r>
                        <a:rPr lang="vi-VN" sz="2200">
                          <a:effectLst/>
                          <a:latin typeface="Arial" panose="020B0604020202020204" pitchFamily="34" charset="0"/>
                          <a:ea typeface="Calibri" panose="020F0502020204030204" pitchFamily="34" charset="0"/>
                          <a:cs typeface="Arial" panose="020B0604020202020204" pitchFamily="34" charset="0"/>
                        </a:rPr>
                        <a:t> Dùng hai</a:t>
                      </a:r>
                      <a:r>
                        <a:rPr lang="vi-VN" sz="2200">
                          <a:effectLst/>
                          <a:latin typeface="Arial" panose="020B0604020202020204" pitchFamily="34" charset="0"/>
                          <a:ea typeface="Times New Roman" panose="02020603050405020304" pitchFamily="18" charset="0"/>
                          <a:cs typeface="Arial" panose="020B0604020202020204" pitchFamily="34" charset="0"/>
                        </a:rPr>
                        <a:t> </a:t>
                      </a:r>
                      <a:r>
                        <a:rPr lang="vi-VN" sz="2200">
                          <a:effectLst/>
                          <a:latin typeface="Arial" panose="020B0604020202020204" pitchFamily="34" charset="0"/>
                          <a:ea typeface="Calibri" panose="020F0502020204030204" pitchFamily="34" charset="0"/>
                          <a:cs typeface="Arial" panose="020B0604020202020204" pitchFamily="34" charset="0"/>
                        </a:rPr>
                        <a:t>thanh kim loại uốn thành đường ray và gắn lên giá đỡ để tạo được mô hình như hình bên.</a:t>
                      </a:r>
                      <a:endParaRPr lang="en-US" sz="2200">
                        <a:effectLst/>
                        <a:latin typeface="Arial" panose="020B0604020202020204" pitchFamily="34" charset="0"/>
                        <a:ea typeface="Calibri" panose="020F0502020204030204" pitchFamily="34" charset="0"/>
                        <a:cs typeface="Arial" panose="020B0604020202020204" pitchFamily="34" charset="0"/>
                      </a:endParaRPr>
                    </a:p>
                    <a:p>
                      <a:pPr marL="30480" marR="30480" indent="0" algn="just">
                        <a:lnSpc>
                          <a:spcPct val="150000"/>
                        </a:lnSpc>
                        <a:spcBef>
                          <a:spcPts val="0"/>
                        </a:spcBef>
                        <a:spcAft>
                          <a:spcPts val="1200"/>
                        </a:spcAft>
                        <a:buFont typeface="Arial" panose="020B0604020202020204" pitchFamily="34" charset="0"/>
                        <a:buNone/>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619" marR="33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71516318"/>
                  </a:ext>
                </a:extLst>
              </a:tr>
            </a:tbl>
          </a:graphicData>
        </a:graphic>
      </p:graphicFrame>
      <p:pic>
        <p:nvPicPr>
          <p:cNvPr id="7" name="Picture 6">
            <a:extLst>
              <a:ext uri="{FF2B5EF4-FFF2-40B4-BE49-F238E27FC236}">
                <a16:creationId xmlns:a16="http://schemas.microsoft.com/office/drawing/2014/main" id="{BDAC3881-B5BE-EF04-9DBC-8CB32CEBA2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5220" y="7530793"/>
            <a:ext cx="3496163" cy="2514951"/>
          </a:xfrm>
          <a:prstGeom prst="rect">
            <a:avLst/>
          </a:prstGeom>
        </p:spPr>
      </p:pic>
    </p:spTree>
    <p:extLst>
      <p:ext uri="{BB962C8B-B14F-4D97-AF65-F5344CB8AC3E}">
        <p14:creationId xmlns:p14="http://schemas.microsoft.com/office/powerpoint/2010/main" val="1477265012"/>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685800" y="571500"/>
            <a:ext cx="17068800" cy="92202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2016821" y="8108435"/>
            <a:ext cx="4460001" cy="48401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599" y="213659"/>
            <a:ext cx="2057400" cy="1230699"/>
          </a:xfrm>
          <a:prstGeom prst="rect">
            <a:avLst/>
          </a:prstGeom>
        </p:spPr>
      </p:pic>
      <p:graphicFrame>
        <p:nvGraphicFramePr>
          <p:cNvPr id="5" name="Table 4">
            <a:extLst>
              <a:ext uri="{FF2B5EF4-FFF2-40B4-BE49-F238E27FC236}">
                <a16:creationId xmlns:a16="http://schemas.microsoft.com/office/drawing/2014/main" id="{B51F4790-749F-227B-5A2B-478B9B472CB4}"/>
              </a:ext>
            </a:extLst>
          </p:cNvPr>
          <p:cNvGraphicFramePr>
            <a:graphicFrameLocks noGrp="1"/>
          </p:cNvGraphicFramePr>
          <p:nvPr>
            <p:extLst>
              <p:ext uri="{D42A27DB-BD31-4B8C-83A1-F6EECF244321}">
                <p14:modId xmlns:p14="http://schemas.microsoft.com/office/powerpoint/2010/main" val="2719512962"/>
              </p:ext>
            </p:extLst>
          </p:nvPr>
        </p:nvGraphicFramePr>
        <p:xfrm>
          <a:off x="1498022" y="1454749"/>
          <a:ext cx="15444356" cy="7464499"/>
        </p:xfrm>
        <a:graphic>
          <a:graphicData uri="http://schemas.openxmlformats.org/drawingml/2006/table">
            <a:tbl>
              <a:tblPr firstRow="1" firstCol="1" bandRow="1"/>
              <a:tblGrid>
                <a:gridCol w="7722178">
                  <a:extLst>
                    <a:ext uri="{9D8B030D-6E8A-4147-A177-3AD203B41FA5}">
                      <a16:colId xmlns:a16="http://schemas.microsoft.com/office/drawing/2014/main" val="1270302338"/>
                    </a:ext>
                  </a:extLst>
                </a:gridCol>
                <a:gridCol w="7722178">
                  <a:extLst>
                    <a:ext uri="{9D8B030D-6E8A-4147-A177-3AD203B41FA5}">
                      <a16:colId xmlns:a16="http://schemas.microsoft.com/office/drawing/2014/main" val="1866700518"/>
                    </a:ext>
                  </a:extLst>
                </a:gridCol>
              </a:tblGrid>
              <a:tr h="1961045">
                <a:tc>
                  <a:txBody>
                    <a:bodyPr/>
                    <a:lstStyle/>
                    <a:p>
                      <a:pPr marL="0" marR="0" algn="just">
                        <a:lnSpc>
                          <a:spcPct val="150000"/>
                        </a:lnSpc>
                        <a:spcBef>
                          <a:spcPts val="0"/>
                        </a:spcBef>
                        <a:spcAft>
                          <a:spcPts val="0"/>
                        </a:spcAft>
                      </a:pPr>
                      <a:r>
                        <a:rPr lang="en-US" sz="2500" b="1">
                          <a:effectLst/>
                          <a:latin typeface="Arial" panose="020B0604020202020204" pitchFamily="34" charset="0"/>
                          <a:ea typeface="Calibri" panose="020F0502020204030204" pitchFamily="34" charset="0"/>
                          <a:cs typeface="Arial" panose="020B0604020202020204" pitchFamily="34" charset="0"/>
                        </a:rPr>
                        <a:t>Họ</a:t>
                      </a:r>
                      <a:r>
                        <a:rPr lang="vi-VN" sz="2500" b="1">
                          <a:effectLst/>
                          <a:latin typeface="Arial" panose="020B0604020202020204" pitchFamily="34" charset="0"/>
                          <a:ea typeface="Calibri" panose="020F0502020204030204" pitchFamily="34" charset="0"/>
                          <a:cs typeface="Arial" panose="020B0604020202020204" pitchFamily="34" charset="0"/>
                        </a:rPr>
                        <a:t> và tên:……………………………</a:t>
                      </a:r>
                      <a:endParaRPr lang="en-US" sz="2500" b="1">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vi-VN" sz="2500" b="1">
                          <a:effectLst/>
                          <a:latin typeface="Arial" panose="020B0604020202020204" pitchFamily="34" charset="0"/>
                          <a:ea typeface="Calibri" panose="020F0502020204030204" pitchFamily="34" charset="0"/>
                          <a:cs typeface="Arial" panose="020B0604020202020204" pitchFamily="34" charset="0"/>
                        </a:rPr>
                        <a:t>Lớp:………………………………….</a:t>
                      </a:r>
                      <a:endParaRPr lang="en-US" sz="2500" b="1">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vi-VN" sz="2500" b="1">
                          <a:effectLst/>
                          <a:latin typeface="Arial" panose="020B0604020202020204" pitchFamily="34" charset="0"/>
                          <a:ea typeface="Calibri" panose="020F0502020204030204" pitchFamily="34" charset="0"/>
                          <a:cs typeface="Arial" panose="020B0604020202020204" pitchFamily="34" charset="0"/>
                        </a:rPr>
                        <a:t>Nhóm:………………………………</a:t>
                      </a:r>
                      <a:endParaRPr lang="en-US" sz="2500" b="1">
                        <a:effectLst/>
                        <a:latin typeface="Arial" panose="020B0604020202020204" pitchFamily="34" charset="0"/>
                        <a:ea typeface="Calibri" panose="020F0502020204030204" pitchFamily="34" charset="0"/>
                        <a:cs typeface="Arial" panose="020B0604020202020204" pitchFamily="34" charset="0"/>
                      </a:endParaRPr>
                    </a:p>
                  </a:txBody>
                  <a:tcPr marL="33619" marR="33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500">
                          <a:effectLst/>
                          <a:latin typeface="Arial" panose="020B0604020202020204" pitchFamily="34" charset="0"/>
                          <a:ea typeface="Calibri" panose="020F0502020204030204" pitchFamily="34" charset="0"/>
                          <a:cs typeface="Arial" panose="020B0604020202020204" pitchFamily="34" charset="0"/>
                        </a:rPr>
                        <a:t> </a:t>
                      </a:r>
                    </a:p>
                    <a:p>
                      <a:pPr marL="0" marR="0" algn="ctr">
                        <a:lnSpc>
                          <a:spcPct val="150000"/>
                        </a:lnSpc>
                        <a:spcBef>
                          <a:spcPts val="0"/>
                        </a:spcBef>
                        <a:spcAft>
                          <a:spcPts val="0"/>
                        </a:spcAft>
                      </a:pPr>
                      <a:r>
                        <a:rPr lang="en-US" sz="2500" b="1">
                          <a:effectLst/>
                          <a:latin typeface="Arial" panose="020B0604020202020204" pitchFamily="34" charset="0"/>
                          <a:ea typeface="Calibri" panose="020F0502020204030204" pitchFamily="34" charset="0"/>
                          <a:cs typeface="Arial" panose="020B0604020202020204" pitchFamily="34" charset="0"/>
                        </a:rPr>
                        <a:t>PHIẾU</a:t>
                      </a:r>
                      <a:r>
                        <a:rPr lang="vi-VN" sz="2500" b="1">
                          <a:effectLst/>
                          <a:latin typeface="Arial" panose="020B0604020202020204" pitchFamily="34" charset="0"/>
                          <a:ea typeface="Calibri" panose="020F0502020204030204" pitchFamily="34" charset="0"/>
                          <a:cs typeface="Arial" panose="020B0604020202020204" pitchFamily="34" charset="0"/>
                        </a:rPr>
                        <a:t> HỌC TẬP SỐ 2</a:t>
                      </a:r>
                      <a:endParaRPr lang="en-US" sz="2500" b="1">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vi-VN" sz="2500">
                          <a:effectLst/>
                          <a:latin typeface="Arial" panose="020B0604020202020204" pitchFamily="34" charset="0"/>
                          <a:ea typeface="Calibri" panose="020F0502020204030204" pitchFamily="34" charset="0"/>
                          <a:cs typeface="Arial" panose="020B0604020202020204" pitchFamily="34" charset="0"/>
                        </a:rPr>
                        <a:t> </a:t>
                      </a:r>
                      <a:endParaRPr lang="en-US" sz="25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0"/>
                        </a:spcAft>
                      </a:pPr>
                      <a:r>
                        <a:rPr lang="vi-VN" sz="2500">
                          <a:effectLst/>
                          <a:latin typeface="Arial" panose="020B0604020202020204" pitchFamily="34" charset="0"/>
                          <a:ea typeface="Calibri" panose="020F0502020204030204" pitchFamily="34" charset="0"/>
                          <a:cs typeface="Arial" panose="020B0604020202020204" pitchFamily="34" charset="0"/>
                        </a:rPr>
                        <a:t> </a:t>
                      </a:r>
                      <a:endParaRPr lang="en-US" sz="2500">
                        <a:effectLst/>
                        <a:latin typeface="Arial" panose="020B0604020202020204" pitchFamily="34" charset="0"/>
                        <a:ea typeface="Calibri" panose="020F0502020204030204" pitchFamily="34" charset="0"/>
                        <a:cs typeface="Arial" panose="020B0604020202020204" pitchFamily="34" charset="0"/>
                      </a:endParaRPr>
                    </a:p>
                  </a:txBody>
                  <a:tcPr marL="33619" marR="33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1326271"/>
                  </a:ext>
                </a:extLst>
              </a:tr>
              <a:tr h="5249047">
                <a:tc gridSpan="2">
                  <a:txBody>
                    <a:bodyPr/>
                    <a:lstStyle/>
                    <a:p>
                      <a:pPr marL="0" marR="0" algn="just">
                        <a:lnSpc>
                          <a:spcPct val="150000"/>
                        </a:lnSpc>
                        <a:spcBef>
                          <a:spcPts val="0"/>
                        </a:spcBef>
                        <a:spcAft>
                          <a:spcPts val="0"/>
                        </a:spcAft>
                      </a:pPr>
                      <a:r>
                        <a:rPr lang="vi-VN" sz="2500" b="1">
                          <a:effectLst/>
                          <a:latin typeface="Arial" panose="020B0604020202020204" pitchFamily="34" charset="0"/>
                          <a:ea typeface="Calibri" panose="020F0502020204030204" pitchFamily="34" charset="0"/>
                          <a:cs typeface="Arial" panose="020B0604020202020204" pitchFamily="34" charset="0"/>
                        </a:rPr>
                        <a:t>Trả lời: </a:t>
                      </a:r>
                      <a:endParaRPr lang="en-US" sz="25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vi-VN" sz="2500" b="1" kern="1200">
                          <a:solidFill>
                            <a:schemeClr val="tx1"/>
                          </a:solidFill>
                          <a:effectLst/>
                          <a:latin typeface="Arial" panose="020B0604020202020204" pitchFamily="34" charset="0"/>
                          <a:ea typeface="+mn-ea"/>
                          <a:cs typeface="Arial" panose="020B0604020202020204" pitchFamily="34" charset="0"/>
                        </a:rPr>
                        <a:t>* Tiến hành thí nghiệm:</a:t>
                      </a:r>
                      <a:endParaRPr lang="en-US" sz="2500" kern="1200">
                        <a:solidFill>
                          <a:schemeClr val="tx1"/>
                        </a:solidFill>
                        <a:effectLst/>
                        <a:latin typeface="Arial" panose="020B0604020202020204" pitchFamily="34" charset="0"/>
                        <a:ea typeface="+mn-ea"/>
                        <a:cs typeface="Arial" panose="020B0604020202020204" pitchFamily="34" charset="0"/>
                      </a:endParaRPr>
                    </a:p>
                    <a:p>
                      <a:pPr marL="285750" indent="-285750">
                        <a:lnSpc>
                          <a:spcPct val="150000"/>
                        </a:lnSpc>
                        <a:buFont typeface="Arial" panose="020B0604020202020204" pitchFamily="34" charset="0"/>
                        <a:buChar char="•"/>
                      </a:pPr>
                      <a:r>
                        <a:rPr lang="vi-VN" sz="2500" kern="1200">
                          <a:solidFill>
                            <a:schemeClr val="tx1"/>
                          </a:solidFill>
                          <a:effectLst/>
                          <a:latin typeface="Arial" panose="020B0604020202020204" pitchFamily="34" charset="0"/>
                          <a:ea typeface="+mn-ea"/>
                          <a:cs typeface="Arial" panose="020B0604020202020204" pitchFamily="34" charset="0"/>
                        </a:rPr>
                        <a:t>Thả viên bi từ điểm A trên đường ray.</a:t>
                      </a:r>
                      <a:endParaRPr lang="en-US" sz="2500" kern="1200">
                        <a:solidFill>
                          <a:schemeClr val="tx1"/>
                        </a:solidFill>
                        <a:effectLst/>
                        <a:latin typeface="Arial" panose="020B0604020202020204" pitchFamily="34" charset="0"/>
                        <a:ea typeface="+mn-ea"/>
                        <a:cs typeface="Arial" panose="020B0604020202020204" pitchFamily="34" charset="0"/>
                      </a:endParaRPr>
                    </a:p>
                    <a:p>
                      <a:pPr marL="285750" indent="-285750">
                        <a:lnSpc>
                          <a:spcPct val="150000"/>
                        </a:lnSpc>
                        <a:buFont typeface="Arial" panose="020B0604020202020204" pitchFamily="34" charset="0"/>
                        <a:buChar char="•"/>
                      </a:pPr>
                      <a:r>
                        <a:rPr lang="vi-VN" sz="2500" kern="1200">
                          <a:solidFill>
                            <a:schemeClr val="tx1"/>
                          </a:solidFill>
                          <a:effectLst/>
                          <a:latin typeface="Arial" panose="020B0604020202020204" pitchFamily="34" charset="0"/>
                          <a:ea typeface="+mn-ea"/>
                          <a:cs typeface="Arial" panose="020B0604020202020204" pitchFamily="34" charset="0"/>
                        </a:rPr>
                        <a:t>Kiểm chứng xem viên bi có lên được điểm D không?</a:t>
                      </a:r>
                      <a:endParaRPr lang="en-US" sz="2500" kern="1200">
                        <a:solidFill>
                          <a:schemeClr val="tx1"/>
                        </a:solidFill>
                        <a:effectLst/>
                        <a:latin typeface="Arial" panose="020B0604020202020204" pitchFamily="34" charset="0"/>
                        <a:ea typeface="+mn-ea"/>
                        <a:cs typeface="Arial" panose="020B0604020202020204" pitchFamily="34" charset="0"/>
                      </a:endParaRPr>
                    </a:p>
                    <a:p>
                      <a:pPr>
                        <a:lnSpc>
                          <a:spcPct val="150000"/>
                        </a:lnSpc>
                      </a:pPr>
                      <a:r>
                        <a:rPr lang="vi-VN" sz="2500" b="1" kern="1200">
                          <a:solidFill>
                            <a:schemeClr val="tx1"/>
                          </a:solidFill>
                          <a:effectLst/>
                          <a:latin typeface="Arial" panose="020B0604020202020204" pitchFamily="34" charset="0"/>
                          <a:ea typeface="+mn-ea"/>
                          <a:cs typeface="Arial" panose="020B0604020202020204" pitchFamily="34" charset="0"/>
                        </a:rPr>
                        <a:t>* Kết quả:</a:t>
                      </a:r>
                      <a:endParaRPr lang="en-US" sz="2500" kern="1200">
                        <a:solidFill>
                          <a:schemeClr val="tx1"/>
                        </a:solidFill>
                        <a:effectLst/>
                        <a:latin typeface="Arial" panose="020B0604020202020204" pitchFamily="34" charset="0"/>
                        <a:ea typeface="+mn-ea"/>
                        <a:cs typeface="Arial" panose="020B0604020202020204" pitchFamily="34" charset="0"/>
                      </a:endParaRPr>
                    </a:p>
                    <a:p>
                      <a:pPr>
                        <a:lnSpc>
                          <a:spcPct val="150000"/>
                        </a:lnSpc>
                      </a:pPr>
                      <a:r>
                        <a:rPr lang="vi-VN" sz="2500" kern="1200">
                          <a:solidFill>
                            <a:schemeClr val="tx1"/>
                          </a:solidFill>
                          <a:effectLst/>
                          <a:latin typeface="Arial" panose="020B0604020202020204" pitchFamily="34" charset="0"/>
                          <a:ea typeface="+mn-ea"/>
                          <a:cs typeface="Arial" panose="020B0604020202020204" pitchFamily="34" charset="0"/>
                        </a:rPr>
                        <a:t>Viên bi lên gần tới điểm D, vì: trong quá trình viên bi di chuyển từ điểm A trên đường ray, có sự ma sát giữa viên bi và đường ray làm cho cả viên bi và đường ray nóng lên, đồng thời phát ra âm thanh. Như vậy trong quá trình di chuyển, năng lượng của viên bi bị hao phí do lực ma sát trên đường ray và sức cản của không khí nên viên bi chỉ có thể di chuyển lên gần tới điểm D chứ không thể lên đúng điểm D như lúc đầu.</a:t>
                      </a:r>
                      <a:endParaRPr lang="en-US" sz="2500">
                        <a:effectLst/>
                        <a:latin typeface="Arial" panose="020B0604020202020204" pitchFamily="34" charset="0"/>
                        <a:ea typeface="Calibri" panose="020F0502020204030204" pitchFamily="34" charset="0"/>
                        <a:cs typeface="Arial" panose="020B0604020202020204" pitchFamily="34" charset="0"/>
                      </a:endParaRPr>
                    </a:p>
                  </a:txBody>
                  <a:tcPr marL="33619" marR="33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71516318"/>
                  </a:ext>
                </a:extLst>
              </a:tr>
            </a:tbl>
          </a:graphicData>
        </a:graphic>
      </p:graphicFrame>
    </p:spTree>
    <p:extLst>
      <p:ext uri="{BB962C8B-B14F-4D97-AF65-F5344CB8AC3E}">
        <p14:creationId xmlns:p14="http://schemas.microsoft.com/office/powerpoint/2010/main" val="4245658748"/>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383460" y="6047747"/>
            <a:ext cx="19054923" cy="4239255"/>
          </a:xfrm>
          <a:prstGeom prst="rect">
            <a:avLst/>
          </a:prstGeom>
        </p:spPr>
      </p:pic>
      <p:grpSp>
        <p:nvGrpSpPr>
          <p:cNvPr id="17" name="Group 16">
            <a:extLst>
              <a:ext uri="{FF2B5EF4-FFF2-40B4-BE49-F238E27FC236}">
                <a16:creationId xmlns:a16="http://schemas.microsoft.com/office/drawing/2014/main" id="{7F7B84D5-D82D-3448-D9E0-7A8E1AA000DF}"/>
              </a:ext>
            </a:extLst>
          </p:cNvPr>
          <p:cNvGrpSpPr/>
          <p:nvPr/>
        </p:nvGrpSpPr>
        <p:grpSpPr>
          <a:xfrm>
            <a:off x="2479586" y="741037"/>
            <a:ext cx="13798425" cy="7836500"/>
            <a:chOff x="1653057" y="494024"/>
            <a:chExt cx="9198950" cy="5224333"/>
          </a:xfrm>
        </p:grpSpPr>
        <p:pic>
          <p:nvPicPr>
            <p:cNvPr id="10" name="Picture 2">
              <a:extLst>
                <a:ext uri="{FF2B5EF4-FFF2-40B4-BE49-F238E27FC236}">
                  <a16:creationId xmlns:a16="http://schemas.microsoft.com/office/drawing/2014/main" id="{6AAD3FF8-0A95-4253-16DA-C6A110DE7D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057" y="494024"/>
              <a:ext cx="4845654" cy="4731119"/>
            </a:xfrm>
            <a:prstGeom prst="rect">
              <a:avLst/>
            </a:prstGeom>
          </p:spPr>
        </p:pic>
        <p:pic>
          <p:nvPicPr>
            <p:cNvPr id="11" name="Picture 2">
              <a:extLst>
                <a:ext uri="{FF2B5EF4-FFF2-40B4-BE49-F238E27FC236}">
                  <a16:creationId xmlns:a16="http://schemas.microsoft.com/office/drawing/2014/main" id="{AD3C93F0-C046-4D86-D20C-0BFACCCA4F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06353" y="987238"/>
              <a:ext cx="4845654" cy="4731119"/>
            </a:xfrm>
            <a:prstGeom prst="rect">
              <a:avLst/>
            </a:prstGeom>
          </p:spPr>
        </p:pic>
      </p:grpSp>
      <p:pic>
        <p:nvPicPr>
          <p:cNvPr id="13" name="Picture 11">
            <a:extLst>
              <a:ext uri="{FF2B5EF4-FFF2-40B4-BE49-F238E27FC236}">
                <a16:creationId xmlns:a16="http://schemas.microsoft.com/office/drawing/2014/main" id="{7B40201E-42C1-D00F-32FA-716525D71F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18229" y="6543377"/>
            <a:ext cx="3069771" cy="3743624"/>
          </a:xfrm>
          <a:prstGeom prst="rect">
            <a:avLst/>
          </a:prstGeom>
        </p:spPr>
      </p:pic>
      <p:pic>
        <p:nvPicPr>
          <p:cNvPr id="14" name="Picture 20">
            <a:extLst>
              <a:ext uri="{FF2B5EF4-FFF2-40B4-BE49-F238E27FC236}">
                <a16:creationId xmlns:a16="http://schemas.microsoft.com/office/drawing/2014/main" id="{B9857C79-E675-553A-E9E7-F70015286F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 y="6249671"/>
            <a:ext cx="3472103" cy="4037330"/>
          </a:xfrm>
          <a:prstGeom prst="rect">
            <a:avLst/>
          </a:prstGeom>
        </p:spPr>
      </p:pic>
      <p:sp>
        <p:nvSpPr>
          <p:cNvPr id="16" name="TextBox 15">
            <a:extLst>
              <a:ext uri="{FF2B5EF4-FFF2-40B4-BE49-F238E27FC236}">
                <a16:creationId xmlns:a16="http://schemas.microsoft.com/office/drawing/2014/main" id="{09A18839-D799-FE47-8F7C-324684EB0894}"/>
              </a:ext>
            </a:extLst>
          </p:cNvPr>
          <p:cNvSpPr txBox="1"/>
          <p:nvPr/>
        </p:nvSpPr>
        <p:spPr>
          <a:xfrm>
            <a:off x="2933336" y="3444893"/>
            <a:ext cx="12875079" cy="2308324"/>
          </a:xfrm>
          <a:prstGeom prst="rect">
            <a:avLst/>
          </a:prstGeom>
          <a:noFill/>
        </p:spPr>
        <p:txBody>
          <a:bodyPr wrap="square">
            <a:spAutoFit/>
          </a:bodyPr>
          <a:lstStyle/>
          <a:p>
            <a:pPr algn="ctr" defTabSz="1371600"/>
            <a:r>
              <a:rPr lang="en-US" sz="14400" b="1" dirty="0">
                <a:solidFill>
                  <a:prstClr val="black"/>
                </a:solidFill>
                <a:latin typeface="Arial" panose="020B0604020202020204" pitchFamily="34" charset="0"/>
                <a:cs typeface="Arial" panose="020B0604020202020204" pitchFamily="34" charset="0"/>
              </a:rPr>
              <a:t>ONG TÌM CHỮ</a:t>
            </a:r>
          </a:p>
        </p:txBody>
      </p:sp>
      <p:pic>
        <p:nvPicPr>
          <p:cNvPr id="18" name="Picture 7">
            <a:extLst>
              <a:ext uri="{FF2B5EF4-FFF2-40B4-BE49-F238E27FC236}">
                <a16:creationId xmlns:a16="http://schemas.microsoft.com/office/drawing/2014/main" id="{E074BB2E-F491-AFD3-D72C-EDC5FFBE164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199405" y="965926"/>
            <a:ext cx="1619526" cy="135837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5247 0.04537 L -0.05247 0.04561 C -0.05299 0.04561 -0.06862 0.06644 -0.07213 0.07361 C -0.0737 0.0757 -0.07409 0.07894 -0.07526 0.08102 C -0.07643 0.0838 -0.07878 0.08635 -0.08034 0.08912 C -0.0819 0.09213 -0.08268 0.09514 -0.08503 0.09792 C -0.08737 0.10486 -0.09479 0.11783 -0.09479 0.11829 C -0.09831 0.13149 -0.09557 0.12315 -0.10456 0.14074 C -0.1112 0.15348 -0.10573 0.1426 -0.11159 0.15811 C -0.11354 0.1625 -0.11588 0.16644 -0.11745 0.17084 C -0.11823 0.17385 -0.11901 0.17662 -0.11979 0.17963 C -0.12292 0.19028 -0.12135 0.19121 -0.12799 0.20394 C -0.12917 0.20625 -0.13073 0.20834 -0.13151 0.21111 C -0.13268 0.2132 -0.13307 0.21598 -0.13346 0.21806 C -0.13424 0.2213 -0.13463 0.22385 -0.1362 0.22686 C -0.13737 0.2301 -0.13893 0.23357 -0.14049 0.23658 C -0.14206 0.23889 -0.14245 0.24121 -0.14323 0.24422 C -0.14401 0.24561 -0.1444 0.24815 -0.14479 0.24954 C -0.14596 0.25093 -0.14674 0.25255 -0.14792 0.25394 C -0.14948 0.25973 -0.15065 0.26621 -0.15338 0.27107 C -0.15651 0.27686 -0.15729 0.27917 -0.15963 0.28542 C -0.16003 0.2875 -0.16003 0.29051 -0.1612 0.29283 C -0.16237 0.29514 -0.16432 0.29723 -0.16588 0.3 C -0.16745 0.3044 -0.1694 0.30926 -0.17096 0.31412 C -0.17174 0.31713 -0.17253 0.32014 -0.1737 0.32292 C -0.17565 0.32639 -0.1776 0.32917 -0.17917 0.33264 C -0.18112 0.33658 -0.1819 0.34144 -0.18346 0.34537 C -0.18503 0.34815 -0.18698 0.35024 -0.18815 0.35301 C -0.18971 0.35556 -0.19049 0.35834 -0.19167 0.36135 C -0.19284 0.36366 -0.19323 0.36667 -0.19479 0.36852 C -0.19557 0.37061 -0.19713 0.37153 -0.19909 0.37292 C -0.20065 0.37547 -0.20221 0.37824 -0.20338 0.38125 C -0.20729 0.3919 -0.19948 0.38218 -0.20768 0.39399 C -0.2112 0.39885 -0.21549 0.40209 -0.21862 0.40695 C -0.22174 0.41181 -0.22526 0.41667 -0.22838 0.42153 C -0.22917 0.42361 -0.23034 0.42639 -0.2319 0.42848 C -0.24167 0.44098 -0.23112 0.42801 -0.24206 0.44005 C -0.2444 0.4426 -0.24635 0.44584 -0.24909 0.44885 C -0.25104 0.4507 -0.25338 0.45232 -0.25534 0.45417 C -0.25729 0.45649 -0.25885 0.45949 -0.26081 0.46181 C -0.26276 0.46389 -0.26471 0.46528 -0.26706 0.46736 C -0.27331 0.47269 -0.27799 0.47639 -0.28503 0.48033 C -0.2944 0.48519 -0.28854 0.48033 -0.29844 0.48727 C -0.30156 0.48959 -0.30469 0.4926 -0.30742 0.49445 C -0.31133 0.49653 -0.31445 0.49699 -0.31836 0.49885 C -0.32109 0.50024 -0.32383 0.50186 -0.32617 0.50278 C -0.33203 0.50556 -0.33867 0.50718 -0.34336 0.51042 C -0.34609 0.51158 -0.34883 0.51343 -0.35156 0.51436 C -0.35508 0.51574 -0.36094 0.51783 -0.36484 0.51875 C -0.36719 0.51922 -0.36992 0.51968 -0.37226 0.52014 C -0.38398 0.52269 -0.37226 0.52061 -0.3875 0.52315 C -0.38945 0.52408 -0.39141 0.52547 -0.39375 0.52547 C -0.39531 0.52662 -0.40937 0.52848 -0.41094 0.52894 C -0.42734 0.53195 -0.40234 0.52848 -0.42734 0.53195 L -0.51888 0.53033 C -0.52161 0.52986 -0.52435 0.52986 -0.52695 0.52894 C -0.5306 0.52755 -0.53411 0.525 -0.53906 0.52315 C -0.53997 0.52176 -0.54193 0.52061 -0.54427 0.51875 C -0.54544 0.51736 -0.5474 0.51574 -0.54857 0.51436 L -0.55208 0.51158 C -0.55286 0.50903 -0.55325 0.50672 -0.55404 0.50417 C -0.55482 0.50186 -0.55716 0.50024 -0.55716 0.49746 C -0.55716 0.49491 -0.55482 0.47986 -0.55286 0.47593 C -0.55208 0.47315 -0.55013 0.47107 -0.54857 0.46875 C -0.54661 0.46528 -0.54505 0.46181 -0.5431 0.45857 C -0.54193 0.45602 -0.54075 0.45278 -0.53906 0.45162 C -0.53529 0.44977 -0.53138 0.4507 -0.52851 0.45024 C -0.51094 0.45162 -0.49375 0.45232 -0.47695 0.45417 C -0.47539 0.45463 -0.47383 0.45602 -0.4724 0.45695 C -0.46888 0.46042 -0.46615 0.46621 -0.46341 0.47014 C -0.46172 0.47269 -0.4599 0.475 -0.45794 0.47709 C -0.45781 0.48125 -0.45781 0.48565 -0.45703 0.49005 C -0.45677 0.49306 -0.45625 0.49584 -0.45625 0.49885 C -0.45638 0.50857 -0.45677 0.51783 -0.45794 0.52755 C -0.4582 0.52894 -0.4595 0.52986 -0.4599 0.53195 C -0.46146 0.53635 -0.46263 0.54121 -0.46419 0.54607 C -0.46615 0.55186 -0.46797 0.55857 -0.47161 0.56297 C -0.47305 0.56505 -0.47461 0.5669 -0.47591 0.56875 C -0.4849 0.58334 -0.47279 0.56829 -0.48594 0.58426 C -0.49154 0.59167 -0.5043 0.60232 -0.5082 0.6044 C -0.5125 0.60764 -0.51641 0.61065 -0.5207 0.61297 C -0.5263 0.61644 -0.53216 0.61783 -0.53906 0.62037 C -0.54075 0.62176 -0.54388 0.62361 -0.54661 0.62477 C -0.54974 0.6257 -0.55208 0.62662 -0.55482 0.62755 C -0.58021 0.63496 -0.57396 0.63334 -0.59075 0.63635 C -0.61615 0.63449 -0.64154 0.63449 -0.66693 0.63195 C -0.66888 0.63195 -0.67057 0.62963 -0.6724 0.62755 C -0.67604 0.62315 -0.68307 0.61297 -0.68307 0.61343 C -0.68385 0.61111 -0.68424 0.60926 -0.6849 0.60764 C -0.68841 0.59352 -0.68802 0.58588 -0.68411 0.56736 C -0.68333 0.56482 -0.67318 0.56065 -0.6724 0.56019 C -0.66224 0.56065 -0.65208 0.55996 -0.64193 0.56158 C -0.63763 0.5625 -0.63763 0.57037 -0.63646 0.57454 C -0.63255 0.59306 -0.63529 0.57894 -0.63216 0.59607 C -0.63255 0.61389 -0.63255 0.63149 -0.63372 0.64908 C -0.6345 0.6544 -0.63646 0.66065 -0.63841 0.66459 C -0.63958 0.66806 -0.64115 0.67176 -0.6431 0.67477 C -0.64544 0.67963 -0.647 0.67871 -0.65013 0.68195 C -0.65208 0.68403 -0.65404 0.68727 -0.65638 0.68936 C -0.65833 0.69121 -0.66068 0.69167 -0.66341 0.69329 C -0.67135 0.69861 -0.66966 0.69908 -0.67943 0.70047 C -0.68503 0.70139 -0.69075 0.70139 -0.69661 0.70232 C -0.70846 0.70047 -0.72044 0.7 -0.73255 0.69769 C -0.73802 0.69653 -0.7599 0.68727 -0.76654 0.68311 C -0.79635 0.6669 -0.76588 0.68102 -0.78971 0.67037 C -0.79206 0.66783 -0.79753 0.66158 -0.7987 0.65764 C -0.80026 0.6544 -0.80221 0.6382 -0.80221 0.63635 C -0.80182 0.61783 -0.80651 0.59699 -0.79596 0.58588 C -0.7944 0.58426 -0.79245 0.58426 -0.79049 0.58287 C -0.78333 0.5838 -0.7763 0.58334 -0.76927 0.58426 C -0.76823 0.58496 -0.76771 0.58635 -0.76732 0.58727 C -0.76654 0.59213 -0.76615 0.59699 -0.76549 0.60186 C -0.76458 0.62223 -0.76393 0.6213 -0.76654 0.64213 C -0.76693 0.64514 -0.7694 0.65348 -0.77083 0.65625 C -0.77174 0.65764 -0.77279 0.65811 -0.77357 0.65926 C -0.7845 0.67176 -0.77213 0.65834 -0.78255 0.66899 C -0.7845 0.67084 -0.78581 0.67385 -0.78815 0.67477 C -0.79245 0.67755 -0.79753 0.67917 -0.80221 0.68056 C -0.80846 0.68195 -0.81432 0.68149 -0.82018 0.68195 C -0.82799 0.6801 -0.83073 0.68311 -0.84284 0.67616 C -0.85534 0.66852 -0.88659 0.66204 -0.89401 0.63774 C -0.90807 0.59306 -0.89479 0.62616 -0.90573 0.58426 C -0.9069 0.5794 -0.91237 0.57037 -0.91393 0.56551 C -0.91471 0.56204 -0.91354 0.56389 -0.91432 0.56019 C -0.91471 0.55625 -0.91601 0.54931 -0.91641 0.54561 C -0.91719 0.53473 -0.90221 0.53473 -0.90378 0.52454 C -0.90417 0.51968 -0.90495 0.51482 -0.90534 0.51042 C -0.90612 0.50324 -0.9069 0.49584 -0.90729 0.48866 C -0.90768 0.48565 -0.90807 0.48334 -0.90807 0.48033 C -0.90885 0.47223 -0.90885 0.46875 -0.91003 0.46181 C -0.91042 0.45996 -0.91081 0.45857 -0.91081 0.45695 C -0.9112 0.45324 -0.9112 0.44931 -0.91198 0.44584 C -0.91198 0.44399 -0.91315 0.44306 -0.91354 0.44144 C -0.91471 0.4382 -0.91588 0.43473 -0.91706 0.43172 C -0.91784 0.4294 -0.91823 0.42686 -0.91901 0.42408 C -0.9194 0.42246 -0.9194 0.42014 -0.91979 0.41875 C -0.92018 0.41713 -0.92096 0.41667 -0.92174 0.41574 C -0.92213 0.41436 -0.92213 0.41274 -0.92253 0.41135 C -0.92331 0.40857 -0.92565 0.40463 -0.92721 0.40301 C -0.92838 0.40116 -0.93034 0.40024 -0.93151 0.39838 C -0.94128 0.38704 -0.93229 0.39352 -0.94753 0.38125 C -0.94948 0.37986 -0.95104 0.37824 -0.95299 0.37686 C -0.95495 0.37593 -0.9569 0.37547 -0.95846 0.37408 C -0.96042 0.37246 -0.96198 0.37014 -0.96393 0.36852 C -0.99362 0.34375 -0.97292 0.36528 -0.99167 0.34283 C -0.99792 0.33473 -0.99753 0.33704 -1.00338 0.32824 C -1.00534 0.32593 -1.00729 0.32292 -1.00885 0.31991 C -1.01003 0.31667 -1.01081 0.3132 -1.01237 0.30973 C -1.0237 0.28311 -1.01354 0.31181 -1.0237 0.27963 C -1.02799 0.25093 -1.0237 0.28449 -1.02643 0.25093 C -1.02721 0.24607 -1.02799 0.24121 -1.02838 0.23658 C -1.02878 0.23357 -1.02917 0.2301 -1.02917 0.22686 C -1.02917 0.21713 -1.02917 0.2044 -1.02643 0.19514 C -1.02565 0.19213 -1.02448 0.18936 -1.02292 0.18681 C -1.02057 0.18149 -1.01784 0.17709 -1.0151 0.17269 C -1.01276 0.16945 -1.01081 0.16644 -1.00885 0.16412 C -1.00299 0.15672 -1.00143 0.15533 -0.99635 0.14954 C -0.98932 0.15047 -0.98698 0.15047 -0.98073 0.15232 C -0.97995 0.15278 -0.97838 0.15348 -0.97721 0.15394 C -0.97565 0.1544 -0.97448 0.15579 -0.97292 0.15672 C -0.96823 0.15973 -0.96823 0.15926 -0.96393 0.16111 C -0.96237 0.1625 -0.96081 0.16412 -0.95963 0.16505 C -0.95221 0.1713 -0.95534 0.16736 -0.94831 0.17524 C -0.93268 0.19375 -0.93698 0.18889 -0.92331 0.20672 C -0.92213 0.2088 -0.92057 0.21065 -0.91901 0.21274 C -0.91784 0.21412 -0.91628 0.21505 -0.91549 0.2169 C -0.91471 0.21806 -0.91393 0.21991 -0.91276 0.2213 C -0.91081 0.22385 -0.90846 0.2257 -0.90651 0.22824 C -0.90495 0.2301 -0.90417 0.23218 -0.90299 0.23403 C -0.90182 0.23496 -0.89948 0.22871 -0.8987 0.2301 C -0.89206 0.2419 -0.8901 0.22732 -0.8862 0.22732 C -0.84323 0.19329 -0.80846 0.1801 -0.76549 0.14653 C -0.72435 0.18056 -0.67604 0.19121 -0.6349 0.2257 C -0.60247 0.16111 -0.56497 0.11899 -0.53255 0.05463 " pathEditMode="relative" rAng="0" ptsTypes="AAAAAAAAAAAAAAAAAAAAAAAAAAAAAAAAAAAAAAAAAAAAAAAAAAAAAAAAAAAAAAAAAAAAAAAAAAAAAAAAAAAAAAAAAAAAAAAAAAAAAAAAAAAAAAAAAAAAAAAAAAAAAAAAAAAAAAAAAAAAAAAAAAAAAAAAAAAAAAAAAAAAAAAAAAAAAA">
                                      <p:cBhvr>
                                        <p:cTn id="6" dur="9000" fill="hold"/>
                                        <p:tgtEl>
                                          <p:spTgt spid="18"/>
                                        </p:tgtEl>
                                        <p:attrNameLst>
                                          <p:attrName>ppt_x</p:attrName>
                                          <p:attrName>ppt_y</p:attrName>
                                        </p:attrNameLst>
                                      </p:cBhvr>
                                      <p:rCtr x="-48841" y="32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p:sp>
        <p:nvSpPr>
          <p:cNvPr id="29" name="Rectangle 28">
            <a:extLst>
              <a:ext uri="{FF2B5EF4-FFF2-40B4-BE49-F238E27FC236}">
                <a16:creationId xmlns:a16="http://schemas.microsoft.com/office/drawing/2014/main" id="{272B5F64-02D6-029A-122D-C6A1A1A3D863}"/>
              </a:ext>
            </a:extLst>
          </p:cNvPr>
          <p:cNvSpPr/>
          <p:nvPr/>
        </p:nvSpPr>
        <p:spPr>
          <a:xfrm>
            <a:off x="0" y="9171710"/>
            <a:ext cx="9144000" cy="11152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a:solidFill>
                  <a:prstClr val="black"/>
                </a:solidFill>
                <a:latin typeface="Arial" panose="020B0604020202020204" pitchFamily="34" charset="0"/>
                <a:cs typeface="Arial" panose="020B0604020202020204" pitchFamily="34" charset="0"/>
              </a:rPr>
              <a:t>ĐỘI ONG VÀNG</a:t>
            </a:r>
          </a:p>
        </p:txBody>
      </p:sp>
      <p:sp>
        <p:nvSpPr>
          <p:cNvPr id="30" name="Rectangle 29">
            <a:extLst>
              <a:ext uri="{FF2B5EF4-FFF2-40B4-BE49-F238E27FC236}">
                <a16:creationId xmlns:a16="http://schemas.microsoft.com/office/drawing/2014/main" id="{AD29C2FA-8DC5-E711-B80A-79A7EED8403E}"/>
              </a:ext>
            </a:extLst>
          </p:cNvPr>
          <p:cNvSpPr/>
          <p:nvPr/>
        </p:nvSpPr>
        <p:spPr>
          <a:xfrm>
            <a:off x="9143999" y="9171709"/>
            <a:ext cx="9143999" cy="11152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a:solidFill>
                  <a:prstClr val="black"/>
                </a:solidFill>
                <a:latin typeface="Arial" panose="020B0604020202020204" pitchFamily="34" charset="0"/>
                <a:cs typeface="Arial" panose="020B0604020202020204" pitchFamily="34" charset="0"/>
              </a:rPr>
              <a:t>ĐỘI ONG MẬT</a:t>
            </a:r>
          </a:p>
        </p:txBody>
      </p:sp>
      <p:pic>
        <p:nvPicPr>
          <p:cNvPr id="31" name="Picture 39">
            <a:hlinkClick r:id="rId4" action="ppaction://hlinksldjump"/>
            <a:extLst>
              <a:ext uri="{FF2B5EF4-FFF2-40B4-BE49-F238E27FC236}">
                <a16:creationId xmlns:a16="http://schemas.microsoft.com/office/drawing/2014/main" id="{E44E7FEC-0258-B610-4CD0-F6C34713D4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38454" y="8510603"/>
            <a:ext cx="1611093" cy="1787621"/>
          </a:xfrm>
          <a:prstGeom prst="rect">
            <a:avLst/>
          </a:prstGeom>
        </p:spPr>
      </p:pic>
      <p:pic>
        <p:nvPicPr>
          <p:cNvPr id="57" name="Picture 56">
            <a:extLst>
              <a:ext uri="{FF2B5EF4-FFF2-40B4-BE49-F238E27FC236}">
                <a16:creationId xmlns:a16="http://schemas.microsoft.com/office/drawing/2014/main" id="{A9C0A663-C785-59DF-11A9-C34CFD7BAF23}"/>
              </a:ext>
            </a:extLst>
          </p:cNvPr>
          <p:cNvPicPr>
            <a:picLocks noChangeAspect="1"/>
          </p:cNvPicPr>
          <p:nvPr/>
        </p:nvPicPr>
        <p:blipFill>
          <a:blip r:embed="rId7"/>
          <a:stretch>
            <a:fillRect/>
          </a:stretch>
        </p:blipFill>
        <p:spPr>
          <a:xfrm>
            <a:off x="3279646" y="2091175"/>
            <a:ext cx="2717642" cy="3028145"/>
          </a:xfrm>
          <a:prstGeom prst="rect">
            <a:avLst/>
          </a:prstGeom>
        </p:spPr>
      </p:pic>
      <p:pic>
        <p:nvPicPr>
          <p:cNvPr id="58" name="Picture 57">
            <a:extLst>
              <a:ext uri="{FF2B5EF4-FFF2-40B4-BE49-F238E27FC236}">
                <a16:creationId xmlns:a16="http://schemas.microsoft.com/office/drawing/2014/main" id="{EF610039-0404-4B98-ADEE-C12315C56B94}"/>
              </a:ext>
            </a:extLst>
          </p:cNvPr>
          <p:cNvPicPr>
            <a:picLocks noChangeAspect="1"/>
          </p:cNvPicPr>
          <p:nvPr/>
        </p:nvPicPr>
        <p:blipFill>
          <a:blip r:embed="rId8"/>
          <a:stretch>
            <a:fillRect/>
          </a:stretch>
        </p:blipFill>
        <p:spPr>
          <a:xfrm>
            <a:off x="2016767" y="4384016"/>
            <a:ext cx="2717642" cy="2966453"/>
          </a:xfrm>
          <a:prstGeom prst="rect">
            <a:avLst/>
          </a:prstGeom>
        </p:spPr>
      </p:pic>
      <p:pic>
        <p:nvPicPr>
          <p:cNvPr id="59" name="Picture 58">
            <a:extLst>
              <a:ext uri="{FF2B5EF4-FFF2-40B4-BE49-F238E27FC236}">
                <a16:creationId xmlns:a16="http://schemas.microsoft.com/office/drawing/2014/main" id="{9612678B-EE75-55FB-C072-8EB9686A1495}"/>
              </a:ext>
            </a:extLst>
          </p:cNvPr>
          <p:cNvPicPr>
            <a:picLocks noChangeAspect="1"/>
          </p:cNvPicPr>
          <p:nvPr/>
        </p:nvPicPr>
        <p:blipFill>
          <a:blip r:embed="rId9"/>
          <a:stretch>
            <a:fillRect/>
          </a:stretch>
        </p:blipFill>
        <p:spPr>
          <a:xfrm>
            <a:off x="5887838" y="2076127"/>
            <a:ext cx="2701622" cy="3038642"/>
          </a:xfrm>
          <a:prstGeom prst="rect">
            <a:avLst/>
          </a:prstGeom>
        </p:spPr>
      </p:pic>
      <p:pic>
        <p:nvPicPr>
          <p:cNvPr id="60" name="Picture 59">
            <a:extLst>
              <a:ext uri="{FF2B5EF4-FFF2-40B4-BE49-F238E27FC236}">
                <a16:creationId xmlns:a16="http://schemas.microsoft.com/office/drawing/2014/main" id="{A7F0CEA3-20CD-358A-16E3-97D6A0C094CC}"/>
              </a:ext>
            </a:extLst>
          </p:cNvPr>
          <p:cNvPicPr>
            <a:picLocks noChangeAspect="1"/>
          </p:cNvPicPr>
          <p:nvPr/>
        </p:nvPicPr>
        <p:blipFill>
          <a:blip r:embed="rId10"/>
          <a:stretch>
            <a:fillRect/>
          </a:stretch>
        </p:blipFill>
        <p:spPr>
          <a:xfrm>
            <a:off x="8421664" y="2070715"/>
            <a:ext cx="2700752" cy="3028145"/>
          </a:xfrm>
          <a:prstGeom prst="rect">
            <a:avLst/>
          </a:prstGeom>
        </p:spPr>
      </p:pic>
      <p:pic>
        <p:nvPicPr>
          <p:cNvPr id="61" name="Picture 60">
            <a:extLst>
              <a:ext uri="{FF2B5EF4-FFF2-40B4-BE49-F238E27FC236}">
                <a16:creationId xmlns:a16="http://schemas.microsoft.com/office/drawing/2014/main" id="{3209599F-9511-33DA-CC9C-A1E929B212C9}"/>
              </a:ext>
            </a:extLst>
          </p:cNvPr>
          <p:cNvPicPr>
            <a:picLocks noChangeAspect="1"/>
          </p:cNvPicPr>
          <p:nvPr/>
        </p:nvPicPr>
        <p:blipFill>
          <a:blip r:embed="rId11"/>
          <a:stretch>
            <a:fillRect/>
          </a:stretch>
        </p:blipFill>
        <p:spPr>
          <a:xfrm>
            <a:off x="10866626" y="2043838"/>
            <a:ext cx="2863355" cy="3051995"/>
          </a:xfrm>
          <a:prstGeom prst="rect">
            <a:avLst/>
          </a:prstGeom>
        </p:spPr>
      </p:pic>
      <p:pic>
        <p:nvPicPr>
          <p:cNvPr id="62" name="Picture 61">
            <a:extLst>
              <a:ext uri="{FF2B5EF4-FFF2-40B4-BE49-F238E27FC236}">
                <a16:creationId xmlns:a16="http://schemas.microsoft.com/office/drawing/2014/main" id="{F19CAA17-DCB0-F706-C7FD-80E497704C9F}"/>
              </a:ext>
            </a:extLst>
          </p:cNvPr>
          <p:cNvPicPr>
            <a:picLocks noChangeAspect="1"/>
          </p:cNvPicPr>
          <p:nvPr/>
        </p:nvPicPr>
        <p:blipFill>
          <a:blip r:embed="rId8"/>
          <a:stretch>
            <a:fillRect/>
          </a:stretch>
        </p:blipFill>
        <p:spPr>
          <a:xfrm>
            <a:off x="4579396" y="4338214"/>
            <a:ext cx="2717642" cy="2966453"/>
          </a:xfrm>
          <a:prstGeom prst="rect">
            <a:avLst/>
          </a:prstGeom>
        </p:spPr>
      </p:pic>
      <p:pic>
        <p:nvPicPr>
          <p:cNvPr id="63" name="Picture 62">
            <a:extLst>
              <a:ext uri="{FF2B5EF4-FFF2-40B4-BE49-F238E27FC236}">
                <a16:creationId xmlns:a16="http://schemas.microsoft.com/office/drawing/2014/main" id="{E40FE0D9-77A0-22F4-5E64-35CC10E6E499}"/>
              </a:ext>
            </a:extLst>
          </p:cNvPr>
          <p:cNvPicPr>
            <a:picLocks noChangeAspect="1"/>
          </p:cNvPicPr>
          <p:nvPr/>
        </p:nvPicPr>
        <p:blipFill>
          <a:blip r:embed="rId9"/>
          <a:stretch>
            <a:fillRect/>
          </a:stretch>
        </p:blipFill>
        <p:spPr>
          <a:xfrm>
            <a:off x="7145010" y="4379502"/>
            <a:ext cx="2709594" cy="2920221"/>
          </a:xfrm>
          <a:prstGeom prst="rect">
            <a:avLst/>
          </a:prstGeom>
        </p:spPr>
      </p:pic>
      <p:pic>
        <p:nvPicPr>
          <p:cNvPr id="64" name="Picture 63">
            <a:extLst>
              <a:ext uri="{FF2B5EF4-FFF2-40B4-BE49-F238E27FC236}">
                <a16:creationId xmlns:a16="http://schemas.microsoft.com/office/drawing/2014/main" id="{95337728-F915-47C8-2547-A619D49B9C1D}"/>
              </a:ext>
            </a:extLst>
          </p:cNvPr>
          <p:cNvPicPr>
            <a:picLocks noChangeAspect="1"/>
          </p:cNvPicPr>
          <p:nvPr/>
        </p:nvPicPr>
        <p:blipFill>
          <a:blip r:embed="rId7"/>
          <a:stretch>
            <a:fillRect/>
          </a:stretch>
        </p:blipFill>
        <p:spPr>
          <a:xfrm>
            <a:off x="9704811" y="4327460"/>
            <a:ext cx="2646390" cy="2966453"/>
          </a:xfrm>
          <a:prstGeom prst="rect">
            <a:avLst/>
          </a:prstGeom>
        </p:spPr>
      </p:pic>
      <p:pic>
        <p:nvPicPr>
          <p:cNvPr id="65" name="Picture 64">
            <a:extLst>
              <a:ext uri="{FF2B5EF4-FFF2-40B4-BE49-F238E27FC236}">
                <a16:creationId xmlns:a16="http://schemas.microsoft.com/office/drawing/2014/main" id="{3BC3237A-67C7-EDFB-8AFE-B74FB9C5E042}"/>
              </a:ext>
            </a:extLst>
          </p:cNvPr>
          <p:cNvPicPr>
            <a:picLocks noChangeAspect="1"/>
          </p:cNvPicPr>
          <p:nvPr/>
        </p:nvPicPr>
        <p:blipFill>
          <a:blip r:embed="rId7"/>
          <a:stretch>
            <a:fillRect/>
          </a:stretch>
        </p:blipFill>
        <p:spPr>
          <a:xfrm>
            <a:off x="12221695" y="4309594"/>
            <a:ext cx="2717642" cy="3028145"/>
          </a:xfrm>
          <a:prstGeom prst="rect">
            <a:avLst/>
          </a:prstGeom>
        </p:spPr>
      </p:pic>
      <p:pic>
        <p:nvPicPr>
          <p:cNvPr id="66" name="Picture 65">
            <a:extLst>
              <a:ext uri="{FF2B5EF4-FFF2-40B4-BE49-F238E27FC236}">
                <a16:creationId xmlns:a16="http://schemas.microsoft.com/office/drawing/2014/main" id="{00D02E88-26E9-B2D2-97F0-3D11A7894E23}"/>
              </a:ext>
            </a:extLst>
          </p:cNvPr>
          <p:cNvPicPr>
            <a:picLocks noChangeAspect="1"/>
          </p:cNvPicPr>
          <p:nvPr/>
        </p:nvPicPr>
        <p:blipFill>
          <a:blip r:embed="rId7"/>
          <a:stretch>
            <a:fillRect/>
          </a:stretch>
        </p:blipFill>
        <p:spPr>
          <a:xfrm>
            <a:off x="13454876" y="2032546"/>
            <a:ext cx="2717642" cy="3028145"/>
          </a:xfrm>
          <a:prstGeom prst="rect">
            <a:avLst/>
          </a:prstGeom>
        </p:spPr>
      </p:pic>
      <p:pic>
        <p:nvPicPr>
          <p:cNvPr id="39" name="Picture 38">
            <a:hlinkClick r:id="rId12" action="ppaction://hlinksldjump"/>
            <a:extLst>
              <a:ext uri="{FF2B5EF4-FFF2-40B4-BE49-F238E27FC236}">
                <a16:creationId xmlns:a16="http://schemas.microsoft.com/office/drawing/2014/main" id="{54038B36-7B32-1923-F2D1-49DF837DD981}"/>
              </a:ext>
            </a:extLst>
          </p:cNvPr>
          <p:cNvPicPr>
            <a:picLocks noChangeAspect="1"/>
          </p:cNvPicPr>
          <p:nvPr/>
        </p:nvPicPr>
        <p:blipFill>
          <a:blip r:embed="rId13"/>
          <a:stretch>
            <a:fillRect/>
          </a:stretch>
        </p:blipFill>
        <p:spPr>
          <a:xfrm>
            <a:off x="2072567" y="4336381"/>
            <a:ext cx="2606040" cy="3017519"/>
          </a:xfrm>
          <a:prstGeom prst="rect">
            <a:avLst/>
          </a:prstGeom>
        </p:spPr>
      </p:pic>
      <p:pic>
        <p:nvPicPr>
          <p:cNvPr id="40" name="Picture 39">
            <a:hlinkClick r:id="rId14" action="ppaction://hlinksldjump"/>
            <a:extLst>
              <a:ext uri="{FF2B5EF4-FFF2-40B4-BE49-F238E27FC236}">
                <a16:creationId xmlns:a16="http://schemas.microsoft.com/office/drawing/2014/main" id="{0DF68C1E-2179-B34A-BCEB-70C476CED70B}"/>
              </a:ext>
            </a:extLst>
          </p:cNvPr>
          <p:cNvPicPr>
            <a:picLocks noChangeAspect="1"/>
          </p:cNvPicPr>
          <p:nvPr/>
        </p:nvPicPr>
        <p:blipFill>
          <a:blip r:embed="rId15"/>
          <a:stretch>
            <a:fillRect/>
          </a:stretch>
        </p:blipFill>
        <p:spPr>
          <a:xfrm>
            <a:off x="3335445" y="2086318"/>
            <a:ext cx="2606040" cy="3028145"/>
          </a:xfrm>
          <a:prstGeom prst="rect">
            <a:avLst/>
          </a:prstGeom>
        </p:spPr>
      </p:pic>
      <p:pic>
        <p:nvPicPr>
          <p:cNvPr id="41" name="Picture 40">
            <a:hlinkClick r:id="rId16" action="ppaction://hlinksldjump"/>
            <a:extLst>
              <a:ext uri="{FF2B5EF4-FFF2-40B4-BE49-F238E27FC236}">
                <a16:creationId xmlns:a16="http://schemas.microsoft.com/office/drawing/2014/main" id="{EA846E30-F607-6821-3333-3FA45B446778}"/>
              </a:ext>
            </a:extLst>
          </p:cNvPr>
          <p:cNvPicPr>
            <a:picLocks noChangeAspect="1"/>
          </p:cNvPicPr>
          <p:nvPr/>
        </p:nvPicPr>
        <p:blipFill>
          <a:blip r:embed="rId17"/>
          <a:stretch>
            <a:fillRect/>
          </a:stretch>
        </p:blipFill>
        <p:spPr>
          <a:xfrm>
            <a:off x="4635195" y="4307368"/>
            <a:ext cx="2606040" cy="3028145"/>
          </a:xfrm>
          <a:prstGeom prst="rect">
            <a:avLst/>
          </a:prstGeom>
        </p:spPr>
      </p:pic>
      <p:pic>
        <p:nvPicPr>
          <p:cNvPr id="42" name="Picture 41">
            <a:hlinkClick r:id="rId18" action="ppaction://hlinksldjump"/>
            <a:extLst>
              <a:ext uri="{FF2B5EF4-FFF2-40B4-BE49-F238E27FC236}">
                <a16:creationId xmlns:a16="http://schemas.microsoft.com/office/drawing/2014/main" id="{F97F94B7-8D57-78D5-30C3-BD3FC95FE1DA}"/>
              </a:ext>
            </a:extLst>
          </p:cNvPr>
          <p:cNvPicPr>
            <a:picLocks noChangeAspect="1"/>
          </p:cNvPicPr>
          <p:nvPr/>
        </p:nvPicPr>
        <p:blipFill>
          <a:blip r:embed="rId19"/>
          <a:stretch>
            <a:fillRect/>
          </a:stretch>
        </p:blipFill>
        <p:spPr>
          <a:xfrm>
            <a:off x="5922879" y="2081375"/>
            <a:ext cx="2606040" cy="3028145"/>
          </a:xfrm>
          <a:prstGeom prst="rect">
            <a:avLst/>
          </a:prstGeom>
        </p:spPr>
      </p:pic>
      <p:pic>
        <p:nvPicPr>
          <p:cNvPr id="43" name="Picture 42">
            <a:hlinkClick r:id="rId20" action="ppaction://hlinksldjump"/>
            <a:extLst>
              <a:ext uri="{FF2B5EF4-FFF2-40B4-BE49-F238E27FC236}">
                <a16:creationId xmlns:a16="http://schemas.microsoft.com/office/drawing/2014/main" id="{81F2874D-0A02-694D-D5EE-6801F0E9C97B}"/>
              </a:ext>
            </a:extLst>
          </p:cNvPr>
          <p:cNvPicPr>
            <a:picLocks noChangeAspect="1"/>
          </p:cNvPicPr>
          <p:nvPr/>
        </p:nvPicPr>
        <p:blipFill>
          <a:blip r:embed="rId21"/>
          <a:stretch>
            <a:fillRect/>
          </a:stretch>
        </p:blipFill>
        <p:spPr>
          <a:xfrm>
            <a:off x="7196787" y="4330855"/>
            <a:ext cx="2606040" cy="3017519"/>
          </a:xfrm>
          <a:prstGeom prst="rect">
            <a:avLst/>
          </a:prstGeom>
        </p:spPr>
      </p:pic>
      <p:pic>
        <p:nvPicPr>
          <p:cNvPr id="48" name="Picture 47">
            <a:hlinkClick r:id="rId22" action="ppaction://hlinksldjump"/>
            <a:extLst>
              <a:ext uri="{FF2B5EF4-FFF2-40B4-BE49-F238E27FC236}">
                <a16:creationId xmlns:a16="http://schemas.microsoft.com/office/drawing/2014/main" id="{103E4B86-42BD-A5D8-5AEC-81DE2E709EFE}"/>
              </a:ext>
            </a:extLst>
          </p:cNvPr>
          <p:cNvPicPr>
            <a:picLocks noChangeAspect="1"/>
          </p:cNvPicPr>
          <p:nvPr/>
        </p:nvPicPr>
        <p:blipFill>
          <a:blip r:embed="rId23"/>
          <a:stretch>
            <a:fillRect/>
          </a:stretch>
        </p:blipFill>
        <p:spPr>
          <a:xfrm>
            <a:off x="9724986" y="4301927"/>
            <a:ext cx="2606040" cy="3017519"/>
          </a:xfrm>
          <a:prstGeom prst="rect">
            <a:avLst/>
          </a:prstGeom>
        </p:spPr>
      </p:pic>
      <p:pic>
        <p:nvPicPr>
          <p:cNvPr id="49" name="Picture 48">
            <a:hlinkClick r:id="rId24" action="ppaction://hlinksldjump"/>
            <a:extLst>
              <a:ext uri="{FF2B5EF4-FFF2-40B4-BE49-F238E27FC236}">
                <a16:creationId xmlns:a16="http://schemas.microsoft.com/office/drawing/2014/main" id="{E564BF07-FDE6-5695-E241-2CBB199637E0}"/>
              </a:ext>
            </a:extLst>
          </p:cNvPr>
          <p:cNvPicPr>
            <a:picLocks noChangeAspect="1"/>
          </p:cNvPicPr>
          <p:nvPr/>
        </p:nvPicPr>
        <p:blipFill>
          <a:blip r:embed="rId25"/>
          <a:stretch>
            <a:fillRect/>
          </a:stretch>
        </p:blipFill>
        <p:spPr>
          <a:xfrm>
            <a:off x="8469018" y="2076028"/>
            <a:ext cx="2606040" cy="3017519"/>
          </a:xfrm>
          <a:prstGeom prst="rect">
            <a:avLst/>
          </a:prstGeom>
        </p:spPr>
      </p:pic>
      <p:pic>
        <p:nvPicPr>
          <p:cNvPr id="50" name="Picture 49">
            <a:hlinkClick r:id="rId26" action="ppaction://hlinksldjump"/>
            <a:extLst>
              <a:ext uri="{FF2B5EF4-FFF2-40B4-BE49-F238E27FC236}">
                <a16:creationId xmlns:a16="http://schemas.microsoft.com/office/drawing/2014/main" id="{04E2E24B-91AA-FEE5-3821-0D26A42A4610}"/>
              </a:ext>
            </a:extLst>
          </p:cNvPr>
          <p:cNvPicPr>
            <a:picLocks noChangeAspect="1"/>
          </p:cNvPicPr>
          <p:nvPr/>
        </p:nvPicPr>
        <p:blipFill>
          <a:blip r:embed="rId27"/>
          <a:stretch>
            <a:fillRect/>
          </a:stretch>
        </p:blipFill>
        <p:spPr>
          <a:xfrm>
            <a:off x="10995282" y="2061076"/>
            <a:ext cx="2606040" cy="3017519"/>
          </a:xfrm>
          <a:prstGeom prst="rect">
            <a:avLst/>
          </a:prstGeom>
        </p:spPr>
      </p:pic>
      <p:pic>
        <p:nvPicPr>
          <p:cNvPr id="51" name="Picture 50">
            <a:hlinkClick r:id="rId28" action="ppaction://hlinksldjump"/>
            <a:extLst>
              <a:ext uri="{FF2B5EF4-FFF2-40B4-BE49-F238E27FC236}">
                <a16:creationId xmlns:a16="http://schemas.microsoft.com/office/drawing/2014/main" id="{4B762E33-7F75-52AA-AC75-84C9AF1BBDBD}"/>
              </a:ext>
            </a:extLst>
          </p:cNvPr>
          <p:cNvPicPr>
            <a:picLocks noChangeAspect="1"/>
          </p:cNvPicPr>
          <p:nvPr/>
        </p:nvPicPr>
        <p:blipFill>
          <a:blip r:embed="rId29"/>
          <a:stretch>
            <a:fillRect/>
          </a:stretch>
        </p:blipFill>
        <p:spPr>
          <a:xfrm>
            <a:off x="12277494" y="4309594"/>
            <a:ext cx="2606040" cy="3028145"/>
          </a:xfrm>
          <a:prstGeom prst="rect">
            <a:avLst/>
          </a:prstGeom>
        </p:spPr>
      </p:pic>
      <p:pic>
        <p:nvPicPr>
          <p:cNvPr id="44" name="Picture 43">
            <a:hlinkClick r:id="rId30" action="ppaction://hlinksldjump"/>
            <a:extLst>
              <a:ext uri="{FF2B5EF4-FFF2-40B4-BE49-F238E27FC236}">
                <a16:creationId xmlns:a16="http://schemas.microsoft.com/office/drawing/2014/main" id="{C83FB0EC-75B5-B32F-3D6F-475521D206B9}"/>
              </a:ext>
            </a:extLst>
          </p:cNvPr>
          <p:cNvPicPr>
            <a:picLocks noChangeAspect="1"/>
          </p:cNvPicPr>
          <p:nvPr/>
        </p:nvPicPr>
        <p:blipFill>
          <a:blip r:embed="rId31"/>
          <a:stretch>
            <a:fillRect/>
          </a:stretch>
        </p:blipFill>
        <p:spPr>
          <a:xfrm>
            <a:off x="13455852" y="2006903"/>
            <a:ext cx="2715687" cy="3079428"/>
          </a:xfrm>
          <a:prstGeom prst="rect">
            <a:avLst/>
          </a:prstGeom>
        </p:spPr>
      </p:pic>
      <p:pic>
        <p:nvPicPr>
          <p:cNvPr id="67" name="Picture 15">
            <a:extLst>
              <a:ext uri="{FF2B5EF4-FFF2-40B4-BE49-F238E27FC236}">
                <a16:creationId xmlns:a16="http://schemas.microsoft.com/office/drawing/2014/main" id="{6862AA29-9A43-BC5F-5F2F-58F5A5D7DF6D}"/>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15806048" y="1"/>
            <a:ext cx="2492540" cy="2596397"/>
          </a:xfrm>
          <a:prstGeom prst="rect">
            <a:avLst/>
          </a:prstGeom>
        </p:spPr>
      </p:pic>
      <p:pic>
        <p:nvPicPr>
          <p:cNvPr id="68" name="Picture 22">
            <a:extLst>
              <a:ext uri="{FF2B5EF4-FFF2-40B4-BE49-F238E27FC236}">
                <a16:creationId xmlns:a16="http://schemas.microsoft.com/office/drawing/2014/main" id="{EEF6FF90-6C16-2601-BB22-A0B3CA1680FE}"/>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77351" y="1"/>
            <a:ext cx="2244339" cy="3022679"/>
          </a:xfrm>
          <a:prstGeom prst="rect">
            <a:avLst/>
          </a:prstGeom>
        </p:spPr>
      </p:pic>
    </p:spTree>
    <p:extLst>
      <p:ext uri="{BB962C8B-B14F-4D97-AF65-F5344CB8AC3E}">
        <p14:creationId xmlns:p14="http://schemas.microsoft.com/office/powerpoint/2010/main" val="27810094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9"/>
                                        </p:tgtEl>
                                        <p:attrNameLst>
                                          <p:attrName>ppt_w</p:attrName>
                                        </p:attrNameLst>
                                      </p:cBhvr>
                                      <p:tavLst>
                                        <p:tav tm="0">
                                          <p:val>
                                            <p:strVal val="ppt_w"/>
                                          </p:val>
                                        </p:tav>
                                        <p:tav tm="100000">
                                          <p:val>
                                            <p:fltVal val="0"/>
                                          </p:val>
                                        </p:tav>
                                      </p:tavLst>
                                    </p:anim>
                                    <p:anim calcmode="lin" valueType="num">
                                      <p:cBhvr>
                                        <p:cTn id="7" dur="1000"/>
                                        <p:tgtEl>
                                          <p:spTgt spid="39"/>
                                        </p:tgtEl>
                                        <p:attrNameLst>
                                          <p:attrName>ppt_h</p:attrName>
                                        </p:attrNameLst>
                                      </p:cBhvr>
                                      <p:tavLst>
                                        <p:tav tm="0">
                                          <p:val>
                                            <p:strVal val="ppt_h"/>
                                          </p:val>
                                        </p:tav>
                                        <p:tav tm="100000">
                                          <p:val>
                                            <p:fltVal val="0"/>
                                          </p:val>
                                        </p:tav>
                                      </p:tavLst>
                                    </p:anim>
                                    <p:anim calcmode="lin" valueType="num">
                                      <p:cBhvr>
                                        <p:cTn id="8" dur="1000"/>
                                        <p:tgtEl>
                                          <p:spTgt spid="39"/>
                                        </p:tgtEl>
                                        <p:attrNameLst>
                                          <p:attrName>style.rotation</p:attrName>
                                        </p:attrNameLst>
                                      </p:cBhvr>
                                      <p:tavLst>
                                        <p:tav tm="0">
                                          <p:val>
                                            <p:fltVal val="0"/>
                                          </p:val>
                                        </p:tav>
                                        <p:tav tm="100000">
                                          <p:val>
                                            <p:fltVal val="90"/>
                                          </p:val>
                                        </p:tav>
                                      </p:tavLst>
                                    </p:anim>
                                    <p:animEffect transition="out" filter="fade">
                                      <p:cBhvr>
                                        <p:cTn id="9" dur="1000"/>
                                        <p:tgtEl>
                                          <p:spTgt spid="39"/>
                                        </p:tgtEl>
                                      </p:cBhvr>
                                    </p:animEffect>
                                    <p:set>
                                      <p:cBhvr>
                                        <p:cTn id="10"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40"/>
                                        </p:tgtEl>
                                        <p:attrNameLst>
                                          <p:attrName>ppt_w</p:attrName>
                                        </p:attrNameLst>
                                      </p:cBhvr>
                                      <p:tavLst>
                                        <p:tav tm="0">
                                          <p:val>
                                            <p:strVal val="ppt_w"/>
                                          </p:val>
                                        </p:tav>
                                        <p:tav tm="100000">
                                          <p:val>
                                            <p:fltVal val="0"/>
                                          </p:val>
                                        </p:tav>
                                      </p:tavLst>
                                    </p:anim>
                                    <p:anim calcmode="lin" valueType="num">
                                      <p:cBhvr>
                                        <p:cTn id="16" dur="1000"/>
                                        <p:tgtEl>
                                          <p:spTgt spid="40"/>
                                        </p:tgtEl>
                                        <p:attrNameLst>
                                          <p:attrName>ppt_h</p:attrName>
                                        </p:attrNameLst>
                                      </p:cBhvr>
                                      <p:tavLst>
                                        <p:tav tm="0">
                                          <p:val>
                                            <p:strVal val="ppt_h"/>
                                          </p:val>
                                        </p:tav>
                                        <p:tav tm="100000">
                                          <p:val>
                                            <p:fltVal val="0"/>
                                          </p:val>
                                        </p:tav>
                                      </p:tavLst>
                                    </p:anim>
                                    <p:anim calcmode="lin" valueType="num">
                                      <p:cBhvr>
                                        <p:cTn id="17" dur="1000"/>
                                        <p:tgtEl>
                                          <p:spTgt spid="40"/>
                                        </p:tgtEl>
                                        <p:attrNameLst>
                                          <p:attrName>style.rotation</p:attrName>
                                        </p:attrNameLst>
                                      </p:cBhvr>
                                      <p:tavLst>
                                        <p:tav tm="0">
                                          <p:val>
                                            <p:fltVal val="0"/>
                                          </p:val>
                                        </p:tav>
                                        <p:tav tm="100000">
                                          <p:val>
                                            <p:fltVal val="90"/>
                                          </p:val>
                                        </p:tav>
                                      </p:tavLst>
                                    </p:anim>
                                    <p:animEffect transition="out" filter="fade">
                                      <p:cBhvr>
                                        <p:cTn id="18" dur="1000"/>
                                        <p:tgtEl>
                                          <p:spTgt spid="40"/>
                                        </p:tgtEl>
                                      </p:cBhvr>
                                    </p:animEffect>
                                    <p:set>
                                      <p:cBhvr>
                                        <p:cTn id="19"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41"/>
                                        </p:tgtEl>
                                        <p:attrNameLst>
                                          <p:attrName>ppt_w</p:attrName>
                                        </p:attrNameLst>
                                      </p:cBhvr>
                                      <p:tavLst>
                                        <p:tav tm="0">
                                          <p:val>
                                            <p:strVal val="ppt_w"/>
                                          </p:val>
                                        </p:tav>
                                        <p:tav tm="100000">
                                          <p:val>
                                            <p:fltVal val="0"/>
                                          </p:val>
                                        </p:tav>
                                      </p:tavLst>
                                    </p:anim>
                                    <p:anim calcmode="lin" valueType="num">
                                      <p:cBhvr>
                                        <p:cTn id="25" dur="1000"/>
                                        <p:tgtEl>
                                          <p:spTgt spid="41"/>
                                        </p:tgtEl>
                                        <p:attrNameLst>
                                          <p:attrName>ppt_h</p:attrName>
                                        </p:attrNameLst>
                                      </p:cBhvr>
                                      <p:tavLst>
                                        <p:tav tm="0">
                                          <p:val>
                                            <p:strVal val="ppt_h"/>
                                          </p:val>
                                        </p:tav>
                                        <p:tav tm="100000">
                                          <p:val>
                                            <p:fltVal val="0"/>
                                          </p:val>
                                        </p:tav>
                                      </p:tavLst>
                                    </p:anim>
                                    <p:anim calcmode="lin" valueType="num">
                                      <p:cBhvr>
                                        <p:cTn id="26" dur="1000"/>
                                        <p:tgtEl>
                                          <p:spTgt spid="41"/>
                                        </p:tgtEl>
                                        <p:attrNameLst>
                                          <p:attrName>style.rotation</p:attrName>
                                        </p:attrNameLst>
                                      </p:cBhvr>
                                      <p:tavLst>
                                        <p:tav tm="0">
                                          <p:val>
                                            <p:fltVal val="0"/>
                                          </p:val>
                                        </p:tav>
                                        <p:tav tm="100000">
                                          <p:val>
                                            <p:fltVal val="90"/>
                                          </p:val>
                                        </p:tav>
                                      </p:tavLst>
                                    </p:anim>
                                    <p:animEffect transition="out" filter="fade">
                                      <p:cBhvr>
                                        <p:cTn id="27" dur="1000"/>
                                        <p:tgtEl>
                                          <p:spTgt spid="41"/>
                                        </p:tgtEl>
                                      </p:cBhvr>
                                    </p:animEffect>
                                    <p:set>
                                      <p:cBhvr>
                                        <p:cTn id="2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42"/>
                                        </p:tgtEl>
                                        <p:attrNameLst>
                                          <p:attrName>ppt_w</p:attrName>
                                        </p:attrNameLst>
                                      </p:cBhvr>
                                      <p:tavLst>
                                        <p:tav tm="0">
                                          <p:val>
                                            <p:strVal val="ppt_w"/>
                                          </p:val>
                                        </p:tav>
                                        <p:tav tm="100000">
                                          <p:val>
                                            <p:fltVal val="0"/>
                                          </p:val>
                                        </p:tav>
                                      </p:tavLst>
                                    </p:anim>
                                    <p:anim calcmode="lin" valueType="num">
                                      <p:cBhvr>
                                        <p:cTn id="34" dur="1000"/>
                                        <p:tgtEl>
                                          <p:spTgt spid="42"/>
                                        </p:tgtEl>
                                        <p:attrNameLst>
                                          <p:attrName>ppt_h</p:attrName>
                                        </p:attrNameLst>
                                      </p:cBhvr>
                                      <p:tavLst>
                                        <p:tav tm="0">
                                          <p:val>
                                            <p:strVal val="ppt_h"/>
                                          </p:val>
                                        </p:tav>
                                        <p:tav tm="100000">
                                          <p:val>
                                            <p:fltVal val="0"/>
                                          </p:val>
                                        </p:tav>
                                      </p:tavLst>
                                    </p:anim>
                                    <p:anim calcmode="lin" valueType="num">
                                      <p:cBhvr>
                                        <p:cTn id="35" dur="1000"/>
                                        <p:tgtEl>
                                          <p:spTgt spid="42"/>
                                        </p:tgtEl>
                                        <p:attrNameLst>
                                          <p:attrName>style.rotation</p:attrName>
                                        </p:attrNameLst>
                                      </p:cBhvr>
                                      <p:tavLst>
                                        <p:tav tm="0">
                                          <p:val>
                                            <p:fltVal val="0"/>
                                          </p:val>
                                        </p:tav>
                                        <p:tav tm="100000">
                                          <p:val>
                                            <p:fltVal val="90"/>
                                          </p:val>
                                        </p:tav>
                                      </p:tavLst>
                                    </p:anim>
                                    <p:animEffect transition="out" filter="fade">
                                      <p:cBhvr>
                                        <p:cTn id="36" dur="1000"/>
                                        <p:tgtEl>
                                          <p:spTgt spid="42"/>
                                        </p:tgtEl>
                                      </p:cBhvr>
                                    </p:animEffect>
                                    <p:set>
                                      <p:cBhvr>
                                        <p:cTn id="37"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43"/>
                                        </p:tgtEl>
                                        <p:attrNameLst>
                                          <p:attrName>ppt_w</p:attrName>
                                        </p:attrNameLst>
                                      </p:cBhvr>
                                      <p:tavLst>
                                        <p:tav tm="0">
                                          <p:val>
                                            <p:strVal val="ppt_w"/>
                                          </p:val>
                                        </p:tav>
                                        <p:tav tm="100000">
                                          <p:val>
                                            <p:fltVal val="0"/>
                                          </p:val>
                                        </p:tav>
                                      </p:tavLst>
                                    </p:anim>
                                    <p:anim calcmode="lin" valueType="num">
                                      <p:cBhvr>
                                        <p:cTn id="43" dur="1000"/>
                                        <p:tgtEl>
                                          <p:spTgt spid="43"/>
                                        </p:tgtEl>
                                        <p:attrNameLst>
                                          <p:attrName>ppt_h</p:attrName>
                                        </p:attrNameLst>
                                      </p:cBhvr>
                                      <p:tavLst>
                                        <p:tav tm="0">
                                          <p:val>
                                            <p:strVal val="ppt_h"/>
                                          </p:val>
                                        </p:tav>
                                        <p:tav tm="100000">
                                          <p:val>
                                            <p:fltVal val="0"/>
                                          </p:val>
                                        </p:tav>
                                      </p:tavLst>
                                    </p:anim>
                                    <p:anim calcmode="lin" valueType="num">
                                      <p:cBhvr>
                                        <p:cTn id="44" dur="1000"/>
                                        <p:tgtEl>
                                          <p:spTgt spid="43"/>
                                        </p:tgtEl>
                                        <p:attrNameLst>
                                          <p:attrName>style.rotation</p:attrName>
                                        </p:attrNameLst>
                                      </p:cBhvr>
                                      <p:tavLst>
                                        <p:tav tm="0">
                                          <p:val>
                                            <p:fltVal val="0"/>
                                          </p:val>
                                        </p:tav>
                                        <p:tav tm="100000">
                                          <p:val>
                                            <p:fltVal val="90"/>
                                          </p:val>
                                        </p:tav>
                                      </p:tavLst>
                                    </p:anim>
                                    <p:animEffect transition="out" filter="fade">
                                      <p:cBhvr>
                                        <p:cTn id="45" dur="1000"/>
                                        <p:tgtEl>
                                          <p:spTgt spid="43"/>
                                        </p:tgtEl>
                                      </p:cBhvr>
                                    </p:animEffect>
                                    <p:set>
                                      <p:cBhvr>
                                        <p:cTn id="46"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4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49"/>
                                        </p:tgtEl>
                                        <p:attrNameLst>
                                          <p:attrName>ppt_w</p:attrName>
                                        </p:attrNameLst>
                                      </p:cBhvr>
                                      <p:tavLst>
                                        <p:tav tm="0">
                                          <p:val>
                                            <p:strVal val="ppt_w"/>
                                          </p:val>
                                        </p:tav>
                                        <p:tav tm="100000">
                                          <p:val>
                                            <p:fltVal val="0"/>
                                          </p:val>
                                        </p:tav>
                                      </p:tavLst>
                                    </p:anim>
                                    <p:anim calcmode="lin" valueType="num">
                                      <p:cBhvr>
                                        <p:cTn id="52" dur="1000"/>
                                        <p:tgtEl>
                                          <p:spTgt spid="49"/>
                                        </p:tgtEl>
                                        <p:attrNameLst>
                                          <p:attrName>ppt_h</p:attrName>
                                        </p:attrNameLst>
                                      </p:cBhvr>
                                      <p:tavLst>
                                        <p:tav tm="0">
                                          <p:val>
                                            <p:strVal val="ppt_h"/>
                                          </p:val>
                                        </p:tav>
                                        <p:tav tm="100000">
                                          <p:val>
                                            <p:fltVal val="0"/>
                                          </p:val>
                                        </p:tav>
                                      </p:tavLst>
                                    </p:anim>
                                    <p:anim calcmode="lin" valueType="num">
                                      <p:cBhvr>
                                        <p:cTn id="53" dur="1000"/>
                                        <p:tgtEl>
                                          <p:spTgt spid="49"/>
                                        </p:tgtEl>
                                        <p:attrNameLst>
                                          <p:attrName>style.rotation</p:attrName>
                                        </p:attrNameLst>
                                      </p:cBhvr>
                                      <p:tavLst>
                                        <p:tav tm="0">
                                          <p:val>
                                            <p:fltVal val="0"/>
                                          </p:val>
                                        </p:tav>
                                        <p:tav tm="100000">
                                          <p:val>
                                            <p:fltVal val="90"/>
                                          </p:val>
                                        </p:tav>
                                      </p:tavLst>
                                    </p:anim>
                                    <p:animEffect transition="out" filter="fade">
                                      <p:cBhvr>
                                        <p:cTn id="54" dur="1000"/>
                                        <p:tgtEl>
                                          <p:spTgt spid="49"/>
                                        </p:tgtEl>
                                      </p:cBhvr>
                                    </p:animEffect>
                                    <p:set>
                                      <p:cBhvr>
                                        <p:cTn id="55"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nodeType="clickEffect">
                                  <p:stCondLst>
                                    <p:cond delay="0"/>
                                  </p:stCondLst>
                                  <p:childTnLst>
                                    <p:anim calcmode="lin" valueType="num">
                                      <p:cBhvr>
                                        <p:cTn id="60" dur="1000"/>
                                        <p:tgtEl>
                                          <p:spTgt spid="48"/>
                                        </p:tgtEl>
                                        <p:attrNameLst>
                                          <p:attrName>ppt_w</p:attrName>
                                        </p:attrNameLst>
                                      </p:cBhvr>
                                      <p:tavLst>
                                        <p:tav tm="0">
                                          <p:val>
                                            <p:strVal val="ppt_w"/>
                                          </p:val>
                                        </p:tav>
                                        <p:tav tm="100000">
                                          <p:val>
                                            <p:fltVal val="0"/>
                                          </p:val>
                                        </p:tav>
                                      </p:tavLst>
                                    </p:anim>
                                    <p:anim calcmode="lin" valueType="num">
                                      <p:cBhvr>
                                        <p:cTn id="61" dur="1000"/>
                                        <p:tgtEl>
                                          <p:spTgt spid="48"/>
                                        </p:tgtEl>
                                        <p:attrNameLst>
                                          <p:attrName>ppt_h</p:attrName>
                                        </p:attrNameLst>
                                      </p:cBhvr>
                                      <p:tavLst>
                                        <p:tav tm="0">
                                          <p:val>
                                            <p:strVal val="ppt_h"/>
                                          </p:val>
                                        </p:tav>
                                        <p:tav tm="100000">
                                          <p:val>
                                            <p:fltVal val="0"/>
                                          </p:val>
                                        </p:tav>
                                      </p:tavLst>
                                    </p:anim>
                                    <p:anim calcmode="lin" valueType="num">
                                      <p:cBhvr>
                                        <p:cTn id="62" dur="1000"/>
                                        <p:tgtEl>
                                          <p:spTgt spid="48"/>
                                        </p:tgtEl>
                                        <p:attrNameLst>
                                          <p:attrName>style.rotation</p:attrName>
                                        </p:attrNameLst>
                                      </p:cBhvr>
                                      <p:tavLst>
                                        <p:tav tm="0">
                                          <p:val>
                                            <p:fltVal val="0"/>
                                          </p:val>
                                        </p:tav>
                                        <p:tav tm="100000">
                                          <p:val>
                                            <p:fltVal val="90"/>
                                          </p:val>
                                        </p:tav>
                                      </p:tavLst>
                                    </p:anim>
                                    <p:animEffect transition="out" filter="fade">
                                      <p:cBhvr>
                                        <p:cTn id="63" dur="1000"/>
                                        <p:tgtEl>
                                          <p:spTgt spid="48"/>
                                        </p:tgtEl>
                                      </p:cBhvr>
                                    </p:animEffect>
                                    <p:set>
                                      <p:cBhvr>
                                        <p:cTn id="64"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65" restart="whenNotActive" fill="hold" evtFilter="cancelBubble" nodeType="interactiveSeq">
                <p:stCondLst>
                  <p:cond evt="onClick" delay="0">
                    <p:tgtEl>
                      <p:spTgt spid="5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nodeType="clickEffect">
                                  <p:stCondLst>
                                    <p:cond delay="0"/>
                                  </p:stCondLst>
                                  <p:childTnLst>
                                    <p:anim calcmode="lin" valueType="num">
                                      <p:cBhvr>
                                        <p:cTn id="69" dur="1000"/>
                                        <p:tgtEl>
                                          <p:spTgt spid="50"/>
                                        </p:tgtEl>
                                        <p:attrNameLst>
                                          <p:attrName>ppt_w</p:attrName>
                                        </p:attrNameLst>
                                      </p:cBhvr>
                                      <p:tavLst>
                                        <p:tav tm="0">
                                          <p:val>
                                            <p:strVal val="ppt_w"/>
                                          </p:val>
                                        </p:tav>
                                        <p:tav tm="100000">
                                          <p:val>
                                            <p:fltVal val="0"/>
                                          </p:val>
                                        </p:tav>
                                      </p:tavLst>
                                    </p:anim>
                                    <p:anim calcmode="lin" valueType="num">
                                      <p:cBhvr>
                                        <p:cTn id="70" dur="1000"/>
                                        <p:tgtEl>
                                          <p:spTgt spid="50"/>
                                        </p:tgtEl>
                                        <p:attrNameLst>
                                          <p:attrName>ppt_h</p:attrName>
                                        </p:attrNameLst>
                                      </p:cBhvr>
                                      <p:tavLst>
                                        <p:tav tm="0">
                                          <p:val>
                                            <p:strVal val="ppt_h"/>
                                          </p:val>
                                        </p:tav>
                                        <p:tav tm="100000">
                                          <p:val>
                                            <p:fltVal val="0"/>
                                          </p:val>
                                        </p:tav>
                                      </p:tavLst>
                                    </p:anim>
                                    <p:anim calcmode="lin" valueType="num">
                                      <p:cBhvr>
                                        <p:cTn id="71" dur="1000"/>
                                        <p:tgtEl>
                                          <p:spTgt spid="50"/>
                                        </p:tgtEl>
                                        <p:attrNameLst>
                                          <p:attrName>style.rotation</p:attrName>
                                        </p:attrNameLst>
                                      </p:cBhvr>
                                      <p:tavLst>
                                        <p:tav tm="0">
                                          <p:val>
                                            <p:fltVal val="0"/>
                                          </p:val>
                                        </p:tav>
                                        <p:tav tm="100000">
                                          <p:val>
                                            <p:fltVal val="90"/>
                                          </p:val>
                                        </p:tav>
                                      </p:tavLst>
                                    </p:anim>
                                    <p:animEffect transition="out" filter="fade">
                                      <p:cBhvr>
                                        <p:cTn id="72" dur="1000"/>
                                        <p:tgtEl>
                                          <p:spTgt spid="50"/>
                                        </p:tgtEl>
                                      </p:cBhvr>
                                    </p:animEffect>
                                    <p:set>
                                      <p:cBhvr>
                                        <p:cTn id="73"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nodeType="clickEffect">
                                  <p:stCondLst>
                                    <p:cond delay="0"/>
                                  </p:stCondLst>
                                  <p:childTnLst>
                                    <p:anim calcmode="lin" valueType="num">
                                      <p:cBhvr>
                                        <p:cTn id="78" dur="1000"/>
                                        <p:tgtEl>
                                          <p:spTgt spid="51"/>
                                        </p:tgtEl>
                                        <p:attrNameLst>
                                          <p:attrName>ppt_w</p:attrName>
                                        </p:attrNameLst>
                                      </p:cBhvr>
                                      <p:tavLst>
                                        <p:tav tm="0">
                                          <p:val>
                                            <p:strVal val="ppt_w"/>
                                          </p:val>
                                        </p:tav>
                                        <p:tav tm="100000">
                                          <p:val>
                                            <p:fltVal val="0"/>
                                          </p:val>
                                        </p:tav>
                                      </p:tavLst>
                                    </p:anim>
                                    <p:anim calcmode="lin" valueType="num">
                                      <p:cBhvr>
                                        <p:cTn id="79" dur="1000"/>
                                        <p:tgtEl>
                                          <p:spTgt spid="51"/>
                                        </p:tgtEl>
                                        <p:attrNameLst>
                                          <p:attrName>ppt_h</p:attrName>
                                        </p:attrNameLst>
                                      </p:cBhvr>
                                      <p:tavLst>
                                        <p:tav tm="0">
                                          <p:val>
                                            <p:strVal val="ppt_h"/>
                                          </p:val>
                                        </p:tav>
                                        <p:tav tm="100000">
                                          <p:val>
                                            <p:fltVal val="0"/>
                                          </p:val>
                                        </p:tav>
                                      </p:tavLst>
                                    </p:anim>
                                    <p:anim calcmode="lin" valueType="num">
                                      <p:cBhvr>
                                        <p:cTn id="80" dur="1000"/>
                                        <p:tgtEl>
                                          <p:spTgt spid="51"/>
                                        </p:tgtEl>
                                        <p:attrNameLst>
                                          <p:attrName>style.rotation</p:attrName>
                                        </p:attrNameLst>
                                      </p:cBhvr>
                                      <p:tavLst>
                                        <p:tav tm="0">
                                          <p:val>
                                            <p:fltVal val="0"/>
                                          </p:val>
                                        </p:tav>
                                        <p:tav tm="100000">
                                          <p:val>
                                            <p:fltVal val="90"/>
                                          </p:val>
                                        </p:tav>
                                      </p:tavLst>
                                    </p:anim>
                                    <p:animEffect transition="out" filter="fade">
                                      <p:cBhvr>
                                        <p:cTn id="81" dur="1000"/>
                                        <p:tgtEl>
                                          <p:spTgt spid="51"/>
                                        </p:tgtEl>
                                      </p:cBhvr>
                                    </p:animEffect>
                                    <p:set>
                                      <p:cBhvr>
                                        <p:cTn id="82"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nodeType="clickEffect">
                                  <p:stCondLst>
                                    <p:cond delay="0"/>
                                  </p:stCondLst>
                                  <p:childTnLst>
                                    <p:anim calcmode="lin" valueType="num">
                                      <p:cBhvr>
                                        <p:cTn id="87" dur="1000"/>
                                        <p:tgtEl>
                                          <p:spTgt spid="44"/>
                                        </p:tgtEl>
                                        <p:attrNameLst>
                                          <p:attrName>ppt_w</p:attrName>
                                        </p:attrNameLst>
                                      </p:cBhvr>
                                      <p:tavLst>
                                        <p:tav tm="0">
                                          <p:val>
                                            <p:strVal val="ppt_w"/>
                                          </p:val>
                                        </p:tav>
                                        <p:tav tm="100000">
                                          <p:val>
                                            <p:fltVal val="0"/>
                                          </p:val>
                                        </p:tav>
                                      </p:tavLst>
                                    </p:anim>
                                    <p:anim calcmode="lin" valueType="num">
                                      <p:cBhvr>
                                        <p:cTn id="88" dur="1000"/>
                                        <p:tgtEl>
                                          <p:spTgt spid="44"/>
                                        </p:tgtEl>
                                        <p:attrNameLst>
                                          <p:attrName>ppt_h</p:attrName>
                                        </p:attrNameLst>
                                      </p:cBhvr>
                                      <p:tavLst>
                                        <p:tav tm="0">
                                          <p:val>
                                            <p:strVal val="ppt_h"/>
                                          </p:val>
                                        </p:tav>
                                        <p:tav tm="100000">
                                          <p:val>
                                            <p:fltVal val="0"/>
                                          </p:val>
                                        </p:tav>
                                      </p:tavLst>
                                    </p:anim>
                                    <p:anim calcmode="lin" valueType="num">
                                      <p:cBhvr>
                                        <p:cTn id="89" dur="1000"/>
                                        <p:tgtEl>
                                          <p:spTgt spid="44"/>
                                        </p:tgtEl>
                                        <p:attrNameLst>
                                          <p:attrName>style.rotation</p:attrName>
                                        </p:attrNameLst>
                                      </p:cBhvr>
                                      <p:tavLst>
                                        <p:tav tm="0">
                                          <p:val>
                                            <p:fltVal val="0"/>
                                          </p:val>
                                        </p:tav>
                                        <p:tav tm="100000">
                                          <p:val>
                                            <p:fltVal val="90"/>
                                          </p:val>
                                        </p:tav>
                                      </p:tavLst>
                                    </p:anim>
                                    <p:animEffect transition="out" filter="fade">
                                      <p:cBhvr>
                                        <p:cTn id="90" dur="1000"/>
                                        <p:tgtEl>
                                          <p:spTgt spid="44"/>
                                        </p:tgtEl>
                                      </p:cBhvr>
                                    </p:animEffect>
                                    <p:set>
                                      <p:cBhvr>
                                        <p:cTn id="91"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824593" y="5488058"/>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750" b="1" noProof="1">
                    <a:solidFill>
                      <a:prstClr val="black"/>
                    </a:solidFill>
                    <a:latin typeface="Arial" panose="020B0604020202020204" pitchFamily="34" charset="0"/>
                    <a:cs typeface="Arial" panose="020B0604020202020204" pitchFamily="34" charset="0"/>
                  </a:rPr>
                  <a:t>Đáp án: </a:t>
                </a:r>
                <a:r>
                  <a:rPr lang="en-US" sz="3750">
                    <a:solidFill>
                      <a:prstClr val="black"/>
                    </a:solidFill>
                    <a:latin typeface="Arial" panose="020B0604020202020204" pitchFamily="34" charset="0"/>
                    <a:cs typeface="Arial" panose="020B0604020202020204" pitchFamily="34" charset="0"/>
                  </a:rPr>
                  <a:t>Chọn mốc tính thế năng tại chân đỉnh núi.</a:t>
                </a:r>
              </a:p>
              <a:p>
                <a:pPr algn="just" defTabSz="1371600">
                  <a:lnSpc>
                    <a:spcPct val="150000"/>
                  </a:lnSpc>
                </a:pPr>
                <a14:m>
                  <m:oMath xmlns:m="http://schemas.openxmlformats.org/officeDocument/2006/math">
                    <m:r>
                      <a:rPr lang="en-US" sz="3750" i="1">
                        <a:solidFill>
                          <a:prstClr val="black"/>
                        </a:solidFill>
                        <a:latin typeface="Cambria Math" panose="02040503050406030204" pitchFamily="18" charset="0"/>
                      </a:rPr>
                      <m:t>⇒ </m:t>
                    </m:r>
                  </m:oMath>
                </a14:m>
                <a:r>
                  <a:rPr lang="en-US" sz="3750">
                    <a:solidFill>
                      <a:prstClr val="black"/>
                    </a:solidFill>
                    <a:latin typeface="Arial" panose="020B0604020202020204" pitchFamily="34" charset="0"/>
                    <a:cs typeface="Arial" panose="020B0604020202020204" pitchFamily="34" charset="0"/>
                  </a:rPr>
                  <a:t>Thế năng của người ở đỉnh núi: </a:t>
                </a:r>
              </a:p>
              <a:p>
                <a:pPr algn="ctr" defTabSz="1371600">
                  <a:lnSpc>
                    <a:spcPct val="150000"/>
                  </a:lnSpc>
                </a:pPr>
                <a14:m>
                  <m:oMath xmlns:m="http://schemas.openxmlformats.org/officeDocument/2006/math">
                    <m:sSub>
                      <m:sSubPr>
                        <m:ctrlPr>
                          <a:rPr lang="en-US" sz="3750" i="1">
                            <a:solidFill>
                              <a:prstClr val="black"/>
                            </a:solidFill>
                            <a:latin typeface="Cambria Math" panose="02040503050406030204" pitchFamily="18" charset="0"/>
                          </a:rPr>
                        </m:ctrlPr>
                      </m:sSubPr>
                      <m:e>
                        <m:r>
                          <a:rPr lang="en-US" sz="3750" i="1">
                            <a:solidFill>
                              <a:prstClr val="black"/>
                            </a:solidFill>
                            <a:latin typeface="Cambria Math" panose="02040503050406030204" pitchFamily="18" charset="0"/>
                          </a:rPr>
                          <m:t>𝑊</m:t>
                        </m:r>
                      </m:e>
                      <m:sub>
                        <m:r>
                          <a:rPr lang="en-US" sz="3750" i="1">
                            <a:solidFill>
                              <a:prstClr val="black"/>
                            </a:solidFill>
                            <a:latin typeface="Cambria Math" panose="02040503050406030204" pitchFamily="18" charset="0"/>
                          </a:rPr>
                          <m:t>𝑡</m:t>
                        </m:r>
                      </m:sub>
                    </m:sSub>
                    <m:r>
                      <a:rPr lang="en-US" sz="3750" i="1">
                        <a:solidFill>
                          <a:prstClr val="black"/>
                        </a:solidFill>
                        <a:latin typeface="Cambria Math" panose="02040503050406030204" pitchFamily="18" charset="0"/>
                      </a:rPr>
                      <m:t>=</m:t>
                    </m:r>
                    <m:r>
                      <a:rPr lang="en-US" sz="3750" i="1">
                        <a:solidFill>
                          <a:prstClr val="black"/>
                        </a:solidFill>
                        <a:latin typeface="Cambria Math" panose="02040503050406030204" pitchFamily="18" charset="0"/>
                      </a:rPr>
                      <m:t>𝑚</m:t>
                    </m:r>
                    <m:r>
                      <a:rPr lang="en-US" sz="3750" i="1">
                        <a:solidFill>
                          <a:prstClr val="black"/>
                        </a:solidFill>
                        <a:latin typeface="Cambria Math" panose="02040503050406030204" pitchFamily="18" charset="0"/>
                      </a:rPr>
                      <m:t>.</m:t>
                    </m:r>
                    <m:r>
                      <a:rPr lang="en-US" sz="3750" i="1">
                        <a:solidFill>
                          <a:prstClr val="black"/>
                        </a:solidFill>
                        <a:latin typeface="Cambria Math" panose="02040503050406030204" pitchFamily="18" charset="0"/>
                      </a:rPr>
                      <m:t>𝑔</m:t>
                    </m:r>
                    <m:r>
                      <a:rPr lang="en-US" sz="3750" i="1">
                        <a:solidFill>
                          <a:prstClr val="black"/>
                        </a:solidFill>
                        <a:latin typeface="Cambria Math" panose="02040503050406030204" pitchFamily="18" charset="0"/>
                      </a:rPr>
                      <m:t>.</m:t>
                    </m:r>
                    <m:r>
                      <a:rPr lang="en-US" sz="3750" i="1">
                        <a:solidFill>
                          <a:prstClr val="black"/>
                        </a:solidFill>
                        <a:latin typeface="Cambria Math" panose="02040503050406030204" pitchFamily="18" charset="0"/>
                      </a:rPr>
                      <m:t>h</m:t>
                    </m:r>
                    <m:r>
                      <a:rPr lang="en-US" sz="3750" i="1">
                        <a:solidFill>
                          <a:prstClr val="black"/>
                        </a:solidFill>
                        <a:latin typeface="Cambria Math" panose="02040503050406030204" pitchFamily="18" charset="0"/>
                      </a:rPr>
                      <m:t>=70 . 9,8 . 3 147=2 158 842</m:t>
                    </m:r>
                  </m:oMath>
                </a14:m>
                <a:r>
                  <a:rPr lang="vi-VN" sz="3750">
                    <a:solidFill>
                      <a:prstClr val="black"/>
                    </a:solidFill>
                    <a:latin typeface="Arial" panose="020B0604020202020204" pitchFamily="34" charset="0"/>
                    <a:cs typeface="Arial" panose="020B0604020202020204" pitchFamily="34" charset="0"/>
                  </a:rPr>
                  <a:t> (J)</a:t>
                </a:r>
                <a:endParaRPr lang="en-US" sz="3750">
                  <a:solidFill>
                    <a:prstClr val="black"/>
                  </a:solidFill>
                  <a:latin typeface="Arial" panose="020B060402020202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824593" y="5488058"/>
                <a:ext cx="16279586" cy="3020390"/>
              </a:xfrm>
              <a:prstGeom prst="roundRect">
                <a:avLst/>
              </a:prstGeom>
              <a:blipFill>
                <a:blip r:embed="rId4"/>
                <a:stretch>
                  <a:fillRect l="-300" b="-403"/>
                </a:stretch>
              </a:blipFill>
              <a:ln>
                <a:noFill/>
              </a:ln>
            </p:spPr>
            <p:txBody>
              <a:bodyPr/>
              <a:lstStyle/>
              <a:p>
                <a:r>
                  <a:rPr lang="en-US">
                    <a:noFill/>
                  </a:rPr>
                  <a:t> </a:t>
                </a:r>
              </a:p>
            </p:txBody>
          </p:sp>
        </mc:Fallback>
      </mc:AlternateContent>
      <p:sp>
        <p:nvSpPr>
          <p:cNvPr id="1051" name="Rectangle: Rounded Corners 1050">
            <a:extLst>
              <a:ext uri="{FF2B5EF4-FFF2-40B4-BE49-F238E27FC236}">
                <a16:creationId xmlns:a16="http://schemas.microsoft.com/office/drawing/2014/main" id="{DE6E00C5-F557-EFA5-65E2-47EA80DE9FAA}"/>
              </a:ext>
            </a:extLst>
          </p:cNvPr>
          <p:cNvSpPr/>
          <p:nvPr/>
        </p:nvSpPr>
        <p:spPr>
          <a:xfrm>
            <a:off x="530957" y="652511"/>
            <a:ext cx="17013024" cy="40395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750" b="1">
                <a:solidFill>
                  <a:prstClr val="black"/>
                </a:solidFill>
                <a:latin typeface="Arial" panose="020B0604020202020204" pitchFamily="34" charset="0"/>
                <a:cs typeface="Arial" panose="020B0604020202020204" pitchFamily="34" charset="0"/>
              </a:rPr>
              <a:t>Luyện tập 1:</a:t>
            </a:r>
            <a:r>
              <a:rPr lang="en-US" sz="3750">
                <a:solidFill>
                  <a:prstClr val="black"/>
                </a:solidFill>
                <a:latin typeface="Arial" panose="020B0604020202020204" pitchFamily="34" charset="0"/>
                <a:cs typeface="Arial" panose="020B0604020202020204" pitchFamily="34" charset="0"/>
              </a:rPr>
              <a:t>  Phan – xi – Păng là ngọn núi cao nhất trong ba nước Việt Nam, Lào, Campuchia, được mệnh danh là “nóc nhà Đông Dương”. Lên đến đỉnh núi cao 3147 m này là ước mơ của nhiều bạn trẻ. Tính thế năng của người leo núi có khối lượng 70 kg khi leo đến đỉnh núi Phan – xi – Păng.</a:t>
            </a:r>
          </a:p>
        </p:txBody>
      </p:sp>
      <p:pic>
        <p:nvPicPr>
          <p:cNvPr id="1053" name="Picture 18">
            <a:hlinkClick r:id="rId5" action="ppaction://hlinksldjump"/>
            <a:extLst>
              <a:ext uri="{FF2B5EF4-FFF2-40B4-BE49-F238E27FC236}">
                <a16:creationId xmlns:a16="http://schemas.microsoft.com/office/drawing/2014/main" id="{81E3C240-FEC2-E53F-1699-F9382F9288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20357" y="7860155"/>
            <a:ext cx="2367644" cy="2415963"/>
          </a:xfrm>
          <a:prstGeom prst="rect">
            <a:avLst/>
          </a:prstGeom>
        </p:spPr>
      </p:pic>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42" y="7296355"/>
            <a:ext cx="2145429" cy="2979764"/>
          </a:xfrm>
          <a:prstGeom prst="rect">
            <a:avLst/>
          </a:prstGeom>
        </p:spPr>
      </p:pic>
    </p:spTree>
    <p:extLst>
      <p:ext uri="{BB962C8B-B14F-4D97-AF65-F5344CB8AC3E}">
        <p14:creationId xmlns:p14="http://schemas.microsoft.com/office/powerpoint/2010/main" val="227691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p:sp>
        <p:nvSpPr>
          <p:cNvPr id="1051" name="Rectangle: Rounded Corners 1050">
            <a:extLst>
              <a:ext uri="{FF2B5EF4-FFF2-40B4-BE49-F238E27FC236}">
                <a16:creationId xmlns:a16="http://schemas.microsoft.com/office/drawing/2014/main" id="{DE6E00C5-F557-EFA5-65E2-47EA80DE9FAA}"/>
              </a:ext>
            </a:extLst>
          </p:cNvPr>
          <p:cNvSpPr/>
          <p:nvPr/>
        </p:nvSpPr>
        <p:spPr>
          <a:xfrm>
            <a:off x="1335673" y="648056"/>
            <a:ext cx="16279586" cy="77300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5250" b="1">
                <a:solidFill>
                  <a:prstClr val="black"/>
                </a:solidFill>
                <a:latin typeface="Arial" panose="020B0604020202020204" pitchFamily="34" charset="0"/>
                <a:cs typeface="Arial" panose="020B0604020202020204" pitchFamily="34" charset="0"/>
              </a:rPr>
              <a:t>Luyện tập 2: </a:t>
            </a:r>
            <a:r>
              <a:rPr lang="en-US" sz="5250">
                <a:solidFill>
                  <a:prstClr val="black"/>
                </a:solidFill>
                <a:latin typeface="Arial" panose="020B0604020202020204" pitchFamily="34" charset="0"/>
                <a:cs typeface="Arial" panose="020B0604020202020204" pitchFamily="34" charset="0"/>
              </a:rPr>
              <a:t>Khi tăng vận tốc một vật từ tốc độ v lên tốc độ 2v, động năng của nó</a:t>
            </a:r>
          </a:p>
          <a:p>
            <a:pPr algn="just" defTabSz="1371600">
              <a:lnSpc>
                <a:spcPct val="150000"/>
              </a:lnSpc>
            </a:pPr>
            <a:r>
              <a:rPr lang="en-US" sz="5250">
                <a:solidFill>
                  <a:prstClr val="black"/>
                </a:solidFill>
                <a:latin typeface="Arial" panose="020B0604020202020204" pitchFamily="34" charset="0"/>
                <a:cs typeface="Arial" panose="020B0604020202020204" pitchFamily="34" charset="0"/>
              </a:rPr>
              <a:t>A. tăng lên 2 lần</a:t>
            </a:r>
          </a:p>
          <a:p>
            <a:pPr algn="just" defTabSz="1371600">
              <a:lnSpc>
                <a:spcPct val="150000"/>
              </a:lnSpc>
            </a:pPr>
            <a:r>
              <a:rPr lang="en-US" sz="5250">
                <a:solidFill>
                  <a:prstClr val="black"/>
                </a:solidFill>
                <a:latin typeface="Arial" panose="020B0604020202020204" pitchFamily="34" charset="0"/>
                <a:cs typeface="Arial" panose="020B0604020202020204" pitchFamily="34" charset="0"/>
              </a:rPr>
              <a:t>B. tăng lên 4 lần</a:t>
            </a:r>
          </a:p>
          <a:p>
            <a:pPr algn="just" defTabSz="1371600">
              <a:lnSpc>
                <a:spcPct val="150000"/>
              </a:lnSpc>
            </a:pPr>
            <a:r>
              <a:rPr lang="en-US" sz="5250">
                <a:solidFill>
                  <a:prstClr val="black"/>
                </a:solidFill>
                <a:latin typeface="Arial" panose="020B0604020202020204" pitchFamily="34" charset="0"/>
                <a:cs typeface="Arial" panose="020B0604020202020204" pitchFamily="34" charset="0"/>
              </a:rPr>
              <a:t>C. giảm đi 2 lần</a:t>
            </a:r>
          </a:p>
          <a:p>
            <a:pPr algn="just" defTabSz="1371600">
              <a:lnSpc>
                <a:spcPct val="150000"/>
              </a:lnSpc>
            </a:pPr>
            <a:r>
              <a:rPr lang="en-US" sz="5250">
                <a:solidFill>
                  <a:prstClr val="black"/>
                </a:solidFill>
                <a:latin typeface="Arial" panose="020B0604020202020204" pitchFamily="34" charset="0"/>
                <a:cs typeface="Arial" panose="020B0604020202020204" pitchFamily="34" charset="0"/>
              </a:rPr>
              <a:t>D. giảm đi 4 lần</a:t>
            </a:r>
          </a:p>
        </p:txBody>
      </p:sp>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42" y="7296355"/>
            <a:ext cx="2145429" cy="2979764"/>
          </a:xfrm>
          <a:prstGeom prst="rect">
            <a:avLst/>
          </a:prstGeom>
        </p:spPr>
      </p:pic>
      <p:pic>
        <p:nvPicPr>
          <p:cNvPr id="7" name="Picture 18">
            <a:hlinkClick r:id="rId6" action="ppaction://hlinksldjump"/>
            <a:extLst>
              <a:ext uri="{FF2B5EF4-FFF2-40B4-BE49-F238E27FC236}">
                <a16:creationId xmlns:a16="http://schemas.microsoft.com/office/drawing/2014/main" id="{C7B901AF-BE32-A847-EAE6-4871FF334D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20357" y="7860155"/>
            <a:ext cx="2367644" cy="2415963"/>
          </a:xfrm>
          <a:prstGeom prst="rect">
            <a:avLst/>
          </a:prstGeom>
        </p:spPr>
      </p:pic>
      <p:sp>
        <p:nvSpPr>
          <p:cNvPr id="8" name="Oval 7">
            <a:extLst>
              <a:ext uri="{FF2B5EF4-FFF2-40B4-BE49-F238E27FC236}">
                <a16:creationId xmlns:a16="http://schemas.microsoft.com/office/drawing/2014/main" id="{529F8806-6C28-7D15-3E3F-F175F9C40DC0}"/>
              </a:ext>
            </a:extLst>
          </p:cNvPr>
          <p:cNvSpPr/>
          <p:nvPr/>
        </p:nvSpPr>
        <p:spPr>
          <a:xfrm>
            <a:off x="1545032" y="4744004"/>
            <a:ext cx="1011738" cy="10753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1846114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p:sp>
        <p:nvSpPr>
          <p:cNvPr id="1051" name="Rectangle: Rounded Corners 1050">
            <a:extLst>
              <a:ext uri="{FF2B5EF4-FFF2-40B4-BE49-F238E27FC236}">
                <a16:creationId xmlns:a16="http://schemas.microsoft.com/office/drawing/2014/main" id="{DE6E00C5-F557-EFA5-65E2-47EA80DE9FAA}"/>
              </a:ext>
            </a:extLst>
          </p:cNvPr>
          <p:cNvSpPr/>
          <p:nvPr/>
        </p:nvSpPr>
        <p:spPr>
          <a:xfrm>
            <a:off x="621437" y="394421"/>
            <a:ext cx="17045127" cy="55263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750" b="1" noProof="1">
                <a:solidFill>
                  <a:prstClr val="black"/>
                </a:solidFill>
                <a:latin typeface="Arial" panose="020B0604020202020204" pitchFamily="34" charset="0"/>
                <a:cs typeface="Arial" panose="020B0604020202020204" pitchFamily="34" charset="0"/>
              </a:rPr>
              <a:t>Luyện tập 3: </a:t>
            </a:r>
            <a:r>
              <a:rPr lang="en-US" sz="3750">
                <a:solidFill>
                  <a:prstClr val="black"/>
                </a:solidFill>
                <a:latin typeface="Arial" panose="020B0604020202020204" pitchFamily="34" charset="0"/>
                <a:cs typeface="Arial" panose="020B0604020202020204" pitchFamily="34" charset="0"/>
              </a:rPr>
              <a:t>Nhảy cầu là một môn thể thao. Vận động viên nhảy lên, đạt điểm cao nhất cách mặt nước 10 m, rồi rơi xuống. Trong quá trình rơi, vận động viên thực hiện các động tác nhào lộn đẹp mắt trước khi chạm nước (hình 2.6). Em hãy ước lượng tốc độ của vận động viên khi chạm nước. Nước trong bể có vai trò như thế nào trong việc đảm bảo an toàn cho vận động viên?</a:t>
            </a:r>
          </a:p>
        </p:txBody>
      </p:sp>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43" y="7756090"/>
            <a:ext cx="1814420" cy="2520029"/>
          </a:xfrm>
          <a:prstGeom prst="rect">
            <a:avLst/>
          </a:prstGeom>
        </p:spPr>
      </p:pic>
      <p:pic>
        <p:nvPicPr>
          <p:cNvPr id="7" name="Picture 18">
            <a:hlinkClick r:id="rId6" action="ppaction://hlinksldjump"/>
            <a:extLst>
              <a:ext uri="{FF2B5EF4-FFF2-40B4-BE49-F238E27FC236}">
                <a16:creationId xmlns:a16="http://schemas.microsoft.com/office/drawing/2014/main" id="{D59E1ACE-8989-022A-A0F8-7E84EAF95B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20357" y="7860155"/>
            <a:ext cx="2367644" cy="2415963"/>
          </a:xfrm>
          <a:prstGeom prst="rect">
            <a:avLst/>
          </a:prstGeom>
        </p:spPr>
      </p:pic>
      <p:pic>
        <p:nvPicPr>
          <p:cNvPr id="6" name="Picture 5">
            <a:extLst>
              <a:ext uri="{FF2B5EF4-FFF2-40B4-BE49-F238E27FC236}">
                <a16:creationId xmlns:a16="http://schemas.microsoft.com/office/drawing/2014/main" id="{74A61F99-F4F6-9DAC-F8C0-55CC53F73C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5118" y="6047747"/>
            <a:ext cx="6599738" cy="3982601"/>
          </a:xfrm>
          <a:prstGeom prst="rect">
            <a:avLst/>
          </a:prstGeom>
        </p:spPr>
      </p:pic>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6A03DC15-5CE3-847E-3ED4-2533ECF7CB11}"/>
                  </a:ext>
                </a:extLst>
              </p:cNvPr>
              <p:cNvSpPr/>
              <p:nvPr/>
            </p:nvSpPr>
            <p:spPr>
              <a:xfrm>
                <a:off x="497863" y="394421"/>
                <a:ext cx="17292275" cy="84027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000" b="1" noProof="1">
                    <a:solidFill>
                      <a:prstClr val="black"/>
                    </a:solidFill>
                    <a:latin typeface="Arial" panose="020B0604020202020204" pitchFamily="34" charset="0"/>
                    <a:cs typeface="Arial" panose="020B0604020202020204" pitchFamily="34" charset="0"/>
                  </a:rPr>
                  <a:t>Đáp án: </a:t>
                </a:r>
                <a:r>
                  <a:rPr lang="en-US" sz="3000">
                    <a:solidFill>
                      <a:prstClr val="black"/>
                    </a:solidFill>
                    <a:latin typeface="Arial" panose="020B0604020202020204" pitchFamily="34" charset="0"/>
                    <a:cs typeface="Arial" panose="020B0604020202020204" pitchFamily="34" charset="0"/>
                  </a:rPr>
                  <a:t>Chọn mốc tính thế năng ở mặt nước.</a:t>
                </a:r>
              </a:p>
              <a:p>
                <a:pPr algn="just" defTabSz="1371600">
                  <a:lnSpc>
                    <a:spcPct val="150000"/>
                  </a:lnSpc>
                </a:pPr>
                <a:r>
                  <a:rPr lang="vi-VN" sz="3000">
                    <a:solidFill>
                      <a:prstClr val="black"/>
                    </a:solidFill>
                    <a:latin typeface="Arial" panose="020B0604020202020204" pitchFamily="34" charset="0"/>
                    <a:cs typeface="Arial" panose="020B0604020202020204" pitchFamily="34" charset="0"/>
                  </a:rPr>
                  <a:t>- </a:t>
                </a:r>
                <a:r>
                  <a:rPr lang="en-US" sz="3000">
                    <a:solidFill>
                      <a:prstClr val="black"/>
                    </a:solidFill>
                    <a:latin typeface="Arial" panose="020B0604020202020204" pitchFamily="34" charset="0"/>
                    <a:cs typeface="Arial" panose="020B0604020202020204" pitchFamily="34" charset="0"/>
                  </a:rPr>
                  <a:t>Khi vận động viên ở điểm cao nhất thì thế năng lớn nhất: </a:t>
                </a:r>
                <a14:m>
                  <m:oMath xmlns:m="http://schemas.openxmlformats.org/officeDocument/2006/math">
                    <m:sSub>
                      <m:sSubPr>
                        <m:ctrlPr>
                          <a:rPr lang="en-US" sz="3000" i="1">
                            <a:solidFill>
                              <a:prstClr val="black"/>
                            </a:solidFill>
                            <a:latin typeface="Cambria Math" panose="02040503050406030204" pitchFamily="18" charset="0"/>
                          </a:rPr>
                        </m:ctrlPr>
                      </m:sSubPr>
                      <m:e>
                        <m:r>
                          <a:rPr lang="en-US" sz="3000" i="1">
                            <a:solidFill>
                              <a:prstClr val="black"/>
                            </a:solidFill>
                            <a:latin typeface="Cambria Math" panose="02040503050406030204" pitchFamily="18" charset="0"/>
                          </a:rPr>
                          <m:t>𝑊</m:t>
                        </m:r>
                      </m:e>
                      <m:sub>
                        <m:r>
                          <a:rPr lang="en-US" sz="3000" i="1">
                            <a:solidFill>
                              <a:prstClr val="black"/>
                            </a:solidFill>
                            <a:latin typeface="Cambria Math" panose="02040503050406030204" pitchFamily="18" charset="0"/>
                          </a:rPr>
                          <m:t>𝑡𝑚𝑎𝑥</m:t>
                        </m:r>
                      </m:sub>
                    </m:sSub>
                    <m:r>
                      <a:rPr lang="en-US" sz="3000" i="1">
                        <a:solidFill>
                          <a:prstClr val="black"/>
                        </a:solidFill>
                        <a:latin typeface="Cambria Math" panose="02040503050406030204" pitchFamily="18" charset="0"/>
                      </a:rPr>
                      <m:t>=</m:t>
                    </m:r>
                    <m:r>
                      <a:rPr lang="en-US" sz="3000" i="1">
                        <a:solidFill>
                          <a:prstClr val="black"/>
                        </a:solidFill>
                        <a:latin typeface="Cambria Math" panose="02040503050406030204" pitchFamily="18" charset="0"/>
                      </a:rPr>
                      <m:t>𝑚</m:t>
                    </m:r>
                    <m:r>
                      <a:rPr lang="en-US" sz="3000" i="1">
                        <a:solidFill>
                          <a:prstClr val="black"/>
                        </a:solidFill>
                        <a:latin typeface="Cambria Math" panose="02040503050406030204" pitchFamily="18" charset="0"/>
                      </a:rPr>
                      <m:t>.</m:t>
                    </m:r>
                    <m:r>
                      <a:rPr lang="en-US" sz="3000" i="1">
                        <a:solidFill>
                          <a:prstClr val="black"/>
                        </a:solidFill>
                        <a:latin typeface="Cambria Math" panose="02040503050406030204" pitchFamily="18" charset="0"/>
                      </a:rPr>
                      <m:t>𝑔</m:t>
                    </m:r>
                    <m:r>
                      <a:rPr lang="en-US" sz="3000" i="1">
                        <a:solidFill>
                          <a:prstClr val="black"/>
                        </a:solidFill>
                        <a:latin typeface="Cambria Math" panose="02040503050406030204" pitchFamily="18" charset="0"/>
                      </a:rPr>
                      <m:t>.</m:t>
                    </m:r>
                    <m:sSub>
                      <m:sSubPr>
                        <m:ctrlPr>
                          <a:rPr lang="en-US" sz="3000" i="1">
                            <a:solidFill>
                              <a:prstClr val="black"/>
                            </a:solidFill>
                            <a:latin typeface="Cambria Math" panose="02040503050406030204" pitchFamily="18" charset="0"/>
                          </a:rPr>
                        </m:ctrlPr>
                      </m:sSubPr>
                      <m:e>
                        <m:r>
                          <a:rPr lang="en-US" sz="3000" i="1">
                            <a:solidFill>
                              <a:prstClr val="black"/>
                            </a:solidFill>
                            <a:latin typeface="Cambria Math" panose="02040503050406030204" pitchFamily="18" charset="0"/>
                          </a:rPr>
                          <m:t>h</m:t>
                        </m:r>
                      </m:e>
                      <m:sub>
                        <m:r>
                          <a:rPr lang="en-US" sz="3000" i="1">
                            <a:solidFill>
                              <a:prstClr val="black"/>
                            </a:solidFill>
                            <a:latin typeface="Cambria Math" panose="02040503050406030204" pitchFamily="18" charset="0"/>
                          </a:rPr>
                          <m:t>𝑚𝑎𝑥</m:t>
                        </m:r>
                      </m:sub>
                    </m:sSub>
                  </m:oMath>
                </a14:m>
                <a:endParaRPr lang="en-US" sz="3000">
                  <a:solidFill>
                    <a:prstClr val="black"/>
                  </a:solidFill>
                  <a:latin typeface="Arial" panose="020B0604020202020204" pitchFamily="34" charset="0"/>
                  <a:cs typeface="Arial" panose="020B0604020202020204" pitchFamily="34" charset="0"/>
                </a:endParaRPr>
              </a:p>
              <a:p>
                <a:pPr algn="just" defTabSz="1371600">
                  <a:lnSpc>
                    <a:spcPct val="150000"/>
                  </a:lnSpc>
                </a:pPr>
                <a:r>
                  <a:rPr lang="en-US" sz="3000">
                    <a:solidFill>
                      <a:prstClr val="black"/>
                    </a:solidFill>
                    <a:latin typeface="Arial" panose="020B0604020202020204" pitchFamily="34" charset="0"/>
                    <a:cs typeface="Arial" panose="020B0604020202020204" pitchFamily="34" charset="0"/>
                  </a:rPr>
                  <a:t>Coi như cơ năng trong quá trình nhảy đến khi chạm nước được bảo toàn, nên khi vận động viên chạm nước thì thế năng lúc này bằng 0 và động năng đạt giá trị lớn nhất:</a:t>
                </a:r>
              </a:p>
              <a:p>
                <a:pPr algn="just" defTabSz="1371600">
                  <a:lnSpc>
                    <a:spcPct val="150000"/>
                  </a:lnSpc>
                </a:pPr>
                <a14:m>
                  <m:oMathPara xmlns:m="http://schemas.openxmlformats.org/officeDocument/2006/math">
                    <m:oMathParaPr>
                      <m:jc m:val="centerGroup"/>
                    </m:oMathParaPr>
                    <m:oMath xmlns:m="http://schemas.openxmlformats.org/officeDocument/2006/math">
                      <m:sSub>
                        <m:sSubPr>
                          <m:ctrlPr>
                            <a:rPr lang="en-US" sz="3000" i="1">
                              <a:solidFill>
                                <a:prstClr val="black"/>
                              </a:solidFill>
                              <a:latin typeface="Cambria Math" panose="02040503050406030204" pitchFamily="18" charset="0"/>
                            </a:rPr>
                          </m:ctrlPr>
                        </m:sSubPr>
                        <m:e>
                          <m:r>
                            <a:rPr lang="en-US" sz="3000" i="1">
                              <a:solidFill>
                                <a:prstClr val="black"/>
                              </a:solidFill>
                              <a:latin typeface="Cambria Math" panose="02040503050406030204" pitchFamily="18" charset="0"/>
                            </a:rPr>
                            <m:t>𝑊</m:t>
                          </m:r>
                        </m:e>
                        <m:sub>
                          <m:r>
                            <a:rPr lang="en-US" sz="3000" i="1">
                              <a:solidFill>
                                <a:prstClr val="black"/>
                              </a:solidFill>
                              <a:latin typeface="Cambria Math" panose="02040503050406030204" pitchFamily="18" charset="0"/>
                            </a:rPr>
                            <m:t>đ</m:t>
                          </m:r>
                          <m:r>
                            <a:rPr lang="en-US" sz="3000" i="1">
                              <a:solidFill>
                                <a:prstClr val="black"/>
                              </a:solidFill>
                              <a:latin typeface="Cambria Math" panose="02040503050406030204" pitchFamily="18" charset="0"/>
                            </a:rPr>
                            <m:t>𝑚𝑎𝑥</m:t>
                          </m:r>
                        </m:sub>
                      </m:sSub>
                      <m:r>
                        <a:rPr lang="en-US" sz="3000" i="1">
                          <a:solidFill>
                            <a:prstClr val="black"/>
                          </a:solidFill>
                          <a:latin typeface="Cambria Math" panose="02040503050406030204" pitchFamily="18" charset="0"/>
                        </a:rPr>
                        <m:t>=</m:t>
                      </m:r>
                      <m:f>
                        <m:fPr>
                          <m:ctrlPr>
                            <a:rPr lang="en-US" sz="3000" i="1">
                              <a:solidFill>
                                <a:prstClr val="black"/>
                              </a:solidFill>
                              <a:latin typeface="Cambria Math" panose="02040503050406030204" pitchFamily="18" charset="0"/>
                            </a:rPr>
                          </m:ctrlPr>
                        </m:fPr>
                        <m:num>
                          <m:r>
                            <a:rPr lang="en-US" sz="3000" i="1">
                              <a:solidFill>
                                <a:prstClr val="black"/>
                              </a:solidFill>
                              <a:latin typeface="Cambria Math" panose="02040503050406030204" pitchFamily="18" charset="0"/>
                            </a:rPr>
                            <m:t>1</m:t>
                          </m:r>
                        </m:num>
                        <m:den>
                          <m:r>
                            <a:rPr lang="en-US" sz="3000" i="1">
                              <a:solidFill>
                                <a:prstClr val="black"/>
                              </a:solidFill>
                              <a:latin typeface="Cambria Math" panose="02040503050406030204" pitchFamily="18" charset="0"/>
                            </a:rPr>
                            <m:t>2</m:t>
                          </m:r>
                        </m:den>
                      </m:f>
                      <m:r>
                        <a:rPr lang="en-US" sz="3000" i="1">
                          <a:solidFill>
                            <a:prstClr val="black"/>
                          </a:solidFill>
                          <a:latin typeface="Cambria Math" panose="02040503050406030204" pitchFamily="18" charset="0"/>
                        </a:rPr>
                        <m:t>𝑚</m:t>
                      </m:r>
                      <m:r>
                        <a:rPr lang="en-US" sz="3000" i="1">
                          <a:solidFill>
                            <a:prstClr val="black"/>
                          </a:solidFill>
                          <a:latin typeface="Cambria Math" panose="02040503050406030204" pitchFamily="18" charset="0"/>
                        </a:rPr>
                        <m:t>.</m:t>
                      </m:r>
                      <m:sSub>
                        <m:sSubPr>
                          <m:ctrlPr>
                            <a:rPr lang="en-US" sz="3000" i="1">
                              <a:solidFill>
                                <a:prstClr val="black"/>
                              </a:solidFill>
                              <a:latin typeface="Cambria Math" panose="02040503050406030204" pitchFamily="18" charset="0"/>
                            </a:rPr>
                          </m:ctrlPr>
                        </m:sSubPr>
                        <m:e>
                          <m:sSup>
                            <m:sSupPr>
                              <m:ctrlPr>
                                <a:rPr lang="en-US" sz="3000" i="1">
                                  <a:solidFill>
                                    <a:prstClr val="black"/>
                                  </a:solidFill>
                                  <a:latin typeface="Cambria Math" panose="02040503050406030204" pitchFamily="18" charset="0"/>
                                </a:rPr>
                              </m:ctrlPr>
                            </m:sSupPr>
                            <m:e>
                              <m:r>
                                <a:rPr lang="en-US" sz="3000" i="1">
                                  <a:solidFill>
                                    <a:prstClr val="black"/>
                                  </a:solidFill>
                                  <a:latin typeface="Cambria Math" panose="02040503050406030204" pitchFamily="18" charset="0"/>
                                </a:rPr>
                                <m:t>𝑣</m:t>
                              </m:r>
                            </m:e>
                            <m:sup>
                              <m:r>
                                <a:rPr lang="en-US" sz="3000" i="1">
                                  <a:solidFill>
                                    <a:prstClr val="black"/>
                                  </a:solidFill>
                                  <a:latin typeface="Cambria Math" panose="02040503050406030204" pitchFamily="18" charset="0"/>
                                </a:rPr>
                                <m:t>2</m:t>
                              </m:r>
                            </m:sup>
                          </m:sSup>
                        </m:e>
                        <m:sub>
                          <m:r>
                            <a:rPr lang="en-US" sz="3000" i="1">
                              <a:solidFill>
                                <a:prstClr val="black"/>
                              </a:solidFill>
                              <a:latin typeface="Cambria Math" panose="02040503050406030204" pitchFamily="18" charset="0"/>
                            </a:rPr>
                            <m:t>𝑚𝑎𝑥</m:t>
                          </m:r>
                        </m:sub>
                      </m:sSub>
                    </m:oMath>
                  </m:oMathPara>
                </a14:m>
                <a:endParaRPr lang="en-US" sz="3000">
                  <a:solidFill>
                    <a:prstClr val="black"/>
                  </a:solidFill>
                  <a:latin typeface="Arial" panose="020B0604020202020204" pitchFamily="34" charset="0"/>
                  <a:cs typeface="Arial" panose="020B0604020202020204" pitchFamily="34" charset="0"/>
                </a:endParaRPr>
              </a:p>
              <a:p>
                <a:pPr algn="just" defTabSz="1371600">
                  <a:lnSpc>
                    <a:spcPct val="150000"/>
                  </a:lnSpc>
                </a:pPr>
                <a:r>
                  <a:rPr lang="en-US" sz="3000">
                    <a:solidFill>
                      <a:prstClr val="black"/>
                    </a:solidFill>
                    <a:latin typeface="Arial" panose="020B0604020202020204" pitchFamily="34" charset="0"/>
                    <a:cs typeface="Arial" panose="020B0604020202020204" pitchFamily="34" charset="0"/>
                  </a:rPr>
                  <a:t>Suy ra vận tốc khi vận động viên chạm mặt nước là lớn nhất và bằng:</a:t>
                </a:r>
              </a:p>
              <a:p>
                <a:pPr algn="just" defTabSz="1371600">
                  <a:lnSpc>
                    <a:spcPct val="150000"/>
                  </a:lnSpc>
                </a:pPr>
                <a14:m>
                  <m:oMath xmlns:m="http://schemas.openxmlformats.org/officeDocument/2006/math">
                    <m:sSub>
                      <m:sSubPr>
                        <m:ctrlPr>
                          <a:rPr lang="en-US" sz="3000" i="1">
                            <a:solidFill>
                              <a:prstClr val="black"/>
                            </a:solidFill>
                            <a:latin typeface="Cambria Math" panose="02040503050406030204" pitchFamily="18" charset="0"/>
                          </a:rPr>
                        </m:ctrlPr>
                      </m:sSubPr>
                      <m:e>
                        <m:r>
                          <a:rPr lang="en-US" sz="3000" i="1">
                            <a:solidFill>
                              <a:prstClr val="black"/>
                            </a:solidFill>
                            <a:latin typeface="Cambria Math" panose="02040503050406030204" pitchFamily="18" charset="0"/>
                          </a:rPr>
                          <m:t>𝑣</m:t>
                        </m:r>
                      </m:e>
                      <m:sub>
                        <m:r>
                          <a:rPr lang="en-US" sz="3000" i="1">
                            <a:solidFill>
                              <a:prstClr val="black"/>
                            </a:solidFill>
                            <a:latin typeface="Cambria Math" panose="02040503050406030204" pitchFamily="18" charset="0"/>
                          </a:rPr>
                          <m:t>𝑚𝑎𝑥</m:t>
                        </m:r>
                      </m:sub>
                    </m:sSub>
                    <m:r>
                      <a:rPr lang="en-US" sz="3000" i="1">
                        <a:solidFill>
                          <a:prstClr val="black"/>
                        </a:solidFill>
                        <a:latin typeface="Cambria Math" panose="02040503050406030204" pitchFamily="18" charset="0"/>
                      </a:rPr>
                      <m:t>=</m:t>
                    </m:r>
                    <m:rad>
                      <m:radPr>
                        <m:degHide m:val="on"/>
                        <m:ctrlPr>
                          <a:rPr lang="en-US" sz="3000" i="1">
                            <a:solidFill>
                              <a:prstClr val="black"/>
                            </a:solidFill>
                            <a:latin typeface="Cambria Math" panose="02040503050406030204" pitchFamily="18" charset="0"/>
                          </a:rPr>
                        </m:ctrlPr>
                      </m:radPr>
                      <m:deg/>
                      <m:e>
                        <m:r>
                          <a:rPr lang="en-US" sz="3000" i="1">
                            <a:solidFill>
                              <a:prstClr val="black"/>
                            </a:solidFill>
                            <a:latin typeface="Cambria Math" panose="02040503050406030204" pitchFamily="18" charset="0"/>
                          </a:rPr>
                          <m:t>2.</m:t>
                        </m:r>
                        <m:r>
                          <a:rPr lang="en-US" sz="3000" i="1">
                            <a:solidFill>
                              <a:prstClr val="black"/>
                            </a:solidFill>
                            <a:latin typeface="Cambria Math" panose="02040503050406030204" pitchFamily="18" charset="0"/>
                          </a:rPr>
                          <m:t>𝑔</m:t>
                        </m:r>
                        <m:r>
                          <a:rPr lang="en-US" sz="3000" i="1">
                            <a:solidFill>
                              <a:prstClr val="black"/>
                            </a:solidFill>
                            <a:latin typeface="Cambria Math" panose="02040503050406030204" pitchFamily="18" charset="0"/>
                          </a:rPr>
                          <m:t>.</m:t>
                        </m:r>
                        <m:sSub>
                          <m:sSubPr>
                            <m:ctrlPr>
                              <a:rPr lang="en-US" sz="3000" i="1">
                                <a:solidFill>
                                  <a:prstClr val="black"/>
                                </a:solidFill>
                                <a:latin typeface="Cambria Math" panose="02040503050406030204" pitchFamily="18" charset="0"/>
                              </a:rPr>
                            </m:ctrlPr>
                          </m:sSubPr>
                          <m:e>
                            <m:r>
                              <a:rPr lang="en-US" sz="3000" i="1">
                                <a:solidFill>
                                  <a:prstClr val="black"/>
                                </a:solidFill>
                                <a:latin typeface="Cambria Math" panose="02040503050406030204" pitchFamily="18" charset="0"/>
                              </a:rPr>
                              <m:t>h</m:t>
                            </m:r>
                          </m:e>
                          <m:sub>
                            <m:r>
                              <a:rPr lang="en-US" sz="3000" i="1">
                                <a:solidFill>
                                  <a:prstClr val="black"/>
                                </a:solidFill>
                                <a:latin typeface="Cambria Math" panose="02040503050406030204" pitchFamily="18" charset="0"/>
                              </a:rPr>
                              <m:t>𝑚𝑎𝑥</m:t>
                            </m:r>
                          </m:sub>
                        </m:sSub>
                      </m:e>
                    </m:rad>
                  </m:oMath>
                </a14:m>
                <a:r>
                  <a:rPr lang="vi-VN" sz="3000">
                    <a:solidFill>
                      <a:prstClr val="black"/>
                    </a:solidFill>
                    <a:latin typeface="Arial" panose="020B0604020202020204" pitchFamily="34" charset="0"/>
                    <a:cs typeface="Arial" panose="020B0604020202020204" pitchFamily="34" charset="0"/>
                  </a:rPr>
                  <a:t> = </a:t>
                </a:r>
                <a14:m>
                  <m:oMath xmlns:m="http://schemas.openxmlformats.org/officeDocument/2006/math">
                    <m:rad>
                      <m:radPr>
                        <m:degHide m:val="on"/>
                        <m:ctrlPr>
                          <a:rPr lang="en-US" sz="3000" i="1">
                            <a:solidFill>
                              <a:prstClr val="black"/>
                            </a:solidFill>
                            <a:latin typeface="Cambria Math" panose="02040503050406030204" pitchFamily="18" charset="0"/>
                          </a:rPr>
                        </m:ctrlPr>
                      </m:radPr>
                      <m:deg/>
                      <m:e>
                        <m:r>
                          <a:rPr lang="en-US" sz="3000">
                            <a:solidFill>
                              <a:prstClr val="black"/>
                            </a:solidFill>
                            <a:latin typeface="Cambria Math" panose="02040503050406030204" pitchFamily="18" charset="0"/>
                          </a:rPr>
                          <m:t>2.9,8.10</m:t>
                        </m:r>
                      </m:e>
                    </m:rad>
                  </m:oMath>
                </a14:m>
                <a:r>
                  <a:rPr lang="en-US" sz="3000">
                    <a:solidFill>
                      <a:prstClr val="black"/>
                    </a:solidFill>
                    <a:latin typeface="Arial" panose="020B0604020202020204" pitchFamily="34" charset="0"/>
                    <a:cs typeface="Arial" panose="020B0604020202020204" pitchFamily="34" charset="0"/>
                  </a:rPr>
                  <a:t> =14 m/s</a:t>
                </a:r>
              </a:p>
              <a:p>
                <a:pPr algn="just" defTabSz="1371600">
                  <a:lnSpc>
                    <a:spcPct val="150000"/>
                  </a:lnSpc>
                </a:pPr>
                <a:r>
                  <a:rPr lang="en-US" sz="3000">
                    <a:solidFill>
                      <a:prstClr val="black"/>
                    </a:solidFill>
                    <a:latin typeface="Arial" panose="020B0604020202020204" pitchFamily="34" charset="0"/>
                    <a:cs typeface="Arial" panose="020B0604020202020204" pitchFamily="34" charset="0"/>
                  </a:rPr>
                  <a:t>- Nước trong bể có vai trò cản trở sự chuyển động của người ở trong nó, giúp chuyển hóa động năng của người thành các dạng năng lượng khác như động năng của nước (vận động viên chuyển động sâu vào trong nước), năng lượng âm, năng lượng nhiệt để giảm vận tốc của người, tránh gây thương tích.</a:t>
                </a:r>
              </a:p>
            </p:txBody>
          </p:sp>
        </mc:Choice>
        <mc:Fallback xmlns="">
          <p:sp>
            <p:nvSpPr>
              <p:cNvPr id="8" name="Rectangle: Rounded Corners 7">
                <a:extLst>
                  <a:ext uri="{FF2B5EF4-FFF2-40B4-BE49-F238E27FC236}">
                    <a16:creationId xmlns:a16="http://schemas.microsoft.com/office/drawing/2014/main" id="{6A03DC15-5CE3-847E-3ED4-2533ECF7CB11}"/>
                  </a:ext>
                </a:extLst>
              </p:cNvPr>
              <p:cNvSpPr>
                <a:spLocks noRot="1" noChangeAspect="1" noMove="1" noResize="1" noEditPoints="1" noAdjustHandles="1" noChangeArrowheads="1" noChangeShapeType="1" noTextEdit="1"/>
              </p:cNvSpPr>
              <p:nvPr/>
            </p:nvSpPr>
            <p:spPr>
              <a:xfrm>
                <a:off x="497863" y="394421"/>
                <a:ext cx="17292275" cy="8402715"/>
              </a:xfrm>
              <a:prstGeom prst="roundRect">
                <a:avLst/>
              </a:prstGeom>
              <a:blipFill>
                <a:blip r:embed="rId10"/>
                <a:stretch>
                  <a:fillRect b="-159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19071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51"/>
                                        </p:tgtEl>
                                      </p:cBhvr>
                                    </p:animEffect>
                                    <p:set>
                                      <p:cBhvr>
                                        <p:cTn id="17" dur="1" fill="hold">
                                          <p:stCondLst>
                                            <p:cond delay="499"/>
                                          </p:stCondLst>
                                        </p:cTn>
                                        <p:tgtEl>
                                          <p:spTgt spid="105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P spid="1051" grpId="1"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9942" y="6203187"/>
            <a:ext cx="18288000" cy="4239255"/>
          </a:xfrm>
          <a:prstGeom prst="rect">
            <a:avLst/>
          </a:prstGeom>
        </p:spPr>
      </p:pic>
      <p:sp>
        <p:nvSpPr>
          <p:cNvPr id="1051" name="Rectangle: Rounded Corners 1050">
            <a:extLst>
              <a:ext uri="{FF2B5EF4-FFF2-40B4-BE49-F238E27FC236}">
                <a16:creationId xmlns:a16="http://schemas.microsoft.com/office/drawing/2014/main" id="{DE6E00C5-F557-EFA5-65E2-47EA80DE9FAA}"/>
              </a:ext>
            </a:extLst>
          </p:cNvPr>
          <p:cNvSpPr/>
          <p:nvPr/>
        </p:nvSpPr>
        <p:spPr>
          <a:xfrm>
            <a:off x="841641" y="1194131"/>
            <a:ext cx="16584834" cy="57793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3750" b="1">
                <a:solidFill>
                  <a:prstClr val="black"/>
                </a:solidFill>
                <a:latin typeface="Arial" panose="020B0604020202020204" pitchFamily="34" charset="0"/>
                <a:cs typeface="Arial" panose="020B0604020202020204" pitchFamily="34" charset="0"/>
              </a:rPr>
              <a:t>Luyện tập 4: </a:t>
            </a:r>
            <a:r>
              <a:rPr lang="en-US" sz="3750">
                <a:solidFill>
                  <a:prstClr val="black"/>
                </a:solidFill>
                <a:latin typeface="Arial" panose="020B0604020202020204" pitchFamily="34" charset="0"/>
                <a:cs typeface="Arial" panose="020B0604020202020204" pitchFamily="34" charset="0"/>
              </a:rPr>
              <a:t>Nhận xét nào sau đây là đúng về thế năng?</a:t>
            </a:r>
          </a:p>
          <a:p>
            <a:pPr defTabSz="1371600">
              <a:lnSpc>
                <a:spcPct val="150000"/>
              </a:lnSpc>
            </a:pPr>
            <a:r>
              <a:rPr lang="en-US" sz="3750">
                <a:solidFill>
                  <a:prstClr val="black"/>
                </a:solidFill>
                <a:latin typeface="Arial" panose="020B0604020202020204" pitchFamily="34" charset="0"/>
                <a:cs typeface="Arial" panose="020B0604020202020204" pitchFamily="34" charset="0"/>
              </a:rPr>
              <a:t>A. Độ biến thiên thế năng phụ thuộc vào mốc tính thế năng.</a:t>
            </a:r>
          </a:p>
          <a:p>
            <a:pPr defTabSz="1371600">
              <a:lnSpc>
                <a:spcPct val="150000"/>
              </a:lnSpc>
            </a:pPr>
            <a:r>
              <a:rPr lang="en-US" sz="3750">
                <a:solidFill>
                  <a:prstClr val="black"/>
                </a:solidFill>
                <a:latin typeface="Arial" panose="020B0604020202020204" pitchFamily="34" charset="0"/>
                <a:cs typeface="Arial" panose="020B0604020202020204" pitchFamily="34" charset="0"/>
              </a:rPr>
              <a:t>B. Giá trị của thế năng không phụ thuộc vào mốc tính thế năng.</a:t>
            </a:r>
          </a:p>
          <a:p>
            <a:pPr defTabSz="1371600">
              <a:lnSpc>
                <a:spcPct val="150000"/>
              </a:lnSpc>
            </a:pPr>
            <a:r>
              <a:rPr lang="en-US" sz="3750">
                <a:solidFill>
                  <a:prstClr val="black"/>
                </a:solidFill>
                <a:latin typeface="Arial" panose="020B0604020202020204" pitchFamily="34" charset="0"/>
                <a:cs typeface="Arial" panose="020B0604020202020204" pitchFamily="34" charset="0"/>
              </a:rPr>
              <a:t>C. Độ biến thiên thế năng không phụ thuộc vào mốc tính thế năng.</a:t>
            </a:r>
          </a:p>
          <a:p>
            <a:pPr defTabSz="1371600">
              <a:lnSpc>
                <a:spcPct val="150000"/>
              </a:lnSpc>
            </a:pPr>
            <a:r>
              <a:rPr lang="en-US" sz="3750">
                <a:solidFill>
                  <a:prstClr val="black"/>
                </a:solidFill>
                <a:latin typeface="Arial" panose="020B0604020202020204" pitchFamily="34" charset="0"/>
                <a:cs typeface="Arial" panose="020B0604020202020204" pitchFamily="34" charset="0"/>
              </a:rPr>
              <a:t>D. Giá trị của thế năng và độ biến thiên thế năng đều phụ thuộc vào mốc tính thế năng.</a:t>
            </a:r>
          </a:p>
        </p:txBody>
      </p:sp>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42" y="7296355"/>
            <a:ext cx="2145429" cy="2979764"/>
          </a:xfrm>
          <a:prstGeom prst="rect">
            <a:avLst/>
          </a:prstGeom>
        </p:spPr>
      </p:pic>
      <p:pic>
        <p:nvPicPr>
          <p:cNvPr id="7" name="Picture 18">
            <a:hlinkClick r:id="rId6" action="ppaction://hlinksldjump"/>
            <a:extLst>
              <a:ext uri="{FF2B5EF4-FFF2-40B4-BE49-F238E27FC236}">
                <a16:creationId xmlns:a16="http://schemas.microsoft.com/office/drawing/2014/main" id="{3909DD0D-512B-875C-1269-635732E7F6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20357" y="7860155"/>
            <a:ext cx="2367644" cy="2415963"/>
          </a:xfrm>
          <a:prstGeom prst="rect">
            <a:avLst/>
          </a:prstGeom>
        </p:spPr>
      </p:pic>
      <p:sp>
        <p:nvSpPr>
          <p:cNvPr id="4" name="Oval 3">
            <a:extLst>
              <a:ext uri="{FF2B5EF4-FFF2-40B4-BE49-F238E27FC236}">
                <a16:creationId xmlns:a16="http://schemas.microsoft.com/office/drawing/2014/main" id="{67D41697-C6EE-8214-C012-062380E31324}"/>
              </a:ext>
            </a:extLst>
          </p:cNvPr>
          <p:cNvSpPr/>
          <p:nvPr/>
        </p:nvSpPr>
        <p:spPr>
          <a:xfrm>
            <a:off x="861524" y="4114986"/>
            <a:ext cx="823011" cy="1028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743369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1020784" y="1028700"/>
            <a:ext cx="16230600" cy="82296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4" name="Group 4"/>
          <p:cNvGrpSpPr/>
          <p:nvPr/>
        </p:nvGrpSpPr>
        <p:grpSpPr>
          <a:xfrm>
            <a:off x="1282111" y="2705100"/>
            <a:ext cx="15700029" cy="5311337"/>
            <a:chOff x="0" y="0"/>
            <a:chExt cx="28026449" cy="9481378"/>
          </a:xfrm>
        </p:grpSpPr>
        <p:sp>
          <p:nvSpPr>
            <p:cNvPr id="5" name="Freeform 5"/>
            <p:cNvSpPr/>
            <p:nvPr/>
          </p:nvSpPr>
          <p:spPr>
            <a:xfrm>
              <a:off x="0" y="0"/>
              <a:ext cx="28026451" cy="9481379"/>
            </a:xfrm>
            <a:custGeom>
              <a:avLst/>
              <a:gdLst/>
              <a:ahLst/>
              <a:cxnLst/>
              <a:rect l="l" t="t" r="r" b="b"/>
              <a:pathLst>
                <a:path w="28026451" h="9481379">
                  <a:moveTo>
                    <a:pt x="27721651" y="0"/>
                  </a:moveTo>
                  <a:lnTo>
                    <a:pt x="304800" y="0"/>
                  </a:lnTo>
                  <a:cubicBezTo>
                    <a:pt x="135890" y="0"/>
                    <a:pt x="0" y="135890"/>
                    <a:pt x="0" y="304800"/>
                  </a:cubicBezTo>
                  <a:lnTo>
                    <a:pt x="0" y="9176579"/>
                  </a:lnTo>
                  <a:cubicBezTo>
                    <a:pt x="0" y="9345488"/>
                    <a:pt x="135890" y="9481379"/>
                    <a:pt x="304800" y="9481379"/>
                  </a:cubicBezTo>
                  <a:lnTo>
                    <a:pt x="27721651" y="9481379"/>
                  </a:lnTo>
                  <a:cubicBezTo>
                    <a:pt x="27890558" y="9481379"/>
                    <a:pt x="28026451" y="9345488"/>
                    <a:pt x="28026451" y="9176579"/>
                  </a:cubicBezTo>
                  <a:lnTo>
                    <a:pt x="28026451" y="304800"/>
                  </a:lnTo>
                  <a:cubicBezTo>
                    <a:pt x="28026451" y="135890"/>
                    <a:pt x="27890558" y="0"/>
                    <a:pt x="27721651" y="0"/>
                  </a:cubicBezTo>
                  <a:close/>
                </a:path>
              </a:pathLst>
            </a:custGeom>
            <a:solidFill>
              <a:srgbClr val="F1D1C7"/>
            </a:solidFill>
          </p:spPr>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7886">
            <a:off x="15249743" y="-867172"/>
            <a:ext cx="5162115" cy="430365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49130">
            <a:off x="-1577160" y="7170126"/>
            <a:ext cx="6380533" cy="4176349"/>
          </a:xfrm>
          <a:prstGeom prst="rect">
            <a:avLst/>
          </a:prstGeom>
        </p:spPr>
      </p:pic>
      <p:sp>
        <p:nvSpPr>
          <p:cNvPr id="12" name="TextBox 11">
            <a:extLst>
              <a:ext uri="{FF2B5EF4-FFF2-40B4-BE49-F238E27FC236}">
                <a16:creationId xmlns:a16="http://schemas.microsoft.com/office/drawing/2014/main" id="{47F802E7-6416-F7E0-7EF1-654A48FD7F2B}"/>
              </a:ext>
            </a:extLst>
          </p:cNvPr>
          <p:cNvSpPr txBox="1"/>
          <p:nvPr/>
        </p:nvSpPr>
        <p:spPr>
          <a:xfrm>
            <a:off x="1733653" y="2952192"/>
            <a:ext cx="14820694" cy="4817153"/>
          </a:xfrm>
          <a:prstGeom prst="rect">
            <a:avLst/>
          </a:prstGeom>
          <a:noFill/>
        </p:spPr>
        <p:txBody>
          <a:bodyPr wrap="square">
            <a:spAutoFit/>
          </a:bodyPr>
          <a:lstStyle/>
          <a:p>
            <a:pPr marL="0" marR="0" algn="ctr">
              <a:lnSpc>
                <a:spcPct val="150000"/>
              </a:lnSpc>
              <a:spcBef>
                <a:spcPts val="300"/>
              </a:spcBef>
              <a:spcAft>
                <a:spcPts val="300"/>
              </a:spcAft>
            </a:pPr>
            <a:r>
              <a:rPr lang="en-US" sz="7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a:t>
            </a:r>
            <a:r>
              <a:rPr lang="en-US" sz="7000" b="1">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vi-VN" sz="7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7000" b="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300"/>
              </a:spcBef>
              <a:spcAft>
                <a:spcPts val="300"/>
              </a:spcAft>
            </a:pPr>
            <a:r>
              <a:rPr lang="vi-VN" sz="7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BẢO TOÀN VÀ CHUYỂN HÓA NĂNG LƯỢNG</a:t>
            </a:r>
            <a:r>
              <a:rPr lang="en-US" sz="7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70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DE4BE98-5E02-DC03-27B2-4496ED76D43C}"/>
              </a:ext>
            </a:extLst>
          </p:cNvPr>
          <p:cNvPicPr>
            <a:picLocks noChangeAspect="1"/>
          </p:cNvPicPr>
          <p:nvPr/>
        </p:nvPicPr>
        <p:blipFill rotWithShape="1">
          <a:blip r:embed="rId6">
            <a:extLst>
              <a:ext uri="{28A0092B-C50C-407E-A947-70E740481C1C}">
                <a14:useLocalDpi xmlns:a14="http://schemas.microsoft.com/office/drawing/2010/main" val="0"/>
              </a:ext>
            </a:extLst>
          </a:blip>
          <a:srcRect l="70836" t="51482"/>
          <a:stretch/>
        </p:blipFill>
        <p:spPr>
          <a:xfrm>
            <a:off x="13792200" y="6070156"/>
            <a:ext cx="5332857" cy="4990457"/>
          </a:xfrm>
          <a:prstGeom prst="rect">
            <a:avLst/>
          </a:prstGeom>
        </p:spPr>
      </p:pic>
    </p:spTree>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p:sp>
        <p:nvSpPr>
          <p:cNvPr id="1051" name="Rectangle: Rounded Corners 1050">
            <a:extLst>
              <a:ext uri="{FF2B5EF4-FFF2-40B4-BE49-F238E27FC236}">
                <a16:creationId xmlns:a16="http://schemas.microsoft.com/office/drawing/2014/main" id="{DE6E00C5-F557-EFA5-65E2-47EA80DE9FAA}"/>
              </a:ext>
            </a:extLst>
          </p:cNvPr>
          <p:cNvSpPr/>
          <p:nvPr/>
        </p:nvSpPr>
        <p:spPr>
          <a:xfrm>
            <a:off x="1082657" y="121886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endParaRPr lang="en-US" sz="4500" b="1">
              <a:solidFill>
                <a:prstClr val="black"/>
              </a:solidFill>
              <a:latin typeface="Arial" panose="020B0604020202020204" pitchFamily="34" charset="0"/>
              <a:cs typeface="Arial" panose="020B0604020202020204" pitchFamily="34" charset="0"/>
            </a:endParaRPr>
          </a:p>
          <a:p>
            <a:pPr algn="just" defTabSz="1371600">
              <a:lnSpc>
                <a:spcPct val="150000"/>
              </a:lnSpc>
            </a:pPr>
            <a:r>
              <a:rPr lang="en-US" sz="4500" b="1">
                <a:solidFill>
                  <a:prstClr val="black"/>
                </a:solidFill>
                <a:latin typeface="Arial" panose="020B0604020202020204" pitchFamily="34" charset="0"/>
                <a:cs typeface="Arial" panose="020B0604020202020204" pitchFamily="34" charset="0"/>
              </a:rPr>
              <a:t>Luyện tập 5</a:t>
            </a:r>
            <a:r>
              <a:rPr lang="en-US" sz="4500">
                <a:solidFill>
                  <a:prstClr val="black"/>
                </a:solidFill>
                <a:latin typeface="Arial" panose="020B0604020202020204" pitchFamily="34" charset="0"/>
                <a:cs typeface="Arial" panose="020B0604020202020204" pitchFamily="34" charset="0"/>
              </a:rPr>
              <a:t>: Một em bé có khối lượng 20 kg trượt từ đỉnh cầu trượt cao 2 m. Khi tới chân cầu trượt, em bé có tốc độ 4 m/s. Cơ năng của em bé có bảo toàn không? Tại sao?</a:t>
            </a:r>
          </a:p>
          <a:p>
            <a:pPr algn="ctr" defTabSz="1371600"/>
            <a:r>
              <a:rPr lang="en-US" sz="6600" noProof="1">
                <a:solidFill>
                  <a:prstClr val="black"/>
                </a:solidFill>
                <a:latin typeface="Arial" panose="020B0604020202020204" pitchFamily="34" charset="0"/>
                <a:cs typeface="Arial" panose="020B0604020202020204" pitchFamily="34" charset="0"/>
              </a:rPr>
              <a:t>  </a:t>
            </a:r>
            <a:endParaRPr lang="vi-VN" sz="6600" noProof="1">
              <a:solidFill>
                <a:prstClr val="black"/>
              </a:solidFill>
              <a:latin typeface="Arial" panose="020B0604020202020204" pitchFamily="34" charset="0"/>
              <a:cs typeface="Arial" panose="020B0604020202020204" pitchFamily="34" charset="0"/>
            </a:endParaRPr>
          </a:p>
        </p:txBody>
      </p:sp>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42" y="7296355"/>
            <a:ext cx="2145429" cy="2979764"/>
          </a:xfrm>
          <a:prstGeom prst="rect">
            <a:avLst/>
          </a:prstGeom>
        </p:spPr>
      </p:pic>
      <p:pic>
        <p:nvPicPr>
          <p:cNvPr id="7" name="Picture 18">
            <a:hlinkClick r:id="rId6" action="ppaction://hlinksldjump"/>
            <a:extLst>
              <a:ext uri="{FF2B5EF4-FFF2-40B4-BE49-F238E27FC236}">
                <a16:creationId xmlns:a16="http://schemas.microsoft.com/office/drawing/2014/main" id="{18898012-31F4-2225-2DE2-A070248CA5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20357" y="7860155"/>
            <a:ext cx="2367644" cy="2415963"/>
          </a:xfrm>
          <a:prstGeom prst="rect">
            <a:avLst/>
          </a:prstGeom>
        </p:spPr>
      </p:pic>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ED84F375-3D80-D92A-85E6-D138A57CD154}"/>
                  </a:ext>
                </a:extLst>
              </p:cNvPr>
              <p:cNvSpPr/>
              <p:nvPr/>
            </p:nvSpPr>
            <p:spPr>
              <a:xfrm>
                <a:off x="1082656" y="825623"/>
                <a:ext cx="16279586" cy="76836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000" b="1" noProof="1">
                    <a:solidFill>
                      <a:prstClr val="black"/>
                    </a:solidFill>
                    <a:latin typeface="Arial" panose="020B0604020202020204" pitchFamily="34" charset="0"/>
                    <a:cs typeface="Arial" panose="020B0604020202020204" pitchFamily="34" charset="0"/>
                  </a:rPr>
                  <a:t>Đáp án: </a:t>
                </a:r>
                <a:r>
                  <a:rPr lang="en-US" sz="3000">
                    <a:solidFill>
                      <a:prstClr val="black"/>
                    </a:solidFill>
                    <a:latin typeface="Arial" panose="020B0604020202020204" pitchFamily="34" charset="0"/>
                    <a:cs typeface="Arial" panose="020B0604020202020204" pitchFamily="34" charset="0"/>
                  </a:rPr>
                  <a:t>Chọn mốc tính thế năng tại chân cầu trượt.</a:t>
                </a:r>
              </a:p>
              <a:p>
                <a:pPr algn="just" defTabSz="1371600">
                  <a:lnSpc>
                    <a:spcPct val="150000"/>
                  </a:lnSpc>
                </a:pPr>
                <a:r>
                  <a:rPr lang="vi-VN" sz="3000">
                    <a:solidFill>
                      <a:prstClr val="black"/>
                    </a:solidFill>
                    <a:latin typeface="Arial" panose="020B0604020202020204" pitchFamily="34" charset="0"/>
                    <a:cs typeface="Arial" panose="020B0604020202020204" pitchFamily="34" charset="0"/>
                  </a:rPr>
                  <a:t>- </a:t>
                </a:r>
                <a:r>
                  <a:rPr lang="en-US" sz="3000">
                    <a:solidFill>
                      <a:prstClr val="black"/>
                    </a:solidFill>
                    <a:latin typeface="Arial" panose="020B0604020202020204" pitchFamily="34" charset="0"/>
                    <a:cs typeface="Arial" panose="020B0604020202020204" pitchFamily="34" charset="0"/>
                  </a:rPr>
                  <a:t>Thế năng tại đỉnh cầu trượt (v = 0, em bé chỉ có thể năng):</a:t>
                </a:r>
              </a:p>
              <a:p>
                <a:pPr algn="just" defTabSz="1371600">
                  <a:lnSpc>
                    <a:spcPct val="150000"/>
                  </a:lnSpc>
                </a:pPr>
                <a14:m>
                  <m:oMath xmlns:m="http://schemas.openxmlformats.org/officeDocument/2006/math">
                    <m:sSub>
                      <m:sSubPr>
                        <m:ctrlPr>
                          <a:rPr lang="en-US" sz="3000" i="1">
                            <a:solidFill>
                              <a:prstClr val="black"/>
                            </a:solidFill>
                            <a:latin typeface="Cambria Math" panose="02040503050406030204" pitchFamily="18" charset="0"/>
                          </a:rPr>
                        </m:ctrlPr>
                      </m:sSubPr>
                      <m:e>
                        <m:r>
                          <a:rPr lang="en-US" sz="3000" i="1">
                            <a:solidFill>
                              <a:prstClr val="black"/>
                            </a:solidFill>
                            <a:latin typeface="Cambria Math" panose="02040503050406030204" pitchFamily="18" charset="0"/>
                          </a:rPr>
                          <m:t>𝑊</m:t>
                        </m:r>
                      </m:e>
                      <m:sub>
                        <m:r>
                          <a:rPr lang="en-US" sz="3000" i="1">
                            <a:solidFill>
                              <a:prstClr val="black"/>
                            </a:solidFill>
                            <a:latin typeface="Cambria Math" panose="02040503050406030204" pitchFamily="18" charset="0"/>
                          </a:rPr>
                          <m:t>𝑡𝑚𝑎𝑥</m:t>
                        </m:r>
                      </m:sub>
                    </m:sSub>
                  </m:oMath>
                </a14:m>
                <a:r>
                  <a:rPr lang="en-US" sz="3000">
                    <a:solidFill>
                      <a:prstClr val="black"/>
                    </a:solidFill>
                    <a:latin typeface="Arial" panose="020B0604020202020204" pitchFamily="34" charset="0"/>
                    <a:cs typeface="Arial" panose="020B0604020202020204" pitchFamily="34" charset="0"/>
                  </a:rPr>
                  <a:t> = mgh = 20.9,8.2 = 392 J = </a:t>
                </a:r>
                <a14:m>
                  <m:oMath xmlns:m="http://schemas.openxmlformats.org/officeDocument/2006/math">
                    <m:sSub>
                      <m:sSubPr>
                        <m:ctrlPr>
                          <a:rPr lang="en-US" sz="3000" i="1">
                            <a:solidFill>
                              <a:prstClr val="black"/>
                            </a:solidFill>
                            <a:latin typeface="Cambria Math" panose="02040503050406030204" pitchFamily="18" charset="0"/>
                          </a:rPr>
                        </m:ctrlPr>
                      </m:sSubPr>
                      <m:e>
                        <m:r>
                          <a:rPr lang="en-US" sz="3000" i="1">
                            <a:solidFill>
                              <a:prstClr val="black"/>
                            </a:solidFill>
                            <a:latin typeface="Cambria Math" panose="02040503050406030204" pitchFamily="18" charset="0"/>
                          </a:rPr>
                          <m:t>𝑊</m:t>
                        </m:r>
                      </m:e>
                      <m:sub>
                        <m:r>
                          <a:rPr lang="en-US" sz="3000" i="1">
                            <a:solidFill>
                              <a:prstClr val="black"/>
                            </a:solidFill>
                            <a:latin typeface="Cambria Math" panose="02040503050406030204" pitchFamily="18" charset="0"/>
                          </a:rPr>
                          <m:t>1</m:t>
                        </m:r>
                      </m:sub>
                    </m:sSub>
                  </m:oMath>
                </a14:m>
                <a:r>
                  <a:rPr lang="en-US" sz="3000">
                    <a:solidFill>
                      <a:prstClr val="black"/>
                    </a:solidFill>
                    <a:latin typeface="Arial" panose="020B0604020202020204" pitchFamily="34" charset="0"/>
                    <a:cs typeface="Arial" panose="020B0604020202020204" pitchFamily="34" charset="0"/>
                  </a:rPr>
                  <a:t> </a:t>
                </a:r>
              </a:p>
              <a:p>
                <a:pPr algn="just" defTabSz="1371600">
                  <a:lnSpc>
                    <a:spcPct val="150000"/>
                  </a:lnSpc>
                </a:pPr>
                <a:r>
                  <a:rPr lang="vi-VN" sz="3000">
                    <a:solidFill>
                      <a:prstClr val="black"/>
                    </a:solidFill>
                    <a:latin typeface="Arial" panose="020B0604020202020204" pitchFamily="34" charset="0"/>
                    <a:cs typeface="Arial" panose="020B0604020202020204" pitchFamily="34" charset="0"/>
                  </a:rPr>
                  <a:t>- </a:t>
                </a:r>
                <a:r>
                  <a:rPr lang="en-US" sz="3000">
                    <a:solidFill>
                      <a:prstClr val="black"/>
                    </a:solidFill>
                    <a:latin typeface="Arial" panose="020B0604020202020204" pitchFamily="34" charset="0"/>
                    <a:cs typeface="Arial" panose="020B0604020202020204" pitchFamily="34" charset="0"/>
                  </a:rPr>
                  <a:t>Động năng tại chân cầu trượt (h = 0, em bé chỉ có động năng):</a:t>
                </a:r>
              </a:p>
              <a:p>
                <a:pPr algn="just" defTabSz="1371600">
                  <a:lnSpc>
                    <a:spcPct val="150000"/>
                  </a:lnSpc>
                </a:pPr>
                <a14:m>
                  <m:oMath xmlns:m="http://schemas.openxmlformats.org/officeDocument/2006/math">
                    <m:sSub>
                      <m:sSubPr>
                        <m:ctrlPr>
                          <a:rPr lang="en-US" sz="3000" i="1">
                            <a:solidFill>
                              <a:prstClr val="black"/>
                            </a:solidFill>
                            <a:latin typeface="Cambria Math" panose="02040503050406030204" pitchFamily="18" charset="0"/>
                          </a:rPr>
                        </m:ctrlPr>
                      </m:sSubPr>
                      <m:e>
                        <m:r>
                          <a:rPr lang="en-US" sz="3000" i="1">
                            <a:solidFill>
                              <a:prstClr val="black"/>
                            </a:solidFill>
                            <a:latin typeface="Cambria Math" panose="02040503050406030204" pitchFamily="18" charset="0"/>
                          </a:rPr>
                          <m:t>𝑊</m:t>
                        </m:r>
                      </m:e>
                      <m:sub>
                        <m:r>
                          <a:rPr lang="en-US" sz="3000" i="1">
                            <a:solidFill>
                              <a:prstClr val="black"/>
                            </a:solidFill>
                            <a:latin typeface="Cambria Math" panose="02040503050406030204" pitchFamily="18" charset="0"/>
                          </a:rPr>
                          <m:t>đ</m:t>
                        </m:r>
                        <m:r>
                          <a:rPr lang="en-US" sz="3000" i="1">
                            <a:solidFill>
                              <a:prstClr val="black"/>
                            </a:solidFill>
                            <a:latin typeface="Cambria Math" panose="02040503050406030204" pitchFamily="18" charset="0"/>
                          </a:rPr>
                          <m:t>𝑚𝑎𝑥</m:t>
                        </m:r>
                      </m:sub>
                    </m:sSub>
                    <m:r>
                      <a:rPr lang="en-US" sz="3000" i="1">
                        <a:solidFill>
                          <a:prstClr val="black"/>
                        </a:solidFill>
                        <a:latin typeface="Cambria Math" panose="02040503050406030204" pitchFamily="18" charset="0"/>
                      </a:rPr>
                      <m:t>=</m:t>
                    </m:r>
                    <m:f>
                      <m:fPr>
                        <m:ctrlPr>
                          <a:rPr lang="en-US" sz="3000" i="1">
                            <a:solidFill>
                              <a:prstClr val="black"/>
                            </a:solidFill>
                            <a:latin typeface="Cambria Math" panose="02040503050406030204" pitchFamily="18" charset="0"/>
                          </a:rPr>
                        </m:ctrlPr>
                      </m:fPr>
                      <m:num>
                        <m:r>
                          <a:rPr lang="en-US" sz="3000" i="1">
                            <a:solidFill>
                              <a:prstClr val="black"/>
                            </a:solidFill>
                            <a:latin typeface="Cambria Math" panose="02040503050406030204" pitchFamily="18" charset="0"/>
                          </a:rPr>
                          <m:t>1</m:t>
                        </m:r>
                      </m:num>
                      <m:den>
                        <m:r>
                          <a:rPr lang="en-US" sz="3000" i="1">
                            <a:solidFill>
                              <a:prstClr val="black"/>
                            </a:solidFill>
                            <a:latin typeface="Cambria Math" panose="02040503050406030204" pitchFamily="18" charset="0"/>
                          </a:rPr>
                          <m:t>2</m:t>
                        </m:r>
                      </m:den>
                    </m:f>
                    <m:r>
                      <a:rPr lang="en-US" sz="3000" i="1">
                        <a:solidFill>
                          <a:prstClr val="black"/>
                        </a:solidFill>
                        <a:latin typeface="Cambria Math" panose="02040503050406030204" pitchFamily="18" charset="0"/>
                      </a:rPr>
                      <m:t>𝑚</m:t>
                    </m:r>
                    <m:r>
                      <a:rPr lang="en-US" sz="3000" i="1">
                        <a:solidFill>
                          <a:prstClr val="black"/>
                        </a:solidFill>
                        <a:latin typeface="Cambria Math" panose="02040503050406030204" pitchFamily="18" charset="0"/>
                      </a:rPr>
                      <m:t>.</m:t>
                    </m:r>
                    <m:sSub>
                      <m:sSubPr>
                        <m:ctrlPr>
                          <a:rPr lang="en-US" sz="3000" i="1">
                            <a:solidFill>
                              <a:prstClr val="black"/>
                            </a:solidFill>
                            <a:latin typeface="Cambria Math" panose="02040503050406030204" pitchFamily="18" charset="0"/>
                          </a:rPr>
                        </m:ctrlPr>
                      </m:sSubPr>
                      <m:e>
                        <m:sSup>
                          <m:sSupPr>
                            <m:ctrlPr>
                              <a:rPr lang="en-US" sz="3000" i="1">
                                <a:solidFill>
                                  <a:prstClr val="black"/>
                                </a:solidFill>
                                <a:latin typeface="Cambria Math" panose="02040503050406030204" pitchFamily="18" charset="0"/>
                              </a:rPr>
                            </m:ctrlPr>
                          </m:sSupPr>
                          <m:e>
                            <m:r>
                              <a:rPr lang="en-US" sz="3000" i="1">
                                <a:solidFill>
                                  <a:prstClr val="black"/>
                                </a:solidFill>
                                <a:latin typeface="Cambria Math" panose="02040503050406030204" pitchFamily="18" charset="0"/>
                              </a:rPr>
                              <m:t>𝑣</m:t>
                            </m:r>
                          </m:e>
                          <m:sup>
                            <m:r>
                              <a:rPr lang="en-US" sz="3000" i="1">
                                <a:solidFill>
                                  <a:prstClr val="black"/>
                                </a:solidFill>
                                <a:latin typeface="Cambria Math" panose="02040503050406030204" pitchFamily="18" charset="0"/>
                              </a:rPr>
                              <m:t>2</m:t>
                            </m:r>
                          </m:sup>
                        </m:sSup>
                      </m:e>
                      <m:sub>
                        <m:r>
                          <a:rPr lang="en-US" sz="3000" i="1">
                            <a:solidFill>
                              <a:prstClr val="black"/>
                            </a:solidFill>
                            <a:latin typeface="Cambria Math" panose="02040503050406030204" pitchFamily="18" charset="0"/>
                          </a:rPr>
                          <m:t>𝑚𝑎𝑥</m:t>
                        </m:r>
                      </m:sub>
                    </m:sSub>
                  </m:oMath>
                </a14:m>
                <a:r>
                  <a:rPr lang="vi-VN" sz="300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3000" i="1">
                            <a:solidFill>
                              <a:prstClr val="black"/>
                            </a:solidFill>
                            <a:latin typeface="Cambria Math" panose="02040503050406030204" pitchFamily="18" charset="0"/>
                          </a:rPr>
                        </m:ctrlPr>
                      </m:fPr>
                      <m:num>
                        <m:r>
                          <a:rPr lang="en-US" sz="3000" i="1">
                            <a:solidFill>
                              <a:prstClr val="black"/>
                            </a:solidFill>
                            <a:latin typeface="Cambria Math" panose="02040503050406030204" pitchFamily="18" charset="0"/>
                          </a:rPr>
                          <m:t>1</m:t>
                        </m:r>
                      </m:num>
                      <m:den>
                        <m:r>
                          <a:rPr lang="en-US" sz="3000" i="1">
                            <a:solidFill>
                              <a:prstClr val="black"/>
                            </a:solidFill>
                            <a:latin typeface="Cambria Math" panose="02040503050406030204" pitchFamily="18" charset="0"/>
                          </a:rPr>
                          <m:t>2</m:t>
                        </m:r>
                      </m:den>
                    </m:f>
                    <m:r>
                      <a:rPr lang="en-US" sz="3000" i="1">
                        <a:solidFill>
                          <a:prstClr val="black"/>
                        </a:solidFill>
                        <a:latin typeface="Cambria Math" panose="02040503050406030204" pitchFamily="18" charset="0"/>
                      </a:rPr>
                      <m:t>. 20.</m:t>
                    </m:r>
                    <m:sSup>
                      <m:sSupPr>
                        <m:ctrlPr>
                          <a:rPr lang="en-US" sz="3000" i="1">
                            <a:solidFill>
                              <a:prstClr val="black"/>
                            </a:solidFill>
                            <a:latin typeface="Cambria Math" panose="02040503050406030204" pitchFamily="18" charset="0"/>
                          </a:rPr>
                        </m:ctrlPr>
                      </m:sSupPr>
                      <m:e>
                        <m:r>
                          <a:rPr lang="en-US" sz="3000" i="1">
                            <a:solidFill>
                              <a:prstClr val="black"/>
                            </a:solidFill>
                            <a:latin typeface="Cambria Math" panose="02040503050406030204" pitchFamily="18" charset="0"/>
                          </a:rPr>
                          <m:t>4</m:t>
                        </m:r>
                      </m:e>
                      <m:sup>
                        <m:r>
                          <a:rPr lang="en-US" sz="3000" i="1">
                            <a:solidFill>
                              <a:prstClr val="black"/>
                            </a:solidFill>
                            <a:latin typeface="Cambria Math" panose="02040503050406030204" pitchFamily="18" charset="0"/>
                          </a:rPr>
                          <m:t>2</m:t>
                        </m:r>
                      </m:sup>
                    </m:sSup>
                  </m:oMath>
                </a14:m>
                <a:r>
                  <a:rPr lang="vi-VN" sz="3000">
                    <a:solidFill>
                      <a:prstClr val="black"/>
                    </a:solidFill>
                    <a:latin typeface="Arial" panose="020B0604020202020204" pitchFamily="34" charset="0"/>
                    <a:cs typeface="Arial" panose="020B0604020202020204" pitchFamily="34" charset="0"/>
                  </a:rPr>
                  <a:t>= </a:t>
                </a:r>
                <a:r>
                  <a:rPr lang="en-US" sz="3000">
                    <a:solidFill>
                      <a:prstClr val="black"/>
                    </a:solidFill>
                    <a:latin typeface="Arial" panose="020B0604020202020204" pitchFamily="34" charset="0"/>
                    <a:cs typeface="Arial" panose="020B0604020202020204" pitchFamily="34" charset="0"/>
                  </a:rPr>
                  <a:t>160 J </a:t>
                </a:r>
                <a:r>
                  <a:rPr lang="vi-VN" sz="3000">
                    <a:solidFill>
                      <a:prstClr val="black"/>
                    </a:solidFill>
                    <a:latin typeface="Arial" panose="020B0604020202020204" pitchFamily="34" charset="0"/>
                    <a:cs typeface="Arial" panose="020B0604020202020204" pitchFamily="34" charset="0"/>
                  </a:rPr>
                  <a:t>= </a:t>
                </a:r>
                <a14:m>
                  <m:oMath xmlns:m="http://schemas.openxmlformats.org/officeDocument/2006/math">
                    <m:sSub>
                      <m:sSubPr>
                        <m:ctrlPr>
                          <a:rPr lang="en-US" sz="3000" i="1">
                            <a:solidFill>
                              <a:prstClr val="black"/>
                            </a:solidFill>
                            <a:latin typeface="Cambria Math" panose="02040503050406030204" pitchFamily="18" charset="0"/>
                          </a:rPr>
                        </m:ctrlPr>
                      </m:sSubPr>
                      <m:e>
                        <m:r>
                          <a:rPr lang="en-US" sz="3000" i="1">
                            <a:solidFill>
                              <a:prstClr val="black"/>
                            </a:solidFill>
                            <a:latin typeface="Cambria Math" panose="02040503050406030204" pitchFamily="18" charset="0"/>
                          </a:rPr>
                          <m:t>𝑊</m:t>
                        </m:r>
                      </m:e>
                      <m:sub>
                        <m:r>
                          <a:rPr lang="en-US" sz="3000" i="1">
                            <a:solidFill>
                              <a:prstClr val="black"/>
                            </a:solidFill>
                            <a:latin typeface="Cambria Math" panose="02040503050406030204" pitchFamily="18" charset="0"/>
                          </a:rPr>
                          <m:t>2</m:t>
                        </m:r>
                      </m:sub>
                    </m:sSub>
                  </m:oMath>
                </a14:m>
                <a:r>
                  <a:rPr lang="en-US" sz="3000">
                    <a:solidFill>
                      <a:prstClr val="black"/>
                    </a:solidFill>
                    <a:latin typeface="Arial" panose="020B0604020202020204" pitchFamily="34" charset="0"/>
                    <a:cs typeface="Arial" panose="020B0604020202020204" pitchFamily="34" charset="0"/>
                  </a:rPr>
                  <a:t> </a:t>
                </a:r>
              </a:p>
              <a:p>
                <a:pPr algn="just" defTabSz="1371600">
                  <a:lnSpc>
                    <a:spcPct val="150000"/>
                  </a:lnSpc>
                </a:pPr>
                <a:r>
                  <a:rPr lang="en-US" sz="3000">
                    <a:solidFill>
                      <a:prstClr val="black"/>
                    </a:solidFill>
                    <a:latin typeface="Arial" panose="020B0604020202020204" pitchFamily="34" charset="0"/>
                    <a:cs typeface="Arial" panose="020B0604020202020204" pitchFamily="34" charset="0"/>
                  </a:rPr>
                  <a:t>Từ đó ta thấy cơ năng tại đỉnh cầu trượt và cơ năng tại chân cầu trượt khác nhau.</a:t>
                </a:r>
              </a:p>
              <a:p>
                <a:pPr algn="just" defTabSz="1371600">
                  <a:lnSpc>
                    <a:spcPct val="150000"/>
                  </a:lnSpc>
                </a:pPr>
                <a:r>
                  <a:rPr lang="en-US" sz="3000">
                    <a:solidFill>
                      <a:prstClr val="black"/>
                    </a:solidFill>
                    <a:latin typeface="Arial" panose="020B0604020202020204" pitchFamily="34" charset="0"/>
                    <a:cs typeface="Arial" panose="020B0604020202020204" pitchFamily="34" charset="0"/>
                  </a:rPr>
                  <a:t>⇒ Cơ năng trong trường hợp này không bảo toàn do trong quá trình trượt từ đỉnh xuống chân cầu trượt có sự ma sát giữa cơ thể người và bề mặt cầu trượt sinh ra nhiệt, đồng thời phát ra âm thanh. Chứng tỏ cơ năng (thế năng ban đầu ở đỉnh cầu trượt) đã bị chuyển hóa một phần thành nhiệt năng và năng lượng âm.</a:t>
                </a:r>
              </a:p>
            </p:txBody>
          </p:sp>
        </mc:Choice>
        <mc:Fallback xmlns="">
          <p:sp>
            <p:nvSpPr>
              <p:cNvPr id="5" name="Rectangle: Rounded Corners 4">
                <a:extLst>
                  <a:ext uri="{FF2B5EF4-FFF2-40B4-BE49-F238E27FC236}">
                    <a16:creationId xmlns:a16="http://schemas.microsoft.com/office/drawing/2014/main" id="{ED84F375-3D80-D92A-85E6-D138A57CD154}"/>
                  </a:ext>
                </a:extLst>
              </p:cNvPr>
              <p:cNvSpPr>
                <a:spLocks noRot="1" noChangeAspect="1" noMove="1" noResize="1" noEditPoints="1" noAdjustHandles="1" noChangeArrowheads="1" noChangeShapeType="1" noTextEdit="1"/>
              </p:cNvSpPr>
              <p:nvPr/>
            </p:nvSpPr>
            <p:spPr>
              <a:xfrm>
                <a:off x="1082656" y="825623"/>
                <a:ext cx="16279586" cy="7683624"/>
              </a:xfrm>
              <a:prstGeom prst="roundRect">
                <a:avLst/>
              </a:prstGeom>
              <a:blipFill>
                <a:blip r:embed="rId9"/>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705375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51"/>
                                        </p:tgtEl>
                                      </p:cBhvr>
                                    </p:animEffect>
                                    <p:set>
                                      <p:cBhvr>
                                        <p:cTn id="12" dur="1" fill="hold">
                                          <p:stCondLst>
                                            <p:cond delay="499"/>
                                          </p:stCondLst>
                                        </p:cTn>
                                        <p:tgtEl>
                                          <p:spTgt spid="105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P spid="1051" grpId="1"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p:sp>
        <p:nvSpPr>
          <p:cNvPr id="1051" name="Rectangle: Rounded Corners 1050">
            <a:extLst>
              <a:ext uri="{FF2B5EF4-FFF2-40B4-BE49-F238E27FC236}">
                <a16:creationId xmlns:a16="http://schemas.microsoft.com/office/drawing/2014/main" id="{DE6E00C5-F557-EFA5-65E2-47EA80DE9FAA}"/>
              </a:ext>
            </a:extLst>
          </p:cNvPr>
          <p:cNvSpPr/>
          <p:nvPr/>
        </p:nvSpPr>
        <p:spPr>
          <a:xfrm>
            <a:off x="1001919" y="836670"/>
            <a:ext cx="16842198" cy="61278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endParaRPr lang="en-US" sz="4200">
              <a:solidFill>
                <a:prstClr val="black"/>
              </a:solidFill>
              <a:latin typeface="Arial" panose="020B0604020202020204" pitchFamily="34" charset="0"/>
              <a:cs typeface="Arial" panose="020B0604020202020204" pitchFamily="34" charset="0"/>
            </a:endParaRPr>
          </a:p>
          <a:p>
            <a:pPr algn="just" defTabSz="1371600">
              <a:lnSpc>
                <a:spcPct val="150000"/>
              </a:lnSpc>
            </a:pPr>
            <a:r>
              <a:rPr lang="en-US" sz="4500" b="1">
                <a:solidFill>
                  <a:prstClr val="black"/>
                </a:solidFill>
                <a:latin typeface="Arial" panose="020B0604020202020204" pitchFamily="34" charset="0"/>
                <a:cs typeface="Arial" panose="020B0604020202020204" pitchFamily="34" charset="0"/>
              </a:rPr>
              <a:t>Luyện tập 6: </a:t>
            </a:r>
            <a:r>
              <a:rPr lang="en-US" sz="4200">
                <a:solidFill>
                  <a:prstClr val="black"/>
                </a:solidFill>
                <a:latin typeface="Arial" panose="020B0604020202020204" pitchFamily="34" charset="0"/>
                <a:cs typeface="Arial" panose="020B0604020202020204" pitchFamily="34" charset="0"/>
              </a:rPr>
              <a:t>Nhận xét nào sau đây là đúng nhất về cơ năng trong trọng trường?</a:t>
            </a:r>
          </a:p>
          <a:p>
            <a:pPr algn="just" defTabSz="1371600">
              <a:lnSpc>
                <a:spcPct val="150000"/>
              </a:lnSpc>
            </a:pPr>
            <a:r>
              <a:rPr lang="en-US" sz="4200">
                <a:solidFill>
                  <a:prstClr val="black"/>
                </a:solidFill>
                <a:latin typeface="Arial" panose="020B0604020202020204" pitchFamily="34" charset="0"/>
                <a:cs typeface="Arial" panose="020B0604020202020204" pitchFamily="34" charset="0"/>
              </a:rPr>
              <a:t>A. Cơ năng là đại lượng vô hướng luôn dương.</a:t>
            </a:r>
          </a:p>
          <a:p>
            <a:pPr algn="just" defTabSz="1371600">
              <a:lnSpc>
                <a:spcPct val="150000"/>
              </a:lnSpc>
            </a:pPr>
            <a:r>
              <a:rPr lang="en-US" sz="4200">
                <a:solidFill>
                  <a:prstClr val="black"/>
                </a:solidFill>
                <a:latin typeface="Arial" panose="020B0604020202020204" pitchFamily="34" charset="0"/>
                <a:cs typeface="Arial" panose="020B0604020202020204" pitchFamily="34" charset="0"/>
              </a:rPr>
              <a:t>B. Cơ năng là đại lượng vô hướng luôn âm.</a:t>
            </a:r>
          </a:p>
          <a:p>
            <a:pPr algn="just" defTabSz="1371600">
              <a:lnSpc>
                <a:spcPct val="150000"/>
              </a:lnSpc>
            </a:pPr>
            <a:r>
              <a:rPr lang="en-US" sz="4200">
                <a:solidFill>
                  <a:prstClr val="black"/>
                </a:solidFill>
                <a:latin typeface="Arial" panose="020B0604020202020204" pitchFamily="34" charset="0"/>
                <a:cs typeface="Arial" panose="020B0604020202020204" pitchFamily="34" charset="0"/>
              </a:rPr>
              <a:t>C. Cơ năng là đại lượng có hướng.</a:t>
            </a:r>
          </a:p>
          <a:p>
            <a:pPr algn="just" defTabSz="1371600">
              <a:lnSpc>
                <a:spcPct val="150000"/>
              </a:lnSpc>
            </a:pPr>
            <a:r>
              <a:rPr lang="en-US" sz="4200">
                <a:solidFill>
                  <a:prstClr val="black"/>
                </a:solidFill>
                <a:latin typeface="Arial" panose="020B0604020202020204" pitchFamily="34" charset="0"/>
                <a:cs typeface="Arial" panose="020B0604020202020204" pitchFamily="34" charset="0"/>
              </a:rPr>
              <a:t>D. Giá trị của cơ năng phụ thuộc vào cả vị trí và tốc độ của vật.</a:t>
            </a:r>
          </a:p>
          <a:p>
            <a:pPr algn="ctr" defTabSz="1371600"/>
            <a:endParaRPr lang="vi-VN" sz="6600" noProof="1">
              <a:solidFill>
                <a:prstClr val="black"/>
              </a:solidFill>
              <a:latin typeface="Arial" panose="020B0604020202020204" pitchFamily="34" charset="0"/>
              <a:cs typeface="Arial" panose="020B0604020202020204" pitchFamily="34" charset="0"/>
            </a:endParaRPr>
          </a:p>
        </p:txBody>
      </p:sp>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42" y="7296355"/>
            <a:ext cx="2145429" cy="2979764"/>
          </a:xfrm>
          <a:prstGeom prst="rect">
            <a:avLst/>
          </a:prstGeom>
        </p:spPr>
      </p:pic>
      <p:pic>
        <p:nvPicPr>
          <p:cNvPr id="7" name="Picture 18">
            <a:hlinkClick r:id="rId6" action="ppaction://hlinksldjump"/>
            <a:extLst>
              <a:ext uri="{FF2B5EF4-FFF2-40B4-BE49-F238E27FC236}">
                <a16:creationId xmlns:a16="http://schemas.microsoft.com/office/drawing/2014/main" id="{79FA6FAB-6C29-C10A-6CED-E3712B9AFB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20357" y="7860155"/>
            <a:ext cx="2367644" cy="2415963"/>
          </a:xfrm>
          <a:prstGeom prst="rect">
            <a:avLst/>
          </a:prstGeom>
        </p:spPr>
      </p:pic>
      <p:sp>
        <p:nvSpPr>
          <p:cNvPr id="5" name="Oval 4">
            <a:extLst>
              <a:ext uri="{FF2B5EF4-FFF2-40B4-BE49-F238E27FC236}">
                <a16:creationId xmlns:a16="http://schemas.microsoft.com/office/drawing/2014/main" id="{DD477D5B-40E5-C4E7-AAD8-836AD006C68A}"/>
              </a:ext>
            </a:extLst>
          </p:cNvPr>
          <p:cNvSpPr/>
          <p:nvPr/>
        </p:nvSpPr>
        <p:spPr>
          <a:xfrm>
            <a:off x="1082657" y="5832629"/>
            <a:ext cx="998736" cy="9854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213135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p:sp>
        <p:nvSpPr>
          <p:cNvPr id="1051" name="Rectangle: Rounded Corners 1050">
            <a:extLst>
              <a:ext uri="{FF2B5EF4-FFF2-40B4-BE49-F238E27FC236}">
                <a16:creationId xmlns:a16="http://schemas.microsoft.com/office/drawing/2014/main" id="{DE6E00C5-F557-EFA5-65E2-47EA80DE9FAA}"/>
              </a:ext>
            </a:extLst>
          </p:cNvPr>
          <p:cNvSpPr/>
          <p:nvPr/>
        </p:nvSpPr>
        <p:spPr>
          <a:xfrm>
            <a:off x="1004207" y="752534"/>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4500" b="1">
                <a:solidFill>
                  <a:prstClr val="black"/>
                </a:solidFill>
                <a:latin typeface="Arial" panose="020B0604020202020204" pitchFamily="34" charset="0"/>
                <a:cs typeface="Arial" panose="020B0604020202020204" pitchFamily="34" charset="0"/>
              </a:rPr>
              <a:t>Luyện tập 7:</a:t>
            </a:r>
            <a:r>
              <a:rPr lang="en-US" sz="4500">
                <a:solidFill>
                  <a:prstClr val="black"/>
                </a:solidFill>
                <a:latin typeface="Arial" panose="020B0604020202020204" pitchFamily="34" charset="0"/>
                <a:cs typeface="Arial" panose="020B0604020202020204" pitchFamily="34" charset="0"/>
              </a:rPr>
              <a:t> Máy tời đang hoạt động với công suất 1000 W đưa 100 kg vật liệu lên đều tới độ cao 16 m trong 20 s. Tính hiệu suất của máy tời.</a:t>
            </a:r>
          </a:p>
        </p:txBody>
      </p:sp>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42" y="7959538"/>
            <a:ext cx="1667937" cy="2316581"/>
          </a:xfrm>
          <a:prstGeom prst="rect">
            <a:avLst/>
          </a:prstGeom>
        </p:spPr>
      </p:pic>
      <p:pic>
        <p:nvPicPr>
          <p:cNvPr id="7" name="Picture 18">
            <a:hlinkClick r:id="rId6" action="ppaction://hlinksldjump"/>
            <a:extLst>
              <a:ext uri="{FF2B5EF4-FFF2-40B4-BE49-F238E27FC236}">
                <a16:creationId xmlns:a16="http://schemas.microsoft.com/office/drawing/2014/main" id="{22406B53-E77F-AC08-6765-3C45A29B98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20357" y="7860155"/>
            <a:ext cx="2367644" cy="2415963"/>
          </a:xfrm>
          <a:prstGeom prst="rect">
            <a:avLst/>
          </a:prstGeom>
        </p:spPr>
      </p:pic>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5EF39800-04C4-A894-DF9E-A9537F30E548}"/>
                  </a:ext>
                </a:extLst>
              </p:cNvPr>
              <p:cNvSpPr/>
              <p:nvPr/>
            </p:nvSpPr>
            <p:spPr>
              <a:xfrm>
                <a:off x="1004207" y="556953"/>
                <a:ext cx="16444853" cy="78173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endParaRPr lang="en-US" sz="3750" b="1" noProof="1">
                  <a:solidFill>
                    <a:prstClr val="black"/>
                  </a:solidFill>
                  <a:latin typeface="Arial" panose="020B0604020202020204" pitchFamily="34" charset="0"/>
                  <a:cs typeface="Arial" panose="020B0604020202020204" pitchFamily="34" charset="0"/>
                </a:endParaRPr>
              </a:p>
              <a:p>
                <a:pPr algn="just" defTabSz="1371600">
                  <a:lnSpc>
                    <a:spcPct val="150000"/>
                  </a:lnSpc>
                </a:pPr>
                <a:r>
                  <a:rPr lang="en-US" sz="3750" b="1" noProof="1">
                    <a:solidFill>
                      <a:prstClr val="black"/>
                    </a:solidFill>
                    <a:latin typeface="Arial" panose="020B0604020202020204" pitchFamily="34" charset="0"/>
                    <a:cs typeface="Arial" panose="020B0604020202020204" pitchFamily="34" charset="0"/>
                  </a:rPr>
                  <a:t>Đáp án:</a:t>
                </a:r>
              </a:p>
              <a:p>
                <a:pPr algn="just" defTabSz="1371600">
                  <a:lnSpc>
                    <a:spcPct val="150000"/>
                  </a:lnSpc>
                </a:pPr>
                <a:r>
                  <a:rPr lang="vi-VN" sz="3750">
                    <a:solidFill>
                      <a:prstClr val="black"/>
                    </a:solidFill>
                    <a:latin typeface="Arial" panose="020B0604020202020204" pitchFamily="34" charset="0"/>
                    <a:cs typeface="Arial" panose="020B0604020202020204" pitchFamily="34" charset="0"/>
                  </a:rPr>
                  <a:t>- </a:t>
                </a:r>
                <a:r>
                  <a:rPr lang="en-US" sz="3750">
                    <a:solidFill>
                      <a:prstClr val="black"/>
                    </a:solidFill>
                    <a:latin typeface="Arial" panose="020B0604020202020204" pitchFamily="34" charset="0"/>
                    <a:cs typeface="Arial" panose="020B0604020202020204" pitchFamily="34" charset="0"/>
                  </a:rPr>
                  <a:t>Năng lượng có ích của máy tời: </a:t>
                </a:r>
                <a14:m>
                  <m:oMath xmlns:m="http://schemas.openxmlformats.org/officeDocument/2006/math">
                    <m:sSub>
                      <m:sSubPr>
                        <m:ctrlPr>
                          <a:rPr lang="en-US" sz="3750" i="1">
                            <a:solidFill>
                              <a:prstClr val="black"/>
                            </a:solidFill>
                            <a:latin typeface="Cambria Math" panose="02040503050406030204" pitchFamily="18" charset="0"/>
                          </a:rPr>
                        </m:ctrlPr>
                      </m:sSubPr>
                      <m:e>
                        <m:r>
                          <a:rPr lang="en-US" sz="3750" i="1">
                            <a:solidFill>
                              <a:prstClr val="black"/>
                            </a:solidFill>
                            <a:latin typeface="Cambria Math" panose="02040503050406030204" pitchFamily="18" charset="0"/>
                          </a:rPr>
                          <m:t>𝑊</m:t>
                        </m:r>
                      </m:e>
                      <m:sub>
                        <m:r>
                          <a:rPr lang="en-US" sz="3750" i="1">
                            <a:solidFill>
                              <a:prstClr val="black"/>
                            </a:solidFill>
                            <a:latin typeface="Cambria Math" panose="02040503050406030204" pitchFamily="18" charset="0"/>
                          </a:rPr>
                          <m:t>𝑐</m:t>
                        </m:r>
                        <m:r>
                          <a:rPr lang="en-US" sz="3750" i="1">
                            <a:solidFill>
                              <a:prstClr val="black"/>
                            </a:solidFill>
                            <a:latin typeface="Cambria Math" panose="02040503050406030204" pitchFamily="18" charset="0"/>
                          </a:rPr>
                          <m:t>ó í</m:t>
                        </m:r>
                        <m:r>
                          <a:rPr lang="en-US" sz="3750" i="1">
                            <a:solidFill>
                              <a:prstClr val="black"/>
                            </a:solidFill>
                            <a:latin typeface="Cambria Math" panose="02040503050406030204" pitchFamily="18" charset="0"/>
                          </a:rPr>
                          <m:t>𝑐h</m:t>
                        </m:r>
                      </m:sub>
                    </m:sSub>
                    <m:r>
                      <a:rPr lang="en-US" sz="3750" i="1">
                        <a:solidFill>
                          <a:prstClr val="black"/>
                        </a:solidFill>
                        <a:latin typeface="Cambria Math" panose="02040503050406030204" pitchFamily="18" charset="0"/>
                      </a:rPr>
                      <m:t>=</m:t>
                    </m:r>
                    <m:sSub>
                      <m:sSubPr>
                        <m:ctrlPr>
                          <a:rPr lang="en-US" sz="3750" i="1">
                            <a:solidFill>
                              <a:prstClr val="black"/>
                            </a:solidFill>
                            <a:latin typeface="Cambria Math" panose="02040503050406030204" pitchFamily="18" charset="0"/>
                          </a:rPr>
                        </m:ctrlPr>
                      </m:sSubPr>
                      <m:e>
                        <m:r>
                          <a:rPr lang="en-US" sz="3750" i="1">
                            <a:solidFill>
                              <a:prstClr val="black"/>
                            </a:solidFill>
                            <a:latin typeface="Cambria Math" panose="02040503050406030204" pitchFamily="18" charset="0"/>
                          </a:rPr>
                          <m:t>𝐴</m:t>
                        </m:r>
                      </m:e>
                      <m:sub>
                        <m:r>
                          <a:rPr lang="en-US" sz="3750" i="1">
                            <a:solidFill>
                              <a:prstClr val="black"/>
                            </a:solidFill>
                            <a:latin typeface="Cambria Math" panose="02040503050406030204" pitchFamily="18" charset="0"/>
                          </a:rPr>
                          <m:t>𝑐</m:t>
                        </m:r>
                        <m:r>
                          <a:rPr lang="en-US" sz="3750" i="1">
                            <a:solidFill>
                              <a:prstClr val="black"/>
                            </a:solidFill>
                            <a:latin typeface="Cambria Math" panose="02040503050406030204" pitchFamily="18" charset="0"/>
                          </a:rPr>
                          <m:t>ó  í</m:t>
                        </m:r>
                        <m:r>
                          <a:rPr lang="en-US" sz="3750" i="1">
                            <a:solidFill>
                              <a:prstClr val="black"/>
                            </a:solidFill>
                            <a:latin typeface="Cambria Math" panose="02040503050406030204" pitchFamily="18" charset="0"/>
                          </a:rPr>
                          <m:t>𝑐h</m:t>
                        </m:r>
                      </m:sub>
                    </m:sSub>
                    <m:r>
                      <a:rPr lang="en-US" sz="3750" i="1">
                        <a:solidFill>
                          <a:prstClr val="black"/>
                        </a:solidFill>
                        <a:latin typeface="Cambria Math" panose="02040503050406030204" pitchFamily="18" charset="0"/>
                      </a:rPr>
                      <m:t>=</m:t>
                    </m:r>
                  </m:oMath>
                </a14:m>
                <a:r>
                  <a:rPr lang="en-US" sz="3750">
                    <a:solidFill>
                      <a:prstClr val="black"/>
                    </a:solidFill>
                    <a:latin typeface="Arial" panose="020B0604020202020204" pitchFamily="34" charset="0"/>
                    <a:cs typeface="Arial" panose="020B0604020202020204" pitchFamily="34" charset="0"/>
                  </a:rPr>
                  <a:t> F.s.cosα</a:t>
                </a:r>
              </a:p>
              <a:p>
                <a:pPr algn="just" defTabSz="1371600">
                  <a:lnSpc>
                    <a:spcPct val="150000"/>
                  </a:lnSpc>
                </a:pPr>
                <a:r>
                  <a:rPr lang="vi-VN" sz="3750">
                    <a:solidFill>
                      <a:prstClr val="black"/>
                    </a:solidFill>
                    <a:latin typeface="Arial" panose="020B0604020202020204" pitchFamily="34" charset="0"/>
                    <a:cs typeface="Arial" panose="020B0604020202020204" pitchFamily="34" charset="0"/>
                  </a:rPr>
                  <a:t>- </a:t>
                </a:r>
                <a:r>
                  <a:rPr lang="en-US" sz="3750">
                    <a:solidFill>
                      <a:prstClr val="black"/>
                    </a:solidFill>
                    <a:latin typeface="Arial" panose="020B0604020202020204" pitchFamily="34" charset="0"/>
                    <a:cs typeface="Arial" panose="020B0604020202020204" pitchFamily="34" charset="0"/>
                  </a:rPr>
                  <a:t>Lực phát động F của động cơ bằng với trọng lực của trái đất tác dụng lên vật:</a:t>
                </a:r>
              </a:p>
              <a:p>
                <a:pPr algn="just" defTabSz="1371600">
                  <a:lnSpc>
                    <a:spcPct val="150000"/>
                  </a:lnSpc>
                </a:pPr>
                <a:r>
                  <a:rPr lang="en-US" sz="3750">
                    <a:solidFill>
                      <a:prstClr val="black"/>
                    </a:solidFill>
                    <a:latin typeface="Arial" panose="020B0604020202020204" pitchFamily="34" charset="0"/>
                    <a:cs typeface="Arial" panose="020B0604020202020204" pitchFamily="34" charset="0"/>
                  </a:rPr>
                  <a:t>F = P = m</a:t>
                </a:r>
                <a:r>
                  <a:rPr lang="vi-VN" sz="3750">
                    <a:solidFill>
                      <a:prstClr val="black"/>
                    </a:solidFill>
                    <a:latin typeface="Arial" panose="020B0604020202020204" pitchFamily="34" charset="0"/>
                    <a:cs typeface="Arial" panose="020B0604020202020204" pitchFamily="34" charset="0"/>
                  </a:rPr>
                  <a:t>.</a:t>
                </a:r>
                <a:r>
                  <a:rPr lang="en-US" sz="3750">
                    <a:solidFill>
                      <a:prstClr val="black"/>
                    </a:solidFill>
                    <a:latin typeface="Arial" panose="020B0604020202020204" pitchFamily="34" charset="0"/>
                    <a:cs typeface="Arial" panose="020B0604020202020204" pitchFamily="34" charset="0"/>
                  </a:rPr>
                  <a:t>g</a:t>
                </a:r>
                <a:r>
                  <a:rPr lang="vi-VN" sz="3750">
                    <a:solidFill>
                      <a:prstClr val="black"/>
                    </a:solidFill>
                    <a:latin typeface="Arial" panose="020B0604020202020204" pitchFamily="34" charset="0"/>
                    <a:cs typeface="Arial" panose="020B0604020202020204" pitchFamily="34" charset="0"/>
                  </a:rPr>
                  <a:t>.</a:t>
                </a:r>
                <a:endParaRPr lang="en-US" sz="3750">
                  <a:solidFill>
                    <a:prstClr val="black"/>
                  </a:solidFill>
                  <a:latin typeface="Arial" panose="020B0604020202020204" pitchFamily="34" charset="0"/>
                  <a:cs typeface="Arial" panose="020B0604020202020204" pitchFamily="34" charset="0"/>
                </a:endParaRPr>
              </a:p>
              <a:p>
                <a:pPr algn="just" defTabSz="1371600">
                  <a:lnSpc>
                    <a:spcPct val="150000"/>
                  </a:lnSpc>
                </a:pPr>
                <a:r>
                  <a:rPr lang="vi-VN" sz="3750">
                    <a:solidFill>
                      <a:prstClr val="black"/>
                    </a:solidFill>
                    <a:latin typeface="Arial" panose="020B0604020202020204" pitchFamily="34" charset="0"/>
                    <a:cs typeface="Arial" panose="020B0604020202020204" pitchFamily="34" charset="0"/>
                  </a:rPr>
                  <a:t>- </a:t>
                </a:r>
                <a:r>
                  <a:rPr lang="en-US" sz="3750">
                    <a:solidFill>
                      <a:prstClr val="black"/>
                    </a:solidFill>
                    <a:latin typeface="Arial" panose="020B0604020202020204" pitchFamily="34" charset="0"/>
                    <a:cs typeface="Arial" panose="020B0604020202020204" pitchFamily="34" charset="0"/>
                  </a:rPr>
                  <a:t>Hướng của lực phát động cùng hướng với độ dịch chuyển: α = </a:t>
                </a:r>
                <a14:m>
                  <m:oMath xmlns:m="http://schemas.openxmlformats.org/officeDocument/2006/math">
                    <m:sSup>
                      <m:sSupPr>
                        <m:ctrlPr>
                          <a:rPr lang="en-US" sz="3750" i="1">
                            <a:solidFill>
                              <a:prstClr val="black"/>
                            </a:solidFill>
                            <a:latin typeface="Cambria Math" panose="02040503050406030204" pitchFamily="18" charset="0"/>
                          </a:rPr>
                        </m:ctrlPr>
                      </m:sSupPr>
                      <m:e>
                        <m:r>
                          <a:rPr lang="en-US" sz="3750" i="1">
                            <a:solidFill>
                              <a:prstClr val="black"/>
                            </a:solidFill>
                            <a:latin typeface="Cambria Math" panose="02040503050406030204" pitchFamily="18" charset="0"/>
                          </a:rPr>
                          <m:t>0</m:t>
                        </m:r>
                      </m:e>
                      <m:sup>
                        <m:r>
                          <a:rPr lang="en-US" sz="3750" i="1">
                            <a:solidFill>
                              <a:prstClr val="black"/>
                            </a:solidFill>
                            <a:latin typeface="Cambria Math" panose="02040503050406030204" pitchFamily="18" charset="0"/>
                          </a:rPr>
                          <m:t>𝑜</m:t>
                        </m:r>
                      </m:sup>
                    </m:sSup>
                  </m:oMath>
                </a14:m>
                <a:endParaRPr lang="en-US" sz="3750">
                  <a:solidFill>
                    <a:prstClr val="black"/>
                  </a:solidFill>
                  <a:latin typeface="Arial" panose="020B0604020202020204" pitchFamily="34" charset="0"/>
                  <a:cs typeface="Arial" panose="020B0604020202020204" pitchFamily="34" charset="0"/>
                </a:endParaRPr>
              </a:p>
              <a:p>
                <a:pPr algn="just" defTabSz="1371600">
                  <a:lnSpc>
                    <a:spcPct val="150000"/>
                  </a:lnSpc>
                </a:pPr>
                <a:r>
                  <a:rPr lang="en-US" sz="3750">
                    <a:solidFill>
                      <a:prstClr val="black"/>
                    </a:solidFill>
                    <a:latin typeface="Arial" panose="020B0604020202020204" pitchFamily="34" charset="0"/>
                    <a:cs typeface="Arial" panose="020B0604020202020204" pitchFamily="34" charset="0"/>
                  </a:rPr>
                  <a:t>Thay số ta được: </a:t>
                </a:r>
                <a14:m>
                  <m:oMath xmlns:m="http://schemas.openxmlformats.org/officeDocument/2006/math">
                    <m:sSub>
                      <m:sSubPr>
                        <m:ctrlPr>
                          <a:rPr lang="en-US" sz="3750" i="1">
                            <a:solidFill>
                              <a:prstClr val="black"/>
                            </a:solidFill>
                            <a:latin typeface="Cambria Math" panose="02040503050406030204" pitchFamily="18" charset="0"/>
                          </a:rPr>
                        </m:ctrlPr>
                      </m:sSubPr>
                      <m:e>
                        <m:r>
                          <a:rPr lang="en-US" sz="3750" i="1">
                            <a:solidFill>
                              <a:prstClr val="black"/>
                            </a:solidFill>
                            <a:latin typeface="Cambria Math" panose="02040503050406030204" pitchFamily="18" charset="0"/>
                          </a:rPr>
                          <m:t>𝑊</m:t>
                        </m:r>
                      </m:e>
                      <m:sub>
                        <m:r>
                          <a:rPr lang="en-US" sz="3750" i="1">
                            <a:solidFill>
                              <a:prstClr val="black"/>
                            </a:solidFill>
                            <a:latin typeface="Cambria Math" panose="02040503050406030204" pitchFamily="18" charset="0"/>
                          </a:rPr>
                          <m:t>𝑐</m:t>
                        </m:r>
                        <m:r>
                          <a:rPr lang="en-US" sz="3750" i="1">
                            <a:solidFill>
                              <a:prstClr val="black"/>
                            </a:solidFill>
                            <a:latin typeface="Cambria Math" panose="02040503050406030204" pitchFamily="18" charset="0"/>
                          </a:rPr>
                          <m:t>ó í</m:t>
                        </m:r>
                        <m:r>
                          <a:rPr lang="en-US" sz="3750" i="1">
                            <a:solidFill>
                              <a:prstClr val="black"/>
                            </a:solidFill>
                            <a:latin typeface="Cambria Math" panose="02040503050406030204" pitchFamily="18" charset="0"/>
                          </a:rPr>
                          <m:t>𝑐h</m:t>
                        </m:r>
                      </m:sub>
                    </m:sSub>
                  </m:oMath>
                </a14:m>
                <a:r>
                  <a:rPr lang="en-US" sz="3750">
                    <a:solidFill>
                      <a:prstClr val="black"/>
                    </a:solidFill>
                    <a:latin typeface="Arial" panose="020B0604020202020204" pitchFamily="34" charset="0"/>
                    <a:cs typeface="Arial" panose="020B0604020202020204" pitchFamily="34" charset="0"/>
                  </a:rPr>
                  <a:t>=100 . 9,8 . 16 = 15 680</a:t>
                </a:r>
                <a:r>
                  <a:rPr lang="vi-VN" sz="3750">
                    <a:solidFill>
                      <a:prstClr val="black"/>
                    </a:solidFill>
                    <a:latin typeface="Arial" panose="020B0604020202020204" pitchFamily="34" charset="0"/>
                    <a:cs typeface="Arial" panose="020B0604020202020204" pitchFamily="34" charset="0"/>
                  </a:rPr>
                  <a:t> (</a:t>
                </a:r>
                <a:r>
                  <a:rPr lang="en-US" sz="3750">
                    <a:solidFill>
                      <a:prstClr val="black"/>
                    </a:solidFill>
                    <a:latin typeface="Arial" panose="020B0604020202020204" pitchFamily="34" charset="0"/>
                    <a:cs typeface="Arial" panose="020B0604020202020204" pitchFamily="34" charset="0"/>
                  </a:rPr>
                  <a:t>J</a:t>
                </a:r>
                <a:r>
                  <a:rPr lang="vi-VN" sz="3750">
                    <a:solidFill>
                      <a:prstClr val="black"/>
                    </a:solidFill>
                    <a:latin typeface="Arial" panose="020B0604020202020204" pitchFamily="34" charset="0"/>
                    <a:cs typeface="Arial" panose="020B0604020202020204" pitchFamily="34" charset="0"/>
                  </a:rPr>
                  <a:t>) </a:t>
                </a:r>
                <a:endParaRPr lang="en-US" sz="3750">
                  <a:solidFill>
                    <a:prstClr val="black"/>
                  </a:solidFill>
                  <a:latin typeface="Arial" panose="020B0604020202020204" pitchFamily="34" charset="0"/>
                  <a:cs typeface="Arial" panose="020B0604020202020204" pitchFamily="34" charset="0"/>
                </a:endParaRPr>
              </a:p>
              <a:p>
                <a:pPr algn="just" defTabSz="1371600">
                  <a:lnSpc>
                    <a:spcPct val="150000"/>
                  </a:lnSpc>
                </a:pPr>
                <a:r>
                  <a:rPr lang="en-US" sz="3750">
                    <a:solidFill>
                      <a:prstClr val="black"/>
                    </a:solidFill>
                    <a:latin typeface="Arial" panose="020B0604020202020204" pitchFamily="34" charset="0"/>
                    <a:cs typeface="Arial" panose="020B0604020202020204" pitchFamily="34" charset="0"/>
                  </a:rPr>
                  <a:t>Năng lượng cung cấp: </a:t>
                </a:r>
                <a14:m>
                  <m:oMath xmlns:m="http://schemas.openxmlformats.org/officeDocument/2006/math">
                    <m:sSub>
                      <m:sSubPr>
                        <m:ctrlPr>
                          <a:rPr lang="en-US" sz="3750" i="1">
                            <a:solidFill>
                              <a:prstClr val="black"/>
                            </a:solidFill>
                            <a:latin typeface="Cambria Math" panose="02040503050406030204" pitchFamily="18" charset="0"/>
                          </a:rPr>
                        </m:ctrlPr>
                      </m:sSubPr>
                      <m:e>
                        <m:r>
                          <a:rPr lang="en-US" sz="3750" i="1">
                            <a:solidFill>
                              <a:prstClr val="black"/>
                            </a:solidFill>
                            <a:latin typeface="Cambria Math" panose="02040503050406030204" pitchFamily="18" charset="0"/>
                          </a:rPr>
                          <m:t>𝑊</m:t>
                        </m:r>
                      </m:e>
                      <m:sub>
                        <m:r>
                          <a:rPr lang="en-US" sz="3750" i="1">
                            <a:solidFill>
                              <a:prstClr val="black"/>
                            </a:solidFill>
                            <a:latin typeface="Cambria Math" panose="02040503050406030204" pitchFamily="18" charset="0"/>
                          </a:rPr>
                          <m:t>𝑐𝑢𝑛𝑔</m:t>
                        </m:r>
                        <m:r>
                          <a:rPr lang="en-US" sz="3750" i="1">
                            <a:solidFill>
                              <a:prstClr val="black"/>
                            </a:solidFill>
                            <a:latin typeface="Cambria Math" panose="02040503050406030204" pitchFamily="18" charset="0"/>
                          </a:rPr>
                          <m:t> </m:t>
                        </m:r>
                        <m:r>
                          <a:rPr lang="en-US" sz="3750" i="1">
                            <a:solidFill>
                              <a:prstClr val="black"/>
                            </a:solidFill>
                            <a:latin typeface="Cambria Math" panose="02040503050406030204" pitchFamily="18" charset="0"/>
                          </a:rPr>
                          <m:t>𝑐</m:t>
                        </m:r>
                        <m:r>
                          <a:rPr lang="en-US" sz="3750" i="1">
                            <a:solidFill>
                              <a:prstClr val="black"/>
                            </a:solidFill>
                            <a:latin typeface="Cambria Math" panose="02040503050406030204" pitchFamily="18" charset="0"/>
                          </a:rPr>
                          <m:t>ấ</m:t>
                        </m:r>
                        <m:r>
                          <a:rPr lang="en-US" sz="3750" i="1">
                            <a:solidFill>
                              <a:prstClr val="black"/>
                            </a:solidFill>
                            <a:latin typeface="Cambria Math" panose="02040503050406030204" pitchFamily="18" charset="0"/>
                          </a:rPr>
                          <m:t>𝑝</m:t>
                        </m:r>
                      </m:sub>
                    </m:sSub>
                  </m:oMath>
                </a14:m>
                <a:r>
                  <a:rPr lang="en-US" sz="3750">
                    <a:solidFill>
                      <a:prstClr val="black"/>
                    </a:solidFill>
                    <a:latin typeface="Arial" panose="020B0604020202020204" pitchFamily="34" charset="0"/>
                    <a:cs typeface="Arial" panose="020B0604020202020204" pitchFamily="34" charset="0"/>
                  </a:rPr>
                  <a:t> </a:t>
                </a:r>
                <a:r>
                  <a:rPr lang="vi-VN" sz="3750">
                    <a:solidFill>
                      <a:prstClr val="black"/>
                    </a:solidFill>
                    <a:latin typeface="Arial" panose="020B0604020202020204" pitchFamily="34" charset="0"/>
                    <a:cs typeface="Arial" panose="020B0604020202020204" pitchFamily="34" charset="0"/>
                  </a:rPr>
                  <a:t>= </a:t>
                </a:r>
                <a:r>
                  <a:rPr lang="en-US" sz="3750">
                    <a:solidFill>
                      <a:prstClr val="black"/>
                    </a:solidFill>
                    <a:latin typeface="Arial" panose="020B0604020202020204" pitchFamily="34" charset="0"/>
                    <a:cs typeface="Arial" panose="020B0604020202020204" pitchFamily="34" charset="0"/>
                  </a:rPr>
                  <a:t>P.t = 1000 . 16 = 16 000</a:t>
                </a:r>
                <a:r>
                  <a:rPr lang="vi-VN" sz="3750">
                    <a:solidFill>
                      <a:prstClr val="black"/>
                    </a:solidFill>
                    <a:latin typeface="Arial" panose="020B0604020202020204" pitchFamily="34" charset="0"/>
                    <a:cs typeface="Arial" panose="020B0604020202020204" pitchFamily="34" charset="0"/>
                  </a:rPr>
                  <a:t> (J)</a:t>
                </a:r>
                <a:endParaRPr lang="en-US" sz="3750">
                  <a:solidFill>
                    <a:prstClr val="black"/>
                  </a:solidFill>
                  <a:latin typeface="Arial" panose="020B0604020202020204" pitchFamily="34" charset="0"/>
                  <a:cs typeface="Arial" panose="020B0604020202020204" pitchFamily="34" charset="0"/>
                </a:endParaRPr>
              </a:p>
              <a:p>
                <a:pPr algn="just" defTabSz="1371600">
                  <a:lnSpc>
                    <a:spcPct val="150000"/>
                  </a:lnSpc>
                </a:pPr>
                <a:r>
                  <a:rPr lang="en-US" sz="3750">
                    <a:solidFill>
                      <a:prstClr val="black"/>
                    </a:solidFill>
                    <a:latin typeface="Arial" panose="020B0604020202020204" pitchFamily="34" charset="0"/>
                    <a:cs typeface="Arial" panose="020B0604020202020204" pitchFamily="34" charset="0"/>
                  </a:rPr>
                  <a:t>Hiệu suất: H= </a:t>
                </a:r>
                <a14:m>
                  <m:oMath xmlns:m="http://schemas.openxmlformats.org/officeDocument/2006/math">
                    <m:f>
                      <m:fPr>
                        <m:ctrlPr>
                          <a:rPr lang="en-US" sz="3750" i="1">
                            <a:solidFill>
                              <a:prstClr val="black"/>
                            </a:solidFill>
                            <a:latin typeface="Cambria Math" panose="02040503050406030204" pitchFamily="18" charset="0"/>
                          </a:rPr>
                        </m:ctrlPr>
                      </m:fPr>
                      <m:num>
                        <m:sSub>
                          <m:sSubPr>
                            <m:ctrlPr>
                              <a:rPr lang="en-US" sz="3750" i="1">
                                <a:solidFill>
                                  <a:prstClr val="black"/>
                                </a:solidFill>
                                <a:latin typeface="Cambria Math" panose="02040503050406030204" pitchFamily="18" charset="0"/>
                              </a:rPr>
                            </m:ctrlPr>
                          </m:sSubPr>
                          <m:e>
                            <m:r>
                              <a:rPr lang="en-US" sz="3750" i="1">
                                <a:solidFill>
                                  <a:prstClr val="black"/>
                                </a:solidFill>
                                <a:latin typeface="Cambria Math" panose="02040503050406030204" pitchFamily="18" charset="0"/>
                              </a:rPr>
                              <m:t>𝑊</m:t>
                            </m:r>
                          </m:e>
                          <m:sub>
                            <m:r>
                              <a:rPr lang="en-US" sz="3750" i="1">
                                <a:solidFill>
                                  <a:prstClr val="black"/>
                                </a:solidFill>
                                <a:latin typeface="Cambria Math" panose="02040503050406030204" pitchFamily="18" charset="0"/>
                              </a:rPr>
                              <m:t>𝑐</m:t>
                            </m:r>
                            <m:r>
                              <a:rPr lang="en-US" sz="3750" i="1">
                                <a:solidFill>
                                  <a:prstClr val="black"/>
                                </a:solidFill>
                                <a:latin typeface="Cambria Math" panose="02040503050406030204" pitchFamily="18" charset="0"/>
                              </a:rPr>
                              <m:t>ó í</m:t>
                            </m:r>
                            <m:r>
                              <a:rPr lang="en-US" sz="3750" i="1">
                                <a:solidFill>
                                  <a:prstClr val="black"/>
                                </a:solidFill>
                                <a:latin typeface="Cambria Math" panose="02040503050406030204" pitchFamily="18" charset="0"/>
                              </a:rPr>
                              <m:t>𝑐h</m:t>
                            </m:r>
                          </m:sub>
                        </m:sSub>
                      </m:num>
                      <m:den>
                        <m:sSub>
                          <m:sSubPr>
                            <m:ctrlPr>
                              <a:rPr lang="en-US" sz="3750" i="1">
                                <a:solidFill>
                                  <a:prstClr val="black"/>
                                </a:solidFill>
                                <a:latin typeface="Cambria Math" panose="02040503050406030204" pitchFamily="18" charset="0"/>
                              </a:rPr>
                            </m:ctrlPr>
                          </m:sSubPr>
                          <m:e>
                            <m:r>
                              <a:rPr lang="en-US" sz="3750" i="1">
                                <a:solidFill>
                                  <a:prstClr val="black"/>
                                </a:solidFill>
                                <a:latin typeface="Cambria Math" panose="02040503050406030204" pitchFamily="18" charset="0"/>
                              </a:rPr>
                              <m:t>𝑊</m:t>
                            </m:r>
                          </m:e>
                          <m:sub>
                            <m:r>
                              <a:rPr lang="en-US" sz="3750" i="1">
                                <a:solidFill>
                                  <a:prstClr val="black"/>
                                </a:solidFill>
                                <a:latin typeface="Cambria Math" panose="02040503050406030204" pitchFamily="18" charset="0"/>
                              </a:rPr>
                              <m:t>𝑐𝑢𝑛𝑔</m:t>
                            </m:r>
                            <m:r>
                              <a:rPr lang="en-US" sz="3750" i="1">
                                <a:solidFill>
                                  <a:prstClr val="black"/>
                                </a:solidFill>
                                <a:latin typeface="Cambria Math" panose="02040503050406030204" pitchFamily="18" charset="0"/>
                              </a:rPr>
                              <m:t> </m:t>
                            </m:r>
                            <m:r>
                              <a:rPr lang="en-US" sz="3750" i="1">
                                <a:solidFill>
                                  <a:prstClr val="black"/>
                                </a:solidFill>
                                <a:latin typeface="Cambria Math" panose="02040503050406030204" pitchFamily="18" charset="0"/>
                              </a:rPr>
                              <m:t>𝑐</m:t>
                            </m:r>
                            <m:r>
                              <a:rPr lang="en-US" sz="3750" i="1">
                                <a:solidFill>
                                  <a:prstClr val="black"/>
                                </a:solidFill>
                                <a:latin typeface="Cambria Math" panose="02040503050406030204" pitchFamily="18" charset="0"/>
                              </a:rPr>
                              <m:t>ấ</m:t>
                            </m:r>
                            <m:r>
                              <a:rPr lang="en-US" sz="3750" i="1">
                                <a:solidFill>
                                  <a:prstClr val="black"/>
                                </a:solidFill>
                                <a:latin typeface="Cambria Math" panose="02040503050406030204" pitchFamily="18" charset="0"/>
                              </a:rPr>
                              <m:t>𝑝</m:t>
                            </m:r>
                          </m:sub>
                        </m:sSub>
                      </m:den>
                    </m:f>
                  </m:oMath>
                </a14:m>
                <a:r>
                  <a:rPr lang="vi-VN" sz="3750">
                    <a:solidFill>
                      <a:prstClr val="black"/>
                    </a:solidFill>
                    <a:latin typeface="Arial" panose="020B0604020202020204" pitchFamily="34" charset="0"/>
                    <a:cs typeface="Arial" panose="020B0604020202020204" pitchFamily="34" charset="0"/>
                  </a:rPr>
                  <a:t>.100% = </a:t>
                </a:r>
                <a14:m>
                  <m:oMath xmlns:m="http://schemas.openxmlformats.org/officeDocument/2006/math">
                    <m:f>
                      <m:fPr>
                        <m:ctrlPr>
                          <a:rPr lang="en-US" sz="3750" i="1">
                            <a:solidFill>
                              <a:prstClr val="black"/>
                            </a:solidFill>
                            <a:latin typeface="Cambria Math" panose="02040503050406030204" pitchFamily="18" charset="0"/>
                          </a:rPr>
                        </m:ctrlPr>
                      </m:fPr>
                      <m:num>
                        <m:r>
                          <a:rPr lang="en-US" sz="3750">
                            <a:solidFill>
                              <a:prstClr val="black"/>
                            </a:solidFill>
                            <a:latin typeface="Cambria Math" panose="02040503050406030204" pitchFamily="18" charset="0"/>
                          </a:rPr>
                          <m:t>15 680 </m:t>
                        </m:r>
                      </m:num>
                      <m:den>
                        <m:r>
                          <a:rPr lang="en-US" sz="3750">
                            <a:solidFill>
                              <a:prstClr val="black"/>
                            </a:solidFill>
                            <a:latin typeface="Cambria Math" panose="02040503050406030204" pitchFamily="18" charset="0"/>
                          </a:rPr>
                          <m:t>16 000 </m:t>
                        </m:r>
                      </m:den>
                    </m:f>
                  </m:oMath>
                </a14:m>
                <a:r>
                  <a:rPr lang="vi-VN" sz="3750">
                    <a:solidFill>
                      <a:prstClr val="black"/>
                    </a:solidFill>
                    <a:latin typeface="Arial" panose="020B0604020202020204" pitchFamily="34" charset="0"/>
                    <a:cs typeface="Arial" panose="020B0604020202020204" pitchFamily="34" charset="0"/>
                  </a:rPr>
                  <a:t>.100%= 98%</a:t>
                </a:r>
                <a:endParaRPr lang="en-US" sz="3750">
                  <a:solidFill>
                    <a:prstClr val="black"/>
                  </a:solidFill>
                  <a:latin typeface="Arial" panose="020B0604020202020204" pitchFamily="34" charset="0"/>
                  <a:cs typeface="Arial" panose="020B0604020202020204" pitchFamily="34" charset="0"/>
                </a:endParaRPr>
              </a:p>
            </p:txBody>
          </p:sp>
        </mc:Choice>
        <mc:Fallback xmlns="">
          <p:sp>
            <p:nvSpPr>
              <p:cNvPr id="5" name="Rectangle: Rounded Corners 4">
                <a:extLst>
                  <a:ext uri="{FF2B5EF4-FFF2-40B4-BE49-F238E27FC236}">
                    <a16:creationId xmlns:a16="http://schemas.microsoft.com/office/drawing/2014/main" id="{5EF39800-04C4-A894-DF9E-A9537F30E548}"/>
                  </a:ext>
                </a:extLst>
              </p:cNvPr>
              <p:cNvSpPr>
                <a:spLocks noRot="1" noChangeAspect="1" noMove="1" noResize="1" noEditPoints="1" noAdjustHandles="1" noChangeArrowheads="1" noChangeShapeType="1" noTextEdit="1"/>
              </p:cNvSpPr>
              <p:nvPr/>
            </p:nvSpPr>
            <p:spPr>
              <a:xfrm>
                <a:off x="1004207" y="556953"/>
                <a:ext cx="16444853" cy="7817364"/>
              </a:xfrm>
              <a:prstGeom prst="roundRect">
                <a:avLst/>
              </a:prstGeom>
              <a:blipFill>
                <a:blip r:embed="rId9"/>
                <a:stretch>
                  <a:fillRect b="-935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700667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51"/>
                                        </p:tgtEl>
                                      </p:cBhvr>
                                    </p:animEffect>
                                    <p:set>
                                      <p:cBhvr>
                                        <p:cTn id="12" dur="1" fill="hold">
                                          <p:stCondLst>
                                            <p:cond delay="499"/>
                                          </p:stCondLst>
                                        </p:cTn>
                                        <p:tgtEl>
                                          <p:spTgt spid="105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P spid="1051" grpId="1"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p:sp>
        <p:nvSpPr>
          <p:cNvPr id="1051" name="Rectangle: Rounded Corners 1050">
            <a:extLst>
              <a:ext uri="{FF2B5EF4-FFF2-40B4-BE49-F238E27FC236}">
                <a16:creationId xmlns:a16="http://schemas.microsoft.com/office/drawing/2014/main" id="{DE6E00C5-F557-EFA5-65E2-47EA80DE9FAA}"/>
              </a:ext>
            </a:extLst>
          </p:cNvPr>
          <p:cNvSpPr/>
          <p:nvPr/>
        </p:nvSpPr>
        <p:spPr>
          <a:xfrm>
            <a:off x="836093" y="1003513"/>
            <a:ext cx="16615815" cy="61853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5250" b="1">
                <a:solidFill>
                  <a:prstClr val="black"/>
                </a:solidFill>
                <a:latin typeface="Arial" panose="020B0604020202020204" pitchFamily="34" charset="0"/>
                <a:cs typeface="Arial" panose="020B0604020202020204" pitchFamily="34" charset="0"/>
              </a:rPr>
              <a:t>Luyện tập 8: </a:t>
            </a:r>
            <a:r>
              <a:rPr lang="en-US" sz="5250">
                <a:solidFill>
                  <a:prstClr val="black"/>
                </a:solidFill>
                <a:latin typeface="Arial" panose="020B0604020202020204" pitchFamily="34" charset="0"/>
                <a:cs typeface="Arial" panose="020B0604020202020204" pitchFamily="34" charset="0"/>
              </a:rPr>
              <a:t>Một vật có khối lượng 100g được ném thẳng đứng từ dưới lên với vận tốc v</a:t>
            </a:r>
            <a:r>
              <a:rPr lang="en-US" sz="5250" baseline="-25000">
                <a:solidFill>
                  <a:prstClr val="black"/>
                </a:solidFill>
                <a:latin typeface="Arial" panose="020B0604020202020204" pitchFamily="34" charset="0"/>
                <a:cs typeface="Arial" panose="020B0604020202020204" pitchFamily="34" charset="0"/>
              </a:rPr>
              <a:t>0</a:t>
            </a:r>
            <a:r>
              <a:rPr lang="en-US" sz="5250">
                <a:solidFill>
                  <a:prstClr val="black"/>
                </a:solidFill>
                <a:latin typeface="Arial" panose="020B0604020202020204" pitchFamily="34" charset="0"/>
                <a:cs typeface="Arial" panose="020B0604020202020204" pitchFamily="34" charset="0"/>
              </a:rPr>
              <a:t> = 20 m/s. Xác định cơ năng của vật khi chuyển động?</a:t>
            </a:r>
          </a:p>
          <a:p>
            <a:pPr algn="just" defTabSz="1371600">
              <a:lnSpc>
                <a:spcPct val="150000"/>
              </a:lnSpc>
            </a:pPr>
            <a:r>
              <a:rPr lang="en-US" sz="5250">
                <a:solidFill>
                  <a:prstClr val="black"/>
                </a:solidFill>
                <a:latin typeface="Arial" panose="020B0604020202020204" pitchFamily="34" charset="0"/>
                <a:cs typeface="Arial" panose="020B0604020202020204" pitchFamily="34" charset="0"/>
              </a:rPr>
              <a:t>		A. 0 J.	B. 20 J.	C. 10 J.	D. 1 J.</a:t>
            </a:r>
          </a:p>
        </p:txBody>
      </p:sp>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42" y="7296355"/>
            <a:ext cx="2145429" cy="2979764"/>
          </a:xfrm>
          <a:prstGeom prst="rect">
            <a:avLst/>
          </a:prstGeom>
        </p:spPr>
      </p:pic>
      <p:pic>
        <p:nvPicPr>
          <p:cNvPr id="7" name="Picture 18">
            <a:hlinkClick r:id="rId6" action="ppaction://hlinksldjump"/>
            <a:extLst>
              <a:ext uri="{FF2B5EF4-FFF2-40B4-BE49-F238E27FC236}">
                <a16:creationId xmlns:a16="http://schemas.microsoft.com/office/drawing/2014/main" id="{96B51363-6509-2250-A5A4-5890FC1983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20357" y="7860155"/>
            <a:ext cx="2367644" cy="2415963"/>
          </a:xfrm>
          <a:prstGeom prst="rect">
            <a:avLst/>
          </a:prstGeom>
        </p:spPr>
      </p:pic>
      <p:sp>
        <p:nvSpPr>
          <p:cNvPr id="6" name="Oval 5">
            <a:extLst>
              <a:ext uri="{FF2B5EF4-FFF2-40B4-BE49-F238E27FC236}">
                <a16:creationId xmlns:a16="http://schemas.microsoft.com/office/drawing/2014/main" id="{0B73381B-674F-FFA4-9161-2FBAC410027F}"/>
              </a:ext>
            </a:extLst>
          </p:cNvPr>
          <p:cNvSpPr/>
          <p:nvPr/>
        </p:nvSpPr>
        <p:spPr>
          <a:xfrm>
            <a:off x="6485139" y="5555036"/>
            <a:ext cx="998736" cy="9854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609602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p:sp>
        <p:nvSpPr>
          <p:cNvPr id="1051" name="Rectangle: Rounded Corners 1050">
            <a:extLst>
              <a:ext uri="{FF2B5EF4-FFF2-40B4-BE49-F238E27FC236}">
                <a16:creationId xmlns:a16="http://schemas.microsoft.com/office/drawing/2014/main" id="{DE6E00C5-F557-EFA5-65E2-47EA80DE9FAA}"/>
              </a:ext>
            </a:extLst>
          </p:cNvPr>
          <p:cNvSpPr/>
          <p:nvPr/>
        </p:nvSpPr>
        <p:spPr>
          <a:xfrm>
            <a:off x="1214986" y="540983"/>
            <a:ext cx="16279586" cy="2868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750" b="1">
                <a:solidFill>
                  <a:prstClr val="black"/>
                </a:solidFill>
                <a:latin typeface="Arial" panose="020B0604020202020204" pitchFamily="34" charset="0"/>
                <a:cs typeface="Arial" panose="020B0604020202020204" pitchFamily="34" charset="0"/>
              </a:rPr>
              <a:t>Luyện tập 9:</a:t>
            </a:r>
            <a:r>
              <a:rPr lang="en-US" sz="3750">
                <a:solidFill>
                  <a:prstClr val="black"/>
                </a:solidFill>
                <a:latin typeface="Arial" panose="020B0604020202020204" pitchFamily="34" charset="0"/>
                <a:cs typeface="Arial" panose="020B0604020202020204" pitchFamily="34" charset="0"/>
              </a:rPr>
              <a:t> Với mỗi động cơ ở bảng 2.1, chỉ ra dạng năng lượng cung cấp, dạng năng lượng có ích tạo ra, dạng năng lượng hao phí tạo ra và biểu diễn dưới dạng lược đồ như hình 2.7</a:t>
            </a:r>
          </a:p>
        </p:txBody>
      </p:sp>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42" y="7608130"/>
            <a:ext cx="1920951" cy="2667989"/>
          </a:xfrm>
          <a:prstGeom prst="rect">
            <a:avLst/>
          </a:prstGeom>
        </p:spPr>
      </p:pic>
      <p:pic>
        <p:nvPicPr>
          <p:cNvPr id="7" name="Picture 18">
            <a:hlinkClick r:id="rId6" action="ppaction://hlinksldjump"/>
            <a:extLst>
              <a:ext uri="{FF2B5EF4-FFF2-40B4-BE49-F238E27FC236}">
                <a16:creationId xmlns:a16="http://schemas.microsoft.com/office/drawing/2014/main" id="{08226714-6025-5E5F-59F3-C4A71F49C5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20358" y="8112938"/>
            <a:ext cx="2119914" cy="2163179"/>
          </a:xfrm>
          <a:prstGeom prst="rect">
            <a:avLst/>
          </a:prstGeom>
        </p:spPr>
      </p:pic>
      <p:graphicFrame>
        <p:nvGraphicFramePr>
          <p:cNvPr id="4" name="Table 3">
            <a:extLst>
              <a:ext uri="{FF2B5EF4-FFF2-40B4-BE49-F238E27FC236}">
                <a16:creationId xmlns:a16="http://schemas.microsoft.com/office/drawing/2014/main" id="{7DE14786-F593-5AF0-C951-6ABD39FDD4CB}"/>
              </a:ext>
            </a:extLst>
          </p:cNvPr>
          <p:cNvGraphicFramePr>
            <a:graphicFrameLocks noGrp="1"/>
          </p:cNvGraphicFramePr>
          <p:nvPr/>
        </p:nvGraphicFramePr>
        <p:xfrm>
          <a:off x="612561" y="3851043"/>
          <a:ext cx="7244178" cy="3746204"/>
        </p:xfrm>
        <a:graphic>
          <a:graphicData uri="http://schemas.openxmlformats.org/drawingml/2006/table">
            <a:tbl>
              <a:tblPr firstRow="1" firstCol="1" bandRow="1">
                <a:tableStyleId>{10A1B5D5-9B99-4C35-A422-299274C87663}</a:tableStyleId>
              </a:tblPr>
              <a:tblGrid>
                <a:gridCol w="3622089">
                  <a:extLst>
                    <a:ext uri="{9D8B030D-6E8A-4147-A177-3AD203B41FA5}">
                      <a16:colId xmlns:a16="http://schemas.microsoft.com/office/drawing/2014/main" val="3546721573"/>
                    </a:ext>
                  </a:extLst>
                </a:gridCol>
                <a:gridCol w="3622089">
                  <a:extLst>
                    <a:ext uri="{9D8B030D-6E8A-4147-A177-3AD203B41FA5}">
                      <a16:colId xmlns:a16="http://schemas.microsoft.com/office/drawing/2014/main" val="679983816"/>
                    </a:ext>
                  </a:extLst>
                </a:gridCol>
              </a:tblGrid>
              <a:tr h="936551">
                <a:tc>
                  <a:txBody>
                    <a:bodyPr/>
                    <a:lstStyle/>
                    <a:p>
                      <a:pPr marL="0" marR="0" algn="ctr">
                        <a:lnSpc>
                          <a:spcPct val="150000"/>
                        </a:lnSpc>
                        <a:spcBef>
                          <a:spcPts val="0"/>
                        </a:spcBef>
                        <a:spcAft>
                          <a:spcPts val="800"/>
                        </a:spcAft>
                      </a:pPr>
                      <a:r>
                        <a:rPr lang="en-US" sz="3000" b="1">
                          <a:solidFill>
                            <a:srgbClr val="000000"/>
                          </a:solidFill>
                          <a:effectLst/>
                          <a:latin typeface="Arial" panose="020B0604020202020204" pitchFamily="34" charset="0"/>
                          <a:cs typeface="Arial" panose="020B0604020202020204" pitchFamily="34" charset="0"/>
                        </a:rPr>
                        <a:t>Thiết bị</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95058" marR="95058" marT="0" marB="0"/>
                </a:tc>
                <a:tc>
                  <a:txBody>
                    <a:bodyPr/>
                    <a:lstStyle/>
                    <a:p>
                      <a:pPr marL="0" marR="0" algn="ctr">
                        <a:lnSpc>
                          <a:spcPct val="150000"/>
                        </a:lnSpc>
                        <a:spcBef>
                          <a:spcPts val="0"/>
                        </a:spcBef>
                        <a:spcAft>
                          <a:spcPts val="800"/>
                        </a:spcAft>
                      </a:pPr>
                      <a:r>
                        <a:rPr lang="en-US" sz="3000" b="1">
                          <a:solidFill>
                            <a:srgbClr val="000000"/>
                          </a:solidFill>
                          <a:effectLst/>
                          <a:latin typeface="Arial" panose="020B0604020202020204" pitchFamily="34" charset="0"/>
                          <a:cs typeface="Arial" panose="020B0604020202020204" pitchFamily="34" charset="0"/>
                        </a:rPr>
                        <a:t>Hiệu suất</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95058" marR="95058" marT="0" marB="0"/>
                </a:tc>
                <a:extLst>
                  <a:ext uri="{0D108BD9-81ED-4DB2-BD59-A6C34878D82A}">
                    <a16:rowId xmlns:a16="http://schemas.microsoft.com/office/drawing/2014/main" val="3610694036"/>
                  </a:ext>
                </a:extLst>
              </a:tr>
              <a:tr h="936551">
                <a:tc>
                  <a:txBody>
                    <a:bodyPr/>
                    <a:lstStyle/>
                    <a:p>
                      <a:pPr marL="0" marR="0" algn="ctr">
                        <a:lnSpc>
                          <a:spcPct val="150000"/>
                        </a:lnSpc>
                        <a:spcBef>
                          <a:spcPts val="0"/>
                        </a:spcBef>
                        <a:spcAft>
                          <a:spcPts val="800"/>
                        </a:spcAft>
                      </a:pPr>
                      <a:r>
                        <a:rPr lang="en-US" sz="3000">
                          <a:effectLst/>
                          <a:latin typeface="Arial" panose="020B0604020202020204" pitchFamily="34" charset="0"/>
                          <a:cs typeface="Arial" panose="020B0604020202020204" pitchFamily="34" charset="0"/>
                        </a:rPr>
                        <a:t>Động cơ điện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95058" marR="95058" marT="0" marB="0"/>
                </a:tc>
                <a:tc>
                  <a:txBody>
                    <a:bodyPr/>
                    <a:lstStyle/>
                    <a:p>
                      <a:pPr marL="0" marR="0" algn="ctr">
                        <a:lnSpc>
                          <a:spcPct val="150000"/>
                        </a:lnSpc>
                        <a:spcBef>
                          <a:spcPts val="0"/>
                        </a:spcBef>
                        <a:spcAft>
                          <a:spcPts val="800"/>
                        </a:spcAft>
                      </a:pPr>
                      <a:r>
                        <a:rPr lang="en-US" sz="3000">
                          <a:effectLst/>
                          <a:latin typeface="Arial" panose="020B0604020202020204" pitchFamily="34" charset="0"/>
                          <a:cs typeface="Arial" panose="020B0604020202020204" pitchFamily="34" charset="0"/>
                        </a:rPr>
                        <a:t>90%</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95058" marR="95058" marT="0" marB="0"/>
                </a:tc>
                <a:extLst>
                  <a:ext uri="{0D108BD9-81ED-4DB2-BD59-A6C34878D82A}">
                    <a16:rowId xmlns:a16="http://schemas.microsoft.com/office/drawing/2014/main" val="4281178638"/>
                  </a:ext>
                </a:extLst>
              </a:tr>
              <a:tr h="936551">
                <a:tc>
                  <a:txBody>
                    <a:bodyPr/>
                    <a:lstStyle/>
                    <a:p>
                      <a:pPr marL="0" marR="0" algn="ctr">
                        <a:lnSpc>
                          <a:spcPct val="150000"/>
                        </a:lnSpc>
                        <a:spcBef>
                          <a:spcPts val="0"/>
                        </a:spcBef>
                        <a:spcAft>
                          <a:spcPts val="800"/>
                        </a:spcAft>
                      </a:pPr>
                      <a:r>
                        <a:rPr lang="en-US" sz="3000">
                          <a:effectLst/>
                          <a:latin typeface="Arial" panose="020B0604020202020204" pitchFamily="34" charset="0"/>
                          <a:cs typeface="Arial" panose="020B0604020202020204" pitchFamily="34" charset="0"/>
                        </a:rPr>
                        <a:t>Động cơ hơi nước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95058" marR="95058" marT="0" marB="0"/>
                </a:tc>
                <a:tc>
                  <a:txBody>
                    <a:bodyPr/>
                    <a:lstStyle/>
                    <a:p>
                      <a:pPr marL="0" marR="0" algn="ctr">
                        <a:lnSpc>
                          <a:spcPct val="150000"/>
                        </a:lnSpc>
                        <a:spcBef>
                          <a:spcPts val="0"/>
                        </a:spcBef>
                        <a:spcAft>
                          <a:spcPts val="800"/>
                        </a:spcAft>
                      </a:pPr>
                      <a:r>
                        <a:rPr lang="en-US" sz="3000">
                          <a:effectLst/>
                          <a:latin typeface="Arial" panose="020B0604020202020204" pitchFamily="34" charset="0"/>
                          <a:cs typeface="Arial" panose="020B0604020202020204" pitchFamily="34" charset="0"/>
                        </a:rPr>
                        <a:t>45%</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95058" marR="95058" marT="0" marB="0"/>
                </a:tc>
                <a:extLst>
                  <a:ext uri="{0D108BD9-81ED-4DB2-BD59-A6C34878D82A}">
                    <a16:rowId xmlns:a16="http://schemas.microsoft.com/office/drawing/2014/main" val="659729639"/>
                  </a:ext>
                </a:extLst>
              </a:tr>
              <a:tr h="936551">
                <a:tc>
                  <a:txBody>
                    <a:bodyPr/>
                    <a:lstStyle/>
                    <a:p>
                      <a:pPr marL="0" marR="0" algn="ctr">
                        <a:lnSpc>
                          <a:spcPct val="150000"/>
                        </a:lnSpc>
                        <a:spcBef>
                          <a:spcPts val="0"/>
                        </a:spcBef>
                        <a:spcAft>
                          <a:spcPts val="800"/>
                        </a:spcAft>
                      </a:pPr>
                      <a:r>
                        <a:rPr lang="en-US" sz="3000">
                          <a:effectLst/>
                          <a:latin typeface="Arial" panose="020B0604020202020204" pitchFamily="34" charset="0"/>
                          <a:cs typeface="Arial" panose="020B0604020202020204" pitchFamily="34" charset="0"/>
                        </a:rPr>
                        <a:t>Động cơ ô tô</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95058" marR="95058" marT="0" marB="0"/>
                </a:tc>
                <a:tc>
                  <a:txBody>
                    <a:bodyPr/>
                    <a:lstStyle/>
                    <a:p>
                      <a:pPr marL="0" marR="0" algn="ctr">
                        <a:lnSpc>
                          <a:spcPct val="150000"/>
                        </a:lnSpc>
                        <a:spcBef>
                          <a:spcPts val="0"/>
                        </a:spcBef>
                        <a:spcAft>
                          <a:spcPts val="800"/>
                        </a:spcAft>
                      </a:pPr>
                      <a:r>
                        <a:rPr lang="en-US" sz="3000">
                          <a:effectLst/>
                          <a:latin typeface="Arial" panose="020B0604020202020204" pitchFamily="34" charset="0"/>
                          <a:cs typeface="Arial" panose="020B0604020202020204" pitchFamily="34" charset="0"/>
                        </a:rPr>
                        <a:t>25%</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95058" marR="95058" marT="0" marB="0"/>
                </a:tc>
                <a:extLst>
                  <a:ext uri="{0D108BD9-81ED-4DB2-BD59-A6C34878D82A}">
                    <a16:rowId xmlns:a16="http://schemas.microsoft.com/office/drawing/2014/main" val="4117563742"/>
                  </a:ext>
                </a:extLst>
              </a:tr>
            </a:tbl>
          </a:graphicData>
        </a:graphic>
      </p:graphicFrame>
      <p:pic>
        <p:nvPicPr>
          <p:cNvPr id="6" name="Picture 5">
            <a:extLst>
              <a:ext uri="{FF2B5EF4-FFF2-40B4-BE49-F238E27FC236}">
                <a16:creationId xmlns:a16="http://schemas.microsoft.com/office/drawing/2014/main" id="{DBC4F579-1EBA-71F7-8C12-5A79E02E69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15353" y="3851043"/>
            <a:ext cx="9460086" cy="4101576"/>
          </a:xfrm>
          <a:prstGeom prst="rect">
            <a:avLst/>
          </a:prstGeom>
        </p:spPr>
      </p:pic>
    </p:spTree>
    <p:extLst>
      <p:ext uri="{BB962C8B-B14F-4D97-AF65-F5344CB8AC3E}">
        <p14:creationId xmlns:p14="http://schemas.microsoft.com/office/powerpoint/2010/main" val="2603888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42" y="7608130"/>
            <a:ext cx="1920951" cy="2667989"/>
          </a:xfrm>
          <a:prstGeom prst="rect">
            <a:avLst/>
          </a:prstGeom>
        </p:spPr>
      </p:pic>
      <p:pic>
        <p:nvPicPr>
          <p:cNvPr id="7" name="Picture 18">
            <a:hlinkClick r:id="rId6" action="ppaction://hlinksldjump"/>
            <a:extLst>
              <a:ext uri="{FF2B5EF4-FFF2-40B4-BE49-F238E27FC236}">
                <a16:creationId xmlns:a16="http://schemas.microsoft.com/office/drawing/2014/main" id="{08226714-6025-5E5F-59F3-C4A71F49C5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20358" y="8112938"/>
            <a:ext cx="2119914" cy="2163179"/>
          </a:xfrm>
          <a:prstGeom prst="rect">
            <a:avLst/>
          </a:prstGeom>
        </p:spPr>
      </p:pic>
      <p:grpSp>
        <p:nvGrpSpPr>
          <p:cNvPr id="2" name="Group 1">
            <a:extLst>
              <a:ext uri="{FF2B5EF4-FFF2-40B4-BE49-F238E27FC236}">
                <a16:creationId xmlns:a16="http://schemas.microsoft.com/office/drawing/2014/main" id="{942628A7-CDBE-D283-BCF1-F4C43B02B8AD}"/>
              </a:ext>
            </a:extLst>
          </p:cNvPr>
          <p:cNvGrpSpPr/>
          <p:nvPr/>
        </p:nvGrpSpPr>
        <p:grpSpPr>
          <a:xfrm>
            <a:off x="811200" y="2657559"/>
            <a:ext cx="16532433" cy="4707652"/>
            <a:chOff x="-746482" y="288337"/>
            <a:chExt cx="11021925" cy="2412578"/>
          </a:xfrm>
        </p:grpSpPr>
        <p:pic>
          <p:nvPicPr>
            <p:cNvPr id="5" name="Picture 4">
              <a:extLst>
                <a:ext uri="{FF2B5EF4-FFF2-40B4-BE49-F238E27FC236}">
                  <a16:creationId xmlns:a16="http://schemas.microsoft.com/office/drawing/2014/main" id="{8177294E-C561-1198-4E56-D0D9F671374A}"/>
                </a:ext>
              </a:extLst>
            </p:cNvPr>
            <p:cNvPicPr>
              <a:picLocks noChangeAspect="1"/>
            </p:cNvPicPr>
            <p:nvPr/>
          </p:nvPicPr>
          <p:blipFill>
            <a:blip r:embed="rId9"/>
            <a:stretch>
              <a:fillRect/>
            </a:stretch>
          </p:blipFill>
          <p:spPr>
            <a:xfrm>
              <a:off x="-746482" y="288337"/>
              <a:ext cx="5388498" cy="2412578"/>
            </a:xfrm>
            <a:prstGeom prst="rect">
              <a:avLst/>
            </a:prstGeom>
          </p:spPr>
        </p:pic>
        <p:sp>
          <p:nvSpPr>
            <p:cNvPr id="8" name="TextBox 3">
              <a:extLst>
                <a:ext uri="{FF2B5EF4-FFF2-40B4-BE49-F238E27FC236}">
                  <a16:creationId xmlns:a16="http://schemas.microsoft.com/office/drawing/2014/main" id="{FC5517C2-4787-CB38-46B6-A4D6775B610D}"/>
                </a:ext>
              </a:extLst>
            </p:cNvPr>
            <p:cNvSpPr txBox="1"/>
            <p:nvPr/>
          </p:nvSpPr>
          <p:spPr>
            <a:xfrm>
              <a:off x="-594556" y="1207573"/>
              <a:ext cx="3715507" cy="591650"/>
            </a:xfrm>
            <a:prstGeom prst="rect">
              <a:avLst/>
            </a:prstGeom>
            <a:noFill/>
          </p:spPr>
          <p:txBody>
            <a:bodyPr wrap="square" rtlCol="0">
              <a:spAutoFit/>
            </a:bodyPr>
            <a:lstStyle/>
            <a:p>
              <a:pPr algn="ctr" defTabSz="1371600">
                <a:lnSpc>
                  <a:spcPct val="150000"/>
                </a:lnSpc>
                <a:spcAft>
                  <a:spcPts val="1200"/>
                </a:spcAft>
              </a:pPr>
              <a:r>
                <a:rPr lang="en-US" sz="5250">
                  <a:solidFill>
                    <a:srgbClr val="000000"/>
                  </a:solidFill>
                  <a:latin typeface="Arial" panose="020B0604020202020204" pitchFamily="34" charset="0"/>
                  <a:ea typeface="Calibri" panose="020F0502020204030204" pitchFamily="34" charset="0"/>
                  <a:cs typeface="Arial" panose="020B0604020202020204" pitchFamily="34" charset="0"/>
                </a:rPr>
                <a:t>Năng lượng điện</a:t>
              </a:r>
              <a:endParaRPr lang="en-US" sz="525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9" name="TextBox 5">
              <a:extLst>
                <a:ext uri="{FF2B5EF4-FFF2-40B4-BE49-F238E27FC236}">
                  <a16:creationId xmlns:a16="http://schemas.microsoft.com/office/drawing/2014/main" id="{F2231670-3292-1E35-1077-54EF11412280}"/>
                </a:ext>
              </a:extLst>
            </p:cNvPr>
            <p:cNvSpPr txBox="1"/>
            <p:nvPr/>
          </p:nvSpPr>
          <p:spPr>
            <a:xfrm>
              <a:off x="3009613" y="550672"/>
              <a:ext cx="1278508" cy="482783"/>
            </a:xfrm>
            <a:prstGeom prst="rect">
              <a:avLst/>
            </a:prstGeom>
            <a:noFill/>
          </p:spPr>
          <p:txBody>
            <a:bodyPr wrap="square" rtlCol="0">
              <a:spAutoFit/>
            </a:bodyPr>
            <a:lstStyle/>
            <a:p>
              <a:pPr algn="ctr" defTabSz="1371600">
                <a:lnSpc>
                  <a:spcPct val="150000"/>
                </a:lnSpc>
                <a:spcAft>
                  <a:spcPts val="1200"/>
                </a:spcAft>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10%</a:t>
              </a:r>
              <a:endParaRPr lang="en-US" sz="420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0" name="TextBox 6">
              <a:extLst>
                <a:ext uri="{FF2B5EF4-FFF2-40B4-BE49-F238E27FC236}">
                  <a16:creationId xmlns:a16="http://schemas.microsoft.com/office/drawing/2014/main" id="{FB975661-9FFB-4D1F-F583-D84112C57C54}"/>
                </a:ext>
              </a:extLst>
            </p:cNvPr>
            <p:cNvSpPr txBox="1"/>
            <p:nvPr/>
          </p:nvSpPr>
          <p:spPr>
            <a:xfrm>
              <a:off x="3298553" y="1410448"/>
              <a:ext cx="1495389" cy="482783"/>
            </a:xfrm>
            <a:prstGeom prst="rect">
              <a:avLst/>
            </a:prstGeom>
            <a:noFill/>
          </p:spPr>
          <p:txBody>
            <a:bodyPr wrap="square" rtlCol="0">
              <a:spAutoFit/>
            </a:bodyPr>
            <a:lstStyle/>
            <a:p>
              <a:pPr algn="ctr" defTabSz="1371600">
                <a:lnSpc>
                  <a:spcPct val="150000"/>
                </a:lnSpc>
                <a:spcAft>
                  <a:spcPts val="1200"/>
                </a:spcAft>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90%</a:t>
              </a:r>
              <a:endParaRPr lang="en-US" sz="420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1" name="TextBox 7">
              <a:extLst>
                <a:ext uri="{FF2B5EF4-FFF2-40B4-BE49-F238E27FC236}">
                  <a16:creationId xmlns:a16="http://schemas.microsoft.com/office/drawing/2014/main" id="{7F925E9C-AE86-1A9B-5E95-A3687514C52E}"/>
                </a:ext>
              </a:extLst>
            </p:cNvPr>
            <p:cNvSpPr txBox="1"/>
            <p:nvPr/>
          </p:nvSpPr>
          <p:spPr>
            <a:xfrm>
              <a:off x="5094052" y="352951"/>
              <a:ext cx="5181391" cy="958600"/>
            </a:xfrm>
            <a:prstGeom prst="rect">
              <a:avLst/>
            </a:prstGeom>
            <a:solidFill>
              <a:schemeClr val="bg2"/>
            </a:solidFill>
          </p:spPr>
          <p:txBody>
            <a:bodyPr wrap="square" rtlCol="0">
              <a:spAutoFit/>
            </a:bodyPr>
            <a:lstStyle/>
            <a:p>
              <a:pPr algn="just" defTabSz="1371600">
                <a:lnSpc>
                  <a:spcPct val="150000"/>
                </a:lnSpc>
                <a:spcAft>
                  <a:spcPts val="1200"/>
                </a:spcAft>
              </a:pPr>
              <a:r>
                <a:rPr lang="en-US" sz="3750">
                  <a:solidFill>
                    <a:srgbClr val="000000"/>
                  </a:solidFill>
                  <a:latin typeface="Arial" panose="020B0604020202020204" pitchFamily="34" charset="0"/>
                  <a:ea typeface="Calibri" panose="020F0502020204030204" pitchFamily="34" charset="0"/>
                  <a:cs typeface="Arial" panose="020B0604020202020204" pitchFamily="34" charset="0"/>
                </a:rPr>
                <a:t>Năng lượng hao phí: </a:t>
              </a:r>
              <a:endParaRPr lang="en-US" sz="375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algn="just" defTabSz="1371600">
                <a:lnSpc>
                  <a:spcPct val="150000"/>
                </a:lnSpc>
                <a:spcAft>
                  <a:spcPts val="1200"/>
                </a:spcAft>
              </a:pPr>
              <a:r>
                <a:rPr lang="en-US" sz="3750">
                  <a:solidFill>
                    <a:srgbClr val="000000"/>
                  </a:solidFill>
                  <a:latin typeface="Arial" panose="020B0604020202020204" pitchFamily="34" charset="0"/>
                  <a:ea typeface="Calibri" panose="020F0502020204030204" pitchFamily="34" charset="0"/>
                  <a:cs typeface="Arial" panose="020B0604020202020204" pitchFamily="34" charset="0"/>
                </a:rPr>
                <a:t>nhiệt năng; năng lượng; âm thanh</a:t>
              </a:r>
              <a:endParaRPr lang="en-US" sz="375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2" name="TextBox 8">
              <a:extLst>
                <a:ext uri="{FF2B5EF4-FFF2-40B4-BE49-F238E27FC236}">
                  <a16:creationId xmlns:a16="http://schemas.microsoft.com/office/drawing/2014/main" id="{AB645087-A957-125A-C1A9-4F0E7D3F0F97}"/>
                </a:ext>
              </a:extLst>
            </p:cNvPr>
            <p:cNvSpPr txBox="1"/>
            <p:nvPr/>
          </p:nvSpPr>
          <p:spPr>
            <a:xfrm>
              <a:off x="5094051" y="2025741"/>
              <a:ext cx="5181391" cy="436122"/>
            </a:xfrm>
            <a:prstGeom prst="rect">
              <a:avLst/>
            </a:prstGeom>
            <a:solidFill>
              <a:schemeClr val="bg2"/>
            </a:solidFill>
          </p:spPr>
          <p:txBody>
            <a:bodyPr wrap="square" rtlCol="0">
              <a:spAutoFit/>
            </a:bodyPr>
            <a:lstStyle/>
            <a:p>
              <a:pPr algn="just" defTabSz="1371600">
                <a:lnSpc>
                  <a:spcPct val="150000"/>
                </a:lnSpc>
                <a:spcAft>
                  <a:spcPts val="1200"/>
                </a:spcAft>
              </a:pPr>
              <a:r>
                <a:rPr lang="en-US" sz="3750">
                  <a:solidFill>
                    <a:srgbClr val="000000"/>
                  </a:solidFill>
                  <a:latin typeface="Arial" panose="020B0604020202020204" pitchFamily="34" charset="0"/>
                  <a:ea typeface="Calibri" panose="020F0502020204030204" pitchFamily="34" charset="0"/>
                  <a:cs typeface="Arial" panose="020B0604020202020204" pitchFamily="34" charset="0"/>
                </a:rPr>
                <a:t>Động năng của động cơ</a:t>
              </a:r>
              <a:endParaRPr lang="en-US" sz="375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grpSp>
      <p:sp>
        <p:nvSpPr>
          <p:cNvPr id="13" name="Rectangle: Rounded Corners 12">
            <a:extLst>
              <a:ext uri="{FF2B5EF4-FFF2-40B4-BE49-F238E27FC236}">
                <a16:creationId xmlns:a16="http://schemas.microsoft.com/office/drawing/2014/main" id="{7970C312-2233-70C9-355B-5AD09B7D16D7}"/>
              </a:ext>
            </a:extLst>
          </p:cNvPr>
          <p:cNvSpPr/>
          <p:nvPr/>
        </p:nvSpPr>
        <p:spPr>
          <a:xfrm>
            <a:off x="5881456" y="547461"/>
            <a:ext cx="6525089" cy="150364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a:solidFill>
                  <a:prstClr val="black"/>
                </a:solidFill>
                <a:latin typeface="Arial" panose="020B0604020202020204" pitchFamily="34" charset="0"/>
                <a:cs typeface="Arial" panose="020B0604020202020204" pitchFamily="34" charset="0"/>
              </a:rPr>
              <a:t>Đáp án</a:t>
            </a:r>
          </a:p>
        </p:txBody>
      </p:sp>
      <p:grpSp>
        <p:nvGrpSpPr>
          <p:cNvPr id="14" name="Group 13">
            <a:extLst>
              <a:ext uri="{FF2B5EF4-FFF2-40B4-BE49-F238E27FC236}">
                <a16:creationId xmlns:a16="http://schemas.microsoft.com/office/drawing/2014/main" id="{DE71B55F-D03A-C0C1-2FC8-836E46489CC9}"/>
              </a:ext>
            </a:extLst>
          </p:cNvPr>
          <p:cNvGrpSpPr/>
          <p:nvPr/>
        </p:nvGrpSpPr>
        <p:grpSpPr>
          <a:xfrm>
            <a:off x="627508" y="2653095"/>
            <a:ext cx="16532433" cy="4617868"/>
            <a:chOff x="0" y="95938"/>
            <a:chExt cx="8547576" cy="1877134"/>
          </a:xfrm>
        </p:grpSpPr>
        <p:pic>
          <p:nvPicPr>
            <p:cNvPr id="15" name="Picture 14">
              <a:extLst>
                <a:ext uri="{FF2B5EF4-FFF2-40B4-BE49-F238E27FC236}">
                  <a16:creationId xmlns:a16="http://schemas.microsoft.com/office/drawing/2014/main" id="{A2ACD388-29D4-4C2E-5F10-4D4250108DC8}"/>
                </a:ext>
              </a:extLst>
            </p:cNvPr>
            <p:cNvPicPr>
              <a:picLocks noChangeAspect="1"/>
            </p:cNvPicPr>
            <p:nvPr/>
          </p:nvPicPr>
          <p:blipFill>
            <a:blip r:embed="rId9"/>
            <a:stretch>
              <a:fillRect/>
            </a:stretch>
          </p:blipFill>
          <p:spPr>
            <a:xfrm>
              <a:off x="0" y="96647"/>
              <a:ext cx="4191000" cy="1876425"/>
            </a:xfrm>
            <a:prstGeom prst="rect">
              <a:avLst/>
            </a:prstGeom>
          </p:spPr>
        </p:pic>
        <p:sp>
          <p:nvSpPr>
            <p:cNvPr id="16" name="TextBox 10">
              <a:extLst>
                <a:ext uri="{FF2B5EF4-FFF2-40B4-BE49-F238E27FC236}">
                  <a16:creationId xmlns:a16="http://schemas.microsoft.com/office/drawing/2014/main" id="{046C4F26-4268-6CC7-735F-1430FFFC9B22}"/>
                </a:ext>
              </a:extLst>
            </p:cNvPr>
            <p:cNvSpPr txBox="1"/>
            <p:nvPr/>
          </p:nvSpPr>
          <p:spPr>
            <a:xfrm>
              <a:off x="224422" y="660016"/>
              <a:ext cx="2296246" cy="961907"/>
            </a:xfrm>
            <a:prstGeom prst="rect">
              <a:avLst/>
            </a:prstGeom>
            <a:noFill/>
          </p:spPr>
          <p:txBody>
            <a:bodyPr wrap="square" rtlCol="0">
              <a:spAutoFit/>
            </a:bodyPr>
            <a:lstStyle/>
            <a:p>
              <a:pPr algn="just" defTabSz="1371600">
                <a:lnSpc>
                  <a:spcPct val="150000"/>
                </a:lnSpc>
                <a:spcAft>
                  <a:spcPts val="1200"/>
                </a:spcAft>
              </a:pPr>
              <a:r>
                <a:rPr lang="en-US" sz="5250">
                  <a:solidFill>
                    <a:srgbClr val="000000"/>
                  </a:solidFill>
                  <a:latin typeface="Arial" panose="020B0604020202020204" pitchFamily="34" charset="0"/>
                  <a:ea typeface="Calibri" panose="020F0502020204030204" pitchFamily="34" charset="0"/>
                  <a:cs typeface="Arial" panose="020B0604020202020204" pitchFamily="34" charset="0"/>
                </a:rPr>
                <a:t>Năng lượng hơi nước</a:t>
              </a:r>
              <a:endParaRPr lang="en-US" sz="525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7" name="TextBox 11">
              <a:extLst>
                <a:ext uri="{FF2B5EF4-FFF2-40B4-BE49-F238E27FC236}">
                  <a16:creationId xmlns:a16="http://schemas.microsoft.com/office/drawing/2014/main" id="{E10AD323-7B38-3C15-205C-8C24F23EAFFD}"/>
                </a:ext>
              </a:extLst>
            </p:cNvPr>
            <p:cNvSpPr txBox="1"/>
            <p:nvPr/>
          </p:nvSpPr>
          <p:spPr>
            <a:xfrm>
              <a:off x="3038309" y="253794"/>
              <a:ext cx="781050" cy="345927"/>
            </a:xfrm>
            <a:prstGeom prst="rect">
              <a:avLst/>
            </a:prstGeom>
            <a:noFill/>
          </p:spPr>
          <p:txBody>
            <a:bodyPr wrap="square" rtlCol="0">
              <a:spAutoFit/>
            </a:bodyPr>
            <a:lstStyle/>
            <a:p>
              <a:pPr algn="ctr" defTabSz="1371600">
                <a:lnSpc>
                  <a:spcPct val="150000"/>
                </a:lnSpc>
                <a:spcAft>
                  <a:spcPts val="1200"/>
                </a:spcAft>
              </a:pPr>
              <a:r>
                <a:rPr lang="en-US" sz="3750">
                  <a:solidFill>
                    <a:srgbClr val="000000"/>
                  </a:solidFill>
                  <a:latin typeface="Arial" panose="020B0604020202020204" pitchFamily="34" charset="0"/>
                  <a:ea typeface="Calibri" panose="020F0502020204030204" pitchFamily="34" charset="0"/>
                  <a:cs typeface="Arial" panose="020B0604020202020204" pitchFamily="34" charset="0"/>
                </a:rPr>
                <a:t>55%</a:t>
              </a:r>
              <a:endParaRPr lang="en-US" sz="375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8" name="TextBox 12">
              <a:extLst>
                <a:ext uri="{FF2B5EF4-FFF2-40B4-BE49-F238E27FC236}">
                  <a16:creationId xmlns:a16="http://schemas.microsoft.com/office/drawing/2014/main" id="{F40ADB73-EC3F-DAE3-4CEE-62B626599798}"/>
                </a:ext>
              </a:extLst>
            </p:cNvPr>
            <p:cNvSpPr txBox="1"/>
            <p:nvPr/>
          </p:nvSpPr>
          <p:spPr>
            <a:xfrm>
              <a:off x="3172657" y="1342474"/>
              <a:ext cx="781050" cy="345927"/>
            </a:xfrm>
            <a:prstGeom prst="rect">
              <a:avLst/>
            </a:prstGeom>
            <a:noFill/>
          </p:spPr>
          <p:txBody>
            <a:bodyPr wrap="square" rtlCol="0">
              <a:spAutoFit/>
            </a:bodyPr>
            <a:lstStyle/>
            <a:p>
              <a:pPr algn="ctr" defTabSz="1371600">
                <a:lnSpc>
                  <a:spcPct val="150000"/>
                </a:lnSpc>
                <a:spcAft>
                  <a:spcPts val="1200"/>
                </a:spcAft>
              </a:pPr>
              <a:r>
                <a:rPr lang="en-US" sz="3750">
                  <a:solidFill>
                    <a:srgbClr val="000000"/>
                  </a:solidFill>
                  <a:latin typeface="Arial" panose="020B0604020202020204" pitchFamily="34" charset="0"/>
                  <a:ea typeface="Calibri" panose="020F0502020204030204" pitchFamily="34" charset="0"/>
                  <a:cs typeface="Arial" panose="020B0604020202020204" pitchFamily="34" charset="0"/>
                </a:rPr>
                <a:t>45%</a:t>
              </a:r>
              <a:endParaRPr lang="en-US" sz="375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9" name="TextBox 13">
              <a:extLst>
                <a:ext uri="{FF2B5EF4-FFF2-40B4-BE49-F238E27FC236}">
                  <a16:creationId xmlns:a16="http://schemas.microsoft.com/office/drawing/2014/main" id="{5167713C-D653-92B4-038D-BB494AD1B731}"/>
                </a:ext>
              </a:extLst>
            </p:cNvPr>
            <p:cNvSpPr txBox="1"/>
            <p:nvPr/>
          </p:nvSpPr>
          <p:spPr>
            <a:xfrm>
              <a:off x="4549252" y="95938"/>
              <a:ext cx="3998324" cy="760351"/>
            </a:xfrm>
            <a:prstGeom prst="rect">
              <a:avLst/>
            </a:prstGeom>
            <a:solidFill>
              <a:schemeClr val="bg2"/>
            </a:solidFill>
          </p:spPr>
          <p:txBody>
            <a:bodyPr wrap="square" rtlCol="0">
              <a:spAutoFit/>
            </a:bodyPr>
            <a:lstStyle/>
            <a:p>
              <a:pPr algn="just" defTabSz="1371600">
                <a:lnSpc>
                  <a:spcPct val="150000"/>
                </a:lnSpc>
                <a:spcAft>
                  <a:spcPts val="1200"/>
                </a:spcAft>
              </a:pPr>
              <a:r>
                <a:rPr lang="en-US" sz="3750">
                  <a:solidFill>
                    <a:srgbClr val="000000"/>
                  </a:solidFill>
                  <a:latin typeface="Arial" panose="020B0604020202020204" pitchFamily="34" charset="0"/>
                  <a:ea typeface="Calibri" panose="020F0502020204030204" pitchFamily="34" charset="0"/>
                  <a:cs typeface="Arial" panose="020B0604020202020204" pitchFamily="34" charset="0"/>
                </a:rPr>
                <a:t>Năng lượng hao phí: </a:t>
              </a:r>
              <a:endParaRPr lang="en-US" sz="375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algn="just" defTabSz="1371600">
                <a:lnSpc>
                  <a:spcPct val="150000"/>
                </a:lnSpc>
                <a:spcAft>
                  <a:spcPts val="1200"/>
                </a:spcAft>
              </a:pPr>
              <a:r>
                <a:rPr lang="en-US" sz="3750">
                  <a:solidFill>
                    <a:srgbClr val="000000"/>
                  </a:solidFill>
                  <a:latin typeface="Arial" panose="020B0604020202020204" pitchFamily="34" charset="0"/>
                  <a:ea typeface="Calibri" panose="020F0502020204030204" pitchFamily="34" charset="0"/>
                  <a:cs typeface="Arial" panose="020B0604020202020204" pitchFamily="34" charset="0"/>
                </a:rPr>
                <a:t>nhiệt năng; năng lượng; âm thanh</a:t>
              </a:r>
              <a:endParaRPr lang="en-US" sz="375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0" name="TextBox 14">
              <a:extLst>
                <a:ext uri="{FF2B5EF4-FFF2-40B4-BE49-F238E27FC236}">
                  <a16:creationId xmlns:a16="http://schemas.microsoft.com/office/drawing/2014/main" id="{62143116-C84E-0C54-EFFB-CA7F41B8539E}"/>
                </a:ext>
              </a:extLst>
            </p:cNvPr>
            <p:cNvSpPr txBox="1"/>
            <p:nvPr/>
          </p:nvSpPr>
          <p:spPr>
            <a:xfrm>
              <a:off x="4520192" y="1452287"/>
              <a:ext cx="4018204" cy="345927"/>
            </a:xfrm>
            <a:prstGeom prst="rect">
              <a:avLst/>
            </a:prstGeom>
            <a:solidFill>
              <a:schemeClr val="bg2"/>
            </a:solidFill>
          </p:spPr>
          <p:txBody>
            <a:bodyPr wrap="square" rtlCol="0">
              <a:spAutoFit/>
            </a:bodyPr>
            <a:lstStyle/>
            <a:p>
              <a:pPr algn="just" defTabSz="1371600">
                <a:lnSpc>
                  <a:spcPct val="150000"/>
                </a:lnSpc>
                <a:spcAft>
                  <a:spcPts val="1200"/>
                </a:spcAft>
              </a:pPr>
              <a:r>
                <a:rPr lang="en-US" sz="3750">
                  <a:solidFill>
                    <a:srgbClr val="000000"/>
                  </a:solidFill>
                  <a:latin typeface="Arial" panose="020B0604020202020204" pitchFamily="34" charset="0"/>
                  <a:ea typeface="Calibri" panose="020F0502020204030204" pitchFamily="34" charset="0"/>
                  <a:cs typeface="Arial" panose="020B0604020202020204" pitchFamily="34" charset="0"/>
                </a:rPr>
                <a:t>Động năng của động cơ hơi nước</a:t>
              </a:r>
              <a:endParaRPr lang="en-US" sz="375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5B90F3A7-B623-3185-BCAC-0A1114DD980E}"/>
              </a:ext>
            </a:extLst>
          </p:cNvPr>
          <p:cNvGrpSpPr/>
          <p:nvPr/>
        </p:nvGrpSpPr>
        <p:grpSpPr>
          <a:xfrm>
            <a:off x="684331" y="2639204"/>
            <a:ext cx="16564586" cy="4616124"/>
            <a:chOff x="0" y="2230350"/>
            <a:chExt cx="8615378" cy="1876425"/>
          </a:xfrm>
        </p:grpSpPr>
        <p:pic>
          <p:nvPicPr>
            <p:cNvPr id="22" name="Picture 21">
              <a:extLst>
                <a:ext uri="{FF2B5EF4-FFF2-40B4-BE49-F238E27FC236}">
                  <a16:creationId xmlns:a16="http://schemas.microsoft.com/office/drawing/2014/main" id="{488FE8ED-E8AC-60D3-18D8-4AE6787DA994}"/>
                </a:ext>
              </a:extLst>
            </p:cNvPr>
            <p:cNvPicPr>
              <a:picLocks noChangeAspect="1"/>
            </p:cNvPicPr>
            <p:nvPr/>
          </p:nvPicPr>
          <p:blipFill>
            <a:blip r:embed="rId9"/>
            <a:stretch>
              <a:fillRect/>
            </a:stretch>
          </p:blipFill>
          <p:spPr>
            <a:xfrm>
              <a:off x="0" y="2230350"/>
              <a:ext cx="4191000" cy="1876425"/>
            </a:xfrm>
            <a:prstGeom prst="rect">
              <a:avLst/>
            </a:prstGeom>
          </p:spPr>
        </p:pic>
        <p:sp>
          <p:nvSpPr>
            <p:cNvPr id="23" name="TextBox 17">
              <a:extLst>
                <a:ext uri="{FF2B5EF4-FFF2-40B4-BE49-F238E27FC236}">
                  <a16:creationId xmlns:a16="http://schemas.microsoft.com/office/drawing/2014/main" id="{0267705F-19A4-2BC4-5715-560A2D310C1D}"/>
                </a:ext>
              </a:extLst>
            </p:cNvPr>
            <p:cNvSpPr txBox="1"/>
            <p:nvPr/>
          </p:nvSpPr>
          <p:spPr>
            <a:xfrm>
              <a:off x="58137" y="2854240"/>
              <a:ext cx="2968384" cy="829839"/>
            </a:xfrm>
            <a:prstGeom prst="rect">
              <a:avLst/>
            </a:prstGeom>
            <a:noFill/>
          </p:spPr>
          <p:txBody>
            <a:bodyPr wrap="square" rtlCol="0">
              <a:spAutoFit/>
            </a:bodyPr>
            <a:lstStyle/>
            <a:p>
              <a:pPr algn="ctr" defTabSz="1371600">
                <a:lnSpc>
                  <a:spcPct val="150000"/>
                </a:lnSpc>
                <a:spcAft>
                  <a:spcPts val="1200"/>
                </a:spcAft>
              </a:pPr>
              <a:r>
                <a:rPr lang="en-US" sz="4500">
                  <a:solidFill>
                    <a:srgbClr val="000000"/>
                  </a:solidFill>
                  <a:latin typeface="Arial" panose="020B0604020202020204" pitchFamily="34" charset="0"/>
                  <a:ea typeface="Calibri" panose="020F0502020204030204" pitchFamily="34" charset="0"/>
                  <a:cs typeface="Arial" panose="020B0604020202020204" pitchFamily="34" charset="0"/>
                </a:rPr>
                <a:t>Năng lượng hoá học trong xăng</a:t>
              </a:r>
              <a:endParaRPr lang="en-US" sz="450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4" name="TextBox 18">
              <a:extLst>
                <a:ext uri="{FF2B5EF4-FFF2-40B4-BE49-F238E27FC236}">
                  <a16:creationId xmlns:a16="http://schemas.microsoft.com/office/drawing/2014/main" id="{F6B91198-A3C4-53EB-BC97-EC7B090076E1}"/>
                </a:ext>
              </a:extLst>
            </p:cNvPr>
            <p:cNvSpPr txBox="1"/>
            <p:nvPr/>
          </p:nvSpPr>
          <p:spPr>
            <a:xfrm>
              <a:off x="2975518" y="2379788"/>
              <a:ext cx="781050" cy="345927"/>
            </a:xfrm>
            <a:prstGeom prst="rect">
              <a:avLst/>
            </a:prstGeom>
            <a:noFill/>
          </p:spPr>
          <p:txBody>
            <a:bodyPr wrap="square" rtlCol="0">
              <a:spAutoFit/>
            </a:bodyPr>
            <a:lstStyle/>
            <a:p>
              <a:pPr algn="ctr" defTabSz="1371600">
                <a:lnSpc>
                  <a:spcPct val="150000"/>
                </a:lnSpc>
                <a:spcAft>
                  <a:spcPts val="1200"/>
                </a:spcAft>
              </a:pPr>
              <a:r>
                <a:rPr lang="en-US" sz="3750">
                  <a:solidFill>
                    <a:srgbClr val="000000"/>
                  </a:solidFill>
                  <a:latin typeface="Arial" panose="020B0604020202020204" pitchFamily="34" charset="0"/>
                  <a:ea typeface="Calibri" panose="020F0502020204030204" pitchFamily="34" charset="0"/>
                  <a:cs typeface="Arial" panose="020B0604020202020204" pitchFamily="34" charset="0"/>
                </a:rPr>
                <a:t>75%</a:t>
              </a:r>
              <a:endParaRPr lang="en-US" sz="375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5" name="TextBox 19">
              <a:extLst>
                <a:ext uri="{FF2B5EF4-FFF2-40B4-BE49-F238E27FC236}">
                  <a16:creationId xmlns:a16="http://schemas.microsoft.com/office/drawing/2014/main" id="{91042481-1CFC-C93D-1867-9B0D1794089F}"/>
                </a:ext>
              </a:extLst>
            </p:cNvPr>
            <p:cNvSpPr txBox="1"/>
            <p:nvPr/>
          </p:nvSpPr>
          <p:spPr>
            <a:xfrm>
              <a:off x="3133760" y="3464141"/>
              <a:ext cx="781050" cy="345927"/>
            </a:xfrm>
            <a:prstGeom prst="rect">
              <a:avLst/>
            </a:prstGeom>
            <a:noFill/>
          </p:spPr>
          <p:txBody>
            <a:bodyPr wrap="square" rtlCol="0">
              <a:spAutoFit/>
            </a:bodyPr>
            <a:lstStyle/>
            <a:p>
              <a:pPr algn="ctr" defTabSz="1371600">
                <a:lnSpc>
                  <a:spcPct val="150000"/>
                </a:lnSpc>
                <a:spcAft>
                  <a:spcPts val="1200"/>
                </a:spcAft>
              </a:pPr>
              <a:r>
                <a:rPr lang="en-US" sz="3750">
                  <a:solidFill>
                    <a:srgbClr val="000000"/>
                  </a:solidFill>
                  <a:latin typeface="Arial" panose="020B0604020202020204" pitchFamily="34" charset="0"/>
                  <a:ea typeface="Calibri" panose="020F0502020204030204" pitchFamily="34" charset="0"/>
                  <a:cs typeface="Arial" panose="020B0604020202020204" pitchFamily="34" charset="0"/>
                </a:rPr>
                <a:t>25%</a:t>
              </a:r>
              <a:endParaRPr lang="en-US" sz="375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6" name="TextBox 20">
              <a:extLst>
                <a:ext uri="{FF2B5EF4-FFF2-40B4-BE49-F238E27FC236}">
                  <a16:creationId xmlns:a16="http://schemas.microsoft.com/office/drawing/2014/main" id="{40A9A209-35AF-CD1F-9A3A-CBB8CEAC813E}"/>
                </a:ext>
              </a:extLst>
            </p:cNvPr>
            <p:cNvSpPr txBox="1"/>
            <p:nvPr/>
          </p:nvSpPr>
          <p:spPr>
            <a:xfrm>
              <a:off x="4548838" y="2236191"/>
              <a:ext cx="4066540" cy="760351"/>
            </a:xfrm>
            <a:prstGeom prst="rect">
              <a:avLst/>
            </a:prstGeom>
            <a:solidFill>
              <a:schemeClr val="bg2"/>
            </a:solidFill>
          </p:spPr>
          <p:txBody>
            <a:bodyPr wrap="square" rtlCol="0">
              <a:spAutoFit/>
            </a:bodyPr>
            <a:lstStyle/>
            <a:p>
              <a:pPr algn="just" defTabSz="1371600">
                <a:lnSpc>
                  <a:spcPct val="150000"/>
                </a:lnSpc>
                <a:spcAft>
                  <a:spcPts val="1200"/>
                </a:spcAft>
              </a:pPr>
              <a:r>
                <a:rPr lang="en-US" sz="3750">
                  <a:solidFill>
                    <a:srgbClr val="000000"/>
                  </a:solidFill>
                  <a:latin typeface="Arial" panose="020B0604020202020204" pitchFamily="34" charset="0"/>
                  <a:ea typeface="Calibri" panose="020F0502020204030204" pitchFamily="34" charset="0"/>
                  <a:cs typeface="Arial" panose="020B0604020202020204" pitchFamily="34" charset="0"/>
                </a:rPr>
                <a:t>Năng lượng hao phí: </a:t>
              </a:r>
              <a:endParaRPr lang="en-US" sz="375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algn="just" defTabSz="1371600">
                <a:lnSpc>
                  <a:spcPct val="150000"/>
                </a:lnSpc>
                <a:spcAft>
                  <a:spcPts val="1200"/>
                </a:spcAft>
              </a:pPr>
              <a:r>
                <a:rPr lang="en-US" sz="3750">
                  <a:solidFill>
                    <a:srgbClr val="000000"/>
                  </a:solidFill>
                  <a:latin typeface="Arial" panose="020B0604020202020204" pitchFamily="34" charset="0"/>
                  <a:ea typeface="Calibri" panose="020F0502020204030204" pitchFamily="34" charset="0"/>
                  <a:cs typeface="Arial" panose="020B0604020202020204" pitchFamily="34" charset="0"/>
                </a:rPr>
                <a:t>nhiệt năng; năng lượng; âm thanh</a:t>
              </a:r>
              <a:endParaRPr lang="en-US" sz="375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7" name="TextBox 21">
              <a:extLst>
                <a:ext uri="{FF2B5EF4-FFF2-40B4-BE49-F238E27FC236}">
                  <a16:creationId xmlns:a16="http://schemas.microsoft.com/office/drawing/2014/main" id="{F3969B59-B142-662A-8A2B-A0271AC68BA2}"/>
                </a:ext>
              </a:extLst>
            </p:cNvPr>
            <p:cNvSpPr txBox="1"/>
            <p:nvPr/>
          </p:nvSpPr>
          <p:spPr>
            <a:xfrm>
              <a:off x="4536581" y="3562954"/>
              <a:ext cx="4066540" cy="345927"/>
            </a:xfrm>
            <a:prstGeom prst="rect">
              <a:avLst/>
            </a:prstGeom>
            <a:solidFill>
              <a:schemeClr val="bg2"/>
            </a:solidFill>
          </p:spPr>
          <p:txBody>
            <a:bodyPr wrap="square" rtlCol="0">
              <a:spAutoFit/>
            </a:bodyPr>
            <a:lstStyle/>
            <a:p>
              <a:pPr algn="just" defTabSz="1371600">
                <a:lnSpc>
                  <a:spcPct val="150000"/>
                </a:lnSpc>
                <a:spcAft>
                  <a:spcPts val="1200"/>
                </a:spcAft>
              </a:pPr>
              <a:r>
                <a:rPr lang="en-US" sz="3750">
                  <a:solidFill>
                    <a:srgbClr val="000000"/>
                  </a:solidFill>
                  <a:latin typeface="Arial" panose="020B0604020202020204" pitchFamily="34" charset="0"/>
                  <a:ea typeface="Calibri" panose="020F0502020204030204" pitchFamily="34" charset="0"/>
                  <a:cs typeface="Arial" panose="020B0604020202020204" pitchFamily="34" charset="0"/>
                </a:rPr>
                <a:t>Động năng của ô tô</a:t>
              </a:r>
              <a:endParaRPr lang="en-US" sz="375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03580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500"/>
                                        <p:tgtEl>
                                          <p:spTgt spid="2"/>
                                        </p:tgtEl>
                                      </p:cBhvr>
                                    </p:animEffect>
                                    <p:anim calcmode="lin" valueType="num">
                                      <p:cBhvr>
                                        <p:cTn id="12" dur="500"/>
                                        <p:tgtEl>
                                          <p:spTgt spid="2"/>
                                        </p:tgtEl>
                                        <p:attrNameLst>
                                          <p:attrName>ppt_x</p:attrName>
                                        </p:attrNameLst>
                                      </p:cBhvr>
                                      <p:tavLst>
                                        <p:tav tm="0">
                                          <p:val>
                                            <p:strVal val="ppt_x"/>
                                          </p:val>
                                        </p:tav>
                                        <p:tav tm="100000">
                                          <p:val>
                                            <p:strVal val="ppt_x"/>
                                          </p:val>
                                        </p:tav>
                                      </p:tavLst>
                                    </p:anim>
                                    <p:anim calcmode="lin" valueType="num">
                                      <p:cBhvr>
                                        <p:cTn id="13" dur="500"/>
                                        <p:tgtEl>
                                          <p:spTgt spid="2"/>
                                        </p:tgtEl>
                                        <p:attrNameLst>
                                          <p:attrName>ppt_y</p:attrName>
                                        </p:attrNameLst>
                                      </p:cBhvr>
                                      <p:tavLst>
                                        <p:tav tm="0">
                                          <p:val>
                                            <p:strVal val="ppt_y"/>
                                          </p:val>
                                        </p:tav>
                                        <p:tav tm="100000">
                                          <p:val>
                                            <p:strVal val="ppt_y+.1"/>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nodeType="clickEffect">
                                  <p:stCondLst>
                                    <p:cond delay="0"/>
                                  </p:stCondLst>
                                  <p:childTnLst>
                                    <p:animEffect transition="out" filter="fade">
                                      <p:cBhvr>
                                        <p:cTn id="24" dur="500"/>
                                        <p:tgtEl>
                                          <p:spTgt spid="14"/>
                                        </p:tgtEl>
                                      </p:cBhvr>
                                    </p:animEffect>
                                    <p:anim calcmode="lin" valueType="num">
                                      <p:cBhvr>
                                        <p:cTn id="25" dur="500"/>
                                        <p:tgtEl>
                                          <p:spTgt spid="14"/>
                                        </p:tgtEl>
                                        <p:attrNameLst>
                                          <p:attrName>ppt_x</p:attrName>
                                        </p:attrNameLst>
                                      </p:cBhvr>
                                      <p:tavLst>
                                        <p:tav tm="0">
                                          <p:val>
                                            <p:strVal val="ppt_x"/>
                                          </p:val>
                                        </p:tav>
                                        <p:tav tm="100000">
                                          <p:val>
                                            <p:strVal val="ppt_x"/>
                                          </p:val>
                                        </p:tav>
                                      </p:tavLst>
                                    </p:anim>
                                    <p:anim calcmode="lin" valueType="num">
                                      <p:cBhvr>
                                        <p:cTn id="26" dur="500"/>
                                        <p:tgtEl>
                                          <p:spTgt spid="14"/>
                                        </p:tgtEl>
                                        <p:attrNameLst>
                                          <p:attrName>ppt_y</p:attrName>
                                        </p:attrNameLst>
                                      </p:cBhvr>
                                      <p:tavLst>
                                        <p:tav tm="0">
                                          <p:val>
                                            <p:strVal val="ppt_y"/>
                                          </p:val>
                                        </p:tav>
                                        <p:tav tm="100000">
                                          <p:val>
                                            <p:strVal val="ppt_y+.1"/>
                                          </p:val>
                                        </p:tav>
                                      </p:tavLst>
                                    </p:anim>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p:sp>
        <p:nvSpPr>
          <p:cNvPr id="1051" name="Rectangle: Rounded Corners 1050">
            <a:extLst>
              <a:ext uri="{FF2B5EF4-FFF2-40B4-BE49-F238E27FC236}">
                <a16:creationId xmlns:a16="http://schemas.microsoft.com/office/drawing/2014/main" id="{DE6E00C5-F557-EFA5-65E2-47EA80DE9FAA}"/>
              </a:ext>
            </a:extLst>
          </p:cNvPr>
          <p:cNvSpPr/>
          <p:nvPr/>
        </p:nvSpPr>
        <p:spPr>
          <a:xfrm>
            <a:off x="1322354" y="1037168"/>
            <a:ext cx="16279586" cy="61986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4500" b="1">
                <a:solidFill>
                  <a:prstClr val="black"/>
                </a:solidFill>
                <a:latin typeface="Arial" panose="020B0604020202020204" pitchFamily="34" charset="0"/>
                <a:cs typeface="Arial" panose="020B0604020202020204" pitchFamily="34" charset="0"/>
              </a:rPr>
              <a:t>Luyện tập 10: </a:t>
            </a:r>
            <a:r>
              <a:rPr lang="en-US" sz="4500">
                <a:solidFill>
                  <a:prstClr val="black"/>
                </a:solidFill>
                <a:latin typeface="Arial" panose="020B0604020202020204" pitchFamily="34" charset="0"/>
                <a:cs typeface="Arial" panose="020B0604020202020204" pitchFamily="34" charset="0"/>
              </a:rPr>
              <a:t>Một vật có khối lượng m = 400 g và động năng 20 J. Khi đó vận tốc của vật là:</a:t>
            </a:r>
          </a:p>
          <a:p>
            <a:pPr algn="just" defTabSz="1371600">
              <a:lnSpc>
                <a:spcPct val="150000"/>
              </a:lnSpc>
            </a:pPr>
            <a:r>
              <a:rPr lang="en-US" sz="4500">
                <a:solidFill>
                  <a:prstClr val="black"/>
                </a:solidFill>
                <a:latin typeface="Arial" panose="020B0604020202020204" pitchFamily="34" charset="0"/>
                <a:cs typeface="Arial" panose="020B0604020202020204" pitchFamily="34" charset="0"/>
              </a:rPr>
              <a:t>A. 0,32 m/s.</a:t>
            </a:r>
          </a:p>
          <a:p>
            <a:pPr algn="just" defTabSz="1371600">
              <a:lnSpc>
                <a:spcPct val="150000"/>
              </a:lnSpc>
            </a:pPr>
            <a:r>
              <a:rPr lang="en-US" sz="4500">
                <a:solidFill>
                  <a:prstClr val="black"/>
                </a:solidFill>
                <a:latin typeface="Arial" panose="020B0604020202020204" pitchFamily="34" charset="0"/>
                <a:cs typeface="Arial" panose="020B0604020202020204" pitchFamily="34" charset="0"/>
              </a:rPr>
              <a:t>B. 36 km/h.</a:t>
            </a:r>
          </a:p>
          <a:p>
            <a:pPr algn="just" defTabSz="1371600">
              <a:lnSpc>
                <a:spcPct val="150000"/>
              </a:lnSpc>
            </a:pPr>
            <a:r>
              <a:rPr lang="en-US" sz="4500">
                <a:solidFill>
                  <a:prstClr val="black"/>
                </a:solidFill>
                <a:latin typeface="Arial" panose="020B0604020202020204" pitchFamily="34" charset="0"/>
                <a:cs typeface="Arial" panose="020B0604020202020204" pitchFamily="34" charset="0"/>
              </a:rPr>
              <a:t>C. 36 m/s.</a:t>
            </a:r>
          </a:p>
          <a:p>
            <a:pPr algn="just" defTabSz="1371600">
              <a:lnSpc>
                <a:spcPct val="150000"/>
              </a:lnSpc>
            </a:pPr>
            <a:r>
              <a:rPr lang="en-US" sz="4500">
                <a:solidFill>
                  <a:prstClr val="black"/>
                </a:solidFill>
                <a:latin typeface="Arial" panose="020B0604020202020204" pitchFamily="34" charset="0"/>
                <a:cs typeface="Arial" panose="020B0604020202020204" pitchFamily="34" charset="0"/>
              </a:rPr>
              <a:t>D. 10 km/h.</a:t>
            </a:r>
          </a:p>
        </p:txBody>
      </p:sp>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42" y="7296355"/>
            <a:ext cx="2145429" cy="2979764"/>
          </a:xfrm>
          <a:prstGeom prst="rect">
            <a:avLst/>
          </a:prstGeom>
        </p:spPr>
      </p:pic>
      <p:pic>
        <p:nvPicPr>
          <p:cNvPr id="7" name="Picture 18">
            <a:hlinkClick r:id="rId6" action="ppaction://hlinksldjump"/>
            <a:extLst>
              <a:ext uri="{FF2B5EF4-FFF2-40B4-BE49-F238E27FC236}">
                <a16:creationId xmlns:a16="http://schemas.microsoft.com/office/drawing/2014/main" id="{3816931E-8ECC-9E08-9DF4-CD0B3F1714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20357" y="7860155"/>
            <a:ext cx="2367644" cy="2415963"/>
          </a:xfrm>
          <a:prstGeom prst="rect">
            <a:avLst/>
          </a:prstGeom>
        </p:spPr>
      </p:pic>
      <p:sp>
        <p:nvSpPr>
          <p:cNvPr id="4" name="Oval 3">
            <a:extLst>
              <a:ext uri="{FF2B5EF4-FFF2-40B4-BE49-F238E27FC236}">
                <a16:creationId xmlns:a16="http://schemas.microsoft.com/office/drawing/2014/main" id="{64679574-8BD7-D28A-6D38-F617872C540D}"/>
              </a:ext>
            </a:extLst>
          </p:cNvPr>
          <p:cNvSpPr/>
          <p:nvPr/>
        </p:nvSpPr>
        <p:spPr>
          <a:xfrm>
            <a:off x="1464818" y="4239254"/>
            <a:ext cx="998736" cy="9854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2205834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510937" y="465425"/>
            <a:ext cx="17061543" cy="9425092"/>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4" name="Group 4"/>
          <p:cNvGrpSpPr/>
          <p:nvPr/>
        </p:nvGrpSpPr>
        <p:grpSpPr>
          <a:xfrm>
            <a:off x="1828800" y="723900"/>
            <a:ext cx="14903558" cy="1985295"/>
            <a:chOff x="0" y="0"/>
            <a:chExt cx="28026449" cy="9481378"/>
          </a:xfrm>
        </p:grpSpPr>
        <p:sp>
          <p:nvSpPr>
            <p:cNvPr id="5" name="Freeform 5"/>
            <p:cNvSpPr/>
            <p:nvPr/>
          </p:nvSpPr>
          <p:spPr>
            <a:xfrm>
              <a:off x="0" y="0"/>
              <a:ext cx="28026451" cy="9481379"/>
            </a:xfrm>
            <a:custGeom>
              <a:avLst/>
              <a:gdLst/>
              <a:ahLst/>
              <a:cxnLst/>
              <a:rect l="l" t="t" r="r" b="b"/>
              <a:pathLst>
                <a:path w="28026451" h="9481379">
                  <a:moveTo>
                    <a:pt x="27721651" y="0"/>
                  </a:moveTo>
                  <a:lnTo>
                    <a:pt x="304800" y="0"/>
                  </a:lnTo>
                  <a:cubicBezTo>
                    <a:pt x="135890" y="0"/>
                    <a:pt x="0" y="135890"/>
                    <a:pt x="0" y="304800"/>
                  </a:cubicBezTo>
                  <a:lnTo>
                    <a:pt x="0" y="9176579"/>
                  </a:lnTo>
                  <a:cubicBezTo>
                    <a:pt x="0" y="9345488"/>
                    <a:pt x="135890" y="9481379"/>
                    <a:pt x="304800" y="9481379"/>
                  </a:cubicBezTo>
                  <a:lnTo>
                    <a:pt x="27721651" y="9481379"/>
                  </a:lnTo>
                  <a:cubicBezTo>
                    <a:pt x="27890558" y="9481379"/>
                    <a:pt x="28026451" y="9345488"/>
                    <a:pt x="28026451" y="9176579"/>
                  </a:cubicBezTo>
                  <a:lnTo>
                    <a:pt x="28026451" y="304800"/>
                  </a:lnTo>
                  <a:cubicBezTo>
                    <a:pt x="28026451" y="135890"/>
                    <a:pt x="27890558" y="0"/>
                    <a:pt x="27721651" y="0"/>
                  </a:cubicBezTo>
                  <a:close/>
                </a:path>
              </a:pathLst>
            </a:custGeom>
            <a:solidFill>
              <a:srgbClr val="F1D1C7"/>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330" y="9078808"/>
            <a:ext cx="1169030" cy="180102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97869">
            <a:off x="-2139990" y="-1820127"/>
            <a:ext cx="5730130" cy="477720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281959">
            <a:off x="14100144" y="-904208"/>
            <a:ext cx="5908862" cy="386761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37495" y="8809429"/>
            <a:ext cx="2470104" cy="1477571"/>
          </a:xfrm>
          <a:prstGeom prst="rect">
            <a:avLst/>
          </a:prstGeom>
        </p:spPr>
      </p:pic>
      <p:sp>
        <p:nvSpPr>
          <p:cNvPr id="9" name="TextBox 8">
            <a:extLst>
              <a:ext uri="{FF2B5EF4-FFF2-40B4-BE49-F238E27FC236}">
                <a16:creationId xmlns:a16="http://schemas.microsoft.com/office/drawing/2014/main" id="{2D3B24BD-01B9-5A6C-2F74-C8B88E237864}"/>
              </a:ext>
            </a:extLst>
          </p:cNvPr>
          <p:cNvSpPr txBox="1"/>
          <p:nvPr/>
        </p:nvSpPr>
        <p:spPr>
          <a:xfrm>
            <a:off x="5786462" y="1012860"/>
            <a:ext cx="7239000" cy="1407373"/>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VẬN DỤNG</a:t>
            </a:r>
          </a:p>
        </p:txBody>
      </p:sp>
      <p:sp>
        <p:nvSpPr>
          <p:cNvPr id="12" name="TextBox 11">
            <a:extLst>
              <a:ext uri="{FF2B5EF4-FFF2-40B4-BE49-F238E27FC236}">
                <a16:creationId xmlns:a16="http://schemas.microsoft.com/office/drawing/2014/main" id="{24F1C6B9-96B9-BA98-D8F0-3DAC1444FD1D}"/>
              </a:ext>
            </a:extLst>
          </p:cNvPr>
          <p:cNvSpPr txBox="1"/>
          <p:nvPr/>
        </p:nvSpPr>
        <p:spPr>
          <a:xfrm>
            <a:off x="1713877" y="2961726"/>
            <a:ext cx="14903558" cy="6814686"/>
          </a:xfrm>
          <a:prstGeom prst="rect">
            <a:avLst/>
          </a:prstGeom>
          <a:noFill/>
        </p:spPr>
        <p:txBody>
          <a:bodyPr wrap="square">
            <a:spAutoFit/>
          </a:bodyPr>
          <a:lstStyle/>
          <a:p>
            <a:pPr marL="0" marR="0">
              <a:lnSpc>
                <a:spcPct val="150000"/>
              </a:lnSpc>
              <a:spcBef>
                <a:spcPts val="300"/>
              </a:spcBef>
              <a:spcAft>
                <a:spcPts val="300"/>
              </a:spcAft>
            </a:pPr>
            <a:r>
              <a:rPr lang="vi-VN" sz="3200" b="1">
                <a:solidFill>
                  <a:srgbClr val="000000"/>
                </a:solidFill>
                <a:effectLst/>
                <a:ea typeface="Times New Roman" panose="02020603050405020304" pitchFamily="18" charset="0"/>
                <a:cs typeface="Times New Roman" panose="02020603050405020304" pitchFamily="18" charset="0"/>
              </a:rPr>
              <a:t>Vận dụng 1:</a:t>
            </a:r>
            <a:r>
              <a:rPr lang="vi-VN" sz="3200">
                <a:solidFill>
                  <a:srgbClr val="000000"/>
                </a:solidFill>
                <a:effectLst/>
                <a:ea typeface="Times New Roman" panose="02020603050405020304" pitchFamily="18" charset="0"/>
                <a:cs typeface="Times New Roman" panose="02020603050405020304" pitchFamily="18" charset="0"/>
              </a:rPr>
              <a:t> So sánh động năng của ô tô nặng 1000 kg chuyển động với tốc độ 4 m/s và động năng của xe máy nặng 100 kg chuyển động với tốc độ 15 m/s.</a:t>
            </a:r>
            <a:endParaRPr lang="en-US" sz="3200">
              <a:effectLst/>
              <a:ea typeface="Calibri" panose="020F0502020204030204" pitchFamily="34" charset="0"/>
              <a:cs typeface="Times New Roman" panose="02020603050405020304" pitchFamily="18" charset="0"/>
            </a:endParaRPr>
          </a:p>
          <a:p>
            <a:pPr marL="0" marR="0">
              <a:lnSpc>
                <a:spcPct val="150000"/>
              </a:lnSpc>
              <a:spcBef>
                <a:spcPts val="300"/>
              </a:spcBef>
              <a:spcAft>
                <a:spcPts val="300"/>
              </a:spcAft>
            </a:pPr>
            <a:r>
              <a:rPr lang="vi-VN" sz="3200" b="1">
                <a:solidFill>
                  <a:srgbClr val="000000"/>
                </a:solidFill>
                <a:effectLst/>
                <a:ea typeface="Times New Roman" panose="02020603050405020304" pitchFamily="18" charset="0"/>
                <a:cs typeface="Times New Roman" panose="02020603050405020304" pitchFamily="18" charset="0"/>
              </a:rPr>
              <a:t>Vận dụng 2:</a:t>
            </a:r>
            <a:r>
              <a:rPr lang="vi-VN" sz="3200">
                <a:solidFill>
                  <a:srgbClr val="000000"/>
                </a:solidFill>
                <a:effectLst/>
                <a:ea typeface="Times New Roman" panose="02020603050405020304" pitchFamily="18" charset="0"/>
                <a:cs typeface="Times New Roman" panose="02020603050405020304" pitchFamily="18" charset="0"/>
              </a:rPr>
              <a:t> Xét con lắc gồm quả lắc 10 kg treo trên sợi dây chắc, mảnh, dài và không co dãn. Di chuyển quả lắc tới vị trí có độ cao 0,15m như hình 2.5 rồi thả nhẹ. Tính tốc độ của quả lắc khi nó đi qua vị trí thấp nhất trên quỹ đạo chuyển động. Chứng minh rằng tốc độ lớn nhất của quả lắc không phụ thuộc vào khối lượng của nó.</a:t>
            </a:r>
            <a:endParaRPr lang="en-US" sz="3200">
              <a:effectLst/>
              <a:ea typeface="Calibri" panose="020F0502020204030204" pitchFamily="34" charset="0"/>
              <a:cs typeface="Times New Roman" panose="02020603050405020304" pitchFamily="18" charset="0"/>
            </a:endParaRPr>
          </a:p>
          <a:p>
            <a:pPr marL="0" marR="0">
              <a:lnSpc>
                <a:spcPct val="150000"/>
              </a:lnSpc>
              <a:spcBef>
                <a:spcPts val="300"/>
              </a:spcBef>
              <a:spcAft>
                <a:spcPts val="300"/>
              </a:spcAft>
            </a:pPr>
            <a:r>
              <a:rPr lang="vi-VN" sz="3200" b="1">
                <a:solidFill>
                  <a:srgbClr val="000000"/>
                </a:solidFill>
                <a:effectLst/>
                <a:ea typeface="Times New Roman" panose="02020603050405020304" pitchFamily="18" charset="0"/>
                <a:cs typeface="Times New Roman" panose="02020603050405020304" pitchFamily="18" charset="0"/>
              </a:rPr>
              <a:t>Vận dụng 3:</a:t>
            </a:r>
            <a:r>
              <a:rPr lang="vi-VN" sz="3200">
                <a:solidFill>
                  <a:srgbClr val="000000"/>
                </a:solidFill>
                <a:effectLst/>
                <a:ea typeface="Times New Roman" panose="02020603050405020304" pitchFamily="18" charset="0"/>
                <a:cs typeface="Times New Roman" panose="02020603050405020304" pitchFamily="18" charset="0"/>
              </a:rPr>
              <a:t> Tại sao cần tắt điều hòa, tắt đài, tắt đèn trong ô tô khi ô tô đang đi trên đường mà gần hết xăng.</a:t>
            </a:r>
            <a:endParaRPr lang="en-US" sz="32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942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1163009" y="800100"/>
            <a:ext cx="16230600" cy="8550514"/>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1472006" y="7686855"/>
            <a:ext cx="5248259" cy="569559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3451" y="800100"/>
            <a:ext cx="2362200" cy="141302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3A3E570-8581-F0D7-6368-D3D669766F6E}"/>
                  </a:ext>
                </a:extLst>
              </p:cNvPr>
              <p:cNvSpPr txBox="1"/>
              <p:nvPr/>
            </p:nvSpPr>
            <p:spPr>
              <a:xfrm>
                <a:off x="6801400" y="967229"/>
                <a:ext cx="10323591" cy="7830926"/>
              </a:xfrm>
              <a:prstGeom prst="rect">
                <a:avLst/>
              </a:prstGeom>
              <a:noFill/>
            </p:spPr>
            <p:txBody>
              <a:bodyPr wrap="square">
                <a:spAutoFit/>
              </a:bodyPr>
              <a:lstStyle/>
              <a:p>
                <a:pPr marL="0" marR="0" algn="ctr">
                  <a:lnSpc>
                    <a:spcPct val="150000"/>
                  </a:lnSpc>
                  <a:spcBef>
                    <a:spcPts val="0"/>
                  </a:spcBef>
                  <a:spcAft>
                    <a:spcPts val="800"/>
                  </a:spcAft>
                </a:pPr>
                <a:r>
                  <a:rPr lang="en-US" sz="4500" b="1">
                    <a:solidFill>
                      <a:srgbClr val="FF0000"/>
                    </a:solidFill>
                    <a:effectLst/>
                    <a:latin typeface="Arial" panose="020B0604020202020204" pitchFamily="34" charset="0"/>
                    <a:ea typeface="Calibri" panose="020F0502020204030204" pitchFamily="34" charset="0"/>
                    <a:cs typeface="Arial" panose="020B0604020202020204" pitchFamily="34" charset="0"/>
                  </a:rPr>
                  <a:t>Trả lời vận dụng 1:</a:t>
                </a:r>
                <a:endParaRPr lang="en-US" sz="4500" b="1">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vi-VN" sz="4000">
                    <a:effectLst/>
                    <a:latin typeface="Arial" panose="020B0604020202020204" pitchFamily="34" charset="0"/>
                    <a:ea typeface="Calibri" panose="020F0502020204030204" pitchFamily="34" charset="0"/>
                    <a:cs typeface="Arial" panose="020B0604020202020204" pitchFamily="34" charset="0"/>
                  </a:rPr>
                  <a:t>Động năng của ô tô là: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800"/>
                  </a:spcAft>
                </a:pP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vi-VN" sz="4000">
                            <a:effectLst/>
                            <a:latin typeface="Cambria Math" panose="02040503050406030204" pitchFamily="18" charset="0"/>
                            <a:ea typeface="Calibri" panose="020F0502020204030204" pitchFamily="34" charset="0"/>
                            <a:cs typeface="Arial" panose="020B0604020202020204" pitchFamily="34" charset="0"/>
                          </a:rPr>
                          <m:t>W</m:t>
                        </m:r>
                      </m:e>
                      <m:sub>
                        <m:r>
                          <a:rPr lang="vi-VN" sz="4000">
                            <a:effectLst/>
                            <a:latin typeface="Cambria Math" panose="02040503050406030204" pitchFamily="18" charset="0"/>
                            <a:ea typeface="Calibri" panose="020F0502020204030204" pitchFamily="34" charset="0"/>
                            <a:cs typeface="Arial" panose="020B0604020202020204" pitchFamily="34" charset="0"/>
                          </a:rPr>
                          <m:t>đ1</m:t>
                        </m:r>
                      </m:sub>
                    </m:sSub>
                    <m:r>
                      <a:rPr lang="vi-VN"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vi-VN" sz="4000">
                            <a:effectLst/>
                            <a:latin typeface="Cambria Math" panose="02040503050406030204" pitchFamily="18" charset="0"/>
                            <a:ea typeface="Calibri" panose="020F0502020204030204" pitchFamily="34" charset="0"/>
                            <a:cs typeface="Arial" panose="020B0604020202020204" pitchFamily="34" charset="0"/>
                          </a:rPr>
                          <m:t>1</m:t>
                        </m:r>
                      </m:num>
                      <m:den>
                        <m:r>
                          <a:rPr lang="vi-VN" sz="4000">
                            <a:effectLst/>
                            <a:latin typeface="Cambria Math" panose="02040503050406030204" pitchFamily="18" charset="0"/>
                            <a:ea typeface="Calibri" panose="020F0502020204030204" pitchFamily="34" charset="0"/>
                            <a:cs typeface="Arial" panose="020B0604020202020204" pitchFamily="34" charset="0"/>
                          </a:rPr>
                          <m:t>2</m:t>
                        </m:r>
                      </m:den>
                    </m:f>
                    <m:r>
                      <a:rPr lang="vi-VN"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vi-VN" sz="4000">
                        <a:effectLst/>
                        <a:latin typeface="Cambria Math" panose="02040503050406030204" pitchFamily="18" charset="0"/>
                        <a:ea typeface="Calibri" panose="020F0502020204030204" pitchFamily="34" charset="0"/>
                        <a:cs typeface="Arial" panose="020B0604020202020204" pitchFamily="34" charset="0"/>
                      </a:rPr>
                      <m:t>m</m:t>
                    </m:r>
                    <m:r>
                      <a:rPr lang="vi-VN"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vi-VN" sz="4000">
                            <a:effectLst/>
                            <a:latin typeface="Cambria Math" panose="02040503050406030204" pitchFamily="18" charset="0"/>
                            <a:ea typeface="Calibri" panose="020F0502020204030204" pitchFamily="34" charset="0"/>
                            <a:cs typeface="Arial" panose="020B0604020202020204" pitchFamily="34" charset="0"/>
                          </a:rPr>
                          <m:t>v</m:t>
                        </m:r>
                      </m:e>
                      <m:sup>
                        <m:r>
                          <a:rPr lang="vi-VN"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vi-VN"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vi-VN" sz="4000">
                            <a:effectLst/>
                            <a:latin typeface="Cambria Math" panose="02040503050406030204" pitchFamily="18" charset="0"/>
                            <a:ea typeface="Calibri" panose="020F0502020204030204" pitchFamily="34" charset="0"/>
                            <a:cs typeface="Arial" panose="020B0604020202020204" pitchFamily="34" charset="0"/>
                          </a:rPr>
                          <m:t>1</m:t>
                        </m:r>
                      </m:num>
                      <m:den>
                        <m:r>
                          <a:rPr lang="vi-VN" sz="4000">
                            <a:effectLst/>
                            <a:latin typeface="Cambria Math" panose="02040503050406030204" pitchFamily="18" charset="0"/>
                            <a:ea typeface="Calibri" panose="020F0502020204030204" pitchFamily="34" charset="0"/>
                            <a:cs typeface="Arial" panose="020B0604020202020204" pitchFamily="34" charset="0"/>
                          </a:rPr>
                          <m:t>2</m:t>
                        </m:r>
                      </m:den>
                    </m:f>
                    <m:r>
                      <a:rPr lang="vi-VN" sz="4000">
                        <a:effectLst/>
                        <a:latin typeface="Cambria Math" panose="02040503050406030204" pitchFamily="18" charset="0"/>
                        <a:ea typeface="Calibri" panose="020F0502020204030204" pitchFamily="34" charset="0"/>
                        <a:cs typeface="Arial" panose="020B0604020202020204" pitchFamily="34" charset="0"/>
                      </a:rPr>
                      <m:t>.1000.</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vi-VN" sz="4000" i="1">
                            <a:effectLst/>
                            <a:latin typeface="Cambria Math" panose="02040503050406030204" pitchFamily="18" charset="0"/>
                            <a:ea typeface="Calibri" panose="020F0502020204030204" pitchFamily="34" charset="0"/>
                            <a:cs typeface="Arial" panose="020B0604020202020204" pitchFamily="34" charset="0"/>
                          </a:rPr>
                          <m:t>4</m:t>
                        </m:r>
                      </m:e>
                      <m:sup>
                        <m:r>
                          <a:rPr lang="vi-VN" sz="4000" i="1">
                            <a:effectLst/>
                            <a:latin typeface="Cambria Math" panose="02040503050406030204" pitchFamily="18" charset="0"/>
                            <a:ea typeface="Calibri" panose="020F0502020204030204" pitchFamily="34" charset="0"/>
                            <a:cs typeface="Arial" panose="020B0604020202020204" pitchFamily="34" charset="0"/>
                          </a:rPr>
                          <m:t>2</m:t>
                        </m:r>
                      </m:sup>
                    </m:sSup>
                    <m:r>
                      <a:rPr lang="vi-VN" sz="4000" i="1">
                        <a:effectLst/>
                        <a:latin typeface="Cambria Math" panose="02040503050406030204" pitchFamily="18" charset="0"/>
                        <a:ea typeface="Calibri" panose="020F0502020204030204" pitchFamily="34" charset="0"/>
                        <a:cs typeface="Arial" panose="020B0604020202020204" pitchFamily="34" charset="0"/>
                      </a:rPr>
                      <m:t>=8 000</m:t>
                    </m:r>
                  </m:oMath>
                </a14:m>
                <a:r>
                  <a:rPr lang="vi-VN" sz="4000">
                    <a:effectLst/>
                    <a:latin typeface="Arial" panose="020B0604020202020204" pitchFamily="34" charset="0"/>
                    <a:ea typeface="Calibri" panose="020F0502020204030204" pitchFamily="34" charset="0"/>
                    <a:cs typeface="Arial" panose="020B0604020202020204" pitchFamily="34" charset="0"/>
                  </a:rPr>
                  <a:t> (J)</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vi-VN" sz="4000">
                    <a:effectLst/>
                    <a:latin typeface="Arial" panose="020B0604020202020204" pitchFamily="34" charset="0"/>
                    <a:ea typeface="Calibri" panose="020F0502020204030204" pitchFamily="34" charset="0"/>
                    <a:cs typeface="Arial" panose="020B0604020202020204" pitchFamily="34" charset="0"/>
                  </a:rPr>
                  <a:t>Động năng của xe máy là: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800"/>
                  </a:spcAft>
                </a:pP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vi-VN" sz="4000">
                            <a:effectLst/>
                            <a:latin typeface="Cambria Math" panose="02040503050406030204" pitchFamily="18" charset="0"/>
                            <a:ea typeface="Calibri" panose="020F0502020204030204" pitchFamily="34" charset="0"/>
                            <a:cs typeface="Arial" panose="020B0604020202020204" pitchFamily="34" charset="0"/>
                          </a:rPr>
                          <m:t>W</m:t>
                        </m:r>
                      </m:e>
                      <m:sub>
                        <m:r>
                          <a:rPr lang="vi-VN" sz="4000">
                            <a:effectLst/>
                            <a:latin typeface="Cambria Math" panose="02040503050406030204" pitchFamily="18" charset="0"/>
                            <a:ea typeface="Calibri" panose="020F0502020204030204" pitchFamily="34" charset="0"/>
                            <a:cs typeface="Arial" panose="020B0604020202020204" pitchFamily="34" charset="0"/>
                          </a:rPr>
                          <m:t>đ2</m:t>
                        </m:r>
                      </m:sub>
                    </m:sSub>
                    <m:r>
                      <a:rPr lang="vi-VN"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vi-VN" sz="4000">
                            <a:effectLst/>
                            <a:latin typeface="Cambria Math" panose="02040503050406030204" pitchFamily="18" charset="0"/>
                            <a:ea typeface="Calibri" panose="020F0502020204030204" pitchFamily="34" charset="0"/>
                            <a:cs typeface="Arial" panose="020B0604020202020204" pitchFamily="34" charset="0"/>
                          </a:rPr>
                          <m:t>1</m:t>
                        </m:r>
                      </m:num>
                      <m:den>
                        <m:r>
                          <a:rPr lang="vi-VN" sz="4000">
                            <a:effectLst/>
                            <a:latin typeface="Cambria Math" panose="02040503050406030204" pitchFamily="18" charset="0"/>
                            <a:ea typeface="Calibri" panose="020F0502020204030204" pitchFamily="34" charset="0"/>
                            <a:cs typeface="Arial" panose="020B0604020202020204" pitchFamily="34" charset="0"/>
                          </a:rPr>
                          <m:t>2</m:t>
                        </m:r>
                      </m:den>
                    </m:f>
                    <m:r>
                      <a:rPr lang="vi-VN"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vi-VN" sz="4000">
                        <a:effectLst/>
                        <a:latin typeface="Cambria Math" panose="02040503050406030204" pitchFamily="18" charset="0"/>
                        <a:ea typeface="Calibri" panose="020F0502020204030204" pitchFamily="34" charset="0"/>
                        <a:cs typeface="Arial" panose="020B0604020202020204" pitchFamily="34" charset="0"/>
                      </a:rPr>
                      <m:t>m</m:t>
                    </m:r>
                    <m:r>
                      <a:rPr lang="vi-VN"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vi-VN" sz="4000">
                            <a:effectLst/>
                            <a:latin typeface="Cambria Math" panose="02040503050406030204" pitchFamily="18" charset="0"/>
                            <a:ea typeface="Calibri" panose="020F0502020204030204" pitchFamily="34" charset="0"/>
                            <a:cs typeface="Arial" panose="020B0604020202020204" pitchFamily="34" charset="0"/>
                          </a:rPr>
                          <m:t>v</m:t>
                        </m:r>
                      </m:e>
                      <m:sup>
                        <m:r>
                          <a:rPr lang="vi-VN"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vi-VN"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vi-VN" sz="4000">
                            <a:effectLst/>
                            <a:latin typeface="Cambria Math" panose="02040503050406030204" pitchFamily="18" charset="0"/>
                            <a:ea typeface="Calibri" panose="020F0502020204030204" pitchFamily="34" charset="0"/>
                            <a:cs typeface="Arial" panose="020B0604020202020204" pitchFamily="34" charset="0"/>
                          </a:rPr>
                          <m:t>1</m:t>
                        </m:r>
                      </m:num>
                      <m:den>
                        <m:r>
                          <a:rPr lang="vi-VN" sz="4000">
                            <a:effectLst/>
                            <a:latin typeface="Cambria Math" panose="02040503050406030204" pitchFamily="18" charset="0"/>
                            <a:ea typeface="Calibri" panose="020F0502020204030204" pitchFamily="34" charset="0"/>
                            <a:cs typeface="Arial" panose="020B0604020202020204" pitchFamily="34" charset="0"/>
                          </a:rPr>
                          <m:t>2</m:t>
                        </m:r>
                      </m:den>
                    </m:f>
                    <m:r>
                      <a:rPr lang="vi-VN" sz="4000">
                        <a:effectLst/>
                        <a:latin typeface="Cambria Math" panose="02040503050406030204" pitchFamily="18" charset="0"/>
                        <a:ea typeface="Calibri" panose="020F0502020204030204" pitchFamily="34" charset="0"/>
                        <a:cs typeface="Arial" panose="020B0604020202020204" pitchFamily="34" charset="0"/>
                      </a:rPr>
                      <m:t>.100.</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vi-VN" sz="4000" i="1">
                            <a:effectLst/>
                            <a:latin typeface="Cambria Math" panose="02040503050406030204" pitchFamily="18" charset="0"/>
                            <a:ea typeface="Calibri" panose="020F0502020204030204" pitchFamily="34" charset="0"/>
                            <a:cs typeface="Arial" panose="020B0604020202020204" pitchFamily="34" charset="0"/>
                          </a:rPr>
                          <m:t>15</m:t>
                        </m:r>
                      </m:e>
                      <m:sup>
                        <m:r>
                          <a:rPr lang="vi-VN" sz="4000" i="1">
                            <a:effectLst/>
                            <a:latin typeface="Cambria Math" panose="02040503050406030204" pitchFamily="18" charset="0"/>
                            <a:ea typeface="Calibri" panose="020F0502020204030204" pitchFamily="34" charset="0"/>
                            <a:cs typeface="Arial" panose="020B0604020202020204" pitchFamily="34" charset="0"/>
                          </a:rPr>
                          <m:t>2</m:t>
                        </m:r>
                      </m:sup>
                    </m:sSup>
                    <m:r>
                      <a:rPr lang="vi-VN" sz="4000" i="1">
                        <a:effectLst/>
                        <a:latin typeface="Cambria Math" panose="02040503050406030204" pitchFamily="18" charset="0"/>
                        <a:ea typeface="Calibri" panose="020F0502020204030204" pitchFamily="34" charset="0"/>
                        <a:cs typeface="Arial" panose="020B0604020202020204" pitchFamily="34" charset="0"/>
                      </a:rPr>
                      <m:t>=11 250</m:t>
                    </m:r>
                  </m:oMath>
                </a14:m>
                <a:r>
                  <a:rPr lang="vi-VN" sz="4000">
                    <a:effectLst/>
                    <a:latin typeface="Arial" panose="020B0604020202020204" pitchFamily="34" charset="0"/>
                    <a:ea typeface="Calibri" panose="020F0502020204030204" pitchFamily="34" charset="0"/>
                    <a:cs typeface="Arial" panose="020B0604020202020204" pitchFamily="34" charset="0"/>
                  </a:rPr>
                  <a:t> (J)</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 xmlns:m="http://schemas.openxmlformats.org/officeDocument/2006/math">
                    <m:r>
                      <a:rPr lang="vi-VN" sz="4000" i="1">
                        <a:effectLst/>
                        <a:latin typeface="Cambria Math" panose="02040503050406030204" pitchFamily="18" charset="0"/>
                        <a:ea typeface="Calibri" panose="020F0502020204030204" pitchFamily="34" charset="0"/>
                        <a:cs typeface="Arial" panose="020B0604020202020204" pitchFamily="34" charset="0"/>
                      </a:rPr>
                      <m:t>⇒</m:t>
                    </m:r>
                  </m:oMath>
                </a14:m>
                <a:r>
                  <a:rPr lang="vi-VN" sz="4000">
                    <a:effectLst/>
                    <a:latin typeface="Arial" panose="020B0604020202020204" pitchFamily="34" charset="0"/>
                    <a:ea typeface="Calibri" panose="020F0502020204030204" pitchFamily="34" charset="0"/>
                    <a:cs typeface="Arial" panose="020B0604020202020204" pitchFamily="34" charset="0"/>
                  </a:rPr>
                  <a:t> Động năng của xe máy lớn hơn động năng của ô tô</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23A3E570-8581-F0D7-6368-D3D669766F6E}"/>
                  </a:ext>
                </a:extLst>
              </p:cNvPr>
              <p:cNvSpPr txBox="1">
                <a:spLocks noRot="1" noChangeAspect="1" noMove="1" noResize="1" noEditPoints="1" noAdjustHandles="1" noChangeArrowheads="1" noChangeShapeType="1" noTextEdit="1"/>
              </p:cNvSpPr>
              <p:nvPr/>
            </p:nvSpPr>
            <p:spPr>
              <a:xfrm>
                <a:off x="6801400" y="967229"/>
                <a:ext cx="10323591" cy="7830926"/>
              </a:xfrm>
              <a:prstGeom prst="rect">
                <a:avLst/>
              </a:prstGeom>
              <a:blipFill>
                <a:blip r:embed="rId6"/>
                <a:stretch>
                  <a:fillRect l="-2126" r="-2067" b="-2414"/>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416DE023-9907-417E-271A-A40A2350EE2F}"/>
              </a:ext>
            </a:extLst>
          </p:cNvPr>
          <p:cNvPicPr>
            <a:picLocks noChangeAspect="1"/>
          </p:cNvPicPr>
          <p:nvPr/>
        </p:nvPicPr>
        <p:blipFill rotWithShape="1">
          <a:blip r:embed="rId7">
            <a:extLst>
              <a:ext uri="{28A0092B-C50C-407E-A947-70E740481C1C}">
                <a14:useLocalDpi xmlns:a14="http://schemas.microsoft.com/office/drawing/2010/main" val="0"/>
              </a:ext>
            </a:extLst>
          </a:blip>
          <a:srcRect l="2912" t="8002" r="53333" b="53475"/>
          <a:stretch/>
        </p:blipFill>
        <p:spPr>
          <a:xfrm>
            <a:off x="174879" y="3848100"/>
            <a:ext cx="7239000" cy="3585029"/>
          </a:xfrm>
          <a:prstGeom prst="rect">
            <a:avLst/>
          </a:prstGeom>
        </p:spPr>
      </p:pic>
    </p:spTree>
    <p:extLst>
      <p:ext uri="{BB962C8B-B14F-4D97-AF65-F5344CB8AC3E}">
        <p14:creationId xmlns:p14="http://schemas.microsoft.com/office/powerpoint/2010/main" val="381216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533400" y="266700"/>
            <a:ext cx="17221200" cy="99060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1472006" y="7686855"/>
            <a:ext cx="5248259" cy="569559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3451" y="800100"/>
            <a:ext cx="2362200" cy="1413025"/>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A17631D-296B-1A50-CA18-F083F7A3A6EB}"/>
                  </a:ext>
                </a:extLst>
              </p:cNvPr>
              <p:cNvSpPr txBox="1"/>
              <p:nvPr/>
            </p:nvSpPr>
            <p:spPr>
              <a:xfrm>
                <a:off x="1769974" y="571500"/>
                <a:ext cx="15773400" cy="7831888"/>
              </a:xfrm>
              <a:prstGeom prst="rect">
                <a:avLst/>
              </a:prstGeom>
              <a:noFill/>
            </p:spPr>
            <p:txBody>
              <a:bodyPr wrap="square">
                <a:spAutoFit/>
              </a:bodyPr>
              <a:lstStyle/>
              <a:p>
                <a:pPr marR="0" algn="ctr">
                  <a:lnSpc>
                    <a:spcPct val="150000"/>
                  </a:lnSpc>
                  <a:spcBef>
                    <a:spcPts val="300"/>
                  </a:spcBef>
                  <a:spcAft>
                    <a:spcPts val="3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Trả lời vận dụng 2:</a:t>
                </a:r>
              </a:p>
              <a:p>
                <a:pPr marL="457200" marR="0" indent="-457200">
                  <a:lnSpc>
                    <a:spcPct val="150000"/>
                  </a:lnSpc>
                  <a:spcBef>
                    <a:spcPts val="300"/>
                  </a:spcBef>
                  <a:spcAft>
                    <a:spcPts val="300"/>
                  </a:spcAft>
                  <a:buFont typeface="Wingdings" panose="05000000000000000000" pitchFamily="2" charset="2"/>
                  <a:buChar char="Ø"/>
                </a:pPr>
                <a:r>
                  <a:rPr lang="vi-VN" sz="3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lại bài tập với m</a:t>
                </a:r>
                <a:r>
                  <a:rPr lang="en-US" sz="3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10kg.</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300"/>
                  </a:spcBef>
                  <a:spcAft>
                    <a:spcPts val="300"/>
                  </a:spcAft>
                </a:pPr>
                <a:r>
                  <a:rPr lang="vi-VN"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bắt đầu thả ra, thế năng của quả lắc so với vị trí thấp nhất của quỹ đạo là:</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300"/>
                  </a:spcBef>
                  <a:spcAft>
                    <a:spcPts val="300"/>
                  </a:spcAft>
                </a:pPr>
                <a14:m>
                  <m:oMath xmlns:m="http://schemas.openxmlformats.org/officeDocument/2006/math">
                    <m:sSub>
                      <m:sSubPr>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3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W</m:t>
                        </m:r>
                      </m:e>
                      <m:sub>
                        <m:r>
                          <m:rPr>
                            <m:sty m:val="p"/>
                          </m:rPr>
                          <a:rPr lang="vi-VN" sz="3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sub>
                    </m:sSub>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 9,81. 0,15=14,715</m:t>
                    </m:r>
                  </m:oMath>
                </a14:m>
                <a:r>
                  <a:rPr lang="vi-VN"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(J)</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300"/>
                  </a:spcBef>
                  <a:spcAft>
                    <a:spcPts val="300"/>
                  </a:spcAft>
                </a:pPr>
                <a:r>
                  <a:rPr lang="vi-VN"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Ở vị trí thấp nhất trên quỹ đạo, toàn bộ thế năng của vật chuyển hóa hết thành động năng vì ma sát trong quá trình quả lắc chuyển động là không đáng kể.  </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300"/>
                  </a:spcBef>
                  <a:spcAft>
                    <a:spcPts val="300"/>
                  </a:spcAft>
                </a:pPr>
                <a14:m>
                  <m:oMath xmlns:m="http://schemas.openxmlformats.org/officeDocument/2006/math">
                    <m:sSub>
                      <m:sSubPr>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3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W</m:t>
                        </m:r>
                      </m:e>
                      <m:sub>
                        <m:r>
                          <a:rPr lang="vi-VN" sz="3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đ</m:t>
                        </m:r>
                      </m:sub>
                    </m:sSub>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3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W</m:t>
                        </m:r>
                      </m:e>
                      <m:sub>
                        <m:r>
                          <m:rPr>
                            <m:sty m:val="p"/>
                          </m:rPr>
                          <a:rPr lang="vi-VN" sz="3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sub>
                    </m:sSub>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=14,715</m:t>
                    </m:r>
                  </m:oMath>
                </a14:m>
                <a:r>
                  <a:rPr lang="vi-VN"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(J)</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300"/>
                  </a:spcBef>
                  <a:spcAft>
                    <a:spcPts val="300"/>
                  </a:spcAft>
                </a:pPr>
                <a:r>
                  <a:rPr lang="vi-VN"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 công thức tính động năng, ta suy ra v = </a:t>
                </a:r>
                <a14:m>
                  <m:oMath xmlns:m="http://schemas.openxmlformats.org/officeDocument/2006/math">
                    <m:rad>
                      <m:radPr>
                        <m:degHide m:val="on"/>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f>
                          <m:fPr>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𝑊</m:t>
                                </m:r>
                              </m:e>
                              <m:sub>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đ</m:t>
                                </m:r>
                              </m:sub>
                            </m:sSub>
                          </m:num>
                          <m:den>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den>
                        </m:f>
                      </m:e>
                    </m:rad>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ad>
                      <m:radPr>
                        <m:degHide m:val="on"/>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f>
                          <m:fPr>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2.14,715</m:t>
                            </m:r>
                          </m:num>
                          <m:den>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den>
                        </m:f>
                      </m:e>
                    </m:rad>
                    <m:r>
                      <a:rPr lang="vi-VN"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≈1,72(</m:t>
                    </m:r>
                  </m:oMath>
                </a14:m>
                <a:r>
                  <a:rPr lang="vi-VN"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m/s)</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7A17631D-296B-1A50-CA18-F083F7A3A6EB}"/>
                  </a:ext>
                </a:extLst>
              </p:cNvPr>
              <p:cNvSpPr txBox="1">
                <a:spLocks noRot="1" noChangeAspect="1" noMove="1" noResize="1" noEditPoints="1" noAdjustHandles="1" noChangeArrowheads="1" noChangeShapeType="1" noTextEdit="1"/>
              </p:cNvSpPr>
              <p:nvPr/>
            </p:nvSpPr>
            <p:spPr>
              <a:xfrm>
                <a:off x="1769974" y="571500"/>
                <a:ext cx="15773400" cy="7831888"/>
              </a:xfrm>
              <a:prstGeom prst="rect">
                <a:avLst/>
              </a:prstGeom>
              <a:blipFill>
                <a:blip r:embed="rId6"/>
                <a:stretch>
                  <a:fillRect l="-1121" r="-1236"/>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333ED259-75C0-76F9-6CB2-B9FA6D581B9E}"/>
              </a:ext>
            </a:extLst>
          </p:cNvPr>
          <p:cNvPicPr>
            <a:picLocks noChangeAspect="1"/>
          </p:cNvPicPr>
          <p:nvPr/>
        </p:nvPicPr>
        <p:blipFill rotWithShape="1">
          <a:blip r:embed="rId7">
            <a:extLst>
              <a:ext uri="{28A0092B-C50C-407E-A947-70E740481C1C}">
                <a14:useLocalDpi xmlns:a14="http://schemas.microsoft.com/office/drawing/2010/main" val="0"/>
              </a:ext>
            </a:extLst>
          </a:blip>
          <a:srcRect l="39165" t="47777" r="34165" b="7032"/>
          <a:stretch/>
        </p:blipFill>
        <p:spPr>
          <a:xfrm>
            <a:off x="14859000" y="332370"/>
            <a:ext cx="2590800" cy="2469356"/>
          </a:xfrm>
          <a:prstGeom prst="rect">
            <a:avLst/>
          </a:prstGeom>
        </p:spPr>
      </p:pic>
    </p:spTree>
    <p:extLst>
      <p:ext uri="{BB962C8B-B14F-4D97-AF65-F5344CB8AC3E}">
        <p14:creationId xmlns:p14="http://schemas.microsoft.com/office/powerpoint/2010/main" val="29211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49130">
            <a:off x="-1577160" y="7170126"/>
            <a:ext cx="6380533" cy="4176349"/>
          </a:xfrm>
          <a:prstGeom prst="rect">
            <a:avLst/>
          </a:prstGeom>
        </p:spPr>
      </p:pic>
      <p:grpSp>
        <p:nvGrpSpPr>
          <p:cNvPr id="6" name="Group 6"/>
          <p:cNvGrpSpPr/>
          <p:nvPr/>
        </p:nvGrpSpPr>
        <p:grpSpPr>
          <a:xfrm>
            <a:off x="8543193" y="2015061"/>
            <a:ext cx="3941222" cy="3128439"/>
            <a:chOff x="0" y="0"/>
            <a:chExt cx="9955835" cy="8848698"/>
          </a:xfrm>
        </p:grpSpPr>
        <p:sp>
          <p:nvSpPr>
            <p:cNvPr id="7" name="Freeform 7"/>
            <p:cNvSpPr/>
            <p:nvPr/>
          </p:nvSpPr>
          <p:spPr>
            <a:xfrm>
              <a:off x="0" y="0"/>
              <a:ext cx="9955835" cy="8848698"/>
            </a:xfrm>
            <a:custGeom>
              <a:avLst/>
              <a:gdLst/>
              <a:ahLst/>
              <a:cxnLst/>
              <a:rect l="l" t="t" r="r" b="b"/>
              <a:pathLst>
                <a:path w="9955835" h="8848698">
                  <a:moveTo>
                    <a:pt x="9651035" y="0"/>
                  </a:moveTo>
                  <a:lnTo>
                    <a:pt x="304800" y="0"/>
                  </a:lnTo>
                  <a:cubicBezTo>
                    <a:pt x="135890" y="0"/>
                    <a:pt x="0" y="135890"/>
                    <a:pt x="0" y="304800"/>
                  </a:cubicBezTo>
                  <a:lnTo>
                    <a:pt x="0" y="8543898"/>
                  </a:lnTo>
                  <a:cubicBezTo>
                    <a:pt x="0" y="8712808"/>
                    <a:pt x="135890" y="8848698"/>
                    <a:pt x="304800" y="8848698"/>
                  </a:cubicBezTo>
                  <a:lnTo>
                    <a:pt x="9651035" y="8848698"/>
                  </a:lnTo>
                  <a:cubicBezTo>
                    <a:pt x="9819945" y="8848698"/>
                    <a:pt x="9955835" y="8712808"/>
                    <a:pt x="9955835" y="8543898"/>
                  </a:cubicBezTo>
                  <a:lnTo>
                    <a:pt x="9955835" y="304800"/>
                  </a:lnTo>
                  <a:cubicBezTo>
                    <a:pt x="9955835" y="135890"/>
                    <a:pt x="9819945" y="0"/>
                    <a:pt x="9651035" y="0"/>
                  </a:cubicBezTo>
                  <a:close/>
                </a:path>
              </a:pathLst>
            </a:custGeom>
            <a:solidFill>
              <a:srgbClr val="F1D1C7"/>
            </a:solidFill>
          </p:spPr>
        </p:sp>
      </p:grpSp>
      <p:grpSp>
        <p:nvGrpSpPr>
          <p:cNvPr id="8" name="Group 8"/>
          <p:cNvGrpSpPr/>
          <p:nvPr/>
        </p:nvGrpSpPr>
        <p:grpSpPr>
          <a:xfrm>
            <a:off x="13066018" y="2015061"/>
            <a:ext cx="3941222" cy="3128439"/>
            <a:chOff x="0" y="0"/>
            <a:chExt cx="9955835" cy="8848698"/>
          </a:xfrm>
        </p:grpSpPr>
        <p:sp>
          <p:nvSpPr>
            <p:cNvPr id="9" name="Freeform 9"/>
            <p:cNvSpPr/>
            <p:nvPr/>
          </p:nvSpPr>
          <p:spPr>
            <a:xfrm>
              <a:off x="0" y="0"/>
              <a:ext cx="9955835" cy="8848698"/>
            </a:xfrm>
            <a:custGeom>
              <a:avLst/>
              <a:gdLst/>
              <a:ahLst/>
              <a:cxnLst/>
              <a:rect l="l" t="t" r="r" b="b"/>
              <a:pathLst>
                <a:path w="9955835" h="8848698">
                  <a:moveTo>
                    <a:pt x="9651035" y="0"/>
                  </a:moveTo>
                  <a:lnTo>
                    <a:pt x="304800" y="0"/>
                  </a:lnTo>
                  <a:cubicBezTo>
                    <a:pt x="135890" y="0"/>
                    <a:pt x="0" y="135890"/>
                    <a:pt x="0" y="304800"/>
                  </a:cubicBezTo>
                  <a:lnTo>
                    <a:pt x="0" y="8543898"/>
                  </a:lnTo>
                  <a:cubicBezTo>
                    <a:pt x="0" y="8712808"/>
                    <a:pt x="135890" y="8848698"/>
                    <a:pt x="304800" y="8848698"/>
                  </a:cubicBezTo>
                  <a:lnTo>
                    <a:pt x="9651035" y="8848698"/>
                  </a:lnTo>
                  <a:cubicBezTo>
                    <a:pt x="9819945" y="8848698"/>
                    <a:pt x="9955835" y="8712808"/>
                    <a:pt x="9955835" y="8543898"/>
                  </a:cubicBezTo>
                  <a:lnTo>
                    <a:pt x="9955835" y="304800"/>
                  </a:lnTo>
                  <a:cubicBezTo>
                    <a:pt x="9955835" y="135890"/>
                    <a:pt x="9819945" y="0"/>
                    <a:pt x="9651035" y="0"/>
                  </a:cubicBezTo>
                  <a:close/>
                </a:path>
              </a:pathLst>
            </a:custGeom>
            <a:solidFill>
              <a:srgbClr val="F1D1C7"/>
            </a:solidFill>
          </p:spPr>
        </p:sp>
      </p:grpSp>
      <p:grpSp>
        <p:nvGrpSpPr>
          <p:cNvPr id="10" name="Group 10"/>
          <p:cNvGrpSpPr/>
          <p:nvPr/>
        </p:nvGrpSpPr>
        <p:grpSpPr>
          <a:xfrm>
            <a:off x="8543193" y="6052613"/>
            <a:ext cx="3941222" cy="3128439"/>
            <a:chOff x="0" y="0"/>
            <a:chExt cx="9955835" cy="8848698"/>
          </a:xfrm>
        </p:grpSpPr>
        <p:sp>
          <p:nvSpPr>
            <p:cNvPr id="11" name="Freeform 11"/>
            <p:cNvSpPr/>
            <p:nvPr/>
          </p:nvSpPr>
          <p:spPr>
            <a:xfrm>
              <a:off x="0" y="0"/>
              <a:ext cx="9955835" cy="8848698"/>
            </a:xfrm>
            <a:custGeom>
              <a:avLst/>
              <a:gdLst/>
              <a:ahLst/>
              <a:cxnLst/>
              <a:rect l="l" t="t" r="r" b="b"/>
              <a:pathLst>
                <a:path w="9955835" h="8848698">
                  <a:moveTo>
                    <a:pt x="9651035" y="0"/>
                  </a:moveTo>
                  <a:lnTo>
                    <a:pt x="304800" y="0"/>
                  </a:lnTo>
                  <a:cubicBezTo>
                    <a:pt x="135890" y="0"/>
                    <a:pt x="0" y="135890"/>
                    <a:pt x="0" y="304800"/>
                  </a:cubicBezTo>
                  <a:lnTo>
                    <a:pt x="0" y="8543898"/>
                  </a:lnTo>
                  <a:cubicBezTo>
                    <a:pt x="0" y="8712808"/>
                    <a:pt x="135890" y="8848698"/>
                    <a:pt x="304800" y="8848698"/>
                  </a:cubicBezTo>
                  <a:lnTo>
                    <a:pt x="9651035" y="8848698"/>
                  </a:lnTo>
                  <a:cubicBezTo>
                    <a:pt x="9819945" y="8848698"/>
                    <a:pt x="9955835" y="8712808"/>
                    <a:pt x="9955835" y="8543898"/>
                  </a:cubicBezTo>
                  <a:lnTo>
                    <a:pt x="9955835" y="304800"/>
                  </a:lnTo>
                  <a:cubicBezTo>
                    <a:pt x="9955835" y="135890"/>
                    <a:pt x="9819945" y="0"/>
                    <a:pt x="9651035" y="0"/>
                  </a:cubicBezTo>
                  <a:close/>
                </a:path>
              </a:pathLst>
            </a:custGeom>
            <a:solidFill>
              <a:srgbClr val="F1D1C7"/>
            </a:solidFill>
          </p:spPr>
        </p:sp>
      </p:grpSp>
      <p:grpSp>
        <p:nvGrpSpPr>
          <p:cNvPr id="12" name="Group 12"/>
          <p:cNvGrpSpPr/>
          <p:nvPr/>
        </p:nvGrpSpPr>
        <p:grpSpPr>
          <a:xfrm>
            <a:off x="13066018" y="6052613"/>
            <a:ext cx="3941222" cy="3128439"/>
            <a:chOff x="0" y="0"/>
            <a:chExt cx="9955835" cy="8848698"/>
          </a:xfrm>
        </p:grpSpPr>
        <p:sp>
          <p:nvSpPr>
            <p:cNvPr id="13" name="Freeform 13"/>
            <p:cNvSpPr/>
            <p:nvPr/>
          </p:nvSpPr>
          <p:spPr>
            <a:xfrm>
              <a:off x="0" y="0"/>
              <a:ext cx="9955835" cy="8848698"/>
            </a:xfrm>
            <a:custGeom>
              <a:avLst/>
              <a:gdLst/>
              <a:ahLst/>
              <a:cxnLst/>
              <a:rect l="l" t="t" r="r" b="b"/>
              <a:pathLst>
                <a:path w="9955835" h="8848698">
                  <a:moveTo>
                    <a:pt x="9651035" y="0"/>
                  </a:moveTo>
                  <a:lnTo>
                    <a:pt x="304800" y="0"/>
                  </a:lnTo>
                  <a:cubicBezTo>
                    <a:pt x="135890" y="0"/>
                    <a:pt x="0" y="135890"/>
                    <a:pt x="0" y="304800"/>
                  </a:cubicBezTo>
                  <a:lnTo>
                    <a:pt x="0" y="8543898"/>
                  </a:lnTo>
                  <a:cubicBezTo>
                    <a:pt x="0" y="8712808"/>
                    <a:pt x="135890" y="8848698"/>
                    <a:pt x="304800" y="8848698"/>
                  </a:cubicBezTo>
                  <a:lnTo>
                    <a:pt x="9651035" y="8848698"/>
                  </a:lnTo>
                  <a:cubicBezTo>
                    <a:pt x="9819945" y="8848698"/>
                    <a:pt x="9955835" y="8712808"/>
                    <a:pt x="9955835" y="8543898"/>
                  </a:cubicBezTo>
                  <a:lnTo>
                    <a:pt x="9955835" y="304800"/>
                  </a:lnTo>
                  <a:cubicBezTo>
                    <a:pt x="9955835" y="135890"/>
                    <a:pt x="9819945" y="0"/>
                    <a:pt x="9651035" y="0"/>
                  </a:cubicBezTo>
                  <a:close/>
                </a:path>
              </a:pathLst>
            </a:custGeom>
            <a:solidFill>
              <a:srgbClr val="F1D1C7"/>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68775">
            <a:off x="-1595429" y="-2329458"/>
            <a:ext cx="5248259" cy="5695590"/>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72766" y="7114651"/>
            <a:ext cx="2281153" cy="3544950"/>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97886">
            <a:off x="14678243" y="8253015"/>
            <a:ext cx="5162115" cy="4303651"/>
          </a:xfrm>
          <a:prstGeom prst="rect">
            <a:avLst/>
          </a:prstGeom>
        </p:spPr>
      </p:pic>
      <p:sp>
        <p:nvSpPr>
          <p:cNvPr id="17" name="TextBox 16">
            <a:extLst>
              <a:ext uri="{FF2B5EF4-FFF2-40B4-BE49-F238E27FC236}">
                <a16:creationId xmlns:a16="http://schemas.microsoft.com/office/drawing/2014/main" id="{B33489B2-1742-FF1C-44F4-35F67513D49D}"/>
              </a:ext>
            </a:extLst>
          </p:cNvPr>
          <p:cNvSpPr txBox="1"/>
          <p:nvPr/>
        </p:nvSpPr>
        <p:spPr>
          <a:xfrm>
            <a:off x="8735055" y="2873002"/>
            <a:ext cx="3201136" cy="1306255"/>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NỘI</a:t>
            </a:r>
          </a:p>
        </p:txBody>
      </p:sp>
      <p:sp>
        <p:nvSpPr>
          <p:cNvPr id="18" name="TextBox 17">
            <a:extLst>
              <a:ext uri="{FF2B5EF4-FFF2-40B4-BE49-F238E27FC236}">
                <a16:creationId xmlns:a16="http://schemas.microsoft.com/office/drawing/2014/main" id="{446ED34A-14A6-35F9-EDC1-C4C7FDEE28FC}"/>
              </a:ext>
            </a:extLst>
          </p:cNvPr>
          <p:cNvSpPr txBox="1"/>
          <p:nvPr/>
        </p:nvSpPr>
        <p:spPr>
          <a:xfrm>
            <a:off x="13700244" y="2957572"/>
            <a:ext cx="2800048" cy="1306255"/>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DUNG</a:t>
            </a:r>
          </a:p>
        </p:txBody>
      </p:sp>
      <p:sp>
        <p:nvSpPr>
          <p:cNvPr id="19" name="TextBox 18">
            <a:extLst>
              <a:ext uri="{FF2B5EF4-FFF2-40B4-BE49-F238E27FC236}">
                <a16:creationId xmlns:a16="http://schemas.microsoft.com/office/drawing/2014/main" id="{6F28FF04-2521-ABCD-31A4-0EDE55A44F54}"/>
              </a:ext>
            </a:extLst>
          </p:cNvPr>
          <p:cNvSpPr txBox="1"/>
          <p:nvPr/>
        </p:nvSpPr>
        <p:spPr>
          <a:xfrm>
            <a:off x="9495598" y="6963704"/>
            <a:ext cx="1921527" cy="1306255"/>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BÀI</a:t>
            </a:r>
          </a:p>
        </p:txBody>
      </p:sp>
      <p:sp>
        <p:nvSpPr>
          <p:cNvPr id="20" name="TextBox 19">
            <a:extLst>
              <a:ext uri="{FF2B5EF4-FFF2-40B4-BE49-F238E27FC236}">
                <a16:creationId xmlns:a16="http://schemas.microsoft.com/office/drawing/2014/main" id="{53906EE6-8B31-C60D-F8C7-846003C44719}"/>
              </a:ext>
            </a:extLst>
          </p:cNvPr>
          <p:cNvSpPr txBox="1"/>
          <p:nvPr/>
        </p:nvSpPr>
        <p:spPr>
          <a:xfrm>
            <a:off x="13652439" y="6963703"/>
            <a:ext cx="2895658" cy="1306255"/>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HỌC</a:t>
            </a:r>
          </a:p>
        </p:txBody>
      </p:sp>
      <p:sp>
        <p:nvSpPr>
          <p:cNvPr id="23" name="TextBox 22">
            <a:extLst>
              <a:ext uri="{FF2B5EF4-FFF2-40B4-BE49-F238E27FC236}">
                <a16:creationId xmlns:a16="http://schemas.microsoft.com/office/drawing/2014/main" id="{BAD1897C-2A17-1E87-83FD-4A5987426998}"/>
              </a:ext>
            </a:extLst>
          </p:cNvPr>
          <p:cNvSpPr txBox="1"/>
          <p:nvPr/>
        </p:nvSpPr>
        <p:spPr>
          <a:xfrm>
            <a:off x="1413002" y="3122527"/>
            <a:ext cx="6921623" cy="3876767"/>
          </a:xfrm>
          <a:prstGeom prst="rect">
            <a:avLst/>
          </a:prstGeom>
          <a:noFill/>
        </p:spPr>
        <p:txBody>
          <a:bodyPr wrap="square">
            <a:spAutoFit/>
          </a:bodyPr>
          <a:lstStyle/>
          <a:p>
            <a:pPr marL="285750" marR="0" indent="-285750" algn="just">
              <a:lnSpc>
                <a:spcPct val="150000"/>
              </a:lnSpc>
              <a:spcBef>
                <a:spcPts val="0"/>
              </a:spcBef>
              <a:spcAft>
                <a:spcPts val="800"/>
              </a:spcAft>
              <a:buFont typeface="Wingdings" panose="05000000000000000000" pitchFamily="2" charset="2"/>
              <a:buChar char="v"/>
            </a:pPr>
            <a:r>
              <a:rPr lang="nl-NL" sz="4000">
                <a:effectLst/>
                <a:latin typeface="Arial" panose="020B0604020202020204" pitchFamily="34" charset="0"/>
                <a:ea typeface="Calibri" panose="020F0502020204030204" pitchFamily="34" charset="0"/>
                <a:cs typeface="Arial" panose="020B0604020202020204" pitchFamily="34" charset="0"/>
              </a:rPr>
              <a:t> Thế năng và động năng</a:t>
            </a:r>
            <a:endParaRPr lang="en-US" sz="4000">
              <a:latin typeface="Arial" panose="020B0604020202020204" pitchFamily="34" charset="0"/>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800"/>
              </a:spcAft>
              <a:buFont typeface="Wingdings" panose="05000000000000000000" pitchFamily="2" charset="2"/>
              <a:buChar char="v"/>
            </a:pPr>
            <a:r>
              <a:rPr lang="en-US" sz="4000">
                <a:effectLst/>
                <a:latin typeface="Arial" panose="020B0604020202020204" pitchFamily="34" charset="0"/>
                <a:ea typeface="Times New Roman" panose="02020603050405020304" pitchFamily="18" charset="0"/>
                <a:cs typeface="Arial" panose="020B0604020202020204" pitchFamily="34" charset="0"/>
              </a:rPr>
              <a:t> Cơ năng</a:t>
            </a:r>
            <a:endParaRPr lang="en-US" sz="4000">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gn="just">
              <a:lnSpc>
                <a:spcPct val="150000"/>
              </a:lnSpc>
              <a:spcBef>
                <a:spcPts val="0"/>
              </a:spcBef>
              <a:spcAft>
                <a:spcPts val="800"/>
              </a:spcAft>
              <a:buFont typeface="Wingdings" panose="05000000000000000000" pitchFamily="2" charset="2"/>
              <a:buChar char="v"/>
            </a:pPr>
            <a:r>
              <a:rPr lang="nl-NL" sz="4000">
                <a:effectLst/>
                <a:latin typeface="Arial" panose="020B0604020202020204" pitchFamily="34" charset="0"/>
                <a:ea typeface="Calibri" panose="020F0502020204030204" pitchFamily="34" charset="0"/>
                <a:cs typeface="Arial" panose="020B0604020202020204" pitchFamily="34" charset="0"/>
              </a:rPr>
              <a:t> Sự bảo toàn và chuyển hoá năng lượng. Hiệu suất.</a:t>
            </a:r>
            <a:endParaRPr lang="en-US" sz="4000">
              <a:effectLst/>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xEl>
                                              <p:pRg st="0" end="0"/>
                                            </p:txEl>
                                          </p:spTgt>
                                        </p:tgtEl>
                                        <p:attrNameLst>
                                          <p:attrName>style.visibility</p:attrName>
                                        </p:attrNameLst>
                                      </p:cBhvr>
                                      <p:to>
                                        <p:strVal val="visible"/>
                                      </p:to>
                                    </p:set>
                                    <p:animEffect transition="in" filter="fade">
                                      <p:cBhvr>
                                        <p:cTn id="49" dur="500"/>
                                        <p:tgtEl>
                                          <p:spTgt spid="23">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xEl>
                                              <p:pRg st="1" end="1"/>
                                            </p:txEl>
                                          </p:spTgt>
                                        </p:tgtEl>
                                        <p:attrNameLst>
                                          <p:attrName>style.visibility</p:attrName>
                                        </p:attrNameLst>
                                      </p:cBhvr>
                                      <p:to>
                                        <p:strVal val="visible"/>
                                      </p:to>
                                    </p:set>
                                    <p:animEffect transition="in" filter="fade">
                                      <p:cBhvr>
                                        <p:cTn id="54" dur="500"/>
                                        <p:tgtEl>
                                          <p:spTgt spid="23">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xEl>
                                              <p:pRg st="2" end="2"/>
                                            </p:txEl>
                                          </p:spTgt>
                                        </p:tgtEl>
                                        <p:attrNameLst>
                                          <p:attrName>style.visibility</p:attrName>
                                        </p:attrNameLst>
                                      </p:cBhvr>
                                      <p:to>
                                        <p:strVal val="visible"/>
                                      </p:to>
                                    </p:set>
                                    <p:animEffect transition="in" filter="fade">
                                      <p:cBhvr>
                                        <p:cTn id="59"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533400" y="356755"/>
            <a:ext cx="17221200" cy="99060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1595215" y="8299498"/>
            <a:ext cx="4527295" cy="49131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3451" y="800100"/>
            <a:ext cx="2362200" cy="141302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5D9AE94-8C36-F7FB-2807-1D2252AAA340}"/>
                  </a:ext>
                </a:extLst>
              </p:cNvPr>
              <p:cNvSpPr txBox="1"/>
              <p:nvPr/>
            </p:nvSpPr>
            <p:spPr>
              <a:xfrm>
                <a:off x="1752600" y="1010655"/>
                <a:ext cx="15163800" cy="8041112"/>
              </a:xfrm>
              <a:prstGeom prst="rect">
                <a:avLst/>
              </a:prstGeom>
              <a:noFill/>
            </p:spPr>
            <p:txBody>
              <a:bodyPr wrap="square">
                <a:spAutoFit/>
              </a:bodyPr>
              <a:lstStyle/>
              <a:p>
                <a:pPr marL="30480" marR="30480" algn="ctr">
                  <a:lnSpc>
                    <a:spcPct val="150000"/>
                  </a:lnSpc>
                  <a:spcBef>
                    <a:spcPts val="0"/>
                  </a:spcBef>
                  <a:spcAft>
                    <a:spcPts val="12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Trả lời vận dụng 2</a:t>
                </a:r>
              </a:p>
              <a:p>
                <a:pPr marL="487680" marR="30480" indent="-457200" algn="just">
                  <a:lnSpc>
                    <a:spcPct val="150000"/>
                  </a:lnSpc>
                  <a:spcBef>
                    <a:spcPts val="0"/>
                  </a:spcBef>
                  <a:spcAft>
                    <a:spcPts val="1200"/>
                  </a:spcAft>
                  <a:buFont typeface="Wingdings" panose="05000000000000000000" pitchFamily="2" charset="2"/>
                  <a:buChar char="Ø"/>
                </a:pPr>
                <a:r>
                  <a:rPr lang="vi-VN" sz="3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Chứng tỏ tốc độ lớn nhất của quả lắc không phụ thuộc vào khối lượng của nó.</a:t>
                </a:r>
                <a:endParaRPr lang="en-US" sz="3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0"/>
                  </a:spcBef>
                  <a:spcAft>
                    <a:spcPts val="1200"/>
                  </a:spcAft>
                </a:pPr>
                <a:r>
                  <a:rPr lang="vi-VN"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 công thức tính động năng: </a:t>
                </a:r>
                <a14:m>
                  <m:oMath xmlns:m="http://schemas.openxmlformats.org/officeDocument/2006/math">
                    <m:sSub>
                      <m:sSubPr>
                        <m:ctrlPr>
                          <a:rPr lang="en-US" sz="3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W</m:t>
                        </m:r>
                      </m:e>
                      <m:sub>
                        <m: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đ</m:t>
                        </m:r>
                      </m:sub>
                    </m:sSub>
                    <m: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p>
                        <m: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vi-VN"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Bef>
                    <a:spcPts val="0"/>
                  </a:spcBef>
                  <a:spcAft>
                    <a:spcPts val="1200"/>
                  </a:spcAft>
                </a:pPr>
                <a:r>
                  <a:rPr lang="vi-VN" sz="30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3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 độ v của quả lắc lớn nhất dẫn đến động năng </a:t>
                </a:r>
                <a14:m>
                  <m:oMath xmlns:m="http://schemas.openxmlformats.org/officeDocument/2006/math">
                    <m:sSub>
                      <m:sSubPr>
                        <m:ctrlPr>
                          <a:rPr lang="en-US" sz="3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W</m:t>
                        </m:r>
                      </m:e>
                      <m:sub>
                        <m: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đ</m:t>
                        </m:r>
                      </m:sub>
                    </m:sSub>
                    <m:r>
                      <a:rPr lang="vi-VN" sz="3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 nhất.</a:t>
                </a:r>
                <a:endParaRPr lang="en-US" sz="3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0"/>
                  </a:spcBef>
                  <a:spcAft>
                    <a:spcPts val="1200"/>
                  </a:spcAft>
                </a:pPr>
                <a:r>
                  <a:rPr lang="vi-VN"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 định luật bảo toàn cơ năng, khi động năng lớn nhất thì thế năng nhỏ nhất (bằng 0) và ngược lại: </a:t>
                </a:r>
                <a14:m>
                  <m:oMath xmlns:m="http://schemas.openxmlformats.org/officeDocument/2006/math">
                    <m:sSub>
                      <m:sSubPr>
                        <m:ctrlPr>
                          <a:rPr lang="en-US" sz="3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W</m:t>
                        </m:r>
                      </m:e>
                      <m:sub>
                        <m: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đ</m:t>
                        </m:r>
                        <m:r>
                          <m:rPr>
                            <m:sty m:val="p"/>
                          </m:rP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max</m:t>
                        </m:r>
                      </m:sub>
                    </m:sSub>
                  </m:oMath>
                </a14:m>
                <a:r>
                  <a:rPr lang="vi-VN"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W = </a:t>
                </a:r>
                <a14:m>
                  <m:oMath xmlns:m="http://schemas.openxmlformats.org/officeDocument/2006/math">
                    <m:sSub>
                      <m:sSubPr>
                        <m:ctrlPr>
                          <a:rPr lang="en-US" sz="3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W</m:t>
                        </m:r>
                      </m:e>
                      <m:sub>
                        <m:r>
                          <m:rPr>
                            <m:sty m:val="p"/>
                          </m:rP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tmax</m:t>
                        </m:r>
                      </m:sub>
                    </m:sSub>
                  </m:oMath>
                </a14:m>
                <a:r>
                  <a:rPr lang="vi-VN"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p>
                <a:pPr marL="0" marR="30480" algn="just">
                  <a:lnSpc>
                    <a:spcPct val="150000"/>
                  </a:lnSpc>
                  <a:spcBef>
                    <a:spcPts val="0"/>
                  </a:spcBef>
                  <a:spcAft>
                    <a:spcPts val="1200"/>
                  </a:spcAft>
                </a:pPr>
                <a:r>
                  <a:rPr lang="vi-VN" sz="3000">
                    <a:latin typeface="Arial" panose="020B0604020202020204" pitchFamily="34" charset="0"/>
                    <a:ea typeface="Times New Roman" panose="02020603050405020304" pitchFamily="18" charset="0"/>
                    <a:cs typeface="Arial" panose="020B0604020202020204" pitchFamily="34" charset="0"/>
                  </a:rPr>
                  <a:t>→</a:t>
                </a:r>
                <a:r>
                  <a:rPr lang="en-US" sz="30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3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000" i="1">
                        <a:effectLst/>
                        <a:latin typeface="Cambria Math" panose="02040503050406030204" pitchFamily="18" charset="0"/>
                        <a:ea typeface="Calibri" panose="020F0502020204030204" pitchFamily="34" charset="0"/>
                        <a:cs typeface="Times New Roman" panose="02020603050405020304" pitchFamily="18" charset="0"/>
                      </a:rPr>
                      <m:t>𝑚</m:t>
                    </m:r>
                    <m:r>
                      <a:rPr lang="en-US" sz="3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000" i="1">
                            <a:effectLst/>
                            <a:latin typeface="Cambria Math" panose="02040503050406030204" pitchFamily="18" charset="0"/>
                            <a:ea typeface="Times New Roman" panose="02020603050405020304" pitchFamily="18" charset="0"/>
                            <a:cs typeface="Times New Roman" panose="02020603050405020304" pitchFamily="18" charset="0"/>
                          </a:rPr>
                        </m:ctrlPr>
                      </m:sSubPr>
                      <m:e>
                        <m:sSup>
                          <m:sSupPr>
                            <m:ctrlPr>
                              <a:rPr lang="en-US" sz="3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000" i="1">
                                <a:effectLst/>
                                <a:latin typeface="Cambria Math" panose="02040503050406030204" pitchFamily="18" charset="0"/>
                                <a:ea typeface="Calibri" panose="020F0502020204030204" pitchFamily="34" charset="0"/>
                                <a:cs typeface="Times New Roman" panose="02020603050405020304" pitchFamily="18" charset="0"/>
                              </a:rPr>
                              <m:t>𝑣</m:t>
                            </m:r>
                          </m:e>
                          <m:sup>
                            <m:r>
                              <a:rPr lang="en-US" sz="3000" i="1">
                                <a:effectLst/>
                                <a:latin typeface="Cambria Math" panose="02040503050406030204" pitchFamily="18" charset="0"/>
                                <a:ea typeface="Calibri" panose="020F0502020204030204" pitchFamily="34" charset="0"/>
                                <a:cs typeface="Times New Roman" panose="02020603050405020304" pitchFamily="18" charset="0"/>
                              </a:rPr>
                              <m:t>2</m:t>
                            </m:r>
                          </m:sup>
                        </m:sSup>
                      </m:e>
                      <m:sub>
                        <m:r>
                          <a:rPr lang="en-US" sz="3000" i="1">
                            <a:effectLst/>
                            <a:latin typeface="Cambria Math" panose="02040503050406030204" pitchFamily="18" charset="0"/>
                            <a:ea typeface="Calibri" panose="020F0502020204030204" pitchFamily="34" charset="0"/>
                            <a:cs typeface="Times New Roman" panose="02020603050405020304" pitchFamily="18" charset="0"/>
                          </a:rPr>
                          <m:t>𝑚𝑎𝑥</m:t>
                        </m:r>
                      </m:sub>
                    </m:sSub>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𝑔</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3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e>
                      <m:sub>
                        <m:r>
                          <m:rPr>
                            <m:sty m:val="p"/>
                          </m:rP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max</m:t>
                        </m:r>
                      </m:sub>
                    </m:sSub>
                  </m:oMath>
                </a14:m>
                <a:r>
                  <a:rPr lang="vi-VN"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3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m:rPr>
                            <m:sty m:val="p"/>
                          </m:rP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max</m:t>
                        </m:r>
                      </m:sub>
                    </m:sSub>
                  </m:oMath>
                </a14:m>
                <a:r>
                  <a:rPr lang="vi-VN"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14:m>
                  <m:oMath xmlns:m="http://schemas.openxmlformats.org/officeDocument/2006/math">
                    <m:rad>
                      <m:radPr>
                        <m:degHide m:val="on"/>
                        <m:ctrlPr>
                          <a:rPr lang="en-US" sz="3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3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vi-VN" sz="3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r>
                          <a:rPr lang="vi-VN" sz="3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e>
                          <m:sub>
                            <m:r>
                              <m:rPr>
                                <m:sty m:val="p"/>
                              </m:rPr>
                              <a:rPr lang="vi-VN" sz="3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max</m:t>
                            </m:r>
                          </m:sub>
                        </m:sSub>
                      </m:e>
                    </m:rad>
                  </m:oMath>
                </a14:m>
                <a:endParaRPr lang="en-US" sz="300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300"/>
                  </a:spcBef>
                  <a:spcAft>
                    <a:spcPts val="300"/>
                  </a:spcAft>
                </a:pPr>
                <a:r>
                  <a:rPr lang="vi-VN" sz="30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3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 tốc độ lớn nhất của quả lắc không phụ thuộc vào khối lượng mà chỉ phụ thuộc vào độ cao cực đại và gia tốc trọng trường.</a:t>
                </a:r>
                <a:endParaRPr lang="en-US" sz="3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E5D9AE94-8C36-F7FB-2807-1D2252AAA340}"/>
                  </a:ext>
                </a:extLst>
              </p:cNvPr>
              <p:cNvSpPr txBox="1">
                <a:spLocks noRot="1" noChangeAspect="1" noMove="1" noResize="1" noEditPoints="1" noAdjustHandles="1" noChangeArrowheads="1" noChangeShapeType="1" noTextEdit="1"/>
              </p:cNvSpPr>
              <p:nvPr/>
            </p:nvSpPr>
            <p:spPr>
              <a:xfrm>
                <a:off x="1752600" y="1010655"/>
                <a:ext cx="15163800" cy="8041112"/>
              </a:xfrm>
              <a:prstGeom prst="rect">
                <a:avLst/>
              </a:prstGeom>
              <a:blipFill>
                <a:blip r:embed="rId6"/>
                <a:stretch>
                  <a:fillRect l="-965" r="-724" b="-136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1A30742E-02BF-759D-4FF0-BEFD296A7942}"/>
              </a:ext>
            </a:extLst>
          </p:cNvPr>
          <p:cNvPicPr>
            <a:picLocks noChangeAspect="1"/>
          </p:cNvPicPr>
          <p:nvPr/>
        </p:nvPicPr>
        <p:blipFill rotWithShape="1">
          <a:blip r:embed="rId7">
            <a:extLst>
              <a:ext uri="{28A0092B-C50C-407E-A947-70E740481C1C}">
                <a14:useLocalDpi xmlns:a14="http://schemas.microsoft.com/office/drawing/2010/main" val="0"/>
              </a:ext>
            </a:extLst>
          </a:blip>
          <a:srcRect l="39165" t="47777" r="34165" b="7032"/>
          <a:stretch/>
        </p:blipFill>
        <p:spPr>
          <a:xfrm>
            <a:off x="14644766" y="2578894"/>
            <a:ext cx="2690734" cy="2564606"/>
          </a:xfrm>
          <a:prstGeom prst="rect">
            <a:avLst/>
          </a:prstGeom>
        </p:spPr>
      </p:pic>
    </p:spTree>
    <p:extLst>
      <p:ext uri="{BB962C8B-B14F-4D97-AF65-F5344CB8AC3E}">
        <p14:creationId xmlns:p14="http://schemas.microsoft.com/office/powerpoint/2010/main" val="45416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533400" y="356755"/>
            <a:ext cx="17221200" cy="99060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1595215" y="8299498"/>
            <a:ext cx="4527295" cy="49131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3451" y="800100"/>
            <a:ext cx="2362200" cy="1413025"/>
          </a:xfrm>
          <a:prstGeom prst="rect">
            <a:avLst/>
          </a:prstGeom>
        </p:spPr>
      </p:pic>
      <p:sp>
        <p:nvSpPr>
          <p:cNvPr id="7" name="TextBox 6">
            <a:extLst>
              <a:ext uri="{FF2B5EF4-FFF2-40B4-BE49-F238E27FC236}">
                <a16:creationId xmlns:a16="http://schemas.microsoft.com/office/drawing/2014/main" id="{14D46B61-3D3B-7327-E54D-10561996D05F}"/>
              </a:ext>
            </a:extLst>
          </p:cNvPr>
          <p:cNvSpPr txBox="1"/>
          <p:nvPr/>
        </p:nvSpPr>
        <p:spPr>
          <a:xfrm>
            <a:off x="1828800" y="1181100"/>
            <a:ext cx="14935200" cy="5234638"/>
          </a:xfrm>
          <a:prstGeom prst="rect">
            <a:avLst/>
          </a:prstGeom>
          <a:noFill/>
        </p:spPr>
        <p:txBody>
          <a:bodyPr wrap="square">
            <a:spAutoFit/>
          </a:bodyPr>
          <a:lstStyle/>
          <a:p>
            <a:pPr marL="0" marR="0" algn="ctr">
              <a:lnSpc>
                <a:spcPct val="150000"/>
              </a:lnSpc>
              <a:spcBef>
                <a:spcPts val="300"/>
              </a:spcBef>
              <a:spcAft>
                <a:spcPts val="300"/>
              </a:spcAft>
            </a:pPr>
            <a:r>
              <a:rPr lang="en-US" sz="4500" b="1">
                <a:solidFill>
                  <a:srgbClr val="FF0000"/>
                </a:solidFill>
                <a:latin typeface="Arial" panose="020B0604020202020204" pitchFamily="34" charset="0"/>
                <a:ea typeface="Times New Roman" panose="02020603050405020304" pitchFamily="18" charset="0"/>
                <a:cs typeface="Arial" panose="020B0604020202020204" pitchFamily="34" charset="0"/>
              </a:rPr>
              <a:t>Trả lời ví dụ 3: </a:t>
            </a:r>
          </a:p>
          <a:p>
            <a:pPr marL="0" marR="0" algn="just">
              <a:lnSpc>
                <a:spcPct val="150000"/>
              </a:lnSpc>
              <a:spcBef>
                <a:spcPts val="300"/>
              </a:spcBef>
              <a:spcAft>
                <a:spcPts val="300"/>
              </a:spcAft>
            </a:pPr>
            <a:r>
              <a:rPr lang="vi-VN"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 tắt điều hòa, tắt đài, tắt đèn trong ô tô khi ô tô đang đi trên đường mà gần hết xăng để giảm thiểu sự tiêu tốn năng lượng. Vì hầu hết hoạt động của các thiết bị trên xe đều được cung cấp từ năng lượng xăng.</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69A2A710-5EA6-F134-EA70-D362F2C53E44}"/>
              </a:ext>
            </a:extLst>
          </p:cNvPr>
          <p:cNvPicPr>
            <a:picLocks noChangeAspect="1"/>
          </p:cNvPicPr>
          <p:nvPr/>
        </p:nvPicPr>
        <p:blipFill rotWithShape="1">
          <a:blip r:embed="rId6">
            <a:extLst>
              <a:ext uri="{28A0092B-C50C-407E-A947-70E740481C1C}">
                <a14:useLocalDpi xmlns:a14="http://schemas.microsoft.com/office/drawing/2010/main" val="0"/>
              </a:ext>
            </a:extLst>
          </a:blip>
          <a:srcRect t="52223" r="66779"/>
          <a:stretch/>
        </p:blipFill>
        <p:spPr>
          <a:xfrm>
            <a:off x="11506200" y="5600700"/>
            <a:ext cx="6074671" cy="4914257"/>
          </a:xfrm>
          <a:prstGeom prst="rect">
            <a:avLst/>
          </a:prstGeom>
        </p:spPr>
      </p:pic>
    </p:spTree>
    <p:extLst>
      <p:ext uri="{BB962C8B-B14F-4D97-AF65-F5344CB8AC3E}">
        <p14:creationId xmlns:p14="http://schemas.microsoft.com/office/powerpoint/2010/main" val="303418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805256" y="-3064151"/>
            <a:ext cx="5248259" cy="569559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0600" y="8451857"/>
            <a:ext cx="2674843" cy="1600042"/>
          </a:xfrm>
          <a:prstGeom prst="rect">
            <a:avLst/>
          </a:prstGeom>
        </p:spPr>
      </p:pic>
      <p:sp>
        <p:nvSpPr>
          <p:cNvPr id="4" name="Rectangle: Rounded Corners 3">
            <a:extLst>
              <a:ext uri="{FF2B5EF4-FFF2-40B4-BE49-F238E27FC236}">
                <a16:creationId xmlns:a16="http://schemas.microsoft.com/office/drawing/2014/main" id="{0D57EA41-0C15-A646-B251-FECE8F0FC8D8}"/>
              </a:ext>
            </a:extLst>
          </p:cNvPr>
          <p:cNvSpPr/>
          <p:nvPr/>
        </p:nvSpPr>
        <p:spPr>
          <a:xfrm>
            <a:off x="6934200" y="495300"/>
            <a:ext cx="52578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latin typeface="Arial" panose="020B0604020202020204" pitchFamily="34" charset="0"/>
                <a:cs typeface="Arial" panose="020B0604020202020204" pitchFamily="34" charset="0"/>
              </a:rPr>
              <a:t>Tìm hiểu thêm</a:t>
            </a:r>
          </a:p>
        </p:txBody>
      </p:sp>
      <p:sp>
        <p:nvSpPr>
          <p:cNvPr id="11" name="Freeform 13">
            <a:extLst>
              <a:ext uri="{FF2B5EF4-FFF2-40B4-BE49-F238E27FC236}">
                <a16:creationId xmlns:a16="http://schemas.microsoft.com/office/drawing/2014/main" id="{17678489-CC7F-C962-B815-F1D8C26234F4}"/>
              </a:ext>
            </a:extLst>
          </p:cNvPr>
          <p:cNvSpPr/>
          <p:nvPr/>
        </p:nvSpPr>
        <p:spPr>
          <a:xfrm rot="22029">
            <a:off x="1035175" y="2741967"/>
            <a:ext cx="7374584" cy="6105941"/>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pic>
        <p:nvPicPr>
          <p:cNvPr id="12" name="Picture 14">
            <a:extLst>
              <a:ext uri="{FF2B5EF4-FFF2-40B4-BE49-F238E27FC236}">
                <a16:creationId xmlns:a16="http://schemas.microsoft.com/office/drawing/2014/main" id="{23F329F1-18D9-80C2-4349-61C4C7FEA3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3988">
            <a:off x="2321478" y="2281341"/>
            <a:ext cx="4287660" cy="874122"/>
          </a:xfrm>
          <a:prstGeom prst="rect">
            <a:avLst/>
          </a:prstGeom>
        </p:spPr>
      </p:pic>
      <p:sp>
        <p:nvSpPr>
          <p:cNvPr id="13" name="Freeform 13">
            <a:extLst>
              <a:ext uri="{FF2B5EF4-FFF2-40B4-BE49-F238E27FC236}">
                <a16:creationId xmlns:a16="http://schemas.microsoft.com/office/drawing/2014/main" id="{4D72903F-AA2B-E5DB-F25A-49AF95C0E962}"/>
              </a:ext>
            </a:extLst>
          </p:cNvPr>
          <p:cNvSpPr/>
          <p:nvPr/>
        </p:nvSpPr>
        <p:spPr>
          <a:xfrm rot="22029">
            <a:off x="10061908" y="2970510"/>
            <a:ext cx="7390271" cy="7084970"/>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pic>
        <p:nvPicPr>
          <p:cNvPr id="15" name="Picture 14">
            <a:extLst>
              <a:ext uri="{FF2B5EF4-FFF2-40B4-BE49-F238E27FC236}">
                <a16:creationId xmlns:a16="http://schemas.microsoft.com/office/drawing/2014/main" id="{08F0D5CC-1C63-FC8E-DBE3-477A9EA0681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988">
            <a:off x="11937850" y="2526328"/>
            <a:ext cx="4029837" cy="821560"/>
          </a:xfrm>
          <a:prstGeom prst="rect">
            <a:avLst/>
          </a:prstGeom>
        </p:spPr>
      </p:pic>
      <p:sp>
        <p:nvSpPr>
          <p:cNvPr id="19" name="TextBox 18">
            <a:extLst>
              <a:ext uri="{FF2B5EF4-FFF2-40B4-BE49-F238E27FC236}">
                <a16:creationId xmlns:a16="http://schemas.microsoft.com/office/drawing/2014/main" id="{8BB32E2A-7BB7-DA90-ED58-E08711A88FD9}"/>
              </a:ext>
            </a:extLst>
          </p:cNvPr>
          <p:cNvSpPr txBox="1"/>
          <p:nvPr/>
        </p:nvSpPr>
        <p:spPr>
          <a:xfrm>
            <a:off x="1306010" y="3538990"/>
            <a:ext cx="6832913" cy="4852867"/>
          </a:xfrm>
          <a:prstGeom prst="rect">
            <a:avLst/>
          </a:prstGeom>
          <a:noFill/>
        </p:spPr>
        <p:txBody>
          <a:bodyPr wrap="square">
            <a:spAutoFit/>
          </a:bodyPr>
          <a:lstStyle/>
          <a:p>
            <a:pPr marL="30480" marR="30480" algn="just">
              <a:lnSpc>
                <a:spcPct val="150000"/>
              </a:lnSpc>
              <a:spcBef>
                <a:spcPts val="0"/>
              </a:spcBef>
              <a:spcAft>
                <a:spcPts val="1200"/>
              </a:spcAft>
            </a:pPr>
            <a:r>
              <a:rPr lang="vi-VN" sz="3500">
                <a:solidFill>
                  <a:srgbClr val="000000"/>
                </a:solidFill>
                <a:effectLst/>
                <a:ea typeface="Times New Roman" panose="02020603050405020304" pitchFamily="18" charset="0"/>
              </a:rPr>
              <a:t>Bạn hãy tìm hiểu thêm về quá trình chuyển hóa các chất dinh dưỡng trong cơ thể và các yếu tố ảnh hưởng đến hiệu suất chuyển hóa năng lượng dự trữ trong thức ăn.</a:t>
            </a:r>
            <a:endParaRPr lang="en-US" sz="3500">
              <a:effectLst/>
              <a:ea typeface="Times New Roman" panose="02020603050405020304" pitchFamily="18" charset="0"/>
            </a:endParaRPr>
          </a:p>
        </p:txBody>
      </p:sp>
      <p:sp>
        <p:nvSpPr>
          <p:cNvPr id="25" name="TextBox 24">
            <a:extLst>
              <a:ext uri="{FF2B5EF4-FFF2-40B4-BE49-F238E27FC236}">
                <a16:creationId xmlns:a16="http://schemas.microsoft.com/office/drawing/2014/main" id="{B7BB2419-DC35-485F-4246-3A4C057FA307}"/>
              </a:ext>
            </a:extLst>
          </p:cNvPr>
          <p:cNvSpPr txBox="1"/>
          <p:nvPr/>
        </p:nvSpPr>
        <p:spPr>
          <a:xfrm>
            <a:off x="10416989" y="3273750"/>
            <a:ext cx="6683755" cy="6468694"/>
          </a:xfrm>
          <a:prstGeom prst="rect">
            <a:avLst/>
          </a:prstGeom>
          <a:noFill/>
        </p:spPr>
        <p:txBody>
          <a:bodyPr wrap="square">
            <a:spAutoFit/>
          </a:bodyPr>
          <a:lstStyle/>
          <a:p>
            <a:pPr marL="30480" marR="30480" algn="just">
              <a:lnSpc>
                <a:spcPct val="150000"/>
              </a:lnSpc>
              <a:spcBef>
                <a:spcPts val="0"/>
              </a:spcBef>
              <a:spcAft>
                <a:spcPts val="1200"/>
              </a:spcAft>
            </a:pPr>
            <a:r>
              <a:rPr lang="vi-VN" sz="3500">
                <a:solidFill>
                  <a:srgbClr val="000000"/>
                </a:solidFill>
                <a:effectLst/>
                <a:ea typeface="Times New Roman" panose="02020603050405020304" pitchFamily="18" charset="0"/>
              </a:rPr>
              <a:t>Kể cả ở những nhà máy điện có hiệu suất cao nhất, chỉ có 40% năng lượng từ nhiên liệu được chuyển hóa thành điện năng hòa vào lưới điện. Bạn hãy tìm hiểu về các dạng năng lượng hao phí trong quá trình sản xuất và truyền tải điện năng đi xa.</a:t>
            </a:r>
            <a:endParaRPr lang="en-US" sz="3500">
              <a:effectLst/>
              <a:ea typeface="Times New Roman" panose="02020603050405020304" pitchFamily="18" charset="0"/>
            </a:endParaRPr>
          </a:p>
        </p:txBody>
      </p:sp>
    </p:spTree>
    <p:extLst>
      <p:ext uri="{BB962C8B-B14F-4D97-AF65-F5344CB8AC3E}">
        <p14:creationId xmlns:p14="http://schemas.microsoft.com/office/powerpoint/2010/main" val="70181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510937" y="465425"/>
            <a:ext cx="17061543" cy="9425092"/>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4" name="Group 4"/>
          <p:cNvGrpSpPr/>
          <p:nvPr/>
        </p:nvGrpSpPr>
        <p:grpSpPr>
          <a:xfrm>
            <a:off x="1692221" y="3332155"/>
            <a:ext cx="14903558" cy="4961329"/>
            <a:chOff x="0" y="0"/>
            <a:chExt cx="28026449" cy="9481378"/>
          </a:xfrm>
        </p:grpSpPr>
        <p:sp>
          <p:nvSpPr>
            <p:cNvPr id="5" name="Freeform 5"/>
            <p:cNvSpPr/>
            <p:nvPr/>
          </p:nvSpPr>
          <p:spPr>
            <a:xfrm>
              <a:off x="0" y="0"/>
              <a:ext cx="28026451" cy="9481379"/>
            </a:xfrm>
            <a:custGeom>
              <a:avLst/>
              <a:gdLst/>
              <a:ahLst/>
              <a:cxnLst/>
              <a:rect l="l" t="t" r="r" b="b"/>
              <a:pathLst>
                <a:path w="28026451" h="9481379">
                  <a:moveTo>
                    <a:pt x="27721651" y="0"/>
                  </a:moveTo>
                  <a:lnTo>
                    <a:pt x="304800" y="0"/>
                  </a:lnTo>
                  <a:cubicBezTo>
                    <a:pt x="135890" y="0"/>
                    <a:pt x="0" y="135890"/>
                    <a:pt x="0" y="304800"/>
                  </a:cubicBezTo>
                  <a:lnTo>
                    <a:pt x="0" y="9176579"/>
                  </a:lnTo>
                  <a:cubicBezTo>
                    <a:pt x="0" y="9345488"/>
                    <a:pt x="135890" y="9481379"/>
                    <a:pt x="304800" y="9481379"/>
                  </a:cubicBezTo>
                  <a:lnTo>
                    <a:pt x="27721651" y="9481379"/>
                  </a:lnTo>
                  <a:cubicBezTo>
                    <a:pt x="27890558" y="9481379"/>
                    <a:pt x="28026451" y="9345488"/>
                    <a:pt x="28026451" y="9176579"/>
                  </a:cubicBezTo>
                  <a:lnTo>
                    <a:pt x="28026451" y="304800"/>
                  </a:lnTo>
                  <a:cubicBezTo>
                    <a:pt x="28026451" y="135890"/>
                    <a:pt x="27890558" y="0"/>
                    <a:pt x="27721651" y="0"/>
                  </a:cubicBezTo>
                  <a:close/>
                </a:path>
              </a:pathLst>
            </a:custGeom>
            <a:solidFill>
              <a:srgbClr val="F1D1C7"/>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330" y="9078808"/>
            <a:ext cx="1169030" cy="180102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97869">
            <a:off x="-2139990" y="-1820127"/>
            <a:ext cx="5730130" cy="477720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281959">
            <a:off x="14100144" y="-904208"/>
            <a:ext cx="5908862" cy="386761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37495" y="8809429"/>
            <a:ext cx="2470104" cy="1477571"/>
          </a:xfrm>
          <a:prstGeom prst="rect">
            <a:avLst/>
          </a:prstGeom>
        </p:spPr>
      </p:pic>
      <p:sp>
        <p:nvSpPr>
          <p:cNvPr id="9" name="TextBox 8">
            <a:extLst>
              <a:ext uri="{FF2B5EF4-FFF2-40B4-BE49-F238E27FC236}">
                <a16:creationId xmlns:a16="http://schemas.microsoft.com/office/drawing/2014/main" id="{E77E3079-E386-AEF1-F620-931D05FFE9EB}"/>
              </a:ext>
            </a:extLst>
          </p:cNvPr>
          <p:cNvSpPr txBox="1"/>
          <p:nvPr/>
        </p:nvSpPr>
        <p:spPr>
          <a:xfrm>
            <a:off x="4167350" y="1031415"/>
            <a:ext cx="9372600" cy="1306255"/>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HƯỚNG DẪN VỀ NHÀ</a:t>
            </a:r>
          </a:p>
        </p:txBody>
      </p:sp>
      <p:sp>
        <p:nvSpPr>
          <p:cNvPr id="14" name="TextBox 13">
            <a:extLst>
              <a:ext uri="{FF2B5EF4-FFF2-40B4-BE49-F238E27FC236}">
                <a16:creationId xmlns:a16="http://schemas.microsoft.com/office/drawing/2014/main" id="{32DDE041-2155-B1A5-A3E9-33906EEF9B62}"/>
              </a:ext>
            </a:extLst>
          </p:cNvPr>
          <p:cNvSpPr txBox="1"/>
          <p:nvPr/>
        </p:nvSpPr>
        <p:spPr>
          <a:xfrm>
            <a:off x="2743200" y="4029768"/>
            <a:ext cx="13258800" cy="3566104"/>
          </a:xfrm>
          <a:prstGeom prst="rect">
            <a:avLst/>
          </a:prstGeom>
          <a:noFill/>
        </p:spPr>
        <p:txBody>
          <a:bodyPr wrap="square">
            <a:spAutoFit/>
          </a:bodyPr>
          <a:lstStyle/>
          <a:p>
            <a:pPr marL="342900" marR="0" lvl="0" indent="-342900">
              <a:lnSpc>
                <a:spcPct val="150000"/>
              </a:lnSpc>
              <a:spcBef>
                <a:spcPts val="300"/>
              </a:spcBef>
              <a:spcAft>
                <a:spcPts val="300"/>
              </a:spcAft>
              <a:buFont typeface="Symbol" panose="05050102010706020507" pitchFamily="18" charset="2"/>
              <a:buChar char=""/>
            </a:pPr>
            <a:r>
              <a:rPr lang="en-US" sz="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Ôn tập và ghi nhớ kiến thức vừa học.</a:t>
            </a:r>
            <a:endParaRPr lang="en-US" sz="50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50000"/>
              </a:lnSpc>
              <a:spcBef>
                <a:spcPts val="300"/>
              </a:spcBef>
              <a:spcAft>
                <a:spcPts val="300"/>
              </a:spcAft>
              <a:buFont typeface="Symbol" panose="05050102010706020507" pitchFamily="18" charset="2"/>
              <a:buChar char=""/>
            </a:pPr>
            <a:r>
              <a:rPr lang="en-US" sz="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Hoàn thành bài tập sgk</a:t>
            </a:r>
            <a:r>
              <a:rPr lang="vi-VN" sz="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bài tập vận dụng.</a:t>
            </a:r>
            <a:endParaRPr lang="en-US" sz="50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50000"/>
              </a:lnSpc>
              <a:spcBef>
                <a:spcPts val="300"/>
              </a:spcBef>
              <a:spcAft>
                <a:spcPts val="300"/>
              </a:spcAft>
              <a:buFont typeface="Symbol" panose="05050102010706020507" pitchFamily="18" charset="2"/>
              <a:buChar char=""/>
            </a:pPr>
            <a:r>
              <a:rPr lang="en-US" sz="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Tìm hiểu nội dung </a:t>
            </a:r>
            <a:r>
              <a:rPr lang="en-US" sz="5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a:t>
            </a:r>
            <a:r>
              <a:rPr lang="en-US" sz="5000" b="1">
                <a:effectLst/>
                <a:latin typeface="Arial" panose="020B0604020202020204" pitchFamily="34" charset="0"/>
                <a:ea typeface="Times New Roman" panose="02020603050405020304" pitchFamily="18" charset="0"/>
                <a:cs typeface="Arial" panose="020B0604020202020204" pitchFamily="34" charset="0"/>
              </a:rPr>
              <a:t>Bài</a:t>
            </a:r>
            <a:r>
              <a:rPr lang="vi-VN" sz="5000" b="1">
                <a:effectLst/>
                <a:latin typeface="Arial" panose="020B0604020202020204" pitchFamily="34" charset="0"/>
                <a:ea typeface="Times New Roman" panose="02020603050405020304" pitchFamily="18" charset="0"/>
                <a:cs typeface="Arial" panose="020B0604020202020204" pitchFamily="34" charset="0"/>
              </a:rPr>
              <a:t> tập chủ</a:t>
            </a:r>
            <a:r>
              <a:rPr lang="en-US" sz="5000" b="1">
                <a:effectLst/>
                <a:latin typeface="Arial" panose="020B0604020202020204" pitchFamily="34" charset="0"/>
                <a:ea typeface="Times New Roman" panose="02020603050405020304" pitchFamily="18" charset="0"/>
                <a:cs typeface="Arial" panose="020B0604020202020204" pitchFamily="34" charset="0"/>
              </a:rPr>
              <a:t> </a:t>
            </a:r>
            <a:r>
              <a:rPr lang="vi-VN" sz="5000" b="1">
                <a:effectLst/>
                <a:latin typeface="Arial" panose="020B0604020202020204" pitchFamily="34" charset="0"/>
                <a:ea typeface="Times New Roman" panose="02020603050405020304" pitchFamily="18" charset="0"/>
                <a:cs typeface="Arial" panose="020B0604020202020204" pitchFamily="34" charset="0"/>
              </a:rPr>
              <a:t>đề 3</a:t>
            </a:r>
            <a:r>
              <a:rPr lang="vi-VN" sz="5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6837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96233" y="-206777"/>
            <a:ext cx="2163067" cy="375295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10109" y="6641098"/>
            <a:ext cx="5730130" cy="477720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239687">
            <a:off x="-1673857" y="-1390810"/>
            <a:ext cx="5248259" cy="569559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3729" y="7391295"/>
            <a:ext cx="4044858" cy="2419560"/>
          </a:xfrm>
          <a:prstGeom prst="rect">
            <a:avLst/>
          </a:prstGeom>
        </p:spPr>
      </p:pic>
      <p:sp>
        <p:nvSpPr>
          <p:cNvPr id="8" name="TextBox 7">
            <a:extLst>
              <a:ext uri="{FF2B5EF4-FFF2-40B4-BE49-F238E27FC236}">
                <a16:creationId xmlns:a16="http://schemas.microsoft.com/office/drawing/2014/main" id="{07078D48-EFD1-115F-F420-FE05CFF538F3}"/>
              </a:ext>
            </a:extLst>
          </p:cNvPr>
          <p:cNvSpPr txBox="1"/>
          <p:nvPr/>
        </p:nvSpPr>
        <p:spPr>
          <a:xfrm>
            <a:off x="1157514" y="3002899"/>
            <a:ext cx="15972971" cy="3557512"/>
          </a:xfrm>
          <a:prstGeom prst="rect">
            <a:avLst/>
          </a:prstGeom>
          <a:noFill/>
        </p:spPr>
        <p:txBody>
          <a:bodyPr wrap="square">
            <a:spAutoFit/>
          </a:bodyPr>
          <a:lstStyle/>
          <a:p>
            <a:pPr algn="ctr">
              <a:lnSpc>
                <a:spcPct val="150000"/>
              </a:lnSpc>
            </a:pPr>
            <a:r>
              <a:rPr lang="en-US" sz="8000" b="1">
                <a:solidFill>
                  <a:schemeClr val="accent1">
                    <a:lumMod val="50000"/>
                  </a:schemeClr>
                </a:solidFill>
                <a:latin typeface="Arial" panose="020B0604020202020204" pitchFamily="34" charset="0"/>
                <a:cs typeface="Arial" panose="020B0604020202020204" pitchFamily="34" charset="0"/>
              </a:rPr>
              <a:t>CẢM ƠN CÁC EM </a:t>
            </a:r>
          </a:p>
          <a:p>
            <a:pPr algn="ctr">
              <a:lnSpc>
                <a:spcPct val="150000"/>
              </a:lnSpc>
            </a:pPr>
            <a:r>
              <a:rPr lang="en-US" sz="8000" b="1">
                <a:solidFill>
                  <a:schemeClr val="accent1">
                    <a:lumMod val="50000"/>
                  </a:schemeClr>
                </a:solidFill>
                <a:latin typeface="Arial" panose="020B0604020202020204" pitchFamily="34" charset="0"/>
                <a:cs typeface="Arial" panose="020B0604020202020204" pitchFamily="34" charset="0"/>
              </a:rPr>
              <a:t>ĐÃ LẮNG NGHE BÀI GIẢNG!</a:t>
            </a:r>
            <a:endParaRPr lang="en-US" sz="80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525021"/>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0" y="-17318"/>
            <a:ext cx="18288000" cy="13716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84001">
            <a:off x="-309759" y="-794383"/>
            <a:ext cx="3509337" cy="2925731"/>
          </a:xfrm>
          <a:prstGeom prst="rect">
            <a:avLst/>
          </a:prstGeom>
        </p:spPr>
      </p:pic>
      <p:sp>
        <p:nvSpPr>
          <p:cNvPr id="15" name="TextBox 14">
            <a:extLst>
              <a:ext uri="{FF2B5EF4-FFF2-40B4-BE49-F238E27FC236}">
                <a16:creationId xmlns:a16="http://schemas.microsoft.com/office/drawing/2014/main" id="{19C6994E-F79D-1223-AD2F-D2E916EA338D}"/>
              </a:ext>
            </a:extLst>
          </p:cNvPr>
          <p:cNvSpPr txBox="1"/>
          <p:nvPr/>
        </p:nvSpPr>
        <p:spPr>
          <a:xfrm>
            <a:off x="4953000" y="0"/>
            <a:ext cx="10210800" cy="1205073"/>
          </a:xfrm>
          <a:prstGeom prst="rect">
            <a:avLst/>
          </a:prstGeom>
          <a:noFill/>
        </p:spPr>
        <p:txBody>
          <a:bodyPr wrap="square">
            <a:spAutoFit/>
          </a:bodyPr>
          <a:lstStyle/>
          <a:p>
            <a:pPr marL="0" marR="0" algn="just">
              <a:lnSpc>
                <a:spcPct val="150000"/>
              </a:lnSpc>
              <a:spcBef>
                <a:spcPts val="600"/>
              </a:spcBef>
              <a:spcAft>
                <a:spcPts val="800"/>
              </a:spcAft>
            </a:pPr>
            <a:r>
              <a:rPr lang="en-US" sz="5500" b="1">
                <a:solidFill>
                  <a:srgbClr val="000000"/>
                </a:solidFill>
                <a:effectLst/>
                <a:latin typeface="Arial" panose="020B0604020202020204" pitchFamily="34" charset="0"/>
                <a:ea typeface="Calibri" panose="020F0502020204030204" pitchFamily="34" charset="0"/>
                <a:cs typeface="Arial" panose="020B0604020202020204" pitchFamily="34" charset="0"/>
              </a:rPr>
              <a:t>I</a:t>
            </a:r>
            <a:r>
              <a:rPr lang="vi-VN" sz="5500" b="1">
                <a:solidFill>
                  <a:srgbClr val="000000"/>
                </a:solidFill>
                <a:effectLst/>
                <a:latin typeface="Arial" panose="020B0604020202020204" pitchFamily="34" charset="0"/>
                <a:ea typeface="Calibri" panose="020F0502020204030204" pitchFamily="34" charset="0"/>
                <a:cs typeface="Arial" panose="020B0604020202020204" pitchFamily="34" charset="0"/>
              </a:rPr>
              <a:t>. Thế năng và động năng</a:t>
            </a:r>
            <a:endParaRPr lang="en-US" sz="5500">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A9382C9-55FE-1F14-DAAF-49D437FE5023}"/>
              </a:ext>
            </a:extLst>
          </p:cNvPr>
          <p:cNvSpPr txBox="1"/>
          <p:nvPr/>
        </p:nvSpPr>
        <p:spPr>
          <a:xfrm>
            <a:off x="7010400" y="1153466"/>
            <a:ext cx="4724400" cy="1103892"/>
          </a:xfrm>
          <a:prstGeom prst="rect">
            <a:avLst/>
          </a:prstGeom>
          <a:noFill/>
        </p:spPr>
        <p:txBody>
          <a:bodyPr wrap="square" rtlCol="0">
            <a:spAutoFit/>
          </a:bodyPr>
          <a:lstStyle/>
          <a:p>
            <a:pPr algn="ctr">
              <a:lnSpc>
                <a:spcPct val="150000"/>
              </a:lnSpc>
            </a:pPr>
            <a:r>
              <a:rPr lang="en-US" sz="5000" b="1">
                <a:solidFill>
                  <a:srgbClr val="002060"/>
                </a:solidFill>
                <a:latin typeface="Arial" panose="020B0604020202020204" pitchFamily="34" charset="0"/>
                <a:cs typeface="Arial" panose="020B0604020202020204" pitchFamily="34" charset="0"/>
              </a:rPr>
              <a:t>1. Thế năng</a:t>
            </a:r>
          </a:p>
        </p:txBody>
      </p:sp>
      <p:sp>
        <p:nvSpPr>
          <p:cNvPr id="20" name="TextBox 19">
            <a:extLst>
              <a:ext uri="{FF2B5EF4-FFF2-40B4-BE49-F238E27FC236}">
                <a16:creationId xmlns:a16="http://schemas.microsoft.com/office/drawing/2014/main" id="{CCE2087E-8D34-28E4-AC5A-DCB4AFDE34A9}"/>
              </a:ext>
            </a:extLst>
          </p:cNvPr>
          <p:cNvSpPr txBox="1"/>
          <p:nvPr/>
        </p:nvSpPr>
        <p:spPr>
          <a:xfrm>
            <a:off x="2431292" y="2507748"/>
            <a:ext cx="15420470" cy="2762936"/>
          </a:xfrm>
          <a:prstGeom prst="rect">
            <a:avLst/>
          </a:prstGeom>
          <a:noFill/>
        </p:spPr>
        <p:txBody>
          <a:bodyPr wrap="square">
            <a:spAutoFit/>
          </a:bodyPr>
          <a:lstStyle/>
          <a:p>
            <a:pPr marL="0" marR="90170" algn="just">
              <a:lnSpc>
                <a:spcPct val="150000"/>
              </a:lnSpc>
              <a:spcBef>
                <a:spcPts val="300"/>
              </a:spcBef>
              <a:spcAft>
                <a:spcPts val="300"/>
              </a:spcAft>
            </a:pPr>
            <a:r>
              <a:rPr lang="vi-VN" sz="4000">
                <a:effectLst/>
                <a:ea typeface="Calibri" panose="020F0502020204030204" pitchFamily="34" charset="0"/>
                <a:cs typeface="Times New Roman" panose="02020603050405020304" pitchFamily="18" charset="0"/>
              </a:rPr>
              <a:t>Xét trường hợp búa máy đóng cọc bê tông mà em đã được xem trong video và trong tình huống mở đầu bài học, em hãy cho biết thế năng trọng trường là gì? </a:t>
            </a:r>
            <a:endParaRPr lang="en-US" sz="4000">
              <a:effectLst/>
              <a:ea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E5D24D09-DA94-D801-0B95-9D0C5C6E4C0D}"/>
              </a:ext>
            </a:extLst>
          </p:cNvPr>
          <p:cNvPicPr>
            <a:picLocks noChangeAspect="1"/>
          </p:cNvPicPr>
          <p:nvPr/>
        </p:nvPicPr>
        <p:blipFill rotWithShape="1">
          <a:blip r:embed="rId4">
            <a:extLst>
              <a:ext uri="{28A0092B-C50C-407E-A947-70E740481C1C}">
                <a14:useLocalDpi xmlns:a14="http://schemas.microsoft.com/office/drawing/2010/main" val="0"/>
              </a:ext>
            </a:extLst>
          </a:blip>
          <a:srcRect r="79784" b="66298"/>
          <a:stretch/>
        </p:blipFill>
        <p:spPr>
          <a:xfrm>
            <a:off x="0" y="2257358"/>
            <a:ext cx="2490839" cy="2335779"/>
          </a:xfrm>
          <a:prstGeom prst="rect">
            <a:avLst/>
          </a:prstGeom>
        </p:spPr>
      </p:pic>
      <p:pic>
        <p:nvPicPr>
          <p:cNvPr id="7" name="Picture 6">
            <a:extLst>
              <a:ext uri="{FF2B5EF4-FFF2-40B4-BE49-F238E27FC236}">
                <a16:creationId xmlns:a16="http://schemas.microsoft.com/office/drawing/2014/main" id="{3E8DA90F-1DA7-1B66-2185-CD7F00B713BF}"/>
              </a:ext>
            </a:extLst>
          </p:cNvPr>
          <p:cNvPicPr>
            <a:picLocks noChangeAspect="1"/>
          </p:cNvPicPr>
          <p:nvPr/>
        </p:nvPicPr>
        <p:blipFill rotWithShape="1">
          <a:blip r:embed="rId5">
            <a:extLst>
              <a:ext uri="{28A0092B-C50C-407E-A947-70E740481C1C}">
                <a14:useLocalDpi xmlns:a14="http://schemas.microsoft.com/office/drawing/2010/main" val="0"/>
              </a:ext>
            </a:extLst>
          </a:blip>
          <a:srcRect l="3955" t="5199" r="61881" b="49443"/>
          <a:stretch/>
        </p:blipFill>
        <p:spPr>
          <a:xfrm rot="20029851">
            <a:off x="-338808" y="5407128"/>
            <a:ext cx="5526347" cy="4127062"/>
          </a:xfrm>
          <a:prstGeom prst="rect">
            <a:avLst/>
          </a:prstGeom>
        </p:spPr>
      </p:pic>
      <p:sp>
        <p:nvSpPr>
          <p:cNvPr id="8" name="Rectangle 7">
            <a:extLst>
              <a:ext uri="{FF2B5EF4-FFF2-40B4-BE49-F238E27FC236}">
                <a16:creationId xmlns:a16="http://schemas.microsoft.com/office/drawing/2014/main" id="{DD307A87-976E-F051-FDEB-6EC860D36002}"/>
              </a:ext>
            </a:extLst>
          </p:cNvPr>
          <p:cNvSpPr/>
          <p:nvPr/>
        </p:nvSpPr>
        <p:spPr>
          <a:xfrm>
            <a:off x="4724400" y="6667500"/>
            <a:ext cx="12954000" cy="3276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600"/>
              </a:spcBef>
              <a:spcAft>
                <a:spcPts val="800"/>
              </a:spcAft>
            </a:pPr>
            <a:r>
              <a:rPr lang="vi-VN" sz="4000">
                <a:solidFill>
                  <a:schemeClr val="tx1"/>
                </a:solidFill>
                <a:effectLst/>
                <a:ea typeface="Calibri" panose="020F0502020204030204" pitchFamily="34" charset="0"/>
                <a:cs typeface="Times New Roman" panose="02020603050405020304" pitchFamily="18" charset="0"/>
              </a:rPr>
              <a:t>Lực của máy thực hiện công di chuyển búa máy lên cao. Năng lượng từ máy đã chuyển thành năng lượng dự trữ ở búa máy, gọi là thế năng trọng trường</a:t>
            </a:r>
            <a:r>
              <a:rPr lang="en-US" sz="4000">
                <a:solidFill>
                  <a:schemeClr val="tx1"/>
                </a:solidFill>
                <a:effectLst/>
                <a:ea typeface="Calibri" panose="020F0502020204030204"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145">
                                          <p:stCondLst>
                                            <p:cond delay="0"/>
                                          </p:stCondLst>
                                        </p:cTn>
                                        <p:tgtEl>
                                          <p:spTgt spid="7"/>
                                        </p:tgtEl>
                                      </p:cBhvr>
                                    </p:animEffect>
                                    <p:anim calcmode="lin" valueType="num">
                                      <p:cBhvr>
                                        <p:cTn id="16"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21" dur="7">
                                          <p:stCondLst>
                                            <p:cond delay="162"/>
                                          </p:stCondLst>
                                        </p:cTn>
                                        <p:tgtEl>
                                          <p:spTgt spid="7"/>
                                        </p:tgtEl>
                                      </p:cBhvr>
                                      <p:to x="100000" y="60000"/>
                                    </p:animScale>
                                    <p:animScale>
                                      <p:cBhvr>
                                        <p:cTn id="22" dur="41" decel="50000">
                                          <p:stCondLst>
                                            <p:cond delay="169"/>
                                          </p:stCondLst>
                                        </p:cTn>
                                        <p:tgtEl>
                                          <p:spTgt spid="7"/>
                                        </p:tgtEl>
                                      </p:cBhvr>
                                      <p:to x="100000" y="100000"/>
                                    </p:animScale>
                                    <p:animScale>
                                      <p:cBhvr>
                                        <p:cTn id="23" dur="7">
                                          <p:stCondLst>
                                            <p:cond delay="328"/>
                                          </p:stCondLst>
                                        </p:cTn>
                                        <p:tgtEl>
                                          <p:spTgt spid="7"/>
                                        </p:tgtEl>
                                      </p:cBhvr>
                                      <p:to x="100000" y="80000"/>
                                    </p:animScale>
                                    <p:animScale>
                                      <p:cBhvr>
                                        <p:cTn id="24" dur="41" decel="50000">
                                          <p:stCondLst>
                                            <p:cond delay="335"/>
                                          </p:stCondLst>
                                        </p:cTn>
                                        <p:tgtEl>
                                          <p:spTgt spid="7"/>
                                        </p:tgtEl>
                                      </p:cBhvr>
                                      <p:to x="100000" y="100000"/>
                                    </p:animScale>
                                    <p:animScale>
                                      <p:cBhvr>
                                        <p:cTn id="25" dur="7">
                                          <p:stCondLst>
                                            <p:cond delay="410"/>
                                          </p:stCondLst>
                                        </p:cTn>
                                        <p:tgtEl>
                                          <p:spTgt spid="7"/>
                                        </p:tgtEl>
                                      </p:cBhvr>
                                      <p:to x="100000" y="90000"/>
                                    </p:animScale>
                                    <p:animScale>
                                      <p:cBhvr>
                                        <p:cTn id="26" dur="41" decel="50000">
                                          <p:stCondLst>
                                            <p:cond delay="417"/>
                                          </p:stCondLst>
                                        </p:cTn>
                                        <p:tgtEl>
                                          <p:spTgt spid="7"/>
                                        </p:tgtEl>
                                      </p:cBhvr>
                                      <p:to x="100000" y="100000"/>
                                    </p:animScale>
                                    <p:animScale>
                                      <p:cBhvr>
                                        <p:cTn id="27" dur="7">
                                          <p:stCondLst>
                                            <p:cond delay="452"/>
                                          </p:stCondLst>
                                        </p:cTn>
                                        <p:tgtEl>
                                          <p:spTgt spid="7"/>
                                        </p:tgtEl>
                                      </p:cBhvr>
                                      <p:to x="100000" y="95000"/>
                                    </p:animScale>
                                    <p:animScale>
                                      <p:cBhvr>
                                        <p:cTn id="28" dur="41" decel="50000">
                                          <p:stCondLst>
                                            <p:cond delay="459"/>
                                          </p:stCondLst>
                                        </p:cTn>
                                        <p:tgtEl>
                                          <p:spTgt spid="7"/>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145">
                                          <p:stCondLst>
                                            <p:cond delay="0"/>
                                          </p:stCondLst>
                                        </p:cTn>
                                        <p:tgtEl>
                                          <p:spTgt spid="8"/>
                                        </p:tgtEl>
                                      </p:cBhvr>
                                    </p:animEffect>
                                    <p:anim calcmode="lin" valueType="num">
                                      <p:cBhvr>
                                        <p:cTn id="3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37" dur="7">
                                          <p:stCondLst>
                                            <p:cond delay="162"/>
                                          </p:stCondLst>
                                        </p:cTn>
                                        <p:tgtEl>
                                          <p:spTgt spid="8"/>
                                        </p:tgtEl>
                                      </p:cBhvr>
                                      <p:to x="100000" y="60000"/>
                                    </p:animScale>
                                    <p:animScale>
                                      <p:cBhvr>
                                        <p:cTn id="38" dur="41" decel="50000">
                                          <p:stCondLst>
                                            <p:cond delay="169"/>
                                          </p:stCondLst>
                                        </p:cTn>
                                        <p:tgtEl>
                                          <p:spTgt spid="8"/>
                                        </p:tgtEl>
                                      </p:cBhvr>
                                      <p:to x="100000" y="100000"/>
                                    </p:animScale>
                                    <p:animScale>
                                      <p:cBhvr>
                                        <p:cTn id="39" dur="7">
                                          <p:stCondLst>
                                            <p:cond delay="328"/>
                                          </p:stCondLst>
                                        </p:cTn>
                                        <p:tgtEl>
                                          <p:spTgt spid="8"/>
                                        </p:tgtEl>
                                      </p:cBhvr>
                                      <p:to x="100000" y="80000"/>
                                    </p:animScale>
                                    <p:animScale>
                                      <p:cBhvr>
                                        <p:cTn id="40" dur="41" decel="50000">
                                          <p:stCondLst>
                                            <p:cond delay="335"/>
                                          </p:stCondLst>
                                        </p:cTn>
                                        <p:tgtEl>
                                          <p:spTgt spid="8"/>
                                        </p:tgtEl>
                                      </p:cBhvr>
                                      <p:to x="100000" y="100000"/>
                                    </p:animScale>
                                    <p:animScale>
                                      <p:cBhvr>
                                        <p:cTn id="41" dur="7">
                                          <p:stCondLst>
                                            <p:cond delay="410"/>
                                          </p:stCondLst>
                                        </p:cTn>
                                        <p:tgtEl>
                                          <p:spTgt spid="8"/>
                                        </p:tgtEl>
                                      </p:cBhvr>
                                      <p:to x="100000" y="90000"/>
                                    </p:animScale>
                                    <p:animScale>
                                      <p:cBhvr>
                                        <p:cTn id="42" dur="41" decel="50000">
                                          <p:stCondLst>
                                            <p:cond delay="417"/>
                                          </p:stCondLst>
                                        </p:cTn>
                                        <p:tgtEl>
                                          <p:spTgt spid="8"/>
                                        </p:tgtEl>
                                      </p:cBhvr>
                                      <p:to x="100000" y="100000"/>
                                    </p:animScale>
                                    <p:animScale>
                                      <p:cBhvr>
                                        <p:cTn id="43" dur="7">
                                          <p:stCondLst>
                                            <p:cond delay="452"/>
                                          </p:stCondLst>
                                        </p:cTn>
                                        <p:tgtEl>
                                          <p:spTgt spid="8"/>
                                        </p:tgtEl>
                                      </p:cBhvr>
                                      <p:to x="100000" y="95000"/>
                                    </p:animScale>
                                    <p:animScale>
                                      <p:cBhvr>
                                        <p:cTn id="44" dur="41" decel="50000">
                                          <p:stCondLst>
                                            <p:cond delay="459"/>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5" name="Group 5"/>
          <p:cNvGrpSpPr/>
          <p:nvPr/>
        </p:nvGrpSpPr>
        <p:grpSpPr>
          <a:xfrm>
            <a:off x="7086601" y="1295681"/>
            <a:ext cx="9907414" cy="7692952"/>
            <a:chOff x="0" y="0"/>
            <a:chExt cx="14423829" cy="13732850"/>
          </a:xfrm>
        </p:grpSpPr>
        <p:sp>
          <p:nvSpPr>
            <p:cNvPr id="6" name="Freeform 6"/>
            <p:cNvSpPr/>
            <p:nvPr/>
          </p:nvSpPr>
          <p:spPr>
            <a:xfrm>
              <a:off x="0" y="0"/>
              <a:ext cx="14423828" cy="13732850"/>
            </a:xfrm>
            <a:custGeom>
              <a:avLst/>
              <a:gdLst/>
              <a:ahLst/>
              <a:cxnLst/>
              <a:rect l="l" t="t" r="r" b="b"/>
              <a:pathLst>
                <a:path w="14423828" h="13732850">
                  <a:moveTo>
                    <a:pt x="14119028" y="0"/>
                  </a:moveTo>
                  <a:lnTo>
                    <a:pt x="304800" y="0"/>
                  </a:lnTo>
                  <a:cubicBezTo>
                    <a:pt x="135890" y="0"/>
                    <a:pt x="0" y="135890"/>
                    <a:pt x="0" y="304800"/>
                  </a:cubicBezTo>
                  <a:lnTo>
                    <a:pt x="0" y="13428050"/>
                  </a:lnTo>
                  <a:cubicBezTo>
                    <a:pt x="0" y="13596959"/>
                    <a:pt x="135890" y="13732850"/>
                    <a:pt x="304800" y="13732850"/>
                  </a:cubicBezTo>
                  <a:lnTo>
                    <a:pt x="14119028" y="13732850"/>
                  </a:lnTo>
                  <a:cubicBezTo>
                    <a:pt x="14287939" y="13732850"/>
                    <a:pt x="14423828" y="13596959"/>
                    <a:pt x="14423828" y="13428050"/>
                  </a:cubicBezTo>
                  <a:lnTo>
                    <a:pt x="14423828" y="304800"/>
                  </a:lnTo>
                  <a:cubicBezTo>
                    <a:pt x="14423828" y="135890"/>
                    <a:pt x="14287939" y="0"/>
                    <a:pt x="14119028" y="0"/>
                  </a:cubicBezTo>
                  <a:close/>
                </a:path>
              </a:pathLst>
            </a:custGeom>
            <a:solidFill>
              <a:srgbClr val="F1D1C7"/>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1472006" y="7686855"/>
            <a:ext cx="5248259" cy="569559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6261" y="895350"/>
            <a:ext cx="3472856" cy="2077399"/>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D0158DA-646E-FF87-9EAF-F4F4408A1EE4}"/>
                  </a:ext>
                </a:extLst>
              </p:cNvPr>
              <p:cNvSpPr txBox="1"/>
              <p:nvPr/>
            </p:nvSpPr>
            <p:spPr>
              <a:xfrm>
                <a:off x="7696200" y="1613594"/>
                <a:ext cx="8991600" cy="7057125"/>
              </a:xfrm>
              <a:prstGeom prst="rect">
                <a:avLst/>
              </a:prstGeom>
              <a:noFill/>
            </p:spPr>
            <p:txBody>
              <a:bodyPr wrap="square">
                <a:spAutoFit/>
              </a:bodyPr>
              <a:lstStyle/>
              <a:p>
                <a:pPr marL="0" marR="0" algn="just">
                  <a:lnSpc>
                    <a:spcPct val="150000"/>
                  </a:lnSpc>
                  <a:spcBef>
                    <a:spcPts val="0"/>
                  </a:spcBef>
                  <a:spcAft>
                    <a:spcPts val="800"/>
                  </a:spcAft>
                </a:pPr>
                <a:r>
                  <a:rPr lang="en-US" sz="4000">
                    <a:effectLst/>
                    <a:latin typeface="Arial" panose="020B0604020202020204" pitchFamily="34" charset="0"/>
                    <a:ea typeface="Calibri" panose="020F0502020204030204" pitchFamily="34" charset="0"/>
                    <a:cs typeface="Arial" panose="020B0604020202020204" pitchFamily="34" charset="0"/>
                  </a:rPr>
                  <a:t>Công</a:t>
                </a:r>
                <a:r>
                  <a:rPr lang="vi-VN" sz="4000">
                    <a:effectLst/>
                    <a:latin typeface="Arial" panose="020B0604020202020204" pitchFamily="34" charset="0"/>
                    <a:ea typeface="Calibri" panose="020F0502020204030204" pitchFamily="34" charset="0"/>
                    <a:cs typeface="Arial" panose="020B0604020202020204" pitchFamily="34" charset="0"/>
                  </a:rPr>
                  <a:t> thức tính thế năng trọng trường:</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800"/>
                  </a:spcAft>
                </a:pP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a:rPr lang="vi-VN" sz="4000" b="1" i="1">
                            <a:effectLst/>
                            <a:latin typeface="Cambria Math" panose="02040503050406030204" pitchFamily="18" charset="0"/>
                            <a:ea typeface="Calibri" panose="020F0502020204030204" pitchFamily="34" charset="0"/>
                            <a:cs typeface="Arial" panose="020B0604020202020204" pitchFamily="34" charset="0"/>
                          </a:rPr>
                          <m:t>𝐖</m:t>
                        </m:r>
                      </m:e>
                      <m:sub>
                        <m:r>
                          <a:rPr lang="vi-VN" sz="4000" b="1" i="1">
                            <a:effectLst/>
                            <a:latin typeface="Cambria Math" panose="02040503050406030204" pitchFamily="18" charset="0"/>
                            <a:ea typeface="Calibri" panose="020F0502020204030204" pitchFamily="34" charset="0"/>
                            <a:cs typeface="Arial" panose="020B0604020202020204" pitchFamily="34" charset="0"/>
                          </a:rPr>
                          <m:t>𝐭</m:t>
                        </m:r>
                      </m:sub>
                    </m:sSub>
                    <m:r>
                      <a:rPr lang="vi-VN" sz="4000">
                        <a:effectLst/>
                        <a:latin typeface="Cambria Math" panose="02040503050406030204" pitchFamily="18" charset="0"/>
                        <a:ea typeface="Calibri" panose="020F0502020204030204" pitchFamily="34" charset="0"/>
                        <a:cs typeface="Arial" panose="020B0604020202020204" pitchFamily="34" charset="0"/>
                      </a:rPr>
                      <m:t>=</m:t>
                    </m:r>
                    <m:r>
                      <a:rPr lang="vi-VN" sz="4000" b="1" i="1">
                        <a:effectLst/>
                        <a:latin typeface="Cambria Math" panose="02040503050406030204" pitchFamily="18" charset="0"/>
                        <a:ea typeface="Calibri" panose="020F0502020204030204" pitchFamily="34" charset="0"/>
                        <a:cs typeface="Arial" panose="020B0604020202020204" pitchFamily="34" charset="0"/>
                      </a:rPr>
                      <m:t>𝐦</m:t>
                    </m:r>
                    <m:r>
                      <a:rPr lang="vi-VN" sz="4000">
                        <a:effectLst/>
                        <a:latin typeface="Cambria Math" panose="02040503050406030204" pitchFamily="18" charset="0"/>
                        <a:ea typeface="Calibri" panose="020F0502020204030204" pitchFamily="34" charset="0"/>
                        <a:cs typeface="Arial" panose="020B0604020202020204" pitchFamily="34" charset="0"/>
                      </a:rPr>
                      <m:t>.</m:t>
                    </m:r>
                    <m:r>
                      <a:rPr lang="vi-VN" sz="4000" b="1" i="1">
                        <a:effectLst/>
                        <a:latin typeface="Cambria Math" panose="02040503050406030204" pitchFamily="18" charset="0"/>
                        <a:ea typeface="Calibri" panose="020F0502020204030204" pitchFamily="34" charset="0"/>
                        <a:cs typeface="Arial" panose="020B0604020202020204" pitchFamily="34" charset="0"/>
                      </a:rPr>
                      <m:t>𝐠</m:t>
                    </m:r>
                    <m:r>
                      <a:rPr lang="vi-VN" sz="4000">
                        <a:effectLst/>
                        <a:latin typeface="Cambria Math" panose="02040503050406030204" pitchFamily="18" charset="0"/>
                        <a:ea typeface="Calibri" panose="020F0502020204030204" pitchFamily="34" charset="0"/>
                        <a:cs typeface="Arial" panose="020B0604020202020204" pitchFamily="34" charset="0"/>
                      </a:rPr>
                      <m:t>.</m:t>
                    </m:r>
                    <m:r>
                      <a:rPr lang="vi-VN" sz="4000" b="1" i="1">
                        <a:effectLst/>
                        <a:latin typeface="Cambria Math" panose="02040503050406030204" pitchFamily="18" charset="0"/>
                        <a:ea typeface="Calibri" panose="020F0502020204030204" pitchFamily="34" charset="0"/>
                        <a:cs typeface="Arial" panose="020B0604020202020204" pitchFamily="34" charset="0"/>
                      </a:rPr>
                      <m:t>𝐡</m:t>
                    </m:r>
                  </m:oMath>
                </a14:m>
                <a:r>
                  <a:rPr lang="vi-VN" sz="4000">
                    <a:effectLst/>
                    <a:latin typeface="Arial" panose="020B0604020202020204" pitchFamily="34" charset="0"/>
                    <a:ea typeface="Calibri" panose="020F0502020204030204" pitchFamily="34" charset="0"/>
                    <a:cs typeface="Arial" panose="020B0604020202020204" pitchFamily="34" charset="0"/>
                  </a:rPr>
                  <a:t> (1)</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000" u="sng">
                    <a:effectLst/>
                    <a:latin typeface="Arial" panose="020B0604020202020204" pitchFamily="34" charset="0"/>
                    <a:ea typeface="Calibri" panose="020F0502020204030204" pitchFamily="34" charset="0"/>
                    <a:cs typeface="Arial" panose="020B0604020202020204" pitchFamily="34" charset="0"/>
                  </a:rPr>
                  <a:t>Trong</a:t>
                </a:r>
                <a:r>
                  <a:rPr lang="vi-VN" sz="4000" u="sng">
                    <a:effectLst/>
                    <a:latin typeface="Arial" panose="020B0604020202020204" pitchFamily="34" charset="0"/>
                    <a:ea typeface="Calibri" panose="020F0502020204030204" pitchFamily="34" charset="0"/>
                    <a:cs typeface="Arial" panose="020B0604020202020204" pitchFamily="34" charset="0"/>
                  </a:rPr>
                  <a:t> đó: </a:t>
                </a:r>
                <a:endParaRPr lang="en-US" sz="4000" u="sng">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vi-VN" sz="4000">
                    <a:effectLst/>
                    <a:latin typeface="Arial" panose="020B0604020202020204" pitchFamily="34" charset="0"/>
                    <a:ea typeface="Calibri" panose="020F0502020204030204" pitchFamily="34" charset="0"/>
                    <a:cs typeface="Arial" panose="020B0604020202020204" pitchFamily="34" charset="0"/>
                  </a:rPr>
                  <a:t>m: khối lượng của vật (kg)</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vi-VN" sz="4000">
                    <a:effectLst/>
                    <a:latin typeface="Arial" panose="020B0604020202020204" pitchFamily="34" charset="0"/>
                    <a:ea typeface="Calibri" panose="020F0502020204030204" pitchFamily="34" charset="0"/>
                    <a:cs typeface="Arial" panose="020B0604020202020204" pitchFamily="34" charset="0"/>
                  </a:rPr>
                  <a:t>g: là gia tốc trọng trường.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vi-VN" sz="400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vi-VN" sz="4000" i="1">
                        <a:effectLst/>
                        <a:latin typeface="Cambria Math" panose="02040503050406030204" pitchFamily="18" charset="0"/>
                        <a:ea typeface="Calibri" panose="020F0502020204030204" pitchFamily="34" charset="0"/>
                        <a:cs typeface="Arial" panose="020B0604020202020204" pitchFamily="34" charset="0"/>
                      </a:rPr>
                      <m:t>𝑔</m:t>
                    </m:r>
                    <m:r>
                      <a:rPr lang="vi-VN" sz="4000" i="1">
                        <a:effectLst/>
                        <a:latin typeface="Cambria Math" panose="02040503050406030204" pitchFamily="18" charset="0"/>
                        <a:ea typeface="Calibri" panose="020F0502020204030204" pitchFamily="34" charset="0"/>
                        <a:cs typeface="Arial" panose="020B0604020202020204" pitchFamily="34" charset="0"/>
                      </a:rPr>
                      <m:t>≈9,81 </m:t>
                    </m:r>
                    <m:r>
                      <a:rPr lang="vi-VN" sz="4000" i="1">
                        <a:effectLst/>
                        <a:latin typeface="Cambria Math" panose="02040503050406030204" pitchFamily="18" charset="0"/>
                        <a:ea typeface="Calibri" panose="020F0502020204030204" pitchFamily="34" charset="0"/>
                        <a:cs typeface="Arial" panose="020B0604020202020204" pitchFamily="34" charset="0"/>
                      </a:rPr>
                      <m:t>𝑚</m:t>
                    </m:r>
                    <m:r>
                      <a:rPr lang="vi-VN"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vi-VN" sz="4000" i="1">
                            <a:effectLst/>
                            <a:latin typeface="Cambria Math" panose="02040503050406030204" pitchFamily="18" charset="0"/>
                            <a:ea typeface="Calibri" panose="020F0502020204030204" pitchFamily="34" charset="0"/>
                            <a:cs typeface="Arial" panose="020B0604020202020204" pitchFamily="34" charset="0"/>
                          </a:rPr>
                          <m:t>𝑠</m:t>
                        </m:r>
                      </m:e>
                      <m:sup>
                        <m:r>
                          <a:rPr lang="vi-VN" sz="40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vi-VN"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vi-VN" sz="4000">
                    <a:effectLst/>
                    <a:latin typeface="Arial" panose="020B0604020202020204" pitchFamily="34" charset="0"/>
                    <a:ea typeface="Calibri" panose="020F0502020204030204" pitchFamily="34" charset="0"/>
                    <a:cs typeface="Arial" panose="020B0604020202020204" pitchFamily="34" charset="0"/>
                  </a:rPr>
                  <a:t>h: độ cao của vật so với mặt đất (m).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DD0158DA-646E-FF87-9EAF-F4F4408A1EE4}"/>
                  </a:ext>
                </a:extLst>
              </p:cNvPr>
              <p:cNvSpPr txBox="1">
                <a:spLocks noRot="1" noChangeAspect="1" noMove="1" noResize="1" noEditPoints="1" noAdjustHandles="1" noChangeArrowheads="1" noChangeShapeType="1" noTextEdit="1"/>
              </p:cNvSpPr>
              <p:nvPr/>
            </p:nvSpPr>
            <p:spPr>
              <a:xfrm>
                <a:off x="7696200" y="1613594"/>
                <a:ext cx="8991600" cy="7057125"/>
              </a:xfrm>
              <a:prstGeom prst="rect">
                <a:avLst/>
              </a:prstGeom>
              <a:blipFill>
                <a:blip r:embed="rId6"/>
                <a:stretch>
                  <a:fillRect l="-2441" r="-136" b="-2852"/>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330788DE-FC9E-1BCE-CD1E-8F3C1FCF65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325" y="2472539"/>
            <a:ext cx="6783075" cy="678307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barn(inVertical)">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barn(inVertical)">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barn(inVertical)">
                                      <p:cBhvr>
                                        <p:cTn id="4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5" name="Group 5"/>
          <p:cNvGrpSpPr/>
          <p:nvPr/>
        </p:nvGrpSpPr>
        <p:grpSpPr>
          <a:xfrm>
            <a:off x="7910845" y="1691604"/>
            <a:ext cx="9032529" cy="3066788"/>
            <a:chOff x="0" y="0"/>
            <a:chExt cx="16124156" cy="6603141"/>
          </a:xfrm>
        </p:grpSpPr>
        <p:sp>
          <p:nvSpPr>
            <p:cNvPr id="6" name="Freeform 6"/>
            <p:cNvSpPr/>
            <p:nvPr/>
          </p:nvSpPr>
          <p:spPr>
            <a:xfrm>
              <a:off x="0" y="0"/>
              <a:ext cx="16124157" cy="6603141"/>
            </a:xfrm>
            <a:custGeom>
              <a:avLst/>
              <a:gdLst/>
              <a:ahLst/>
              <a:cxnLst/>
              <a:rect l="l" t="t" r="r" b="b"/>
              <a:pathLst>
                <a:path w="16124157" h="6603141">
                  <a:moveTo>
                    <a:pt x="15819357" y="0"/>
                  </a:moveTo>
                  <a:lnTo>
                    <a:pt x="304800" y="0"/>
                  </a:lnTo>
                  <a:cubicBezTo>
                    <a:pt x="135890" y="0"/>
                    <a:pt x="0" y="135890"/>
                    <a:pt x="0" y="304800"/>
                  </a:cubicBezTo>
                  <a:lnTo>
                    <a:pt x="0" y="6298341"/>
                  </a:lnTo>
                  <a:cubicBezTo>
                    <a:pt x="0" y="6467251"/>
                    <a:pt x="135890" y="6603141"/>
                    <a:pt x="304800" y="6603141"/>
                  </a:cubicBezTo>
                  <a:lnTo>
                    <a:pt x="15819357" y="6603141"/>
                  </a:lnTo>
                  <a:cubicBezTo>
                    <a:pt x="15988266" y="6603141"/>
                    <a:pt x="16124157" y="6467251"/>
                    <a:pt x="16124157" y="6298341"/>
                  </a:cubicBezTo>
                  <a:lnTo>
                    <a:pt x="16124157" y="304800"/>
                  </a:lnTo>
                  <a:cubicBezTo>
                    <a:pt x="16124157" y="135890"/>
                    <a:pt x="15988266" y="0"/>
                    <a:pt x="15819357" y="0"/>
                  </a:cubicBezTo>
                  <a:close/>
                </a:path>
              </a:pathLst>
            </a:custGeom>
            <a:solidFill>
              <a:srgbClr val="F1D1C7"/>
            </a:solidFill>
          </p:spPr>
        </p:sp>
      </p:grpSp>
      <p:grpSp>
        <p:nvGrpSpPr>
          <p:cNvPr id="7" name="Group 7"/>
          <p:cNvGrpSpPr/>
          <p:nvPr/>
        </p:nvGrpSpPr>
        <p:grpSpPr>
          <a:xfrm>
            <a:off x="7961485" y="5676900"/>
            <a:ext cx="9032529" cy="3298228"/>
            <a:chOff x="0" y="0"/>
            <a:chExt cx="16124156" cy="6593279"/>
          </a:xfrm>
        </p:grpSpPr>
        <p:sp>
          <p:nvSpPr>
            <p:cNvPr id="8" name="Freeform 8"/>
            <p:cNvSpPr/>
            <p:nvPr/>
          </p:nvSpPr>
          <p:spPr>
            <a:xfrm>
              <a:off x="0" y="0"/>
              <a:ext cx="16124157" cy="6593280"/>
            </a:xfrm>
            <a:custGeom>
              <a:avLst/>
              <a:gdLst/>
              <a:ahLst/>
              <a:cxnLst/>
              <a:rect l="l" t="t" r="r" b="b"/>
              <a:pathLst>
                <a:path w="16124157" h="6593280">
                  <a:moveTo>
                    <a:pt x="15819357" y="0"/>
                  </a:moveTo>
                  <a:lnTo>
                    <a:pt x="304800" y="0"/>
                  </a:lnTo>
                  <a:cubicBezTo>
                    <a:pt x="135890" y="0"/>
                    <a:pt x="0" y="135890"/>
                    <a:pt x="0" y="304800"/>
                  </a:cubicBezTo>
                  <a:lnTo>
                    <a:pt x="0" y="6288479"/>
                  </a:lnTo>
                  <a:cubicBezTo>
                    <a:pt x="0" y="6457390"/>
                    <a:pt x="135890" y="6593280"/>
                    <a:pt x="304800" y="6593280"/>
                  </a:cubicBezTo>
                  <a:lnTo>
                    <a:pt x="15819357" y="6593280"/>
                  </a:lnTo>
                  <a:cubicBezTo>
                    <a:pt x="15988266" y="6593280"/>
                    <a:pt x="16124157" y="6457390"/>
                    <a:pt x="16124157" y="6288479"/>
                  </a:cubicBezTo>
                  <a:lnTo>
                    <a:pt x="16124157" y="304800"/>
                  </a:lnTo>
                  <a:cubicBezTo>
                    <a:pt x="16124157" y="135890"/>
                    <a:pt x="15988266" y="0"/>
                    <a:pt x="15819357" y="0"/>
                  </a:cubicBezTo>
                  <a:close/>
                </a:path>
              </a:pathLst>
            </a:custGeom>
            <a:solidFill>
              <a:srgbClr val="F1D1C7"/>
            </a:solidFill>
          </p:spPr>
        </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3644">
            <a:off x="-805256" y="-3064151"/>
            <a:ext cx="5248259" cy="569559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0600" y="8451857"/>
            <a:ext cx="2674843" cy="1600042"/>
          </a:xfrm>
          <a:prstGeom prst="rect">
            <a:avLst/>
          </a:prstGeom>
        </p:spPr>
      </p:pic>
      <p:sp>
        <p:nvSpPr>
          <p:cNvPr id="14" name="TextBox 13">
            <a:extLst>
              <a:ext uri="{FF2B5EF4-FFF2-40B4-BE49-F238E27FC236}">
                <a16:creationId xmlns:a16="http://schemas.microsoft.com/office/drawing/2014/main" id="{D515EC51-9DB4-180B-1CC9-D820F4FCD734}"/>
              </a:ext>
            </a:extLst>
          </p:cNvPr>
          <p:cNvSpPr txBox="1"/>
          <p:nvPr/>
        </p:nvSpPr>
        <p:spPr>
          <a:xfrm>
            <a:off x="1891609" y="2412224"/>
            <a:ext cx="5262307" cy="5738879"/>
          </a:xfrm>
          <a:prstGeom prst="rect">
            <a:avLst/>
          </a:prstGeom>
          <a:noFill/>
        </p:spPr>
        <p:txBody>
          <a:bodyPr wrap="square">
            <a:spAutoFit/>
          </a:bodyPr>
          <a:lstStyle/>
          <a:p>
            <a:pPr marL="0" marR="90170" algn="just">
              <a:lnSpc>
                <a:spcPct val="150000"/>
              </a:lnSpc>
              <a:spcBef>
                <a:spcPts val="300"/>
              </a:spcBef>
              <a:spcAft>
                <a:spcPts val="300"/>
              </a:spcAft>
            </a:pPr>
            <a:r>
              <a:rPr lang="vi-VN" sz="5000">
                <a:effectLst/>
                <a:ea typeface="Calibri" panose="020F0502020204030204" pitchFamily="34" charset="0"/>
                <a:cs typeface="Times New Roman" panose="02020603050405020304" pitchFamily="18" charset="0"/>
              </a:rPr>
              <a:t>Em hãy cho biết đơn vị đo của thế năng và giá trị thế năng khi vật ở trên mặt đất?</a:t>
            </a:r>
            <a:endParaRPr lang="en-US" sz="5000">
              <a:effectLst/>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8ECE1F26-ABB6-4EF6-89A5-56247BDBCCC3}"/>
              </a:ext>
            </a:extLst>
          </p:cNvPr>
          <p:cNvSpPr txBox="1"/>
          <p:nvPr/>
        </p:nvSpPr>
        <p:spPr>
          <a:xfrm>
            <a:off x="9173216" y="2195998"/>
            <a:ext cx="6836097" cy="2057999"/>
          </a:xfrm>
          <a:prstGeom prst="rect">
            <a:avLst/>
          </a:prstGeom>
          <a:noFill/>
        </p:spPr>
        <p:txBody>
          <a:bodyPr wrap="square">
            <a:spAutoFit/>
          </a:bodyPr>
          <a:lstStyle/>
          <a:p>
            <a:pPr marL="0" marR="0" algn="just">
              <a:lnSpc>
                <a:spcPct val="150000"/>
              </a:lnSpc>
              <a:spcBef>
                <a:spcPts val="0"/>
              </a:spcBef>
              <a:spcAft>
                <a:spcPts val="800"/>
              </a:spcAft>
            </a:pPr>
            <a:r>
              <a:rPr lang="vi-VN" sz="4500">
                <a:effectLst/>
                <a:ea typeface="Calibri" panose="020F0502020204030204" pitchFamily="34" charset="0"/>
                <a:cs typeface="Arial" panose="020B0604020202020204" pitchFamily="34" charset="0"/>
              </a:rPr>
              <a:t>Thế năng là năng lượng nên được đo bằng jun (J).</a:t>
            </a:r>
            <a:endParaRPr lang="en-US" sz="4500">
              <a:effectLs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638C8FC-CCB0-8AE2-3713-0A6C200A140E}"/>
                  </a:ext>
                </a:extLst>
              </p:cNvPr>
              <p:cNvSpPr txBox="1"/>
              <p:nvPr/>
            </p:nvSpPr>
            <p:spPr>
              <a:xfrm>
                <a:off x="9173216" y="6423499"/>
                <a:ext cx="6859415" cy="2057999"/>
              </a:xfrm>
              <a:prstGeom prst="rect">
                <a:avLst/>
              </a:prstGeom>
              <a:noFill/>
            </p:spPr>
            <p:txBody>
              <a:bodyPr wrap="square">
                <a:spAutoFit/>
              </a:bodyPr>
              <a:lstStyle/>
              <a:p>
                <a:pPr marL="0" marR="0" algn="just">
                  <a:lnSpc>
                    <a:spcPct val="150000"/>
                  </a:lnSpc>
                  <a:spcBef>
                    <a:spcPts val="0"/>
                  </a:spcBef>
                  <a:spcAft>
                    <a:spcPts val="800"/>
                  </a:spcAft>
                </a:pPr>
                <a:r>
                  <a:rPr lang="vi-VN" sz="4500">
                    <a:effectLst/>
                    <a:ea typeface="Calibri" panose="020F0502020204030204" pitchFamily="34" charset="0"/>
                    <a:cs typeface="Arial" panose="020B0604020202020204" pitchFamily="34" charset="0"/>
                  </a:rPr>
                  <a:t>Khi vật ở trên mặt đất, tức là h</a:t>
                </a:r>
                <a:r>
                  <a:rPr lang="en-US" sz="4500">
                    <a:effectLst/>
                    <a:ea typeface="Calibri" panose="020F0502020204030204" pitchFamily="34" charset="0"/>
                    <a:cs typeface="Arial" panose="020B0604020202020204" pitchFamily="34" charset="0"/>
                  </a:rPr>
                  <a:t> </a:t>
                </a:r>
                <a:r>
                  <a:rPr lang="vi-VN" sz="4500">
                    <a:effectLst/>
                    <a:ea typeface="Calibri" panose="020F0502020204030204" pitchFamily="34" charset="0"/>
                    <a:cs typeface="Arial" panose="020B0604020202020204" pitchFamily="34" charset="0"/>
                  </a:rPr>
                  <a:t>=</a:t>
                </a:r>
                <a:r>
                  <a:rPr lang="en-US" sz="4500">
                    <a:effectLst/>
                    <a:ea typeface="Calibri" panose="020F0502020204030204" pitchFamily="34" charset="0"/>
                    <a:cs typeface="Arial" panose="020B0604020202020204" pitchFamily="34" charset="0"/>
                  </a:rPr>
                  <a:t> </a:t>
                </a:r>
                <a:r>
                  <a:rPr lang="vi-VN" sz="4500">
                    <a:effectLst/>
                    <a:ea typeface="Calibri" panose="020F0502020204030204" pitchFamily="34" charset="0"/>
                    <a:cs typeface="Arial" panose="020B0604020202020204" pitchFamily="34" charset="0"/>
                  </a:rPr>
                  <a:t>0 </a:t>
                </a:r>
                <a14:m>
                  <m:oMath xmlns:m="http://schemas.openxmlformats.org/officeDocument/2006/math">
                    <m:r>
                      <a:rPr lang="vi-VN" sz="4500" i="1">
                        <a:effectLst/>
                        <a:latin typeface="Cambria Math" panose="02040503050406030204" pitchFamily="18" charset="0"/>
                        <a:ea typeface="Calibri" panose="020F0502020204030204" pitchFamily="34" charset="0"/>
                        <a:cs typeface="Arial" panose="020B0604020202020204" pitchFamily="34" charset="0"/>
                      </a:rPr>
                      <m:t>⇒</m:t>
                    </m:r>
                  </m:oMath>
                </a14:m>
                <a:r>
                  <a:rPr lang="vi-VN" sz="4500">
                    <a:effectLst/>
                    <a:ea typeface="Calibri" panose="020F0502020204030204" pitchFamily="34" charset="0"/>
                    <a:cs typeface="Arial" panose="020B0604020202020204" pitchFamily="34" charset="0"/>
                  </a:rPr>
                  <a:t> </a:t>
                </a:r>
                <a14:m>
                  <m:oMath xmlns:m="http://schemas.openxmlformats.org/officeDocument/2006/math">
                    <m:sSub>
                      <m:sSubPr>
                        <m:ctrlPr>
                          <a:rPr lang="en-US" sz="4500" i="1">
                            <a:effectLst/>
                            <a:latin typeface="Cambria Math" panose="02040503050406030204" pitchFamily="18" charset="0"/>
                            <a:ea typeface="Calibri" panose="020F0502020204030204" pitchFamily="34" charset="0"/>
                            <a:cs typeface="Arial" panose="020B0604020202020204" pitchFamily="34" charset="0"/>
                          </a:rPr>
                        </m:ctrlPr>
                      </m:sSubPr>
                      <m:e>
                        <m:r>
                          <a:rPr lang="vi-VN" sz="4500" i="1">
                            <a:effectLst/>
                            <a:latin typeface="Cambria Math" panose="02040503050406030204" pitchFamily="18" charset="0"/>
                            <a:ea typeface="Calibri" panose="020F0502020204030204" pitchFamily="34" charset="0"/>
                            <a:cs typeface="Arial" panose="020B0604020202020204" pitchFamily="34" charset="0"/>
                          </a:rPr>
                          <m:t>𝑊</m:t>
                        </m:r>
                      </m:e>
                      <m:sub>
                        <m:r>
                          <a:rPr lang="vi-VN" sz="4500" i="1">
                            <a:effectLst/>
                            <a:latin typeface="Cambria Math" panose="02040503050406030204" pitchFamily="18" charset="0"/>
                            <a:ea typeface="Calibri" panose="020F0502020204030204" pitchFamily="34" charset="0"/>
                            <a:cs typeface="Arial" panose="020B0604020202020204" pitchFamily="34" charset="0"/>
                          </a:rPr>
                          <m:t>𝑡</m:t>
                        </m:r>
                      </m:sub>
                    </m:sSub>
                    <m:r>
                      <a:rPr lang="vi-VN" sz="4500">
                        <a:effectLst/>
                        <a:latin typeface="Cambria Math" panose="02040503050406030204" pitchFamily="18" charset="0"/>
                        <a:ea typeface="Calibri" panose="020F0502020204030204" pitchFamily="34" charset="0"/>
                        <a:cs typeface="Arial" panose="020B0604020202020204" pitchFamily="34" charset="0"/>
                      </a:rPr>
                      <m:t>=0.</m:t>
                    </m:r>
                  </m:oMath>
                </a14:m>
                <a:r>
                  <a:rPr lang="vi-VN" sz="4500">
                    <a:effectLst/>
                    <a:ea typeface="Calibri" panose="020F0502020204030204" pitchFamily="34" charset="0"/>
                    <a:cs typeface="Arial" panose="020B0604020202020204" pitchFamily="34" charset="0"/>
                  </a:rPr>
                  <a:t> </a:t>
                </a:r>
                <a:endParaRPr lang="en-US" sz="4500">
                  <a:effectLst/>
                  <a:ea typeface="Calibri" panose="020F0502020204030204" pitchFamily="34"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5638C8FC-CCB0-8AE2-3713-0A6C200A140E}"/>
                  </a:ext>
                </a:extLst>
              </p:cNvPr>
              <p:cNvSpPr txBox="1">
                <a:spLocks noRot="1" noChangeAspect="1" noMove="1" noResize="1" noEditPoints="1" noAdjustHandles="1" noChangeArrowheads="1" noChangeShapeType="1" noTextEdit="1"/>
              </p:cNvSpPr>
              <p:nvPr/>
            </p:nvSpPr>
            <p:spPr>
              <a:xfrm>
                <a:off x="9173216" y="6423499"/>
                <a:ext cx="6859415" cy="2057999"/>
              </a:xfrm>
              <a:prstGeom prst="rect">
                <a:avLst/>
              </a:prstGeom>
              <a:blipFill>
                <a:blip r:embed="rId6"/>
                <a:stretch>
                  <a:fillRect l="-3733" r="-3733" b="-13056"/>
                </a:stretch>
              </a:blipFill>
            </p:spPr>
            <p:txBody>
              <a:bodyPr/>
              <a:lstStyle/>
              <a:p>
                <a:r>
                  <a:rPr lang="en-US">
                    <a:noFill/>
                  </a:rPr>
                  <a:t> </a:t>
                </a:r>
              </a:p>
            </p:txBody>
          </p:sp>
        </mc:Fallback>
      </mc:AlternateContent>
      <p:sp>
        <p:nvSpPr>
          <p:cNvPr id="21" name="Arrow: Right 20">
            <a:extLst>
              <a:ext uri="{FF2B5EF4-FFF2-40B4-BE49-F238E27FC236}">
                <a16:creationId xmlns:a16="http://schemas.microsoft.com/office/drawing/2014/main" id="{6C328754-F024-AFD7-97A5-2515D8D547FE}"/>
              </a:ext>
            </a:extLst>
          </p:cNvPr>
          <p:cNvSpPr/>
          <p:nvPr/>
        </p:nvSpPr>
        <p:spPr>
          <a:xfrm>
            <a:off x="7197087" y="2886540"/>
            <a:ext cx="12192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75FDCF06-74D9-9E20-A80F-6D4324A11EC7}"/>
              </a:ext>
            </a:extLst>
          </p:cNvPr>
          <p:cNvSpPr/>
          <p:nvPr/>
        </p:nvSpPr>
        <p:spPr>
          <a:xfrm>
            <a:off x="7216541" y="6830714"/>
            <a:ext cx="12192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0-#ppt_w/2"/>
                                          </p:val>
                                        </p:tav>
                                        <p:tav tm="100000">
                                          <p:val>
                                            <p:strVal val="#ppt_x"/>
                                          </p:val>
                                        </p:tav>
                                      </p:tavLst>
                                    </p:anim>
                                    <p:anim calcmode="lin" valueType="num">
                                      <p:cBhvr additive="base">
                                        <p:cTn id="27" dur="500" fill="hold"/>
                                        <p:tgtEl>
                                          <p:spTgt spid="22"/>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0-#ppt_w/2"/>
                                          </p:val>
                                        </p:tav>
                                        <p:tav tm="100000">
                                          <p:val>
                                            <p:strVal val="#ppt_x"/>
                                          </p:val>
                                        </p:tav>
                                      </p:tavLst>
                                    </p:anim>
                                    <p:anim calcmode="lin" valueType="num">
                                      <p:cBhvr additive="base">
                                        <p:cTn id="35"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0" grpId="0"/>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grpSp>
        <p:nvGrpSpPr>
          <p:cNvPr id="2" name="Group 2"/>
          <p:cNvGrpSpPr/>
          <p:nvPr/>
        </p:nvGrpSpPr>
        <p:grpSpPr>
          <a:xfrm>
            <a:off x="838282" y="2247900"/>
            <a:ext cx="7178314" cy="70866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21503" y="-393211"/>
            <a:ext cx="6147254" cy="207888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99379">
            <a:off x="15160484" y="-716091"/>
            <a:ext cx="4554351" cy="3878789"/>
          </a:xfrm>
          <a:prstGeom prst="rect">
            <a:avLst/>
          </a:prstGeom>
        </p:spPr>
      </p:pic>
      <p:pic>
        <p:nvPicPr>
          <p:cNvPr id="16" name="Picture 15">
            <a:extLst>
              <a:ext uri="{FF2B5EF4-FFF2-40B4-BE49-F238E27FC236}">
                <a16:creationId xmlns:a16="http://schemas.microsoft.com/office/drawing/2014/main" id="{7BFE90E9-4ACF-AB2D-A73E-0AE34F4EED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6800" y="2400300"/>
            <a:ext cx="8971658" cy="6934200"/>
          </a:xfrm>
          <a:prstGeom prst="rect">
            <a:avLst/>
          </a:prstGeom>
        </p:spPr>
      </p:pic>
      <p:sp>
        <p:nvSpPr>
          <p:cNvPr id="19" name="TextBox 18">
            <a:extLst>
              <a:ext uri="{FF2B5EF4-FFF2-40B4-BE49-F238E27FC236}">
                <a16:creationId xmlns:a16="http://schemas.microsoft.com/office/drawing/2014/main" id="{7C810BEF-B5B2-4474-8EBD-984A88FCF5AB}"/>
              </a:ext>
            </a:extLst>
          </p:cNvPr>
          <p:cNvSpPr txBox="1"/>
          <p:nvPr/>
        </p:nvSpPr>
        <p:spPr>
          <a:xfrm>
            <a:off x="1227039" y="2633412"/>
            <a:ext cx="6400799" cy="6315575"/>
          </a:xfrm>
          <a:prstGeom prst="rect">
            <a:avLst/>
          </a:prstGeom>
          <a:noFill/>
        </p:spPr>
        <p:txBody>
          <a:bodyPr wrap="square">
            <a:spAutoFit/>
          </a:bodyPr>
          <a:lstStyle/>
          <a:p>
            <a:pPr marL="0" marR="0" algn="ctr">
              <a:lnSpc>
                <a:spcPct val="150000"/>
              </a:lnSpc>
              <a:spcBef>
                <a:spcPts val="0"/>
              </a:spcBef>
              <a:spcAft>
                <a:spcPts val="800"/>
              </a:spcAft>
            </a:pPr>
            <a:r>
              <a:rPr lang="vi-VN" sz="4500" b="1">
                <a:solidFill>
                  <a:srgbClr val="FF0000"/>
                </a:solidFill>
                <a:effectLst/>
                <a:ea typeface="Calibri" panose="020F0502020204030204" pitchFamily="34" charset="0"/>
                <a:cs typeface="Arial" panose="020B0604020202020204" pitchFamily="34" charset="0"/>
              </a:rPr>
              <a:t>Nhận xét:</a:t>
            </a:r>
            <a:r>
              <a:rPr lang="vi-VN" sz="4500">
                <a:solidFill>
                  <a:srgbClr val="FF0000"/>
                </a:solidFill>
                <a:effectLst/>
                <a:ea typeface="Calibri" panose="020F0502020204030204" pitchFamily="34" charset="0"/>
                <a:cs typeface="Arial" panose="020B0604020202020204" pitchFamily="34" charset="0"/>
              </a:rPr>
              <a:t> </a:t>
            </a:r>
            <a:endParaRPr lang="en-US" sz="4500">
              <a:solidFill>
                <a:srgbClr val="FF0000"/>
              </a:solidFill>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vi-VN" sz="4500">
                <a:effectLst/>
                <a:ea typeface="Calibri" panose="020F0502020204030204" pitchFamily="34" charset="0"/>
                <a:cs typeface="Arial" panose="020B0604020202020204" pitchFamily="34" charset="0"/>
              </a:rPr>
              <a:t>Khi vật ở trên mặt đất thì vật không có thế năng. Ta nói mặt đất được chọn làm mốc (hay gốc) thế năng. </a:t>
            </a:r>
            <a:endParaRPr lang="en-US" sz="4500">
              <a:effectLs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602</TotalTime>
  <Words>4377</Words>
  <Application>Microsoft Office PowerPoint</Application>
  <PresentationFormat>Custom</PresentationFormat>
  <Paragraphs>260</Paragraphs>
  <Slides>54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Cambria Math</vt:lpstr>
      <vt:lpstr>Arial</vt:lpstr>
      <vt:lpstr>Symbol</vt:lpstr>
      <vt:lpstr>Calibri</vt:lpstr>
      <vt:lpstr>Wingdings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Abstract Organic Class Syllabus Blank Presentation</dc:title>
  <dc:creator>Admin</dc:creator>
  <cp:lastModifiedBy>Tang Trang</cp:lastModifiedBy>
  <cp:revision>5</cp:revision>
  <dcterms:created xsi:type="dcterms:W3CDTF">2006-08-16T00:00:00Z</dcterms:created>
  <dcterms:modified xsi:type="dcterms:W3CDTF">2022-11-23T06:43:15Z</dcterms:modified>
  <dc:identifier>DAFSib7DnLA</dc:identifier>
</cp:coreProperties>
</file>