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86" r:id="rId2"/>
    <p:sldId id="1021" r:id="rId3"/>
    <p:sldId id="1022" r:id="rId4"/>
    <p:sldId id="1023" r:id="rId5"/>
    <p:sldId id="259" r:id="rId6"/>
    <p:sldId id="1025" r:id="rId7"/>
    <p:sldId id="1019" r:id="rId8"/>
    <p:sldId id="1020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CC"/>
    <a:srgbClr val="1306BA"/>
    <a:srgbClr val="CC00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2181" autoAdjust="0"/>
  </p:normalViewPr>
  <p:slideViewPr>
    <p:cSldViewPr snapToGrid="0">
      <p:cViewPr varScale="1">
        <p:scale>
          <a:sx n="88" d="100"/>
          <a:sy n="88" d="100"/>
        </p:scale>
        <p:origin x="4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DC4FC-0C60-4A8B-A363-FE72E8F353A4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29BB5-5819-4431-8D9E-1EB67E0C21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01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04AB645A-F976-468A-81AF-559FAB1FECD0}" type="slidenum">
              <a:rPr lang="en-US" smtClean="0">
                <a:cs typeface="Arial" pitchFamily="34" charset="0"/>
              </a:rPr>
              <a:pPr/>
              <a:t>1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97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2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59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17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61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79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9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1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7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91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21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63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pPr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4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1.wav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.gif"/><Relationship Id="rId4" Type="http://schemas.openxmlformats.org/officeDocument/2006/relationships/image" Target="../media/image1.wmf"/><Relationship Id="rId9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4676775"/>
            <a:ext cx="3429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 descr="j03049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8" y="4143375"/>
            <a:ext cx="3429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2"/>
          <p:cNvSpPr txBox="1">
            <a:spLocks noChangeArrowheads="1"/>
          </p:cNvSpPr>
          <p:nvPr/>
        </p:nvSpPr>
        <p:spPr bwMode="auto">
          <a:xfrm>
            <a:off x="4191001" y="2838450"/>
            <a:ext cx="3438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8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3</a:t>
            </a:r>
            <a:endParaRPr lang="en-US" sz="80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54213" y="1085851"/>
            <a:ext cx="7675562" cy="14890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8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</a:p>
        </p:txBody>
      </p:sp>
      <p:pic>
        <p:nvPicPr>
          <p:cNvPr id="2054" name="Picture 11" descr="Picture5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523876"/>
            <a:ext cx="1447800" cy="128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2" descr="Picture5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557214"/>
            <a:ext cx="16764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3" descr="Picture5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1163638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4" descr="Picture5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4900613"/>
            <a:ext cx="1446213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3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8276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6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54076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7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219701"/>
            <a:ext cx="7620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8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5405439"/>
            <a:ext cx="1143000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21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913188"/>
            <a:ext cx="1524000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22" descr="Firewrk8"/>
          <p:cNvPicPr>
            <a:picLocks noChangeAspect="1" noChangeArrowheads="1"/>
          </p:cNvPicPr>
          <p:nvPr/>
        </p:nvPicPr>
        <p:blipFill>
          <a:blip r:embed="rId6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422526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5" descr="feuerwerk_137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40345">
            <a:off x="2091532" y="2315369"/>
            <a:ext cx="1566862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13"/>
          <p:cNvSpPr>
            <a:spLocks noChangeArrowheads="1" noChangeShapeType="1" noTextEdit="1"/>
          </p:cNvSpPr>
          <p:nvPr/>
        </p:nvSpPr>
        <p:spPr bwMode="auto">
          <a:xfrm>
            <a:off x="4627562" y="457200"/>
            <a:ext cx="72734" cy="457200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i="1" kern="10" dirty="0">
                <a:ln w="50800"/>
                <a:latin typeface="Times New Roman"/>
                <a:cs typeface="Times New Roman"/>
              </a:rPr>
              <a:t>                            </a:t>
            </a:r>
          </a:p>
        </p:txBody>
      </p:sp>
      <p:sp>
        <p:nvSpPr>
          <p:cNvPr id="19" name="AutoShape 37"/>
          <p:cNvSpPr>
            <a:spLocks noChangeArrowheads="1"/>
          </p:cNvSpPr>
          <p:nvPr/>
        </p:nvSpPr>
        <p:spPr bwMode="auto">
          <a:xfrm>
            <a:off x="2895600" y="53340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1524000" y="26670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1" name="AutoShape 28"/>
          <p:cNvSpPr>
            <a:spLocks noChangeArrowheads="1"/>
          </p:cNvSpPr>
          <p:nvPr/>
        </p:nvSpPr>
        <p:spPr bwMode="auto">
          <a:xfrm>
            <a:off x="4724400" y="19050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2" name="AutoShape 41"/>
          <p:cNvSpPr>
            <a:spLocks noChangeArrowheads="1"/>
          </p:cNvSpPr>
          <p:nvPr/>
        </p:nvSpPr>
        <p:spPr bwMode="auto">
          <a:xfrm>
            <a:off x="3810000" y="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3" name="AutoShape 41"/>
          <p:cNvSpPr>
            <a:spLocks noChangeArrowheads="1"/>
          </p:cNvSpPr>
          <p:nvPr/>
        </p:nvSpPr>
        <p:spPr bwMode="auto">
          <a:xfrm>
            <a:off x="2057400" y="16002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4" name="AutoShape 41"/>
          <p:cNvSpPr>
            <a:spLocks noChangeArrowheads="1"/>
          </p:cNvSpPr>
          <p:nvPr/>
        </p:nvSpPr>
        <p:spPr bwMode="auto">
          <a:xfrm>
            <a:off x="10264776" y="5791200"/>
            <a:ext cx="1746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5" name="AutoShape 41"/>
          <p:cNvSpPr>
            <a:spLocks noChangeArrowheads="1"/>
          </p:cNvSpPr>
          <p:nvPr/>
        </p:nvSpPr>
        <p:spPr bwMode="auto">
          <a:xfrm>
            <a:off x="4114800" y="42672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6" name="AutoShape 41"/>
          <p:cNvSpPr>
            <a:spLocks noChangeArrowheads="1"/>
          </p:cNvSpPr>
          <p:nvPr/>
        </p:nvSpPr>
        <p:spPr bwMode="auto">
          <a:xfrm flipV="1">
            <a:off x="6781800" y="2514600"/>
            <a:ext cx="228600" cy="152400"/>
          </a:xfrm>
          <a:custGeom>
            <a:avLst/>
            <a:gdLst>
              <a:gd name="T0" fmla="*/ 6694 w 403225"/>
              <a:gd name="T1" fmla="*/ 0 h 457200"/>
              <a:gd name="T2" fmla="*/ 0 w 403225"/>
              <a:gd name="T3" fmla="*/ 240 h 457200"/>
              <a:gd name="T4" fmla="*/ 2557 w 403225"/>
              <a:gd name="T5" fmla="*/ 627 h 457200"/>
              <a:gd name="T6" fmla="*/ 10831 w 403225"/>
              <a:gd name="T7" fmla="*/ 627 h 457200"/>
              <a:gd name="T8" fmla="*/ 13388 w 403225"/>
              <a:gd name="T9" fmla="*/ 240 h 4572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24605 w 403225"/>
              <a:gd name="T16" fmla="*/ 174636 h 457200"/>
              <a:gd name="T17" fmla="*/ 278620 w 403225"/>
              <a:gd name="T18" fmla="*/ 349266 h 457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3225" h="457200">
                <a:moveTo>
                  <a:pt x="0" y="174634"/>
                </a:moveTo>
                <a:lnTo>
                  <a:pt x="154019" y="174636"/>
                </a:lnTo>
                <a:lnTo>
                  <a:pt x="201613" y="0"/>
                </a:lnTo>
                <a:lnTo>
                  <a:pt x="249206" y="174636"/>
                </a:lnTo>
                <a:lnTo>
                  <a:pt x="403225" y="174634"/>
                </a:lnTo>
                <a:lnTo>
                  <a:pt x="278620" y="282564"/>
                </a:lnTo>
                <a:lnTo>
                  <a:pt x="326216" y="457198"/>
                </a:lnTo>
                <a:lnTo>
                  <a:pt x="201613" y="349267"/>
                </a:lnTo>
                <a:lnTo>
                  <a:pt x="77009" y="457198"/>
                </a:lnTo>
                <a:lnTo>
                  <a:pt x="124605" y="282564"/>
                </a:lnTo>
                <a:lnTo>
                  <a:pt x="0" y="174634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7" name="AutoShape 37"/>
          <p:cNvSpPr>
            <a:spLocks noChangeArrowheads="1"/>
          </p:cNvSpPr>
          <p:nvPr/>
        </p:nvSpPr>
        <p:spPr bwMode="auto">
          <a:xfrm>
            <a:off x="2209800" y="1524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28" name="AutoShape 37"/>
          <p:cNvSpPr>
            <a:spLocks noChangeArrowheads="1"/>
          </p:cNvSpPr>
          <p:nvPr/>
        </p:nvSpPr>
        <p:spPr bwMode="auto">
          <a:xfrm>
            <a:off x="9982200" y="381000"/>
            <a:ext cx="228600" cy="228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" name="AutoShape 37"/>
          <p:cNvSpPr>
            <a:spLocks noChangeArrowheads="1"/>
          </p:cNvSpPr>
          <p:nvPr/>
        </p:nvSpPr>
        <p:spPr bwMode="auto">
          <a:xfrm>
            <a:off x="5943600" y="51054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2" name="AutoShape 28"/>
          <p:cNvSpPr>
            <a:spLocks noChangeArrowheads="1"/>
          </p:cNvSpPr>
          <p:nvPr/>
        </p:nvSpPr>
        <p:spPr bwMode="auto">
          <a:xfrm>
            <a:off x="3505200" y="1371600"/>
            <a:ext cx="3048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>
            <a:off x="8001000" y="4419600"/>
            <a:ext cx="2286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4" name="AutoShape 37"/>
          <p:cNvSpPr>
            <a:spLocks noChangeArrowheads="1"/>
          </p:cNvSpPr>
          <p:nvPr/>
        </p:nvSpPr>
        <p:spPr bwMode="auto">
          <a:xfrm>
            <a:off x="9677400" y="4800600"/>
            <a:ext cx="3048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5" name="AutoShape 41"/>
          <p:cNvSpPr>
            <a:spLocks noChangeArrowheads="1"/>
          </p:cNvSpPr>
          <p:nvPr/>
        </p:nvSpPr>
        <p:spPr bwMode="auto">
          <a:xfrm>
            <a:off x="4419600" y="50292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6" name="AutoShape 41"/>
          <p:cNvSpPr>
            <a:spLocks noChangeArrowheads="1"/>
          </p:cNvSpPr>
          <p:nvPr/>
        </p:nvSpPr>
        <p:spPr bwMode="auto">
          <a:xfrm>
            <a:off x="2895600" y="7620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7" name="AutoShape 41"/>
          <p:cNvSpPr>
            <a:spLocks noChangeArrowheads="1"/>
          </p:cNvSpPr>
          <p:nvPr/>
        </p:nvSpPr>
        <p:spPr bwMode="auto">
          <a:xfrm>
            <a:off x="3276600" y="24384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8" name="AutoShape 41"/>
          <p:cNvSpPr>
            <a:spLocks noChangeArrowheads="1"/>
          </p:cNvSpPr>
          <p:nvPr/>
        </p:nvSpPr>
        <p:spPr bwMode="auto">
          <a:xfrm>
            <a:off x="3886200" y="58674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9" name="AutoShape 41"/>
          <p:cNvSpPr>
            <a:spLocks noChangeArrowheads="1"/>
          </p:cNvSpPr>
          <p:nvPr/>
        </p:nvSpPr>
        <p:spPr bwMode="auto">
          <a:xfrm>
            <a:off x="7696200" y="54102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40" name="AutoShape 41"/>
          <p:cNvSpPr>
            <a:spLocks noChangeArrowheads="1"/>
          </p:cNvSpPr>
          <p:nvPr/>
        </p:nvSpPr>
        <p:spPr bwMode="auto">
          <a:xfrm>
            <a:off x="7086600" y="9906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41" name="AutoShape 41"/>
          <p:cNvSpPr>
            <a:spLocks noChangeArrowheads="1"/>
          </p:cNvSpPr>
          <p:nvPr/>
        </p:nvSpPr>
        <p:spPr bwMode="auto">
          <a:xfrm>
            <a:off x="5257800" y="9906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42" name="AutoShape 41"/>
          <p:cNvSpPr>
            <a:spLocks noChangeArrowheads="1"/>
          </p:cNvSpPr>
          <p:nvPr/>
        </p:nvSpPr>
        <p:spPr bwMode="auto">
          <a:xfrm>
            <a:off x="3200400" y="48768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43" name="AutoShape 41"/>
          <p:cNvSpPr>
            <a:spLocks noChangeArrowheads="1"/>
          </p:cNvSpPr>
          <p:nvPr/>
        </p:nvSpPr>
        <p:spPr bwMode="auto">
          <a:xfrm>
            <a:off x="5867400" y="1524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44" name="AutoShape 41"/>
          <p:cNvSpPr>
            <a:spLocks noChangeArrowheads="1"/>
          </p:cNvSpPr>
          <p:nvPr/>
        </p:nvSpPr>
        <p:spPr bwMode="auto">
          <a:xfrm>
            <a:off x="6629400" y="3048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45" name="AutoShape 41"/>
          <p:cNvSpPr>
            <a:spLocks noChangeArrowheads="1"/>
          </p:cNvSpPr>
          <p:nvPr/>
        </p:nvSpPr>
        <p:spPr bwMode="auto">
          <a:xfrm>
            <a:off x="5791200" y="59436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46" name="AutoShape 41"/>
          <p:cNvSpPr>
            <a:spLocks noChangeArrowheads="1"/>
          </p:cNvSpPr>
          <p:nvPr/>
        </p:nvSpPr>
        <p:spPr bwMode="auto">
          <a:xfrm>
            <a:off x="7010400" y="46482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47" name="AutoShape 37"/>
          <p:cNvSpPr>
            <a:spLocks noChangeArrowheads="1"/>
          </p:cNvSpPr>
          <p:nvPr/>
        </p:nvSpPr>
        <p:spPr bwMode="auto">
          <a:xfrm>
            <a:off x="5257800" y="55626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48" name="AutoShape 37"/>
          <p:cNvSpPr>
            <a:spLocks noChangeArrowheads="1"/>
          </p:cNvSpPr>
          <p:nvPr/>
        </p:nvSpPr>
        <p:spPr bwMode="auto">
          <a:xfrm>
            <a:off x="7086600" y="5334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49" name="AutoShape 37"/>
          <p:cNvSpPr>
            <a:spLocks noChangeArrowheads="1"/>
          </p:cNvSpPr>
          <p:nvPr/>
        </p:nvSpPr>
        <p:spPr bwMode="auto">
          <a:xfrm>
            <a:off x="5486400" y="6096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50" name="AutoShape 37"/>
          <p:cNvSpPr>
            <a:spLocks noChangeArrowheads="1"/>
          </p:cNvSpPr>
          <p:nvPr/>
        </p:nvSpPr>
        <p:spPr bwMode="auto">
          <a:xfrm>
            <a:off x="4419600" y="6858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51" name="AutoShape 37"/>
          <p:cNvSpPr>
            <a:spLocks noChangeArrowheads="1"/>
          </p:cNvSpPr>
          <p:nvPr/>
        </p:nvSpPr>
        <p:spPr bwMode="auto">
          <a:xfrm>
            <a:off x="6248400" y="3810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52" name="AutoShape 28"/>
          <p:cNvSpPr>
            <a:spLocks noChangeArrowheads="1"/>
          </p:cNvSpPr>
          <p:nvPr/>
        </p:nvSpPr>
        <p:spPr bwMode="auto">
          <a:xfrm>
            <a:off x="7620000" y="16002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53" name="AutoShape 28"/>
          <p:cNvSpPr>
            <a:spLocks noChangeArrowheads="1"/>
          </p:cNvSpPr>
          <p:nvPr/>
        </p:nvSpPr>
        <p:spPr bwMode="auto">
          <a:xfrm>
            <a:off x="8991600" y="8382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54" name="AutoShape 28"/>
          <p:cNvSpPr>
            <a:spLocks noChangeArrowheads="1"/>
          </p:cNvSpPr>
          <p:nvPr/>
        </p:nvSpPr>
        <p:spPr bwMode="auto">
          <a:xfrm>
            <a:off x="9067800" y="24384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55" name="AutoShape 28"/>
          <p:cNvSpPr>
            <a:spLocks noChangeArrowheads="1"/>
          </p:cNvSpPr>
          <p:nvPr/>
        </p:nvSpPr>
        <p:spPr bwMode="auto">
          <a:xfrm>
            <a:off x="9982200" y="14478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56" name="AutoShape 28"/>
          <p:cNvSpPr>
            <a:spLocks noChangeArrowheads="1"/>
          </p:cNvSpPr>
          <p:nvPr/>
        </p:nvSpPr>
        <p:spPr bwMode="auto">
          <a:xfrm>
            <a:off x="6248400" y="8382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57" name="AutoShape 28"/>
          <p:cNvSpPr>
            <a:spLocks noChangeArrowheads="1"/>
          </p:cNvSpPr>
          <p:nvPr/>
        </p:nvSpPr>
        <p:spPr bwMode="auto">
          <a:xfrm>
            <a:off x="6477000" y="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58" name="AutoShape 28"/>
          <p:cNvSpPr>
            <a:spLocks noChangeArrowheads="1"/>
          </p:cNvSpPr>
          <p:nvPr/>
        </p:nvSpPr>
        <p:spPr bwMode="auto">
          <a:xfrm>
            <a:off x="5562600" y="2286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59" name="AutoShape 28"/>
          <p:cNvSpPr>
            <a:spLocks noChangeArrowheads="1"/>
          </p:cNvSpPr>
          <p:nvPr/>
        </p:nvSpPr>
        <p:spPr bwMode="auto">
          <a:xfrm>
            <a:off x="7620000" y="6858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60" name="AutoShape 28"/>
          <p:cNvSpPr>
            <a:spLocks noChangeArrowheads="1"/>
          </p:cNvSpPr>
          <p:nvPr/>
        </p:nvSpPr>
        <p:spPr bwMode="auto">
          <a:xfrm>
            <a:off x="8991600" y="4343400"/>
            <a:ext cx="2286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61" name="AutoShape 37"/>
          <p:cNvSpPr>
            <a:spLocks noChangeArrowheads="1"/>
          </p:cNvSpPr>
          <p:nvPr/>
        </p:nvSpPr>
        <p:spPr bwMode="auto">
          <a:xfrm>
            <a:off x="9677400" y="52578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62" name="AutoShape 37"/>
          <p:cNvSpPr>
            <a:spLocks noChangeArrowheads="1"/>
          </p:cNvSpPr>
          <p:nvPr/>
        </p:nvSpPr>
        <p:spPr bwMode="auto">
          <a:xfrm>
            <a:off x="6934200" y="53340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63" name="AutoShape 37"/>
          <p:cNvSpPr>
            <a:spLocks noChangeArrowheads="1"/>
          </p:cNvSpPr>
          <p:nvPr/>
        </p:nvSpPr>
        <p:spPr bwMode="auto">
          <a:xfrm>
            <a:off x="3886200" y="53340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64" name="AutoShape 37"/>
          <p:cNvSpPr>
            <a:spLocks noChangeArrowheads="1"/>
          </p:cNvSpPr>
          <p:nvPr/>
        </p:nvSpPr>
        <p:spPr bwMode="auto">
          <a:xfrm>
            <a:off x="5334000" y="45720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65" name="AutoShape 37"/>
          <p:cNvSpPr>
            <a:spLocks noChangeArrowheads="1"/>
          </p:cNvSpPr>
          <p:nvPr/>
        </p:nvSpPr>
        <p:spPr bwMode="auto">
          <a:xfrm>
            <a:off x="8382000" y="56388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66" name="AutoShape 28"/>
          <p:cNvSpPr>
            <a:spLocks noChangeArrowheads="1"/>
          </p:cNvSpPr>
          <p:nvPr/>
        </p:nvSpPr>
        <p:spPr bwMode="auto">
          <a:xfrm>
            <a:off x="8763000" y="5029200"/>
            <a:ext cx="2286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67" name="AutoShape 28"/>
          <p:cNvSpPr>
            <a:spLocks noChangeArrowheads="1"/>
          </p:cNvSpPr>
          <p:nvPr/>
        </p:nvSpPr>
        <p:spPr bwMode="auto">
          <a:xfrm>
            <a:off x="9601200" y="5715000"/>
            <a:ext cx="2286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68" name="AutoShape 28"/>
          <p:cNvSpPr>
            <a:spLocks noChangeArrowheads="1"/>
          </p:cNvSpPr>
          <p:nvPr/>
        </p:nvSpPr>
        <p:spPr bwMode="auto">
          <a:xfrm>
            <a:off x="6400800" y="4572000"/>
            <a:ext cx="2286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69" name="AutoShape 28"/>
          <p:cNvSpPr>
            <a:spLocks noChangeArrowheads="1"/>
          </p:cNvSpPr>
          <p:nvPr/>
        </p:nvSpPr>
        <p:spPr bwMode="auto">
          <a:xfrm>
            <a:off x="6400800" y="5486400"/>
            <a:ext cx="2286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70" name="AutoShape 28"/>
          <p:cNvSpPr>
            <a:spLocks noChangeArrowheads="1"/>
          </p:cNvSpPr>
          <p:nvPr/>
        </p:nvSpPr>
        <p:spPr bwMode="auto">
          <a:xfrm>
            <a:off x="5334000" y="5029200"/>
            <a:ext cx="2286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71" name="AutoShape 37"/>
          <p:cNvSpPr>
            <a:spLocks noChangeArrowheads="1"/>
          </p:cNvSpPr>
          <p:nvPr/>
        </p:nvSpPr>
        <p:spPr bwMode="auto">
          <a:xfrm>
            <a:off x="2743200" y="18288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72" name="AutoShape 37"/>
          <p:cNvSpPr>
            <a:spLocks noChangeArrowheads="1"/>
          </p:cNvSpPr>
          <p:nvPr/>
        </p:nvSpPr>
        <p:spPr bwMode="auto">
          <a:xfrm>
            <a:off x="6019800" y="20574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73" name="AutoShape 37"/>
          <p:cNvSpPr>
            <a:spLocks noChangeArrowheads="1"/>
          </p:cNvSpPr>
          <p:nvPr/>
        </p:nvSpPr>
        <p:spPr bwMode="auto">
          <a:xfrm>
            <a:off x="4495800" y="25908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74" name="AutoShape 37"/>
          <p:cNvSpPr>
            <a:spLocks noChangeArrowheads="1"/>
          </p:cNvSpPr>
          <p:nvPr/>
        </p:nvSpPr>
        <p:spPr bwMode="auto">
          <a:xfrm>
            <a:off x="8077200" y="24384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pic>
        <p:nvPicPr>
          <p:cNvPr id="2120" name="Picture 2" descr="C:\Users\UTP\Desktop\B3-2-1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9547">
            <a:off x="4681539" y="4916489"/>
            <a:ext cx="3159125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1" name="Picture 4" descr="MCj0435809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404278">
            <a:off x="8786813" y="4954588"/>
            <a:ext cx="14287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0133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9" grpId="0" animBg="1"/>
      <p:bldP spid="26" grpId="0" animBg="1"/>
      <p:bldP spid="27" grpId="0" animBg="1"/>
      <p:bldP spid="28" grpId="0" animBg="1"/>
      <p:bldP spid="31" grpId="0" animBg="1"/>
      <p:bldP spid="3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71" grpId="0" animBg="1"/>
      <p:bldP spid="72" grpId="0" animBg="1"/>
      <p:bldP spid="73" grpId="0" animBg="1"/>
      <p:bldP spid="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á chép vàng có ăn được không? Ý nghĩa tâm linh của cá chép vàng trong văn  hóa Việt » Đông Ngư">
            <a:extLst>
              <a:ext uri="{FF2B5EF4-FFF2-40B4-BE49-F238E27FC236}">
                <a16:creationId xmlns:a16="http://schemas.microsoft.com/office/drawing/2014/main" id="{A8ADF85D-5083-4B2F-A4F1-0516A0DF0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Kỹ thuật nuôi cá Chép - Chợ Nông Sản Khánh Hoà">
            <a:extLst>
              <a:ext uri="{FF2B5EF4-FFF2-40B4-BE49-F238E27FC236}">
                <a16:creationId xmlns:a16="http://schemas.microsoft.com/office/drawing/2014/main" id="{8E0DA2B3-2ED6-4C13-942D-49C52AB86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318" y="1525239"/>
            <a:ext cx="6329681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á chép vàng có ăn được không? Ý nghĩa tâm linh của cá chép vàng trong văn  hóa Việt » Đông Ngư">
            <a:extLst>
              <a:ext uri="{FF2B5EF4-FFF2-40B4-BE49-F238E27FC236}">
                <a16:creationId xmlns:a16="http://schemas.microsoft.com/office/drawing/2014/main" id="{F0846555-F181-4404-843B-EA002EECB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1169639"/>
            <a:ext cx="5833745" cy="40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B32C4C-D41F-43B6-8548-905C42204FCA}"/>
              </a:ext>
            </a:extLst>
          </p:cNvPr>
          <p:cNvSpPr txBox="1"/>
          <p:nvPr/>
        </p:nvSpPr>
        <p:spPr>
          <a:xfrm>
            <a:off x="5039360" y="5772119"/>
            <a:ext cx="17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hép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EFDA6F-0EF2-41BD-A8C5-BFA60E9E8B7B}"/>
              </a:ext>
            </a:extLst>
          </p:cNvPr>
          <p:cNvSpPr txBox="1"/>
          <p:nvPr/>
        </p:nvSpPr>
        <p:spPr>
          <a:xfrm>
            <a:off x="196019" y="226256"/>
            <a:ext cx="69965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067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á chép vàng có ăn được không? Ý nghĩa tâm linh của cá chép vàng trong văn  hóa Việt » Đông Ngư">
            <a:extLst>
              <a:ext uri="{FF2B5EF4-FFF2-40B4-BE49-F238E27FC236}">
                <a16:creationId xmlns:a16="http://schemas.microsoft.com/office/drawing/2014/main" id="{A8ADF85D-5083-4B2F-A4F1-0516A0DF00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32C4C-D41F-43B6-8548-905C42204FCA}"/>
              </a:ext>
            </a:extLst>
          </p:cNvPr>
          <p:cNvSpPr txBox="1"/>
          <p:nvPr/>
        </p:nvSpPr>
        <p:spPr>
          <a:xfrm>
            <a:off x="5039360" y="5861325"/>
            <a:ext cx="170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Lý do bạn nên ăn quả khế thường xuyên - VnExpress Sức khỏe">
            <a:extLst>
              <a:ext uri="{FF2B5EF4-FFF2-40B4-BE49-F238E27FC236}">
                <a16:creationId xmlns:a16="http://schemas.microsoft.com/office/drawing/2014/main" id="{76247292-127B-4038-AE56-7AF306B3C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0086"/>
            <a:ext cx="5943600" cy="43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Quả khế chữa viêm đường hô hấp trên">
            <a:extLst>
              <a:ext uri="{FF2B5EF4-FFF2-40B4-BE49-F238E27FC236}">
                <a16:creationId xmlns:a16="http://schemas.microsoft.com/office/drawing/2014/main" id="{FCDEE83A-8A31-4C89-A545-D537B31EEA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260086"/>
            <a:ext cx="6248400" cy="431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BD5BEF-06EA-43B0-A498-6F562B057E33}"/>
              </a:ext>
            </a:extLst>
          </p:cNvPr>
          <p:cNvSpPr txBox="1"/>
          <p:nvPr/>
        </p:nvSpPr>
        <p:spPr>
          <a:xfrm>
            <a:off x="196018" y="226256"/>
            <a:ext cx="7855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39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3">
            <a:extLst>
              <a:ext uri="{FF2B5EF4-FFF2-40B4-BE49-F238E27FC236}">
                <a16:creationId xmlns:a16="http://schemas.microsoft.com/office/drawing/2014/main" id="{613EAF47-B9A5-4362-81B5-EC34401D3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078" y="73025"/>
            <a:ext cx="9144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GB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GB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GB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GB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GB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6EC2D4-0BD2-4FCC-B95F-BBB208B23804}"/>
              </a:ext>
            </a:extLst>
          </p:cNvPr>
          <p:cNvSpPr txBox="1"/>
          <p:nvPr/>
        </p:nvSpPr>
        <p:spPr>
          <a:xfrm>
            <a:off x="1495166" y="2125485"/>
            <a:ext cx="37193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yêu mùa hè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Có hoa sim tím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Mọc trên đồi quê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Rung rinh bướm lượn.</a:t>
            </a:r>
          </a:p>
          <a:p>
            <a:endParaRPr lang="nl-NL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Thong thả dắt trâu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Trong chiều nắng xế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Em hái sim ăn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Trời, sao ngọt thế!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1B2ECA-98AE-4DCE-A712-300CE8E68AC8}"/>
              </a:ext>
            </a:extLst>
          </p:cNvPr>
          <p:cNvSpPr txBox="1"/>
          <p:nvPr/>
        </p:nvSpPr>
        <p:spPr>
          <a:xfrm>
            <a:off x="6491429" y="2129600"/>
            <a:ext cx="492209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 mát lưng đồi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Ve ngân ra rả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Trên cao lưng trời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Diều ai vừa thả.</a:t>
            </a:r>
          </a:p>
          <a:p>
            <a:endParaRPr lang="nl-NL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Em yêu mùa hè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Có trái sim ngọt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Em yêu đồi quê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Có cơn gió mát.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</a:t>
            </a: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nl-NL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Nguyễn Thanh Toàn)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35D2CF-A666-4E35-A478-68982638B31A}"/>
              </a:ext>
            </a:extLst>
          </p:cNvPr>
          <p:cNvSpPr txBox="1"/>
          <p:nvPr/>
        </p:nvSpPr>
        <p:spPr>
          <a:xfrm>
            <a:off x="1497297" y="3409508"/>
            <a:ext cx="17922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nl-N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ung rinh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A1FCD3-8052-4AFA-8AF3-213236923603}"/>
              </a:ext>
            </a:extLst>
          </p:cNvPr>
          <p:cNvSpPr txBox="1"/>
          <p:nvPr/>
        </p:nvSpPr>
        <p:spPr>
          <a:xfrm>
            <a:off x="4152569" y="3414187"/>
            <a:ext cx="9698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90599-484D-47BB-A069-8540BCEDAB7C}"/>
              </a:ext>
            </a:extLst>
          </p:cNvPr>
          <p:cNvSpPr txBox="1"/>
          <p:nvPr/>
        </p:nvSpPr>
        <p:spPr>
          <a:xfrm>
            <a:off x="3159087" y="4269603"/>
            <a:ext cx="7845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dắt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89A77F-DAB6-42BB-B414-0795E2DC65E0}"/>
              </a:ext>
            </a:extLst>
          </p:cNvPr>
          <p:cNvSpPr txBox="1"/>
          <p:nvPr/>
        </p:nvSpPr>
        <p:spPr>
          <a:xfrm>
            <a:off x="3396383" y="4690816"/>
            <a:ext cx="15135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nắng xế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7A8E31-1162-4C83-B5ED-9352C6A19C06}"/>
              </a:ext>
            </a:extLst>
          </p:cNvPr>
          <p:cNvSpPr txBox="1"/>
          <p:nvPr/>
        </p:nvSpPr>
        <p:spPr>
          <a:xfrm>
            <a:off x="7804579" y="2565473"/>
            <a:ext cx="1105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 rả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BC27C9-F2AE-4B1F-AEAB-BAF4BBE9DFBC}"/>
              </a:ext>
            </a:extLst>
          </p:cNvPr>
          <p:cNvSpPr txBox="1"/>
          <p:nvPr/>
        </p:nvSpPr>
        <p:spPr>
          <a:xfrm>
            <a:off x="7905243" y="2993829"/>
            <a:ext cx="16000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lưng trời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36F5C5F-9F37-49C5-AEEF-6E95B869CF82}"/>
              </a:ext>
            </a:extLst>
          </p:cNvPr>
          <p:cNvSpPr txBox="1"/>
          <p:nvPr/>
        </p:nvSpPr>
        <p:spPr>
          <a:xfrm>
            <a:off x="7016050" y="4698084"/>
            <a:ext cx="15135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nl-NL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rái sim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8E2872-D027-481A-890E-76D2BDEA235A}"/>
              </a:ext>
            </a:extLst>
          </p:cNvPr>
          <p:cNvSpPr txBox="1"/>
          <p:nvPr/>
        </p:nvSpPr>
        <p:spPr>
          <a:xfrm>
            <a:off x="7015134" y="5555549"/>
            <a:ext cx="15135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cơn gió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3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 descr="book2">
            <a:extLst>
              <a:ext uri="{FF2B5EF4-FFF2-40B4-BE49-F238E27FC236}">
                <a16:creationId xmlns:a16="http://schemas.microsoft.com/office/drawing/2014/main" id="{3607C672-64F7-4B20-8511-DDB6D3C0E9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22098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3">
            <a:extLst>
              <a:ext uri="{FF2B5EF4-FFF2-40B4-BE49-F238E27FC236}">
                <a16:creationId xmlns:a16="http://schemas.microsoft.com/office/drawing/2014/main" id="{808B46BF-2D7B-4F90-BE94-A08AF7BCC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078" y="148181"/>
            <a:ext cx="9144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 eaLnBrk="1" hangingPunct="1"/>
            <a:r>
              <a:rPr lang="en-GB" alt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alt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GB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GB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alt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GB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D58C4-E7A0-4633-BD24-A83D319B3AA4}"/>
              </a:ext>
            </a:extLst>
          </p:cNvPr>
          <p:cNvSpPr txBox="1"/>
          <p:nvPr/>
        </p:nvSpPr>
        <p:spPr>
          <a:xfrm>
            <a:off x="1495166" y="2200641"/>
            <a:ext cx="37193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yêu mùa hè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Có hoa sim tím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Mọc trên đồi quê</a:t>
            </a:r>
          </a:p>
          <a:p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Rung rinh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bướm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lượn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nl-NL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Thong thả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dắt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trâu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Trong chiều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nắng xế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Em hái sim ăn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Trời, sao ngọt thế!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6C368-13DF-4F31-8E17-925A510E9D97}"/>
              </a:ext>
            </a:extLst>
          </p:cNvPr>
          <p:cNvSpPr txBox="1"/>
          <p:nvPr/>
        </p:nvSpPr>
        <p:spPr>
          <a:xfrm>
            <a:off x="6491429" y="2204756"/>
            <a:ext cx="492209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 mát lưng đồi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Ve ngân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ra rả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Trên cao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lưng trời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Diều ai vừa thả.</a:t>
            </a:r>
          </a:p>
          <a:p>
            <a:endParaRPr lang="nl-NL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Em yêu mùa hè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Có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trái sim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ngọt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Em yêu đồi quê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Có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cơn gió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mát.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</a:t>
            </a: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nl-NL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Nguyễn Thanh Toàn)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3">
            <a:extLst>
              <a:ext uri="{FF2B5EF4-FFF2-40B4-BE49-F238E27FC236}">
                <a16:creationId xmlns:a16="http://schemas.microsoft.com/office/drawing/2014/main" id="{808B46BF-2D7B-4F90-BE94-A08AF7BCC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8078" y="148181"/>
            <a:ext cx="9144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GB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</a:p>
          <a:p>
            <a:pPr algn="ctr" eaLnBrk="1" hangingPunct="1"/>
            <a:r>
              <a:rPr lang="en-GB" alt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GB" alt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GB" alt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GB" altLang="en-US"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b="1" u="sng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GB" altLang="en-US" sz="2800" b="1" u="sng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GB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GB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GB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0D58C4-E7A0-4633-BD24-A83D319B3AA4}"/>
              </a:ext>
            </a:extLst>
          </p:cNvPr>
          <p:cNvSpPr txBox="1"/>
          <p:nvPr/>
        </p:nvSpPr>
        <p:spPr>
          <a:xfrm>
            <a:off x="1495166" y="2200641"/>
            <a:ext cx="37193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yêu mùa hè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Có hoa sim tím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Mọc trên đồi quê</a:t>
            </a:r>
          </a:p>
          <a:p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Rung rinh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bướm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lượn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nl-NL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Thong thả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dắt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trâu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Trong chiều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nắng xế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Em hái sim ăn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Trời, sao ngọt thế!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6C368-13DF-4F31-8E17-925A510E9D97}"/>
              </a:ext>
            </a:extLst>
          </p:cNvPr>
          <p:cNvSpPr txBox="1"/>
          <p:nvPr/>
        </p:nvSpPr>
        <p:spPr>
          <a:xfrm>
            <a:off x="6491429" y="2204756"/>
            <a:ext cx="492209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 mát lưng đồi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Ve ngân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ra rả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Trên cao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lưng trời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Diều ai vừa thả.</a:t>
            </a:r>
          </a:p>
          <a:p>
            <a:endParaRPr lang="nl-NL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Em yêu mùa hè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Có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trái sim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ngọt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Em yêu đồi quê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Có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cơn gió </a:t>
            </a:r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mát.</a:t>
            </a:r>
          </a:p>
          <a:p>
            <a:r>
              <a:rPr lang="nl-NL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</a:t>
            </a:r>
            <a:r>
              <a:rPr lang="nl-NL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(</a:t>
            </a:r>
            <a:r>
              <a:rPr lang="nl-NL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Nguyễn Thanh Toàn)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25129"/>
      </p:ext>
    </p:extLst>
  </p:cSld>
  <p:clrMapOvr>
    <a:masterClrMapping/>
  </p:clrMapOvr>
  <p:transition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 dirty="0">
                <a:solidFill>
                  <a:srgbClr val="FFFF00"/>
                </a:solidFill>
              </a:rPr>
              <a:t>BÀI 1: NGÀY GẶP LẠI</a:t>
            </a:r>
            <a:endParaRPr lang="vi-VN" sz="2933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8C7BE-700A-1EE5-9C2F-51D94497A5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100000" l="0" r="982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96539"/>
            <a:ext cx="2472393" cy="889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95AE2-2E23-BC16-E8AA-9C340DD5118D}"/>
              </a:ext>
            </a:extLst>
          </p:cNvPr>
          <p:cNvSpPr txBox="1"/>
          <p:nvPr/>
        </p:nvSpPr>
        <p:spPr>
          <a:xfrm>
            <a:off x="0" y="1579911"/>
            <a:ext cx="1214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tên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 </a:t>
            </a:r>
            <a:r>
              <a:rPr lang="en-US" sz="3200" dirty="0" err="1"/>
              <a:t>bắt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i="1" dirty="0">
                <a:solidFill>
                  <a:srgbClr val="FF0000"/>
                </a:solidFill>
              </a:rPr>
              <a:t>c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i="1" dirty="0">
                <a:solidFill>
                  <a:srgbClr val="FF0000"/>
                </a:solidFill>
              </a:rPr>
              <a:t>k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đây</a:t>
            </a:r>
            <a:r>
              <a:rPr lang="en-US" sz="3200" dirty="0"/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6D329E-5400-7696-1F25-B9344381D15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2473" y="2332731"/>
            <a:ext cx="11244532" cy="3496535"/>
          </a:xfrm>
          <a:prstGeom prst="rect">
            <a:avLst/>
          </a:prstGeom>
        </p:spPr>
      </p:pic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A30CA334-3E97-B51D-9858-FD5C23CE3FF0}"/>
              </a:ext>
            </a:extLst>
          </p:cNvPr>
          <p:cNvSpPr/>
          <p:nvPr/>
        </p:nvSpPr>
        <p:spPr>
          <a:xfrm>
            <a:off x="175031" y="2383179"/>
            <a:ext cx="1248139" cy="37346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 err="1"/>
              <a:t>kính</a:t>
            </a:r>
            <a:endParaRPr lang="en-US" sz="2933" dirty="0"/>
          </a:p>
        </p:txBody>
      </p:sp>
      <p:sp>
        <p:nvSpPr>
          <p:cNvPr id="26" name="Flowchart: Terminator 25">
            <a:extLst>
              <a:ext uri="{FF2B5EF4-FFF2-40B4-BE49-F238E27FC236}">
                <a16:creationId xmlns:a16="http://schemas.microsoft.com/office/drawing/2014/main" id="{8EE30BA5-DBE4-968E-048D-AF37F72D3B06}"/>
              </a:ext>
            </a:extLst>
          </p:cNvPr>
          <p:cNvSpPr/>
          <p:nvPr/>
        </p:nvSpPr>
        <p:spPr>
          <a:xfrm>
            <a:off x="2472393" y="2282226"/>
            <a:ext cx="1248139" cy="37346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 err="1"/>
              <a:t>cây</a:t>
            </a:r>
            <a:endParaRPr lang="en-US" sz="2933" dirty="0"/>
          </a:p>
        </p:txBody>
      </p:sp>
      <p:sp>
        <p:nvSpPr>
          <p:cNvPr id="27" name="Flowchart: Terminator 26">
            <a:extLst>
              <a:ext uri="{FF2B5EF4-FFF2-40B4-BE49-F238E27FC236}">
                <a16:creationId xmlns:a16="http://schemas.microsoft.com/office/drawing/2014/main" id="{02D2A0E2-71EC-1950-5705-7100FC7E2445}"/>
              </a:ext>
            </a:extLst>
          </p:cNvPr>
          <p:cNvSpPr/>
          <p:nvPr/>
        </p:nvSpPr>
        <p:spPr>
          <a:xfrm>
            <a:off x="10032437" y="5642534"/>
            <a:ext cx="1248139" cy="37346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 err="1"/>
              <a:t>cửa</a:t>
            </a:r>
            <a:endParaRPr lang="en-US" sz="2933" dirty="0"/>
          </a:p>
        </p:txBody>
      </p:sp>
      <p:sp>
        <p:nvSpPr>
          <p:cNvPr id="28" name="Flowchart: Terminator 27">
            <a:extLst>
              <a:ext uri="{FF2B5EF4-FFF2-40B4-BE49-F238E27FC236}">
                <a16:creationId xmlns:a16="http://schemas.microsoft.com/office/drawing/2014/main" id="{054FA048-DC35-31BE-E3C6-8C878355E65A}"/>
              </a:ext>
            </a:extLst>
          </p:cNvPr>
          <p:cNvSpPr/>
          <p:nvPr/>
        </p:nvSpPr>
        <p:spPr>
          <a:xfrm>
            <a:off x="7344139" y="5642535"/>
            <a:ext cx="1248139" cy="37346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 err="1"/>
              <a:t>cờ</a:t>
            </a:r>
            <a:endParaRPr lang="en-US" sz="2933" dirty="0"/>
          </a:p>
        </p:txBody>
      </p:sp>
      <p:sp>
        <p:nvSpPr>
          <p:cNvPr id="29" name="Flowchart: Terminator 28">
            <a:extLst>
              <a:ext uri="{FF2B5EF4-FFF2-40B4-BE49-F238E27FC236}">
                <a16:creationId xmlns:a16="http://schemas.microsoft.com/office/drawing/2014/main" id="{06F468F9-96DB-B36C-3C98-3EDABF248C19}"/>
              </a:ext>
            </a:extLst>
          </p:cNvPr>
          <p:cNvSpPr/>
          <p:nvPr/>
        </p:nvSpPr>
        <p:spPr>
          <a:xfrm>
            <a:off x="3407701" y="5651342"/>
            <a:ext cx="1248139" cy="37346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 err="1"/>
              <a:t>kéo</a:t>
            </a:r>
            <a:endParaRPr lang="en-US" sz="2933" dirty="0"/>
          </a:p>
        </p:txBody>
      </p:sp>
      <p:sp>
        <p:nvSpPr>
          <p:cNvPr id="30" name="Flowchart: Terminator 29">
            <a:extLst>
              <a:ext uri="{FF2B5EF4-FFF2-40B4-BE49-F238E27FC236}">
                <a16:creationId xmlns:a16="http://schemas.microsoft.com/office/drawing/2014/main" id="{CA0D27FD-B8C0-DBD7-534C-EF12FB3D1304}"/>
              </a:ext>
            </a:extLst>
          </p:cNvPr>
          <p:cNvSpPr/>
          <p:nvPr/>
        </p:nvSpPr>
        <p:spPr>
          <a:xfrm>
            <a:off x="141553" y="5664745"/>
            <a:ext cx="1248139" cy="37346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 err="1"/>
              <a:t>cân</a:t>
            </a:r>
            <a:endParaRPr lang="en-US" sz="2933" dirty="0"/>
          </a:p>
        </p:txBody>
      </p:sp>
      <p:sp>
        <p:nvSpPr>
          <p:cNvPr id="31" name="Flowchart: Terminator 30">
            <a:extLst>
              <a:ext uri="{FF2B5EF4-FFF2-40B4-BE49-F238E27FC236}">
                <a16:creationId xmlns:a16="http://schemas.microsoft.com/office/drawing/2014/main" id="{E86317D9-5E77-A4E1-72CA-2248D902819D}"/>
              </a:ext>
            </a:extLst>
          </p:cNvPr>
          <p:cNvSpPr/>
          <p:nvPr/>
        </p:nvSpPr>
        <p:spPr>
          <a:xfrm>
            <a:off x="8880309" y="2282225"/>
            <a:ext cx="1248139" cy="37346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 err="1"/>
              <a:t>kẹo</a:t>
            </a:r>
            <a:endParaRPr lang="en-US" sz="2933" dirty="0"/>
          </a:p>
        </p:txBody>
      </p:sp>
      <p:sp>
        <p:nvSpPr>
          <p:cNvPr id="33" name="Flowchart: Terminator 32">
            <a:extLst>
              <a:ext uri="{FF2B5EF4-FFF2-40B4-BE49-F238E27FC236}">
                <a16:creationId xmlns:a16="http://schemas.microsoft.com/office/drawing/2014/main" id="{A9A262C4-87F9-2358-9B1D-BF0FEE42ABA2}"/>
              </a:ext>
            </a:extLst>
          </p:cNvPr>
          <p:cNvSpPr/>
          <p:nvPr/>
        </p:nvSpPr>
        <p:spPr>
          <a:xfrm>
            <a:off x="5039883" y="2332731"/>
            <a:ext cx="1248139" cy="37346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933" dirty="0" err="1"/>
              <a:t>kìm</a:t>
            </a:r>
            <a:endParaRPr lang="en-US" sz="2933" dirty="0"/>
          </a:p>
        </p:txBody>
      </p:sp>
      <p:pic>
        <p:nvPicPr>
          <p:cNvPr id="20" name="Picture 10" descr="Thao luan nhon">
            <a:extLst>
              <a:ext uri="{FF2B5EF4-FFF2-40B4-BE49-F238E27FC236}">
                <a16:creationId xmlns:a16="http://schemas.microsoft.com/office/drawing/2014/main" id="{BEAB7B2F-3D64-454C-AFC0-E434F5111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404" y="147184"/>
            <a:ext cx="1752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18">
            <a:extLst>
              <a:ext uri="{FF2B5EF4-FFF2-40B4-BE49-F238E27FC236}">
                <a16:creationId xmlns:a16="http://schemas.microsoft.com/office/drawing/2014/main" id="{9AF4AD75-A619-4166-B4D6-058335F2D0B0}"/>
              </a:ext>
            </a:extLst>
          </p:cNvPr>
          <p:cNvGrpSpPr>
            <a:grpSpLocks/>
          </p:cNvGrpSpPr>
          <p:nvPr/>
        </p:nvGrpSpPr>
        <p:grpSpPr bwMode="auto">
          <a:xfrm>
            <a:off x="9811004" y="-98878"/>
            <a:ext cx="2286000" cy="1160462"/>
            <a:chOff x="6248400" y="4953000"/>
            <a:chExt cx="2743200" cy="1371600"/>
          </a:xfrm>
        </p:grpSpPr>
        <p:sp>
          <p:nvSpPr>
            <p:cNvPr id="22" name="AutoShape 7">
              <a:extLst>
                <a:ext uri="{FF2B5EF4-FFF2-40B4-BE49-F238E27FC236}">
                  <a16:creationId xmlns:a16="http://schemas.microsoft.com/office/drawing/2014/main" id="{548DA87D-0B9A-4154-B9D7-8311D0438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8400" y="4953000"/>
              <a:ext cx="2743200" cy="1371600"/>
            </a:xfrm>
            <a:prstGeom prst="cloudCallout">
              <a:avLst>
                <a:gd name="adj1" fmla="val -57040"/>
                <a:gd name="adj2" fmla="val 47438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721963A-B6FD-4F48-8784-43AD35C86DBF}"/>
                </a:ext>
              </a:extLst>
            </p:cNvPr>
            <p:cNvSpPr/>
            <p:nvPr/>
          </p:nvSpPr>
          <p:spPr>
            <a:xfrm>
              <a:off x="6576061" y="5333303"/>
              <a:ext cx="2141219" cy="6187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0000CC"/>
                  </a:solidFill>
                  <a:latin typeface="Times New Roman"/>
                </a:rPr>
                <a:t>Nhóm đôi</a:t>
              </a:r>
              <a:endParaRPr lang="vi-VN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CC"/>
                </a:solidFill>
                <a:latin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264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48683" y="-95612"/>
            <a:ext cx="12289365" cy="6980998"/>
            <a:chOff x="-108519" y="-20241"/>
            <a:chExt cx="9217024" cy="5235749"/>
          </a:xfrm>
        </p:grpSpPr>
        <p:sp>
          <p:nvSpPr>
            <p:cNvPr id="2059" name="Rectangle 18"/>
            <p:cNvSpPr>
              <a:spLocks noChangeArrowheads="1"/>
            </p:cNvSpPr>
            <p:nvPr/>
          </p:nvSpPr>
          <p:spPr bwMode="auto">
            <a:xfrm>
              <a:off x="-108519" y="-20241"/>
              <a:ext cx="9180513" cy="519113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-72008" y="4731989"/>
              <a:ext cx="9180513" cy="483519"/>
            </a:xfrm>
            <a:prstGeom prst="rect">
              <a:avLst/>
            </a:prstGeom>
            <a:gradFill rotWithShape="1"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pic>
          <p:nvPicPr>
            <p:cNvPr id="1027" name="Picture 3" descr="C:\Users\Administrator\Application Data\Zamaan's Software\psc\screensho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123478"/>
              <a:ext cx="360040" cy="3046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:\USB__Data\logo_tieuhocvn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58" y="4738594"/>
              <a:ext cx="361378" cy="353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27584" y="4738594"/>
              <a:ext cx="2448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rgbClr val="4C0000"/>
                  </a:solidFill>
                </a:rPr>
                <a:t>http://tieuhocvn.info</a:t>
              </a:r>
            </a:p>
          </p:txBody>
        </p:sp>
      </p:grp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799101" y="-27382"/>
            <a:ext cx="10891233" cy="5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7" tIns="60953" rIns="121907" bIns="6095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933" b="1" dirty="0">
                <a:solidFill>
                  <a:srgbClr val="FFFF00"/>
                </a:solidFill>
              </a:rPr>
              <a:t>BÀI 1: NGÀY GẶP LẠI</a:t>
            </a:r>
            <a:endParaRPr lang="vi-VN" sz="2933" b="1" dirty="0">
              <a:solidFill>
                <a:srgbClr val="FFFF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F8C7BE-700A-1EE5-9C2F-51D94497A5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524" b="100000" l="0" r="982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96539"/>
            <a:ext cx="2472393" cy="8890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795AE2-2E23-BC16-E8AA-9C340DD5118D}"/>
              </a:ext>
            </a:extLst>
          </p:cNvPr>
          <p:cNvSpPr txBox="1"/>
          <p:nvPr/>
        </p:nvSpPr>
        <p:spPr>
          <a:xfrm>
            <a:off x="0" y="1579911"/>
            <a:ext cx="12144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2. </a:t>
            </a:r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thêm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sự</a:t>
            </a:r>
            <a:r>
              <a:rPr lang="en-US" sz="3200" dirty="0"/>
              <a:t> </a:t>
            </a:r>
            <a:r>
              <a:rPr lang="en-US" sz="3200" dirty="0" err="1"/>
              <a:t>vật</a:t>
            </a:r>
            <a:r>
              <a:rPr lang="en-US" sz="3200" dirty="0"/>
              <a:t>, </a:t>
            </a:r>
            <a:r>
              <a:rPr lang="en-US" sz="3200" dirty="0" err="1"/>
              <a:t>hoạt</a:t>
            </a:r>
            <a:r>
              <a:rPr lang="en-US" sz="3200" dirty="0"/>
              <a:t> </a:t>
            </a:r>
            <a:r>
              <a:rPr lang="en-US" sz="3200" dirty="0" err="1"/>
              <a:t>động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</a:t>
            </a:r>
            <a:r>
              <a:rPr lang="en-US" sz="3200" dirty="0" err="1"/>
              <a:t>tiếng</a:t>
            </a:r>
            <a:r>
              <a:rPr lang="en-US" sz="3200" dirty="0"/>
              <a:t> </a:t>
            </a:r>
            <a:r>
              <a:rPr lang="en-US" sz="3200" dirty="0" err="1"/>
              <a:t>bắt</a:t>
            </a:r>
            <a:r>
              <a:rPr lang="en-US" sz="3200" dirty="0"/>
              <a:t> </a:t>
            </a:r>
            <a:r>
              <a:rPr lang="en-US" sz="3200" dirty="0" err="1"/>
              <a:t>đầu</a:t>
            </a:r>
            <a:r>
              <a:rPr lang="en-US" sz="3200" dirty="0"/>
              <a:t> </a:t>
            </a:r>
            <a:r>
              <a:rPr lang="en-US" sz="3200" dirty="0" err="1"/>
              <a:t>bằng</a:t>
            </a:r>
            <a:r>
              <a:rPr lang="en-US" sz="3200" dirty="0"/>
              <a:t> </a:t>
            </a:r>
            <a:r>
              <a:rPr lang="en-US" sz="3200" i="1" dirty="0">
                <a:solidFill>
                  <a:srgbClr val="FF0000"/>
                </a:solidFill>
              </a:rPr>
              <a:t>c</a:t>
            </a:r>
            <a:r>
              <a:rPr lang="en-US" sz="3200" dirty="0"/>
              <a:t> </a:t>
            </a:r>
            <a:r>
              <a:rPr lang="en-US" sz="3200" dirty="0" err="1"/>
              <a:t>hoặc</a:t>
            </a:r>
            <a:r>
              <a:rPr lang="en-US" sz="3200" dirty="0"/>
              <a:t> </a:t>
            </a:r>
            <a:r>
              <a:rPr lang="en-US" sz="3200" i="1" dirty="0">
                <a:solidFill>
                  <a:srgbClr val="FF0000"/>
                </a:solidFill>
              </a:rPr>
              <a:t>k</a:t>
            </a:r>
            <a:r>
              <a:rPr lang="en-US" sz="32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068B4F-5E1C-C2F7-4F48-84126969936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31632" y="5147040"/>
            <a:ext cx="12147365" cy="1614947"/>
          </a:xfrm>
          <a:prstGeom prst="rect">
            <a:avLst/>
          </a:prstGeom>
        </p:spPr>
      </p:pic>
      <p:graphicFrame>
        <p:nvGraphicFramePr>
          <p:cNvPr id="2" name="Table 7">
            <a:extLst>
              <a:ext uri="{FF2B5EF4-FFF2-40B4-BE49-F238E27FC236}">
                <a16:creationId xmlns:a16="http://schemas.microsoft.com/office/drawing/2014/main" id="{01B34160-D357-3268-FB7D-0FA85D9740D8}"/>
              </a:ext>
            </a:extLst>
          </p:cNvPr>
          <p:cNvGraphicFramePr>
            <a:graphicFrameLocks noGrp="1"/>
          </p:cNvGraphicFramePr>
          <p:nvPr/>
        </p:nvGraphicFramePr>
        <p:xfrm>
          <a:off x="1583499" y="2537623"/>
          <a:ext cx="8416032" cy="212491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4717">
                  <a:extLst>
                    <a:ext uri="{9D8B030D-6E8A-4147-A177-3AD203B41FA5}">
                      <a16:colId xmlns:a16="http://schemas.microsoft.com/office/drawing/2014/main" val="1454966650"/>
                    </a:ext>
                  </a:extLst>
                </a:gridCol>
                <a:gridCol w="3479455">
                  <a:extLst>
                    <a:ext uri="{9D8B030D-6E8A-4147-A177-3AD203B41FA5}">
                      <a16:colId xmlns:a16="http://schemas.microsoft.com/office/drawing/2014/main" val="615782570"/>
                    </a:ext>
                  </a:extLst>
                </a:gridCol>
                <a:gridCol w="4041860">
                  <a:extLst>
                    <a:ext uri="{9D8B030D-6E8A-4147-A177-3AD203B41FA5}">
                      <a16:colId xmlns:a16="http://schemas.microsoft.com/office/drawing/2014/main" val="1934278903"/>
                    </a:ext>
                  </a:extLst>
                </a:gridCol>
              </a:tblGrid>
              <a:tr h="70830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/>
                        <a:t>Từ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chỉ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sự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vật</a:t>
                      </a:r>
                      <a:endParaRPr lang="en-US" sz="2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/>
                        <a:t>Từ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chỉ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hoạt</a:t>
                      </a:r>
                      <a:r>
                        <a:rPr lang="en-US" sz="2700" dirty="0"/>
                        <a:t> </a:t>
                      </a:r>
                      <a:r>
                        <a:rPr lang="en-US" sz="2700" dirty="0" err="1"/>
                        <a:t>động</a:t>
                      </a:r>
                      <a:endParaRPr lang="en-US" sz="2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01105588"/>
                  </a:ext>
                </a:extLst>
              </a:tr>
              <a:tr h="708304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C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854155997"/>
                  </a:ext>
                </a:extLst>
              </a:tr>
              <a:tr h="708304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/>
                        <a:t>k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en-US" sz="27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3836031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6F4C40E-DF94-D194-3B0B-52CB82A153D6}"/>
              </a:ext>
            </a:extLst>
          </p:cNvPr>
          <p:cNvSpPr txBox="1"/>
          <p:nvPr/>
        </p:nvSpPr>
        <p:spPr>
          <a:xfrm>
            <a:off x="2543606" y="3292218"/>
            <a:ext cx="27843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/>
              <a:t>Cặp</a:t>
            </a:r>
            <a:r>
              <a:rPr lang="en-US" sz="2667" dirty="0"/>
              <a:t>, </a:t>
            </a:r>
            <a:r>
              <a:rPr lang="en-US" sz="2667" dirty="0" err="1"/>
              <a:t>cầu</a:t>
            </a:r>
            <a:r>
              <a:rPr lang="en-US" sz="2667" dirty="0"/>
              <a:t>, </a:t>
            </a:r>
            <a:r>
              <a:rPr lang="en-US" sz="2667" dirty="0" err="1"/>
              <a:t>cốc</a:t>
            </a:r>
            <a:r>
              <a:rPr lang="en-US" sz="2667" dirty="0"/>
              <a:t>,…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576012-340E-ABE9-9E19-6CD5654B6FF0}"/>
              </a:ext>
            </a:extLst>
          </p:cNvPr>
          <p:cNvSpPr txBox="1"/>
          <p:nvPr/>
        </p:nvSpPr>
        <p:spPr>
          <a:xfrm>
            <a:off x="2543606" y="4021195"/>
            <a:ext cx="27843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/>
              <a:t>Kem, </a:t>
            </a:r>
            <a:r>
              <a:rPr lang="en-US" sz="2667" dirty="0" err="1"/>
              <a:t>kèn</a:t>
            </a:r>
            <a:r>
              <a:rPr lang="en-US" sz="2667" dirty="0"/>
              <a:t>, </a:t>
            </a:r>
            <a:r>
              <a:rPr lang="en-US" sz="2667" dirty="0" err="1"/>
              <a:t>kim</a:t>
            </a:r>
            <a:r>
              <a:rPr lang="en-US" sz="2667" dirty="0"/>
              <a:t>,…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3C51E4-C29D-4C65-F09F-41A1FDC0F203}"/>
              </a:ext>
            </a:extLst>
          </p:cNvPr>
          <p:cNvSpPr txBox="1"/>
          <p:nvPr/>
        </p:nvSpPr>
        <p:spPr>
          <a:xfrm>
            <a:off x="5995583" y="4021195"/>
            <a:ext cx="27843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/>
              <a:t>Kéo</a:t>
            </a:r>
            <a:r>
              <a:rPr lang="en-US" sz="2667" dirty="0"/>
              <a:t>, </a:t>
            </a:r>
            <a:r>
              <a:rPr lang="en-US" sz="2667" dirty="0" err="1"/>
              <a:t>kiểm</a:t>
            </a:r>
            <a:r>
              <a:rPr lang="en-US" sz="2667" dirty="0"/>
              <a:t> </a:t>
            </a:r>
            <a:r>
              <a:rPr lang="en-US" sz="2667" dirty="0" err="1"/>
              <a:t>tra</a:t>
            </a:r>
            <a:r>
              <a:rPr lang="en-US" sz="2667" dirty="0"/>
              <a:t>,…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D650AB-EFE5-4A61-6603-1A09CFBC34A9}"/>
              </a:ext>
            </a:extLst>
          </p:cNvPr>
          <p:cNvSpPr txBox="1"/>
          <p:nvPr/>
        </p:nvSpPr>
        <p:spPr>
          <a:xfrm>
            <a:off x="5937515" y="3292218"/>
            <a:ext cx="278430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dirty="0" err="1"/>
              <a:t>Cười</a:t>
            </a:r>
            <a:r>
              <a:rPr lang="en-US" sz="2667" dirty="0"/>
              <a:t>, </a:t>
            </a:r>
            <a:r>
              <a:rPr lang="en-US" sz="2667" dirty="0" err="1"/>
              <a:t>cắt</a:t>
            </a:r>
            <a:r>
              <a:rPr lang="en-US" sz="2667" dirty="0"/>
              <a:t>, </a:t>
            </a:r>
            <a:r>
              <a:rPr lang="en-US" sz="2667" dirty="0" err="1"/>
              <a:t>cắn</a:t>
            </a:r>
            <a:r>
              <a:rPr lang="en-US" sz="2667" dirty="0"/>
              <a:t>,…</a:t>
            </a:r>
          </a:p>
        </p:txBody>
      </p:sp>
      <p:pic>
        <p:nvPicPr>
          <p:cNvPr id="18" name="Picture 185" descr="S6300082">
            <a:extLst>
              <a:ext uri="{FF2B5EF4-FFF2-40B4-BE49-F238E27FC236}">
                <a16:creationId xmlns:a16="http://schemas.microsoft.com/office/drawing/2014/main" id="{CB7DF134-04DB-4A50-8378-259B0DC9B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" t="8855" r="966" b="11720"/>
          <a:stretch>
            <a:fillRect/>
          </a:stretch>
        </p:blipFill>
        <p:spPr bwMode="auto">
          <a:xfrm>
            <a:off x="9553176" y="-99160"/>
            <a:ext cx="2590800" cy="167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864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Xoan9">
            <a:extLst>
              <a:ext uri="{FF2B5EF4-FFF2-40B4-BE49-F238E27FC236}">
                <a16:creationId xmlns:a16="http://schemas.microsoft.com/office/drawing/2014/main" id="{84BDB540-ED5C-4718-B80E-CF1A51D92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 l="17513"/>
          <a:stretch>
            <a:fillRect/>
          </a:stretch>
        </p:blipFill>
        <p:spPr bwMode="auto">
          <a:xfrm>
            <a:off x="6957027" y="1176013"/>
            <a:ext cx="5181600" cy="48006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A74561B7-3B21-4AB1-801B-20A9CC819F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763" y="3087275"/>
            <a:ext cx="65072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altLang="vi-VN" sz="3600" b="1" i="1" dirty="0" err="1">
                <a:solidFill>
                  <a:srgbClr val="0000FF"/>
                </a:solidFill>
                <a:latin typeface="Times New Roman" pitchFamily="18" charset="0"/>
              </a:rPr>
              <a:t>Chuẩn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itchFamily="18" charset="0"/>
              </a:rPr>
              <a:t>bị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itchFamily="18" charset="0"/>
              </a:rPr>
              <a:t> 2: “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itchFamily="18" charset="0"/>
              </a:rPr>
              <a:t>Về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itchFamily="18" charset="0"/>
              </a:rPr>
              <a:t>thăm</a:t>
            </a:r>
            <a:r>
              <a:rPr lang="en-US" altLang="vi-VN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rgbClr val="FF0000"/>
                </a:solidFill>
                <a:latin typeface="Times New Roman" pitchFamily="18" charset="0"/>
              </a:rPr>
              <a:t>quê</a:t>
            </a:r>
            <a:r>
              <a:rPr lang="en-US" altLang="vi-VN" sz="3600" b="1" i="1" dirty="0">
                <a:solidFill>
                  <a:srgbClr val="0000FF"/>
                </a:solidFill>
                <a:latin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548776"/>
      </p:ext>
    </p:extLst>
  </p:cSld>
  <p:clrMapOvr>
    <a:masterClrMapping/>
  </p:clrMapOvr>
  <p:transition spd="med"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448</Words>
  <Application>Microsoft Office PowerPoint</Application>
  <PresentationFormat>Widescreen</PresentationFormat>
  <Paragraphs>107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.VnTime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127</cp:revision>
  <dcterms:created xsi:type="dcterms:W3CDTF">2017-11-24T09:12:01Z</dcterms:created>
  <dcterms:modified xsi:type="dcterms:W3CDTF">2024-09-13T13:48:28Z</dcterms:modified>
</cp:coreProperties>
</file>