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1" r:id="rId3"/>
    <p:sldMasterId id="2147483705" r:id="rId4"/>
  </p:sldMasterIdLst>
  <p:notesMasterIdLst>
    <p:notesMasterId r:id="rId39"/>
  </p:notesMasterIdLst>
  <p:sldIdLst>
    <p:sldId id="587" r:id="rId5"/>
    <p:sldId id="588" r:id="rId6"/>
    <p:sldId id="589" r:id="rId7"/>
    <p:sldId id="590" r:id="rId8"/>
    <p:sldId id="591" r:id="rId9"/>
    <p:sldId id="592" r:id="rId10"/>
    <p:sldId id="593" r:id="rId11"/>
    <p:sldId id="594" r:id="rId12"/>
    <p:sldId id="595" r:id="rId13"/>
    <p:sldId id="596" r:id="rId14"/>
    <p:sldId id="597" r:id="rId15"/>
    <p:sldId id="598" r:id="rId16"/>
    <p:sldId id="599" r:id="rId17"/>
    <p:sldId id="600" r:id="rId18"/>
    <p:sldId id="601" r:id="rId19"/>
    <p:sldId id="617" r:id="rId20"/>
    <p:sldId id="602" r:id="rId21"/>
    <p:sldId id="603" r:id="rId22"/>
    <p:sldId id="604" r:id="rId23"/>
    <p:sldId id="605" r:id="rId24"/>
    <p:sldId id="606" r:id="rId25"/>
    <p:sldId id="607" r:id="rId26"/>
    <p:sldId id="608" r:id="rId27"/>
    <p:sldId id="609" r:id="rId28"/>
    <p:sldId id="610" r:id="rId29"/>
    <p:sldId id="611" r:id="rId30"/>
    <p:sldId id="612" r:id="rId31"/>
    <p:sldId id="613" r:id="rId32"/>
    <p:sldId id="614" r:id="rId33"/>
    <p:sldId id="615" r:id="rId34"/>
    <p:sldId id="616" r:id="rId35"/>
    <p:sldId id="618" r:id="rId36"/>
    <p:sldId id="619" r:id="rId37"/>
    <p:sldId id="62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72" d="100"/>
          <a:sy n="72" d="100"/>
        </p:scale>
        <p:origin x="-672" y="-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91F59-D6F4-414D-86B5-FDE4BF247B88}"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CAD23-76BA-47D1-81CA-A238FDBF87B5}" type="slidenum">
              <a:rPr lang="en-US" smtClean="0"/>
              <a:t>‹#›</a:t>
            </a:fld>
            <a:endParaRPr lang="en-US"/>
          </a:p>
        </p:txBody>
      </p:sp>
    </p:spTree>
    <p:extLst>
      <p:ext uri="{BB962C8B-B14F-4D97-AF65-F5344CB8AC3E}">
        <p14:creationId xmlns:p14="http://schemas.microsoft.com/office/powerpoint/2010/main" val="250568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1301942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03410666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12883011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90266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533091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0313443"/>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065745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0853493"/>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a:t>单击此处编辑母版标题样式</a:t>
            </a:r>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4" name="内容占位符 3"/>
          <p:cNvSpPr>
            <a:spLocks noGrp="1"/>
          </p:cNvSpPr>
          <p:nvPr>
            <p:ph sz="half" idx="2"/>
          </p:nvPr>
        </p:nvSpPr>
        <p:spPr>
          <a:xfrm>
            <a:off x="840318" y="2506133"/>
            <a:ext cx="5158316"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6" name="内容占位符 5"/>
          <p:cNvSpPr>
            <a:spLocks noGrp="1"/>
          </p:cNvSpPr>
          <p:nvPr>
            <p:ph sz="quarter" idx="4"/>
          </p:nvPr>
        </p:nvSpPr>
        <p:spPr>
          <a:xfrm>
            <a:off x="6172200" y="2506133"/>
            <a:ext cx="5183717"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394376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1471503"/>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2873791" cy="6858000"/>
          </a:xfrm>
          <a:prstGeom prst="rect">
            <a:avLst/>
          </a:prstGeom>
        </p:spPr>
      </p:pic>
      <p:cxnSp>
        <p:nvCxnSpPr>
          <p:cNvPr id="7" name="直接连接符 6"/>
          <p:cNvCxnSpPr/>
          <p:nvPr userDrawn="1"/>
        </p:nvCxnSpPr>
        <p:spPr>
          <a:xfrm>
            <a:off x="2641600" y="889000"/>
            <a:ext cx="9550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8868014" y="396558"/>
            <a:ext cx="3262432" cy="461665"/>
          </a:xfrm>
          <a:prstGeom prst="rect">
            <a:avLst/>
          </a:prstGeom>
          <a:noFill/>
        </p:spPr>
        <p:txBody>
          <a:bodyPr wrap="none" rtlCol="0">
            <a:spAutoFit/>
          </a:bodyPr>
          <a:lstStyle/>
          <a:p>
            <a:r>
              <a:rPr lang="zh-CN" altLang="en-US" sz="2400" dirty="0"/>
              <a:t>单击此处添加文字标题</a:t>
            </a:r>
          </a:p>
        </p:txBody>
      </p:sp>
    </p:spTree>
    <p:extLst>
      <p:ext uri="{BB962C8B-B14F-4D97-AF65-F5344CB8AC3E}">
        <p14:creationId xmlns:p14="http://schemas.microsoft.com/office/powerpoint/2010/main" val="427698443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8921437"/>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89165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15992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65"/>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2024/12/4</a:t>
            </a:fld>
            <a:endParaRPr lang="zh-CN" altLang="en-US" sz="2400">
              <a:solidFill>
                <a:prstClr val="black"/>
              </a:solidFill>
            </a:endParaRPr>
          </a:p>
        </p:txBody>
      </p:sp>
      <p:sp>
        <p:nvSpPr>
          <p:cNvPr id="5" name="页脚占位符 4"/>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6" name="灯片编号占位符 5"/>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81537502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4"/>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4"/>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2024/12/4</a:t>
            </a:fld>
            <a:endParaRPr lang="zh-CN" altLang="en-US" sz="2400">
              <a:solidFill>
                <a:prstClr val="black"/>
              </a:solidFill>
            </a:endParaRPr>
          </a:p>
        </p:txBody>
      </p:sp>
      <p:sp>
        <p:nvSpPr>
          <p:cNvPr id="6" name="页脚占位符 5"/>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7" name="灯片编号占位符 6"/>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397455534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7"/>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412" y="1535117"/>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412"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2024/12/4</a:t>
            </a:fld>
            <a:endParaRPr lang="zh-CN" altLang="en-US" sz="2400">
              <a:solidFill>
                <a:prstClr val="black"/>
              </a:solidFill>
            </a:endParaRPr>
          </a:p>
        </p:txBody>
      </p:sp>
      <p:sp>
        <p:nvSpPr>
          <p:cNvPr id="8" name="页脚占位符 7"/>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9" name="灯片编号占位符 8"/>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60262699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2024/12/4</a:t>
            </a:fld>
            <a:endParaRPr lang="zh-CN" altLang="en-US" sz="2400">
              <a:solidFill>
                <a:prstClr val="black"/>
              </a:solidFill>
            </a:endParaRPr>
          </a:p>
        </p:txBody>
      </p:sp>
      <p:sp>
        <p:nvSpPr>
          <p:cNvPr id="4" name="页脚占位符 3"/>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5" name="灯片编号占位符 4"/>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9361084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2024/12/4</a:t>
            </a:fld>
            <a:endParaRPr lang="zh-CN" altLang="en-US" sz="2400">
              <a:solidFill>
                <a:prstClr val="black"/>
              </a:solidFill>
            </a:endParaRPr>
          </a:p>
        </p:txBody>
      </p:sp>
      <p:sp>
        <p:nvSpPr>
          <p:cNvPr id="3" name="页脚占位符 2"/>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4" name="灯片编号占位符 3"/>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59662357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2024/12/4</a:t>
            </a:fld>
            <a:endParaRPr lang="zh-CN" altLang="en-US" sz="2400">
              <a:solidFill>
                <a:prstClr val="black"/>
              </a:solidFill>
            </a:endParaRPr>
          </a:p>
        </p:txBody>
      </p:sp>
      <p:sp>
        <p:nvSpPr>
          <p:cNvPr id="6" name="页脚占位符 5"/>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7" name="灯片编号占位符 6"/>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34555310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64"/>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402"/>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2024/12/4</a:t>
            </a:fld>
            <a:endParaRPr lang="zh-CN" altLang="en-US" sz="2400">
              <a:solidFill>
                <a:prstClr val="black"/>
              </a:solidFill>
            </a:endParaRPr>
          </a:p>
        </p:txBody>
      </p:sp>
      <p:sp>
        <p:nvSpPr>
          <p:cNvPr id="6" name="页脚占位符 5"/>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7" name="灯片编号占位符 6"/>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268039428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5"/>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2024/12/4</a:t>
            </a:fld>
            <a:endParaRPr lang="zh-CN" altLang="en-US" sz="2400">
              <a:solidFill>
                <a:prstClr val="black"/>
              </a:solidFill>
            </a:endParaRPr>
          </a:p>
        </p:txBody>
      </p:sp>
      <p:sp>
        <p:nvSpPr>
          <p:cNvPr id="5" name="页脚占位符 4"/>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6" name="灯片编号占位符 5"/>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61836849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23424209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9"/>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9"/>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2024/12/4</a:t>
            </a:fld>
            <a:endParaRPr lang="zh-CN" altLang="en-US" sz="2400">
              <a:solidFill>
                <a:prstClr val="black"/>
              </a:solidFill>
            </a:endParaRPr>
          </a:p>
        </p:txBody>
      </p:sp>
      <p:sp>
        <p:nvSpPr>
          <p:cNvPr id="5" name="页脚占位符 4"/>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6" name="灯片编号占位符 5"/>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73792043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999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5040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49" y="458949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3959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8502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5668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5819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8129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6994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0617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2024/12/4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06743649"/>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351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523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2024/12/4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89280480"/>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2024/12/4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05373322"/>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2024/12/4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891404202"/>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43048601"/>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60627858"/>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jp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37975-6AF7-4301-9DC5-87C074AA59D1}" type="datetimeFigureOut">
              <a:rPr lang="zh-CN" altLang="en-US" smtClean="0"/>
              <a:t>2024/12/4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5153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2AA1AC16-948C-4AE2-A8F0-AD93837A264C}"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46782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4" cstate="print">
            <a:extLst>
              <a:ext uri="{28A0092B-C50C-407E-A947-70E740481C1C}">
                <a14:useLocalDpi xmlns:a14="http://schemas.microsoft.com/office/drawing/2010/main" val="0"/>
              </a:ext>
            </a:extLst>
          </a:blip>
          <a:srcRect/>
          <a:stretch>
            <a:fillRect/>
          </a:stretch>
        </p:blipFill>
        <p:spPr>
          <a:xfrm>
            <a:off x="1" y="3047"/>
            <a:ext cx="12184783" cy="6851909"/>
          </a:xfrm>
          <a:prstGeom prst="rect">
            <a:avLst/>
          </a:prstGeom>
          <a:noFill/>
          <a:ln>
            <a:noFill/>
          </a:ln>
        </p:spPr>
      </p:pic>
      <p:sp>
        <p:nvSpPr>
          <p:cNvPr id="3" name="矩形 2"/>
          <p:cNvSpPr/>
          <p:nvPr/>
        </p:nvSpPr>
        <p:spPr>
          <a:xfrm>
            <a:off x="-349431" y="165435"/>
            <a:ext cx="321568" cy="188640"/>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4" name="矩形 3"/>
          <p:cNvSpPr/>
          <p:nvPr/>
        </p:nvSpPr>
        <p:spPr>
          <a:xfrm>
            <a:off x="-349431" y="440738"/>
            <a:ext cx="321568" cy="188640"/>
          </a:xfrm>
          <a:prstGeom prst="rect">
            <a:avLst/>
          </a:prstGeom>
          <a:solidFill>
            <a:srgbClr val="FF4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5" name="矩形 4"/>
          <p:cNvSpPr/>
          <p:nvPr/>
        </p:nvSpPr>
        <p:spPr>
          <a:xfrm>
            <a:off x="-349431" y="716041"/>
            <a:ext cx="321568" cy="188640"/>
          </a:xfrm>
          <a:prstGeom prst="rect">
            <a:avLst/>
          </a:prstGeom>
          <a:solidFill>
            <a:srgbClr val="87BD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6" name="矩形 5"/>
          <p:cNvSpPr/>
          <p:nvPr/>
        </p:nvSpPr>
        <p:spPr>
          <a:xfrm>
            <a:off x="-349431" y="1020841"/>
            <a:ext cx="321568" cy="188640"/>
          </a:xfrm>
          <a:prstGeom prst="rect">
            <a:avLst/>
          </a:prstGeom>
          <a:solidFill>
            <a:srgbClr val="009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7" name="矩形 6"/>
          <p:cNvSpPr/>
          <p:nvPr/>
        </p:nvSpPr>
        <p:spPr>
          <a:xfrm>
            <a:off x="-349431" y="1296144"/>
            <a:ext cx="321568" cy="188640"/>
          </a:xfrm>
          <a:prstGeom prst="rect">
            <a:avLst/>
          </a:prstGeom>
          <a:solidFill>
            <a:srgbClr val="CE6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Tree>
    <p:extLst>
      <p:ext uri="{BB962C8B-B14F-4D97-AF65-F5344CB8AC3E}">
        <p14:creationId xmlns:p14="http://schemas.microsoft.com/office/powerpoint/2010/main" val="293022350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prstClr val="black">
                    <a:tint val="75000"/>
                  </a:prstClr>
                </a:solidFill>
              </a:rPr>
              <a:pPr/>
              <a:t>2024/12/4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8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243125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U1D3D9ZGnR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aS8RPYPPUN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271" y="96819"/>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1" y="-1883974"/>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1662" y="1619572"/>
            <a:ext cx="1122088" cy="892665"/>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3692068" y="96819"/>
            <a:ext cx="5381398" cy="1256687"/>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687" y="725163"/>
            <a:ext cx="2117968" cy="6132837"/>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3113699"/>
            <a:ext cx="12192000" cy="3976379"/>
          </a:xfrm>
          <a:prstGeom prst="rect">
            <a:avLst/>
          </a:prstGeom>
        </p:spPr>
      </p:pic>
      <p:sp>
        <p:nvSpPr>
          <p:cNvPr id="29" name="文本框 28"/>
          <p:cNvSpPr txBox="1"/>
          <p:nvPr/>
        </p:nvSpPr>
        <p:spPr>
          <a:xfrm>
            <a:off x="1629317" y="1538037"/>
            <a:ext cx="9612424" cy="3386055"/>
          </a:xfrm>
          <a:prstGeom prst="rect">
            <a:avLst/>
          </a:prstGeom>
          <a:noFill/>
        </p:spPr>
        <p:txBody>
          <a:bodyPr wrap="square" rtlCol="0">
            <a:spAutoFit/>
          </a:bodyPr>
          <a:lstStyle/>
          <a:p>
            <a:pPr algn="ctr">
              <a:lnSpc>
                <a:spcPct val="107000"/>
              </a:lnSpc>
              <a:spcBef>
                <a:spcPts val="600"/>
              </a:spcBef>
              <a:spcAft>
                <a:spcPts val="600"/>
              </a:spcAft>
            </a:pPr>
            <a:r>
              <a:rPr lang="x-none" sz="4800" b="1" dirty="0">
                <a:solidFill>
                  <a:srgbClr val="FF0000"/>
                </a:solidFill>
                <a:latin typeface="Times New Roman"/>
                <a:ea typeface="Times New Roman"/>
                <a:cs typeface="Times New Roman"/>
              </a:rPr>
              <a:t>CHỦ ĐỀ </a:t>
            </a:r>
            <a:r>
              <a:rPr lang="nl-NL" sz="4800" b="1" dirty="0">
                <a:solidFill>
                  <a:srgbClr val="FF0000"/>
                </a:solidFill>
                <a:latin typeface="Times New Roman"/>
                <a:ea typeface="Times New Roman"/>
                <a:cs typeface="Times New Roman"/>
              </a:rPr>
              <a:t>2</a:t>
            </a:r>
            <a:endParaRPr lang="en-US" sz="4000" dirty="0">
              <a:solidFill>
                <a:srgbClr val="FF0000"/>
              </a:solidFill>
              <a:latin typeface="Arial"/>
              <a:ea typeface="Arial"/>
              <a:cs typeface="Times New Roman"/>
            </a:endParaRPr>
          </a:p>
          <a:p>
            <a:pPr algn="ctr">
              <a:lnSpc>
                <a:spcPct val="107000"/>
              </a:lnSpc>
              <a:spcBef>
                <a:spcPts val="600"/>
              </a:spcBef>
              <a:spcAft>
                <a:spcPts val="600"/>
              </a:spcAft>
            </a:pPr>
            <a:r>
              <a:rPr lang="nl-NL" sz="4800" b="1" dirty="0">
                <a:solidFill>
                  <a:srgbClr val="FF0000"/>
                </a:solidFill>
                <a:latin typeface="Times New Roman"/>
                <a:ea typeface="Times New Roman"/>
                <a:cs typeface="Times New Roman"/>
              </a:rPr>
              <a:t>GIAO TIẾP, ỨNG XỬ TÍCH CỰC</a:t>
            </a:r>
            <a:endParaRPr lang="en-US" sz="4000" dirty="0">
              <a:solidFill>
                <a:srgbClr val="FF0000"/>
              </a:solidFill>
              <a:latin typeface="Arial"/>
              <a:ea typeface="Arial"/>
              <a:cs typeface="Times New Roman"/>
            </a:endParaRPr>
          </a:p>
          <a:p>
            <a:pPr algn="ctr">
              <a:lnSpc>
                <a:spcPct val="107000"/>
              </a:lnSpc>
              <a:spcBef>
                <a:spcPts val="600"/>
              </a:spcBef>
              <a:spcAft>
                <a:spcPts val="600"/>
              </a:spcAft>
            </a:pPr>
            <a:r>
              <a:rPr lang="nl-NL" sz="4800" b="1" dirty="0">
                <a:solidFill>
                  <a:srgbClr val="FF0000"/>
                </a:solidFill>
                <a:latin typeface="Times New Roman"/>
                <a:ea typeface="Times New Roman"/>
                <a:cs typeface="Times New Roman"/>
              </a:rPr>
              <a:t>(9 tiết: từ tiết 10 đến tiết 18</a:t>
            </a:r>
            <a:r>
              <a:rPr lang="nl-NL" sz="4800" b="1" dirty="0" smtClean="0">
                <a:solidFill>
                  <a:srgbClr val="FF0000"/>
                </a:solidFill>
                <a:latin typeface="Times New Roman"/>
                <a:ea typeface="Times New Roman"/>
                <a:cs typeface="Times New Roman"/>
              </a:rPr>
              <a:t>)</a:t>
            </a:r>
          </a:p>
          <a:p>
            <a:pPr algn="ctr">
              <a:lnSpc>
                <a:spcPct val="107000"/>
              </a:lnSpc>
              <a:spcBef>
                <a:spcPts val="600"/>
              </a:spcBef>
              <a:spcAft>
                <a:spcPts val="600"/>
              </a:spcAft>
            </a:pPr>
            <a:r>
              <a:rPr lang="nl-NL" sz="2800" b="1" dirty="0" smtClean="0">
                <a:solidFill>
                  <a:srgbClr val="FF0000"/>
                </a:solidFill>
                <a:effectLst/>
                <a:latin typeface="Times New Roman"/>
                <a:ea typeface="Arial"/>
                <a:cs typeface="Times New Roman"/>
              </a:rPr>
              <a:t>GV : ĐÀO THỊ THU HÀ</a:t>
            </a:r>
            <a:endParaRPr lang="en-US" sz="2800" dirty="0">
              <a:solidFill>
                <a:srgbClr val="FF0000"/>
              </a:solidFill>
              <a:effectLst/>
              <a:latin typeface="Arial"/>
              <a:ea typeface="Arial"/>
              <a:cs typeface="Times New Roman"/>
            </a:endParaRP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5156814" y="-1940118"/>
            <a:ext cx="609600" cy="609600"/>
          </a:xfrm>
          <a:prstGeom prst="rect">
            <a:avLst/>
          </a:prstGeom>
        </p:spPr>
      </p:pic>
    </p:spTree>
    <p:extLst>
      <p:ext uri="{BB962C8B-B14F-4D97-AF65-F5344CB8AC3E}">
        <p14:creationId xmlns:p14="http://schemas.microsoft.com/office/powerpoint/2010/main" val="428059025"/>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circle(in)">
                                      <p:cBhvr>
                                        <p:cTn id="1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30"/>
                </p:tgtEl>
              </p:cMediaNode>
            </p:audio>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3" y="1040013"/>
            <a:ext cx="10515600" cy="4351339"/>
          </a:xfrm>
        </p:spPr>
        <p:txBody>
          <a:bodyPr/>
          <a:lstStyle/>
          <a:p>
            <a:pPr>
              <a:lnSpc>
                <a:spcPct val="107000"/>
              </a:lnSpc>
              <a:spcBef>
                <a:spcPts val="600"/>
              </a:spcBef>
              <a:spcAft>
                <a:spcPts val="600"/>
              </a:spcAft>
            </a:pPr>
            <a:r>
              <a:rPr lang="en-US" dirty="0">
                <a:latin typeface="Times New Roman"/>
                <a:ea typeface="Arial"/>
                <a:cs typeface="Times New Roman"/>
              </a:rPr>
              <a:t>HS </a:t>
            </a:r>
            <a:r>
              <a:rPr lang="en-US" dirty="0" err="1">
                <a:latin typeface="Times New Roman"/>
                <a:ea typeface="Arial"/>
                <a:cs typeface="Times New Roman"/>
              </a:rPr>
              <a:t>theo</a:t>
            </a:r>
            <a:r>
              <a:rPr lang="en-US" dirty="0">
                <a:latin typeface="Times New Roman"/>
                <a:ea typeface="Arial"/>
                <a:cs typeface="Times New Roman"/>
              </a:rPr>
              <a:t> </a:t>
            </a:r>
            <a:r>
              <a:rPr lang="en-US" dirty="0" err="1">
                <a:latin typeface="Times New Roman"/>
                <a:ea typeface="Arial"/>
                <a:cs typeface="Times New Roman"/>
              </a:rPr>
              <a:t>dõi</a:t>
            </a:r>
            <a:r>
              <a:rPr lang="en-US" dirty="0">
                <a:latin typeface="Times New Roman"/>
                <a:ea typeface="Arial"/>
                <a:cs typeface="Times New Roman"/>
              </a:rPr>
              <a:t> clip </a:t>
            </a:r>
            <a:r>
              <a:rPr lang="en-US" dirty="0" err="1">
                <a:latin typeface="Times New Roman"/>
                <a:ea typeface="Arial"/>
                <a:cs typeface="Times New Roman"/>
              </a:rPr>
              <a:t>về</a:t>
            </a:r>
            <a:r>
              <a:rPr lang="en-US" dirty="0">
                <a:latin typeface="Times New Roman"/>
                <a:ea typeface="Arial"/>
                <a:cs typeface="Times New Roman"/>
              </a:rPr>
              <a:t> </a:t>
            </a:r>
            <a:r>
              <a:rPr lang="en-US" dirty="0" err="1">
                <a:latin typeface="Times New Roman"/>
                <a:ea typeface="Arial"/>
                <a:cs typeface="Times New Roman"/>
              </a:rPr>
              <a:t>ứng</a:t>
            </a:r>
            <a:r>
              <a:rPr lang="en-US" dirty="0">
                <a:latin typeface="Times New Roman"/>
                <a:ea typeface="Arial"/>
                <a:cs typeface="Times New Roman"/>
              </a:rPr>
              <a:t> </a:t>
            </a:r>
            <a:r>
              <a:rPr lang="en-US" dirty="0" err="1">
                <a:latin typeface="Times New Roman"/>
                <a:ea typeface="Arial"/>
                <a:cs typeface="Times New Roman"/>
              </a:rPr>
              <a:t>xử</a:t>
            </a:r>
            <a:r>
              <a:rPr lang="en-US" dirty="0">
                <a:latin typeface="Times New Roman"/>
                <a:ea typeface="Arial"/>
                <a:cs typeface="Times New Roman"/>
              </a:rPr>
              <a:t>:</a:t>
            </a:r>
            <a:endParaRPr lang="en-US" sz="2000" dirty="0">
              <a:latin typeface="Arial"/>
              <a:ea typeface="Arial"/>
              <a:cs typeface="Times New Roman"/>
            </a:endParaRPr>
          </a:p>
          <a:p>
            <a:pPr>
              <a:lnSpc>
                <a:spcPct val="107000"/>
              </a:lnSpc>
              <a:spcBef>
                <a:spcPts val="600"/>
              </a:spcBef>
              <a:spcAft>
                <a:spcPts val="600"/>
              </a:spcAft>
            </a:pPr>
            <a:r>
              <a:rPr lang="vi-VN" u="sng" dirty="0">
                <a:solidFill>
                  <a:srgbClr val="0563C1"/>
                </a:solidFill>
                <a:latin typeface="Times New Roman"/>
                <a:ea typeface="Arial"/>
                <a:cs typeface="Times New Roman"/>
                <a:hlinkClick r:id="rId2"/>
              </a:rPr>
              <a:t>https://www.youtube.com/watch?v=U1D3D9ZGnRc</a:t>
            </a:r>
            <a:endParaRPr lang="en-US" sz="2000" dirty="0">
              <a:latin typeface="Arial"/>
              <a:ea typeface="Arial"/>
              <a:cs typeface="Times New Roman"/>
            </a:endParaRPr>
          </a:p>
          <a:p>
            <a:pPr>
              <a:lnSpc>
                <a:spcPct val="107000"/>
              </a:lnSpc>
              <a:spcBef>
                <a:spcPts val="600"/>
              </a:spcBef>
              <a:spcAft>
                <a:spcPts val="600"/>
              </a:spcAft>
            </a:pPr>
            <a:r>
              <a:rPr lang="vi-VN" dirty="0">
                <a:solidFill>
                  <a:srgbClr val="000000"/>
                </a:solidFill>
                <a:latin typeface="Times New Roman"/>
                <a:ea typeface="Arial"/>
                <a:cs typeface="Times New Roman"/>
              </a:rPr>
              <a:t>HS vận dụng thực tế, kết hợp quan sát hình ảnh, video, thảo luận và điền vào bảng mẫu. </a:t>
            </a:r>
            <a:endParaRPr lang="en-US" sz="2000" dirty="0">
              <a:latin typeface="Arial"/>
              <a:ea typeface="Arial"/>
              <a:cs typeface="Times New Roman"/>
            </a:endParaRPr>
          </a:p>
          <a:p>
            <a:endParaRPr lang="en-US" dirty="0"/>
          </a:p>
        </p:txBody>
      </p:sp>
    </p:spTree>
    <p:extLst>
      <p:ext uri="{BB962C8B-B14F-4D97-AF65-F5344CB8AC3E}">
        <p14:creationId xmlns:p14="http://schemas.microsoft.com/office/powerpoint/2010/main" val="3661817801"/>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07000"/>
              </a:lnSpc>
              <a:spcBef>
                <a:spcPts val="600"/>
              </a:spcBef>
              <a:spcAft>
                <a:spcPts val="600"/>
              </a:spcAft>
            </a:pPr>
            <a:r>
              <a:rPr lang="en-US" b="1" dirty="0">
                <a:latin typeface="Times New Roman"/>
                <a:ea typeface="Times New Roman"/>
                <a:cs typeface="Times New Roman"/>
              </a:rPr>
              <a:t/>
            </a:r>
            <a:br>
              <a:rPr lang="en-US" b="1" dirty="0">
                <a:latin typeface="Times New Roman"/>
                <a:ea typeface="Times New Roman"/>
                <a:cs typeface="Times New Roman"/>
              </a:rPr>
            </a:br>
            <a:r>
              <a:rPr lang="en-US" sz="3600" b="1" dirty="0">
                <a:solidFill>
                  <a:srgbClr val="FF0000"/>
                </a:solidFill>
                <a:latin typeface="Times New Roman"/>
                <a:ea typeface="Times New Roman"/>
                <a:cs typeface="Times New Roman"/>
              </a:rPr>
              <a:t>TIẾT 12</a:t>
            </a:r>
            <a:r>
              <a:rPr lang="en-US" sz="3600" dirty="0">
                <a:solidFill>
                  <a:srgbClr val="FF0000"/>
                </a:solidFill>
                <a:latin typeface="Arial"/>
                <a:ea typeface="Times New Roman"/>
                <a:cs typeface="Times New Roman"/>
              </a:rPr>
              <a:t> </a:t>
            </a:r>
            <a:r>
              <a:rPr lang="en-US" sz="3600" b="1" dirty="0" err="1">
                <a:solidFill>
                  <a:srgbClr val="FF0000"/>
                </a:solidFill>
                <a:latin typeface="Times New Roman"/>
                <a:ea typeface="Times New Roman"/>
                <a:cs typeface="Times New Roman"/>
              </a:rPr>
              <a:t>Hoạt</a:t>
            </a:r>
            <a:r>
              <a:rPr lang="en-US" sz="3600" b="1" dirty="0">
                <a:solidFill>
                  <a:srgbClr val="FF0000"/>
                </a:solidFill>
                <a:latin typeface="Times New Roman"/>
                <a:ea typeface="Times New Roman"/>
                <a:cs typeface="Times New Roman"/>
              </a:rPr>
              <a:t> </a:t>
            </a:r>
            <a:r>
              <a:rPr lang="en-US" sz="3600" b="1" dirty="0" err="1">
                <a:solidFill>
                  <a:srgbClr val="FF0000"/>
                </a:solidFill>
                <a:latin typeface="Times New Roman"/>
                <a:ea typeface="Times New Roman"/>
                <a:cs typeface="Times New Roman"/>
              </a:rPr>
              <a:t>động</a:t>
            </a:r>
            <a:r>
              <a:rPr lang="en-US" sz="3600" b="1" dirty="0">
                <a:solidFill>
                  <a:srgbClr val="FF0000"/>
                </a:solidFill>
                <a:latin typeface="Times New Roman"/>
                <a:ea typeface="Times New Roman"/>
                <a:cs typeface="Times New Roman"/>
              </a:rPr>
              <a:t> 2:</a:t>
            </a:r>
            <a:r>
              <a:rPr lang="vi-VN" sz="3600" b="1" dirty="0">
                <a:solidFill>
                  <a:srgbClr val="FF0000"/>
                </a:solidFill>
                <a:ea typeface="Times New Roman"/>
                <a:cs typeface="Times New Roman"/>
              </a:rPr>
              <a:t> Xác định điểm tích cực và điểm chưa tích cực trong hành vi giao tiếp, ứng xử của bản thân.</a:t>
            </a:r>
            <a:r>
              <a:rPr lang="en-US" sz="3600" dirty="0">
                <a:solidFill>
                  <a:srgbClr val="FF0000"/>
                </a:solidFill>
                <a:latin typeface="Arial"/>
                <a:ea typeface="Arial"/>
                <a:cs typeface="Times New Roman"/>
              </a:rPr>
              <a:t/>
            </a:r>
            <a:br>
              <a:rPr lang="en-US" sz="3600" dirty="0">
                <a:solidFill>
                  <a:srgbClr val="FF0000"/>
                </a:solidFill>
                <a:latin typeface="Arial"/>
                <a:ea typeface="Arial"/>
                <a:cs typeface="Times New Roman"/>
              </a:rPr>
            </a:br>
            <a:endParaRPr lang="en-US" sz="3600" dirty="0">
              <a:solidFill>
                <a:srgbClr val="FF0000"/>
              </a:solidFill>
            </a:endParaRPr>
          </a:p>
        </p:txBody>
      </p:sp>
      <p:sp>
        <p:nvSpPr>
          <p:cNvPr id="3" name="Content Placeholder 2"/>
          <p:cNvSpPr>
            <a:spLocks noGrp="1"/>
          </p:cNvSpPr>
          <p:nvPr>
            <p:ph idx="1"/>
          </p:nvPr>
        </p:nvSpPr>
        <p:spPr/>
        <p:txBody>
          <a:bodyPr/>
          <a:lstStyle/>
          <a:p>
            <a:pPr marL="57150" algn="just">
              <a:lnSpc>
                <a:spcPct val="107000"/>
              </a:lnSpc>
              <a:spcBef>
                <a:spcPts val="600"/>
              </a:spcBef>
              <a:spcAft>
                <a:spcPts val="600"/>
              </a:spcAft>
            </a:pPr>
            <a:r>
              <a:rPr lang="en-US" dirty="0" err="1">
                <a:latin typeface="Times New Roman"/>
                <a:ea typeface="Arial"/>
                <a:cs typeface="Times New Roman"/>
              </a:rPr>
              <a:t>Thảo</a:t>
            </a:r>
            <a:r>
              <a:rPr lang="en-US" dirty="0">
                <a:latin typeface="Times New Roman"/>
                <a:ea typeface="Arial"/>
                <a:cs typeface="Times New Roman"/>
              </a:rPr>
              <a:t> </a:t>
            </a:r>
            <a:r>
              <a:rPr lang="en-US" dirty="0" err="1">
                <a:latin typeface="Times New Roman"/>
                <a:ea typeface="Arial"/>
                <a:cs typeface="Times New Roman"/>
              </a:rPr>
              <a:t>luận</a:t>
            </a:r>
            <a:r>
              <a:rPr lang="en-US" dirty="0">
                <a:latin typeface="Times New Roman"/>
                <a:ea typeface="Arial"/>
                <a:cs typeface="Times New Roman"/>
              </a:rPr>
              <a:t> </a:t>
            </a:r>
            <a:r>
              <a:rPr lang="vi-VN" dirty="0">
                <a:latin typeface="Times New Roman"/>
                <a:ea typeface="Arial"/>
                <a:cs typeface="Times New Roman"/>
              </a:rPr>
              <a:t>nhóm, hs thảo luận trong nhóm mình và hỏi nhóm bạn theo gợi ý sau:</a:t>
            </a:r>
            <a:endParaRPr lang="en-US" sz="2000" dirty="0">
              <a:latin typeface="Arial"/>
              <a:ea typeface="Arial"/>
              <a:cs typeface="Times New Roman"/>
            </a:endParaRPr>
          </a:p>
          <a:p>
            <a:pPr marL="57150" algn="just">
              <a:lnSpc>
                <a:spcPct val="107000"/>
              </a:lnSpc>
              <a:spcBef>
                <a:spcPts val="600"/>
              </a:spcBef>
              <a:spcAft>
                <a:spcPts val="600"/>
              </a:spcAft>
            </a:pPr>
            <a:r>
              <a:rPr lang="vi-VN" i="1" dirty="0">
                <a:latin typeface="Times New Roman"/>
                <a:ea typeface="Arial"/>
                <a:cs typeface="Times New Roman"/>
              </a:rPr>
              <a:t>+ Chia sẻ về những điểm tích cực và những điểm chưa tích cực trong hành vi giao tiếp, ứng xử của bạn.</a:t>
            </a:r>
            <a:endParaRPr lang="en-US" sz="2000" dirty="0">
              <a:latin typeface="Arial"/>
              <a:ea typeface="Arial"/>
              <a:cs typeface="Times New Roman"/>
            </a:endParaRPr>
          </a:p>
          <a:p>
            <a:pPr marL="57150" algn="just">
              <a:lnSpc>
                <a:spcPct val="107000"/>
              </a:lnSpc>
              <a:spcBef>
                <a:spcPts val="600"/>
              </a:spcBef>
              <a:spcAft>
                <a:spcPts val="600"/>
              </a:spcAft>
            </a:pPr>
            <a:r>
              <a:rPr lang="vi-VN" i="1" dirty="0">
                <a:latin typeface="Times New Roman"/>
                <a:ea typeface="Arial"/>
                <a:cs typeface="Times New Roman"/>
              </a:rPr>
              <a:t>+ Chia sẻ về những hành vi giao tiếp, ứng xử tích cực mà bạn được mọi người xung quanh yêu mến.</a:t>
            </a:r>
            <a:endParaRPr lang="en-US" sz="2000" dirty="0">
              <a:latin typeface="Arial"/>
              <a:ea typeface="Arial"/>
              <a:cs typeface="Times New Roman"/>
            </a:endParaRP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7" y="4576471"/>
            <a:ext cx="4956175"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35734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769557"/>
            <a:ext cx="10515600" cy="4351339"/>
          </a:xfrm>
        </p:spPr>
        <p:txBody>
          <a:bodyPr>
            <a:normAutofit lnSpcReduction="10000"/>
          </a:bodyPr>
          <a:lstStyle/>
          <a:p>
            <a:pPr algn="just">
              <a:lnSpc>
                <a:spcPct val="107000"/>
              </a:lnSpc>
              <a:spcBef>
                <a:spcPts val="600"/>
              </a:spcBef>
              <a:spcAft>
                <a:spcPts val="600"/>
              </a:spcAft>
            </a:pPr>
            <a:r>
              <a:rPr lang="vi-VN" b="1" dirty="0">
                <a:solidFill>
                  <a:srgbClr val="000000"/>
                </a:solidFill>
                <a:latin typeface="Times New Roman"/>
                <a:ea typeface="Aptos"/>
                <a:cs typeface="Times New Roman"/>
              </a:rPr>
              <a:t>Chỉ ra những hành vi giao tiếp, ứng xử tích cực của em được những người xung quanh yêu mến </a:t>
            </a:r>
            <a:endParaRPr lang="en-US" sz="2000" dirty="0">
              <a:latin typeface="Arial"/>
              <a:ea typeface="Arial"/>
              <a:cs typeface="Times New Roman"/>
            </a:endParaRPr>
          </a:p>
          <a:p>
            <a:pPr algn="just">
              <a:lnSpc>
                <a:spcPct val="107000"/>
              </a:lnSpc>
              <a:spcBef>
                <a:spcPts val="600"/>
              </a:spcBef>
              <a:spcAft>
                <a:spcPts val="600"/>
              </a:spcAft>
            </a:pPr>
            <a:r>
              <a:rPr lang="vi-VN" dirty="0">
                <a:solidFill>
                  <a:srgbClr val="000000"/>
                </a:solidFill>
                <a:latin typeface="Times New Roman"/>
                <a:ea typeface="Aptos"/>
                <a:cs typeface="Times New Roman"/>
              </a:rPr>
              <a:t>- GV chia HS cả lớp thành các nhóm (8 HS/nhóm). </a:t>
            </a:r>
            <a:endParaRPr lang="en-US" sz="2000" dirty="0">
              <a:latin typeface="Arial"/>
              <a:ea typeface="Arial"/>
              <a:cs typeface="Times New Roman"/>
            </a:endParaRPr>
          </a:p>
          <a:p>
            <a:pPr algn="just">
              <a:lnSpc>
                <a:spcPct val="107000"/>
              </a:lnSpc>
              <a:spcBef>
                <a:spcPts val="600"/>
              </a:spcBef>
              <a:spcAft>
                <a:spcPts val="600"/>
              </a:spcAft>
            </a:pPr>
            <a:r>
              <a:rPr lang="vi-VN" dirty="0">
                <a:solidFill>
                  <a:srgbClr val="000000"/>
                </a:solidFill>
                <a:latin typeface="Times New Roman"/>
                <a:ea typeface="Aptos"/>
                <a:cs typeface="Times New Roman"/>
              </a:rPr>
              <a:t>- GV nêu nhiệm vụ cho các nhóm thực hiện: </a:t>
            </a:r>
            <a:r>
              <a:rPr lang="vi-VN" i="1" dirty="0">
                <a:solidFill>
                  <a:srgbClr val="000000"/>
                </a:solidFill>
                <a:latin typeface="Times New Roman"/>
                <a:ea typeface="Aptos"/>
                <a:cs typeface="Times New Roman"/>
              </a:rPr>
              <a:t>Chỉ ra những hành vi giao tiếp, ứng xử tích cực của em được những người xung quanh yêu mến.</a:t>
            </a:r>
            <a:endParaRPr lang="en-US" sz="2000" dirty="0">
              <a:latin typeface="Arial"/>
              <a:ea typeface="Arial"/>
              <a:cs typeface="Times New Roman"/>
            </a:endParaRPr>
          </a:p>
          <a:p>
            <a:pPr algn="just">
              <a:lnSpc>
                <a:spcPct val="107000"/>
              </a:lnSpc>
              <a:spcBef>
                <a:spcPts val="600"/>
              </a:spcBef>
              <a:spcAft>
                <a:spcPts val="600"/>
              </a:spcAft>
            </a:pPr>
            <a:r>
              <a:rPr lang="vi-VN" dirty="0">
                <a:solidFill>
                  <a:srgbClr val="000000"/>
                </a:solidFill>
                <a:latin typeface="Times New Roman"/>
                <a:ea typeface="Aptos"/>
                <a:cs typeface="Times New Roman"/>
              </a:rPr>
              <a:t>- GV mời 1 HS làm người phỏng vấn, người phỏng vấn sẽ phỏng vấn nhanh các ban trong lớp về: “Một hành vi giao tiếp, ứng xử tích cực của bạn được mọi người xung quanh yêu mến”.</a:t>
            </a:r>
            <a:endParaRPr lang="en-US" sz="2000" dirty="0">
              <a:latin typeface="Arial"/>
              <a:ea typeface="Arial"/>
              <a:cs typeface="Times New Roman"/>
            </a:endParaRPr>
          </a:p>
          <a:p>
            <a:endParaRPr lang="en-US" dirty="0"/>
          </a:p>
        </p:txBody>
      </p:sp>
    </p:spTree>
    <p:extLst>
      <p:ext uri="{BB962C8B-B14F-4D97-AF65-F5344CB8AC3E}">
        <p14:creationId xmlns:p14="http://schemas.microsoft.com/office/powerpoint/2010/main" val="1613074761"/>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716" y="133306"/>
            <a:ext cx="10515600" cy="974277"/>
          </a:xfrm>
        </p:spPr>
        <p:txBody>
          <a:bodyPr/>
          <a:lstStyle/>
          <a:p>
            <a:pPr algn="ctr"/>
            <a:r>
              <a:rPr lang="en-US" dirty="0" err="1">
                <a:latin typeface="Times New Roman" pitchFamily="18" charset="0"/>
                <a:cs typeface="Times New Roman" pitchFamily="18" charset="0"/>
              </a:rPr>
              <a:t>Thảo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748048" y="1130166"/>
            <a:ext cx="10515600" cy="5077451"/>
          </a:xfrm>
        </p:spPr>
        <p:txBody>
          <a:bodyPr/>
          <a:lstStyle/>
          <a:p>
            <a:pPr>
              <a:lnSpc>
                <a:spcPct val="107000"/>
              </a:lnSpc>
              <a:spcBef>
                <a:spcPts val="600"/>
              </a:spcBef>
              <a:spcAft>
                <a:spcPts val="600"/>
              </a:spcAft>
            </a:pPr>
            <a:r>
              <a:rPr lang="vi-VN" dirty="0">
                <a:solidFill>
                  <a:srgbClr val="000000"/>
                </a:solidFill>
                <a:latin typeface="Times New Roman"/>
                <a:ea typeface="Aptos"/>
                <a:cs typeface="Times New Roman"/>
              </a:rPr>
              <a:t>GV chia HS cả lớp thành các nhóm nhỏ (4 HS/nhóm).</a:t>
            </a:r>
            <a:endParaRPr lang="en-US" sz="2000" dirty="0">
              <a:latin typeface="Arial"/>
              <a:ea typeface="Arial"/>
              <a:cs typeface="Times New Roman"/>
            </a:endParaRPr>
          </a:p>
          <a:p>
            <a:pPr>
              <a:lnSpc>
                <a:spcPct val="107000"/>
              </a:lnSpc>
              <a:spcBef>
                <a:spcPts val="600"/>
              </a:spcBef>
              <a:spcAft>
                <a:spcPts val="600"/>
              </a:spcAft>
            </a:pPr>
            <a:r>
              <a:rPr lang="vi-VN" dirty="0">
                <a:solidFill>
                  <a:srgbClr val="000000"/>
                </a:solidFill>
                <a:latin typeface="Times New Roman"/>
                <a:ea typeface="Aptos"/>
                <a:cs typeface="Times New Roman"/>
              </a:rPr>
              <a:t>- GV yêu cầu các nhóm làm việc theo phương pháp Khăn trải bàn và thực hiện nhiệm vụ: </a:t>
            </a:r>
            <a:r>
              <a:rPr lang="vi-VN" i="1" dirty="0">
                <a:solidFill>
                  <a:srgbClr val="000000"/>
                </a:solidFill>
                <a:latin typeface="Times New Roman"/>
                <a:ea typeface="Aptos"/>
                <a:cs typeface="Times New Roman"/>
              </a:rPr>
              <a:t>Thảo luận một số biện pháp khắc phục hành vi giao tiếp, ứng xử chưa tích cực.</a:t>
            </a:r>
            <a:endParaRPr lang="en-US" sz="2000" dirty="0">
              <a:latin typeface="Arial"/>
              <a:ea typeface="Arial"/>
              <a:cs typeface="Times New Roman"/>
            </a:endParaRPr>
          </a:p>
          <a:p>
            <a:endParaRPr lang="en-US" dirty="0"/>
          </a:p>
        </p:txBody>
      </p:sp>
      <p:pic>
        <p:nvPicPr>
          <p:cNvPr id="4" name="Hình ảnh 2" descr="MỘT SỐ PHƯƠNG PHÁP TIẾP CẬN &amp; GIẢI QUYẾT VẤN ĐỀ"/>
          <p:cNvPicPr/>
          <p:nvPr/>
        </p:nvPicPr>
        <p:blipFill>
          <a:blip r:embed="rId2">
            <a:extLst>
              <a:ext uri="{28A0092B-C50C-407E-A947-70E740481C1C}">
                <a14:useLocalDpi xmlns:a14="http://schemas.microsoft.com/office/drawing/2010/main" val="0"/>
              </a:ext>
            </a:extLst>
          </a:blip>
          <a:srcRect/>
          <a:stretch>
            <a:fillRect/>
          </a:stretch>
        </p:blipFill>
        <p:spPr bwMode="auto">
          <a:xfrm>
            <a:off x="3026535" y="3335931"/>
            <a:ext cx="6078828" cy="3193658"/>
          </a:xfrm>
          <a:prstGeom prst="rect">
            <a:avLst/>
          </a:prstGeom>
          <a:noFill/>
          <a:ln>
            <a:noFill/>
          </a:ln>
        </p:spPr>
      </p:pic>
    </p:spTree>
    <p:extLst>
      <p:ext uri="{BB962C8B-B14F-4D97-AF65-F5344CB8AC3E}">
        <p14:creationId xmlns:p14="http://schemas.microsoft.com/office/powerpoint/2010/main" val="228982096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
              <a:lnSpc>
                <a:spcPct val="107000"/>
              </a:lnSpc>
              <a:spcBef>
                <a:spcPts val="600"/>
              </a:spcBef>
              <a:spcAft>
                <a:spcPts val="600"/>
              </a:spcAft>
            </a:pPr>
            <a:r>
              <a:rPr lang="en-US" dirty="0">
                <a:latin typeface="Times New Roman"/>
                <a:ea typeface="Times New Roman"/>
                <a:cs typeface="Times New Roman"/>
              </a:rPr>
              <a:t/>
            </a:r>
            <a:br>
              <a:rPr lang="en-US" dirty="0">
                <a:latin typeface="Times New Roman"/>
                <a:ea typeface="Times New Roman"/>
                <a:cs typeface="Times New Roman"/>
              </a:rPr>
            </a:br>
            <a:r>
              <a:rPr lang="en-US" dirty="0">
                <a:latin typeface="Times New Roman"/>
                <a:ea typeface="Times New Roman"/>
                <a:cs typeface="Times New Roman"/>
              </a:rPr>
              <a:t>	</a:t>
            </a:r>
            <a:r>
              <a:rPr lang="en-US" dirty="0" err="1">
                <a:latin typeface="Times New Roman"/>
                <a:ea typeface="Times New Roman"/>
                <a:cs typeface="Times New Roman"/>
              </a:rPr>
              <a:t>Gợi</a:t>
            </a:r>
            <a:r>
              <a:rPr lang="en-US" dirty="0">
                <a:latin typeface="Times New Roman"/>
                <a:ea typeface="Times New Roman"/>
                <a:cs typeface="Times New Roman"/>
              </a:rPr>
              <a:t> ý </a:t>
            </a:r>
            <a:r>
              <a:rPr lang="en-US" dirty="0" err="1">
                <a:latin typeface="Times New Roman"/>
                <a:ea typeface="Times New Roman"/>
                <a:cs typeface="Times New Roman"/>
              </a:rPr>
              <a:t>một</a:t>
            </a:r>
            <a:r>
              <a:rPr lang="en-US" dirty="0">
                <a:latin typeface="Times New Roman"/>
                <a:ea typeface="Times New Roman"/>
                <a:cs typeface="Times New Roman"/>
              </a:rPr>
              <a:t> </a:t>
            </a:r>
            <a:r>
              <a:rPr lang="en-US" dirty="0" err="1">
                <a:latin typeface="Times New Roman"/>
                <a:ea typeface="Times New Roman"/>
                <a:cs typeface="Times New Roman"/>
              </a:rPr>
              <a:t>số</a:t>
            </a:r>
            <a:r>
              <a:rPr lang="en-US" dirty="0">
                <a:latin typeface="Times New Roman"/>
                <a:ea typeface="Times New Roman"/>
                <a:cs typeface="Times New Roman"/>
              </a:rPr>
              <a:t> </a:t>
            </a:r>
            <a:r>
              <a:rPr lang="en-US" dirty="0" err="1">
                <a:latin typeface="Times New Roman"/>
                <a:ea typeface="Times New Roman"/>
                <a:cs typeface="Times New Roman"/>
              </a:rPr>
              <a:t>biện</a:t>
            </a:r>
            <a:r>
              <a:rPr lang="en-US" dirty="0">
                <a:latin typeface="Times New Roman"/>
                <a:ea typeface="Times New Roman"/>
                <a:cs typeface="Times New Roman"/>
              </a:rPr>
              <a:t> </a:t>
            </a:r>
            <a:r>
              <a:rPr lang="en-US" dirty="0" err="1">
                <a:latin typeface="Times New Roman"/>
                <a:ea typeface="Times New Roman"/>
                <a:cs typeface="Times New Roman"/>
              </a:rPr>
              <a:t>pháp</a:t>
            </a:r>
            <a:r>
              <a:rPr lang="en-US" dirty="0">
                <a:latin typeface="Times New Roman"/>
                <a:ea typeface="Times New Roman"/>
                <a:cs typeface="Times New Roman"/>
              </a:rPr>
              <a:t> </a:t>
            </a:r>
            <a:r>
              <a:rPr lang="en-US" dirty="0" err="1">
                <a:latin typeface="Times New Roman"/>
                <a:ea typeface="Times New Roman"/>
                <a:cs typeface="Times New Roman"/>
              </a:rPr>
              <a:t>khắc</a:t>
            </a:r>
            <a:r>
              <a:rPr lang="en-US" dirty="0">
                <a:latin typeface="Times New Roman"/>
                <a:ea typeface="Times New Roman"/>
                <a:cs typeface="Times New Roman"/>
              </a:rPr>
              <a:t> </a:t>
            </a:r>
            <a:r>
              <a:rPr lang="en-US" dirty="0" err="1">
                <a:latin typeface="Times New Roman"/>
                <a:ea typeface="Times New Roman"/>
                <a:cs typeface="Times New Roman"/>
              </a:rPr>
              <a:t>phục</a:t>
            </a:r>
            <a:r>
              <a:rPr lang="en-US" dirty="0">
                <a:latin typeface="Times New Roman"/>
                <a:ea typeface="Times New Roman"/>
                <a:cs typeface="Times New Roman"/>
              </a:rPr>
              <a:t> </a:t>
            </a:r>
            <a:r>
              <a:rPr lang="en-US" dirty="0" err="1">
                <a:latin typeface="Times New Roman"/>
                <a:ea typeface="Times New Roman"/>
                <a:cs typeface="Times New Roman"/>
              </a:rPr>
              <a:t>hành</a:t>
            </a:r>
            <a:r>
              <a:rPr lang="en-US" dirty="0">
                <a:latin typeface="Times New Roman"/>
                <a:ea typeface="Times New Roman"/>
                <a:cs typeface="Times New Roman"/>
              </a:rPr>
              <a:t> vi </a:t>
            </a:r>
            <a:r>
              <a:rPr lang="en-US" dirty="0" err="1">
                <a:latin typeface="Times New Roman"/>
                <a:ea typeface="Times New Roman"/>
                <a:cs typeface="Times New Roman"/>
              </a:rPr>
              <a:t>giao</a:t>
            </a:r>
            <a:r>
              <a:rPr lang="en-US" dirty="0">
                <a:latin typeface="Times New Roman"/>
                <a:ea typeface="Times New Roman"/>
                <a:cs typeface="Times New Roman"/>
              </a:rPr>
              <a:t> </a:t>
            </a:r>
            <a:r>
              <a:rPr lang="en-US" dirty="0" err="1">
                <a:latin typeface="Times New Roman"/>
                <a:ea typeface="Times New Roman"/>
                <a:cs typeface="Times New Roman"/>
              </a:rPr>
              <a:t>tiếp</a:t>
            </a:r>
            <a:r>
              <a:rPr lang="en-US" dirty="0">
                <a:latin typeface="Times New Roman"/>
                <a:ea typeface="Times New Roman"/>
                <a:cs typeface="Times New Roman"/>
              </a:rPr>
              <a:t> </a:t>
            </a:r>
            <a:r>
              <a:rPr lang="en-US" dirty="0" err="1">
                <a:latin typeface="Times New Roman"/>
                <a:ea typeface="Times New Roman"/>
                <a:cs typeface="Times New Roman"/>
              </a:rPr>
              <a:t>chưa</a:t>
            </a:r>
            <a:r>
              <a:rPr lang="en-US" dirty="0">
                <a:latin typeface="Times New Roman"/>
                <a:ea typeface="Times New Roman"/>
                <a:cs typeface="Times New Roman"/>
              </a:rPr>
              <a:t> </a:t>
            </a:r>
            <a:r>
              <a:rPr lang="en-US" dirty="0" err="1">
                <a:latin typeface="Times New Roman"/>
                <a:ea typeface="Times New Roman"/>
                <a:cs typeface="Times New Roman"/>
              </a:rPr>
              <a:t>tích</a:t>
            </a:r>
            <a:r>
              <a:rPr lang="en-US" dirty="0">
                <a:latin typeface="Times New Roman"/>
                <a:ea typeface="Times New Roman"/>
                <a:cs typeface="Times New Roman"/>
              </a:rPr>
              <a:t> </a:t>
            </a:r>
            <a:r>
              <a:rPr lang="en-US" dirty="0" err="1">
                <a:latin typeface="Times New Roman"/>
                <a:ea typeface="Times New Roman"/>
                <a:cs typeface="Times New Roman"/>
              </a:rPr>
              <a:t>cực</a:t>
            </a:r>
            <a:r>
              <a:rPr lang="en-US" dirty="0">
                <a:latin typeface="Times New Roman"/>
                <a:ea typeface="Times New Roman"/>
                <a:cs typeface="Times New Roman"/>
              </a:rPr>
              <a:t>:</a:t>
            </a:r>
            <a:r>
              <a:rPr lang="en-US" sz="3600" dirty="0">
                <a:latin typeface="Arial"/>
                <a:ea typeface="Arial"/>
                <a:cs typeface="Times New Roman"/>
              </a:rPr>
              <a:t/>
            </a:r>
            <a:br>
              <a:rPr lang="en-US" sz="3600" dirty="0">
                <a:latin typeface="Arial"/>
                <a:ea typeface="Arial"/>
                <a:cs typeface="Times New Roman"/>
              </a:rPr>
            </a:b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1981" y="1660482"/>
            <a:ext cx="2962913" cy="189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29" y="1770801"/>
            <a:ext cx="2706687"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391" y="4273351"/>
            <a:ext cx="28416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2699" y="4273351"/>
            <a:ext cx="2951163"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12699" y="3651676"/>
            <a:ext cx="3089307" cy="477054"/>
          </a:xfrm>
          <a:prstGeom prst="rect">
            <a:avLst/>
          </a:prstGeom>
        </p:spPr>
        <p:txBody>
          <a:bodyPr wrap="none">
            <a:spAutoFit/>
          </a:bodyPr>
          <a:lstStyle/>
          <a:p>
            <a:pPr lvl="0" algn="just">
              <a:defRPr/>
            </a:pP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Mỉm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cười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thân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thiện</a:t>
            </a:r>
            <a:r>
              <a:rPr lang="en-US" sz="2500" dirty="0">
                <a:solidFill>
                  <a:prstClr val="black"/>
                </a:solidFill>
                <a:latin typeface="Times New Roman" panose="02020603050405020304" pitchFamily="18" charset="0"/>
                <a:cs typeface="Times New Roman" panose="02020603050405020304" pitchFamily="18" charset="0"/>
              </a:rPr>
              <a:t>.</a:t>
            </a:r>
          </a:p>
        </p:txBody>
      </p:sp>
      <p:sp>
        <p:nvSpPr>
          <p:cNvPr id="5" name="Rectangle 4"/>
          <p:cNvSpPr/>
          <p:nvPr/>
        </p:nvSpPr>
        <p:spPr>
          <a:xfrm>
            <a:off x="6428408" y="3677434"/>
            <a:ext cx="4594528" cy="477054"/>
          </a:xfrm>
          <a:prstGeom prst="rect">
            <a:avLst/>
          </a:prstGeom>
        </p:spPr>
        <p:txBody>
          <a:bodyPr wrap="none">
            <a:spAutoFit/>
          </a:bodyPr>
          <a:lstStyle/>
          <a:p>
            <a:pPr lvl="0" algn="just">
              <a:defRPr/>
            </a:pP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Sử</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dụng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ánh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mắt</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trong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giao</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tiếp</a:t>
            </a:r>
            <a:r>
              <a:rPr lang="en-US" sz="2500" dirty="0">
                <a:solidFill>
                  <a:prstClr val="black"/>
                </a:solidFill>
                <a:latin typeface="Times New Roman" panose="02020603050405020304" pitchFamily="18" charset="0"/>
                <a:cs typeface="Times New Roman" panose="02020603050405020304" pitchFamily="18" charset="0"/>
              </a:rPr>
              <a:t>:</a:t>
            </a:r>
          </a:p>
        </p:txBody>
      </p:sp>
      <p:sp>
        <p:nvSpPr>
          <p:cNvPr id="7" name="Rectangle 6"/>
          <p:cNvSpPr/>
          <p:nvPr/>
        </p:nvSpPr>
        <p:spPr>
          <a:xfrm>
            <a:off x="3014534" y="6102151"/>
            <a:ext cx="2547492" cy="477054"/>
          </a:xfrm>
          <a:prstGeom prst="rect">
            <a:avLst/>
          </a:prstGeom>
        </p:spPr>
        <p:txBody>
          <a:bodyPr wrap="none">
            <a:spAutoFit/>
          </a:bodyPr>
          <a:lstStyle/>
          <a:p>
            <a:pPr lvl="0" algn="just">
              <a:defRPr/>
            </a:pP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Bắt</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tay</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chào</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hỏi</a:t>
            </a:r>
            <a:r>
              <a:rPr lang="en-US" sz="2500" dirty="0">
                <a:solidFill>
                  <a:prstClr val="black"/>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010177" y="6095801"/>
            <a:ext cx="3735318" cy="477054"/>
          </a:xfrm>
          <a:prstGeom prst="rect">
            <a:avLst/>
          </a:prstGeom>
        </p:spPr>
        <p:txBody>
          <a:bodyPr wrap="none">
            <a:spAutoFit/>
          </a:bodyPr>
          <a:lstStyle/>
          <a:p>
            <a:pPr lvl="0" algn="just">
              <a:defRPr/>
            </a:pP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Ngôn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ngữ</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cơ</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thể</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phù</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hợp</a:t>
            </a:r>
            <a:r>
              <a:rPr lang="en-US" sz="25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35152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836" y="1781801"/>
            <a:ext cx="10515600" cy="1837162"/>
          </a:xfrm>
        </p:spPr>
        <p:txBody>
          <a:bodyPr>
            <a:normAutofit fontScale="90000"/>
          </a:bodyPr>
          <a:lstStyle/>
          <a:p>
            <a:pPr algn="ctr">
              <a:lnSpc>
                <a:spcPct val="107000"/>
              </a:lnSpc>
              <a:spcBef>
                <a:spcPts val="600"/>
              </a:spcBef>
              <a:spcAft>
                <a:spcPts val="600"/>
              </a:spcAft>
            </a:pPr>
            <a:r>
              <a:rPr lang="en-US" b="1" dirty="0">
                <a:solidFill>
                  <a:srgbClr val="FF0000"/>
                </a:solidFill>
                <a:ea typeface="Arial"/>
                <a:cs typeface="Times New Roman"/>
              </a:rPr>
              <a:t/>
            </a:r>
            <a:br>
              <a:rPr lang="en-US" b="1" dirty="0">
                <a:solidFill>
                  <a:srgbClr val="FF0000"/>
                </a:solidFill>
                <a:ea typeface="Arial"/>
                <a:cs typeface="Times New Roman"/>
              </a:rPr>
            </a:br>
            <a:r>
              <a:rPr lang="en-US" sz="4000" b="1" dirty="0">
                <a:solidFill>
                  <a:srgbClr val="FF0000"/>
                </a:solidFill>
                <a:latin typeface="Times New Roman" pitchFamily="18" charset="0"/>
                <a:ea typeface="Arial"/>
                <a:cs typeface="Times New Roman" pitchFamily="18" charset="0"/>
              </a:rPr>
              <a:t>T</a:t>
            </a:r>
            <a:r>
              <a:rPr lang="vi-VN" sz="4000" b="1" dirty="0">
                <a:solidFill>
                  <a:srgbClr val="FF0000"/>
                </a:solidFill>
                <a:latin typeface="Times New Roman" pitchFamily="18" charset="0"/>
                <a:ea typeface="Arial"/>
                <a:cs typeface="Times New Roman" pitchFamily="18" charset="0"/>
              </a:rPr>
              <a:t>IẾT 1</a:t>
            </a:r>
            <a:r>
              <a:rPr lang="en-US" sz="4000" b="1" dirty="0">
                <a:solidFill>
                  <a:srgbClr val="FF0000"/>
                </a:solidFill>
                <a:latin typeface="Times New Roman" pitchFamily="18" charset="0"/>
                <a:ea typeface="Arial"/>
                <a:cs typeface="Times New Roman" pitchFamily="18" charset="0"/>
              </a:rPr>
              <a:t>3 </a:t>
            </a:r>
            <a:r>
              <a:rPr lang="en-US" sz="4000" b="1" dirty="0" err="1">
                <a:solidFill>
                  <a:srgbClr val="FF0000"/>
                </a:solidFill>
                <a:latin typeface="Times New Roman" pitchFamily="18" charset="0"/>
                <a:ea typeface="Arial"/>
                <a:cs typeface="Times New Roman" pitchFamily="18" charset="0"/>
              </a:rPr>
              <a:t>Hoạt</a:t>
            </a:r>
            <a:r>
              <a:rPr lang="en-US" sz="4000" b="1" dirty="0">
                <a:solidFill>
                  <a:srgbClr val="FF0000"/>
                </a:solidFill>
                <a:latin typeface="Times New Roman" pitchFamily="18" charset="0"/>
                <a:ea typeface="Arial"/>
                <a:cs typeface="Times New Roman" pitchFamily="18" charset="0"/>
              </a:rPr>
              <a:t> </a:t>
            </a:r>
            <a:r>
              <a:rPr lang="en-US" sz="4000" b="1" dirty="0" err="1">
                <a:solidFill>
                  <a:srgbClr val="FF0000"/>
                </a:solidFill>
                <a:latin typeface="Times New Roman" pitchFamily="18" charset="0"/>
                <a:ea typeface="Arial"/>
                <a:cs typeface="Times New Roman" pitchFamily="18" charset="0"/>
              </a:rPr>
              <a:t>động</a:t>
            </a:r>
            <a:r>
              <a:rPr lang="en-US" sz="4000" b="1" dirty="0">
                <a:solidFill>
                  <a:srgbClr val="FF0000"/>
                </a:solidFill>
                <a:latin typeface="Times New Roman" pitchFamily="18" charset="0"/>
                <a:ea typeface="Arial"/>
                <a:cs typeface="Times New Roman" pitchFamily="18" charset="0"/>
              </a:rPr>
              <a:t> 3:  </a:t>
            </a:r>
            <a:br>
              <a:rPr lang="en-US" sz="4000" b="1" dirty="0">
                <a:solidFill>
                  <a:srgbClr val="FF0000"/>
                </a:solidFill>
                <a:latin typeface="Times New Roman" pitchFamily="18" charset="0"/>
                <a:ea typeface="Arial"/>
                <a:cs typeface="Times New Roman" pitchFamily="18" charset="0"/>
              </a:rPr>
            </a:br>
            <a:r>
              <a:rPr lang="vi-VN" sz="4000" b="1" dirty="0">
                <a:solidFill>
                  <a:srgbClr val="FF0000"/>
                </a:solidFill>
                <a:latin typeface="Times New Roman" pitchFamily="18" charset="0"/>
                <a:ea typeface="Times New Roman"/>
                <a:cs typeface="Times New Roman" pitchFamily="18" charset="0"/>
              </a:rPr>
              <a:t>Lập kế hoạch thực hiện đề tài khảo sát thực trạng giao tiếp của học sinh trên mạng xã hội</a:t>
            </a:r>
            <a:r>
              <a:rPr lang="en-US" sz="3600" dirty="0">
                <a:latin typeface="Arial"/>
                <a:ea typeface="Arial"/>
                <a:cs typeface="Times New Roman"/>
              </a:rPr>
              <a:t/>
            </a:r>
            <a:br>
              <a:rPr lang="en-US" sz="3600" dirty="0">
                <a:latin typeface="Arial"/>
                <a:ea typeface="Arial"/>
                <a:cs typeface="Times New Roman"/>
              </a:rPr>
            </a:br>
            <a:endParaRPr lang="en-US" dirty="0"/>
          </a:p>
        </p:txBody>
      </p:sp>
    </p:spTree>
    <p:extLst>
      <p:ext uri="{BB962C8B-B14F-4D97-AF65-F5344CB8AC3E}">
        <p14:creationId xmlns:p14="http://schemas.microsoft.com/office/powerpoint/2010/main" val="274120549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Google Shape;2754;p87">
            <a:extLst>
              <a:ext uri="{FF2B5EF4-FFF2-40B4-BE49-F238E27FC236}">
                <a16:creationId xmlns:a16="http://schemas.microsoft.com/office/drawing/2014/main" xmlns="" id="{A068112A-9C03-B3FF-5C41-4883A47EC789}"/>
              </a:ext>
            </a:extLst>
          </p:cNvPr>
          <p:cNvSpPr txBox="1">
            <a:spLocks/>
          </p:cNvSpPr>
          <p:nvPr/>
        </p:nvSpPr>
        <p:spPr>
          <a:xfrm>
            <a:off x="94595" y="4307063"/>
            <a:ext cx="2809178" cy="11499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2pPr>
            <a:lvl3pPr marL="1371600" marR="0" lvl="2"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3pPr>
            <a:lvl4pPr marL="1828800" marR="0" lvl="3"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4pPr>
            <a:lvl5pPr marL="2286000" marR="0" lvl="4"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5pPr>
            <a:lvl6pPr marL="2743200" marR="0" lvl="5"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6pPr>
            <a:lvl7pPr marL="3200400" marR="0" lvl="6"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7pPr>
            <a:lvl8pPr marL="3657600" marR="0" lvl="7"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8pPr>
            <a:lvl9pPr marL="4114800" marR="0" lvl="8"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9pPr>
          </a:lstStyle>
          <a:p>
            <a:pPr marL="0" indent="0">
              <a:buClr>
                <a:srgbClr val="000000"/>
              </a:buClr>
              <a:defRPr/>
            </a:pPr>
            <a:r>
              <a:rPr lang="en-US" sz="2500" kern="0" dirty="0" err="1">
                <a:solidFill>
                  <a:srgbClr val="000000"/>
                </a:solidFill>
                <a:latin typeface="Times New Roman" panose="02020603050405020304" pitchFamily="18" charset="0"/>
                <a:cs typeface="Times New Roman" panose="02020603050405020304" pitchFamily="18" charset="0"/>
              </a:rPr>
              <a:t>Xác</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định</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mục</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đích</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đối</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tượng</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khảo</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sát</a:t>
            </a:r>
            <a:endParaRPr lang="en-US" sz="2500" kern="0" dirty="0">
              <a:solidFill>
                <a:srgbClr val="000000"/>
              </a:solidFill>
              <a:latin typeface="Times New Roman" panose="02020603050405020304" pitchFamily="18" charset="0"/>
              <a:cs typeface="Times New Roman" panose="02020603050405020304" pitchFamily="18" charset="0"/>
            </a:endParaRPr>
          </a:p>
        </p:txBody>
      </p:sp>
      <p:sp>
        <p:nvSpPr>
          <p:cNvPr id="354" name="Google Shape;2756;p87">
            <a:extLst>
              <a:ext uri="{FF2B5EF4-FFF2-40B4-BE49-F238E27FC236}">
                <a16:creationId xmlns:a16="http://schemas.microsoft.com/office/drawing/2014/main" xmlns="" id="{4E415F58-98F4-F99E-7129-34AA72E4DAC0}"/>
              </a:ext>
            </a:extLst>
          </p:cNvPr>
          <p:cNvSpPr/>
          <p:nvPr/>
        </p:nvSpPr>
        <p:spPr>
          <a:xfrm rot="5400000">
            <a:off x="1220876" y="3134353"/>
            <a:ext cx="525340" cy="1476617"/>
          </a:xfrm>
          <a:custGeom>
            <a:avLst/>
            <a:gdLst/>
            <a:ahLst/>
            <a:cxnLst/>
            <a:rect l="l" t="t" r="r" b="b"/>
            <a:pathLst>
              <a:path w="4157" h="11288" extrusionOk="0">
                <a:moveTo>
                  <a:pt x="517" y="391"/>
                </a:moveTo>
                <a:cubicBezTo>
                  <a:pt x="664" y="449"/>
                  <a:pt x="790" y="527"/>
                  <a:pt x="917" y="615"/>
                </a:cubicBezTo>
                <a:cubicBezTo>
                  <a:pt x="1210" y="781"/>
                  <a:pt x="1249" y="771"/>
                  <a:pt x="1405" y="469"/>
                </a:cubicBezTo>
                <a:cubicBezTo>
                  <a:pt x="1483" y="332"/>
                  <a:pt x="1561" y="195"/>
                  <a:pt x="1639" y="69"/>
                </a:cubicBezTo>
                <a:cubicBezTo>
                  <a:pt x="1649" y="49"/>
                  <a:pt x="1668" y="30"/>
                  <a:pt x="1688" y="10"/>
                </a:cubicBezTo>
                <a:cubicBezTo>
                  <a:pt x="1805" y="78"/>
                  <a:pt x="1922" y="156"/>
                  <a:pt x="2020" y="254"/>
                </a:cubicBezTo>
                <a:cubicBezTo>
                  <a:pt x="2078" y="312"/>
                  <a:pt x="2146" y="371"/>
                  <a:pt x="2195" y="420"/>
                </a:cubicBezTo>
                <a:cubicBezTo>
                  <a:pt x="2371" y="566"/>
                  <a:pt x="2488" y="566"/>
                  <a:pt x="2644" y="381"/>
                </a:cubicBezTo>
                <a:cubicBezTo>
                  <a:pt x="2751" y="264"/>
                  <a:pt x="2849" y="137"/>
                  <a:pt x="2966" y="0"/>
                </a:cubicBezTo>
                <a:cubicBezTo>
                  <a:pt x="3024" y="78"/>
                  <a:pt x="3073" y="156"/>
                  <a:pt x="3132" y="225"/>
                </a:cubicBezTo>
                <a:cubicBezTo>
                  <a:pt x="3346" y="517"/>
                  <a:pt x="3512" y="527"/>
                  <a:pt x="3766" y="283"/>
                </a:cubicBezTo>
                <a:cubicBezTo>
                  <a:pt x="3834" y="215"/>
                  <a:pt x="3902" y="156"/>
                  <a:pt x="3980" y="69"/>
                </a:cubicBezTo>
                <a:cubicBezTo>
                  <a:pt x="4010" y="303"/>
                  <a:pt x="4029" y="527"/>
                  <a:pt x="4029" y="761"/>
                </a:cubicBezTo>
                <a:cubicBezTo>
                  <a:pt x="4088" y="2790"/>
                  <a:pt x="4156" y="4829"/>
                  <a:pt x="4117" y="6858"/>
                </a:cubicBezTo>
                <a:cubicBezTo>
                  <a:pt x="4107" y="8136"/>
                  <a:pt x="4019" y="9405"/>
                  <a:pt x="3854" y="10663"/>
                </a:cubicBezTo>
                <a:cubicBezTo>
                  <a:pt x="3844" y="10770"/>
                  <a:pt x="3834" y="10878"/>
                  <a:pt x="3805" y="10985"/>
                </a:cubicBezTo>
                <a:cubicBezTo>
                  <a:pt x="3727" y="10966"/>
                  <a:pt x="3658" y="10927"/>
                  <a:pt x="3600" y="10858"/>
                </a:cubicBezTo>
                <a:cubicBezTo>
                  <a:pt x="3532" y="10790"/>
                  <a:pt x="3463" y="10722"/>
                  <a:pt x="3385" y="10653"/>
                </a:cubicBezTo>
                <a:cubicBezTo>
                  <a:pt x="3219" y="10527"/>
                  <a:pt x="3112" y="10536"/>
                  <a:pt x="2966" y="10692"/>
                </a:cubicBezTo>
                <a:cubicBezTo>
                  <a:pt x="2829" y="10848"/>
                  <a:pt x="2683" y="11005"/>
                  <a:pt x="2527" y="11161"/>
                </a:cubicBezTo>
                <a:cubicBezTo>
                  <a:pt x="2410" y="11287"/>
                  <a:pt x="2410" y="11287"/>
                  <a:pt x="2263" y="11170"/>
                </a:cubicBezTo>
                <a:cubicBezTo>
                  <a:pt x="2146" y="11063"/>
                  <a:pt x="2029" y="10966"/>
                  <a:pt x="1902" y="10868"/>
                </a:cubicBezTo>
                <a:cubicBezTo>
                  <a:pt x="1698" y="10741"/>
                  <a:pt x="1571" y="10751"/>
                  <a:pt x="1376" y="10907"/>
                </a:cubicBezTo>
                <a:cubicBezTo>
                  <a:pt x="1268" y="11005"/>
                  <a:pt x="1171" y="11112"/>
                  <a:pt x="1073" y="11219"/>
                </a:cubicBezTo>
                <a:cubicBezTo>
                  <a:pt x="995" y="11102"/>
                  <a:pt x="927" y="11005"/>
                  <a:pt x="859" y="10907"/>
                </a:cubicBezTo>
                <a:cubicBezTo>
                  <a:pt x="732" y="10751"/>
                  <a:pt x="615" y="10731"/>
                  <a:pt x="449" y="10868"/>
                </a:cubicBezTo>
                <a:cubicBezTo>
                  <a:pt x="332" y="10956"/>
                  <a:pt x="234" y="11063"/>
                  <a:pt x="98" y="11190"/>
                </a:cubicBezTo>
                <a:cubicBezTo>
                  <a:pt x="59" y="11005"/>
                  <a:pt x="39" y="10809"/>
                  <a:pt x="29" y="10614"/>
                </a:cubicBezTo>
                <a:cubicBezTo>
                  <a:pt x="20" y="9590"/>
                  <a:pt x="0" y="8556"/>
                  <a:pt x="20" y="7522"/>
                </a:cubicBezTo>
                <a:cubicBezTo>
                  <a:pt x="39" y="6732"/>
                  <a:pt x="59" y="5932"/>
                  <a:pt x="117" y="5141"/>
                </a:cubicBezTo>
                <a:cubicBezTo>
                  <a:pt x="176" y="4185"/>
                  <a:pt x="215" y="3229"/>
                  <a:pt x="273" y="2273"/>
                </a:cubicBezTo>
                <a:cubicBezTo>
                  <a:pt x="312" y="1678"/>
                  <a:pt x="381" y="1083"/>
                  <a:pt x="478" y="498"/>
                </a:cubicBezTo>
                <a:cubicBezTo>
                  <a:pt x="478" y="459"/>
                  <a:pt x="488" y="420"/>
                  <a:pt x="517" y="391"/>
                </a:cubicBezTo>
                <a:close/>
              </a:path>
            </a:pathLst>
          </a:custGeom>
          <a:solidFill>
            <a:srgbClr val="CCB1F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defRPr/>
            </a:pPr>
            <a:endParaRPr sz="1400" kern="0">
              <a:solidFill>
                <a:srgbClr val="000000"/>
              </a:solidFill>
              <a:latin typeface="Arial"/>
              <a:cs typeface="Arial"/>
              <a:sym typeface="Arial"/>
            </a:endParaRPr>
          </a:p>
        </p:txBody>
      </p:sp>
      <p:sp>
        <p:nvSpPr>
          <p:cNvPr id="359" name="Google Shape;2813;p87">
            <a:extLst>
              <a:ext uri="{FF2B5EF4-FFF2-40B4-BE49-F238E27FC236}">
                <a16:creationId xmlns:a16="http://schemas.microsoft.com/office/drawing/2014/main" xmlns="" id="{BBDBB2C2-D25F-6A51-3139-12C60F17F9A5}"/>
              </a:ext>
            </a:extLst>
          </p:cNvPr>
          <p:cNvSpPr/>
          <p:nvPr/>
        </p:nvSpPr>
        <p:spPr>
          <a:xfrm>
            <a:off x="2221856" y="3905457"/>
            <a:ext cx="915468" cy="336917"/>
          </a:xfrm>
          <a:custGeom>
            <a:avLst/>
            <a:gdLst/>
            <a:ahLst/>
            <a:cxnLst/>
            <a:rect l="l" t="t" r="r" b="b"/>
            <a:pathLst>
              <a:path w="4987" h="2337" extrusionOk="0">
                <a:moveTo>
                  <a:pt x="2964" y="501"/>
                </a:moveTo>
                <a:cubicBezTo>
                  <a:pt x="2984" y="501"/>
                  <a:pt x="3002" y="509"/>
                  <a:pt x="3019" y="523"/>
                </a:cubicBezTo>
                <a:cubicBezTo>
                  <a:pt x="3008" y="534"/>
                  <a:pt x="3003" y="550"/>
                  <a:pt x="3008" y="567"/>
                </a:cubicBezTo>
                <a:cubicBezTo>
                  <a:pt x="3073" y="800"/>
                  <a:pt x="3046" y="1050"/>
                  <a:pt x="2932" y="1257"/>
                </a:cubicBezTo>
                <a:cubicBezTo>
                  <a:pt x="2774" y="1159"/>
                  <a:pt x="2704" y="996"/>
                  <a:pt x="2714" y="768"/>
                </a:cubicBezTo>
                <a:cubicBezTo>
                  <a:pt x="2812" y="590"/>
                  <a:pt x="2896" y="501"/>
                  <a:pt x="2964" y="501"/>
                </a:cubicBezTo>
                <a:close/>
                <a:moveTo>
                  <a:pt x="4819" y="1"/>
                </a:moveTo>
                <a:cubicBezTo>
                  <a:pt x="4804" y="1"/>
                  <a:pt x="4788" y="6"/>
                  <a:pt x="4775" y="18"/>
                </a:cubicBezTo>
                <a:cubicBezTo>
                  <a:pt x="4715" y="83"/>
                  <a:pt x="4655" y="143"/>
                  <a:pt x="4590" y="202"/>
                </a:cubicBezTo>
                <a:cubicBezTo>
                  <a:pt x="4535" y="235"/>
                  <a:pt x="4487" y="284"/>
                  <a:pt x="4448" y="338"/>
                </a:cubicBezTo>
                <a:cubicBezTo>
                  <a:pt x="4443" y="338"/>
                  <a:pt x="4443" y="338"/>
                  <a:pt x="4448" y="344"/>
                </a:cubicBezTo>
                <a:cubicBezTo>
                  <a:pt x="4503" y="338"/>
                  <a:pt x="4557" y="317"/>
                  <a:pt x="4606" y="284"/>
                </a:cubicBezTo>
                <a:cubicBezTo>
                  <a:pt x="4644" y="262"/>
                  <a:pt x="4682" y="240"/>
                  <a:pt x="4720" y="219"/>
                </a:cubicBezTo>
                <a:lnTo>
                  <a:pt x="4720" y="219"/>
                </a:lnTo>
                <a:cubicBezTo>
                  <a:pt x="4557" y="616"/>
                  <a:pt x="4313" y="953"/>
                  <a:pt x="3932" y="1170"/>
                </a:cubicBezTo>
                <a:cubicBezTo>
                  <a:pt x="3748" y="1274"/>
                  <a:pt x="3519" y="1374"/>
                  <a:pt x="3303" y="1374"/>
                </a:cubicBezTo>
                <a:cubicBezTo>
                  <a:pt x="3283" y="1374"/>
                  <a:pt x="3262" y="1373"/>
                  <a:pt x="3242" y="1371"/>
                </a:cubicBezTo>
                <a:cubicBezTo>
                  <a:pt x="3187" y="1366"/>
                  <a:pt x="3133" y="1349"/>
                  <a:pt x="3079" y="1333"/>
                </a:cubicBezTo>
                <a:cubicBezTo>
                  <a:pt x="3231" y="1067"/>
                  <a:pt x="3274" y="784"/>
                  <a:pt x="3084" y="518"/>
                </a:cubicBezTo>
                <a:cubicBezTo>
                  <a:pt x="3084" y="518"/>
                  <a:pt x="3084" y="518"/>
                  <a:pt x="3079" y="512"/>
                </a:cubicBezTo>
                <a:cubicBezTo>
                  <a:pt x="3057" y="408"/>
                  <a:pt x="2988" y="335"/>
                  <a:pt x="2896" y="335"/>
                </a:cubicBezTo>
                <a:cubicBezTo>
                  <a:pt x="2850" y="335"/>
                  <a:pt x="2797" y="354"/>
                  <a:pt x="2742" y="398"/>
                </a:cubicBezTo>
                <a:cubicBezTo>
                  <a:pt x="2454" y="616"/>
                  <a:pt x="2606" y="1170"/>
                  <a:pt x="2845" y="1355"/>
                </a:cubicBezTo>
                <a:lnTo>
                  <a:pt x="2867" y="1366"/>
                </a:lnTo>
                <a:cubicBezTo>
                  <a:pt x="2595" y="1779"/>
                  <a:pt x="2068" y="2083"/>
                  <a:pt x="1644" y="2165"/>
                </a:cubicBezTo>
                <a:cubicBezTo>
                  <a:pt x="1550" y="2182"/>
                  <a:pt x="1460" y="2190"/>
                  <a:pt x="1372" y="2190"/>
                </a:cubicBezTo>
                <a:cubicBezTo>
                  <a:pt x="733" y="2190"/>
                  <a:pt x="253" y="1752"/>
                  <a:pt x="138" y="1083"/>
                </a:cubicBezTo>
                <a:cubicBezTo>
                  <a:pt x="138" y="1080"/>
                  <a:pt x="137" y="1079"/>
                  <a:pt x="135" y="1079"/>
                </a:cubicBezTo>
                <a:cubicBezTo>
                  <a:pt x="134" y="1079"/>
                  <a:pt x="132" y="1080"/>
                  <a:pt x="132" y="1083"/>
                </a:cubicBezTo>
                <a:cubicBezTo>
                  <a:pt x="1" y="1858"/>
                  <a:pt x="730" y="2337"/>
                  <a:pt x="1425" y="2337"/>
                </a:cubicBezTo>
                <a:cubicBezTo>
                  <a:pt x="1534" y="2337"/>
                  <a:pt x="1643" y="2325"/>
                  <a:pt x="1747" y="2301"/>
                </a:cubicBezTo>
                <a:cubicBezTo>
                  <a:pt x="2106" y="2219"/>
                  <a:pt x="2687" y="1871"/>
                  <a:pt x="2997" y="1447"/>
                </a:cubicBezTo>
                <a:cubicBezTo>
                  <a:pt x="3106" y="1499"/>
                  <a:pt x="3218" y="1522"/>
                  <a:pt x="3331" y="1522"/>
                </a:cubicBezTo>
                <a:cubicBezTo>
                  <a:pt x="3929" y="1522"/>
                  <a:pt x="4549" y="869"/>
                  <a:pt x="4791" y="338"/>
                </a:cubicBezTo>
                <a:cubicBezTo>
                  <a:pt x="4807" y="420"/>
                  <a:pt x="4840" y="501"/>
                  <a:pt x="4889" y="572"/>
                </a:cubicBezTo>
                <a:cubicBezTo>
                  <a:pt x="4899" y="589"/>
                  <a:pt x="4917" y="597"/>
                  <a:pt x="4934" y="597"/>
                </a:cubicBezTo>
                <a:cubicBezTo>
                  <a:pt x="4960" y="597"/>
                  <a:pt x="4987" y="578"/>
                  <a:pt x="4987" y="545"/>
                </a:cubicBezTo>
                <a:cubicBezTo>
                  <a:pt x="4981" y="463"/>
                  <a:pt x="4959" y="382"/>
                  <a:pt x="4932" y="300"/>
                </a:cubicBezTo>
                <a:cubicBezTo>
                  <a:pt x="4916" y="219"/>
                  <a:pt x="4894" y="132"/>
                  <a:pt x="4883" y="50"/>
                </a:cubicBezTo>
                <a:cubicBezTo>
                  <a:pt x="4873" y="19"/>
                  <a:pt x="4846" y="1"/>
                  <a:pt x="481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360" name="Google Shape;2754;p87">
            <a:extLst>
              <a:ext uri="{FF2B5EF4-FFF2-40B4-BE49-F238E27FC236}">
                <a16:creationId xmlns:a16="http://schemas.microsoft.com/office/drawing/2014/main" xmlns="" id="{AFED8E7A-8E19-2255-1795-0706848B7493}"/>
              </a:ext>
            </a:extLst>
          </p:cNvPr>
          <p:cNvSpPr txBox="1">
            <a:spLocks/>
          </p:cNvSpPr>
          <p:nvPr/>
        </p:nvSpPr>
        <p:spPr>
          <a:xfrm>
            <a:off x="2526424" y="2120937"/>
            <a:ext cx="2489906" cy="11684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2pPr>
            <a:lvl3pPr marL="1371600" marR="0" lvl="2"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3pPr>
            <a:lvl4pPr marL="1828800" marR="0" lvl="3"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4pPr>
            <a:lvl5pPr marL="2286000" marR="0" lvl="4"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5pPr>
            <a:lvl6pPr marL="2743200" marR="0" lvl="5"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6pPr>
            <a:lvl7pPr marL="3200400" marR="0" lvl="6"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7pPr>
            <a:lvl8pPr marL="3657600" marR="0" lvl="7"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8pPr>
            <a:lvl9pPr marL="4114800" marR="0" lvl="8"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9pPr>
          </a:lstStyle>
          <a:p>
            <a:pPr marL="0" indent="0">
              <a:buClr>
                <a:srgbClr val="000000"/>
              </a:buClr>
              <a:defRPr/>
            </a:pPr>
            <a:r>
              <a:rPr lang="en-US" sz="2500" kern="0" dirty="0" err="1">
                <a:solidFill>
                  <a:srgbClr val="000000"/>
                </a:solidFill>
                <a:latin typeface="Times New Roman" panose="02020603050405020304" pitchFamily="18" charset="0"/>
                <a:cs typeface="Times New Roman" panose="02020603050405020304" pitchFamily="18" charset="0"/>
              </a:rPr>
              <a:t>Xác</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định</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nội</a:t>
            </a:r>
            <a:r>
              <a:rPr lang="en-US" sz="2500" kern="0" dirty="0">
                <a:solidFill>
                  <a:srgbClr val="000000"/>
                </a:solidFill>
                <a:latin typeface="Times New Roman" panose="02020603050405020304" pitchFamily="18" charset="0"/>
                <a:cs typeface="Times New Roman" panose="02020603050405020304" pitchFamily="18" charset="0"/>
              </a:rPr>
              <a:t> dung </a:t>
            </a:r>
            <a:r>
              <a:rPr lang="en-US" sz="2500" kern="0" dirty="0" err="1">
                <a:solidFill>
                  <a:srgbClr val="000000"/>
                </a:solidFill>
                <a:latin typeface="Times New Roman" panose="02020603050405020304" pitchFamily="18" charset="0"/>
                <a:cs typeface="Times New Roman" panose="02020603050405020304" pitchFamily="18" charset="0"/>
              </a:rPr>
              <a:t>khảo</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sát</a:t>
            </a:r>
            <a:endParaRPr lang="en-US" sz="2500" kern="0" dirty="0">
              <a:solidFill>
                <a:srgbClr val="000000"/>
              </a:solidFill>
              <a:latin typeface="Times New Roman" panose="02020603050405020304" pitchFamily="18" charset="0"/>
              <a:cs typeface="Times New Roman" panose="02020603050405020304" pitchFamily="18" charset="0"/>
            </a:endParaRPr>
          </a:p>
        </p:txBody>
      </p:sp>
      <p:sp>
        <p:nvSpPr>
          <p:cNvPr id="361" name="Google Shape;2767;p87">
            <a:extLst>
              <a:ext uri="{FF2B5EF4-FFF2-40B4-BE49-F238E27FC236}">
                <a16:creationId xmlns:a16="http://schemas.microsoft.com/office/drawing/2014/main" xmlns="" id="{8757E62F-5CEE-32F2-645A-A399A653F083}"/>
              </a:ext>
            </a:extLst>
          </p:cNvPr>
          <p:cNvSpPr/>
          <p:nvPr/>
        </p:nvSpPr>
        <p:spPr>
          <a:xfrm rot="5400000">
            <a:off x="3390578" y="2791933"/>
            <a:ext cx="548963" cy="1476617"/>
          </a:xfrm>
          <a:custGeom>
            <a:avLst/>
            <a:gdLst/>
            <a:ahLst/>
            <a:cxnLst/>
            <a:rect l="l" t="t" r="r" b="b"/>
            <a:pathLst>
              <a:path w="4157" h="11288" extrusionOk="0">
                <a:moveTo>
                  <a:pt x="517" y="391"/>
                </a:moveTo>
                <a:cubicBezTo>
                  <a:pt x="664" y="449"/>
                  <a:pt x="790" y="527"/>
                  <a:pt x="917" y="615"/>
                </a:cubicBezTo>
                <a:cubicBezTo>
                  <a:pt x="1210" y="781"/>
                  <a:pt x="1249" y="771"/>
                  <a:pt x="1405" y="469"/>
                </a:cubicBezTo>
                <a:cubicBezTo>
                  <a:pt x="1483" y="332"/>
                  <a:pt x="1561" y="195"/>
                  <a:pt x="1639" y="69"/>
                </a:cubicBezTo>
                <a:cubicBezTo>
                  <a:pt x="1649" y="49"/>
                  <a:pt x="1668" y="30"/>
                  <a:pt x="1688" y="10"/>
                </a:cubicBezTo>
                <a:cubicBezTo>
                  <a:pt x="1805" y="78"/>
                  <a:pt x="1922" y="156"/>
                  <a:pt x="2020" y="254"/>
                </a:cubicBezTo>
                <a:cubicBezTo>
                  <a:pt x="2078" y="312"/>
                  <a:pt x="2146" y="371"/>
                  <a:pt x="2195" y="420"/>
                </a:cubicBezTo>
                <a:cubicBezTo>
                  <a:pt x="2371" y="566"/>
                  <a:pt x="2488" y="566"/>
                  <a:pt x="2644" y="381"/>
                </a:cubicBezTo>
                <a:cubicBezTo>
                  <a:pt x="2751" y="264"/>
                  <a:pt x="2849" y="137"/>
                  <a:pt x="2966" y="0"/>
                </a:cubicBezTo>
                <a:cubicBezTo>
                  <a:pt x="3024" y="78"/>
                  <a:pt x="3073" y="156"/>
                  <a:pt x="3132" y="225"/>
                </a:cubicBezTo>
                <a:cubicBezTo>
                  <a:pt x="3346" y="517"/>
                  <a:pt x="3512" y="527"/>
                  <a:pt x="3766" y="283"/>
                </a:cubicBezTo>
                <a:cubicBezTo>
                  <a:pt x="3834" y="215"/>
                  <a:pt x="3902" y="156"/>
                  <a:pt x="3980" y="69"/>
                </a:cubicBezTo>
                <a:cubicBezTo>
                  <a:pt x="4010" y="303"/>
                  <a:pt x="4029" y="527"/>
                  <a:pt x="4029" y="761"/>
                </a:cubicBezTo>
                <a:cubicBezTo>
                  <a:pt x="4088" y="2790"/>
                  <a:pt x="4156" y="4829"/>
                  <a:pt x="4117" y="6858"/>
                </a:cubicBezTo>
                <a:cubicBezTo>
                  <a:pt x="4107" y="8136"/>
                  <a:pt x="4019" y="9405"/>
                  <a:pt x="3854" y="10663"/>
                </a:cubicBezTo>
                <a:cubicBezTo>
                  <a:pt x="3844" y="10770"/>
                  <a:pt x="3834" y="10878"/>
                  <a:pt x="3805" y="10985"/>
                </a:cubicBezTo>
                <a:cubicBezTo>
                  <a:pt x="3727" y="10966"/>
                  <a:pt x="3658" y="10927"/>
                  <a:pt x="3600" y="10858"/>
                </a:cubicBezTo>
                <a:cubicBezTo>
                  <a:pt x="3532" y="10790"/>
                  <a:pt x="3463" y="10722"/>
                  <a:pt x="3385" y="10653"/>
                </a:cubicBezTo>
                <a:cubicBezTo>
                  <a:pt x="3219" y="10527"/>
                  <a:pt x="3112" y="10536"/>
                  <a:pt x="2966" y="10692"/>
                </a:cubicBezTo>
                <a:cubicBezTo>
                  <a:pt x="2829" y="10848"/>
                  <a:pt x="2683" y="11005"/>
                  <a:pt x="2527" y="11161"/>
                </a:cubicBezTo>
                <a:cubicBezTo>
                  <a:pt x="2410" y="11287"/>
                  <a:pt x="2410" y="11287"/>
                  <a:pt x="2263" y="11170"/>
                </a:cubicBezTo>
                <a:cubicBezTo>
                  <a:pt x="2146" y="11063"/>
                  <a:pt x="2029" y="10966"/>
                  <a:pt x="1902" y="10868"/>
                </a:cubicBezTo>
                <a:cubicBezTo>
                  <a:pt x="1698" y="10741"/>
                  <a:pt x="1571" y="10751"/>
                  <a:pt x="1376" y="10907"/>
                </a:cubicBezTo>
                <a:cubicBezTo>
                  <a:pt x="1268" y="11005"/>
                  <a:pt x="1171" y="11112"/>
                  <a:pt x="1073" y="11219"/>
                </a:cubicBezTo>
                <a:cubicBezTo>
                  <a:pt x="995" y="11102"/>
                  <a:pt x="927" y="11005"/>
                  <a:pt x="859" y="10907"/>
                </a:cubicBezTo>
                <a:cubicBezTo>
                  <a:pt x="732" y="10751"/>
                  <a:pt x="615" y="10731"/>
                  <a:pt x="449" y="10868"/>
                </a:cubicBezTo>
                <a:cubicBezTo>
                  <a:pt x="332" y="10956"/>
                  <a:pt x="234" y="11063"/>
                  <a:pt x="98" y="11190"/>
                </a:cubicBezTo>
                <a:cubicBezTo>
                  <a:pt x="59" y="11005"/>
                  <a:pt x="39" y="10809"/>
                  <a:pt x="29" y="10614"/>
                </a:cubicBezTo>
                <a:cubicBezTo>
                  <a:pt x="20" y="9590"/>
                  <a:pt x="0" y="8556"/>
                  <a:pt x="20" y="7522"/>
                </a:cubicBezTo>
                <a:cubicBezTo>
                  <a:pt x="39" y="6732"/>
                  <a:pt x="59" y="5932"/>
                  <a:pt x="117" y="5141"/>
                </a:cubicBezTo>
                <a:cubicBezTo>
                  <a:pt x="176" y="4185"/>
                  <a:pt x="215" y="3229"/>
                  <a:pt x="273" y="2273"/>
                </a:cubicBezTo>
                <a:cubicBezTo>
                  <a:pt x="312" y="1678"/>
                  <a:pt x="381" y="1083"/>
                  <a:pt x="478" y="498"/>
                </a:cubicBezTo>
                <a:cubicBezTo>
                  <a:pt x="478" y="459"/>
                  <a:pt x="488" y="420"/>
                  <a:pt x="517" y="391"/>
                </a:cubicBezTo>
                <a:close/>
              </a:path>
            </a:pathLst>
          </a:custGeom>
          <a:solidFill>
            <a:srgbClr val="CCB1F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defRPr/>
            </a:pPr>
            <a:endParaRPr sz="1400" kern="0">
              <a:solidFill>
                <a:srgbClr val="000000"/>
              </a:solidFill>
              <a:latin typeface="Arial"/>
              <a:cs typeface="Arial"/>
              <a:sym typeface="Arial"/>
            </a:endParaRPr>
          </a:p>
        </p:txBody>
      </p:sp>
      <p:sp>
        <p:nvSpPr>
          <p:cNvPr id="366" name="Google Shape;2814;p87">
            <a:extLst>
              <a:ext uri="{FF2B5EF4-FFF2-40B4-BE49-F238E27FC236}">
                <a16:creationId xmlns:a16="http://schemas.microsoft.com/office/drawing/2014/main" xmlns="" id="{2E128ECD-5319-3B98-E82A-F1D3259CB84D}"/>
              </a:ext>
            </a:extLst>
          </p:cNvPr>
          <p:cNvSpPr/>
          <p:nvPr/>
        </p:nvSpPr>
        <p:spPr>
          <a:xfrm rot="10800000" flipH="1">
            <a:off x="4359453" y="3282829"/>
            <a:ext cx="602724" cy="369668"/>
          </a:xfrm>
          <a:custGeom>
            <a:avLst/>
            <a:gdLst/>
            <a:ahLst/>
            <a:cxnLst/>
            <a:rect l="l" t="t" r="r" b="b"/>
            <a:pathLst>
              <a:path w="4987" h="2337" extrusionOk="0">
                <a:moveTo>
                  <a:pt x="2964" y="501"/>
                </a:moveTo>
                <a:cubicBezTo>
                  <a:pt x="2984" y="501"/>
                  <a:pt x="3002" y="509"/>
                  <a:pt x="3019" y="523"/>
                </a:cubicBezTo>
                <a:cubicBezTo>
                  <a:pt x="3008" y="534"/>
                  <a:pt x="3003" y="550"/>
                  <a:pt x="3008" y="567"/>
                </a:cubicBezTo>
                <a:cubicBezTo>
                  <a:pt x="3073" y="800"/>
                  <a:pt x="3046" y="1050"/>
                  <a:pt x="2932" y="1257"/>
                </a:cubicBezTo>
                <a:cubicBezTo>
                  <a:pt x="2774" y="1159"/>
                  <a:pt x="2704" y="996"/>
                  <a:pt x="2714" y="768"/>
                </a:cubicBezTo>
                <a:cubicBezTo>
                  <a:pt x="2812" y="590"/>
                  <a:pt x="2896" y="501"/>
                  <a:pt x="2964" y="501"/>
                </a:cubicBezTo>
                <a:close/>
                <a:moveTo>
                  <a:pt x="4819" y="1"/>
                </a:moveTo>
                <a:cubicBezTo>
                  <a:pt x="4804" y="1"/>
                  <a:pt x="4788" y="6"/>
                  <a:pt x="4775" y="18"/>
                </a:cubicBezTo>
                <a:cubicBezTo>
                  <a:pt x="4715" y="83"/>
                  <a:pt x="4655" y="143"/>
                  <a:pt x="4590" y="202"/>
                </a:cubicBezTo>
                <a:cubicBezTo>
                  <a:pt x="4535" y="235"/>
                  <a:pt x="4487" y="284"/>
                  <a:pt x="4448" y="338"/>
                </a:cubicBezTo>
                <a:cubicBezTo>
                  <a:pt x="4443" y="338"/>
                  <a:pt x="4443" y="338"/>
                  <a:pt x="4448" y="344"/>
                </a:cubicBezTo>
                <a:cubicBezTo>
                  <a:pt x="4503" y="338"/>
                  <a:pt x="4557" y="317"/>
                  <a:pt x="4606" y="284"/>
                </a:cubicBezTo>
                <a:cubicBezTo>
                  <a:pt x="4644" y="262"/>
                  <a:pt x="4682" y="240"/>
                  <a:pt x="4720" y="219"/>
                </a:cubicBezTo>
                <a:lnTo>
                  <a:pt x="4720" y="219"/>
                </a:lnTo>
                <a:cubicBezTo>
                  <a:pt x="4557" y="616"/>
                  <a:pt x="4313" y="953"/>
                  <a:pt x="3932" y="1170"/>
                </a:cubicBezTo>
                <a:cubicBezTo>
                  <a:pt x="3748" y="1274"/>
                  <a:pt x="3519" y="1374"/>
                  <a:pt x="3303" y="1374"/>
                </a:cubicBezTo>
                <a:cubicBezTo>
                  <a:pt x="3283" y="1374"/>
                  <a:pt x="3262" y="1373"/>
                  <a:pt x="3242" y="1371"/>
                </a:cubicBezTo>
                <a:cubicBezTo>
                  <a:pt x="3187" y="1366"/>
                  <a:pt x="3133" y="1349"/>
                  <a:pt x="3079" y="1333"/>
                </a:cubicBezTo>
                <a:cubicBezTo>
                  <a:pt x="3231" y="1067"/>
                  <a:pt x="3274" y="784"/>
                  <a:pt x="3084" y="518"/>
                </a:cubicBezTo>
                <a:cubicBezTo>
                  <a:pt x="3084" y="518"/>
                  <a:pt x="3084" y="518"/>
                  <a:pt x="3079" y="512"/>
                </a:cubicBezTo>
                <a:cubicBezTo>
                  <a:pt x="3057" y="408"/>
                  <a:pt x="2988" y="335"/>
                  <a:pt x="2896" y="335"/>
                </a:cubicBezTo>
                <a:cubicBezTo>
                  <a:pt x="2850" y="335"/>
                  <a:pt x="2797" y="354"/>
                  <a:pt x="2742" y="398"/>
                </a:cubicBezTo>
                <a:cubicBezTo>
                  <a:pt x="2454" y="616"/>
                  <a:pt x="2606" y="1170"/>
                  <a:pt x="2845" y="1355"/>
                </a:cubicBezTo>
                <a:lnTo>
                  <a:pt x="2867" y="1366"/>
                </a:lnTo>
                <a:cubicBezTo>
                  <a:pt x="2595" y="1779"/>
                  <a:pt x="2068" y="2083"/>
                  <a:pt x="1644" y="2165"/>
                </a:cubicBezTo>
                <a:cubicBezTo>
                  <a:pt x="1550" y="2182"/>
                  <a:pt x="1460" y="2190"/>
                  <a:pt x="1372" y="2190"/>
                </a:cubicBezTo>
                <a:cubicBezTo>
                  <a:pt x="733" y="2190"/>
                  <a:pt x="253" y="1752"/>
                  <a:pt x="138" y="1083"/>
                </a:cubicBezTo>
                <a:cubicBezTo>
                  <a:pt x="138" y="1080"/>
                  <a:pt x="137" y="1079"/>
                  <a:pt x="135" y="1079"/>
                </a:cubicBezTo>
                <a:cubicBezTo>
                  <a:pt x="134" y="1079"/>
                  <a:pt x="132" y="1080"/>
                  <a:pt x="132" y="1083"/>
                </a:cubicBezTo>
                <a:cubicBezTo>
                  <a:pt x="1" y="1858"/>
                  <a:pt x="730" y="2337"/>
                  <a:pt x="1425" y="2337"/>
                </a:cubicBezTo>
                <a:cubicBezTo>
                  <a:pt x="1534" y="2337"/>
                  <a:pt x="1643" y="2325"/>
                  <a:pt x="1747" y="2301"/>
                </a:cubicBezTo>
                <a:cubicBezTo>
                  <a:pt x="2106" y="2219"/>
                  <a:pt x="2687" y="1871"/>
                  <a:pt x="2997" y="1447"/>
                </a:cubicBezTo>
                <a:cubicBezTo>
                  <a:pt x="3106" y="1499"/>
                  <a:pt x="3218" y="1522"/>
                  <a:pt x="3331" y="1522"/>
                </a:cubicBezTo>
                <a:cubicBezTo>
                  <a:pt x="3929" y="1522"/>
                  <a:pt x="4549" y="869"/>
                  <a:pt x="4791" y="338"/>
                </a:cubicBezTo>
                <a:cubicBezTo>
                  <a:pt x="4807" y="420"/>
                  <a:pt x="4840" y="501"/>
                  <a:pt x="4889" y="572"/>
                </a:cubicBezTo>
                <a:cubicBezTo>
                  <a:pt x="4899" y="589"/>
                  <a:pt x="4917" y="597"/>
                  <a:pt x="4934" y="597"/>
                </a:cubicBezTo>
                <a:cubicBezTo>
                  <a:pt x="4960" y="597"/>
                  <a:pt x="4987" y="578"/>
                  <a:pt x="4987" y="545"/>
                </a:cubicBezTo>
                <a:cubicBezTo>
                  <a:pt x="4981" y="463"/>
                  <a:pt x="4959" y="382"/>
                  <a:pt x="4932" y="300"/>
                </a:cubicBezTo>
                <a:cubicBezTo>
                  <a:pt x="4916" y="219"/>
                  <a:pt x="4894" y="132"/>
                  <a:pt x="4883" y="50"/>
                </a:cubicBezTo>
                <a:cubicBezTo>
                  <a:pt x="4873" y="19"/>
                  <a:pt x="4846" y="1"/>
                  <a:pt x="481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367" name="Google Shape;2768;p87">
            <a:extLst>
              <a:ext uri="{FF2B5EF4-FFF2-40B4-BE49-F238E27FC236}">
                <a16:creationId xmlns:a16="http://schemas.microsoft.com/office/drawing/2014/main" xmlns="" id="{553F6863-839A-1D7B-521D-18C40B12F7AD}"/>
              </a:ext>
            </a:extLst>
          </p:cNvPr>
          <p:cNvSpPr/>
          <p:nvPr/>
        </p:nvSpPr>
        <p:spPr>
          <a:xfrm rot="5400000">
            <a:off x="5065441" y="3217275"/>
            <a:ext cx="548963" cy="1476616"/>
          </a:xfrm>
          <a:custGeom>
            <a:avLst/>
            <a:gdLst/>
            <a:ahLst/>
            <a:cxnLst/>
            <a:rect l="l" t="t" r="r" b="b"/>
            <a:pathLst>
              <a:path w="4157" h="11288" extrusionOk="0">
                <a:moveTo>
                  <a:pt x="517" y="391"/>
                </a:moveTo>
                <a:cubicBezTo>
                  <a:pt x="664" y="449"/>
                  <a:pt x="790" y="527"/>
                  <a:pt x="917" y="615"/>
                </a:cubicBezTo>
                <a:cubicBezTo>
                  <a:pt x="1210" y="781"/>
                  <a:pt x="1249" y="771"/>
                  <a:pt x="1405" y="469"/>
                </a:cubicBezTo>
                <a:cubicBezTo>
                  <a:pt x="1483" y="332"/>
                  <a:pt x="1561" y="195"/>
                  <a:pt x="1639" y="69"/>
                </a:cubicBezTo>
                <a:cubicBezTo>
                  <a:pt x="1649" y="49"/>
                  <a:pt x="1668" y="30"/>
                  <a:pt x="1688" y="10"/>
                </a:cubicBezTo>
                <a:cubicBezTo>
                  <a:pt x="1805" y="78"/>
                  <a:pt x="1922" y="156"/>
                  <a:pt x="2020" y="254"/>
                </a:cubicBezTo>
                <a:cubicBezTo>
                  <a:pt x="2078" y="312"/>
                  <a:pt x="2146" y="371"/>
                  <a:pt x="2195" y="420"/>
                </a:cubicBezTo>
                <a:cubicBezTo>
                  <a:pt x="2371" y="566"/>
                  <a:pt x="2488" y="566"/>
                  <a:pt x="2644" y="381"/>
                </a:cubicBezTo>
                <a:cubicBezTo>
                  <a:pt x="2751" y="264"/>
                  <a:pt x="2849" y="137"/>
                  <a:pt x="2966" y="0"/>
                </a:cubicBezTo>
                <a:cubicBezTo>
                  <a:pt x="3024" y="78"/>
                  <a:pt x="3073" y="156"/>
                  <a:pt x="3132" y="225"/>
                </a:cubicBezTo>
                <a:cubicBezTo>
                  <a:pt x="3346" y="517"/>
                  <a:pt x="3512" y="527"/>
                  <a:pt x="3766" y="283"/>
                </a:cubicBezTo>
                <a:cubicBezTo>
                  <a:pt x="3834" y="215"/>
                  <a:pt x="3902" y="156"/>
                  <a:pt x="3980" y="69"/>
                </a:cubicBezTo>
                <a:cubicBezTo>
                  <a:pt x="4010" y="303"/>
                  <a:pt x="4029" y="527"/>
                  <a:pt x="4029" y="761"/>
                </a:cubicBezTo>
                <a:cubicBezTo>
                  <a:pt x="4088" y="2790"/>
                  <a:pt x="4156" y="4829"/>
                  <a:pt x="4117" y="6858"/>
                </a:cubicBezTo>
                <a:cubicBezTo>
                  <a:pt x="4107" y="8136"/>
                  <a:pt x="4019" y="9405"/>
                  <a:pt x="3854" y="10663"/>
                </a:cubicBezTo>
                <a:cubicBezTo>
                  <a:pt x="3844" y="10770"/>
                  <a:pt x="3834" y="10878"/>
                  <a:pt x="3805" y="10985"/>
                </a:cubicBezTo>
                <a:cubicBezTo>
                  <a:pt x="3727" y="10966"/>
                  <a:pt x="3658" y="10927"/>
                  <a:pt x="3600" y="10858"/>
                </a:cubicBezTo>
                <a:cubicBezTo>
                  <a:pt x="3532" y="10790"/>
                  <a:pt x="3463" y="10722"/>
                  <a:pt x="3385" y="10653"/>
                </a:cubicBezTo>
                <a:cubicBezTo>
                  <a:pt x="3219" y="10527"/>
                  <a:pt x="3112" y="10536"/>
                  <a:pt x="2966" y="10692"/>
                </a:cubicBezTo>
                <a:cubicBezTo>
                  <a:pt x="2829" y="10848"/>
                  <a:pt x="2683" y="11005"/>
                  <a:pt x="2527" y="11161"/>
                </a:cubicBezTo>
                <a:cubicBezTo>
                  <a:pt x="2410" y="11287"/>
                  <a:pt x="2410" y="11287"/>
                  <a:pt x="2263" y="11170"/>
                </a:cubicBezTo>
                <a:cubicBezTo>
                  <a:pt x="2146" y="11063"/>
                  <a:pt x="2029" y="10966"/>
                  <a:pt x="1902" y="10868"/>
                </a:cubicBezTo>
                <a:cubicBezTo>
                  <a:pt x="1698" y="10741"/>
                  <a:pt x="1571" y="10751"/>
                  <a:pt x="1376" y="10907"/>
                </a:cubicBezTo>
                <a:cubicBezTo>
                  <a:pt x="1268" y="11005"/>
                  <a:pt x="1171" y="11112"/>
                  <a:pt x="1073" y="11219"/>
                </a:cubicBezTo>
                <a:cubicBezTo>
                  <a:pt x="995" y="11102"/>
                  <a:pt x="927" y="11005"/>
                  <a:pt x="859" y="10907"/>
                </a:cubicBezTo>
                <a:cubicBezTo>
                  <a:pt x="732" y="10751"/>
                  <a:pt x="615" y="10731"/>
                  <a:pt x="449" y="10868"/>
                </a:cubicBezTo>
                <a:cubicBezTo>
                  <a:pt x="332" y="10956"/>
                  <a:pt x="234" y="11063"/>
                  <a:pt x="98" y="11190"/>
                </a:cubicBezTo>
                <a:cubicBezTo>
                  <a:pt x="59" y="11005"/>
                  <a:pt x="39" y="10809"/>
                  <a:pt x="29" y="10614"/>
                </a:cubicBezTo>
                <a:cubicBezTo>
                  <a:pt x="20" y="9590"/>
                  <a:pt x="0" y="8556"/>
                  <a:pt x="20" y="7522"/>
                </a:cubicBezTo>
                <a:cubicBezTo>
                  <a:pt x="39" y="6732"/>
                  <a:pt x="59" y="5932"/>
                  <a:pt x="117" y="5141"/>
                </a:cubicBezTo>
                <a:cubicBezTo>
                  <a:pt x="176" y="4185"/>
                  <a:pt x="215" y="3229"/>
                  <a:pt x="273" y="2273"/>
                </a:cubicBezTo>
                <a:cubicBezTo>
                  <a:pt x="312" y="1678"/>
                  <a:pt x="381" y="1083"/>
                  <a:pt x="478" y="498"/>
                </a:cubicBezTo>
                <a:cubicBezTo>
                  <a:pt x="478" y="459"/>
                  <a:pt x="488" y="420"/>
                  <a:pt x="517" y="391"/>
                </a:cubicBezTo>
                <a:close/>
              </a:path>
            </a:pathLst>
          </a:custGeom>
          <a:solidFill>
            <a:srgbClr val="CCB1F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defRPr/>
            </a:pPr>
            <a:endParaRPr sz="1400" kern="0">
              <a:solidFill>
                <a:srgbClr val="000000"/>
              </a:solidFill>
              <a:latin typeface="Arial"/>
              <a:cs typeface="Arial"/>
              <a:sym typeface="Arial"/>
            </a:endParaRPr>
          </a:p>
        </p:txBody>
      </p:sp>
      <p:sp>
        <p:nvSpPr>
          <p:cNvPr id="372" name="Google Shape;2815;p87">
            <a:extLst>
              <a:ext uri="{FF2B5EF4-FFF2-40B4-BE49-F238E27FC236}">
                <a16:creationId xmlns:a16="http://schemas.microsoft.com/office/drawing/2014/main" xmlns="" id="{D8F15921-9EF7-D45A-ED87-9F8548178444}"/>
              </a:ext>
            </a:extLst>
          </p:cNvPr>
          <p:cNvSpPr/>
          <p:nvPr/>
        </p:nvSpPr>
        <p:spPr>
          <a:xfrm>
            <a:off x="5965067" y="3754560"/>
            <a:ext cx="987535" cy="402240"/>
          </a:xfrm>
          <a:custGeom>
            <a:avLst/>
            <a:gdLst/>
            <a:ahLst/>
            <a:cxnLst/>
            <a:rect l="l" t="t" r="r" b="b"/>
            <a:pathLst>
              <a:path w="4987" h="2337" extrusionOk="0">
                <a:moveTo>
                  <a:pt x="2964" y="501"/>
                </a:moveTo>
                <a:cubicBezTo>
                  <a:pt x="2984" y="501"/>
                  <a:pt x="3002" y="509"/>
                  <a:pt x="3019" y="523"/>
                </a:cubicBezTo>
                <a:cubicBezTo>
                  <a:pt x="3008" y="534"/>
                  <a:pt x="3003" y="550"/>
                  <a:pt x="3008" y="567"/>
                </a:cubicBezTo>
                <a:cubicBezTo>
                  <a:pt x="3073" y="800"/>
                  <a:pt x="3046" y="1050"/>
                  <a:pt x="2932" y="1257"/>
                </a:cubicBezTo>
                <a:cubicBezTo>
                  <a:pt x="2774" y="1159"/>
                  <a:pt x="2704" y="996"/>
                  <a:pt x="2714" y="768"/>
                </a:cubicBezTo>
                <a:cubicBezTo>
                  <a:pt x="2812" y="590"/>
                  <a:pt x="2896" y="501"/>
                  <a:pt x="2964" y="501"/>
                </a:cubicBezTo>
                <a:close/>
                <a:moveTo>
                  <a:pt x="4819" y="1"/>
                </a:moveTo>
                <a:cubicBezTo>
                  <a:pt x="4804" y="1"/>
                  <a:pt x="4788" y="6"/>
                  <a:pt x="4775" y="18"/>
                </a:cubicBezTo>
                <a:cubicBezTo>
                  <a:pt x="4715" y="83"/>
                  <a:pt x="4655" y="143"/>
                  <a:pt x="4590" y="202"/>
                </a:cubicBezTo>
                <a:cubicBezTo>
                  <a:pt x="4535" y="235"/>
                  <a:pt x="4487" y="284"/>
                  <a:pt x="4448" y="338"/>
                </a:cubicBezTo>
                <a:cubicBezTo>
                  <a:pt x="4443" y="338"/>
                  <a:pt x="4443" y="338"/>
                  <a:pt x="4448" y="344"/>
                </a:cubicBezTo>
                <a:cubicBezTo>
                  <a:pt x="4503" y="338"/>
                  <a:pt x="4557" y="317"/>
                  <a:pt x="4606" y="284"/>
                </a:cubicBezTo>
                <a:cubicBezTo>
                  <a:pt x="4644" y="262"/>
                  <a:pt x="4682" y="240"/>
                  <a:pt x="4720" y="219"/>
                </a:cubicBezTo>
                <a:lnTo>
                  <a:pt x="4720" y="219"/>
                </a:lnTo>
                <a:cubicBezTo>
                  <a:pt x="4557" y="616"/>
                  <a:pt x="4313" y="953"/>
                  <a:pt x="3932" y="1170"/>
                </a:cubicBezTo>
                <a:cubicBezTo>
                  <a:pt x="3748" y="1274"/>
                  <a:pt x="3519" y="1374"/>
                  <a:pt x="3303" y="1374"/>
                </a:cubicBezTo>
                <a:cubicBezTo>
                  <a:pt x="3283" y="1374"/>
                  <a:pt x="3262" y="1373"/>
                  <a:pt x="3242" y="1371"/>
                </a:cubicBezTo>
                <a:cubicBezTo>
                  <a:pt x="3187" y="1366"/>
                  <a:pt x="3133" y="1349"/>
                  <a:pt x="3079" y="1333"/>
                </a:cubicBezTo>
                <a:cubicBezTo>
                  <a:pt x="3231" y="1067"/>
                  <a:pt x="3274" y="784"/>
                  <a:pt x="3084" y="518"/>
                </a:cubicBezTo>
                <a:cubicBezTo>
                  <a:pt x="3084" y="518"/>
                  <a:pt x="3084" y="518"/>
                  <a:pt x="3079" y="512"/>
                </a:cubicBezTo>
                <a:cubicBezTo>
                  <a:pt x="3057" y="408"/>
                  <a:pt x="2988" y="335"/>
                  <a:pt x="2896" y="335"/>
                </a:cubicBezTo>
                <a:cubicBezTo>
                  <a:pt x="2850" y="335"/>
                  <a:pt x="2797" y="354"/>
                  <a:pt x="2742" y="398"/>
                </a:cubicBezTo>
                <a:cubicBezTo>
                  <a:pt x="2454" y="616"/>
                  <a:pt x="2606" y="1170"/>
                  <a:pt x="2845" y="1355"/>
                </a:cubicBezTo>
                <a:lnTo>
                  <a:pt x="2867" y="1366"/>
                </a:lnTo>
                <a:cubicBezTo>
                  <a:pt x="2595" y="1779"/>
                  <a:pt x="2068" y="2083"/>
                  <a:pt x="1644" y="2165"/>
                </a:cubicBezTo>
                <a:cubicBezTo>
                  <a:pt x="1550" y="2182"/>
                  <a:pt x="1460" y="2190"/>
                  <a:pt x="1372" y="2190"/>
                </a:cubicBezTo>
                <a:cubicBezTo>
                  <a:pt x="733" y="2190"/>
                  <a:pt x="253" y="1752"/>
                  <a:pt x="138" y="1083"/>
                </a:cubicBezTo>
                <a:cubicBezTo>
                  <a:pt x="138" y="1080"/>
                  <a:pt x="137" y="1079"/>
                  <a:pt x="135" y="1079"/>
                </a:cubicBezTo>
                <a:cubicBezTo>
                  <a:pt x="134" y="1079"/>
                  <a:pt x="132" y="1080"/>
                  <a:pt x="132" y="1083"/>
                </a:cubicBezTo>
                <a:cubicBezTo>
                  <a:pt x="1" y="1858"/>
                  <a:pt x="730" y="2337"/>
                  <a:pt x="1425" y="2337"/>
                </a:cubicBezTo>
                <a:cubicBezTo>
                  <a:pt x="1534" y="2337"/>
                  <a:pt x="1643" y="2325"/>
                  <a:pt x="1747" y="2301"/>
                </a:cubicBezTo>
                <a:cubicBezTo>
                  <a:pt x="2106" y="2219"/>
                  <a:pt x="2687" y="1871"/>
                  <a:pt x="2997" y="1447"/>
                </a:cubicBezTo>
                <a:cubicBezTo>
                  <a:pt x="3106" y="1499"/>
                  <a:pt x="3218" y="1522"/>
                  <a:pt x="3331" y="1522"/>
                </a:cubicBezTo>
                <a:cubicBezTo>
                  <a:pt x="3929" y="1522"/>
                  <a:pt x="4549" y="869"/>
                  <a:pt x="4791" y="338"/>
                </a:cubicBezTo>
                <a:cubicBezTo>
                  <a:pt x="4807" y="420"/>
                  <a:pt x="4840" y="501"/>
                  <a:pt x="4889" y="572"/>
                </a:cubicBezTo>
                <a:cubicBezTo>
                  <a:pt x="4899" y="589"/>
                  <a:pt x="4917" y="597"/>
                  <a:pt x="4934" y="597"/>
                </a:cubicBezTo>
                <a:cubicBezTo>
                  <a:pt x="4960" y="597"/>
                  <a:pt x="4987" y="578"/>
                  <a:pt x="4987" y="545"/>
                </a:cubicBezTo>
                <a:cubicBezTo>
                  <a:pt x="4981" y="463"/>
                  <a:pt x="4959" y="382"/>
                  <a:pt x="4932" y="300"/>
                </a:cubicBezTo>
                <a:cubicBezTo>
                  <a:pt x="4916" y="219"/>
                  <a:pt x="4894" y="132"/>
                  <a:pt x="4883" y="50"/>
                </a:cubicBezTo>
                <a:cubicBezTo>
                  <a:pt x="4873" y="19"/>
                  <a:pt x="4846" y="1"/>
                  <a:pt x="481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373" name="Google Shape;2769;p87">
            <a:extLst>
              <a:ext uri="{FF2B5EF4-FFF2-40B4-BE49-F238E27FC236}">
                <a16:creationId xmlns:a16="http://schemas.microsoft.com/office/drawing/2014/main" xmlns="" id="{5F994B7A-FA7E-C1D1-E853-C8589611C6AE}"/>
              </a:ext>
            </a:extLst>
          </p:cNvPr>
          <p:cNvSpPr/>
          <p:nvPr/>
        </p:nvSpPr>
        <p:spPr>
          <a:xfrm rot="5400000">
            <a:off x="6824995" y="2781751"/>
            <a:ext cx="502139" cy="1362372"/>
          </a:xfrm>
          <a:custGeom>
            <a:avLst/>
            <a:gdLst/>
            <a:ahLst/>
            <a:cxnLst/>
            <a:rect l="l" t="t" r="r" b="b"/>
            <a:pathLst>
              <a:path w="4157" h="11288" extrusionOk="0">
                <a:moveTo>
                  <a:pt x="517" y="391"/>
                </a:moveTo>
                <a:cubicBezTo>
                  <a:pt x="664" y="449"/>
                  <a:pt x="790" y="527"/>
                  <a:pt x="917" y="615"/>
                </a:cubicBezTo>
                <a:cubicBezTo>
                  <a:pt x="1210" y="781"/>
                  <a:pt x="1249" y="771"/>
                  <a:pt x="1405" y="469"/>
                </a:cubicBezTo>
                <a:cubicBezTo>
                  <a:pt x="1483" y="332"/>
                  <a:pt x="1561" y="195"/>
                  <a:pt x="1639" y="69"/>
                </a:cubicBezTo>
                <a:cubicBezTo>
                  <a:pt x="1649" y="49"/>
                  <a:pt x="1668" y="30"/>
                  <a:pt x="1688" y="10"/>
                </a:cubicBezTo>
                <a:cubicBezTo>
                  <a:pt x="1805" y="78"/>
                  <a:pt x="1922" y="156"/>
                  <a:pt x="2020" y="254"/>
                </a:cubicBezTo>
                <a:cubicBezTo>
                  <a:pt x="2078" y="312"/>
                  <a:pt x="2146" y="371"/>
                  <a:pt x="2195" y="420"/>
                </a:cubicBezTo>
                <a:cubicBezTo>
                  <a:pt x="2371" y="566"/>
                  <a:pt x="2488" y="566"/>
                  <a:pt x="2644" y="381"/>
                </a:cubicBezTo>
                <a:cubicBezTo>
                  <a:pt x="2751" y="264"/>
                  <a:pt x="2849" y="137"/>
                  <a:pt x="2966" y="0"/>
                </a:cubicBezTo>
                <a:cubicBezTo>
                  <a:pt x="3024" y="78"/>
                  <a:pt x="3073" y="156"/>
                  <a:pt x="3132" y="225"/>
                </a:cubicBezTo>
                <a:cubicBezTo>
                  <a:pt x="3346" y="517"/>
                  <a:pt x="3512" y="527"/>
                  <a:pt x="3766" y="283"/>
                </a:cubicBezTo>
                <a:cubicBezTo>
                  <a:pt x="3834" y="215"/>
                  <a:pt x="3902" y="156"/>
                  <a:pt x="3980" y="69"/>
                </a:cubicBezTo>
                <a:cubicBezTo>
                  <a:pt x="4010" y="303"/>
                  <a:pt x="4029" y="527"/>
                  <a:pt x="4029" y="761"/>
                </a:cubicBezTo>
                <a:cubicBezTo>
                  <a:pt x="4088" y="2790"/>
                  <a:pt x="4156" y="4829"/>
                  <a:pt x="4117" y="6858"/>
                </a:cubicBezTo>
                <a:cubicBezTo>
                  <a:pt x="4107" y="8136"/>
                  <a:pt x="4019" y="9405"/>
                  <a:pt x="3854" y="10663"/>
                </a:cubicBezTo>
                <a:cubicBezTo>
                  <a:pt x="3844" y="10770"/>
                  <a:pt x="3834" y="10878"/>
                  <a:pt x="3805" y="10985"/>
                </a:cubicBezTo>
                <a:cubicBezTo>
                  <a:pt x="3727" y="10966"/>
                  <a:pt x="3658" y="10927"/>
                  <a:pt x="3600" y="10858"/>
                </a:cubicBezTo>
                <a:cubicBezTo>
                  <a:pt x="3532" y="10790"/>
                  <a:pt x="3463" y="10722"/>
                  <a:pt x="3385" y="10653"/>
                </a:cubicBezTo>
                <a:cubicBezTo>
                  <a:pt x="3219" y="10527"/>
                  <a:pt x="3112" y="10536"/>
                  <a:pt x="2966" y="10692"/>
                </a:cubicBezTo>
                <a:cubicBezTo>
                  <a:pt x="2829" y="10848"/>
                  <a:pt x="2683" y="11005"/>
                  <a:pt x="2527" y="11161"/>
                </a:cubicBezTo>
                <a:cubicBezTo>
                  <a:pt x="2410" y="11287"/>
                  <a:pt x="2410" y="11287"/>
                  <a:pt x="2263" y="11170"/>
                </a:cubicBezTo>
                <a:cubicBezTo>
                  <a:pt x="2146" y="11063"/>
                  <a:pt x="2029" y="10966"/>
                  <a:pt x="1902" y="10868"/>
                </a:cubicBezTo>
                <a:cubicBezTo>
                  <a:pt x="1698" y="10741"/>
                  <a:pt x="1571" y="10751"/>
                  <a:pt x="1376" y="10907"/>
                </a:cubicBezTo>
                <a:cubicBezTo>
                  <a:pt x="1268" y="11005"/>
                  <a:pt x="1171" y="11112"/>
                  <a:pt x="1073" y="11219"/>
                </a:cubicBezTo>
                <a:cubicBezTo>
                  <a:pt x="995" y="11102"/>
                  <a:pt x="927" y="11005"/>
                  <a:pt x="859" y="10907"/>
                </a:cubicBezTo>
                <a:cubicBezTo>
                  <a:pt x="732" y="10751"/>
                  <a:pt x="615" y="10731"/>
                  <a:pt x="449" y="10868"/>
                </a:cubicBezTo>
                <a:cubicBezTo>
                  <a:pt x="332" y="10956"/>
                  <a:pt x="234" y="11063"/>
                  <a:pt x="98" y="11190"/>
                </a:cubicBezTo>
                <a:cubicBezTo>
                  <a:pt x="59" y="11005"/>
                  <a:pt x="39" y="10809"/>
                  <a:pt x="29" y="10614"/>
                </a:cubicBezTo>
                <a:cubicBezTo>
                  <a:pt x="20" y="9590"/>
                  <a:pt x="0" y="8556"/>
                  <a:pt x="20" y="7522"/>
                </a:cubicBezTo>
                <a:cubicBezTo>
                  <a:pt x="39" y="6732"/>
                  <a:pt x="59" y="5932"/>
                  <a:pt x="117" y="5141"/>
                </a:cubicBezTo>
                <a:cubicBezTo>
                  <a:pt x="176" y="4185"/>
                  <a:pt x="215" y="3229"/>
                  <a:pt x="273" y="2273"/>
                </a:cubicBezTo>
                <a:cubicBezTo>
                  <a:pt x="312" y="1678"/>
                  <a:pt x="381" y="1083"/>
                  <a:pt x="478" y="498"/>
                </a:cubicBezTo>
                <a:cubicBezTo>
                  <a:pt x="478" y="459"/>
                  <a:pt x="488" y="420"/>
                  <a:pt x="517" y="391"/>
                </a:cubicBezTo>
                <a:close/>
              </a:path>
            </a:pathLst>
          </a:custGeom>
          <a:solidFill>
            <a:srgbClr val="CCB1F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defRPr/>
            </a:pPr>
            <a:endParaRPr sz="1400" kern="0">
              <a:solidFill>
                <a:srgbClr val="000000"/>
              </a:solidFill>
              <a:latin typeface="Arial"/>
              <a:cs typeface="Arial"/>
              <a:sym typeface="Arial"/>
            </a:endParaRPr>
          </a:p>
        </p:txBody>
      </p:sp>
      <p:sp>
        <p:nvSpPr>
          <p:cNvPr id="378" name="Google Shape;2754;p87">
            <a:extLst>
              <a:ext uri="{FF2B5EF4-FFF2-40B4-BE49-F238E27FC236}">
                <a16:creationId xmlns:a16="http://schemas.microsoft.com/office/drawing/2014/main" xmlns="" id="{88447117-6114-F032-CF32-01EE02AB3ED0}"/>
              </a:ext>
            </a:extLst>
          </p:cNvPr>
          <p:cNvSpPr txBox="1">
            <a:spLocks/>
          </p:cNvSpPr>
          <p:nvPr/>
        </p:nvSpPr>
        <p:spPr>
          <a:xfrm>
            <a:off x="3788917" y="4337536"/>
            <a:ext cx="2989901" cy="13830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2pPr>
            <a:lvl3pPr marL="1371600" marR="0" lvl="2"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3pPr>
            <a:lvl4pPr marL="1828800" marR="0" lvl="3"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4pPr>
            <a:lvl5pPr marL="2286000" marR="0" lvl="4"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5pPr>
            <a:lvl6pPr marL="2743200" marR="0" lvl="5"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6pPr>
            <a:lvl7pPr marL="3200400" marR="0" lvl="6"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7pPr>
            <a:lvl8pPr marL="3657600" marR="0" lvl="7"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8pPr>
            <a:lvl9pPr marL="4114800" marR="0" lvl="8"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9pPr>
          </a:lstStyle>
          <a:p>
            <a:pPr marL="0" indent="0">
              <a:buClr>
                <a:srgbClr val="000000"/>
              </a:buClr>
              <a:defRPr/>
            </a:pPr>
            <a:r>
              <a:rPr lang="en-US" sz="2500" kern="0" dirty="0" err="1">
                <a:solidFill>
                  <a:srgbClr val="000000"/>
                </a:solidFill>
                <a:latin typeface="Times New Roman" panose="02020603050405020304" pitchFamily="18" charset="0"/>
                <a:cs typeface="Times New Roman" panose="02020603050405020304" pitchFamily="18" charset="0"/>
              </a:rPr>
              <a:t>Lựa</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chọn</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phương</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pháp</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khảo</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sát</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và</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xây</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dựng</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phiếu</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khảo</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sát</a:t>
            </a:r>
            <a:endParaRPr lang="en-US" sz="2500" kern="0" dirty="0">
              <a:solidFill>
                <a:srgbClr val="000000"/>
              </a:solidFill>
              <a:latin typeface="Times New Roman" panose="02020603050405020304" pitchFamily="18" charset="0"/>
              <a:cs typeface="Times New Roman" panose="02020603050405020304" pitchFamily="18" charset="0"/>
            </a:endParaRPr>
          </a:p>
        </p:txBody>
      </p:sp>
      <p:sp>
        <p:nvSpPr>
          <p:cNvPr id="379" name="Google Shape;2754;p87">
            <a:extLst>
              <a:ext uri="{FF2B5EF4-FFF2-40B4-BE49-F238E27FC236}">
                <a16:creationId xmlns:a16="http://schemas.microsoft.com/office/drawing/2014/main" xmlns="" id="{04C7A2CC-6620-45AD-CB72-5607DD19BB0E}"/>
              </a:ext>
            </a:extLst>
          </p:cNvPr>
          <p:cNvSpPr txBox="1">
            <a:spLocks/>
          </p:cNvSpPr>
          <p:nvPr/>
        </p:nvSpPr>
        <p:spPr>
          <a:xfrm>
            <a:off x="7375079" y="4303031"/>
            <a:ext cx="2614523" cy="7362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2pPr>
            <a:lvl3pPr marL="1371600" marR="0" lvl="2"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3pPr>
            <a:lvl4pPr marL="1828800" marR="0" lvl="3"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4pPr>
            <a:lvl5pPr marL="2286000" marR="0" lvl="4"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5pPr>
            <a:lvl6pPr marL="2743200" marR="0" lvl="5"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6pPr>
            <a:lvl7pPr marL="3200400" marR="0" lvl="6"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7pPr>
            <a:lvl8pPr marL="3657600" marR="0" lvl="7"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8pPr>
            <a:lvl9pPr marL="4114800" marR="0" lvl="8"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9pPr>
          </a:lstStyle>
          <a:p>
            <a:pPr marL="0" indent="0">
              <a:buClr>
                <a:srgbClr val="000000"/>
              </a:buClr>
              <a:defRPr/>
            </a:pPr>
            <a:r>
              <a:rPr lang="en-US" sz="2500" kern="0" dirty="0" err="1">
                <a:solidFill>
                  <a:srgbClr val="000000"/>
                </a:solidFill>
                <a:latin typeface="Times New Roman" panose="02020603050405020304" pitchFamily="18" charset="0"/>
                <a:cs typeface="Times New Roman" panose="02020603050405020304" pitchFamily="18" charset="0"/>
              </a:rPr>
              <a:t>Tiến</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hành</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khảo</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sát</a:t>
            </a:r>
            <a:endParaRPr lang="en-US" sz="2500" kern="0" dirty="0">
              <a:solidFill>
                <a:srgbClr val="000000"/>
              </a:solidFill>
              <a:latin typeface="Times New Roman" panose="02020603050405020304" pitchFamily="18" charset="0"/>
              <a:cs typeface="Times New Roman" panose="02020603050405020304" pitchFamily="18" charset="0"/>
            </a:endParaRPr>
          </a:p>
        </p:txBody>
      </p:sp>
      <p:sp>
        <p:nvSpPr>
          <p:cNvPr id="380" name="Google Shape;2814;p87">
            <a:extLst>
              <a:ext uri="{FF2B5EF4-FFF2-40B4-BE49-F238E27FC236}">
                <a16:creationId xmlns:a16="http://schemas.microsoft.com/office/drawing/2014/main" xmlns="" id="{660F3D70-3185-24DD-6252-67D8FA94E81D}"/>
              </a:ext>
            </a:extLst>
          </p:cNvPr>
          <p:cNvSpPr/>
          <p:nvPr/>
        </p:nvSpPr>
        <p:spPr>
          <a:xfrm rot="10800000" flipH="1">
            <a:off x="7701872" y="3249897"/>
            <a:ext cx="602724" cy="369668"/>
          </a:xfrm>
          <a:custGeom>
            <a:avLst/>
            <a:gdLst/>
            <a:ahLst/>
            <a:cxnLst/>
            <a:rect l="l" t="t" r="r" b="b"/>
            <a:pathLst>
              <a:path w="4987" h="2337" extrusionOk="0">
                <a:moveTo>
                  <a:pt x="2964" y="501"/>
                </a:moveTo>
                <a:cubicBezTo>
                  <a:pt x="2984" y="501"/>
                  <a:pt x="3002" y="509"/>
                  <a:pt x="3019" y="523"/>
                </a:cubicBezTo>
                <a:cubicBezTo>
                  <a:pt x="3008" y="534"/>
                  <a:pt x="3003" y="550"/>
                  <a:pt x="3008" y="567"/>
                </a:cubicBezTo>
                <a:cubicBezTo>
                  <a:pt x="3073" y="800"/>
                  <a:pt x="3046" y="1050"/>
                  <a:pt x="2932" y="1257"/>
                </a:cubicBezTo>
                <a:cubicBezTo>
                  <a:pt x="2774" y="1159"/>
                  <a:pt x="2704" y="996"/>
                  <a:pt x="2714" y="768"/>
                </a:cubicBezTo>
                <a:cubicBezTo>
                  <a:pt x="2812" y="590"/>
                  <a:pt x="2896" y="501"/>
                  <a:pt x="2964" y="501"/>
                </a:cubicBezTo>
                <a:close/>
                <a:moveTo>
                  <a:pt x="4819" y="1"/>
                </a:moveTo>
                <a:cubicBezTo>
                  <a:pt x="4804" y="1"/>
                  <a:pt x="4788" y="6"/>
                  <a:pt x="4775" y="18"/>
                </a:cubicBezTo>
                <a:cubicBezTo>
                  <a:pt x="4715" y="83"/>
                  <a:pt x="4655" y="143"/>
                  <a:pt x="4590" y="202"/>
                </a:cubicBezTo>
                <a:cubicBezTo>
                  <a:pt x="4535" y="235"/>
                  <a:pt x="4487" y="284"/>
                  <a:pt x="4448" y="338"/>
                </a:cubicBezTo>
                <a:cubicBezTo>
                  <a:pt x="4443" y="338"/>
                  <a:pt x="4443" y="338"/>
                  <a:pt x="4448" y="344"/>
                </a:cubicBezTo>
                <a:cubicBezTo>
                  <a:pt x="4503" y="338"/>
                  <a:pt x="4557" y="317"/>
                  <a:pt x="4606" y="284"/>
                </a:cubicBezTo>
                <a:cubicBezTo>
                  <a:pt x="4644" y="262"/>
                  <a:pt x="4682" y="240"/>
                  <a:pt x="4720" y="219"/>
                </a:cubicBezTo>
                <a:lnTo>
                  <a:pt x="4720" y="219"/>
                </a:lnTo>
                <a:cubicBezTo>
                  <a:pt x="4557" y="616"/>
                  <a:pt x="4313" y="953"/>
                  <a:pt x="3932" y="1170"/>
                </a:cubicBezTo>
                <a:cubicBezTo>
                  <a:pt x="3748" y="1274"/>
                  <a:pt x="3519" y="1374"/>
                  <a:pt x="3303" y="1374"/>
                </a:cubicBezTo>
                <a:cubicBezTo>
                  <a:pt x="3283" y="1374"/>
                  <a:pt x="3262" y="1373"/>
                  <a:pt x="3242" y="1371"/>
                </a:cubicBezTo>
                <a:cubicBezTo>
                  <a:pt x="3187" y="1366"/>
                  <a:pt x="3133" y="1349"/>
                  <a:pt x="3079" y="1333"/>
                </a:cubicBezTo>
                <a:cubicBezTo>
                  <a:pt x="3231" y="1067"/>
                  <a:pt x="3274" y="784"/>
                  <a:pt x="3084" y="518"/>
                </a:cubicBezTo>
                <a:cubicBezTo>
                  <a:pt x="3084" y="518"/>
                  <a:pt x="3084" y="518"/>
                  <a:pt x="3079" y="512"/>
                </a:cubicBezTo>
                <a:cubicBezTo>
                  <a:pt x="3057" y="408"/>
                  <a:pt x="2988" y="335"/>
                  <a:pt x="2896" y="335"/>
                </a:cubicBezTo>
                <a:cubicBezTo>
                  <a:pt x="2850" y="335"/>
                  <a:pt x="2797" y="354"/>
                  <a:pt x="2742" y="398"/>
                </a:cubicBezTo>
                <a:cubicBezTo>
                  <a:pt x="2454" y="616"/>
                  <a:pt x="2606" y="1170"/>
                  <a:pt x="2845" y="1355"/>
                </a:cubicBezTo>
                <a:lnTo>
                  <a:pt x="2867" y="1366"/>
                </a:lnTo>
                <a:cubicBezTo>
                  <a:pt x="2595" y="1779"/>
                  <a:pt x="2068" y="2083"/>
                  <a:pt x="1644" y="2165"/>
                </a:cubicBezTo>
                <a:cubicBezTo>
                  <a:pt x="1550" y="2182"/>
                  <a:pt x="1460" y="2190"/>
                  <a:pt x="1372" y="2190"/>
                </a:cubicBezTo>
                <a:cubicBezTo>
                  <a:pt x="733" y="2190"/>
                  <a:pt x="253" y="1752"/>
                  <a:pt x="138" y="1083"/>
                </a:cubicBezTo>
                <a:cubicBezTo>
                  <a:pt x="138" y="1080"/>
                  <a:pt x="137" y="1079"/>
                  <a:pt x="135" y="1079"/>
                </a:cubicBezTo>
                <a:cubicBezTo>
                  <a:pt x="134" y="1079"/>
                  <a:pt x="132" y="1080"/>
                  <a:pt x="132" y="1083"/>
                </a:cubicBezTo>
                <a:cubicBezTo>
                  <a:pt x="1" y="1858"/>
                  <a:pt x="730" y="2337"/>
                  <a:pt x="1425" y="2337"/>
                </a:cubicBezTo>
                <a:cubicBezTo>
                  <a:pt x="1534" y="2337"/>
                  <a:pt x="1643" y="2325"/>
                  <a:pt x="1747" y="2301"/>
                </a:cubicBezTo>
                <a:cubicBezTo>
                  <a:pt x="2106" y="2219"/>
                  <a:pt x="2687" y="1871"/>
                  <a:pt x="2997" y="1447"/>
                </a:cubicBezTo>
                <a:cubicBezTo>
                  <a:pt x="3106" y="1499"/>
                  <a:pt x="3218" y="1522"/>
                  <a:pt x="3331" y="1522"/>
                </a:cubicBezTo>
                <a:cubicBezTo>
                  <a:pt x="3929" y="1522"/>
                  <a:pt x="4549" y="869"/>
                  <a:pt x="4791" y="338"/>
                </a:cubicBezTo>
                <a:cubicBezTo>
                  <a:pt x="4807" y="420"/>
                  <a:pt x="4840" y="501"/>
                  <a:pt x="4889" y="572"/>
                </a:cubicBezTo>
                <a:cubicBezTo>
                  <a:pt x="4899" y="589"/>
                  <a:pt x="4917" y="597"/>
                  <a:pt x="4934" y="597"/>
                </a:cubicBezTo>
                <a:cubicBezTo>
                  <a:pt x="4960" y="597"/>
                  <a:pt x="4987" y="578"/>
                  <a:pt x="4987" y="545"/>
                </a:cubicBezTo>
                <a:cubicBezTo>
                  <a:pt x="4981" y="463"/>
                  <a:pt x="4959" y="382"/>
                  <a:pt x="4932" y="300"/>
                </a:cubicBezTo>
                <a:cubicBezTo>
                  <a:pt x="4916" y="219"/>
                  <a:pt x="4894" y="132"/>
                  <a:pt x="4883" y="50"/>
                </a:cubicBezTo>
                <a:cubicBezTo>
                  <a:pt x="4873" y="19"/>
                  <a:pt x="4846" y="1"/>
                  <a:pt x="481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381" name="Google Shape;2768;p87">
            <a:extLst>
              <a:ext uri="{FF2B5EF4-FFF2-40B4-BE49-F238E27FC236}">
                <a16:creationId xmlns:a16="http://schemas.microsoft.com/office/drawing/2014/main" xmlns="" id="{0E116D5C-8566-44A2-7EED-9AE9920F940F}"/>
              </a:ext>
            </a:extLst>
          </p:cNvPr>
          <p:cNvSpPr/>
          <p:nvPr/>
        </p:nvSpPr>
        <p:spPr>
          <a:xfrm rot="5400000">
            <a:off x="8407860" y="3184343"/>
            <a:ext cx="548963" cy="1476616"/>
          </a:xfrm>
          <a:custGeom>
            <a:avLst/>
            <a:gdLst/>
            <a:ahLst/>
            <a:cxnLst/>
            <a:rect l="l" t="t" r="r" b="b"/>
            <a:pathLst>
              <a:path w="4157" h="11288" extrusionOk="0">
                <a:moveTo>
                  <a:pt x="517" y="391"/>
                </a:moveTo>
                <a:cubicBezTo>
                  <a:pt x="664" y="449"/>
                  <a:pt x="790" y="527"/>
                  <a:pt x="917" y="615"/>
                </a:cubicBezTo>
                <a:cubicBezTo>
                  <a:pt x="1210" y="781"/>
                  <a:pt x="1249" y="771"/>
                  <a:pt x="1405" y="469"/>
                </a:cubicBezTo>
                <a:cubicBezTo>
                  <a:pt x="1483" y="332"/>
                  <a:pt x="1561" y="195"/>
                  <a:pt x="1639" y="69"/>
                </a:cubicBezTo>
                <a:cubicBezTo>
                  <a:pt x="1649" y="49"/>
                  <a:pt x="1668" y="30"/>
                  <a:pt x="1688" y="10"/>
                </a:cubicBezTo>
                <a:cubicBezTo>
                  <a:pt x="1805" y="78"/>
                  <a:pt x="1922" y="156"/>
                  <a:pt x="2020" y="254"/>
                </a:cubicBezTo>
                <a:cubicBezTo>
                  <a:pt x="2078" y="312"/>
                  <a:pt x="2146" y="371"/>
                  <a:pt x="2195" y="420"/>
                </a:cubicBezTo>
                <a:cubicBezTo>
                  <a:pt x="2371" y="566"/>
                  <a:pt x="2488" y="566"/>
                  <a:pt x="2644" y="381"/>
                </a:cubicBezTo>
                <a:cubicBezTo>
                  <a:pt x="2751" y="264"/>
                  <a:pt x="2849" y="137"/>
                  <a:pt x="2966" y="0"/>
                </a:cubicBezTo>
                <a:cubicBezTo>
                  <a:pt x="3024" y="78"/>
                  <a:pt x="3073" y="156"/>
                  <a:pt x="3132" y="225"/>
                </a:cubicBezTo>
                <a:cubicBezTo>
                  <a:pt x="3346" y="517"/>
                  <a:pt x="3512" y="527"/>
                  <a:pt x="3766" y="283"/>
                </a:cubicBezTo>
                <a:cubicBezTo>
                  <a:pt x="3834" y="215"/>
                  <a:pt x="3902" y="156"/>
                  <a:pt x="3980" y="69"/>
                </a:cubicBezTo>
                <a:cubicBezTo>
                  <a:pt x="4010" y="303"/>
                  <a:pt x="4029" y="527"/>
                  <a:pt x="4029" y="761"/>
                </a:cubicBezTo>
                <a:cubicBezTo>
                  <a:pt x="4088" y="2790"/>
                  <a:pt x="4156" y="4829"/>
                  <a:pt x="4117" y="6858"/>
                </a:cubicBezTo>
                <a:cubicBezTo>
                  <a:pt x="4107" y="8136"/>
                  <a:pt x="4019" y="9405"/>
                  <a:pt x="3854" y="10663"/>
                </a:cubicBezTo>
                <a:cubicBezTo>
                  <a:pt x="3844" y="10770"/>
                  <a:pt x="3834" y="10878"/>
                  <a:pt x="3805" y="10985"/>
                </a:cubicBezTo>
                <a:cubicBezTo>
                  <a:pt x="3727" y="10966"/>
                  <a:pt x="3658" y="10927"/>
                  <a:pt x="3600" y="10858"/>
                </a:cubicBezTo>
                <a:cubicBezTo>
                  <a:pt x="3532" y="10790"/>
                  <a:pt x="3463" y="10722"/>
                  <a:pt x="3385" y="10653"/>
                </a:cubicBezTo>
                <a:cubicBezTo>
                  <a:pt x="3219" y="10527"/>
                  <a:pt x="3112" y="10536"/>
                  <a:pt x="2966" y="10692"/>
                </a:cubicBezTo>
                <a:cubicBezTo>
                  <a:pt x="2829" y="10848"/>
                  <a:pt x="2683" y="11005"/>
                  <a:pt x="2527" y="11161"/>
                </a:cubicBezTo>
                <a:cubicBezTo>
                  <a:pt x="2410" y="11287"/>
                  <a:pt x="2410" y="11287"/>
                  <a:pt x="2263" y="11170"/>
                </a:cubicBezTo>
                <a:cubicBezTo>
                  <a:pt x="2146" y="11063"/>
                  <a:pt x="2029" y="10966"/>
                  <a:pt x="1902" y="10868"/>
                </a:cubicBezTo>
                <a:cubicBezTo>
                  <a:pt x="1698" y="10741"/>
                  <a:pt x="1571" y="10751"/>
                  <a:pt x="1376" y="10907"/>
                </a:cubicBezTo>
                <a:cubicBezTo>
                  <a:pt x="1268" y="11005"/>
                  <a:pt x="1171" y="11112"/>
                  <a:pt x="1073" y="11219"/>
                </a:cubicBezTo>
                <a:cubicBezTo>
                  <a:pt x="995" y="11102"/>
                  <a:pt x="927" y="11005"/>
                  <a:pt x="859" y="10907"/>
                </a:cubicBezTo>
                <a:cubicBezTo>
                  <a:pt x="732" y="10751"/>
                  <a:pt x="615" y="10731"/>
                  <a:pt x="449" y="10868"/>
                </a:cubicBezTo>
                <a:cubicBezTo>
                  <a:pt x="332" y="10956"/>
                  <a:pt x="234" y="11063"/>
                  <a:pt x="98" y="11190"/>
                </a:cubicBezTo>
                <a:cubicBezTo>
                  <a:pt x="59" y="11005"/>
                  <a:pt x="39" y="10809"/>
                  <a:pt x="29" y="10614"/>
                </a:cubicBezTo>
                <a:cubicBezTo>
                  <a:pt x="20" y="9590"/>
                  <a:pt x="0" y="8556"/>
                  <a:pt x="20" y="7522"/>
                </a:cubicBezTo>
                <a:cubicBezTo>
                  <a:pt x="39" y="6732"/>
                  <a:pt x="59" y="5932"/>
                  <a:pt x="117" y="5141"/>
                </a:cubicBezTo>
                <a:cubicBezTo>
                  <a:pt x="176" y="4185"/>
                  <a:pt x="215" y="3229"/>
                  <a:pt x="273" y="2273"/>
                </a:cubicBezTo>
                <a:cubicBezTo>
                  <a:pt x="312" y="1678"/>
                  <a:pt x="381" y="1083"/>
                  <a:pt x="478" y="498"/>
                </a:cubicBezTo>
                <a:cubicBezTo>
                  <a:pt x="478" y="459"/>
                  <a:pt x="488" y="420"/>
                  <a:pt x="517" y="391"/>
                </a:cubicBezTo>
                <a:close/>
              </a:path>
            </a:pathLst>
          </a:custGeom>
          <a:solidFill>
            <a:srgbClr val="CCB1F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defRPr/>
            </a:pPr>
            <a:endParaRPr sz="1400" kern="0">
              <a:solidFill>
                <a:srgbClr val="000000"/>
              </a:solidFill>
              <a:latin typeface="Arial"/>
              <a:cs typeface="Arial"/>
              <a:sym typeface="Arial"/>
            </a:endParaRPr>
          </a:p>
        </p:txBody>
      </p:sp>
      <p:sp>
        <p:nvSpPr>
          <p:cNvPr id="383" name="Google Shape;2775;p87">
            <a:extLst>
              <a:ext uri="{FF2B5EF4-FFF2-40B4-BE49-F238E27FC236}">
                <a16:creationId xmlns:a16="http://schemas.microsoft.com/office/drawing/2014/main" xmlns="" id="{86C090BF-51A5-5D95-DE08-90961BD3191B}"/>
              </a:ext>
            </a:extLst>
          </p:cNvPr>
          <p:cNvSpPr/>
          <p:nvPr/>
        </p:nvSpPr>
        <p:spPr>
          <a:xfrm>
            <a:off x="8510584" y="3772654"/>
            <a:ext cx="343514" cy="338535"/>
          </a:xfrm>
          <a:custGeom>
            <a:avLst/>
            <a:gdLst/>
            <a:ahLst/>
            <a:cxnLst/>
            <a:rect l="l" t="t" r="r" b="b"/>
            <a:pathLst>
              <a:path w="9315" h="9180" extrusionOk="0">
                <a:moveTo>
                  <a:pt x="4682" y="356"/>
                </a:moveTo>
                <a:cubicBezTo>
                  <a:pt x="6856" y="356"/>
                  <a:pt x="8613" y="2059"/>
                  <a:pt x="8825" y="4217"/>
                </a:cubicBezTo>
                <a:cubicBezTo>
                  <a:pt x="9064" y="6630"/>
                  <a:pt x="7130" y="8654"/>
                  <a:pt x="4775" y="8861"/>
                </a:cubicBezTo>
                <a:cubicBezTo>
                  <a:pt x="4738" y="8865"/>
                  <a:pt x="4710" y="8881"/>
                  <a:pt x="4686" y="8900"/>
                </a:cubicBezTo>
                <a:cubicBezTo>
                  <a:pt x="2491" y="8581"/>
                  <a:pt x="467" y="7272"/>
                  <a:pt x="384" y="4825"/>
                </a:cubicBezTo>
                <a:cubicBezTo>
                  <a:pt x="304" y="2476"/>
                  <a:pt x="2125" y="481"/>
                  <a:pt x="4469" y="361"/>
                </a:cubicBezTo>
                <a:cubicBezTo>
                  <a:pt x="4540" y="358"/>
                  <a:pt x="4611" y="356"/>
                  <a:pt x="4682" y="356"/>
                </a:cubicBezTo>
                <a:close/>
                <a:moveTo>
                  <a:pt x="4573" y="0"/>
                </a:moveTo>
                <a:cubicBezTo>
                  <a:pt x="4538" y="0"/>
                  <a:pt x="4503" y="0"/>
                  <a:pt x="4468" y="1"/>
                </a:cubicBezTo>
                <a:cubicBezTo>
                  <a:pt x="1929" y="54"/>
                  <a:pt x="0" y="2139"/>
                  <a:pt x="24" y="4660"/>
                </a:cubicBezTo>
                <a:cubicBezTo>
                  <a:pt x="43" y="6920"/>
                  <a:pt x="2020" y="9149"/>
                  <a:pt x="4339" y="9149"/>
                </a:cubicBezTo>
                <a:cubicBezTo>
                  <a:pt x="4445" y="9149"/>
                  <a:pt x="4552" y="9145"/>
                  <a:pt x="4660" y="9135"/>
                </a:cubicBezTo>
                <a:cubicBezTo>
                  <a:pt x="4683" y="9162"/>
                  <a:pt x="4717" y="9179"/>
                  <a:pt x="4761" y="9179"/>
                </a:cubicBezTo>
                <a:cubicBezTo>
                  <a:pt x="4766" y="9179"/>
                  <a:pt x="4770" y="9179"/>
                  <a:pt x="4775" y="9179"/>
                </a:cubicBezTo>
                <a:cubicBezTo>
                  <a:pt x="7229" y="9022"/>
                  <a:pt x="9315" y="7057"/>
                  <a:pt x="9233" y="4517"/>
                </a:cubicBezTo>
                <a:cubicBezTo>
                  <a:pt x="9154" y="1969"/>
                  <a:pt x="7091" y="0"/>
                  <a:pt x="4573"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r>
              <a:rPr lang="en-US" sz="2500" b="1" kern="0" dirty="0">
                <a:solidFill>
                  <a:srgbClr val="000000"/>
                </a:solidFill>
                <a:latin typeface="Arial"/>
                <a:cs typeface="Arial"/>
                <a:sym typeface="Arial"/>
              </a:rPr>
              <a:t>5</a:t>
            </a:r>
            <a:endParaRPr sz="2500" b="1" kern="0" dirty="0">
              <a:solidFill>
                <a:srgbClr val="000000"/>
              </a:solidFill>
              <a:latin typeface="Arial"/>
              <a:cs typeface="Arial"/>
              <a:sym typeface="Arial"/>
            </a:endParaRPr>
          </a:p>
        </p:txBody>
      </p:sp>
      <p:sp>
        <p:nvSpPr>
          <p:cNvPr id="386" name="Google Shape;2815;p87">
            <a:extLst>
              <a:ext uri="{FF2B5EF4-FFF2-40B4-BE49-F238E27FC236}">
                <a16:creationId xmlns:a16="http://schemas.microsoft.com/office/drawing/2014/main" xmlns="" id="{F48A3619-4E36-0C7C-E5F3-16E8A909FCEA}"/>
              </a:ext>
            </a:extLst>
          </p:cNvPr>
          <p:cNvSpPr/>
          <p:nvPr/>
        </p:nvSpPr>
        <p:spPr>
          <a:xfrm>
            <a:off x="9359372" y="3792590"/>
            <a:ext cx="987535" cy="402240"/>
          </a:xfrm>
          <a:custGeom>
            <a:avLst/>
            <a:gdLst/>
            <a:ahLst/>
            <a:cxnLst/>
            <a:rect l="l" t="t" r="r" b="b"/>
            <a:pathLst>
              <a:path w="4987" h="2337" extrusionOk="0">
                <a:moveTo>
                  <a:pt x="2964" y="501"/>
                </a:moveTo>
                <a:cubicBezTo>
                  <a:pt x="2984" y="501"/>
                  <a:pt x="3002" y="509"/>
                  <a:pt x="3019" y="523"/>
                </a:cubicBezTo>
                <a:cubicBezTo>
                  <a:pt x="3008" y="534"/>
                  <a:pt x="3003" y="550"/>
                  <a:pt x="3008" y="567"/>
                </a:cubicBezTo>
                <a:cubicBezTo>
                  <a:pt x="3073" y="800"/>
                  <a:pt x="3046" y="1050"/>
                  <a:pt x="2932" y="1257"/>
                </a:cubicBezTo>
                <a:cubicBezTo>
                  <a:pt x="2774" y="1159"/>
                  <a:pt x="2704" y="996"/>
                  <a:pt x="2714" y="768"/>
                </a:cubicBezTo>
                <a:cubicBezTo>
                  <a:pt x="2812" y="590"/>
                  <a:pt x="2896" y="501"/>
                  <a:pt x="2964" y="501"/>
                </a:cubicBezTo>
                <a:close/>
                <a:moveTo>
                  <a:pt x="4819" y="1"/>
                </a:moveTo>
                <a:cubicBezTo>
                  <a:pt x="4804" y="1"/>
                  <a:pt x="4788" y="6"/>
                  <a:pt x="4775" y="18"/>
                </a:cubicBezTo>
                <a:cubicBezTo>
                  <a:pt x="4715" y="83"/>
                  <a:pt x="4655" y="143"/>
                  <a:pt x="4590" y="202"/>
                </a:cubicBezTo>
                <a:cubicBezTo>
                  <a:pt x="4535" y="235"/>
                  <a:pt x="4487" y="284"/>
                  <a:pt x="4448" y="338"/>
                </a:cubicBezTo>
                <a:cubicBezTo>
                  <a:pt x="4443" y="338"/>
                  <a:pt x="4443" y="338"/>
                  <a:pt x="4448" y="344"/>
                </a:cubicBezTo>
                <a:cubicBezTo>
                  <a:pt x="4503" y="338"/>
                  <a:pt x="4557" y="317"/>
                  <a:pt x="4606" y="284"/>
                </a:cubicBezTo>
                <a:cubicBezTo>
                  <a:pt x="4644" y="262"/>
                  <a:pt x="4682" y="240"/>
                  <a:pt x="4720" y="219"/>
                </a:cubicBezTo>
                <a:lnTo>
                  <a:pt x="4720" y="219"/>
                </a:lnTo>
                <a:cubicBezTo>
                  <a:pt x="4557" y="616"/>
                  <a:pt x="4313" y="953"/>
                  <a:pt x="3932" y="1170"/>
                </a:cubicBezTo>
                <a:cubicBezTo>
                  <a:pt x="3748" y="1274"/>
                  <a:pt x="3519" y="1374"/>
                  <a:pt x="3303" y="1374"/>
                </a:cubicBezTo>
                <a:cubicBezTo>
                  <a:pt x="3283" y="1374"/>
                  <a:pt x="3262" y="1373"/>
                  <a:pt x="3242" y="1371"/>
                </a:cubicBezTo>
                <a:cubicBezTo>
                  <a:pt x="3187" y="1366"/>
                  <a:pt x="3133" y="1349"/>
                  <a:pt x="3079" y="1333"/>
                </a:cubicBezTo>
                <a:cubicBezTo>
                  <a:pt x="3231" y="1067"/>
                  <a:pt x="3274" y="784"/>
                  <a:pt x="3084" y="518"/>
                </a:cubicBezTo>
                <a:cubicBezTo>
                  <a:pt x="3084" y="518"/>
                  <a:pt x="3084" y="518"/>
                  <a:pt x="3079" y="512"/>
                </a:cubicBezTo>
                <a:cubicBezTo>
                  <a:pt x="3057" y="408"/>
                  <a:pt x="2988" y="335"/>
                  <a:pt x="2896" y="335"/>
                </a:cubicBezTo>
                <a:cubicBezTo>
                  <a:pt x="2850" y="335"/>
                  <a:pt x="2797" y="354"/>
                  <a:pt x="2742" y="398"/>
                </a:cubicBezTo>
                <a:cubicBezTo>
                  <a:pt x="2454" y="616"/>
                  <a:pt x="2606" y="1170"/>
                  <a:pt x="2845" y="1355"/>
                </a:cubicBezTo>
                <a:lnTo>
                  <a:pt x="2867" y="1366"/>
                </a:lnTo>
                <a:cubicBezTo>
                  <a:pt x="2595" y="1779"/>
                  <a:pt x="2068" y="2083"/>
                  <a:pt x="1644" y="2165"/>
                </a:cubicBezTo>
                <a:cubicBezTo>
                  <a:pt x="1550" y="2182"/>
                  <a:pt x="1460" y="2190"/>
                  <a:pt x="1372" y="2190"/>
                </a:cubicBezTo>
                <a:cubicBezTo>
                  <a:pt x="733" y="2190"/>
                  <a:pt x="253" y="1752"/>
                  <a:pt x="138" y="1083"/>
                </a:cubicBezTo>
                <a:cubicBezTo>
                  <a:pt x="138" y="1080"/>
                  <a:pt x="137" y="1079"/>
                  <a:pt x="135" y="1079"/>
                </a:cubicBezTo>
                <a:cubicBezTo>
                  <a:pt x="134" y="1079"/>
                  <a:pt x="132" y="1080"/>
                  <a:pt x="132" y="1083"/>
                </a:cubicBezTo>
                <a:cubicBezTo>
                  <a:pt x="1" y="1858"/>
                  <a:pt x="730" y="2337"/>
                  <a:pt x="1425" y="2337"/>
                </a:cubicBezTo>
                <a:cubicBezTo>
                  <a:pt x="1534" y="2337"/>
                  <a:pt x="1643" y="2325"/>
                  <a:pt x="1747" y="2301"/>
                </a:cubicBezTo>
                <a:cubicBezTo>
                  <a:pt x="2106" y="2219"/>
                  <a:pt x="2687" y="1871"/>
                  <a:pt x="2997" y="1447"/>
                </a:cubicBezTo>
                <a:cubicBezTo>
                  <a:pt x="3106" y="1499"/>
                  <a:pt x="3218" y="1522"/>
                  <a:pt x="3331" y="1522"/>
                </a:cubicBezTo>
                <a:cubicBezTo>
                  <a:pt x="3929" y="1522"/>
                  <a:pt x="4549" y="869"/>
                  <a:pt x="4791" y="338"/>
                </a:cubicBezTo>
                <a:cubicBezTo>
                  <a:pt x="4807" y="420"/>
                  <a:pt x="4840" y="501"/>
                  <a:pt x="4889" y="572"/>
                </a:cubicBezTo>
                <a:cubicBezTo>
                  <a:pt x="4899" y="589"/>
                  <a:pt x="4917" y="597"/>
                  <a:pt x="4934" y="597"/>
                </a:cubicBezTo>
                <a:cubicBezTo>
                  <a:pt x="4960" y="597"/>
                  <a:pt x="4987" y="578"/>
                  <a:pt x="4987" y="545"/>
                </a:cubicBezTo>
                <a:cubicBezTo>
                  <a:pt x="4981" y="463"/>
                  <a:pt x="4959" y="382"/>
                  <a:pt x="4932" y="300"/>
                </a:cubicBezTo>
                <a:cubicBezTo>
                  <a:pt x="4916" y="219"/>
                  <a:pt x="4894" y="132"/>
                  <a:pt x="4883" y="50"/>
                </a:cubicBezTo>
                <a:cubicBezTo>
                  <a:pt x="4873" y="19"/>
                  <a:pt x="4846" y="1"/>
                  <a:pt x="481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cs typeface="Arial"/>
              <a:sym typeface="Arial"/>
            </a:endParaRPr>
          </a:p>
        </p:txBody>
      </p:sp>
      <p:sp>
        <p:nvSpPr>
          <p:cNvPr id="387" name="Google Shape;2769;p87">
            <a:extLst>
              <a:ext uri="{FF2B5EF4-FFF2-40B4-BE49-F238E27FC236}">
                <a16:creationId xmlns:a16="http://schemas.microsoft.com/office/drawing/2014/main" xmlns="" id="{AF80C1AE-B385-16EB-62B8-8649AAB80878}"/>
              </a:ext>
            </a:extLst>
          </p:cNvPr>
          <p:cNvSpPr/>
          <p:nvPr/>
        </p:nvSpPr>
        <p:spPr>
          <a:xfrm rot="5400000">
            <a:off x="10219300" y="2819781"/>
            <a:ext cx="502139" cy="1362372"/>
          </a:xfrm>
          <a:custGeom>
            <a:avLst/>
            <a:gdLst/>
            <a:ahLst/>
            <a:cxnLst/>
            <a:rect l="l" t="t" r="r" b="b"/>
            <a:pathLst>
              <a:path w="4157" h="11288" extrusionOk="0">
                <a:moveTo>
                  <a:pt x="517" y="391"/>
                </a:moveTo>
                <a:cubicBezTo>
                  <a:pt x="664" y="449"/>
                  <a:pt x="790" y="527"/>
                  <a:pt x="917" y="615"/>
                </a:cubicBezTo>
                <a:cubicBezTo>
                  <a:pt x="1210" y="781"/>
                  <a:pt x="1249" y="771"/>
                  <a:pt x="1405" y="469"/>
                </a:cubicBezTo>
                <a:cubicBezTo>
                  <a:pt x="1483" y="332"/>
                  <a:pt x="1561" y="195"/>
                  <a:pt x="1639" y="69"/>
                </a:cubicBezTo>
                <a:cubicBezTo>
                  <a:pt x="1649" y="49"/>
                  <a:pt x="1668" y="30"/>
                  <a:pt x="1688" y="10"/>
                </a:cubicBezTo>
                <a:cubicBezTo>
                  <a:pt x="1805" y="78"/>
                  <a:pt x="1922" y="156"/>
                  <a:pt x="2020" y="254"/>
                </a:cubicBezTo>
                <a:cubicBezTo>
                  <a:pt x="2078" y="312"/>
                  <a:pt x="2146" y="371"/>
                  <a:pt x="2195" y="420"/>
                </a:cubicBezTo>
                <a:cubicBezTo>
                  <a:pt x="2371" y="566"/>
                  <a:pt x="2488" y="566"/>
                  <a:pt x="2644" y="381"/>
                </a:cubicBezTo>
                <a:cubicBezTo>
                  <a:pt x="2751" y="264"/>
                  <a:pt x="2849" y="137"/>
                  <a:pt x="2966" y="0"/>
                </a:cubicBezTo>
                <a:cubicBezTo>
                  <a:pt x="3024" y="78"/>
                  <a:pt x="3073" y="156"/>
                  <a:pt x="3132" y="225"/>
                </a:cubicBezTo>
                <a:cubicBezTo>
                  <a:pt x="3346" y="517"/>
                  <a:pt x="3512" y="527"/>
                  <a:pt x="3766" y="283"/>
                </a:cubicBezTo>
                <a:cubicBezTo>
                  <a:pt x="3834" y="215"/>
                  <a:pt x="3902" y="156"/>
                  <a:pt x="3980" y="69"/>
                </a:cubicBezTo>
                <a:cubicBezTo>
                  <a:pt x="4010" y="303"/>
                  <a:pt x="4029" y="527"/>
                  <a:pt x="4029" y="761"/>
                </a:cubicBezTo>
                <a:cubicBezTo>
                  <a:pt x="4088" y="2790"/>
                  <a:pt x="4156" y="4829"/>
                  <a:pt x="4117" y="6858"/>
                </a:cubicBezTo>
                <a:cubicBezTo>
                  <a:pt x="4107" y="8136"/>
                  <a:pt x="4019" y="9405"/>
                  <a:pt x="3854" y="10663"/>
                </a:cubicBezTo>
                <a:cubicBezTo>
                  <a:pt x="3844" y="10770"/>
                  <a:pt x="3834" y="10878"/>
                  <a:pt x="3805" y="10985"/>
                </a:cubicBezTo>
                <a:cubicBezTo>
                  <a:pt x="3727" y="10966"/>
                  <a:pt x="3658" y="10927"/>
                  <a:pt x="3600" y="10858"/>
                </a:cubicBezTo>
                <a:cubicBezTo>
                  <a:pt x="3532" y="10790"/>
                  <a:pt x="3463" y="10722"/>
                  <a:pt x="3385" y="10653"/>
                </a:cubicBezTo>
                <a:cubicBezTo>
                  <a:pt x="3219" y="10527"/>
                  <a:pt x="3112" y="10536"/>
                  <a:pt x="2966" y="10692"/>
                </a:cubicBezTo>
                <a:cubicBezTo>
                  <a:pt x="2829" y="10848"/>
                  <a:pt x="2683" y="11005"/>
                  <a:pt x="2527" y="11161"/>
                </a:cubicBezTo>
                <a:cubicBezTo>
                  <a:pt x="2410" y="11287"/>
                  <a:pt x="2410" y="11287"/>
                  <a:pt x="2263" y="11170"/>
                </a:cubicBezTo>
                <a:cubicBezTo>
                  <a:pt x="2146" y="11063"/>
                  <a:pt x="2029" y="10966"/>
                  <a:pt x="1902" y="10868"/>
                </a:cubicBezTo>
                <a:cubicBezTo>
                  <a:pt x="1698" y="10741"/>
                  <a:pt x="1571" y="10751"/>
                  <a:pt x="1376" y="10907"/>
                </a:cubicBezTo>
                <a:cubicBezTo>
                  <a:pt x="1268" y="11005"/>
                  <a:pt x="1171" y="11112"/>
                  <a:pt x="1073" y="11219"/>
                </a:cubicBezTo>
                <a:cubicBezTo>
                  <a:pt x="995" y="11102"/>
                  <a:pt x="927" y="11005"/>
                  <a:pt x="859" y="10907"/>
                </a:cubicBezTo>
                <a:cubicBezTo>
                  <a:pt x="732" y="10751"/>
                  <a:pt x="615" y="10731"/>
                  <a:pt x="449" y="10868"/>
                </a:cubicBezTo>
                <a:cubicBezTo>
                  <a:pt x="332" y="10956"/>
                  <a:pt x="234" y="11063"/>
                  <a:pt x="98" y="11190"/>
                </a:cubicBezTo>
                <a:cubicBezTo>
                  <a:pt x="59" y="11005"/>
                  <a:pt x="39" y="10809"/>
                  <a:pt x="29" y="10614"/>
                </a:cubicBezTo>
                <a:cubicBezTo>
                  <a:pt x="20" y="9590"/>
                  <a:pt x="0" y="8556"/>
                  <a:pt x="20" y="7522"/>
                </a:cubicBezTo>
                <a:cubicBezTo>
                  <a:pt x="39" y="6732"/>
                  <a:pt x="59" y="5932"/>
                  <a:pt x="117" y="5141"/>
                </a:cubicBezTo>
                <a:cubicBezTo>
                  <a:pt x="176" y="4185"/>
                  <a:pt x="215" y="3229"/>
                  <a:pt x="273" y="2273"/>
                </a:cubicBezTo>
                <a:cubicBezTo>
                  <a:pt x="312" y="1678"/>
                  <a:pt x="381" y="1083"/>
                  <a:pt x="478" y="498"/>
                </a:cubicBezTo>
                <a:cubicBezTo>
                  <a:pt x="478" y="459"/>
                  <a:pt x="488" y="420"/>
                  <a:pt x="517" y="391"/>
                </a:cubicBezTo>
                <a:close/>
              </a:path>
            </a:pathLst>
          </a:custGeom>
          <a:solidFill>
            <a:srgbClr val="CCB1F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buFont typeface="Arial"/>
              <a:buNone/>
              <a:defRPr/>
            </a:pPr>
            <a:endParaRPr sz="1400" kern="0">
              <a:solidFill>
                <a:srgbClr val="000000"/>
              </a:solidFill>
              <a:latin typeface="Arial"/>
              <a:cs typeface="Arial"/>
              <a:sym typeface="Arial"/>
            </a:endParaRPr>
          </a:p>
        </p:txBody>
      </p:sp>
      <p:sp>
        <p:nvSpPr>
          <p:cNvPr id="389" name="Google Shape;2775;p87">
            <a:extLst>
              <a:ext uri="{FF2B5EF4-FFF2-40B4-BE49-F238E27FC236}">
                <a16:creationId xmlns:a16="http://schemas.microsoft.com/office/drawing/2014/main" xmlns="" id="{96A4508E-7C05-E0DB-F610-F37F86C78899}"/>
              </a:ext>
            </a:extLst>
          </p:cNvPr>
          <p:cNvSpPr/>
          <p:nvPr/>
        </p:nvSpPr>
        <p:spPr>
          <a:xfrm>
            <a:off x="10240324" y="3342566"/>
            <a:ext cx="343514" cy="338535"/>
          </a:xfrm>
          <a:custGeom>
            <a:avLst/>
            <a:gdLst/>
            <a:ahLst/>
            <a:cxnLst/>
            <a:rect l="l" t="t" r="r" b="b"/>
            <a:pathLst>
              <a:path w="9315" h="9180" extrusionOk="0">
                <a:moveTo>
                  <a:pt x="4682" y="356"/>
                </a:moveTo>
                <a:cubicBezTo>
                  <a:pt x="6856" y="356"/>
                  <a:pt x="8613" y="2059"/>
                  <a:pt x="8825" y="4217"/>
                </a:cubicBezTo>
                <a:cubicBezTo>
                  <a:pt x="9064" y="6630"/>
                  <a:pt x="7130" y="8654"/>
                  <a:pt x="4775" y="8861"/>
                </a:cubicBezTo>
                <a:cubicBezTo>
                  <a:pt x="4738" y="8865"/>
                  <a:pt x="4710" y="8881"/>
                  <a:pt x="4686" y="8900"/>
                </a:cubicBezTo>
                <a:cubicBezTo>
                  <a:pt x="2491" y="8581"/>
                  <a:pt x="467" y="7272"/>
                  <a:pt x="384" y="4825"/>
                </a:cubicBezTo>
                <a:cubicBezTo>
                  <a:pt x="304" y="2476"/>
                  <a:pt x="2125" y="481"/>
                  <a:pt x="4469" y="361"/>
                </a:cubicBezTo>
                <a:cubicBezTo>
                  <a:pt x="4540" y="358"/>
                  <a:pt x="4611" y="356"/>
                  <a:pt x="4682" y="356"/>
                </a:cubicBezTo>
                <a:close/>
                <a:moveTo>
                  <a:pt x="4573" y="0"/>
                </a:moveTo>
                <a:cubicBezTo>
                  <a:pt x="4538" y="0"/>
                  <a:pt x="4503" y="0"/>
                  <a:pt x="4468" y="1"/>
                </a:cubicBezTo>
                <a:cubicBezTo>
                  <a:pt x="1929" y="54"/>
                  <a:pt x="0" y="2139"/>
                  <a:pt x="24" y="4660"/>
                </a:cubicBezTo>
                <a:cubicBezTo>
                  <a:pt x="43" y="6920"/>
                  <a:pt x="2020" y="9149"/>
                  <a:pt x="4339" y="9149"/>
                </a:cubicBezTo>
                <a:cubicBezTo>
                  <a:pt x="4445" y="9149"/>
                  <a:pt x="4552" y="9145"/>
                  <a:pt x="4660" y="9135"/>
                </a:cubicBezTo>
                <a:cubicBezTo>
                  <a:pt x="4683" y="9162"/>
                  <a:pt x="4717" y="9179"/>
                  <a:pt x="4761" y="9179"/>
                </a:cubicBezTo>
                <a:cubicBezTo>
                  <a:pt x="4766" y="9179"/>
                  <a:pt x="4770" y="9179"/>
                  <a:pt x="4775" y="9179"/>
                </a:cubicBezTo>
                <a:cubicBezTo>
                  <a:pt x="7229" y="9022"/>
                  <a:pt x="9315" y="7057"/>
                  <a:pt x="9233" y="4517"/>
                </a:cubicBezTo>
                <a:cubicBezTo>
                  <a:pt x="9154" y="1969"/>
                  <a:pt x="7091" y="0"/>
                  <a:pt x="4573"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r>
              <a:rPr lang="en-US" sz="2500" b="1" kern="0" dirty="0">
                <a:solidFill>
                  <a:srgbClr val="000000"/>
                </a:solidFill>
                <a:latin typeface="Arial"/>
                <a:cs typeface="Arial"/>
                <a:sym typeface="Arial"/>
              </a:rPr>
              <a:t>6</a:t>
            </a:r>
            <a:endParaRPr sz="2500" b="1" kern="0" dirty="0">
              <a:solidFill>
                <a:srgbClr val="000000"/>
              </a:solidFill>
              <a:latin typeface="Arial"/>
              <a:cs typeface="Arial"/>
              <a:sym typeface="Arial"/>
            </a:endParaRPr>
          </a:p>
        </p:txBody>
      </p:sp>
      <p:sp>
        <p:nvSpPr>
          <p:cNvPr id="391" name="Google Shape;2775;p87">
            <a:extLst>
              <a:ext uri="{FF2B5EF4-FFF2-40B4-BE49-F238E27FC236}">
                <a16:creationId xmlns:a16="http://schemas.microsoft.com/office/drawing/2014/main" xmlns="" id="{FA9C4A94-0897-AF83-CEDC-C1A44D5E457C}"/>
              </a:ext>
            </a:extLst>
          </p:cNvPr>
          <p:cNvSpPr/>
          <p:nvPr/>
        </p:nvSpPr>
        <p:spPr>
          <a:xfrm>
            <a:off x="6904307" y="3293669"/>
            <a:ext cx="343514" cy="338535"/>
          </a:xfrm>
          <a:custGeom>
            <a:avLst/>
            <a:gdLst/>
            <a:ahLst/>
            <a:cxnLst/>
            <a:rect l="l" t="t" r="r" b="b"/>
            <a:pathLst>
              <a:path w="9315" h="9180" extrusionOk="0">
                <a:moveTo>
                  <a:pt x="4682" y="356"/>
                </a:moveTo>
                <a:cubicBezTo>
                  <a:pt x="6856" y="356"/>
                  <a:pt x="8613" y="2059"/>
                  <a:pt x="8825" y="4217"/>
                </a:cubicBezTo>
                <a:cubicBezTo>
                  <a:pt x="9064" y="6630"/>
                  <a:pt x="7130" y="8654"/>
                  <a:pt x="4775" y="8861"/>
                </a:cubicBezTo>
                <a:cubicBezTo>
                  <a:pt x="4738" y="8865"/>
                  <a:pt x="4710" y="8881"/>
                  <a:pt x="4686" y="8900"/>
                </a:cubicBezTo>
                <a:cubicBezTo>
                  <a:pt x="2491" y="8581"/>
                  <a:pt x="467" y="7272"/>
                  <a:pt x="384" y="4825"/>
                </a:cubicBezTo>
                <a:cubicBezTo>
                  <a:pt x="304" y="2476"/>
                  <a:pt x="2125" y="481"/>
                  <a:pt x="4469" y="361"/>
                </a:cubicBezTo>
                <a:cubicBezTo>
                  <a:pt x="4540" y="358"/>
                  <a:pt x="4611" y="356"/>
                  <a:pt x="4682" y="356"/>
                </a:cubicBezTo>
                <a:close/>
                <a:moveTo>
                  <a:pt x="4573" y="0"/>
                </a:moveTo>
                <a:cubicBezTo>
                  <a:pt x="4538" y="0"/>
                  <a:pt x="4503" y="0"/>
                  <a:pt x="4468" y="1"/>
                </a:cubicBezTo>
                <a:cubicBezTo>
                  <a:pt x="1929" y="54"/>
                  <a:pt x="0" y="2139"/>
                  <a:pt x="24" y="4660"/>
                </a:cubicBezTo>
                <a:cubicBezTo>
                  <a:pt x="43" y="6920"/>
                  <a:pt x="2020" y="9149"/>
                  <a:pt x="4339" y="9149"/>
                </a:cubicBezTo>
                <a:cubicBezTo>
                  <a:pt x="4445" y="9149"/>
                  <a:pt x="4552" y="9145"/>
                  <a:pt x="4660" y="9135"/>
                </a:cubicBezTo>
                <a:cubicBezTo>
                  <a:pt x="4683" y="9162"/>
                  <a:pt x="4717" y="9179"/>
                  <a:pt x="4761" y="9179"/>
                </a:cubicBezTo>
                <a:cubicBezTo>
                  <a:pt x="4766" y="9179"/>
                  <a:pt x="4770" y="9179"/>
                  <a:pt x="4775" y="9179"/>
                </a:cubicBezTo>
                <a:cubicBezTo>
                  <a:pt x="7229" y="9022"/>
                  <a:pt x="9315" y="7057"/>
                  <a:pt x="9233" y="4517"/>
                </a:cubicBezTo>
                <a:cubicBezTo>
                  <a:pt x="9154" y="1969"/>
                  <a:pt x="7091" y="0"/>
                  <a:pt x="4573"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r>
              <a:rPr lang="en-US" sz="2500" b="1" kern="0" dirty="0">
                <a:solidFill>
                  <a:srgbClr val="000000"/>
                </a:solidFill>
                <a:latin typeface="Arial"/>
                <a:cs typeface="Arial"/>
                <a:sym typeface="Arial"/>
              </a:rPr>
              <a:t>4</a:t>
            </a:r>
            <a:endParaRPr sz="2500" b="1" kern="0" dirty="0">
              <a:solidFill>
                <a:srgbClr val="000000"/>
              </a:solidFill>
              <a:latin typeface="Arial"/>
              <a:cs typeface="Arial"/>
              <a:sym typeface="Arial"/>
            </a:endParaRPr>
          </a:p>
        </p:txBody>
      </p:sp>
      <p:sp>
        <p:nvSpPr>
          <p:cNvPr id="392" name="Google Shape;2775;p87">
            <a:extLst>
              <a:ext uri="{FF2B5EF4-FFF2-40B4-BE49-F238E27FC236}">
                <a16:creationId xmlns:a16="http://schemas.microsoft.com/office/drawing/2014/main" xmlns="" id="{76EC9910-A848-76AC-DDF3-D4CC1CBAD949}"/>
              </a:ext>
            </a:extLst>
          </p:cNvPr>
          <p:cNvSpPr/>
          <p:nvPr/>
        </p:nvSpPr>
        <p:spPr>
          <a:xfrm>
            <a:off x="5161755" y="3818265"/>
            <a:ext cx="343514" cy="338535"/>
          </a:xfrm>
          <a:custGeom>
            <a:avLst/>
            <a:gdLst/>
            <a:ahLst/>
            <a:cxnLst/>
            <a:rect l="l" t="t" r="r" b="b"/>
            <a:pathLst>
              <a:path w="9315" h="9180" extrusionOk="0">
                <a:moveTo>
                  <a:pt x="4682" y="356"/>
                </a:moveTo>
                <a:cubicBezTo>
                  <a:pt x="6856" y="356"/>
                  <a:pt x="8613" y="2059"/>
                  <a:pt x="8825" y="4217"/>
                </a:cubicBezTo>
                <a:cubicBezTo>
                  <a:pt x="9064" y="6630"/>
                  <a:pt x="7130" y="8654"/>
                  <a:pt x="4775" y="8861"/>
                </a:cubicBezTo>
                <a:cubicBezTo>
                  <a:pt x="4738" y="8865"/>
                  <a:pt x="4710" y="8881"/>
                  <a:pt x="4686" y="8900"/>
                </a:cubicBezTo>
                <a:cubicBezTo>
                  <a:pt x="2491" y="8581"/>
                  <a:pt x="467" y="7272"/>
                  <a:pt x="384" y="4825"/>
                </a:cubicBezTo>
                <a:cubicBezTo>
                  <a:pt x="304" y="2476"/>
                  <a:pt x="2125" y="481"/>
                  <a:pt x="4469" y="361"/>
                </a:cubicBezTo>
                <a:cubicBezTo>
                  <a:pt x="4540" y="358"/>
                  <a:pt x="4611" y="356"/>
                  <a:pt x="4682" y="356"/>
                </a:cubicBezTo>
                <a:close/>
                <a:moveTo>
                  <a:pt x="4573" y="0"/>
                </a:moveTo>
                <a:cubicBezTo>
                  <a:pt x="4538" y="0"/>
                  <a:pt x="4503" y="0"/>
                  <a:pt x="4468" y="1"/>
                </a:cubicBezTo>
                <a:cubicBezTo>
                  <a:pt x="1929" y="54"/>
                  <a:pt x="0" y="2139"/>
                  <a:pt x="24" y="4660"/>
                </a:cubicBezTo>
                <a:cubicBezTo>
                  <a:pt x="43" y="6920"/>
                  <a:pt x="2020" y="9149"/>
                  <a:pt x="4339" y="9149"/>
                </a:cubicBezTo>
                <a:cubicBezTo>
                  <a:pt x="4445" y="9149"/>
                  <a:pt x="4552" y="9145"/>
                  <a:pt x="4660" y="9135"/>
                </a:cubicBezTo>
                <a:cubicBezTo>
                  <a:pt x="4683" y="9162"/>
                  <a:pt x="4717" y="9179"/>
                  <a:pt x="4761" y="9179"/>
                </a:cubicBezTo>
                <a:cubicBezTo>
                  <a:pt x="4766" y="9179"/>
                  <a:pt x="4770" y="9179"/>
                  <a:pt x="4775" y="9179"/>
                </a:cubicBezTo>
                <a:cubicBezTo>
                  <a:pt x="7229" y="9022"/>
                  <a:pt x="9315" y="7057"/>
                  <a:pt x="9233" y="4517"/>
                </a:cubicBezTo>
                <a:cubicBezTo>
                  <a:pt x="9154" y="1969"/>
                  <a:pt x="7091" y="0"/>
                  <a:pt x="4573"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r>
              <a:rPr lang="en-US" sz="2500" b="1" kern="0" dirty="0">
                <a:solidFill>
                  <a:srgbClr val="000000"/>
                </a:solidFill>
                <a:latin typeface="Arial"/>
                <a:cs typeface="Arial"/>
                <a:sym typeface="Arial"/>
              </a:rPr>
              <a:t>3</a:t>
            </a:r>
            <a:endParaRPr sz="2500" b="1" kern="0" dirty="0">
              <a:solidFill>
                <a:srgbClr val="000000"/>
              </a:solidFill>
              <a:latin typeface="Arial"/>
              <a:cs typeface="Arial"/>
              <a:sym typeface="Arial"/>
            </a:endParaRPr>
          </a:p>
        </p:txBody>
      </p:sp>
      <p:sp>
        <p:nvSpPr>
          <p:cNvPr id="393" name="Google Shape;2775;p87">
            <a:extLst>
              <a:ext uri="{FF2B5EF4-FFF2-40B4-BE49-F238E27FC236}">
                <a16:creationId xmlns:a16="http://schemas.microsoft.com/office/drawing/2014/main" xmlns="" id="{4EAFBB7D-3933-D34C-6D5F-7A224F91CEBD}"/>
              </a:ext>
            </a:extLst>
          </p:cNvPr>
          <p:cNvSpPr/>
          <p:nvPr/>
        </p:nvSpPr>
        <p:spPr>
          <a:xfrm>
            <a:off x="3445403" y="3364858"/>
            <a:ext cx="343514" cy="338535"/>
          </a:xfrm>
          <a:custGeom>
            <a:avLst/>
            <a:gdLst/>
            <a:ahLst/>
            <a:cxnLst/>
            <a:rect l="l" t="t" r="r" b="b"/>
            <a:pathLst>
              <a:path w="9315" h="9180" extrusionOk="0">
                <a:moveTo>
                  <a:pt x="4682" y="356"/>
                </a:moveTo>
                <a:cubicBezTo>
                  <a:pt x="6856" y="356"/>
                  <a:pt x="8613" y="2059"/>
                  <a:pt x="8825" y="4217"/>
                </a:cubicBezTo>
                <a:cubicBezTo>
                  <a:pt x="9064" y="6630"/>
                  <a:pt x="7130" y="8654"/>
                  <a:pt x="4775" y="8861"/>
                </a:cubicBezTo>
                <a:cubicBezTo>
                  <a:pt x="4738" y="8865"/>
                  <a:pt x="4710" y="8881"/>
                  <a:pt x="4686" y="8900"/>
                </a:cubicBezTo>
                <a:cubicBezTo>
                  <a:pt x="2491" y="8581"/>
                  <a:pt x="467" y="7272"/>
                  <a:pt x="384" y="4825"/>
                </a:cubicBezTo>
                <a:cubicBezTo>
                  <a:pt x="304" y="2476"/>
                  <a:pt x="2125" y="481"/>
                  <a:pt x="4469" y="361"/>
                </a:cubicBezTo>
                <a:cubicBezTo>
                  <a:pt x="4540" y="358"/>
                  <a:pt x="4611" y="356"/>
                  <a:pt x="4682" y="356"/>
                </a:cubicBezTo>
                <a:close/>
                <a:moveTo>
                  <a:pt x="4573" y="0"/>
                </a:moveTo>
                <a:cubicBezTo>
                  <a:pt x="4538" y="0"/>
                  <a:pt x="4503" y="0"/>
                  <a:pt x="4468" y="1"/>
                </a:cubicBezTo>
                <a:cubicBezTo>
                  <a:pt x="1929" y="54"/>
                  <a:pt x="0" y="2139"/>
                  <a:pt x="24" y="4660"/>
                </a:cubicBezTo>
                <a:cubicBezTo>
                  <a:pt x="43" y="6920"/>
                  <a:pt x="2020" y="9149"/>
                  <a:pt x="4339" y="9149"/>
                </a:cubicBezTo>
                <a:cubicBezTo>
                  <a:pt x="4445" y="9149"/>
                  <a:pt x="4552" y="9145"/>
                  <a:pt x="4660" y="9135"/>
                </a:cubicBezTo>
                <a:cubicBezTo>
                  <a:pt x="4683" y="9162"/>
                  <a:pt x="4717" y="9179"/>
                  <a:pt x="4761" y="9179"/>
                </a:cubicBezTo>
                <a:cubicBezTo>
                  <a:pt x="4766" y="9179"/>
                  <a:pt x="4770" y="9179"/>
                  <a:pt x="4775" y="9179"/>
                </a:cubicBezTo>
                <a:cubicBezTo>
                  <a:pt x="7229" y="9022"/>
                  <a:pt x="9315" y="7057"/>
                  <a:pt x="9233" y="4517"/>
                </a:cubicBezTo>
                <a:cubicBezTo>
                  <a:pt x="9154" y="1969"/>
                  <a:pt x="7091" y="0"/>
                  <a:pt x="4573"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r>
              <a:rPr lang="en-US" sz="2500" b="1" kern="0" dirty="0">
                <a:solidFill>
                  <a:srgbClr val="000000"/>
                </a:solidFill>
                <a:latin typeface="Arial"/>
                <a:cs typeface="Arial"/>
                <a:sym typeface="Arial"/>
              </a:rPr>
              <a:t>2</a:t>
            </a:r>
            <a:endParaRPr sz="2500" b="1" kern="0" dirty="0">
              <a:solidFill>
                <a:srgbClr val="000000"/>
              </a:solidFill>
              <a:latin typeface="Arial"/>
              <a:cs typeface="Arial"/>
              <a:sym typeface="Arial"/>
            </a:endParaRPr>
          </a:p>
        </p:txBody>
      </p:sp>
      <p:sp>
        <p:nvSpPr>
          <p:cNvPr id="394" name="Google Shape;2775;p87">
            <a:extLst>
              <a:ext uri="{FF2B5EF4-FFF2-40B4-BE49-F238E27FC236}">
                <a16:creationId xmlns:a16="http://schemas.microsoft.com/office/drawing/2014/main" xmlns="" id="{C06A7350-A4C8-CCCA-F08E-B2A0B659AF99}"/>
              </a:ext>
            </a:extLst>
          </p:cNvPr>
          <p:cNvSpPr/>
          <p:nvPr/>
        </p:nvSpPr>
        <p:spPr>
          <a:xfrm>
            <a:off x="1221601" y="3703393"/>
            <a:ext cx="343514" cy="338535"/>
          </a:xfrm>
          <a:custGeom>
            <a:avLst/>
            <a:gdLst/>
            <a:ahLst/>
            <a:cxnLst/>
            <a:rect l="l" t="t" r="r" b="b"/>
            <a:pathLst>
              <a:path w="9315" h="9180" extrusionOk="0">
                <a:moveTo>
                  <a:pt x="4682" y="356"/>
                </a:moveTo>
                <a:cubicBezTo>
                  <a:pt x="6856" y="356"/>
                  <a:pt x="8613" y="2059"/>
                  <a:pt x="8825" y="4217"/>
                </a:cubicBezTo>
                <a:cubicBezTo>
                  <a:pt x="9064" y="6630"/>
                  <a:pt x="7130" y="8654"/>
                  <a:pt x="4775" y="8861"/>
                </a:cubicBezTo>
                <a:cubicBezTo>
                  <a:pt x="4738" y="8865"/>
                  <a:pt x="4710" y="8881"/>
                  <a:pt x="4686" y="8900"/>
                </a:cubicBezTo>
                <a:cubicBezTo>
                  <a:pt x="2491" y="8581"/>
                  <a:pt x="467" y="7272"/>
                  <a:pt x="384" y="4825"/>
                </a:cubicBezTo>
                <a:cubicBezTo>
                  <a:pt x="304" y="2476"/>
                  <a:pt x="2125" y="481"/>
                  <a:pt x="4469" y="361"/>
                </a:cubicBezTo>
                <a:cubicBezTo>
                  <a:pt x="4540" y="358"/>
                  <a:pt x="4611" y="356"/>
                  <a:pt x="4682" y="356"/>
                </a:cubicBezTo>
                <a:close/>
                <a:moveTo>
                  <a:pt x="4573" y="0"/>
                </a:moveTo>
                <a:cubicBezTo>
                  <a:pt x="4538" y="0"/>
                  <a:pt x="4503" y="0"/>
                  <a:pt x="4468" y="1"/>
                </a:cubicBezTo>
                <a:cubicBezTo>
                  <a:pt x="1929" y="54"/>
                  <a:pt x="0" y="2139"/>
                  <a:pt x="24" y="4660"/>
                </a:cubicBezTo>
                <a:cubicBezTo>
                  <a:pt x="43" y="6920"/>
                  <a:pt x="2020" y="9149"/>
                  <a:pt x="4339" y="9149"/>
                </a:cubicBezTo>
                <a:cubicBezTo>
                  <a:pt x="4445" y="9149"/>
                  <a:pt x="4552" y="9145"/>
                  <a:pt x="4660" y="9135"/>
                </a:cubicBezTo>
                <a:cubicBezTo>
                  <a:pt x="4683" y="9162"/>
                  <a:pt x="4717" y="9179"/>
                  <a:pt x="4761" y="9179"/>
                </a:cubicBezTo>
                <a:cubicBezTo>
                  <a:pt x="4766" y="9179"/>
                  <a:pt x="4770" y="9179"/>
                  <a:pt x="4775" y="9179"/>
                </a:cubicBezTo>
                <a:cubicBezTo>
                  <a:pt x="7229" y="9022"/>
                  <a:pt x="9315" y="7057"/>
                  <a:pt x="9233" y="4517"/>
                </a:cubicBezTo>
                <a:cubicBezTo>
                  <a:pt x="9154" y="1969"/>
                  <a:pt x="7091" y="0"/>
                  <a:pt x="4573"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r>
              <a:rPr lang="en-US" sz="2500" b="1" kern="0" dirty="0">
                <a:solidFill>
                  <a:srgbClr val="000000"/>
                </a:solidFill>
                <a:latin typeface="Arial"/>
                <a:cs typeface="Arial"/>
                <a:sym typeface="Arial"/>
              </a:rPr>
              <a:t>1</a:t>
            </a:r>
            <a:endParaRPr sz="2500" b="1" kern="0" dirty="0">
              <a:solidFill>
                <a:srgbClr val="000000"/>
              </a:solidFill>
              <a:latin typeface="Arial"/>
              <a:cs typeface="Arial"/>
              <a:sym typeface="Arial"/>
            </a:endParaRPr>
          </a:p>
        </p:txBody>
      </p:sp>
      <p:sp>
        <p:nvSpPr>
          <p:cNvPr id="395" name="Google Shape;2754;p87">
            <a:extLst>
              <a:ext uri="{FF2B5EF4-FFF2-40B4-BE49-F238E27FC236}">
                <a16:creationId xmlns:a16="http://schemas.microsoft.com/office/drawing/2014/main" xmlns="" id="{4263FB15-3937-3D0B-511B-5AEB064ED3B7}"/>
              </a:ext>
            </a:extLst>
          </p:cNvPr>
          <p:cNvSpPr txBox="1">
            <a:spLocks/>
          </p:cNvSpPr>
          <p:nvPr/>
        </p:nvSpPr>
        <p:spPr>
          <a:xfrm>
            <a:off x="5892385" y="1989155"/>
            <a:ext cx="2335820" cy="13830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2pPr>
            <a:lvl3pPr marL="1371600" marR="0" lvl="2"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3pPr>
            <a:lvl4pPr marL="1828800" marR="0" lvl="3"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4pPr>
            <a:lvl5pPr marL="2286000" marR="0" lvl="4"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5pPr>
            <a:lvl6pPr marL="2743200" marR="0" lvl="5"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6pPr>
            <a:lvl7pPr marL="3200400" marR="0" lvl="6"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7pPr>
            <a:lvl8pPr marL="3657600" marR="0" lvl="7"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8pPr>
            <a:lvl9pPr marL="4114800" marR="0" lvl="8"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9pPr>
          </a:lstStyle>
          <a:p>
            <a:pPr marL="0" indent="0">
              <a:buClr>
                <a:srgbClr val="000000"/>
              </a:buClr>
              <a:defRPr/>
            </a:pPr>
            <a:r>
              <a:rPr lang="en-US" sz="2500" kern="0" dirty="0" err="1">
                <a:solidFill>
                  <a:srgbClr val="000000"/>
                </a:solidFill>
                <a:latin typeface="Times New Roman" panose="02020603050405020304" pitchFamily="18" charset="0"/>
                <a:cs typeface="Times New Roman" panose="02020603050405020304" pitchFamily="18" charset="0"/>
              </a:rPr>
              <a:t>Lựa</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chọn</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hình</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thức</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khảo</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sát</a:t>
            </a:r>
            <a:endParaRPr lang="en-US" sz="2500" kern="0" dirty="0">
              <a:solidFill>
                <a:srgbClr val="000000"/>
              </a:solidFill>
              <a:latin typeface="Times New Roman" panose="02020603050405020304" pitchFamily="18" charset="0"/>
              <a:cs typeface="Times New Roman" panose="02020603050405020304" pitchFamily="18" charset="0"/>
            </a:endParaRPr>
          </a:p>
        </p:txBody>
      </p:sp>
      <p:sp>
        <p:nvSpPr>
          <p:cNvPr id="396" name="Google Shape;2754;p87">
            <a:extLst>
              <a:ext uri="{FF2B5EF4-FFF2-40B4-BE49-F238E27FC236}">
                <a16:creationId xmlns:a16="http://schemas.microsoft.com/office/drawing/2014/main" xmlns="" id="{69242E58-5266-A87B-5CF0-8A539F77D041}"/>
              </a:ext>
            </a:extLst>
          </p:cNvPr>
          <p:cNvSpPr txBox="1">
            <a:spLocks/>
          </p:cNvSpPr>
          <p:nvPr/>
        </p:nvSpPr>
        <p:spPr>
          <a:xfrm>
            <a:off x="9244171" y="1911730"/>
            <a:ext cx="2335820" cy="13830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2pPr>
            <a:lvl3pPr marL="1371600" marR="0" lvl="2"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3pPr>
            <a:lvl4pPr marL="1828800" marR="0" lvl="3"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4pPr>
            <a:lvl5pPr marL="2286000" marR="0" lvl="4"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5pPr>
            <a:lvl6pPr marL="2743200" marR="0" lvl="5"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6pPr>
            <a:lvl7pPr marL="3200400" marR="0" lvl="6"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7pPr>
            <a:lvl8pPr marL="3657600" marR="0" lvl="7"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8pPr>
            <a:lvl9pPr marL="4114800" marR="0" lvl="8"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9pPr>
          </a:lstStyle>
          <a:p>
            <a:pPr marL="0" indent="0">
              <a:buClr>
                <a:srgbClr val="000000"/>
              </a:buClr>
              <a:defRPr/>
            </a:pPr>
            <a:r>
              <a:rPr lang="en-US" sz="2500" kern="0" dirty="0" err="1">
                <a:solidFill>
                  <a:srgbClr val="000000"/>
                </a:solidFill>
                <a:latin typeface="Times New Roman" panose="02020603050405020304" pitchFamily="18" charset="0"/>
                <a:cs typeface="Times New Roman" panose="02020603050405020304" pitchFamily="18" charset="0"/>
              </a:rPr>
              <a:t>Xử</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lí</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phân</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tích</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và</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báo</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cáo</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kết</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quả</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khảo</a:t>
            </a:r>
            <a:r>
              <a:rPr lang="en-US" sz="2500" kern="0" dirty="0">
                <a:solidFill>
                  <a:srgbClr val="000000"/>
                </a:solidFill>
                <a:latin typeface="Times New Roman" panose="02020603050405020304" pitchFamily="18" charset="0"/>
                <a:cs typeface="Times New Roman" panose="02020603050405020304" pitchFamily="18" charset="0"/>
              </a:rPr>
              <a:t> </a:t>
            </a:r>
            <a:r>
              <a:rPr lang="en-US" sz="2500" kern="0" dirty="0" err="1">
                <a:solidFill>
                  <a:srgbClr val="000000"/>
                </a:solidFill>
                <a:latin typeface="Times New Roman" panose="02020603050405020304" pitchFamily="18" charset="0"/>
                <a:cs typeface="Times New Roman" panose="02020603050405020304" pitchFamily="18" charset="0"/>
              </a:rPr>
              <a:t>sát</a:t>
            </a:r>
            <a:endParaRPr lang="en-US" sz="2500" kern="0" dirty="0">
              <a:solidFill>
                <a:srgbClr val="000000"/>
              </a:solidFill>
              <a:latin typeface="Times New Roman" panose="02020603050405020304" pitchFamily="18" charset="0"/>
              <a:cs typeface="Times New Roman" panose="02020603050405020304" pitchFamily="18" charset="0"/>
            </a:endParaRPr>
          </a:p>
        </p:txBody>
      </p:sp>
      <p:sp>
        <p:nvSpPr>
          <p:cNvPr id="397" name="TextBox 396">
            <a:extLst>
              <a:ext uri="{FF2B5EF4-FFF2-40B4-BE49-F238E27FC236}">
                <a16:creationId xmlns:a16="http://schemas.microsoft.com/office/drawing/2014/main" xmlns="" id="{4B94F60F-F8FF-E464-3CA8-765C43EA8DEE}"/>
              </a:ext>
            </a:extLst>
          </p:cNvPr>
          <p:cNvSpPr txBox="1"/>
          <p:nvPr/>
        </p:nvSpPr>
        <p:spPr>
          <a:xfrm>
            <a:off x="3543411" y="894546"/>
            <a:ext cx="5069640" cy="477054"/>
          </a:xfrm>
          <a:prstGeom prst="rect">
            <a:avLst/>
          </a:prstGeom>
          <a:solidFill>
            <a:schemeClr val="accent6">
              <a:lumMod val="20000"/>
              <a:lumOff val="80000"/>
            </a:schemeClr>
          </a:solidFill>
        </p:spPr>
        <p:txBody>
          <a:bodyPr wrap="square" rtlCol="0">
            <a:spAutoFit/>
          </a:bodyPr>
          <a:lstStyle/>
          <a:p>
            <a:pPr algn="ctr"/>
            <a:r>
              <a:rPr lang="en-US" sz="2500" dirty="0" err="1">
                <a:solidFill>
                  <a:prstClr val="black"/>
                </a:solidFill>
                <a:latin typeface="Times New Roman" panose="02020603050405020304" pitchFamily="18" charset="0"/>
                <a:cs typeface="Times New Roman" panose="02020603050405020304" pitchFamily="18" charset="0"/>
              </a:rPr>
              <a:t>Cách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thực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hiện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đề</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tài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khảo</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sát</a:t>
            </a:r>
            <a:endParaRPr lang="en-US" sz="25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5357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barn(inVertical)">
                                      <p:cBhvr>
                                        <p:cTn id="7" dur="500"/>
                                        <p:tgtEl>
                                          <p:spTgt spid="3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4"/>
                                        </p:tgtEl>
                                        <p:attrNameLst>
                                          <p:attrName>style.visibility</p:attrName>
                                        </p:attrNameLst>
                                      </p:cBhvr>
                                      <p:to>
                                        <p:strVal val="visible"/>
                                      </p:to>
                                    </p:set>
                                    <p:animEffect transition="in" filter="barn(inVertical)">
                                      <p:cBhvr>
                                        <p:cTn id="10" dur="500"/>
                                        <p:tgtEl>
                                          <p:spTgt spid="3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53"/>
                                        </p:tgtEl>
                                        <p:attrNameLst>
                                          <p:attrName>style.visibility</p:attrName>
                                        </p:attrNameLst>
                                      </p:cBhvr>
                                      <p:to>
                                        <p:strVal val="visible"/>
                                      </p:to>
                                    </p:set>
                                    <p:animEffect transition="in" filter="barn(inVertical)">
                                      <p:cBhvr>
                                        <p:cTn id="13" dur="500"/>
                                        <p:tgtEl>
                                          <p:spTgt spid="35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59"/>
                                        </p:tgtEl>
                                        <p:attrNameLst>
                                          <p:attrName>style.visibility</p:attrName>
                                        </p:attrNameLst>
                                      </p:cBhvr>
                                      <p:to>
                                        <p:strVal val="visible"/>
                                      </p:to>
                                    </p:set>
                                    <p:animEffect transition="in" filter="wipe(left)">
                                      <p:cBhvr>
                                        <p:cTn id="18" dur="500"/>
                                        <p:tgtEl>
                                          <p:spTgt spid="35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93"/>
                                        </p:tgtEl>
                                        <p:attrNameLst>
                                          <p:attrName>style.visibility</p:attrName>
                                        </p:attrNameLst>
                                      </p:cBhvr>
                                      <p:to>
                                        <p:strVal val="visible"/>
                                      </p:to>
                                    </p:set>
                                    <p:animEffect transition="in" filter="wipe(left)">
                                      <p:cBhvr>
                                        <p:cTn id="21" dur="500"/>
                                        <p:tgtEl>
                                          <p:spTgt spid="39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61"/>
                                        </p:tgtEl>
                                        <p:attrNameLst>
                                          <p:attrName>style.visibility</p:attrName>
                                        </p:attrNameLst>
                                      </p:cBhvr>
                                      <p:to>
                                        <p:strVal val="visible"/>
                                      </p:to>
                                    </p:set>
                                    <p:animEffect transition="in" filter="wipe(left)">
                                      <p:cBhvr>
                                        <p:cTn id="24" dur="500"/>
                                        <p:tgtEl>
                                          <p:spTgt spid="36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60"/>
                                        </p:tgtEl>
                                        <p:attrNameLst>
                                          <p:attrName>style.visibility</p:attrName>
                                        </p:attrNameLst>
                                      </p:cBhvr>
                                      <p:to>
                                        <p:strVal val="visible"/>
                                      </p:to>
                                    </p:set>
                                    <p:animEffect transition="in" filter="wipe(left)">
                                      <p:cBhvr>
                                        <p:cTn id="27" dur="500"/>
                                        <p:tgtEl>
                                          <p:spTgt spid="3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2"/>
                                        </p:tgtEl>
                                        <p:attrNameLst>
                                          <p:attrName>style.visibility</p:attrName>
                                        </p:attrNameLst>
                                      </p:cBhvr>
                                      <p:to>
                                        <p:strVal val="visible"/>
                                      </p:to>
                                    </p:set>
                                    <p:animEffect transition="in" filter="wipe(left)">
                                      <p:cBhvr>
                                        <p:cTn id="32" dur="500"/>
                                        <p:tgtEl>
                                          <p:spTgt spid="39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7"/>
                                        </p:tgtEl>
                                        <p:attrNameLst>
                                          <p:attrName>style.visibility</p:attrName>
                                        </p:attrNameLst>
                                      </p:cBhvr>
                                      <p:to>
                                        <p:strVal val="visible"/>
                                      </p:to>
                                    </p:set>
                                    <p:animEffect transition="in" filter="wipe(left)">
                                      <p:cBhvr>
                                        <p:cTn id="35" dur="500"/>
                                        <p:tgtEl>
                                          <p:spTgt spid="36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66"/>
                                        </p:tgtEl>
                                        <p:attrNameLst>
                                          <p:attrName>style.visibility</p:attrName>
                                        </p:attrNameLst>
                                      </p:cBhvr>
                                      <p:to>
                                        <p:strVal val="visible"/>
                                      </p:to>
                                    </p:set>
                                    <p:animEffect transition="in" filter="wipe(left)">
                                      <p:cBhvr>
                                        <p:cTn id="38" dur="500"/>
                                        <p:tgtEl>
                                          <p:spTgt spid="36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78"/>
                                        </p:tgtEl>
                                        <p:attrNameLst>
                                          <p:attrName>style.visibility</p:attrName>
                                        </p:attrNameLst>
                                      </p:cBhvr>
                                      <p:to>
                                        <p:strVal val="visible"/>
                                      </p:to>
                                    </p:set>
                                    <p:animEffect transition="in" filter="wipe(left)">
                                      <p:cBhvr>
                                        <p:cTn id="41" dur="500"/>
                                        <p:tgtEl>
                                          <p:spTgt spid="37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72"/>
                                        </p:tgtEl>
                                        <p:attrNameLst>
                                          <p:attrName>style.visibility</p:attrName>
                                        </p:attrNameLst>
                                      </p:cBhvr>
                                      <p:to>
                                        <p:strVal val="visible"/>
                                      </p:to>
                                    </p:set>
                                    <p:animEffect transition="in" filter="wipe(left)">
                                      <p:cBhvr>
                                        <p:cTn id="46" dur="500"/>
                                        <p:tgtEl>
                                          <p:spTgt spid="37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91"/>
                                        </p:tgtEl>
                                        <p:attrNameLst>
                                          <p:attrName>style.visibility</p:attrName>
                                        </p:attrNameLst>
                                      </p:cBhvr>
                                      <p:to>
                                        <p:strVal val="visible"/>
                                      </p:to>
                                    </p:set>
                                    <p:animEffect transition="in" filter="wipe(left)">
                                      <p:cBhvr>
                                        <p:cTn id="49" dur="500"/>
                                        <p:tgtEl>
                                          <p:spTgt spid="39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73"/>
                                        </p:tgtEl>
                                        <p:attrNameLst>
                                          <p:attrName>style.visibility</p:attrName>
                                        </p:attrNameLst>
                                      </p:cBhvr>
                                      <p:to>
                                        <p:strVal val="visible"/>
                                      </p:to>
                                    </p:set>
                                    <p:animEffect transition="in" filter="wipe(left)">
                                      <p:cBhvr>
                                        <p:cTn id="52" dur="500"/>
                                        <p:tgtEl>
                                          <p:spTgt spid="37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95"/>
                                        </p:tgtEl>
                                        <p:attrNameLst>
                                          <p:attrName>style.visibility</p:attrName>
                                        </p:attrNameLst>
                                      </p:cBhvr>
                                      <p:to>
                                        <p:strVal val="visible"/>
                                      </p:to>
                                    </p:set>
                                    <p:animEffect transition="in" filter="wipe(left)">
                                      <p:cBhvr>
                                        <p:cTn id="55" dur="500"/>
                                        <p:tgtEl>
                                          <p:spTgt spid="39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83"/>
                                        </p:tgtEl>
                                        <p:attrNameLst>
                                          <p:attrName>style.visibility</p:attrName>
                                        </p:attrNameLst>
                                      </p:cBhvr>
                                      <p:to>
                                        <p:strVal val="visible"/>
                                      </p:to>
                                    </p:set>
                                    <p:animEffect transition="in" filter="wipe(left)">
                                      <p:cBhvr>
                                        <p:cTn id="60" dur="500"/>
                                        <p:tgtEl>
                                          <p:spTgt spid="38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81"/>
                                        </p:tgtEl>
                                        <p:attrNameLst>
                                          <p:attrName>style.visibility</p:attrName>
                                        </p:attrNameLst>
                                      </p:cBhvr>
                                      <p:to>
                                        <p:strVal val="visible"/>
                                      </p:to>
                                    </p:set>
                                    <p:animEffect transition="in" filter="wipe(left)">
                                      <p:cBhvr>
                                        <p:cTn id="63" dur="500"/>
                                        <p:tgtEl>
                                          <p:spTgt spid="38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80"/>
                                        </p:tgtEl>
                                        <p:attrNameLst>
                                          <p:attrName>style.visibility</p:attrName>
                                        </p:attrNameLst>
                                      </p:cBhvr>
                                      <p:to>
                                        <p:strVal val="visible"/>
                                      </p:to>
                                    </p:set>
                                    <p:animEffect transition="in" filter="wipe(left)">
                                      <p:cBhvr>
                                        <p:cTn id="66" dur="500"/>
                                        <p:tgtEl>
                                          <p:spTgt spid="380"/>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79"/>
                                        </p:tgtEl>
                                        <p:attrNameLst>
                                          <p:attrName>style.visibility</p:attrName>
                                        </p:attrNameLst>
                                      </p:cBhvr>
                                      <p:to>
                                        <p:strVal val="visible"/>
                                      </p:to>
                                    </p:set>
                                    <p:animEffect transition="in" filter="wipe(left)">
                                      <p:cBhvr>
                                        <p:cTn id="69" dur="500"/>
                                        <p:tgtEl>
                                          <p:spTgt spid="37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87"/>
                                        </p:tgtEl>
                                        <p:attrNameLst>
                                          <p:attrName>style.visibility</p:attrName>
                                        </p:attrNameLst>
                                      </p:cBhvr>
                                      <p:to>
                                        <p:strVal val="visible"/>
                                      </p:to>
                                    </p:set>
                                    <p:animEffect transition="in" filter="wipe(left)">
                                      <p:cBhvr>
                                        <p:cTn id="74" dur="500"/>
                                        <p:tgtEl>
                                          <p:spTgt spid="38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89"/>
                                        </p:tgtEl>
                                        <p:attrNameLst>
                                          <p:attrName>style.visibility</p:attrName>
                                        </p:attrNameLst>
                                      </p:cBhvr>
                                      <p:to>
                                        <p:strVal val="visible"/>
                                      </p:to>
                                    </p:set>
                                    <p:animEffect transition="in" filter="wipe(left)">
                                      <p:cBhvr>
                                        <p:cTn id="77" dur="500"/>
                                        <p:tgtEl>
                                          <p:spTgt spid="389"/>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86"/>
                                        </p:tgtEl>
                                        <p:attrNameLst>
                                          <p:attrName>style.visibility</p:attrName>
                                        </p:attrNameLst>
                                      </p:cBhvr>
                                      <p:to>
                                        <p:strVal val="visible"/>
                                      </p:to>
                                    </p:set>
                                    <p:animEffect transition="in" filter="wipe(left)">
                                      <p:cBhvr>
                                        <p:cTn id="80" dur="500"/>
                                        <p:tgtEl>
                                          <p:spTgt spid="386"/>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96"/>
                                        </p:tgtEl>
                                        <p:attrNameLst>
                                          <p:attrName>style.visibility</p:attrName>
                                        </p:attrNameLst>
                                      </p:cBhvr>
                                      <p:to>
                                        <p:strVal val="visible"/>
                                      </p:to>
                                    </p:set>
                                    <p:animEffect transition="in" filter="wipe(left)">
                                      <p:cBhvr>
                                        <p:cTn id="83" dur="5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p:bldP spid="354" grpId="0" animBg="1"/>
      <p:bldP spid="359" grpId="0" animBg="1"/>
      <p:bldP spid="360" grpId="0"/>
      <p:bldP spid="361" grpId="0" animBg="1"/>
      <p:bldP spid="366" grpId="0" animBg="1"/>
      <p:bldP spid="367" grpId="0" animBg="1"/>
      <p:bldP spid="372" grpId="0" animBg="1"/>
      <p:bldP spid="373" grpId="0" animBg="1"/>
      <p:bldP spid="378" grpId="0"/>
      <p:bldP spid="379" grpId="0"/>
      <p:bldP spid="380" grpId="0" animBg="1"/>
      <p:bldP spid="381" grpId="0" animBg="1"/>
      <p:bldP spid="383" grpId="0" animBg="1"/>
      <p:bldP spid="386" grpId="0" animBg="1"/>
      <p:bldP spid="387" grpId="0" animBg="1"/>
      <p:bldP spid="389" grpId="0" animBg="1"/>
      <p:bldP spid="391" grpId="0" animBg="1"/>
      <p:bldP spid="392" grpId="0" animBg="1"/>
      <p:bldP spid="393" grpId="0" animBg="1"/>
      <p:bldP spid="394" grpId="0" animBg="1"/>
      <p:bldP spid="395" grpId="0"/>
      <p:bldP spid="3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Bef>
                <a:spcPts val="600"/>
              </a:spcBef>
              <a:spcAft>
                <a:spcPts val="600"/>
              </a:spcAft>
            </a:pPr>
            <a:r>
              <a:rPr lang="en-US" dirty="0">
                <a:solidFill>
                  <a:srgbClr val="000000"/>
                </a:solidFill>
                <a:latin typeface="Times New Roman"/>
                <a:ea typeface="Aptos"/>
                <a:cs typeface="Times New Roman"/>
              </a:rPr>
              <a:t/>
            </a:r>
            <a:br>
              <a:rPr lang="en-US" dirty="0">
                <a:solidFill>
                  <a:srgbClr val="000000"/>
                </a:solidFill>
                <a:latin typeface="Times New Roman"/>
                <a:ea typeface="Aptos"/>
                <a:cs typeface="Times New Roman"/>
              </a:rPr>
            </a:br>
            <a:r>
              <a:rPr lang="en-US" dirty="0">
                <a:solidFill>
                  <a:srgbClr val="000000"/>
                </a:solidFill>
                <a:latin typeface="Times New Roman"/>
                <a:ea typeface="Aptos"/>
                <a:cs typeface="Times New Roman"/>
              </a:rPr>
              <a:t>- </a:t>
            </a:r>
            <a:r>
              <a:rPr lang="vi-VN" sz="3100" b="1" dirty="0">
                <a:ea typeface="Times New Roman"/>
                <a:cs typeface="Times New Roman"/>
              </a:rPr>
              <a:t>Xây dựng kế hoạch khảo sát thực trạng giao tiếp của học sinh trên mạng xã hội</a:t>
            </a:r>
            <a:r>
              <a:rPr lang="en-US" sz="3100" b="1" dirty="0">
                <a:latin typeface="Times New Roman"/>
                <a:ea typeface="Times New Roman"/>
                <a:cs typeface="Times New Roman"/>
              </a:rPr>
              <a:t>.</a:t>
            </a:r>
            <a:r>
              <a:rPr lang="en-US" sz="3100" dirty="0">
                <a:latin typeface="Arial"/>
                <a:ea typeface="Arial"/>
                <a:cs typeface="Times New Roman"/>
              </a:rPr>
              <a:t/>
            </a:r>
            <a:br>
              <a:rPr lang="en-US" sz="3100" dirty="0">
                <a:latin typeface="Arial"/>
                <a:ea typeface="Arial"/>
                <a:cs typeface="Times New Roman"/>
              </a:rPr>
            </a:br>
            <a:endParaRPr lang="en-US" sz="3100" dirty="0"/>
          </a:p>
        </p:txBody>
      </p:sp>
      <p:sp>
        <p:nvSpPr>
          <p:cNvPr id="3" name="Content Placeholder 2"/>
          <p:cNvSpPr>
            <a:spLocks noGrp="1"/>
          </p:cNvSpPr>
          <p:nvPr>
            <p:ph idx="1"/>
          </p:nvPr>
        </p:nvSpPr>
        <p:spPr/>
        <p:txBody>
          <a:bodyPr/>
          <a:lstStyle/>
          <a:p>
            <a:pPr marL="0" indent="0" algn="ctr">
              <a:lnSpc>
                <a:spcPct val="107000"/>
              </a:lnSpc>
              <a:spcBef>
                <a:spcPts val="600"/>
              </a:spcBef>
              <a:spcAft>
                <a:spcPts val="600"/>
              </a:spcAft>
              <a:buNone/>
            </a:pPr>
            <a:r>
              <a:rPr lang="vi-VN" sz="2000" b="1" dirty="0">
                <a:solidFill>
                  <a:srgbClr val="000000"/>
                </a:solidFill>
                <a:latin typeface="Times New Roman"/>
                <a:ea typeface="Aptos"/>
                <a:cs typeface="Times New Roman"/>
              </a:rPr>
              <a:t>KẾ HOẠCH KHẢO SÁT THỰC TRẠNG GIAO TIẾP</a:t>
            </a:r>
            <a:endParaRPr lang="en-US" sz="2000" dirty="0">
              <a:latin typeface="Arial"/>
              <a:ea typeface="Arial"/>
              <a:cs typeface="Times New Roman"/>
            </a:endParaRPr>
          </a:p>
          <a:p>
            <a:pPr marL="0" indent="0" algn="ctr">
              <a:lnSpc>
                <a:spcPct val="107000"/>
              </a:lnSpc>
              <a:spcBef>
                <a:spcPts val="600"/>
              </a:spcBef>
              <a:spcAft>
                <a:spcPts val="600"/>
              </a:spcAft>
              <a:buNone/>
            </a:pPr>
            <a:r>
              <a:rPr lang="vi-VN" sz="2000" b="1" dirty="0">
                <a:solidFill>
                  <a:srgbClr val="000000"/>
                </a:solidFill>
                <a:latin typeface="Times New Roman"/>
                <a:ea typeface="Aptos"/>
                <a:cs typeface="Times New Roman"/>
              </a:rPr>
              <a:t>CỦA HỌC SINH TRÊN MẠNG XÃ HỘI</a:t>
            </a:r>
            <a:endParaRPr lang="en-US" sz="2000" dirty="0">
              <a:latin typeface="Arial"/>
              <a:ea typeface="Arial"/>
              <a:cs typeface="Times New Roman"/>
            </a:endParaRPr>
          </a:p>
          <a:p>
            <a:pPr>
              <a:lnSpc>
                <a:spcPct val="107000"/>
              </a:lnSpc>
              <a:spcBef>
                <a:spcPts val="600"/>
              </a:spcBef>
              <a:spcAft>
                <a:spcPts val="600"/>
              </a:spcAft>
            </a:pPr>
            <a:r>
              <a:rPr lang="vi-VN" sz="2000" b="1" dirty="0">
                <a:solidFill>
                  <a:srgbClr val="000000"/>
                </a:solidFill>
                <a:latin typeface="Times New Roman"/>
                <a:ea typeface="Aptos"/>
                <a:cs typeface="Times New Roman"/>
              </a:rPr>
              <a:t>1. Mục tiêu:</a:t>
            </a:r>
            <a:endParaRPr lang="en-US" sz="2000" dirty="0">
              <a:latin typeface="Arial"/>
              <a:ea typeface="Arial"/>
              <a:cs typeface="Times New Roman"/>
            </a:endParaRPr>
          </a:p>
          <a:p>
            <a:pPr>
              <a:lnSpc>
                <a:spcPct val="107000"/>
              </a:lnSpc>
              <a:spcBef>
                <a:spcPts val="600"/>
              </a:spcBef>
              <a:spcAft>
                <a:spcPts val="600"/>
              </a:spcAft>
            </a:pPr>
            <a:r>
              <a:rPr lang="vi-VN" sz="2000" dirty="0">
                <a:solidFill>
                  <a:srgbClr val="000000"/>
                </a:solidFill>
                <a:latin typeface="Times New Roman"/>
                <a:ea typeface="Aptos"/>
                <a:cs typeface="Times New Roman"/>
              </a:rPr>
              <a:t>……………………………………………………………..……………………………………………………………..………………………………………………</a:t>
            </a:r>
            <a:endParaRPr lang="en-US" sz="2000" dirty="0">
              <a:latin typeface="Arial"/>
              <a:ea typeface="Arial"/>
              <a:cs typeface="Times New Roman"/>
            </a:endParaRPr>
          </a:p>
          <a:p>
            <a:pPr>
              <a:lnSpc>
                <a:spcPct val="107000"/>
              </a:lnSpc>
              <a:spcBef>
                <a:spcPts val="600"/>
              </a:spcBef>
              <a:spcAft>
                <a:spcPts val="600"/>
              </a:spcAft>
            </a:pPr>
            <a:r>
              <a:rPr lang="vi-VN" sz="2000" b="1" dirty="0">
                <a:solidFill>
                  <a:srgbClr val="000000"/>
                </a:solidFill>
                <a:latin typeface="Times New Roman"/>
                <a:ea typeface="Aptos"/>
                <a:cs typeface="Times New Roman"/>
              </a:rPr>
              <a:t>2. Kế hoạch chi tiết</a:t>
            </a:r>
            <a:endParaRPr lang="en-US" sz="2000" dirty="0">
              <a:latin typeface="Arial"/>
              <a:ea typeface="Arial"/>
              <a:cs typeface="Times New Roman"/>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36502069"/>
              </p:ext>
            </p:extLst>
          </p:nvPr>
        </p:nvGraphicFramePr>
        <p:xfrm>
          <a:off x="773806" y="4512411"/>
          <a:ext cx="10515600" cy="1630680"/>
        </p:xfrm>
        <a:graphic>
          <a:graphicData uri="http://schemas.openxmlformats.org/drawingml/2006/table">
            <a:tbl>
              <a:tblPr firstRow="1" firstCol="1" bandRow="1"/>
              <a:tblGrid>
                <a:gridCol w="2433033">
                  <a:extLst>
                    <a:ext uri="{9D8B030D-6E8A-4147-A177-3AD203B41FA5}">
                      <a16:colId xmlns:a16="http://schemas.microsoft.com/office/drawing/2014/main" xmlns="" val="20000"/>
                    </a:ext>
                  </a:extLst>
                </a:gridCol>
                <a:gridCol w="2824767">
                  <a:extLst>
                    <a:ext uri="{9D8B030D-6E8A-4147-A177-3AD203B41FA5}">
                      <a16:colId xmlns:a16="http://schemas.microsoft.com/office/drawing/2014/main" xmlns="" val="20001"/>
                    </a:ext>
                  </a:extLst>
                </a:gridCol>
                <a:gridCol w="2628900">
                  <a:extLst>
                    <a:ext uri="{9D8B030D-6E8A-4147-A177-3AD203B41FA5}">
                      <a16:colId xmlns:a16="http://schemas.microsoft.com/office/drawing/2014/main" xmlns="" val="20002"/>
                    </a:ext>
                  </a:extLst>
                </a:gridCol>
                <a:gridCol w="2628900">
                  <a:extLst>
                    <a:ext uri="{9D8B030D-6E8A-4147-A177-3AD203B41FA5}">
                      <a16:colId xmlns:a16="http://schemas.microsoft.com/office/drawing/2014/main" xmlns="" val="20003"/>
                    </a:ext>
                  </a:extLst>
                </a:gridCol>
              </a:tblGrid>
              <a:tr h="214135">
                <a:tc>
                  <a:txBody>
                    <a:bodyPr/>
                    <a:lstStyle/>
                    <a:p>
                      <a:pPr algn="ctr">
                        <a:lnSpc>
                          <a:spcPct val="107000"/>
                        </a:lnSpc>
                        <a:spcBef>
                          <a:spcPts val="600"/>
                        </a:spcBef>
                        <a:spcAft>
                          <a:spcPts val="600"/>
                        </a:spcAft>
                      </a:pPr>
                      <a:r>
                        <a:rPr lang="fr-FR" sz="2000" b="1" dirty="0" err="1">
                          <a:solidFill>
                            <a:srgbClr val="000000"/>
                          </a:solidFill>
                          <a:effectLst/>
                          <a:latin typeface="Times New Roman"/>
                          <a:ea typeface="Aptos"/>
                          <a:cs typeface="Times New Roman"/>
                        </a:rPr>
                        <a:t>Nội</a:t>
                      </a:r>
                      <a:r>
                        <a:rPr lang="fr-FR" sz="2000" b="1" dirty="0">
                          <a:solidFill>
                            <a:srgbClr val="000000"/>
                          </a:solidFill>
                          <a:effectLst/>
                          <a:latin typeface="Times New Roman"/>
                          <a:ea typeface="Aptos"/>
                          <a:cs typeface="Times New Roman"/>
                        </a:rPr>
                        <a:t> </a:t>
                      </a:r>
                      <a:r>
                        <a:rPr lang="fr-FR" sz="2000" b="1" dirty="0" err="1">
                          <a:solidFill>
                            <a:srgbClr val="000000"/>
                          </a:solidFill>
                          <a:effectLst/>
                          <a:latin typeface="Times New Roman"/>
                          <a:ea typeface="Aptos"/>
                          <a:cs typeface="Times New Roman"/>
                        </a:rPr>
                        <a:t>dung</a:t>
                      </a:r>
                      <a:endParaRPr lang="en-US" sz="20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2000" b="1" dirty="0" err="1">
                          <a:solidFill>
                            <a:srgbClr val="000000"/>
                          </a:solidFill>
                          <a:effectLst/>
                          <a:latin typeface="Times New Roman"/>
                          <a:ea typeface="Aptos"/>
                          <a:cs typeface="Times New Roman"/>
                        </a:rPr>
                        <a:t>Thời</a:t>
                      </a:r>
                      <a:r>
                        <a:rPr lang="fr-FR" sz="2000" b="1" dirty="0">
                          <a:solidFill>
                            <a:srgbClr val="000000"/>
                          </a:solidFill>
                          <a:effectLst/>
                          <a:latin typeface="Times New Roman"/>
                          <a:ea typeface="Aptos"/>
                          <a:cs typeface="Times New Roman"/>
                        </a:rPr>
                        <a:t> </a:t>
                      </a:r>
                      <a:r>
                        <a:rPr lang="fr-FR" sz="2000" b="1" dirty="0" err="1">
                          <a:solidFill>
                            <a:srgbClr val="000000"/>
                          </a:solidFill>
                          <a:effectLst/>
                          <a:latin typeface="Times New Roman"/>
                          <a:ea typeface="Aptos"/>
                          <a:cs typeface="Times New Roman"/>
                        </a:rPr>
                        <a:t>gian</a:t>
                      </a:r>
                      <a:r>
                        <a:rPr lang="fr-FR" sz="2000" b="1" dirty="0">
                          <a:solidFill>
                            <a:srgbClr val="000000"/>
                          </a:solidFill>
                          <a:effectLst/>
                          <a:latin typeface="Times New Roman"/>
                          <a:ea typeface="Aptos"/>
                          <a:cs typeface="Times New Roman"/>
                        </a:rPr>
                        <a:t> </a:t>
                      </a:r>
                      <a:r>
                        <a:rPr lang="fr-FR" sz="2000" b="1" dirty="0" err="1">
                          <a:solidFill>
                            <a:srgbClr val="000000"/>
                          </a:solidFill>
                          <a:effectLst/>
                          <a:latin typeface="Times New Roman"/>
                          <a:ea typeface="Aptos"/>
                          <a:cs typeface="Times New Roman"/>
                        </a:rPr>
                        <a:t>thực</a:t>
                      </a:r>
                      <a:r>
                        <a:rPr lang="fr-FR" sz="2000" b="1" dirty="0">
                          <a:solidFill>
                            <a:srgbClr val="000000"/>
                          </a:solidFill>
                          <a:effectLst/>
                          <a:latin typeface="Times New Roman"/>
                          <a:ea typeface="Aptos"/>
                          <a:cs typeface="Times New Roman"/>
                        </a:rPr>
                        <a:t> </a:t>
                      </a:r>
                      <a:r>
                        <a:rPr lang="fr-FR" sz="2000" b="1" dirty="0" err="1">
                          <a:solidFill>
                            <a:srgbClr val="000000"/>
                          </a:solidFill>
                          <a:effectLst/>
                          <a:latin typeface="Times New Roman"/>
                          <a:ea typeface="Aptos"/>
                          <a:cs typeface="Times New Roman"/>
                        </a:rPr>
                        <a:t>hiện</a:t>
                      </a:r>
                      <a:endParaRPr lang="en-US" sz="20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2000" b="1" dirty="0" err="1">
                          <a:solidFill>
                            <a:srgbClr val="000000"/>
                          </a:solidFill>
                          <a:effectLst/>
                          <a:latin typeface="Times New Roman"/>
                          <a:ea typeface="Aptos"/>
                          <a:cs typeface="Times New Roman"/>
                        </a:rPr>
                        <a:t>Người</a:t>
                      </a:r>
                      <a:r>
                        <a:rPr lang="fr-FR" sz="2000" b="1" dirty="0">
                          <a:solidFill>
                            <a:srgbClr val="000000"/>
                          </a:solidFill>
                          <a:effectLst/>
                          <a:latin typeface="Times New Roman"/>
                          <a:ea typeface="Aptos"/>
                          <a:cs typeface="Times New Roman"/>
                        </a:rPr>
                        <a:t> </a:t>
                      </a:r>
                      <a:r>
                        <a:rPr lang="fr-FR" sz="2000" b="1" dirty="0" err="1">
                          <a:solidFill>
                            <a:srgbClr val="000000"/>
                          </a:solidFill>
                          <a:effectLst/>
                          <a:latin typeface="Times New Roman"/>
                          <a:ea typeface="Aptos"/>
                          <a:cs typeface="Times New Roman"/>
                        </a:rPr>
                        <a:t>thực</a:t>
                      </a:r>
                      <a:r>
                        <a:rPr lang="fr-FR" sz="2000" b="1" dirty="0">
                          <a:solidFill>
                            <a:srgbClr val="000000"/>
                          </a:solidFill>
                          <a:effectLst/>
                          <a:latin typeface="Times New Roman"/>
                          <a:ea typeface="Aptos"/>
                          <a:cs typeface="Times New Roman"/>
                        </a:rPr>
                        <a:t> </a:t>
                      </a:r>
                      <a:r>
                        <a:rPr lang="fr-FR" sz="2000" b="1" dirty="0" err="1">
                          <a:solidFill>
                            <a:srgbClr val="000000"/>
                          </a:solidFill>
                          <a:effectLst/>
                          <a:latin typeface="Times New Roman"/>
                          <a:ea typeface="Aptos"/>
                          <a:cs typeface="Times New Roman"/>
                        </a:rPr>
                        <a:t>hiện</a:t>
                      </a:r>
                      <a:endParaRPr lang="en-US" sz="20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2000" b="1">
                          <a:solidFill>
                            <a:srgbClr val="000000"/>
                          </a:solidFill>
                          <a:effectLst/>
                          <a:latin typeface="Times New Roman"/>
                          <a:ea typeface="Aptos"/>
                          <a:cs typeface="Times New Roman"/>
                        </a:rPr>
                        <a:t>Đối tượng khảo sát</a:t>
                      </a:r>
                      <a:endParaRPr lang="en-US" sz="20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just">
                        <a:lnSpc>
                          <a:spcPct val="107000"/>
                        </a:lnSpc>
                        <a:spcBef>
                          <a:spcPts val="600"/>
                        </a:spcBef>
                        <a:spcAft>
                          <a:spcPts val="600"/>
                        </a:spcAft>
                      </a:pPr>
                      <a:r>
                        <a:rPr lang="fr-FR" sz="2000">
                          <a:solidFill>
                            <a:srgbClr val="000000"/>
                          </a:solidFill>
                          <a:effectLst/>
                          <a:latin typeface="Times New Roman"/>
                          <a:ea typeface="Aptos"/>
                          <a:cs typeface="Times New Roman"/>
                        </a:rPr>
                        <a:t> </a:t>
                      </a:r>
                      <a:endParaRPr lang="en-US" sz="20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2000">
                          <a:solidFill>
                            <a:srgbClr val="000000"/>
                          </a:solidFill>
                          <a:effectLst/>
                          <a:latin typeface="Times New Roman"/>
                          <a:ea typeface="Aptos"/>
                          <a:cs typeface="Times New Roman"/>
                        </a:rPr>
                        <a:t> </a:t>
                      </a:r>
                      <a:endParaRPr lang="en-US" sz="20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2000" dirty="0">
                          <a:solidFill>
                            <a:srgbClr val="000000"/>
                          </a:solidFill>
                          <a:effectLst/>
                          <a:latin typeface="Times New Roman"/>
                          <a:ea typeface="Aptos"/>
                          <a:cs typeface="Times New Roman"/>
                        </a:rPr>
                        <a:t> </a:t>
                      </a:r>
                      <a:endParaRPr lang="en-US" sz="20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2000">
                          <a:solidFill>
                            <a:srgbClr val="000000"/>
                          </a:solidFill>
                          <a:effectLst/>
                          <a:latin typeface="Times New Roman"/>
                          <a:ea typeface="Aptos"/>
                          <a:cs typeface="Times New Roman"/>
                        </a:rPr>
                        <a:t> </a:t>
                      </a:r>
                      <a:endParaRPr lang="en-US" sz="20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lnSpc>
                          <a:spcPct val="107000"/>
                        </a:lnSpc>
                        <a:spcBef>
                          <a:spcPts val="600"/>
                        </a:spcBef>
                        <a:spcAft>
                          <a:spcPts val="600"/>
                        </a:spcAft>
                      </a:pPr>
                      <a:r>
                        <a:rPr lang="fr-FR" sz="2000" dirty="0">
                          <a:solidFill>
                            <a:srgbClr val="000000"/>
                          </a:solidFill>
                          <a:effectLst/>
                          <a:latin typeface="Times New Roman"/>
                          <a:ea typeface="Aptos"/>
                          <a:cs typeface="Times New Roman"/>
                        </a:rPr>
                        <a:t> </a:t>
                      </a:r>
                      <a:endParaRPr lang="en-US" sz="20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2000">
                          <a:solidFill>
                            <a:srgbClr val="000000"/>
                          </a:solidFill>
                          <a:effectLst/>
                          <a:latin typeface="Times New Roman"/>
                          <a:ea typeface="Aptos"/>
                          <a:cs typeface="Times New Roman"/>
                        </a:rPr>
                        <a:t> </a:t>
                      </a:r>
                      <a:endParaRPr lang="en-US" sz="20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2000" dirty="0">
                          <a:solidFill>
                            <a:srgbClr val="000000"/>
                          </a:solidFill>
                          <a:effectLst/>
                          <a:latin typeface="Times New Roman"/>
                          <a:ea typeface="Aptos"/>
                          <a:cs typeface="Times New Roman"/>
                        </a:rPr>
                        <a:t> </a:t>
                      </a:r>
                      <a:endParaRPr lang="en-US" sz="20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2000" dirty="0">
                          <a:solidFill>
                            <a:srgbClr val="000000"/>
                          </a:solidFill>
                          <a:effectLst/>
                          <a:latin typeface="Times New Roman"/>
                          <a:ea typeface="Aptos"/>
                          <a:cs typeface="Times New Roman"/>
                        </a:rPr>
                        <a:t> </a:t>
                      </a:r>
                      <a:endParaRPr lang="en-US" sz="20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just">
                        <a:lnSpc>
                          <a:spcPct val="107000"/>
                        </a:lnSpc>
                        <a:spcBef>
                          <a:spcPts val="600"/>
                        </a:spcBef>
                        <a:spcAft>
                          <a:spcPts val="600"/>
                        </a:spcAft>
                      </a:pPr>
                      <a:r>
                        <a:rPr lang="fr-FR" sz="2000">
                          <a:solidFill>
                            <a:srgbClr val="000000"/>
                          </a:solidFill>
                          <a:effectLst/>
                          <a:latin typeface="Times New Roman"/>
                          <a:ea typeface="Aptos"/>
                          <a:cs typeface="Times New Roman"/>
                        </a:rPr>
                        <a:t> </a:t>
                      </a:r>
                      <a:endParaRPr lang="en-US" sz="20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2000">
                          <a:solidFill>
                            <a:srgbClr val="000000"/>
                          </a:solidFill>
                          <a:effectLst/>
                          <a:latin typeface="Times New Roman"/>
                          <a:ea typeface="Aptos"/>
                          <a:cs typeface="Times New Roman"/>
                        </a:rPr>
                        <a:t> </a:t>
                      </a:r>
                      <a:endParaRPr lang="en-US" sz="20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2000">
                          <a:solidFill>
                            <a:srgbClr val="000000"/>
                          </a:solidFill>
                          <a:effectLst/>
                          <a:latin typeface="Times New Roman"/>
                          <a:ea typeface="Aptos"/>
                          <a:cs typeface="Times New Roman"/>
                        </a:rPr>
                        <a:t> </a:t>
                      </a:r>
                      <a:endParaRPr lang="en-US" sz="20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2000" dirty="0">
                          <a:solidFill>
                            <a:srgbClr val="000000"/>
                          </a:solidFill>
                          <a:effectLst/>
                          <a:latin typeface="Times New Roman"/>
                          <a:ea typeface="Aptos"/>
                          <a:cs typeface="Times New Roman"/>
                        </a:rPr>
                        <a:t> </a:t>
                      </a:r>
                      <a:endParaRPr lang="en-US" sz="20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just">
                        <a:lnSpc>
                          <a:spcPct val="107000"/>
                        </a:lnSpc>
                        <a:spcBef>
                          <a:spcPts val="600"/>
                        </a:spcBef>
                        <a:spcAft>
                          <a:spcPts val="600"/>
                        </a:spcAft>
                      </a:pPr>
                      <a:r>
                        <a:rPr lang="fr-FR" sz="2000">
                          <a:solidFill>
                            <a:srgbClr val="000000"/>
                          </a:solidFill>
                          <a:effectLst/>
                          <a:latin typeface="Times New Roman"/>
                          <a:ea typeface="Aptos"/>
                          <a:cs typeface="Times New Roman"/>
                        </a:rPr>
                        <a:t> </a:t>
                      </a:r>
                      <a:endParaRPr lang="en-US" sz="20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2000">
                          <a:solidFill>
                            <a:srgbClr val="000000"/>
                          </a:solidFill>
                          <a:effectLst/>
                          <a:latin typeface="Times New Roman"/>
                          <a:ea typeface="Aptos"/>
                          <a:cs typeface="Times New Roman"/>
                        </a:rPr>
                        <a:t> </a:t>
                      </a:r>
                      <a:endParaRPr lang="en-US" sz="20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2000">
                          <a:solidFill>
                            <a:srgbClr val="000000"/>
                          </a:solidFill>
                          <a:effectLst/>
                          <a:latin typeface="Times New Roman"/>
                          <a:ea typeface="Aptos"/>
                          <a:cs typeface="Times New Roman"/>
                        </a:rPr>
                        <a:t> </a:t>
                      </a:r>
                      <a:endParaRPr lang="en-US" sz="20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2000" dirty="0">
                          <a:solidFill>
                            <a:srgbClr val="000000"/>
                          </a:solidFill>
                          <a:effectLst/>
                          <a:latin typeface="Times New Roman"/>
                          <a:ea typeface="Aptos"/>
                          <a:cs typeface="Times New Roman"/>
                        </a:rPr>
                        <a:t> </a:t>
                      </a:r>
                      <a:endParaRPr lang="en-US" sz="20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22426810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47010"/>
          </a:xfrm>
        </p:spPr>
        <p:txBody>
          <a:bodyPr>
            <a:normAutofit fontScale="90000"/>
          </a:bodyPr>
          <a:lstStyle/>
          <a:p>
            <a:pPr algn="ctr"/>
            <a:r>
              <a:rPr lang="en-US" dirty="0"/>
              <a:t/>
            </a:r>
            <a:br>
              <a:rPr lang="en-US" dirty="0"/>
            </a:br>
            <a:r>
              <a:rPr lang="vi-VN" sz="4000" b="1" dirty="0">
                <a:solidFill>
                  <a:srgbClr val="FF0000"/>
                </a:solidFill>
              </a:rPr>
              <a:t>TIẾT 14, 15, 16 </a:t>
            </a:r>
            <a:br>
              <a:rPr lang="vi-VN" sz="4000" b="1" dirty="0">
                <a:solidFill>
                  <a:srgbClr val="FF0000"/>
                </a:solidFill>
              </a:rPr>
            </a:br>
            <a:r>
              <a:rPr lang="vi-VN" sz="4000" b="1" dirty="0">
                <a:solidFill>
                  <a:srgbClr val="FF0000"/>
                </a:solidFill>
              </a:rPr>
              <a:t>Hoạt động 4:  Khảo sát và báo cáo kết quả khảo sát thực trạng giao tiếp của học sinh trên mạng xã hội</a:t>
            </a:r>
            <a:br>
              <a:rPr lang="vi-VN" sz="4000" b="1" dirty="0">
                <a:solidFill>
                  <a:srgbClr val="FF0000"/>
                </a:solidFill>
              </a:rPr>
            </a:br>
            <a:endParaRPr lang="en-US" sz="4000" b="1" dirty="0">
              <a:solidFill>
                <a:srgbClr val="FF0000"/>
              </a:solidFill>
            </a:endParaRPr>
          </a:p>
        </p:txBody>
      </p:sp>
      <p:sp>
        <p:nvSpPr>
          <p:cNvPr id="3" name="Content Placeholder 2"/>
          <p:cNvSpPr>
            <a:spLocks noGrp="1"/>
          </p:cNvSpPr>
          <p:nvPr>
            <p:ph idx="1"/>
          </p:nvPr>
        </p:nvSpPr>
        <p:spPr/>
        <p:txBody>
          <a:bodyPr/>
          <a:lstStyle/>
          <a:p>
            <a:pPr algn="just">
              <a:lnSpc>
                <a:spcPct val="107000"/>
              </a:lnSpc>
              <a:spcBef>
                <a:spcPts val="600"/>
              </a:spcBef>
              <a:spcAft>
                <a:spcPts val="600"/>
              </a:spcAft>
            </a:pPr>
            <a:r>
              <a:rPr lang="vi-VN" b="1" dirty="0">
                <a:latin typeface="Times New Roman"/>
                <a:ea typeface="Times New Roman"/>
                <a:cs typeface="Times New Roman"/>
              </a:rPr>
              <a:t>Thực hiện khảo sát thực trạng giao tiếp của học sinh trên mạng xã hội.</a:t>
            </a:r>
            <a:endParaRPr lang="en-US" sz="2000" dirty="0">
              <a:latin typeface="Arial"/>
              <a:ea typeface="Arial"/>
              <a:cs typeface="Times New Roman"/>
            </a:endParaRPr>
          </a:p>
          <a:p>
            <a:pPr algn="just">
              <a:lnSpc>
                <a:spcPct val="107000"/>
              </a:lnSpc>
              <a:spcBef>
                <a:spcPts val="600"/>
              </a:spcBef>
              <a:spcAft>
                <a:spcPts val="600"/>
              </a:spcAft>
            </a:pPr>
            <a:r>
              <a:rPr lang="en-US" dirty="0" err="1">
                <a:solidFill>
                  <a:srgbClr val="000000"/>
                </a:solidFill>
                <a:latin typeface="Times New Roman"/>
                <a:ea typeface="Aptos"/>
                <a:cs typeface="Times New Roman"/>
              </a:rPr>
              <a:t>Thảo</a:t>
            </a:r>
            <a:r>
              <a:rPr lang="en-US" dirty="0">
                <a:solidFill>
                  <a:srgbClr val="000000"/>
                </a:solidFill>
                <a:latin typeface="Times New Roman"/>
                <a:ea typeface="Aptos"/>
                <a:cs typeface="Times New Roman"/>
              </a:rPr>
              <a:t> </a:t>
            </a:r>
            <a:r>
              <a:rPr lang="en-US" dirty="0" err="1">
                <a:solidFill>
                  <a:srgbClr val="000000"/>
                </a:solidFill>
                <a:latin typeface="Times New Roman"/>
                <a:ea typeface="Aptos"/>
                <a:cs typeface="Times New Roman"/>
              </a:rPr>
              <a:t>luận</a:t>
            </a:r>
            <a:r>
              <a:rPr lang="en-US" dirty="0">
                <a:solidFill>
                  <a:srgbClr val="000000"/>
                </a:solidFill>
                <a:latin typeface="Times New Roman"/>
                <a:ea typeface="Aptos"/>
                <a:cs typeface="Times New Roman"/>
              </a:rPr>
              <a:t> </a:t>
            </a:r>
            <a:r>
              <a:rPr lang="en-US" dirty="0" err="1">
                <a:solidFill>
                  <a:srgbClr val="000000"/>
                </a:solidFill>
                <a:latin typeface="Times New Roman"/>
                <a:ea typeface="Aptos"/>
                <a:cs typeface="Times New Roman"/>
              </a:rPr>
              <a:t>nhóm</a:t>
            </a:r>
            <a:r>
              <a:rPr lang="vi-VN" dirty="0">
                <a:solidFill>
                  <a:srgbClr val="000000"/>
                </a:solidFill>
                <a:latin typeface="Times New Roman"/>
                <a:ea typeface="Aptos"/>
                <a:cs typeface="Times New Roman"/>
              </a:rPr>
              <a:t> (4 – 6 HS/nhóm).</a:t>
            </a:r>
            <a:endParaRPr lang="en-US" sz="2000" dirty="0">
              <a:latin typeface="Arial"/>
              <a:ea typeface="Arial"/>
              <a:cs typeface="Times New Roman"/>
            </a:endParaRPr>
          </a:p>
          <a:p>
            <a:pPr algn="just">
              <a:lnSpc>
                <a:spcPct val="107000"/>
              </a:lnSpc>
              <a:spcBef>
                <a:spcPts val="600"/>
              </a:spcBef>
              <a:spcAft>
                <a:spcPts val="600"/>
              </a:spcAft>
            </a:pPr>
            <a:r>
              <a:rPr lang="en-US" dirty="0" err="1">
                <a:solidFill>
                  <a:srgbClr val="000000"/>
                </a:solidFill>
                <a:latin typeface="Times New Roman"/>
                <a:ea typeface="Aptos"/>
                <a:cs typeface="Times New Roman"/>
              </a:rPr>
              <a:t>Thực</a:t>
            </a:r>
            <a:r>
              <a:rPr lang="en-US" dirty="0">
                <a:solidFill>
                  <a:srgbClr val="000000"/>
                </a:solidFill>
                <a:latin typeface="Times New Roman"/>
                <a:ea typeface="Aptos"/>
                <a:cs typeface="Times New Roman"/>
              </a:rPr>
              <a:t> </a:t>
            </a:r>
            <a:r>
              <a:rPr lang="vi-VN" dirty="0">
                <a:solidFill>
                  <a:srgbClr val="000000"/>
                </a:solidFill>
                <a:latin typeface="Times New Roman"/>
                <a:ea typeface="Aptos"/>
                <a:cs typeface="Times New Roman"/>
              </a:rPr>
              <a:t>hiện nhiệm vụ:</a:t>
            </a:r>
            <a:endParaRPr lang="en-US" sz="2000" dirty="0">
              <a:latin typeface="Arial"/>
              <a:ea typeface="Arial"/>
              <a:cs typeface="Times New Roman"/>
            </a:endParaRPr>
          </a:p>
          <a:p>
            <a:pPr algn="just">
              <a:lnSpc>
                <a:spcPct val="107000"/>
              </a:lnSpc>
              <a:spcBef>
                <a:spcPts val="600"/>
              </a:spcBef>
              <a:spcAft>
                <a:spcPts val="600"/>
              </a:spcAft>
            </a:pPr>
            <a:r>
              <a:rPr lang="vi-VN" i="1" dirty="0">
                <a:solidFill>
                  <a:srgbClr val="000000"/>
                </a:solidFill>
                <a:latin typeface="Times New Roman"/>
                <a:ea typeface="Aptos"/>
                <a:cs typeface="Times New Roman"/>
              </a:rPr>
              <a:t>Thực hiện khảo sát thực trạng giao tiếp của học sinh trên mạng xã hội.</a:t>
            </a:r>
            <a:endParaRPr lang="en-US" sz="2000" dirty="0">
              <a:latin typeface="Arial"/>
              <a:ea typeface="Arial"/>
              <a:cs typeface="Times New Roman"/>
            </a:endParaRPr>
          </a:p>
          <a:p>
            <a:endParaRPr lang="en-US" dirty="0"/>
          </a:p>
        </p:txBody>
      </p:sp>
    </p:spTree>
    <p:extLst>
      <p:ext uri="{BB962C8B-B14F-4D97-AF65-F5344CB8AC3E}">
        <p14:creationId xmlns:p14="http://schemas.microsoft.com/office/powerpoint/2010/main" val="3437638672"/>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4249"/>
            <a:ext cx="10515600" cy="5352716"/>
          </a:xfrm>
        </p:spPr>
        <p:txBody>
          <a:bodyPr/>
          <a:lstStyle/>
          <a:p>
            <a:pPr algn="just">
              <a:lnSpc>
                <a:spcPct val="107000"/>
              </a:lnSpc>
              <a:spcBef>
                <a:spcPts val="600"/>
              </a:spcBef>
              <a:spcAft>
                <a:spcPts val="600"/>
              </a:spcAft>
            </a:pPr>
            <a:r>
              <a:rPr lang="vi-VN" b="1" dirty="0">
                <a:latin typeface="Times New Roman"/>
                <a:ea typeface="Times New Roman"/>
                <a:cs typeface="Times New Roman"/>
              </a:rPr>
              <a:t>Viết báo cáo kết quả khảo sát thực trạng giao tiếp của học sinh trên mạng xã hội. </a:t>
            </a:r>
            <a:endParaRPr lang="en-US" sz="2000" dirty="0">
              <a:latin typeface="Arial"/>
              <a:ea typeface="Arial"/>
              <a:cs typeface="Times New Roman"/>
            </a:endParaRPr>
          </a:p>
          <a:p>
            <a:pPr marR="80010" algn="just">
              <a:lnSpc>
                <a:spcPct val="107000"/>
              </a:lnSpc>
              <a:spcBef>
                <a:spcPts val="600"/>
              </a:spcBef>
              <a:spcAft>
                <a:spcPts val="600"/>
              </a:spcAft>
              <a:tabLst>
                <a:tab pos="2863850" algn="l"/>
              </a:tabLst>
            </a:pPr>
            <a:r>
              <a:rPr lang="vi-VN" dirty="0">
                <a:solidFill>
                  <a:srgbClr val="000000"/>
                </a:solidFill>
                <a:latin typeface="Times New Roman"/>
                <a:ea typeface="Aptos"/>
                <a:cs typeface="Times New Roman"/>
              </a:rPr>
              <a:t>- </a:t>
            </a:r>
            <a:r>
              <a:rPr lang="vi-VN" dirty="0">
                <a:latin typeface="Times New Roman"/>
                <a:ea typeface="Arial"/>
                <a:cs typeface="Times New Roman"/>
              </a:rPr>
              <a:t>HS hoạt động nhóm như đã giao thực hiện kế hoạch khảo sát.</a:t>
            </a:r>
            <a:endParaRPr lang="en-US" sz="2000" dirty="0">
              <a:latin typeface="Arial"/>
              <a:ea typeface="Arial"/>
              <a:cs typeface="Times New Roman"/>
            </a:endParaRPr>
          </a:p>
          <a:p>
            <a:pPr algn="just">
              <a:lnSpc>
                <a:spcPct val="107000"/>
              </a:lnSpc>
              <a:spcBef>
                <a:spcPts val="600"/>
              </a:spcBef>
              <a:spcAft>
                <a:spcPts val="600"/>
              </a:spcAft>
            </a:pPr>
            <a:r>
              <a:rPr lang="en-US" dirty="0">
                <a:solidFill>
                  <a:srgbClr val="000000"/>
                </a:solidFill>
                <a:latin typeface="Times New Roman"/>
                <a:ea typeface="Aptos"/>
                <a:cs typeface="Times New Roman"/>
              </a:rPr>
              <a:t>C</a:t>
            </a:r>
            <a:r>
              <a:rPr lang="vi-VN" dirty="0">
                <a:solidFill>
                  <a:srgbClr val="000000"/>
                </a:solidFill>
                <a:latin typeface="Times New Roman"/>
                <a:ea typeface="Aptos"/>
                <a:cs typeface="Times New Roman"/>
              </a:rPr>
              <a:t>ác nhóm, thảo luận và thực hiện nhiệm vụ: </a:t>
            </a:r>
            <a:r>
              <a:rPr lang="vi-VN" i="1" dirty="0">
                <a:solidFill>
                  <a:srgbClr val="000000"/>
                </a:solidFill>
                <a:latin typeface="Times New Roman"/>
                <a:ea typeface="Aptos"/>
                <a:cs typeface="Times New Roman"/>
              </a:rPr>
              <a:t>Viết báo cáo kết quả khảo sát thực trạng giao tiếp của học sinh trên mạng.</a:t>
            </a:r>
            <a:r>
              <a:rPr lang="vi-VN" dirty="0">
                <a:solidFill>
                  <a:srgbClr val="000000"/>
                </a:solidFill>
                <a:latin typeface="Times New Roman"/>
                <a:ea typeface="Aptos"/>
                <a:cs typeface="Times New Roman"/>
              </a:rPr>
              <a:t> </a:t>
            </a:r>
            <a:endParaRPr lang="en-US" sz="2000" dirty="0">
              <a:latin typeface="Arial"/>
              <a:ea typeface="Arial"/>
              <a:cs typeface="Times New Roman"/>
            </a:endParaRPr>
          </a:p>
          <a:p>
            <a:endParaRPr lang="en-US" dirty="0"/>
          </a:p>
        </p:txBody>
      </p:sp>
    </p:spTree>
    <p:extLst>
      <p:ext uri="{BB962C8B-B14F-4D97-AF65-F5344CB8AC3E}">
        <p14:creationId xmlns:p14="http://schemas.microsoft.com/office/powerpoint/2010/main" val="1542585773"/>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88678"/>
          </a:xfrm>
        </p:spPr>
        <p:txBody>
          <a:bodyPr>
            <a:normAutofit fontScale="90000"/>
          </a:bodyPr>
          <a:lstStyle/>
          <a:p>
            <a:pPr algn="ctr">
              <a:lnSpc>
                <a:spcPct val="107000"/>
              </a:lnSpc>
              <a:spcBef>
                <a:spcPts val="600"/>
              </a:spcBef>
              <a:spcAft>
                <a:spcPts val="600"/>
              </a:spcAft>
            </a:pPr>
            <a:r>
              <a:rPr lang="en-US" b="1" dirty="0">
                <a:solidFill>
                  <a:srgbClr val="FF0000"/>
                </a:solidFill>
                <a:ea typeface="SimSun"/>
                <a:cs typeface="Times New Roman"/>
              </a:rPr>
              <a:t/>
            </a:r>
            <a:br>
              <a:rPr lang="en-US" b="1" dirty="0">
                <a:solidFill>
                  <a:srgbClr val="FF0000"/>
                </a:solidFill>
                <a:ea typeface="SimSun"/>
                <a:cs typeface="Times New Roman"/>
              </a:rPr>
            </a:br>
            <a:r>
              <a:rPr lang="vi-VN" b="1" dirty="0">
                <a:solidFill>
                  <a:srgbClr val="FF0000"/>
                </a:solidFill>
                <a:ea typeface="SimSun"/>
                <a:cs typeface="Times New Roman"/>
              </a:rPr>
              <a:t>Tiết 10</a:t>
            </a:r>
            <a:r>
              <a:rPr lang="en-US" sz="3600" dirty="0">
                <a:latin typeface="Arial"/>
                <a:ea typeface="Arial"/>
                <a:cs typeface="Times New Roman"/>
              </a:rPr>
              <a:t/>
            </a:r>
            <a:br>
              <a:rPr lang="en-US" sz="3600" dirty="0">
                <a:latin typeface="Arial"/>
                <a:ea typeface="Arial"/>
                <a:cs typeface="Times New Roman"/>
              </a:rPr>
            </a:br>
            <a:r>
              <a:rPr lang="vi-VN" b="1" dirty="0">
                <a:solidFill>
                  <a:schemeClr val="accent1"/>
                </a:solidFill>
                <a:ea typeface="SimSun"/>
                <a:cs typeface="Times New Roman"/>
              </a:rPr>
              <a:t>I. Tìm hiểu các nội dung, hình thức, phương pháp trải nghiệm của chủ đề </a:t>
            </a:r>
            <a:r>
              <a:rPr lang="en-US" sz="3600" dirty="0">
                <a:solidFill>
                  <a:schemeClr val="accent1"/>
                </a:solidFill>
                <a:latin typeface="Arial"/>
                <a:ea typeface="Arial"/>
                <a:cs typeface="Times New Roman"/>
              </a:rPr>
              <a:t/>
            </a:r>
            <a:br>
              <a:rPr lang="en-US" sz="3600" dirty="0">
                <a:solidFill>
                  <a:schemeClr val="accent1"/>
                </a:solidFill>
                <a:latin typeface="Arial"/>
                <a:ea typeface="Arial"/>
                <a:cs typeface="Times New Roman"/>
              </a:rPr>
            </a:br>
            <a:endParaRPr lang="en-US" dirty="0">
              <a:solidFill>
                <a:schemeClr val="accent1"/>
              </a:solidFill>
            </a:endParaRPr>
          </a:p>
        </p:txBody>
      </p:sp>
      <p:sp>
        <p:nvSpPr>
          <p:cNvPr id="3" name="Content Placeholder 2"/>
          <p:cNvSpPr>
            <a:spLocks noGrp="1"/>
          </p:cNvSpPr>
          <p:nvPr>
            <p:ph idx="1"/>
          </p:nvPr>
        </p:nvSpPr>
        <p:spPr>
          <a:xfrm>
            <a:off x="838200" y="2228044"/>
            <a:ext cx="10515600" cy="3948919"/>
          </a:xfrm>
        </p:spPr>
        <p:txBody>
          <a:bodyPr>
            <a:normAutofit fontScale="92500" lnSpcReduction="10000"/>
          </a:bodyPr>
          <a:lstStyle/>
          <a:p>
            <a:pPr algn="just">
              <a:lnSpc>
                <a:spcPct val="107000"/>
              </a:lnSpc>
              <a:spcBef>
                <a:spcPts val="600"/>
              </a:spcBef>
              <a:spcAft>
                <a:spcPts val="600"/>
              </a:spcAft>
            </a:pPr>
            <a:r>
              <a:rPr lang="en-US" dirty="0">
                <a:solidFill>
                  <a:srgbClr val="333333"/>
                </a:solidFill>
                <a:latin typeface="Times New Roman"/>
                <a:ea typeface="Times New Roman"/>
                <a:cs typeface="Times New Roman"/>
              </a:rPr>
              <a:t>HS </a:t>
            </a:r>
            <a:r>
              <a:rPr lang="en-US" dirty="0" err="1">
                <a:solidFill>
                  <a:srgbClr val="333333"/>
                </a:solidFill>
                <a:latin typeface="Times New Roman"/>
                <a:ea typeface="Times New Roman"/>
                <a:cs typeface="Times New Roman"/>
              </a:rPr>
              <a:t>cả</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lớp</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chơi</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trò</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chơi</a:t>
            </a:r>
            <a:r>
              <a:rPr lang="en-US" dirty="0">
                <a:solidFill>
                  <a:srgbClr val="333333"/>
                </a:solidFill>
                <a:latin typeface="Times New Roman"/>
                <a:ea typeface="Times New Roman"/>
                <a:cs typeface="Times New Roman"/>
              </a:rPr>
              <a:t> “Bingo </a:t>
            </a:r>
            <a:r>
              <a:rPr lang="en-US" dirty="0" err="1">
                <a:solidFill>
                  <a:srgbClr val="333333"/>
                </a:solidFill>
                <a:latin typeface="Times New Roman"/>
                <a:ea typeface="Times New Roman"/>
                <a:cs typeface="Times New Roman"/>
              </a:rPr>
              <a:t>về</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giao</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tiếp</a:t>
            </a:r>
            <a:r>
              <a:rPr lang="en-US" dirty="0">
                <a:solidFill>
                  <a:srgbClr val="333333"/>
                </a:solidFill>
                <a:latin typeface="Times New Roman"/>
                <a:ea typeface="Times New Roman"/>
                <a:cs typeface="Times New Roman"/>
              </a:rPr>
              <a:t>”.</a:t>
            </a:r>
            <a:endParaRPr lang="en-US" sz="2000" dirty="0">
              <a:latin typeface="Arial"/>
              <a:ea typeface="Arial"/>
              <a:cs typeface="Times New Roman"/>
            </a:endParaRPr>
          </a:p>
          <a:p>
            <a:pPr>
              <a:lnSpc>
                <a:spcPct val="107000"/>
              </a:lnSpc>
              <a:spcBef>
                <a:spcPts val="600"/>
              </a:spcBef>
              <a:spcAft>
                <a:spcPts val="600"/>
              </a:spcAft>
            </a:pPr>
            <a:r>
              <a:rPr lang="en-US" dirty="0" err="1">
                <a:solidFill>
                  <a:srgbClr val="333333"/>
                </a:solidFill>
                <a:latin typeface="Times New Roman"/>
                <a:ea typeface="Times New Roman"/>
                <a:cs typeface="Times New Roman"/>
              </a:rPr>
              <a:t>Luật</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chơi</a:t>
            </a:r>
            <a:r>
              <a:rPr lang="en-US" dirty="0">
                <a:solidFill>
                  <a:srgbClr val="333333"/>
                </a:solidFill>
                <a:latin typeface="Times New Roman"/>
                <a:ea typeface="Times New Roman"/>
                <a:cs typeface="Times New Roman"/>
              </a:rPr>
              <a:t>:</a:t>
            </a:r>
            <a:endParaRPr lang="en-US" sz="2000" dirty="0">
              <a:latin typeface="Arial"/>
              <a:ea typeface="Arial"/>
              <a:cs typeface="Times New Roman"/>
            </a:endParaRPr>
          </a:p>
          <a:p>
            <a:pPr marL="0" indent="0" algn="just">
              <a:lnSpc>
                <a:spcPct val="107000"/>
              </a:lnSpc>
              <a:spcBef>
                <a:spcPts val="600"/>
              </a:spcBef>
              <a:spcAft>
                <a:spcPts val="600"/>
              </a:spcAft>
              <a:buNone/>
            </a:pPr>
            <a:r>
              <a:rPr lang="en-US" dirty="0">
                <a:solidFill>
                  <a:srgbClr val="333333"/>
                </a:solidFill>
                <a:latin typeface="Times New Roman"/>
                <a:ea typeface="Times New Roman"/>
                <a:cs typeface="Times New Roman"/>
              </a:rPr>
              <a:t>	- </a:t>
            </a:r>
            <a:r>
              <a:rPr lang="en-US" dirty="0" err="1">
                <a:solidFill>
                  <a:srgbClr val="333333"/>
                </a:solidFill>
                <a:latin typeface="Times New Roman"/>
                <a:ea typeface="Times New Roman"/>
                <a:cs typeface="Times New Roman"/>
              </a:rPr>
              <a:t>Mỗi</a:t>
            </a:r>
            <a:r>
              <a:rPr lang="en-US" dirty="0">
                <a:solidFill>
                  <a:srgbClr val="333333"/>
                </a:solidFill>
                <a:latin typeface="Times New Roman"/>
                <a:ea typeface="Times New Roman"/>
                <a:cs typeface="Times New Roman"/>
              </a:rPr>
              <a:t> HS </a:t>
            </a:r>
            <a:r>
              <a:rPr lang="en-US" dirty="0" err="1">
                <a:solidFill>
                  <a:srgbClr val="333333"/>
                </a:solidFill>
                <a:latin typeface="Times New Roman"/>
                <a:ea typeface="Times New Roman"/>
                <a:cs typeface="Times New Roman"/>
              </a:rPr>
              <a:t>sẽ</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nhận</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được</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một</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phiếu</a:t>
            </a:r>
            <a:r>
              <a:rPr lang="en-US" dirty="0">
                <a:solidFill>
                  <a:srgbClr val="333333"/>
                </a:solidFill>
                <a:latin typeface="Times New Roman"/>
                <a:ea typeface="Times New Roman"/>
                <a:cs typeface="Times New Roman"/>
              </a:rPr>
              <a:t> Bingo </a:t>
            </a:r>
            <a:r>
              <a:rPr lang="en-US" dirty="0" err="1">
                <a:solidFill>
                  <a:srgbClr val="333333"/>
                </a:solidFill>
                <a:latin typeface="Times New Roman"/>
                <a:ea typeface="Times New Roman"/>
                <a:cs typeface="Times New Roman"/>
              </a:rPr>
              <a:t>với</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các</a:t>
            </a:r>
            <a:r>
              <a:rPr lang="en-US" dirty="0">
                <a:solidFill>
                  <a:srgbClr val="333333"/>
                </a:solidFill>
                <a:latin typeface="Times New Roman"/>
                <a:ea typeface="Times New Roman"/>
                <a:cs typeface="Times New Roman"/>
              </a:rPr>
              <a:t> ô </a:t>
            </a:r>
            <a:r>
              <a:rPr lang="en-US" dirty="0" err="1">
                <a:solidFill>
                  <a:srgbClr val="333333"/>
                </a:solidFill>
                <a:latin typeface="Times New Roman"/>
                <a:ea typeface="Times New Roman"/>
                <a:cs typeface="Times New Roman"/>
              </a:rPr>
              <a:t>vuông</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về</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hành</a:t>
            </a:r>
            <a:r>
              <a:rPr lang="en-US" dirty="0">
                <a:solidFill>
                  <a:srgbClr val="333333"/>
                </a:solidFill>
                <a:latin typeface="Times New Roman"/>
                <a:ea typeface="Times New Roman"/>
                <a:cs typeface="Times New Roman"/>
              </a:rPr>
              <a:t> vi </a:t>
            </a:r>
            <a:r>
              <a:rPr lang="en-US" dirty="0" err="1">
                <a:solidFill>
                  <a:srgbClr val="333333"/>
                </a:solidFill>
                <a:latin typeface="Times New Roman"/>
                <a:ea typeface="Times New Roman"/>
                <a:cs typeface="Times New Roman"/>
              </a:rPr>
              <a:t>giao</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tiếp</a:t>
            </a:r>
            <a:r>
              <a:rPr lang="en-US" dirty="0">
                <a:solidFill>
                  <a:srgbClr val="333333"/>
                </a:solidFill>
                <a:latin typeface="Times New Roman"/>
                <a:ea typeface="Times New Roman"/>
                <a:cs typeface="Times New Roman"/>
              </a:rPr>
              <a:t>. HS </a:t>
            </a:r>
            <a:r>
              <a:rPr lang="en-US" dirty="0" err="1">
                <a:solidFill>
                  <a:srgbClr val="333333"/>
                </a:solidFill>
                <a:latin typeface="Times New Roman"/>
                <a:ea typeface="Times New Roman"/>
                <a:cs typeface="Times New Roman"/>
              </a:rPr>
              <a:t>ghi</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tên</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mình</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trên</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hành</a:t>
            </a:r>
            <a:r>
              <a:rPr lang="en-US" dirty="0">
                <a:solidFill>
                  <a:srgbClr val="333333"/>
                </a:solidFill>
                <a:latin typeface="Times New Roman"/>
                <a:ea typeface="Times New Roman"/>
                <a:cs typeface="Times New Roman"/>
              </a:rPr>
              <a:t> vi </a:t>
            </a:r>
            <a:r>
              <a:rPr lang="en-US" dirty="0" err="1">
                <a:solidFill>
                  <a:srgbClr val="333333"/>
                </a:solidFill>
                <a:latin typeface="Times New Roman"/>
                <a:ea typeface="Times New Roman"/>
                <a:cs typeface="Times New Roman"/>
              </a:rPr>
              <a:t>giao</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tiếp</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phù</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hợp</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với</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bản</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thân</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sau</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đó</a:t>
            </a:r>
            <a:r>
              <a:rPr lang="en-US" dirty="0">
                <a:solidFill>
                  <a:srgbClr val="333333"/>
                </a:solidFill>
                <a:latin typeface="Times New Roman"/>
                <a:ea typeface="Times New Roman"/>
                <a:cs typeface="Times New Roman"/>
              </a:rPr>
              <a:t> HS </a:t>
            </a:r>
            <a:r>
              <a:rPr lang="en-US" dirty="0" err="1">
                <a:solidFill>
                  <a:srgbClr val="333333"/>
                </a:solidFill>
                <a:latin typeface="Times New Roman"/>
                <a:ea typeface="Times New Roman"/>
                <a:cs typeface="Times New Roman"/>
              </a:rPr>
              <a:t>được</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Phép</a:t>
            </a:r>
            <a:r>
              <a:rPr lang="en-US" dirty="0">
                <a:solidFill>
                  <a:srgbClr val="333333"/>
                </a:solidFill>
                <a:latin typeface="Times New Roman"/>
                <a:ea typeface="Times New Roman"/>
                <a:cs typeface="Times New Roman"/>
              </a:rPr>
              <a:t> di </a:t>
            </a:r>
            <a:r>
              <a:rPr lang="en-US" dirty="0" err="1">
                <a:solidFill>
                  <a:srgbClr val="333333"/>
                </a:solidFill>
                <a:latin typeface="Times New Roman"/>
                <a:ea typeface="Times New Roman"/>
                <a:cs typeface="Times New Roman"/>
              </a:rPr>
              <a:t>chuyển</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đến</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các</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bạn</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trong</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lớp</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hỏi</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các</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bạn</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về</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hành</a:t>
            </a:r>
            <a:r>
              <a:rPr lang="en-US" dirty="0">
                <a:solidFill>
                  <a:srgbClr val="333333"/>
                </a:solidFill>
                <a:latin typeface="Times New Roman"/>
                <a:ea typeface="Times New Roman"/>
                <a:cs typeface="Times New Roman"/>
              </a:rPr>
              <a:t> vi </a:t>
            </a:r>
            <a:r>
              <a:rPr lang="en-US" dirty="0" err="1">
                <a:solidFill>
                  <a:srgbClr val="333333"/>
                </a:solidFill>
                <a:latin typeface="Times New Roman"/>
                <a:ea typeface="Times New Roman"/>
                <a:cs typeface="Times New Roman"/>
              </a:rPr>
              <a:t>giao</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tiếp</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của</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họ</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và</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ghi</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tên</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các</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bạn</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trên</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hành</a:t>
            </a:r>
            <a:r>
              <a:rPr lang="en-US" dirty="0">
                <a:solidFill>
                  <a:srgbClr val="333333"/>
                </a:solidFill>
                <a:latin typeface="Times New Roman"/>
                <a:ea typeface="Times New Roman"/>
                <a:cs typeface="Times New Roman"/>
              </a:rPr>
              <a:t> vi </a:t>
            </a:r>
            <a:r>
              <a:rPr lang="en-US" dirty="0" err="1">
                <a:solidFill>
                  <a:srgbClr val="333333"/>
                </a:solidFill>
                <a:latin typeface="Times New Roman"/>
                <a:ea typeface="Times New Roman"/>
                <a:cs typeface="Times New Roman"/>
              </a:rPr>
              <a:t>đó</a:t>
            </a:r>
            <a:r>
              <a:rPr lang="en-US" dirty="0">
                <a:solidFill>
                  <a:srgbClr val="333333"/>
                </a:solidFill>
                <a:latin typeface="Times New Roman"/>
                <a:ea typeface="Times New Roman"/>
                <a:cs typeface="Times New Roman"/>
              </a:rPr>
              <a:t>.</a:t>
            </a:r>
            <a:endParaRPr lang="en-US" sz="2000" dirty="0">
              <a:latin typeface="Arial"/>
              <a:ea typeface="Arial"/>
              <a:cs typeface="Times New Roman"/>
            </a:endParaRPr>
          </a:p>
          <a:p>
            <a:pPr marL="0" indent="0" algn="just">
              <a:lnSpc>
                <a:spcPct val="107000"/>
              </a:lnSpc>
              <a:spcBef>
                <a:spcPts val="600"/>
              </a:spcBef>
              <a:spcAft>
                <a:spcPts val="600"/>
              </a:spcAft>
              <a:buNone/>
            </a:pPr>
            <a:r>
              <a:rPr lang="en-US" dirty="0">
                <a:solidFill>
                  <a:srgbClr val="333333"/>
                </a:solidFill>
                <a:latin typeface="Times New Roman"/>
                <a:ea typeface="Times New Roman"/>
                <a:cs typeface="Times New Roman"/>
              </a:rPr>
              <a:t>	- </a:t>
            </a:r>
            <a:r>
              <a:rPr lang="en-US" dirty="0" err="1">
                <a:solidFill>
                  <a:srgbClr val="333333"/>
                </a:solidFill>
                <a:latin typeface="Times New Roman"/>
                <a:ea typeface="Times New Roman"/>
                <a:cs typeface="Times New Roman"/>
              </a:rPr>
              <a:t>Nếu</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tìm</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được</a:t>
            </a:r>
            <a:r>
              <a:rPr lang="en-US" dirty="0">
                <a:solidFill>
                  <a:srgbClr val="333333"/>
                </a:solidFill>
                <a:latin typeface="Times New Roman"/>
                <a:ea typeface="Times New Roman"/>
                <a:cs typeface="Times New Roman"/>
              </a:rPr>
              <a:t> 4 </a:t>
            </a:r>
            <a:r>
              <a:rPr lang="en-US" dirty="0" err="1">
                <a:solidFill>
                  <a:srgbClr val="333333"/>
                </a:solidFill>
                <a:latin typeface="Times New Roman"/>
                <a:ea typeface="Times New Roman"/>
                <a:cs typeface="Times New Roman"/>
              </a:rPr>
              <a:t>hành</a:t>
            </a:r>
            <a:r>
              <a:rPr lang="en-US" dirty="0">
                <a:solidFill>
                  <a:srgbClr val="333333"/>
                </a:solidFill>
                <a:latin typeface="Times New Roman"/>
                <a:ea typeface="Times New Roman"/>
                <a:cs typeface="Times New Roman"/>
              </a:rPr>
              <a:t> vi </a:t>
            </a:r>
            <a:r>
              <a:rPr lang="en-US" dirty="0" err="1">
                <a:solidFill>
                  <a:srgbClr val="333333"/>
                </a:solidFill>
                <a:latin typeface="Times New Roman"/>
                <a:ea typeface="Times New Roman"/>
                <a:cs typeface="Times New Roman"/>
              </a:rPr>
              <a:t>tạo</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thành</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một</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hàng</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dọc</a:t>
            </a:r>
            <a:r>
              <a:rPr lang="en-US" dirty="0">
                <a:solidFill>
                  <a:srgbClr val="333333"/>
                </a:solidFill>
                <a:latin typeface="Times New Roman"/>
                <a:ea typeface="Times New Roman"/>
                <a:cs typeface="Times New Roman"/>
              </a:rPr>
              <a:t>/</a:t>
            </a:r>
            <a:r>
              <a:rPr lang="en-US" dirty="0" err="1">
                <a:solidFill>
                  <a:srgbClr val="333333"/>
                </a:solidFill>
                <a:latin typeface="Times New Roman"/>
                <a:ea typeface="Times New Roman"/>
                <a:cs typeface="Times New Roman"/>
              </a:rPr>
              <a:t>ngang</a:t>
            </a:r>
            <a:r>
              <a:rPr lang="en-US" dirty="0">
                <a:solidFill>
                  <a:srgbClr val="333333"/>
                </a:solidFill>
                <a:latin typeface="Times New Roman"/>
                <a:ea typeface="Times New Roman"/>
                <a:cs typeface="Times New Roman"/>
              </a:rPr>
              <a:t>/</a:t>
            </a:r>
            <a:r>
              <a:rPr lang="en-US" dirty="0" err="1">
                <a:solidFill>
                  <a:srgbClr val="333333"/>
                </a:solidFill>
                <a:latin typeface="Times New Roman"/>
                <a:ea typeface="Times New Roman"/>
                <a:cs typeface="Times New Roman"/>
              </a:rPr>
              <a:t>chéo</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hoặc</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tìm</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được</a:t>
            </a:r>
            <a:r>
              <a:rPr lang="en-US" dirty="0">
                <a:solidFill>
                  <a:srgbClr val="333333"/>
                </a:solidFill>
                <a:latin typeface="Times New Roman"/>
                <a:ea typeface="Times New Roman"/>
                <a:cs typeface="Times New Roman"/>
              </a:rPr>
              <a:t> 4 </a:t>
            </a:r>
            <a:r>
              <a:rPr lang="en-US" dirty="0" err="1">
                <a:solidFill>
                  <a:srgbClr val="333333"/>
                </a:solidFill>
                <a:latin typeface="Times New Roman"/>
                <a:ea typeface="Times New Roman"/>
                <a:cs typeface="Times New Roman"/>
              </a:rPr>
              <a:t>điểm</a:t>
            </a:r>
            <a:r>
              <a:rPr lang="en-US" dirty="0">
                <a:solidFill>
                  <a:srgbClr val="333333"/>
                </a:solidFill>
                <a:latin typeface="Times New Roman"/>
                <a:ea typeface="Times New Roman"/>
                <a:cs typeface="Times New Roman"/>
              </a:rPr>
              <a:t> ở 4 </a:t>
            </a:r>
            <a:r>
              <a:rPr lang="en-US" dirty="0" err="1">
                <a:solidFill>
                  <a:srgbClr val="333333"/>
                </a:solidFill>
                <a:latin typeface="Times New Roman"/>
                <a:ea typeface="Times New Roman"/>
                <a:cs typeface="Times New Roman"/>
              </a:rPr>
              <a:t>góc</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phiếu</a:t>
            </a:r>
            <a:r>
              <a:rPr lang="en-US" dirty="0">
                <a:solidFill>
                  <a:srgbClr val="333333"/>
                </a:solidFill>
                <a:latin typeface="Times New Roman"/>
                <a:ea typeface="Times New Roman"/>
                <a:cs typeface="Times New Roman"/>
              </a:rPr>
              <a:t>, HS </a:t>
            </a:r>
            <a:r>
              <a:rPr lang="en-US" dirty="0" err="1">
                <a:solidFill>
                  <a:srgbClr val="333333"/>
                </a:solidFill>
                <a:latin typeface="Times New Roman"/>
                <a:ea typeface="Times New Roman"/>
                <a:cs typeface="Times New Roman"/>
              </a:rPr>
              <a:t>hô</a:t>
            </a:r>
            <a:r>
              <a:rPr lang="en-US" dirty="0">
                <a:solidFill>
                  <a:srgbClr val="333333"/>
                </a:solidFill>
                <a:latin typeface="Times New Roman"/>
                <a:ea typeface="Times New Roman"/>
                <a:cs typeface="Times New Roman"/>
              </a:rPr>
              <a:t> to “Bingo” </a:t>
            </a:r>
            <a:r>
              <a:rPr lang="en-US" dirty="0" err="1">
                <a:solidFill>
                  <a:srgbClr val="333333"/>
                </a:solidFill>
                <a:latin typeface="Times New Roman"/>
                <a:ea typeface="Times New Roman"/>
                <a:cs typeface="Times New Roman"/>
              </a:rPr>
              <a:t>sẽ</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là</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người</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chiến</a:t>
            </a:r>
            <a:r>
              <a:rPr lang="en-US" dirty="0">
                <a:solidFill>
                  <a:srgbClr val="333333"/>
                </a:solidFill>
                <a:latin typeface="Times New Roman"/>
                <a:ea typeface="Times New Roman"/>
                <a:cs typeface="Times New Roman"/>
              </a:rPr>
              <a:t> </a:t>
            </a:r>
            <a:r>
              <a:rPr lang="en-US" dirty="0" err="1">
                <a:solidFill>
                  <a:srgbClr val="333333"/>
                </a:solidFill>
                <a:latin typeface="Times New Roman"/>
                <a:ea typeface="Times New Roman"/>
                <a:cs typeface="Times New Roman"/>
              </a:rPr>
              <a:t>thắng</a:t>
            </a:r>
            <a:r>
              <a:rPr lang="en-US" dirty="0">
                <a:solidFill>
                  <a:srgbClr val="333333"/>
                </a:solidFill>
                <a:latin typeface="Times New Roman"/>
                <a:ea typeface="Times New Roman"/>
                <a:cs typeface="Times New Roman"/>
              </a:rPr>
              <a:t>.</a:t>
            </a:r>
            <a:endParaRPr lang="en-US" sz="2000" dirty="0">
              <a:latin typeface="Arial"/>
              <a:ea typeface="Arial"/>
              <a:cs typeface="Times New Roman"/>
            </a:endParaRPr>
          </a:p>
          <a:p>
            <a:pPr marL="0" indent="0">
              <a:buNone/>
            </a:pPr>
            <a:endParaRPr lang="en-US" dirty="0"/>
          </a:p>
        </p:txBody>
      </p:sp>
    </p:spTree>
    <p:extLst>
      <p:ext uri="{BB962C8B-B14F-4D97-AF65-F5344CB8AC3E}">
        <p14:creationId xmlns:p14="http://schemas.microsoft.com/office/powerpoint/2010/main" val="1904713112"/>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5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5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5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195" y="184821"/>
            <a:ext cx="10515600" cy="1325563"/>
          </a:xfrm>
        </p:spPr>
        <p:txBody>
          <a:bodyPr/>
          <a:lstStyle/>
          <a:p>
            <a:pPr algn="ctr"/>
            <a:r>
              <a:rPr lang="en-US" dirty="0"/>
              <a:t>	</a:t>
            </a:r>
            <a:r>
              <a:rPr lang="vi-VN" sz="4000" dirty="0"/>
              <a:t>Báo cáo kết quả khảo sát thực trạng giao tiếp của học sinh trên mạng xã hội trước lớp</a:t>
            </a:r>
            <a:endParaRPr lang="en-US" sz="40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2435" y="2442518"/>
            <a:ext cx="9465971" cy="384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07584" y="1425096"/>
            <a:ext cx="9800822" cy="1146211"/>
          </a:xfrm>
          <a:prstGeom prst="rect">
            <a:avLst/>
          </a:prstGeom>
        </p:spPr>
        <p:txBody>
          <a:bodyPr wrap="square">
            <a:spAutoFit/>
          </a:bodyPr>
          <a:lstStyle/>
          <a:p>
            <a:pPr>
              <a:lnSpc>
                <a:spcPct val="107000"/>
              </a:lnSpc>
              <a:spcBef>
                <a:spcPts val="600"/>
              </a:spcBef>
              <a:spcAft>
                <a:spcPts val="600"/>
              </a:spcAft>
            </a:pPr>
            <a:r>
              <a:rPr lang="en-US" sz="3200" dirty="0">
                <a:solidFill>
                  <a:srgbClr val="000000"/>
                </a:solidFill>
                <a:latin typeface="Times New Roman"/>
                <a:ea typeface="Aptos"/>
                <a:cs typeface="Times New Roman"/>
              </a:rPr>
              <a:t>	</a:t>
            </a:r>
            <a:r>
              <a:rPr lang="en-US" sz="3200" dirty="0" err="1">
                <a:solidFill>
                  <a:srgbClr val="000000"/>
                </a:solidFill>
                <a:latin typeface="Times New Roman"/>
                <a:ea typeface="Aptos"/>
                <a:cs typeface="Times New Roman"/>
              </a:rPr>
              <a:t>Các</a:t>
            </a:r>
            <a:r>
              <a:rPr lang="en-US" sz="3200" dirty="0">
                <a:solidFill>
                  <a:srgbClr val="000000"/>
                </a:solidFill>
                <a:latin typeface="Times New Roman"/>
                <a:ea typeface="Aptos"/>
                <a:cs typeface="Times New Roman"/>
              </a:rPr>
              <a:t> </a:t>
            </a:r>
            <a:r>
              <a:rPr lang="vi-VN" sz="3200" dirty="0">
                <a:solidFill>
                  <a:srgbClr val="000000"/>
                </a:solidFill>
                <a:latin typeface="Times New Roman"/>
                <a:ea typeface="Aptos"/>
                <a:cs typeface="Times New Roman"/>
              </a:rPr>
              <a:t>nhóm trình bày kết quả khảo sát trên </a:t>
            </a:r>
            <a:r>
              <a:rPr lang="en-US" sz="3200" dirty="0">
                <a:solidFill>
                  <a:srgbClr val="000000"/>
                </a:solidFill>
                <a:latin typeface="Times New Roman"/>
                <a:ea typeface="Aptos"/>
                <a:cs typeface="Times New Roman"/>
              </a:rPr>
              <a:t>(</a:t>
            </a:r>
            <a:r>
              <a:rPr lang="en-US" sz="3200" dirty="0" err="1">
                <a:solidFill>
                  <a:srgbClr val="000000"/>
                </a:solidFill>
                <a:latin typeface="Times New Roman"/>
                <a:ea typeface="Aptos"/>
                <a:cs typeface="Times New Roman"/>
              </a:rPr>
              <a:t>trên</a:t>
            </a:r>
            <a:r>
              <a:rPr lang="en-US" sz="3200" dirty="0">
                <a:solidFill>
                  <a:srgbClr val="000000"/>
                </a:solidFill>
                <a:latin typeface="Times New Roman"/>
                <a:ea typeface="Aptos"/>
                <a:cs typeface="Times New Roman"/>
              </a:rPr>
              <a:t> </a:t>
            </a:r>
            <a:r>
              <a:rPr lang="vi-VN" sz="3200" dirty="0">
                <a:solidFill>
                  <a:srgbClr val="000000"/>
                </a:solidFill>
                <a:latin typeface="Times New Roman"/>
                <a:ea typeface="Aptos"/>
                <a:cs typeface="Times New Roman"/>
              </a:rPr>
              <a:t>giấy A0 với các bảng, biểu đồ</a:t>
            </a:r>
            <a:r>
              <a:rPr lang="en-US" sz="3200" dirty="0">
                <a:solidFill>
                  <a:srgbClr val="000000"/>
                </a:solidFill>
                <a:latin typeface="Times New Roman"/>
                <a:ea typeface="Aptos"/>
                <a:cs typeface="Times New Roman"/>
              </a:rPr>
              <a:t> </a:t>
            </a:r>
            <a:r>
              <a:rPr lang="en-US" sz="3200" dirty="0" err="1">
                <a:solidFill>
                  <a:srgbClr val="000000"/>
                </a:solidFill>
                <a:latin typeface="Times New Roman"/>
                <a:ea typeface="Aptos"/>
                <a:cs typeface="Times New Roman"/>
              </a:rPr>
              <a:t>hoặc</a:t>
            </a:r>
            <a:r>
              <a:rPr lang="en-US" sz="3200" dirty="0">
                <a:solidFill>
                  <a:srgbClr val="000000"/>
                </a:solidFill>
                <a:latin typeface="Times New Roman"/>
                <a:ea typeface="Aptos"/>
                <a:cs typeface="Times New Roman"/>
              </a:rPr>
              <a:t> </a:t>
            </a:r>
            <a:r>
              <a:rPr lang="en-US" sz="3200" dirty="0" err="1">
                <a:solidFill>
                  <a:srgbClr val="000000"/>
                </a:solidFill>
                <a:latin typeface="Times New Roman"/>
                <a:ea typeface="Aptos"/>
                <a:cs typeface="Times New Roman"/>
              </a:rPr>
              <a:t>trình</a:t>
            </a:r>
            <a:r>
              <a:rPr lang="en-US" sz="3200" dirty="0">
                <a:solidFill>
                  <a:srgbClr val="000000"/>
                </a:solidFill>
                <a:latin typeface="Times New Roman"/>
                <a:ea typeface="Aptos"/>
                <a:cs typeface="Times New Roman"/>
              </a:rPr>
              <a:t> </a:t>
            </a:r>
            <a:r>
              <a:rPr lang="en-US" sz="3200" dirty="0" err="1">
                <a:solidFill>
                  <a:srgbClr val="000000"/>
                </a:solidFill>
                <a:latin typeface="Times New Roman"/>
                <a:ea typeface="Aptos"/>
                <a:cs typeface="Times New Roman"/>
              </a:rPr>
              <a:t>chiếu</a:t>
            </a:r>
            <a:r>
              <a:rPr lang="en-US" sz="3200" dirty="0">
                <a:solidFill>
                  <a:srgbClr val="000000"/>
                </a:solidFill>
                <a:latin typeface="Times New Roman"/>
                <a:ea typeface="Aptos"/>
                <a:cs typeface="Times New Roman"/>
              </a:rPr>
              <a:t> power point…)</a:t>
            </a:r>
            <a:endParaRPr lang="en-US" sz="3200" dirty="0">
              <a:effectLst/>
              <a:latin typeface="Arial"/>
              <a:ea typeface="Arial"/>
              <a:cs typeface="Times New Roman"/>
            </a:endParaRPr>
          </a:p>
        </p:txBody>
      </p:sp>
    </p:spTree>
    <p:extLst>
      <p:ext uri="{BB962C8B-B14F-4D97-AF65-F5344CB8AC3E}">
        <p14:creationId xmlns:p14="http://schemas.microsoft.com/office/powerpoint/2010/main" val="3410761470"/>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Times New Roman" pitchFamily="18" charset="0"/>
                <a:cs typeface="Times New Roman" pitchFamily="18" charset="0"/>
              </a:rPr>
              <a:t>Góc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phỏng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vấn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107000"/>
              </a:lnSpc>
              <a:spcBef>
                <a:spcPts val="600"/>
              </a:spcBef>
              <a:spcAft>
                <a:spcPts val="600"/>
              </a:spcAft>
            </a:pPr>
            <a:r>
              <a:rPr lang="vi-VN" i="1" dirty="0">
                <a:solidFill>
                  <a:srgbClr val="000000"/>
                </a:solidFill>
                <a:latin typeface="Times New Roman"/>
                <a:ea typeface="Aptos"/>
                <a:cs typeface="Times New Roman"/>
              </a:rPr>
              <a:t>+ Bài học của em sau khi thực hiện đề tài khảo sát thực trạng giao tiếp của HS trên mạng hội là gì?</a:t>
            </a:r>
            <a:endParaRPr lang="en-US" sz="2000" dirty="0">
              <a:latin typeface="Arial"/>
              <a:ea typeface="Arial"/>
              <a:cs typeface="Times New Roman"/>
            </a:endParaRPr>
          </a:p>
          <a:p>
            <a:pPr>
              <a:lnSpc>
                <a:spcPct val="107000"/>
              </a:lnSpc>
              <a:spcBef>
                <a:spcPts val="600"/>
              </a:spcBef>
              <a:spcAft>
                <a:spcPts val="600"/>
              </a:spcAft>
            </a:pPr>
            <a:r>
              <a:rPr lang="vi-VN" i="1" dirty="0">
                <a:solidFill>
                  <a:srgbClr val="000000"/>
                </a:solidFill>
                <a:latin typeface="Times New Roman"/>
                <a:ea typeface="Aptos"/>
                <a:cs typeface="Times New Roman"/>
              </a:rPr>
              <a:t>+ Những hành vi giao tiếp, ứng xử tích cực nào được em thể hiện trong quá trình thực hiện đề tài cùng tổ/nhóm?</a:t>
            </a:r>
            <a:endParaRPr lang="en-US" sz="2000" dirty="0">
              <a:latin typeface="Arial"/>
              <a:ea typeface="Arial"/>
              <a:cs typeface="Times New Roman"/>
            </a:endParaRPr>
          </a:p>
          <a:p>
            <a:endParaRPr lang="en-US" dirty="0"/>
          </a:p>
        </p:txBody>
      </p:sp>
    </p:spTree>
    <p:extLst>
      <p:ext uri="{BB962C8B-B14F-4D97-AF65-F5344CB8AC3E}">
        <p14:creationId xmlns:p14="http://schemas.microsoft.com/office/powerpoint/2010/main" val="4272250729"/>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4000" b="1" dirty="0"/>
              <a:t>Hoạt động 5: Tuyên truyền về hành vi giao tiếp, ứng xử tích cực trong cuộc sống</a:t>
            </a:r>
            <a:endParaRPr lang="en-US" sz="4000" b="1" dirty="0"/>
          </a:p>
        </p:txBody>
      </p:sp>
      <p:sp>
        <p:nvSpPr>
          <p:cNvPr id="3" name="Content Placeholder 2"/>
          <p:cNvSpPr>
            <a:spLocks noGrp="1"/>
          </p:cNvSpPr>
          <p:nvPr>
            <p:ph idx="1"/>
          </p:nvPr>
        </p:nvSpPr>
        <p:spPr/>
        <p:txBody>
          <a:bodyPr/>
          <a:lstStyle/>
          <a:p>
            <a:pPr>
              <a:lnSpc>
                <a:spcPct val="107000"/>
              </a:lnSpc>
              <a:spcBef>
                <a:spcPts val="600"/>
              </a:spcBef>
              <a:spcAft>
                <a:spcPts val="600"/>
              </a:spcAft>
            </a:pPr>
            <a:r>
              <a:rPr lang="vi-VN" b="1" dirty="0">
                <a:latin typeface="Times New Roman"/>
                <a:ea typeface="Times New Roman"/>
                <a:cs typeface="Times New Roman"/>
              </a:rPr>
              <a:t>Xây dựng kịch bản và đóng vai thể hiện hành vi giao tiếp, ứng xử tích cực trong cuộc sống.</a:t>
            </a:r>
            <a:endParaRPr lang="en-US" sz="2000" dirty="0">
              <a:latin typeface="Arial"/>
              <a:ea typeface="Arial"/>
              <a:cs typeface="Times New Roman"/>
            </a:endParaRPr>
          </a:p>
          <a:p>
            <a:pPr>
              <a:lnSpc>
                <a:spcPct val="107000"/>
              </a:lnSpc>
              <a:spcBef>
                <a:spcPts val="600"/>
              </a:spcBef>
              <a:spcAft>
                <a:spcPts val="600"/>
              </a:spcAft>
            </a:pPr>
            <a:r>
              <a:rPr lang="vi-VN" b="1" dirty="0">
                <a:latin typeface="Times New Roman"/>
                <a:ea typeface="Times New Roman"/>
                <a:cs typeface="Times New Roman"/>
              </a:rPr>
              <a:t>Sưu tầm và lan tỏa đến bạn bè các câu ca dao, tục ngữ thể hiện hành vi, giao tiếp ứng xử tích cực</a:t>
            </a:r>
            <a:endParaRPr lang="en-US" sz="2000" dirty="0">
              <a:latin typeface="Arial"/>
              <a:ea typeface="Arial"/>
              <a:cs typeface="Times New Roman"/>
            </a:endParaRPr>
          </a:p>
          <a:p>
            <a:endParaRPr lang="en-US" dirty="0"/>
          </a:p>
        </p:txBody>
      </p:sp>
    </p:spTree>
    <p:extLst>
      <p:ext uri="{BB962C8B-B14F-4D97-AF65-F5344CB8AC3E}">
        <p14:creationId xmlns:p14="http://schemas.microsoft.com/office/powerpoint/2010/main" val="171254180"/>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sz="4000" b="1" dirty="0">
                <a:solidFill>
                  <a:srgbClr val="FF0000"/>
                </a:solidFill>
                <a:latin typeface="Times New Roman" pitchFamily="18" charset="0"/>
                <a:cs typeface="Times New Roman" pitchFamily="18" charset="0"/>
              </a:rPr>
              <a:t>TIẾT 17 </a:t>
            </a:r>
            <a:br>
              <a:rPr lang="en-US" sz="4000" b="1" dirty="0">
                <a:solidFill>
                  <a:srgbClr val="FF0000"/>
                </a:solidFill>
                <a:latin typeface="Times New Roman" pitchFamily="18" charset="0"/>
                <a:cs typeface="Times New Roman" pitchFamily="18" charset="0"/>
              </a:rPr>
            </a:br>
            <a:r>
              <a:rPr lang="en-US" sz="4000" b="1" dirty="0">
                <a:solidFill>
                  <a:srgbClr val="FF0000"/>
                </a:solidFill>
                <a:latin typeface="Times New Roman" pitchFamily="18" charset="0"/>
                <a:cs typeface="Times New Roman" pitchFamily="18" charset="0"/>
              </a:rPr>
              <a:t>TOẠ ĐÀM “GIAO TIẾP, ỨNG XỬ TRÊN MẠNG XÃ HỘI CỦA TRẺ VỊ THÀNH NIÊN”.</a:t>
            </a:r>
            <a:br>
              <a:rPr lang="en-US" sz="4000" b="1" dirty="0">
                <a:solidFill>
                  <a:srgbClr val="FF0000"/>
                </a:solidFill>
                <a:latin typeface="Times New Roman" pitchFamily="18" charset="0"/>
                <a:cs typeface="Times New Roman" pitchFamily="18" charset="0"/>
              </a:rPr>
            </a:br>
            <a:endParaRPr lang="en-US" sz="40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lnSpc>
                <a:spcPct val="107000"/>
              </a:lnSpc>
              <a:spcBef>
                <a:spcPts val="600"/>
              </a:spcBef>
              <a:spcAft>
                <a:spcPts val="600"/>
              </a:spcAft>
              <a:buNone/>
            </a:pPr>
            <a:r>
              <a:rPr lang="pt-BR" dirty="0">
                <a:solidFill>
                  <a:srgbClr val="0563C1"/>
                </a:solidFill>
                <a:latin typeface="Times New Roman"/>
                <a:ea typeface="Arial"/>
                <a:cs typeface="Times New Roman"/>
              </a:rPr>
              <a:t>KHỞI ĐỘNG: Cùng nhảy bài dân vũ: Chicken Dance.</a:t>
            </a:r>
          </a:p>
          <a:p>
            <a:pPr marL="90170" algn="just">
              <a:lnSpc>
                <a:spcPct val="107000"/>
              </a:lnSpc>
              <a:spcBef>
                <a:spcPts val="600"/>
              </a:spcBef>
              <a:spcAft>
                <a:spcPts val="600"/>
              </a:spcAft>
            </a:pPr>
            <a:r>
              <a:rPr lang="pt-BR" dirty="0">
                <a:solidFill>
                  <a:srgbClr val="0563C1"/>
                </a:solidFill>
                <a:latin typeface="Times New Roman"/>
                <a:ea typeface="Arial"/>
                <a:cs typeface="Times New Roman"/>
              </a:rPr>
              <a:t>(</a:t>
            </a:r>
            <a:r>
              <a:rPr lang="pt-BR" u="sng" dirty="0">
                <a:solidFill>
                  <a:srgbClr val="0563C1"/>
                </a:solidFill>
                <a:latin typeface="Times New Roman"/>
                <a:ea typeface="Arial"/>
                <a:cs typeface="Times New Roman"/>
                <a:hlinkClick r:id="rId2"/>
              </a:rPr>
              <a:t>https://www.youtube.com/watch?v=aS8RPYPPUN8</a:t>
            </a:r>
            <a:endParaRPr lang="pt-BR" u="sng" dirty="0">
              <a:solidFill>
                <a:srgbClr val="0563C1"/>
              </a:solidFill>
              <a:latin typeface="Times New Roman"/>
              <a:ea typeface="Arial"/>
              <a:cs typeface="Times New Roman"/>
            </a:endParaRPr>
          </a:p>
          <a:p>
            <a:pPr marL="90170" algn="just">
              <a:lnSpc>
                <a:spcPct val="107000"/>
              </a:lnSpc>
              <a:spcBef>
                <a:spcPts val="600"/>
              </a:spcBef>
              <a:spcAft>
                <a:spcPts val="600"/>
              </a:spcAft>
            </a:pPr>
            <a:endParaRPr lang="en-US" sz="2000" dirty="0">
              <a:latin typeface="Arial"/>
              <a:ea typeface="Arial"/>
              <a:cs typeface="Times New Roman"/>
            </a:endParaRPr>
          </a:p>
          <a:p>
            <a:pPr marL="0" indent="0" algn="just">
              <a:lnSpc>
                <a:spcPct val="107000"/>
              </a:lnSpc>
              <a:spcBef>
                <a:spcPts val="600"/>
              </a:spcBef>
              <a:spcAft>
                <a:spcPts val="600"/>
              </a:spcAft>
              <a:buNone/>
            </a:pPr>
            <a:endParaRPr lang="pt-BR" dirty="0">
              <a:solidFill>
                <a:srgbClr val="0563C1"/>
              </a:solidFill>
              <a:latin typeface="Times New Roman"/>
              <a:ea typeface="Arial"/>
              <a:cs typeface="Times New Roman"/>
            </a:endParaRPr>
          </a:p>
        </p:txBody>
      </p:sp>
      <p:pic>
        <p:nvPicPr>
          <p:cNvPr id="4"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5932992" y="5426525"/>
            <a:ext cx="5381398" cy="1256687"/>
          </a:xfrm>
          <a:prstGeom prst="rect">
            <a:avLst/>
          </a:prstGeom>
        </p:spPr>
      </p:pic>
      <p:pic>
        <p:nvPicPr>
          <p:cNvPr id="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354293" y="5426526"/>
            <a:ext cx="5381398" cy="1256687"/>
          </a:xfrm>
          <a:prstGeom prst="rect">
            <a:avLst/>
          </a:prstGeom>
        </p:spPr>
      </p:pic>
    </p:spTree>
    <p:extLst>
      <p:ext uri="{BB962C8B-B14F-4D97-AF65-F5344CB8AC3E}">
        <p14:creationId xmlns:p14="http://schemas.microsoft.com/office/powerpoint/2010/main" val="257251062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958" y="885467"/>
            <a:ext cx="10515600" cy="4351339"/>
          </a:xfrm>
        </p:spPr>
        <p:txBody>
          <a:bodyPr/>
          <a:lstStyle/>
          <a:p>
            <a:pPr marL="0" indent="0" algn="ctr">
              <a:buNone/>
            </a:pPr>
            <a:r>
              <a:rPr lang="pt-BR" sz="4000" b="1" dirty="0">
                <a:solidFill>
                  <a:srgbClr val="FF0000"/>
                </a:solidFill>
                <a:latin typeface="Times New Roman"/>
                <a:ea typeface="Arial"/>
                <a:cs typeface="+mj-cs"/>
              </a:rPr>
              <a:t>T</a:t>
            </a:r>
            <a:r>
              <a:rPr lang="vi-VN" sz="4000" b="1" dirty="0">
                <a:solidFill>
                  <a:srgbClr val="FF0000"/>
                </a:solidFill>
                <a:latin typeface="Times New Roman"/>
                <a:ea typeface="Arial"/>
                <a:cs typeface="+mj-cs"/>
              </a:rPr>
              <a:t>oạ đàm </a:t>
            </a:r>
            <a:r>
              <a:rPr lang="en-US" sz="4000" b="1" dirty="0">
                <a:solidFill>
                  <a:srgbClr val="FF0000"/>
                </a:solidFill>
                <a:latin typeface="Calibri Light"/>
                <a:ea typeface="Arial"/>
                <a:cs typeface="+mj-cs"/>
              </a:rPr>
              <a:t/>
            </a:r>
            <a:br>
              <a:rPr lang="en-US" sz="4000" b="1" dirty="0">
                <a:solidFill>
                  <a:srgbClr val="FF0000"/>
                </a:solidFill>
                <a:latin typeface="Calibri Light"/>
                <a:ea typeface="Arial"/>
                <a:cs typeface="+mj-cs"/>
              </a:rPr>
            </a:br>
            <a:r>
              <a:rPr lang="vi-VN" sz="4000" b="1" dirty="0">
                <a:solidFill>
                  <a:srgbClr val="FF0000"/>
                </a:solidFill>
                <a:latin typeface="Times New Roman"/>
                <a:ea typeface="Arial"/>
                <a:cs typeface="+mj-cs"/>
              </a:rPr>
              <a:t>“</a:t>
            </a:r>
            <a:r>
              <a:rPr lang="pt-BR" sz="4000" b="1" dirty="0">
                <a:solidFill>
                  <a:srgbClr val="FF0000"/>
                </a:solidFill>
                <a:latin typeface="Times New Roman"/>
                <a:ea typeface="Arial"/>
                <a:cs typeface="+mj-cs"/>
              </a:rPr>
              <a:t>G</a:t>
            </a:r>
            <a:r>
              <a:rPr lang="vi-VN" sz="4000" b="1" dirty="0">
                <a:solidFill>
                  <a:srgbClr val="FF0000"/>
                </a:solidFill>
                <a:latin typeface="Times New Roman"/>
                <a:ea typeface="Arial"/>
                <a:cs typeface="+mj-cs"/>
              </a:rPr>
              <a:t>iao tiếp, ứng xử trên mạng xã hội của trẻ vị thành niên” </a:t>
            </a:r>
            <a:endParaRPr lang="en-US" dirty="0"/>
          </a:p>
        </p:txBody>
      </p:sp>
      <p:pic>
        <p:nvPicPr>
          <p:cNvPr id="5" name="Picture 2" descr="Các trò chơi khởi động cho một buổi sinh hoạt tập thể - Sinh Viên Công Giáo  Trung C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268" y="2976947"/>
            <a:ext cx="4945487"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83819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lnSpc>
                <a:spcPct val="107000"/>
              </a:lnSpc>
              <a:spcBef>
                <a:spcPts val="600"/>
              </a:spcBef>
              <a:spcAft>
                <a:spcPts val="600"/>
              </a:spcAft>
              <a:buNone/>
            </a:pPr>
            <a:r>
              <a:rPr lang="en-US" dirty="0">
                <a:latin typeface="Times New Roman"/>
                <a:ea typeface="Arial"/>
                <a:cs typeface="Times New Roman"/>
              </a:rPr>
              <a:t>C</a:t>
            </a:r>
            <a:r>
              <a:rPr lang="vi-VN" dirty="0">
                <a:latin typeface="Times New Roman"/>
                <a:ea typeface="Arial"/>
                <a:cs typeface="Times New Roman"/>
              </a:rPr>
              <a:t>hia sẻ quan điểm của mình về những nội dung cụ thể sau:</a:t>
            </a:r>
            <a:endParaRPr lang="en-US" sz="2000" dirty="0">
              <a:latin typeface="Arial"/>
              <a:ea typeface="Arial"/>
              <a:cs typeface="Times New Roman"/>
            </a:endParaRPr>
          </a:p>
          <a:p>
            <a:pPr algn="just">
              <a:lnSpc>
                <a:spcPct val="107000"/>
              </a:lnSpc>
              <a:spcBef>
                <a:spcPts val="600"/>
              </a:spcBef>
              <a:spcAft>
                <a:spcPts val="600"/>
              </a:spcAft>
            </a:pPr>
            <a:r>
              <a:rPr lang="vi-VN" dirty="0">
                <a:latin typeface="Times New Roman"/>
                <a:ea typeface="Arial"/>
                <a:cs typeface="Times New Roman"/>
              </a:rPr>
              <a:t>+ Lợi ích của mạng xã hội đối với trẻ vị thành niên nếu sử dụng đúng cách.</a:t>
            </a:r>
            <a:endParaRPr lang="en-US" sz="2000" dirty="0">
              <a:latin typeface="Arial"/>
              <a:ea typeface="Arial"/>
              <a:cs typeface="Times New Roman"/>
            </a:endParaRPr>
          </a:p>
          <a:p>
            <a:pPr algn="just">
              <a:lnSpc>
                <a:spcPct val="107000"/>
              </a:lnSpc>
              <a:spcBef>
                <a:spcPts val="600"/>
              </a:spcBef>
              <a:spcAft>
                <a:spcPts val="600"/>
              </a:spcAft>
            </a:pPr>
            <a:r>
              <a:rPr lang="vi-VN" dirty="0">
                <a:latin typeface="Times New Roman"/>
                <a:ea typeface="Arial"/>
                <a:cs typeface="Times New Roman"/>
              </a:rPr>
              <a:t>+ Tác hại của mạng xã hội đối với trẻ vị thành niên nếu sử dụng sai cách.</a:t>
            </a:r>
            <a:endParaRPr lang="en-US" sz="2000" dirty="0">
              <a:latin typeface="Arial"/>
              <a:ea typeface="Arial"/>
              <a:cs typeface="Times New Roman"/>
            </a:endParaRPr>
          </a:p>
          <a:p>
            <a:pPr algn="just">
              <a:lnSpc>
                <a:spcPct val="107000"/>
              </a:lnSpc>
              <a:spcBef>
                <a:spcPts val="600"/>
              </a:spcBef>
              <a:spcAft>
                <a:spcPts val="600"/>
              </a:spcAft>
            </a:pPr>
            <a:r>
              <a:rPr lang="vi-VN" dirty="0">
                <a:latin typeface="Times New Roman"/>
                <a:ea typeface="Arial"/>
                <a:cs typeface="Times New Roman"/>
              </a:rPr>
              <a:t>+ Khi tham gia vào mạng xã hội, trẻ vị thành niên cần làm gì và cần tránh gì?</a:t>
            </a:r>
            <a:endParaRPr lang="en-US" sz="2000" dirty="0">
              <a:latin typeface="Arial"/>
              <a:ea typeface="Arial"/>
              <a:cs typeface="Times New Roman"/>
            </a:endParaRPr>
          </a:p>
          <a:p>
            <a:endParaRPr lang="en-US" dirty="0"/>
          </a:p>
        </p:txBody>
      </p:sp>
    </p:spTree>
    <p:extLst>
      <p:ext uri="{BB962C8B-B14F-4D97-AF65-F5344CB8AC3E}">
        <p14:creationId xmlns:p14="http://schemas.microsoft.com/office/powerpoint/2010/main" val="468849033"/>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957" y="859710"/>
            <a:ext cx="10515600" cy="4351339"/>
          </a:xfrm>
        </p:spPr>
        <p:txBody>
          <a:bodyPr>
            <a:normAutofit lnSpcReduction="10000"/>
          </a:bodyPr>
          <a:lstStyle/>
          <a:p>
            <a:pPr algn="just">
              <a:lnSpc>
                <a:spcPct val="107000"/>
              </a:lnSpc>
              <a:spcBef>
                <a:spcPts val="600"/>
              </a:spcBef>
              <a:spcAft>
                <a:spcPts val="600"/>
              </a:spcAft>
            </a:pPr>
            <a:r>
              <a:rPr lang="vi-VN" dirty="0">
                <a:latin typeface="Times New Roman"/>
                <a:ea typeface="Arial"/>
                <a:cs typeface="Times New Roman"/>
              </a:rPr>
              <a:t>+ Lợi ích của mạng xã hội đối với trẻ vị thành niên</a:t>
            </a:r>
            <a:r>
              <a:rPr lang="en-US" dirty="0">
                <a:latin typeface="Times New Roman"/>
                <a:ea typeface="Arial"/>
                <a:cs typeface="Times New Roman"/>
              </a:rPr>
              <a:t>: </a:t>
            </a:r>
            <a:endParaRPr lang="en-US" sz="2000" dirty="0">
              <a:latin typeface="Arial"/>
              <a:ea typeface="Arial"/>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Đưa</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thông</a:t>
            </a:r>
            <a:r>
              <a:rPr lang="en-US" dirty="0">
                <a:uFill>
                  <a:solidFill>
                    <a:srgbClr val="000000"/>
                  </a:solidFill>
                </a:uFill>
                <a:latin typeface="Times New Roman"/>
                <a:ea typeface="Times New Roman"/>
                <a:cs typeface="Times New Roman"/>
              </a:rPr>
              <a:t> tin </a:t>
            </a:r>
            <a:r>
              <a:rPr lang="en-US" dirty="0" err="1">
                <a:uFill>
                  <a:solidFill>
                    <a:srgbClr val="000000"/>
                  </a:solidFill>
                </a:uFill>
                <a:latin typeface="Times New Roman"/>
                <a:ea typeface="Times New Roman"/>
                <a:cs typeface="Times New Roman"/>
              </a:rPr>
              <a:t>nhanh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chóng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và</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phong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phú</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Tích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hợp</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nhiều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tính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năng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giải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trí</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như</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âm</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nhạc</a:t>
            </a:r>
            <a:r>
              <a:rPr lang="en-US" dirty="0">
                <a:uFill>
                  <a:solidFill>
                    <a:srgbClr val="000000"/>
                  </a:solidFill>
                </a:uFill>
                <a:latin typeface="Times New Roman"/>
                <a:ea typeface="Times New Roman"/>
                <a:cs typeface="Times New Roman"/>
              </a:rPr>
              <a:t>, video, </a:t>
            </a:r>
            <a:r>
              <a:rPr lang="en-US" dirty="0" err="1">
                <a:uFill>
                  <a:solidFill>
                    <a:srgbClr val="000000"/>
                  </a:solidFill>
                </a:uFill>
                <a:latin typeface="Times New Roman"/>
                <a:ea typeface="Times New Roman"/>
                <a:cs typeface="Times New Roman"/>
              </a:rPr>
              <a:t>trò</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chơi</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Kết</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nối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mọi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người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với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nhau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một</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cách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nhanh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nhất</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Hỗ</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trợ</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cho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các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hoạt</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động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học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tập</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giải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trí</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Mở</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rộng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hiểu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biết</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và</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trang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bị</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những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ứng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dụng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của</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chuyển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đổi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số</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Phục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vụ</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cho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cầu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học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tập</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tìm</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hiểu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kiến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thức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của</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tất</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cả</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mọi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lứa</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tuổi</a:t>
            </a:r>
            <a:r>
              <a:rPr lang="en-US" dirty="0">
                <a:uFill>
                  <a:solidFill>
                    <a:srgbClr val="000000"/>
                  </a:solidFill>
                </a:uFill>
                <a:latin typeface="Times New Roman"/>
                <a:ea typeface="Times New Roman"/>
                <a:cs typeface="Times New Roman"/>
              </a:rPr>
              <a:t>.</a:t>
            </a:r>
            <a:endParaRPr lang="en-US" sz="2000" u="none" strike="noStrike" dirty="0">
              <a:effectLst/>
              <a:uFill>
                <a:solidFill>
                  <a:srgbClr val="000000"/>
                </a:solidFill>
              </a:uFill>
              <a:latin typeface="Times New Roman"/>
              <a:ea typeface="Times New Roman"/>
              <a:cs typeface="Times New Roman"/>
            </a:endParaRPr>
          </a:p>
        </p:txBody>
      </p:sp>
    </p:spTree>
    <p:extLst>
      <p:ext uri="{BB962C8B-B14F-4D97-AF65-F5344CB8AC3E}">
        <p14:creationId xmlns:p14="http://schemas.microsoft.com/office/powerpoint/2010/main" val="778385942"/>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2429"/>
            <a:ext cx="10515600" cy="5584536"/>
          </a:xfrm>
        </p:spPr>
        <p:txBody>
          <a:bodyPr>
            <a:normAutofit fontScale="85000" lnSpcReduction="20000"/>
          </a:bodyPr>
          <a:lstStyle/>
          <a:p>
            <a:pPr algn="just">
              <a:lnSpc>
                <a:spcPct val="107000"/>
              </a:lnSpc>
              <a:spcBef>
                <a:spcPts val="600"/>
              </a:spcBef>
              <a:spcAft>
                <a:spcPts val="600"/>
              </a:spcAft>
            </a:pPr>
            <a:r>
              <a:rPr lang="en-US" dirty="0">
                <a:latin typeface="Times New Roman"/>
                <a:ea typeface="Arial"/>
                <a:cs typeface="Times New Roman"/>
              </a:rPr>
              <a:t>+ </a:t>
            </a:r>
            <a:r>
              <a:rPr lang="en-US" dirty="0" err="1">
                <a:latin typeface="Times New Roman"/>
                <a:ea typeface="Arial"/>
                <a:cs typeface="Times New Roman"/>
              </a:rPr>
              <a:t>Tác</a:t>
            </a:r>
            <a:r>
              <a:rPr lang="en-US" dirty="0">
                <a:latin typeface="Times New Roman"/>
                <a:ea typeface="Arial"/>
                <a:cs typeface="Times New Roman"/>
              </a:rPr>
              <a:t> </a:t>
            </a:r>
            <a:r>
              <a:rPr lang="en-US" dirty="0" err="1">
                <a:latin typeface="Times New Roman"/>
                <a:ea typeface="Arial"/>
                <a:cs typeface="Times New Roman"/>
              </a:rPr>
              <a:t>hại</a:t>
            </a:r>
            <a:r>
              <a:rPr lang="en-US" dirty="0">
                <a:latin typeface="Times New Roman"/>
                <a:ea typeface="Arial"/>
                <a:cs typeface="Times New Roman"/>
              </a:rPr>
              <a:t> </a:t>
            </a:r>
            <a:r>
              <a:rPr lang="en-US" dirty="0" err="1">
                <a:latin typeface="Times New Roman"/>
                <a:ea typeface="Arial"/>
                <a:cs typeface="Times New Roman"/>
              </a:rPr>
              <a:t>của</a:t>
            </a:r>
            <a:r>
              <a:rPr lang="en-US" dirty="0">
                <a:latin typeface="Times New Roman"/>
                <a:ea typeface="Arial"/>
                <a:cs typeface="Times New Roman"/>
              </a:rPr>
              <a:t> </a:t>
            </a:r>
            <a:r>
              <a:rPr lang="en-US" dirty="0" err="1">
                <a:latin typeface="Times New Roman"/>
                <a:ea typeface="Arial"/>
                <a:cs typeface="Times New Roman"/>
              </a:rPr>
              <a:t>mạng</a:t>
            </a:r>
            <a:r>
              <a:rPr lang="en-US" dirty="0">
                <a:latin typeface="Times New Roman"/>
                <a:ea typeface="Arial"/>
                <a:cs typeface="Times New Roman"/>
              </a:rPr>
              <a:t> </a:t>
            </a:r>
            <a:r>
              <a:rPr lang="en-US" dirty="0" err="1">
                <a:latin typeface="Times New Roman"/>
                <a:ea typeface="Arial"/>
                <a:cs typeface="Times New Roman"/>
              </a:rPr>
              <a:t>xã</a:t>
            </a:r>
            <a:r>
              <a:rPr lang="en-US" dirty="0">
                <a:latin typeface="Times New Roman"/>
                <a:ea typeface="Arial"/>
                <a:cs typeface="Times New Roman"/>
              </a:rPr>
              <a:t> </a:t>
            </a:r>
            <a:r>
              <a:rPr lang="en-US" dirty="0" err="1">
                <a:latin typeface="Times New Roman"/>
                <a:ea typeface="Arial"/>
                <a:cs typeface="Times New Roman"/>
              </a:rPr>
              <a:t>hội</a:t>
            </a:r>
            <a:r>
              <a:rPr lang="en-US" dirty="0">
                <a:latin typeface="Times New Roman"/>
                <a:ea typeface="Arial"/>
                <a:cs typeface="Times New Roman"/>
              </a:rPr>
              <a:t> </a:t>
            </a:r>
            <a:r>
              <a:rPr lang="en-US" dirty="0" err="1">
                <a:latin typeface="Times New Roman"/>
                <a:ea typeface="Arial"/>
                <a:cs typeface="Times New Roman"/>
              </a:rPr>
              <a:t>đối</a:t>
            </a:r>
            <a:r>
              <a:rPr lang="en-US" dirty="0">
                <a:latin typeface="Times New Roman"/>
                <a:ea typeface="Arial"/>
                <a:cs typeface="Times New Roman"/>
              </a:rPr>
              <a:t> </a:t>
            </a:r>
            <a:r>
              <a:rPr lang="en-US" dirty="0" err="1">
                <a:latin typeface="Times New Roman"/>
                <a:ea typeface="Arial"/>
                <a:cs typeface="Times New Roman"/>
              </a:rPr>
              <a:t>với</a:t>
            </a:r>
            <a:r>
              <a:rPr lang="en-US" dirty="0">
                <a:latin typeface="Times New Roman"/>
                <a:ea typeface="Arial"/>
                <a:cs typeface="Times New Roman"/>
              </a:rPr>
              <a:t> </a:t>
            </a:r>
            <a:r>
              <a:rPr lang="en-US" dirty="0" err="1">
                <a:latin typeface="Times New Roman"/>
                <a:ea typeface="Arial"/>
                <a:cs typeface="Times New Roman"/>
              </a:rPr>
              <a:t>trẻ</a:t>
            </a:r>
            <a:r>
              <a:rPr lang="en-US" dirty="0">
                <a:latin typeface="Times New Roman"/>
                <a:ea typeface="Arial"/>
                <a:cs typeface="Times New Roman"/>
              </a:rPr>
              <a:t> </a:t>
            </a:r>
            <a:r>
              <a:rPr lang="en-US" dirty="0" err="1">
                <a:latin typeface="Times New Roman"/>
                <a:ea typeface="Arial"/>
                <a:cs typeface="Times New Roman"/>
              </a:rPr>
              <a:t>vị</a:t>
            </a:r>
            <a:r>
              <a:rPr lang="en-US" dirty="0">
                <a:latin typeface="Times New Roman"/>
                <a:ea typeface="Arial"/>
                <a:cs typeface="Times New Roman"/>
              </a:rPr>
              <a:t> </a:t>
            </a:r>
            <a:r>
              <a:rPr lang="en-US" dirty="0" err="1">
                <a:latin typeface="Times New Roman"/>
                <a:ea typeface="Arial"/>
                <a:cs typeface="Times New Roman"/>
              </a:rPr>
              <a:t>thành</a:t>
            </a:r>
            <a:r>
              <a:rPr lang="en-US" dirty="0">
                <a:latin typeface="Times New Roman"/>
                <a:ea typeface="Arial"/>
                <a:cs typeface="Times New Roman"/>
              </a:rPr>
              <a:t> </a:t>
            </a:r>
            <a:r>
              <a:rPr lang="en-US" dirty="0" err="1">
                <a:latin typeface="Times New Roman"/>
                <a:ea typeface="Arial"/>
                <a:cs typeface="Times New Roman"/>
              </a:rPr>
              <a:t>niên</a:t>
            </a:r>
            <a:r>
              <a:rPr lang="en-US" dirty="0">
                <a:latin typeface="Times New Roman"/>
                <a:ea typeface="Arial"/>
                <a:cs typeface="Times New Roman"/>
              </a:rPr>
              <a:t> </a:t>
            </a:r>
            <a:r>
              <a:rPr lang="en-US" dirty="0" err="1">
                <a:latin typeface="Times New Roman"/>
                <a:ea typeface="Arial"/>
                <a:cs typeface="Times New Roman"/>
              </a:rPr>
              <a:t>nếu</a:t>
            </a:r>
            <a:r>
              <a:rPr lang="en-US" dirty="0">
                <a:latin typeface="Times New Roman"/>
                <a:ea typeface="Arial"/>
                <a:cs typeface="Times New Roman"/>
              </a:rPr>
              <a:t> </a:t>
            </a:r>
            <a:r>
              <a:rPr lang="en-US" dirty="0" err="1">
                <a:latin typeface="Times New Roman"/>
                <a:ea typeface="Arial"/>
                <a:cs typeface="Times New Roman"/>
              </a:rPr>
              <a:t>sử</a:t>
            </a:r>
            <a:r>
              <a:rPr lang="en-US" dirty="0">
                <a:latin typeface="Times New Roman"/>
                <a:ea typeface="Arial"/>
                <a:cs typeface="Times New Roman"/>
              </a:rPr>
              <a:t> </a:t>
            </a:r>
            <a:r>
              <a:rPr lang="en-US" dirty="0" err="1">
                <a:latin typeface="Times New Roman"/>
                <a:ea typeface="Arial"/>
                <a:cs typeface="Times New Roman"/>
              </a:rPr>
              <a:t>dụng</a:t>
            </a:r>
            <a:r>
              <a:rPr lang="en-US" dirty="0">
                <a:latin typeface="Times New Roman"/>
                <a:ea typeface="Arial"/>
                <a:cs typeface="Times New Roman"/>
              </a:rPr>
              <a:t> </a:t>
            </a:r>
            <a:r>
              <a:rPr lang="en-US" dirty="0" err="1">
                <a:latin typeface="Times New Roman"/>
                <a:ea typeface="Arial"/>
                <a:cs typeface="Times New Roman"/>
              </a:rPr>
              <a:t>sai</a:t>
            </a:r>
            <a:r>
              <a:rPr lang="en-US" dirty="0">
                <a:latin typeface="Times New Roman"/>
                <a:ea typeface="Arial"/>
                <a:cs typeface="Times New Roman"/>
              </a:rPr>
              <a:t> </a:t>
            </a:r>
            <a:r>
              <a:rPr lang="en-US" dirty="0" err="1">
                <a:latin typeface="Times New Roman"/>
                <a:ea typeface="Arial"/>
                <a:cs typeface="Times New Roman"/>
              </a:rPr>
              <a:t>cách</a:t>
            </a:r>
            <a:r>
              <a:rPr lang="en-US" dirty="0">
                <a:latin typeface="Times New Roman"/>
                <a:ea typeface="Arial"/>
                <a:cs typeface="Times New Roman"/>
              </a:rPr>
              <a:t>.</a:t>
            </a:r>
            <a:endParaRPr lang="en-US" sz="2000" dirty="0">
              <a:latin typeface="Arial"/>
              <a:ea typeface="Arial"/>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Nguy</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cơ</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bị</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lừa</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đảo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trở</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thành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mục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tiêu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của</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kẻ</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xấu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Bị</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mạo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danh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để</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lộ</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các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thông</a:t>
            </a:r>
            <a:r>
              <a:rPr lang="en-US" dirty="0">
                <a:uFill>
                  <a:solidFill>
                    <a:srgbClr val="000000"/>
                  </a:solidFill>
                </a:uFill>
                <a:latin typeface="Times New Roman"/>
                <a:ea typeface="Times New Roman"/>
                <a:cs typeface="Times New Roman"/>
              </a:rPr>
              <a:t> tin </a:t>
            </a:r>
            <a:r>
              <a:rPr lang="en-US" dirty="0" err="1">
                <a:uFill>
                  <a:solidFill>
                    <a:srgbClr val="000000"/>
                  </a:solidFill>
                </a:uFill>
                <a:latin typeface="Times New Roman"/>
                <a:ea typeface="Times New Roman"/>
                <a:cs typeface="Times New Roman"/>
              </a:rPr>
              <a:t>cá</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nhân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có</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thể</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bị</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lấy</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cắp</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tài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khoản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lừa</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đảo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để</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thực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hiện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những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hành</a:t>
            </a:r>
            <a:r>
              <a:rPr lang="en-US" dirty="0">
                <a:uFill>
                  <a:solidFill>
                    <a:srgbClr val="000000"/>
                  </a:solidFill>
                </a:uFill>
                <a:latin typeface="Times New Roman"/>
                <a:ea typeface="Times New Roman"/>
                <a:cs typeface="Times New Roman"/>
              </a:rPr>
              <a:t> vi phi </a:t>
            </a:r>
            <a:r>
              <a:rPr lang="en-US" dirty="0" err="1">
                <a:uFill>
                  <a:solidFill>
                    <a:srgbClr val="000000"/>
                  </a:solidFill>
                </a:uFill>
                <a:latin typeface="Times New Roman"/>
                <a:ea typeface="Times New Roman"/>
                <a:cs typeface="Times New Roman"/>
              </a:rPr>
              <a:t>pháp</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Ảnh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hưởng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tới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sức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khỏe</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vị</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thành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niên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nếu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dành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nhiều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thời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gian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để</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sử</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dụng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mạng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xã</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hội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gây</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đau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mắt</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đau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lưng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suy</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nhược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cơ</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thể</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Ảnh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hưởng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tới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học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tập</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bị</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phân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tán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thời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gian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vào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việc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sử</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dụng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mạng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xã</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hội</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Có</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thể</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trở</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thành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nạn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nhân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của</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bạo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lực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trên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mạng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xã</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hội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nói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xấu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công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kích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gây</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ảnh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hưởng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đến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tâm</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lý</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và</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đời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sống</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Mạng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xã</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hội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có</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thể</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khiến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trẻ</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vị</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thành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niên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vào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tình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trạng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sống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ảo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và</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thiếu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những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kỹ</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năng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mềm</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trở</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nên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rụt</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rè</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thiếu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tự</a:t>
            </a:r>
            <a:r>
              <a:rPr lang="en-US" dirty="0">
                <a:uFill>
                  <a:solidFill>
                    <a:srgbClr val="000000"/>
                  </a:solidFill>
                </a:uFill>
                <a:latin typeface="Times New Roman"/>
                <a:ea typeface="Times New Roman"/>
                <a:cs typeface="Times New Roman"/>
              </a:rPr>
              <a:t> tin, </a:t>
            </a:r>
            <a:r>
              <a:rPr lang="en-US" dirty="0" err="1">
                <a:uFill>
                  <a:solidFill>
                    <a:srgbClr val="000000"/>
                  </a:solidFill>
                </a:uFill>
                <a:latin typeface="Times New Roman"/>
                <a:ea typeface="Times New Roman"/>
                <a:cs typeface="Times New Roman"/>
              </a:rPr>
              <a:t>đặc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biệt</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là</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không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có</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trải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nghiệm</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kỹ</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năng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thực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tế</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Lời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nói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và</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ứng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xử</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không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đúng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mực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khiến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ảnh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hưởng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tới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các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mối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quan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hệ</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của</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trẻ</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vị</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thành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niên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ngoài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đời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thực</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endParaRPr lang="en-US" dirty="0"/>
          </a:p>
        </p:txBody>
      </p:sp>
    </p:spTree>
    <p:extLst>
      <p:ext uri="{BB962C8B-B14F-4D97-AF65-F5344CB8AC3E}">
        <p14:creationId xmlns:p14="http://schemas.microsoft.com/office/powerpoint/2010/main" val="1042694193"/>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6671"/>
            <a:ext cx="10515600" cy="5610294"/>
          </a:xfrm>
        </p:spPr>
        <p:txBody>
          <a:bodyPr>
            <a:normAutofit fontScale="92500" lnSpcReduction="20000"/>
          </a:bodyPr>
          <a:lstStyle/>
          <a:p>
            <a:pPr algn="just">
              <a:lnSpc>
                <a:spcPct val="107000"/>
              </a:lnSpc>
              <a:spcBef>
                <a:spcPts val="600"/>
              </a:spcBef>
              <a:spcAft>
                <a:spcPts val="600"/>
              </a:spcAft>
            </a:pPr>
            <a:r>
              <a:rPr lang="en-US" dirty="0">
                <a:latin typeface="Times New Roman"/>
                <a:ea typeface="Arial"/>
                <a:cs typeface="Times New Roman"/>
              </a:rPr>
              <a:t>+ </a:t>
            </a:r>
            <a:r>
              <a:rPr lang="en-US" dirty="0" err="1">
                <a:latin typeface="Times New Roman"/>
                <a:ea typeface="Arial"/>
                <a:cs typeface="Times New Roman"/>
              </a:rPr>
              <a:t>Điều</a:t>
            </a:r>
            <a:r>
              <a:rPr lang="en-US" dirty="0">
                <a:latin typeface="Times New Roman"/>
                <a:ea typeface="Arial"/>
                <a:cs typeface="Times New Roman"/>
              </a:rPr>
              <a:t> </a:t>
            </a:r>
            <a:r>
              <a:rPr lang="en-US" dirty="0" err="1">
                <a:latin typeface="Times New Roman"/>
                <a:ea typeface="Arial"/>
                <a:cs typeface="Times New Roman"/>
              </a:rPr>
              <a:t>trẻ</a:t>
            </a:r>
            <a:r>
              <a:rPr lang="en-US" dirty="0">
                <a:latin typeface="Times New Roman"/>
                <a:ea typeface="Arial"/>
                <a:cs typeface="Times New Roman"/>
              </a:rPr>
              <a:t> </a:t>
            </a:r>
            <a:r>
              <a:rPr lang="en-US" dirty="0" err="1">
                <a:latin typeface="Times New Roman"/>
                <a:ea typeface="Arial"/>
                <a:cs typeface="Times New Roman"/>
              </a:rPr>
              <a:t>vị</a:t>
            </a:r>
            <a:r>
              <a:rPr lang="en-US" dirty="0">
                <a:latin typeface="Times New Roman"/>
                <a:ea typeface="Arial"/>
                <a:cs typeface="Times New Roman"/>
              </a:rPr>
              <a:t> </a:t>
            </a:r>
            <a:r>
              <a:rPr lang="en-US" dirty="0" err="1">
                <a:latin typeface="Times New Roman"/>
                <a:ea typeface="Arial"/>
                <a:cs typeface="Times New Roman"/>
              </a:rPr>
              <a:t>thành</a:t>
            </a:r>
            <a:r>
              <a:rPr lang="en-US" dirty="0">
                <a:latin typeface="Times New Roman"/>
                <a:ea typeface="Arial"/>
                <a:cs typeface="Times New Roman"/>
              </a:rPr>
              <a:t> </a:t>
            </a:r>
            <a:r>
              <a:rPr lang="en-US" dirty="0" err="1">
                <a:latin typeface="Times New Roman"/>
                <a:ea typeface="Arial"/>
                <a:cs typeface="Times New Roman"/>
              </a:rPr>
              <a:t>niên</a:t>
            </a:r>
            <a:r>
              <a:rPr lang="en-US" dirty="0">
                <a:latin typeface="Times New Roman"/>
                <a:ea typeface="Arial"/>
                <a:cs typeface="Times New Roman"/>
              </a:rPr>
              <a:t> </a:t>
            </a:r>
            <a:r>
              <a:rPr lang="en-US" dirty="0" err="1">
                <a:latin typeface="Times New Roman"/>
                <a:ea typeface="Arial"/>
                <a:cs typeface="Times New Roman"/>
              </a:rPr>
              <a:t>nên</a:t>
            </a:r>
            <a:r>
              <a:rPr lang="en-US" dirty="0">
                <a:latin typeface="Times New Roman"/>
                <a:ea typeface="Arial"/>
                <a:cs typeface="Times New Roman"/>
              </a:rPr>
              <a:t> </a:t>
            </a:r>
            <a:r>
              <a:rPr lang="en-US" dirty="0" err="1">
                <a:latin typeface="Times New Roman"/>
                <a:ea typeface="Arial"/>
                <a:cs typeface="Times New Roman"/>
              </a:rPr>
              <a:t>làm</a:t>
            </a:r>
            <a:r>
              <a:rPr lang="en-US" dirty="0">
                <a:latin typeface="Times New Roman"/>
                <a:ea typeface="Arial"/>
                <a:cs typeface="Times New Roman"/>
              </a:rPr>
              <a:t> </a:t>
            </a:r>
            <a:r>
              <a:rPr lang="en-US" dirty="0" err="1">
                <a:latin typeface="Times New Roman"/>
                <a:ea typeface="Arial"/>
                <a:cs typeface="Times New Roman"/>
              </a:rPr>
              <a:t>khi</a:t>
            </a:r>
            <a:r>
              <a:rPr lang="en-US" dirty="0">
                <a:latin typeface="Times New Roman"/>
                <a:ea typeface="Arial"/>
                <a:cs typeface="Times New Roman"/>
              </a:rPr>
              <a:t> </a:t>
            </a:r>
            <a:r>
              <a:rPr lang="en-US" dirty="0" err="1">
                <a:latin typeface="Times New Roman"/>
                <a:ea typeface="Arial"/>
                <a:cs typeface="Times New Roman"/>
              </a:rPr>
              <a:t>giao</a:t>
            </a:r>
            <a:r>
              <a:rPr lang="en-US" dirty="0">
                <a:latin typeface="Times New Roman"/>
                <a:ea typeface="Arial"/>
                <a:cs typeface="Times New Roman"/>
              </a:rPr>
              <a:t> </a:t>
            </a:r>
            <a:r>
              <a:rPr lang="en-US" dirty="0" err="1">
                <a:latin typeface="Times New Roman"/>
                <a:ea typeface="Arial"/>
                <a:cs typeface="Times New Roman"/>
              </a:rPr>
              <a:t>tiếp</a:t>
            </a:r>
            <a:r>
              <a:rPr lang="en-US" dirty="0">
                <a:latin typeface="Times New Roman"/>
                <a:ea typeface="Arial"/>
                <a:cs typeface="Times New Roman"/>
              </a:rPr>
              <a:t> </a:t>
            </a:r>
            <a:r>
              <a:rPr lang="en-US" dirty="0" err="1">
                <a:latin typeface="Times New Roman"/>
                <a:ea typeface="Arial"/>
                <a:cs typeface="Times New Roman"/>
              </a:rPr>
              <a:t>trên</a:t>
            </a:r>
            <a:r>
              <a:rPr lang="en-US" dirty="0">
                <a:latin typeface="Times New Roman"/>
                <a:ea typeface="Arial"/>
                <a:cs typeface="Times New Roman"/>
              </a:rPr>
              <a:t> </a:t>
            </a:r>
            <a:r>
              <a:rPr lang="en-US" dirty="0" err="1">
                <a:latin typeface="Times New Roman"/>
                <a:ea typeface="Arial"/>
                <a:cs typeface="Times New Roman"/>
              </a:rPr>
              <a:t>mạng</a:t>
            </a:r>
            <a:r>
              <a:rPr lang="en-US" dirty="0">
                <a:latin typeface="Times New Roman"/>
                <a:ea typeface="Arial"/>
                <a:cs typeface="Times New Roman"/>
              </a:rPr>
              <a:t> </a:t>
            </a:r>
            <a:r>
              <a:rPr lang="en-US" dirty="0" err="1">
                <a:latin typeface="Times New Roman"/>
                <a:ea typeface="Arial"/>
                <a:cs typeface="Times New Roman"/>
              </a:rPr>
              <a:t>xã</a:t>
            </a:r>
            <a:r>
              <a:rPr lang="en-US" dirty="0">
                <a:latin typeface="Times New Roman"/>
                <a:ea typeface="Arial"/>
                <a:cs typeface="Times New Roman"/>
              </a:rPr>
              <a:t> </a:t>
            </a:r>
            <a:r>
              <a:rPr lang="en-US" dirty="0" err="1">
                <a:latin typeface="Times New Roman"/>
                <a:ea typeface="Arial"/>
                <a:cs typeface="Times New Roman"/>
              </a:rPr>
              <a:t>hội</a:t>
            </a:r>
            <a:r>
              <a:rPr lang="en-US" dirty="0">
                <a:latin typeface="Times New Roman"/>
                <a:ea typeface="Arial"/>
                <a:cs typeface="Times New Roman"/>
              </a:rPr>
              <a:t>:</a:t>
            </a:r>
            <a:endParaRPr lang="en-US" sz="2000" dirty="0">
              <a:latin typeface="Arial"/>
              <a:ea typeface="Arial"/>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Không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cung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cấp</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thông</a:t>
            </a:r>
            <a:r>
              <a:rPr lang="en-US" dirty="0">
                <a:uFill>
                  <a:solidFill>
                    <a:srgbClr val="000000"/>
                  </a:solidFill>
                </a:uFill>
                <a:latin typeface="Times New Roman"/>
                <a:ea typeface="Times New Roman"/>
                <a:cs typeface="Times New Roman"/>
              </a:rPr>
              <a:t> tin </a:t>
            </a:r>
            <a:r>
              <a:rPr lang="en-US" dirty="0" err="1">
                <a:uFill>
                  <a:solidFill>
                    <a:srgbClr val="000000"/>
                  </a:solidFill>
                </a:uFill>
                <a:latin typeface="Times New Roman"/>
                <a:ea typeface="Times New Roman"/>
                <a:cs typeface="Times New Roman"/>
              </a:rPr>
              <a:t>cá</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nhân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của</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mình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cho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bất</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cứ</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ai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hạn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chế</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kết</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bạn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với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những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người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không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quen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biết</a:t>
            </a:r>
            <a:r>
              <a:rPr lang="en-US" dirty="0">
                <a:uFill>
                  <a:solidFill>
                    <a:srgbClr val="000000"/>
                  </a:solidFill>
                </a:uFill>
                <a:latin typeface="Times New Roman"/>
                <a:ea typeface="Times New Roman"/>
                <a:cs typeface="Times New Roman"/>
              </a:rPr>
              <a:t>. </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Suy</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nghĩ</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kĩ</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trước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khi</a:t>
            </a:r>
            <a:r>
              <a:rPr lang="en-US" dirty="0">
                <a:uFill>
                  <a:solidFill>
                    <a:srgbClr val="000000"/>
                  </a:solidFill>
                </a:uFill>
                <a:latin typeface="Times New Roman"/>
                <a:ea typeface="Times New Roman"/>
                <a:cs typeface="Times New Roman"/>
              </a:rPr>
              <a:t> chia </a:t>
            </a:r>
            <a:r>
              <a:rPr lang="en-US" dirty="0" err="1">
                <a:uFill>
                  <a:solidFill>
                    <a:srgbClr val="000000"/>
                  </a:solidFill>
                </a:uFill>
                <a:latin typeface="Times New Roman"/>
                <a:ea typeface="Times New Roman"/>
                <a:cs typeface="Times New Roman"/>
              </a:rPr>
              <a:t>sẻ</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đăng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tải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bình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luận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bất</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cứ</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điều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gì</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Ứng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xử</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có</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văn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hóa</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trên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không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gian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mạng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không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cổ</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vũ</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bạo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lực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không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chê</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bai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miệt</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thị</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xúc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phạm</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người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khác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không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kích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động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theo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đám</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đông</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Luôn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tỉnh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táo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cảnh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giác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với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những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thủ</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đoạn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lừa</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đảo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như</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trúng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thưởng</a:t>
            </a:r>
            <a:r>
              <a:rPr lang="en-US" dirty="0">
                <a:uFill>
                  <a:solidFill>
                    <a:srgbClr val="000000"/>
                  </a:solidFill>
                </a:uFill>
                <a:latin typeface="Times New Roman"/>
                <a:ea typeface="Times New Roman"/>
                <a:cs typeface="Times New Roman"/>
              </a:rPr>
              <a:t>, click </a:t>
            </a:r>
            <a:r>
              <a:rPr lang="en-US" dirty="0" err="1">
                <a:uFill>
                  <a:solidFill>
                    <a:srgbClr val="000000"/>
                  </a:solidFill>
                </a:uFill>
                <a:latin typeface="Times New Roman"/>
                <a:ea typeface="Times New Roman"/>
                <a:cs typeface="Times New Roman"/>
              </a:rPr>
              <a:t>vào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đường</a:t>
            </a:r>
            <a:r>
              <a:rPr lang="en-US" dirty="0">
                <a:uFill>
                  <a:solidFill>
                    <a:srgbClr val="000000"/>
                  </a:solidFill>
                </a:uFill>
                <a:latin typeface="Times New Roman"/>
                <a:ea typeface="Times New Roman"/>
                <a:cs typeface="Times New Roman"/>
              </a:rPr>
              <a:t> link…</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Giới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hạn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thời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gian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sử</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dụng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mạng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xã</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hội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phù</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hợp</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cho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một</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ngày</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vào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thời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điểm</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không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ảnh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hưởng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đến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những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việc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khác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và</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không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ảnh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hưởng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đến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sức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khỏe</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Tuân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thủ</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các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quy</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định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pháp</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luật</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tham</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gia</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mạng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xã</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hội</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endParaRPr lang="en-US" dirty="0"/>
          </a:p>
        </p:txBody>
      </p:sp>
    </p:spTree>
    <p:extLst>
      <p:ext uri="{BB962C8B-B14F-4D97-AF65-F5344CB8AC3E}">
        <p14:creationId xmlns:p14="http://schemas.microsoft.com/office/powerpoint/2010/main" val="2694084727"/>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079" y="975619"/>
            <a:ext cx="10515600" cy="4351339"/>
          </a:xfrm>
        </p:spPr>
        <p:txBody>
          <a:bodyPr/>
          <a:lstStyle/>
          <a:p>
            <a:pPr marL="171450" algn="just">
              <a:lnSpc>
                <a:spcPct val="107000"/>
              </a:lnSpc>
              <a:spcBef>
                <a:spcPts val="600"/>
              </a:spcBef>
              <a:spcAft>
                <a:spcPts val="600"/>
              </a:spcAft>
            </a:pPr>
            <a:r>
              <a:rPr lang="en-US" dirty="0">
                <a:latin typeface="Times New Roman"/>
                <a:ea typeface="Arial"/>
                <a:cs typeface="Times New Roman"/>
              </a:rPr>
              <a:t>+ </a:t>
            </a:r>
            <a:r>
              <a:rPr lang="en-US" dirty="0" err="1">
                <a:latin typeface="Times New Roman"/>
                <a:ea typeface="Arial"/>
                <a:cs typeface="Times New Roman"/>
              </a:rPr>
              <a:t>Điều</a:t>
            </a:r>
            <a:r>
              <a:rPr lang="en-US" dirty="0">
                <a:latin typeface="Times New Roman"/>
                <a:ea typeface="Arial"/>
                <a:cs typeface="Times New Roman"/>
              </a:rPr>
              <a:t> </a:t>
            </a:r>
            <a:r>
              <a:rPr lang="en-US" dirty="0" err="1">
                <a:latin typeface="Times New Roman"/>
                <a:ea typeface="Arial"/>
                <a:cs typeface="Times New Roman"/>
              </a:rPr>
              <a:t>trẻ</a:t>
            </a:r>
            <a:r>
              <a:rPr lang="en-US" dirty="0">
                <a:latin typeface="Times New Roman"/>
                <a:ea typeface="Arial"/>
                <a:cs typeface="Times New Roman"/>
              </a:rPr>
              <a:t> </a:t>
            </a:r>
            <a:r>
              <a:rPr lang="en-US" dirty="0" err="1">
                <a:latin typeface="Times New Roman"/>
                <a:ea typeface="Arial"/>
                <a:cs typeface="Times New Roman"/>
              </a:rPr>
              <a:t>vị</a:t>
            </a:r>
            <a:r>
              <a:rPr lang="en-US" dirty="0">
                <a:latin typeface="Times New Roman"/>
                <a:ea typeface="Arial"/>
                <a:cs typeface="Times New Roman"/>
              </a:rPr>
              <a:t> </a:t>
            </a:r>
            <a:r>
              <a:rPr lang="en-US" dirty="0" err="1">
                <a:latin typeface="Times New Roman"/>
                <a:ea typeface="Arial"/>
                <a:cs typeface="Times New Roman"/>
              </a:rPr>
              <a:t>thành</a:t>
            </a:r>
            <a:r>
              <a:rPr lang="en-US" dirty="0">
                <a:latin typeface="Times New Roman"/>
                <a:ea typeface="Arial"/>
                <a:cs typeface="Times New Roman"/>
              </a:rPr>
              <a:t> </a:t>
            </a:r>
            <a:r>
              <a:rPr lang="en-US" dirty="0" err="1">
                <a:latin typeface="Times New Roman"/>
                <a:ea typeface="Arial"/>
                <a:cs typeface="Times New Roman"/>
              </a:rPr>
              <a:t>niên</a:t>
            </a:r>
            <a:r>
              <a:rPr lang="en-US" dirty="0">
                <a:latin typeface="Times New Roman"/>
                <a:ea typeface="Arial"/>
                <a:cs typeface="Times New Roman"/>
              </a:rPr>
              <a:t> </a:t>
            </a:r>
            <a:r>
              <a:rPr lang="en-US" dirty="0" err="1">
                <a:latin typeface="Times New Roman"/>
                <a:ea typeface="Arial"/>
                <a:cs typeface="Times New Roman"/>
              </a:rPr>
              <a:t>không</a:t>
            </a:r>
            <a:r>
              <a:rPr lang="en-US" dirty="0">
                <a:latin typeface="Times New Roman"/>
                <a:ea typeface="Arial"/>
                <a:cs typeface="Times New Roman"/>
              </a:rPr>
              <a:t> </a:t>
            </a:r>
            <a:r>
              <a:rPr lang="en-US" dirty="0" err="1">
                <a:latin typeface="Times New Roman"/>
                <a:ea typeface="Arial"/>
                <a:cs typeface="Times New Roman"/>
              </a:rPr>
              <a:t>nên</a:t>
            </a:r>
            <a:r>
              <a:rPr lang="en-US" dirty="0">
                <a:latin typeface="Times New Roman"/>
                <a:ea typeface="Arial"/>
                <a:cs typeface="Times New Roman"/>
              </a:rPr>
              <a:t> </a:t>
            </a:r>
            <a:r>
              <a:rPr lang="en-US" dirty="0" err="1">
                <a:latin typeface="Times New Roman"/>
                <a:ea typeface="Arial"/>
                <a:cs typeface="Times New Roman"/>
              </a:rPr>
              <a:t>làm</a:t>
            </a:r>
            <a:r>
              <a:rPr lang="en-US" dirty="0">
                <a:latin typeface="Times New Roman"/>
                <a:ea typeface="Arial"/>
                <a:cs typeface="Times New Roman"/>
              </a:rPr>
              <a:t> </a:t>
            </a:r>
            <a:r>
              <a:rPr lang="en-US" dirty="0" err="1">
                <a:latin typeface="Times New Roman"/>
                <a:ea typeface="Arial"/>
                <a:cs typeface="Times New Roman"/>
              </a:rPr>
              <a:t>khi</a:t>
            </a:r>
            <a:r>
              <a:rPr lang="en-US" dirty="0">
                <a:latin typeface="Times New Roman"/>
                <a:ea typeface="Arial"/>
                <a:cs typeface="Times New Roman"/>
              </a:rPr>
              <a:t> </a:t>
            </a:r>
            <a:r>
              <a:rPr lang="en-US" dirty="0" err="1">
                <a:latin typeface="Times New Roman"/>
                <a:ea typeface="Arial"/>
                <a:cs typeface="Times New Roman"/>
              </a:rPr>
              <a:t>giao</a:t>
            </a:r>
            <a:r>
              <a:rPr lang="en-US" dirty="0">
                <a:latin typeface="Times New Roman"/>
                <a:ea typeface="Arial"/>
                <a:cs typeface="Times New Roman"/>
              </a:rPr>
              <a:t> </a:t>
            </a:r>
            <a:r>
              <a:rPr lang="en-US" dirty="0" err="1">
                <a:latin typeface="Times New Roman"/>
                <a:ea typeface="Arial"/>
                <a:cs typeface="Times New Roman"/>
              </a:rPr>
              <a:t>tiếp</a:t>
            </a:r>
            <a:r>
              <a:rPr lang="en-US" dirty="0">
                <a:latin typeface="Times New Roman"/>
                <a:ea typeface="Arial"/>
                <a:cs typeface="Times New Roman"/>
              </a:rPr>
              <a:t> </a:t>
            </a:r>
            <a:r>
              <a:rPr lang="en-US" dirty="0" err="1">
                <a:latin typeface="Times New Roman"/>
                <a:ea typeface="Arial"/>
                <a:cs typeface="Times New Roman"/>
              </a:rPr>
              <a:t>trên</a:t>
            </a:r>
            <a:r>
              <a:rPr lang="en-US" dirty="0">
                <a:latin typeface="Times New Roman"/>
                <a:ea typeface="Arial"/>
                <a:cs typeface="Times New Roman"/>
              </a:rPr>
              <a:t> </a:t>
            </a:r>
            <a:r>
              <a:rPr lang="en-US" dirty="0" err="1">
                <a:latin typeface="Times New Roman"/>
                <a:ea typeface="Arial"/>
                <a:cs typeface="Times New Roman"/>
              </a:rPr>
              <a:t>mạng</a:t>
            </a:r>
            <a:r>
              <a:rPr lang="en-US" dirty="0">
                <a:latin typeface="Times New Roman"/>
                <a:ea typeface="Arial"/>
                <a:cs typeface="Times New Roman"/>
              </a:rPr>
              <a:t> </a:t>
            </a:r>
            <a:r>
              <a:rPr lang="en-US" dirty="0" err="1">
                <a:latin typeface="Times New Roman"/>
                <a:ea typeface="Arial"/>
                <a:cs typeface="Times New Roman"/>
              </a:rPr>
              <a:t>xã</a:t>
            </a:r>
            <a:r>
              <a:rPr lang="en-US" dirty="0">
                <a:latin typeface="Times New Roman"/>
                <a:ea typeface="Arial"/>
                <a:cs typeface="Times New Roman"/>
              </a:rPr>
              <a:t> </a:t>
            </a:r>
            <a:r>
              <a:rPr lang="en-US" dirty="0" err="1">
                <a:latin typeface="Times New Roman"/>
                <a:ea typeface="Arial"/>
                <a:cs typeface="Times New Roman"/>
              </a:rPr>
              <a:t>hội</a:t>
            </a:r>
            <a:r>
              <a:rPr lang="en-US" dirty="0">
                <a:latin typeface="Times New Roman"/>
                <a:ea typeface="Arial"/>
                <a:cs typeface="Times New Roman"/>
              </a:rPr>
              <a:t>:</a:t>
            </a:r>
            <a:endParaRPr lang="en-US" sz="2000" dirty="0">
              <a:latin typeface="Arial"/>
              <a:ea typeface="Arial"/>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Bình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luận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xúc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phạm</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miệt</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thị</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bôi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nhọ</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danh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dự</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của</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người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khác</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Dùng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quá</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nhiều</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thời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gian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trong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ngày</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để</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vào</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mạng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xã</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hội</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Công</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kích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các</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nhóm</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tranh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luận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quan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điểm</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pPr marL="342900" lvl="0" indent="-342900" algn="just" fontAlgn="base">
              <a:lnSpc>
                <a:spcPct val="107000"/>
              </a:lnSpc>
              <a:spcBef>
                <a:spcPts val="600"/>
              </a:spcBef>
              <a:spcAft>
                <a:spcPts val="600"/>
              </a:spcAft>
              <a:buClr>
                <a:srgbClr val="000000"/>
              </a:buClr>
              <a:buSzPts val="1300"/>
              <a:buFont typeface="Arial"/>
              <a:buChar char="•"/>
            </a:pPr>
            <a:r>
              <a:rPr lang="en-US" dirty="0" err="1">
                <a:uFill>
                  <a:solidFill>
                    <a:srgbClr val="000000"/>
                  </a:solidFill>
                </a:uFill>
                <a:latin typeface="Times New Roman"/>
                <a:ea typeface="Times New Roman"/>
                <a:cs typeface="Times New Roman"/>
              </a:rPr>
              <a:t>Bình</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luận</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sai</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sự</a:t>
            </a:r>
            <a:r>
              <a:rPr lang="en-US" dirty="0">
                <a:uFill>
                  <a:solidFill>
                    <a:srgbClr val="000000"/>
                  </a:solidFill>
                </a:uFill>
                <a:latin typeface="Times New Roman"/>
                <a:ea typeface="Times New Roman"/>
                <a:cs typeface="Times New Roman"/>
              </a:rPr>
              <a:t> </a:t>
            </a:r>
            <a:r>
              <a:rPr lang="en-US" dirty="0" err="1">
                <a:uFill>
                  <a:solidFill>
                    <a:srgbClr val="000000"/>
                  </a:solidFill>
                </a:uFill>
                <a:latin typeface="Times New Roman"/>
                <a:ea typeface="Times New Roman"/>
                <a:cs typeface="Times New Roman"/>
              </a:rPr>
              <a:t>thật</a:t>
            </a:r>
            <a:r>
              <a:rPr lang="en-US" dirty="0">
                <a:uFill>
                  <a:solidFill>
                    <a:srgbClr val="000000"/>
                  </a:solidFill>
                </a:uFill>
                <a:latin typeface="Times New Roman"/>
                <a:ea typeface="Times New Roman"/>
                <a:cs typeface="Times New Roman"/>
              </a:rPr>
              <a:t>.</a:t>
            </a:r>
            <a:endParaRPr lang="en-US" sz="2000" dirty="0">
              <a:uFill>
                <a:solidFill>
                  <a:srgbClr val="000000"/>
                </a:solidFill>
              </a:uFill>
              <a:latin typeface="Times New Roman"/>
              <a:ea typeface="Times New Roman"/>
              <a:cs typeface="Times New Roman"/>
            </a:endParaRPr>
          </a:p>
          <a:p>
            <a:endParaRPr lang="en-US" dirty="0"/>
          </a:p>
        </p:txBody>
      </p:sp>
    </p:spTree>
    <p:extLst>
      <p:ext uri="{BB962C8B-B14F-4D97-AF65-F5344CB8AC3E}">
        <p14:creationId xmlns:p14="http://schemas.microsoft.com/office/powerpoint/2010/main" val="3116605053"/>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92464"/>
          </a:xfrm>
        </p:spPr>
        <p:txBody>
          <a:bodyPr>
            <a:normAutofit fontScale="90000"/>
          </a:bodyPr>
          <a:lstStyle/>
          <a:p>
            <a:pPr>
              <a:lnSpc>
                <a:spcPct val="107000"/>
              </a:lnSpc>
              <a:spcBef>
                <a:spcPts val="600"/>
              </a:spcBef>
              <a:spcAft>
                <a:spcPts val="600"/>
              </a:spcAft>
            </a:pPr>
            <a:r>
              <a:rPr lang="en-US" i="1" dirty="0">
                <a:solidFill>
                  <a:srgbClr val="333333"/>
                </a:solidFill>
                <a:latin typeface="Times New Roman"/>
                <a:ea typeface="Times New Roman"/>
                <a:cs typeface="Times New Roman"/>
              </a:rPr>
              <a:t/>
            </a:r>
            <a:br>
              <a:rPr lang="en-US" i="1" dirty="0">
                <a:solidFill>
                  <a:srgbClr val="333333"/>
                </a:solidFill>
                <a:latin typeface="Times New Roman"/>
                <a:ea typeface="Times New Roman"/>
                <a:cs typeface="Times New Roman"/>
              </a:rPr>
            </a:br>
            <a:r>
              <a:rPr lang="en-US" i="1" dirty="0">
                <a:solidFill>
                  <a:srgbClr val="333333"/>
                </a:solidFill>
                <a:latin typeface="Times New Roman"/>
                <a:ea typeface="Times New Roman"/>
                <a:cs typeface="Times New Roman"/>
              </a:rPr>
              <a:t>	</a:t>
            </a:r>
            <a:r>
              <a:rPr lang="en-US" sz="3100" i="1" dirty="0">
                <a:solidFill>
                  <a:srgbClr val="333333"/>
                </a:solidFill>
                <a:latin typeface="Times New Roman"/>
                <a:ea typeface="Times New Roman"/>
                <a:cs typeface="Times New Roman"/>
              </a:rPr>
              <a:t>Qua </a:t>
            </a:r>
            <a:r>
              <a:rPr lang="en-US" sz="3100" i="1" dirty="0" err="1">
                <a:solidFill>
                  <a:srgbClr val="333333"/>
                </a:solidFill>
                <a:latin typeface="Times New Roman"/>
                <a:ea typeface="Times New Roman"/>
                <a:cs typeface="Times New Roman"/>
              </a:rPr>
              <a:t>trò</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chơi</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này</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em</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nhận</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thấy</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hành</a:t>
            </a:r>
            <a:r>
              <a:rPr lang="en-US" sz="3100" i="1" dirty="0">
                <a:solidFill>
                  <a:srgbClr val="333333"/>
                </a:solidFill>
                <a:latin typeface="Times New Roman"/>
                <a:ea typeface="Times New Roman"/>
                <a:cs typeface="Times New Roman"/>
              </a:rPr>
              <a:t> vi </a:t>
            </a:r>
            <a:r>
              <a:rPr lang="en-US" sz="3100" i="1" dirty="0" err="1">
                <a:solidFill>
                  <a:srgbClr val="333333"/>
                </a:solidFill>
                <a:latin typeface="Times New Roman"/>
                <a:ea typeface="Times New Roman"/>
                <a:cs typeface="Times New Roman"/>
              </a:rPr>
              <a:t>giao</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tiếp</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của</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bản</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thân</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và</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các</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bạn</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mà</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em</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biết</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như</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thế</a:t>
            </a:r>
            <a:r>
              <a:rPr lang="en-US" sz="3100" i="1" dirty="0">
                <a:solidFill>
                  <a:srgbClr val="333333"/>
                </a:solidFill>
                <a:latin typeface="Times New Roman"/>
                <a:ea typeface="Times New Roman"/>
                <a:cs typeface="Times New Roman"/>
              </a:rPr>
              <a:t> </a:t>
            </a:r>
            <a:r>
              <a:rPr lang="en-US" sz="3100" i="1" dirty="0" err="1">
                <a:solidFill>
                  <a:srgbClr val="333333"/>
                </a:solidFill>
                <a:latin typeface="Times New Roman"/>
                <a:ea typeface="Times New Roman"/>
                <a:cs typeface="Times New Roman"/>
              </a:rPr>
              <a:t>nào</a:t>
            </a:r>
            <a:r>
              <a:rPr lang="en-US" sz="3100" i="1" dirty="0">
                <a:solidFill>
                  <a:srgbClr val="333333"/>
                </a:solidFill>
                <a:latin typeface="Times New Roman"/>
                <a:ea typeface="Times New Roman"/>
                <a:cs typeface="Times New Roman"/>
              </a:rPr>
              <a:t>?</a:t>
            </a:r>
            <a:r>
              <a:rPr lang="en-US" sz="3100" dirty="0">
                <a:latin typeface="Arial"/>
                <a:ea typeface="Arial"/>
                <a:cs typeface="Times New Roman"/>
              </a:rPr>
              <a:t/>
            </a:r>
            <a:br>
              <a:rPr lang="en-US" sz="3100" dirty="0">
                <a:latin typeface="Arial"/>
                <a:ea typeface="Arial"/>
                <a:cs typeface="Times New Roman"/>
              </a:rPr>
            </a:br>
            <a:endParaRPr lang="en-US" sz="3100" dirty="0"/>
          </a:p>
        </p:txBody>
      </p:sp>
      <p:sp>
        <p:nvSpPr>
          <p:cNvPr id="3" name="Content Placeholder 2"/>
          <p:cNvSpPr>
            <a:spLocks noGrp="1"/>
          </p:cNvSpPr>
          <p:nvPr>
            <p:ph idx="1"/>
          </p:nvPr>
        </p:nvSpPr>
        <p:spPr>
          <a:xfrm>
            <a:off x="838200" y="2021983"/>
            <a:ext cx="10515600" cy="4154981"/>
          </a:xfrm>
        </p:spPr>
        <p:txBody>
          <a:bodyPr/>
          <a:lstStyle/>
          <a:p>
            <a:pPr algn="just">
              <a:lnSpc>
                <a:spcPct val="107000"/>
              </a:lnSpc>
              <a:spcBef>
                <a:spcPts val="600"/>
              </a:spcBef>
              <a:spcAft>
                <a:spcPts val="600"/>
              </a:spcAft>
            </a:pPr>
            <a:r>
              <a:rPr lang="en-US" i="1" dirty="0" err="1">
                <a:solidFill>
                  <a:srgbClr val="333333"/>
                </a:solidFill>
                <a:latin typeface="Times New Roman"/>
                <a:ea typeface="Times New Roman"/>
                <a:cs typeface="Times New Roman"/>
              </a:rPr>
              <a:t>Giao</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tiếp</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ứng</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xử</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là</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hoạt</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động</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tương</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tác</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giữa</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người</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với</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người</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nhằm</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đạt</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được</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một</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mục</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đích</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nào</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đó</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Người</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có</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hành</a:t>
            </a:r>
            <a:r>
              <a:rPr lang="en-US" i="1" dirty="0">
                <a:solidFill>
                  <a:srgbClr val="333333"/>
                </a:solidFill>
                <a:latin typeface="Times New Roman"/>
                <a:ea typeface="Times New Roman"/>
                <a:cs typeface="Times New Roman"/>
              </a:rPr>
              <a:t> vi </a:t>
            </a:r>
            <a:r>
              <a:rPr lang="en-US" i="1" dirty="0" err="1">
                <a:solidFill>
                  <a:srgbClr val="333333"/>
                </a:solidFill>
                <a:latin typeface="Times New Roman"/>
                <a:ea typeface="Times New Roman"/>
                <a:cs typeface="Times New Roman"/>
              </a:rPr>
              <a:t>giao</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tiếp</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ứng</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xử</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tích</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cực</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sẽ</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mở</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rộng</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gắn</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kết</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được</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các</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mối</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quan</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hệ</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xã</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hội</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Hãy</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cùng</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rèn</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luyện</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hành</a:t>
            </a:r>
            <a:r>
              <a:rPr lang="en-US" i="1" dirty="0">
                <a:solidFill>
                  <a:srgbClr val="333333"/>
                </a:solidFill>
                <a:latin typeface="Times New Roman"/>
                <a:ea typeface="Times New Roman"/>
                <a:cs typeface="Times New Roman"/>
              </a:rPr>
              <a:t> vi </a:t>
            </a:r>
            <a:r>
              <a:rPr lang="en-US" i="1" dirty="0" err="1">
                <a:solidFill>
                  <a:srgbClr val="333333"/>
                </a:solidFill>
                <a:latin typeface="Times New Roman"/>
                <a:ea typeface="Times New Roman"/>
                <a:cs typeface="Times New Roman"/>
              </a:rPr>
              <a:t>giao</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tiếp</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ứng</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xử</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tích</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cực</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và</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khắc</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phục</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những</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điểm</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chưa</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tích</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cực</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trong</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giao</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tiếp</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ứng</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xử</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của</a:t>
            </a:r>
            <a:r>
              <a:rPr lang="en-US" i="1" dirty="0">
                <a:solidFill>
                  <a:srgbClr val="333333"/>
                </a:solidFill>
                <a:latin typeface="Times New Roman"/>
                <a:ea typeface="Times New Roman"/>
                <a:cs typeface="Times New Roman"/>
              </a:rPr>
              <a:t> </a:t>
            </a:r>
            <a:r>
              <a:rPr lang="en-US" i="1" dirty="0" err="1">
                <a:solidFill>
                  <a:srgbClr val="333333"/>
                </a:solidFill>
                <a:latin typeface="Times New Roman"/>
                <a:ea typeface="Times New Roman"/>
                <a:cs typeface="Times New Roman"/>
              </a:rPr>
              <a:t>em</a:t>
            </a:r>
            <a:r>
              <a:rPr lang="en-US" i="1" dirty="0">
                <a:solidFill>
                  <a:srgbClr val="333333"/>
                </a:solidFill>
                <a:latin typeface="Times New Roman"/>
                <a:ea typeface="Times New Roman"/>
                <a:cs typeface="Times New Roman"/>
              </a:rPr>
              <a:t> qua </a:t>
            </a:r>
            <a:r>
              <a:rPr lang="en-US" b="1" i="1" dirty="0" err="1">
                <a:solidFill>
                  <a:srgbClr val="333333"/>
                </a:solidFill>
                <a:latin typeface="Times New Roman"/>
                <a:ea typeface="Times New Roman"/>
                <a:cs typeface="Times New Roman"/>
              </a:rPr>
              <a:t>Chủ</a:t>
            </a:r>
            <a:r>
              <a:rPr lang="en-US" b="1" i="1" dirty="0">
                <a:solidFill>
                  <a:srgbClr val="333333"/>
                </a:solidFill>
                <a:latin typeface="Times New Roman"/>
                <a:ea typeface="Times New Roman"/>
                <a:cs typeface="Times New Roman"/>
              </a:rPr>
              <a:t> </a:t>
            </a:r>
            <a:r>
              <a:rPr lang="en-US" b="1" i="1" dirty="0" err="1">
                <a:solidFill>
                  <a:srgbClr val="333333"/>
                </a:solidFill>
                <a:latin typeface="Times New Roman"/>
                <a:ea typeface="Times New Roman"/>
                <a:cs typeface="Times New Roman"/>
              </a:rPr>
              <a:t>đề</a:t>
            </a:r>
            <a:r>
              <a:rPr lang="en-US" b="1" i="1" dirty="0">
                <a:solidFill>
                  <a:srgbClr val="333333"/>
                </a:solidFill>
                <a:latin typeface="Times New Roman"/>
                <a:ea typeface="Times New Roman"/>
                <a:cs typeface="Times New Roman"/>
              </a:rPr>
              <a:t> 2  - </a:t>
            </a:r>
            <a:r>
              <a:rPr lang="en-US" b="1" i="1" dirty="0" err="1">
                <a:solidFill>
                  <a:srgbClr val="333333"/>
                </a:solidFill>
                <a:latin typeface="Times New Roman"/>
                <a:ea typeface="Times New Roman"/>
                <a:cs typeface="Times New Roman"/>
              </a:rPr>
              <a:t>Giao</a:t>
            </a:r>
            <a:r>
              <a:rPr lang="en-US" b="1" i="1" dirty="0">
                <a:solidFill>
                  <a:srgbClr val="333333"/>
                </a:solidFill>
                <a:latin typeface="Times New Roman"/>
                <a:ea typeface="Times New Roman"/>
                <a:cs typeface="Times New Roman"/>
              </a:rPr>
              <a:t> </a:t>
            </a:r>
            <a:r>
              <a:rPr lang="en-US" b="1" i="1" dirty="0" err="1">
                <a:solidFill>
                  <a:srgbClr val="333333"/>
                </a:solidFill>
                <a:latin typeface="Times New Roman"/>
                <a:ea typeface="Times New Roman"/>
                <a:cs typeface="Times New Roman"/>
              </a:rPr>
              <a:t>tiếp</a:t>
            </a:r>
            <a:r>
              <a:rPr lang="en-US" b="1" i="1" dirty="0">
                <a:solidFill>
                  <a:srgbClr val="333333"/>
                </a:solidFill>
                <a:latin typeface="Times New Roman"/>
                <a:ea typeface="Times New Roman"/>
                <a:cs typeface="Times New Roman"/>
              </a:rPr>
              <a:t>, </a:t>
            </a:r>
            <a:r>
              <a:rPr lang="en-US" b="1" i="1" dirty="0" err="1">
                <a:solidFill>
                  <a:srgbClr val="333333"/>
                </a:solidFill>
                <a:latin typeface="Times New Roman"/>
                <a:ea typeface="Times New Roman"/>
                <a:cs typeface="Times New Roman"/>
              </a:rPr>
              <a:t>ứng</a:t>
            </a:r>
            <a:r>
              <a:rPr lang="en-US" b="1" i="1" dirty="0">
                <a:solidFill>
                  <a:srgbClr val="333333"/>
                </a:solidFill>
                <a:latin typeface="Times New Roman"/>
                <a:ea typeface="Times New Roman"/>
                <a:cs typeface="Times New Roman"/>
              </a:rPr>
              <a:t> </a:t>
            </a:r>
            <a:r>
              <a:rPr lang="en-US" b="1" i="1" dirty="0" err="1">
                <a:solidFill>
                  <a:srgbClr val="333333"/>
                </a:solidFill>
                <a:latin typeface="Times New Roman"/>
                <a:ea typeface="Times New Roman"/>
                <a:cs typeface="Times New Roman"/>
              </a:rPr>
              <a:t>xử</a:t>
            </a:r>
            <a:r>
              <a:rPr lang="en-US" b="1" i="1" dirty="0">
                <a:solidFill>
                  <a:srgbClr val="333333"/>
                </a:solidFill>
                <a:latin typeface="Times New Roman"/>
                <a:ea typeface="Times New Roman"/>
                <a:cs typeface="Times New Roman"/>
              </a:rPr>
              <a:t> </a:t>
            </a:r>
            <a:r>
              <a:rPr lang="en-US" b="1" i="1" dirty="0" err="1">
                <a:solidFill>
                  <a:srgbClr val="333333"/>
                </a:solidFill>
                <a:latin typeface="Times New Roman"/>
                <a:ea typeface="Times New Roman"/>
                <a:cs typeface="Times New Roman"/>
              </a:rPr>
              <a:t>tích</a:t>
            </a:r>
            <a:r>
              <a:rPr lang="en-US" b="1" i="1" dirty="0">
                <a:solidFill>
                  <a:srgbClr val="333333"/>
                </a:solidFill>
                <a:latin typeface="Times New Roman"/>
                <a:ea typeface="Times New Roman"/>
                <a:cs typeface="Times New Roman"/>
              </a:rPr>
              <a:t> </a:t>
            </a:r>
            <a:r>
              <a:rPr lang="en-US" b="1" i="1" dirty="0" err="1">
                <a:solidFill>
                  <a:srgbClr val="333333"/>
                </a:solidFill>
                <a:latin typeface="Times New Roman"/>
                <a:ea typeface="Times New Roman"/>
                <a:cs typeface="Times New Roman"/>
              </a:rPr>
              <a:t>cực</a:t>
            </a:r>
            <a:r>
              <a:rPr lang="en-US" b="1" i="1" dirty="0">
                <a:solidFill>
                  <a:srgbClr val="333333"/>
                </a:solidFill>
                <a:latin typeface="Times New Roman"/>
                <a:ea typeface="Times New Roman"/>
                <a:cs typeface="Times New Roman"/>
              </a:rPr>
              <a:t>.</a:t>
            </a:r>
            <a:endParaRPr lang="en-US" sz="2000" dirty="0">
              <a:latin typeface="Arial"/>
              <a:ea typeface="Arial"/>
              <a:cs typeface="Times New Roman"/>
            </a:endParaRPr>
          </a:p>
          <a:p>
            <a:endParaRPr lang="en-US" dirty="0"/>
          </a:p>
        </p:txBody>
      </p:sp>
    </p:spTree>
    <p:extLst>
      <p:ext uri="{BB962C8B-B14F-4D97-AF65-F5344CB8AC3E}">
        <p14:creationId xmlns:p14="http://schemas.microsoft.com/office/powerpoint/2010/main" val="141089799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31100"/>
          </a:xfrm>
        </p:spPr>
        <p:txBody>
          <a:bodyPr>
            <a:noAutofit/>
          </a:bodyPr>
          <a:lstStyle/>
          <a:p>
            <a:pPr algn="ctr"/>
            <a:r>
              <a:rPr lang="en-US" sz="3600" b="1" dirty="0">
                <a:solidFill>
                  <a:srgbClr val="FF0000"/>
                </a:solidFill>
                <a:latin typeface="Times New Roman" pitchFamily="18" charset="0"/>
                <a:cs typeface="Times New Roman" pitchFamily="18" charset="0"/>
              </a:rPr>
              <a:t/>
            </a:r>
            <a:br>
              <a:rPr lang="en-US" sz="3600" b="1" dirty="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TIẾT 18 </a:t>
            </a:r>
            <a:br>
              <a:rPr lang="en-US" sz="3600" b="1" dirty="0">
                <a:solidFill>
                  <a:srgbClr val="FF0000"/>
                </a:solidFill>
                <a:latin typeface="Times New Roman" pitchFamily="18" charset="0"/>
                <a:cs typeface="Times New Roman" pitchFamily="18" charset="0"/>
              </a:rPr>
            </a:br>
            <a:r>
              <a:rPr lang="en-US" sz="3600" b="1" dirty="0">
                <a:solidFill>
                  <a:schemeClr val="accent1"/>
                </a:solidFill>
                <a:latin typeface="Times New Roman" pitchFamily="18" charset="0"/>
                <a:cs typeface="Times New Roman" pitchFamily="18" charset="0"/>
              </a:rPr>
              <a:t>III. BÁO CÁO, THẢO LUẬN,  ĐÁNH GIÁ CUỐI CHỦ ĐỀ.</a:t>
            </a:r>
            <a:br>
              <a:rPr lang="en-US" sz="3600" b="1" dirty="0">
                <a:solidFill>
                  <a:schemeClr val="accent1"/>
                </a:solidFill>
                <a:latin typeface="Times New Roman" pitchFamily="18" charset="0"/>
                <a:cs typeface="Times New Roman" pitchFamily="18" charset="0"/>
              </a:rPr>
            </a:br>
            <a:endParaRPr lang="en-US" sz="3600" b="1"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07000"/>
              </a:lnSpc>
              <a:spcBef>
                <a:spcPts val="600"/>
              </a:spcBef>
              <a:spcAft>
                <a:spcPts val="600"/>
              </a:spcAft>
            </a:pPr>
            <a:r>
              <a:rPr lang="vi-VN" b="1" dirty="0">
                <a:solidFill>
                  <a:srgbClr val="0D0D0D"/>
                </a:solidFill>
                <a:latin typeface="Times New Roman"/>
                <a:ea typeface="Times New Roman"/>
                <a:cs typeface="Times New Roman"/>
              </a:rPr>
              <a:t>Hoạt động 6: Cho bạn, cho tôi</a:t>
            </a:r>
            <a:endParaRPr lang="en-US" sz="2000" dirty="0">
              <a:latin typeface="Arial"/>
              <a:ea typeface="Arial"/>
              <a:cs typeface="Times New Roman"/>
            </a:endParaRPr>
          </a:p>
          <a:p>
            <a:pPr algn="just">
              <a:lnSpc>
                <a:spcPct val="107000"/>
              </a:lnSpc>
              <a:spcBef>
                <a:spcPts val="600"/>
              </a:spcBef>
              <a:spcAft>
                <a:spcPts val="600"/>
              </a:spcAft>
            </a:pPr>
            <a:r>
              <a:rPr lang="vi-VN" i="1" dirty="0">
                <a:solidFill>
                  <a:srgbClr val="0D0D0D"/>
                </a:solidFill>
                <a:latin typeface="Times New Roman"/>
                <a:ea typeface="Times New Roman"/>
                <a:cs typeface="Times New Roman"/>
              </a:rPr>
              <a:t>- Chia sẻ với bạn về những điều bạn đã làm được và những điều bạn cần cố gắng.</a:t>
            </a:r>
            <a:endParaRPr lang="en-US" sz="2000" dirty="0">
              <a:latin typeface="Arial"/>
              <a:ea typeface="Arial"/>
              <a:cs typeface="Times New Roman"/>
            </a:endParaRPr>
          </a:p>
          <a:p>
            <a:pPr algn="just">
              <a:lnSpc>
                <a:spcPct val="107000"/>
              </a:lnSpc>
              <a:spcBef>
                <a:spcPts val="600"/>
              </a:spcBef>
              <a:spcAft>
                <a:spcPts val="600"/>
              </a:spcAft>
            </a:pPr>
            <a:r>
              <a:rPr lang="vi-VN" i="1" dirty="0">
                <a:solidFill>
                  <a:srgbClr val="0D0D0D"/>
                </a:solidFill>
                <a:latin typeface="Times New Roman"/>
                <a:ea typeface="Times New Roman"/>
                <a:cs typeface="Times New Roman"/>
              </a:rPr>
              <a:t>- Chia sẻ trước lớp. </a:t>
            </a:r>
            <a:endParaRPr lang="en-US" sz="2000" dirty="0">
              <a:latin typeface="Arial"/>
              <a:ea typeface="Arial"/>
              <a:cs typeface="Times New Roman"/>
            </a:endParaRPr>
          </a:p>
          <a:p>
            <a:endParaRPr lang="en-US" dirty="0"/>
          </a:p>
        </p:txBody>
      </p:sp>
    </p:spTree>
    <p:extLst>
      <p:ext uri="{BB962C8B-B14F-4D97-AF65-F5344CB8AC3E}">
        <p14:creationId xmlns:p14="http://schemas.microsoft.com/office/powerpoint/2010/main" val="682120807"/>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b="1" dirty="0">
                <a:solidFill>
                  <a:srgbClr val="FF0000"/>
                </a:solidFill>
                <a:ea typeface="Times New Roman"/>
              </a:rPr>
              <a:t>Hoạt động 7: Phản hồi cuối chủ đề (dựa trên Nhiệm vụ 6 – Tự đánh giá)</a:t>
            </a:r>
            <a:endParaRPr lang="en-US" sz="3200" dirty="0">
              <a:solidFill>
                <a:srgbClr val="FF0000"/>
              </a:solidFill>
            </a:endParaRPr>
          </a:p>
        </p:txBody>
      </p:sp>
      <p:sp>
        <p:nvSpPr>
          <p:cNvPr id="3" name="Content Placeholder 2"/>
          <p:cNvSpPr>
            <a:spLocks noGrp="1"/>
          </p:cNvSpPr>
          <p:nvPr>
            <p:ph idx="1"/>
          </p:nvPr>
        </p:nvSpPr>
        <p:spPr/>
        <p:txBody>
          <a:bodyPr/>
          <a:lstStyle/>
          <a:p>
            <a:pPr algn="just">
              <a:lnSpc>
                <a:spcPct val="107000"/>
              </a:lnSpc>
              <a:spcBef>
                <a:spcPts val="600"/>
              </a:spcBef>
              <a:spcAft>
                <a:spcPts val="600"/>
              </a:spcAft>
            </a:pPr>
            <a:r>
              <a:rPr lang="en-US" b="1" dirty="0">
                <a:solidFill>
                  <a:srgbClr val="000000"/>
                </a:solidFill>
                <a:latin typeface="Times New Roman"/>
                <a:ea typeface="Aptos"/>
                <a:cs typeface="Times New Roman"/>
              </a:rPr>
              <a:t>- </a:t>
            </a:r>
            <a:r>
              <a:rPr lang="vi-VN" b="1" dirty="0">
                <a:solidFill>
                  <a:srgbClr val="000000"/>
                </a:solidFill>
                <a:latin typeface="Times New Roman"/>
                <a:ea typeface="Aptos"/>
                <a:cs typeface="Times New Roman"/>
              </a:rPr>
              <a:t>Chia sẻ thuận lợi và khó khăn</a:t>
            </a:r>
            <a:endParaRPr lang="en-US" sz="2000" dirty="0">
              <a:latin typeface="Arial"/>
              <a:ea typeface="Arial"/>
              <a:cs typeface="Times New Roman"/>
            </a:endParaRPr>
          </a:p>
          <a:p>
            <a:pPr>
              <a:lnSpc>
                <a:spcPct val="107000"/>
              </a:lnSpc>
              <a:spcBef>
                <a:spcPts val="600"/>
              </a:spcBef>
              <a:spcAft>
                <a:spcPts val="600"/>
              </a:spcAft>
            </a:pPr>
            <a:r>
              <a:rPr lang="en-US" b="1" dirty="0">
                <a:solidFill>
                  <a:srgbClr val="000000"/>
                </a:solidFill>
                <a:latin typeface="Times New Roman"/>
                <a:ea typeface="Aptos"/>
                <a:cs typeface="Times New Roman"/>
              </a:rPr>
              <a:t>- </a:t>
            </a:r>
            <a:r>
              <a:rPr lang="vi-VN" b="1" dirty="0">
                <a:solidFill>
                  <a:srgbClr val="000000"/>
                </a:solidFill>
                <a:latin typeface="Times New Roman"/>
                <a:ea typeface="Aptos"/>
                <a:cs typeface="Times New Roman"/>
              </a:rPr>
              <a:t>Tổng kết số liệu khảo sát</a:t>
            </a:r>
            <a:endParaRPr lang="en-US" sz="2000" dirty="0">
              <a:latin typeface="Arial"/>
              <a:ea typeface="Arial"/>
              <a:cs typeface="Times New Roman"/>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51103634"/>
              </p:ext>
            </p:extLst>
          </p:nvPr>
        </p:nvGraphicFramePr>
        <p:xfrm>
          <a:off x="1506829" y="2933118"/>
          <a:ext cx="9131120" cy="3609350"/>
        </p:xfrm>
        <a:graphic>
          <a:graphicData uri="http://schemas.openxmlformats.org/drawingml/2006/table">
            <a:tbl>
              <a:tblPr firstRow="1" firstCol="1" bandRow="1"/>
              <a:tblGrid>
                <a:gridCol w="741942">
                  <a:extLst>
                    <a:ext uri="{9D8B030D-6E8A-4147-A177-3AD203B41FA5}">
                      <a16:colId xmlns:a16="http://schemas.microsoft.com/office/drawing/2014/main" xmlns="" val="20000"/>
                    </a:ext>
                  </a:extLst>
                </a:gridCol>
                <a:gridCol w="5321031">
                  <a:extLst>
                    <a:ext uri="{9D8B030D-6E8A-4147-A177-3AD203B41FA5}">
                      <a16:colId xmlns:a16="http://schemas.microsoft.com/office/drawing/2014/main" xmlns="" val="20001"/>
                    </a:ext>
                  </a:extLst>
                </a:gridCol>
                <a:gridCol w="742815">
                  <a:extLst>
                    <a:ext uri="{9D8B030D-6E8A-4147-A177-3AD203B41FA5}">
                      <a16:colId xmlns:a16="http://schemas.microsoft.com/office/drawing/2014/main" xmlns="" val="20002"/>
                    </a:ext>
                  </a:extLst>
                </a:gridCol>
                <a:gridCol w="1162666">
                  <a:extLst>
                    <a:ext uri="{9D8B030D-6E8A-4147-A177-3AD203B41FA5}">
                      <a16:colId xmlns:a16="http://schemas.microsoft.com/office/drawing/2014/main" xmlns="" val="20003"/>
                    </a:ext>
                  </a:extLst>
                </a:gridCol>
                <a:gridCol w="1162666">
                  <a:extLst>
                    <a:ext uri="{9D8B030D-6E8A-4147-A177-3AD203B41FA5}">
                      <a16:colId xmlns:a16="http://schemas.microsoft.com/office/drawing/2014/main" xmlns="" val="20004"/>
                    </a:ext>
                  </a:extLst>
                </a:gridCol>
              </a:tblGrid>
              <a:tr h="300780">
                <a:tc rowSpan="2">
                  <a:txBody>
                    <a:bodyPr/>
                    <a:lstStyle/>
                    <a:p>
                      <a:pPr algn="ctr">
                        <a:lnSpc>
                          <a:spcPct val="107000"/>
                        </a:lnSpc>
                        <a:spcBef>
                          <a:spcPts val="600"/>
                        </a:spcBef>
                        <a:spcAft>
                          <a:spcPts val="600"/>
                        </a:spcAft>
                      </a:pPr>
                      <a:r>
                        <a:rPr lang="fr-FR" sz="1800" b="1" dirty="0">
                          <a:solidFill>
                            <a:srgbClr val="000000"/>
                          </a:solidFill>
                          <a:effectLst/>
                          <a:latin typeface="Times New Roman"/>
                          <a:ea typeface="Aptos"/>
                          <a:cs typeface="Times New Roman"/>
                        </a:rPr>
                        <a:t>TT</a:t>
                      </a:r>
                      <a:endParaRPr lang="en-US" sz="18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2">
                  <a:txBody>
                    <a:bodyPr/>
                    <a:lstStyle/>
                    <a:p>
                      <a:pPr algn="ctr">
                        <a:lnSpc>
                          <a:spcPct val="107000"/>
                        </a:lnSpc>
                        <a:spcBef>
                          <a:spcPts val="600"/>
                        </a:spcBef>
                        <a:spcAft>
                          <a:spcPts val="600"/>
                        </a:spcAft>
                      </a:pPr>
                      <a:r>
                        <a:rPr lang="fr-FR" sz="1800" b="1" dirty="0" err="1">
                          <a:solidFill>
                            <a:srgbClr val="000000"/>
                          </a:solidFill>
                          <a:effectLst/>
                          <a:latin typeface="Times New Roman"/>
                          <a:ea typeface="Aptos"/>
                          <a:cs typeface="Times New Roman"/>
                        </a:rPr>
                        <a:t>Nội</a:t>
                      </a:r>
                      <a:r>
                        <a:rPr lang="fr-FR" sz="1800" b="1" dirty="0">
                          <a:solidFill>
                            <a:srgbClr val="000000"/>
                          </a:solidFill>
                          <a:effectLst/>
                          <a:latin typeface="Times New Roman"/>
                          <a:ea typeface="Aptos"/>
                          <a:cs typeface="Times New Roman"/>
                        </a:rPr>
                        <a:t> </a:t>
                      </a:r>
                      <a:r>
                        <a:rPr lang="fr-FR" sz="1800" b="1" dirty="0" err="1">
                          <a:solidFill>
                            <a:srgbClr val="000000"/>
                          </a:solidFill>
                          <a:effectLst/>
                          <a:latin typeface="Times New Roman"/>
                          <a:ea typeface="Aptos"/>
                          <a:cs typeface="Times New Roman"/>
                        </a:rPr>
                        <a:t>dung</a:t>
                      </a:r>
                      <a:r>
                        <a:rPr lang="fr-FR" sz="1800" b="1" dirty="0">
                          <a:solidFill>
                            <a:srgbClr val="000000"/>
                          </a:solidFill>
                          <a:effectLst/>
                          <a:latin typeface="Times New Roman"/>
                          <a:ea typeface="Aptos"/>
                          <a:cs typeface="Times New Roman"/>
                        </a:rPr>
                        <a:t> </a:t>
                      </a:r>
                      <a:r>
                        <a:rPr lang="fr-FR" sz="1800" b="1" dirty="0" err="1">
                          <a:solidFill>
                            <a:srgbClr val="000000"/>
                          </a:solidFill>
                          <a:effectLst/>
                          <a:latin typeface="Times New Roman"/>
                          <a:ea typeface="Aptos"/>
                          <a:cs typeface="Times New Roman"/>
                        </a:rPr>
                        <a:t>đánh</a:t>
                      </a:r>
                      <a:r>
                        <a:rPr lang="fr-FR" sz="1800" b="1" dirty="0">
                          <a:solidFill>
                            <a:srgbClr val="000000"/>
                          </a:solidFill>
                          <a:effectLst/>
                          <a:latin typeface="Times New Roman"/>
                          <a:ea typeface="Aptos"/>
                          <a:cs typeface="Times New Roman"/>
                        </a:rPr>
                        <a:t> </a:t>
                      </a:r>
                      <a:r>
                        <a:rPr lang="fr-FR" sz="1800" b="1" dirty="0" err="1">
                          <a:solidFill>
                            <a:srgbClr val="000000"/>
                          </a:solidFill>
                          <a:effectLst/>
                          <a:latin typeface="Times New Roman"/>
                          <a:ea typeface="Aptos"/>
                          <a:cs typeface="Times New Roman"/>
                        </a:rPr>
                        <a:t>giá</a:t>
                      </a:r>
                      <a:endParaRPr lang="en-US" sz="18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3">
                  <a:txBody>
                    <a:bodyPr/>
                    <a:lstStyle/>
                    <a:p>
                      <a:pPr algn="ctr">
                        <a:lnSpc>
                          <a:spcPct val="107000"/>
                        </a:lnSpc>
                        <a:spcBef>
                          <a:spcPts val="600"/>
                        </a:spcBef>
                        <a:spcAft>
                          <a:spcPts val="600"/>
                        </a:spcAft>
                      </a:pPr>
                      <a:r>
                        <a:rPr lang="fr-FR" sz="1400" b="1">
                          <a:solidFill>
                            <a:srgbClr val="000000"/>
                          </a:solidFill>
                          <a:effectLst/>
                          <a:latin typeface="Times New Roman"/>
                          <a:ea typeface="Aptos"/>
                          <a:cs typeface="Times New Roman"/>
                        </a:rPr>
                        <a:t>Thang đánh giá</a:t>
                      </a:r>
                      <a:endParaRPr lang="en-US" sz="11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0780">
                <a:tc vMerge="1">
                  <a:txBody>
                    <a:bodyPr/>
                    <a:lstStyle/>
                    <a:p>
                      <a:endParaRPr lang="en-US"/>
                    </a:p>
                  </a:txBody>
                  <a:tcPr/>
                </a:tc>
                <a:tc vMerge="1">
                  <a:txBody>
                    <a:bodyPr/>
                    <a:lstStyle/>
                    <a:p>
                      <a:endParaRPr lang="en-US"/>
                    </a:p>
                  </a:txBody>
                  <a:tcPr/>
                </a:tc>
                <a:tc>
                  <a:txBody>
                    <a:bodyPr/>
                    <a:lstStyle/>
                    <a:p>
                      <a:pPr algn="ctr">
                        <a:lnSpc>
                          <a:spcPct val="107000"/>
                        </a:lnSpc>
                        <a:spcBef>
                          <a:spcPts val="600"/>
                        </a:spcBef>
                        <a:spcAft>
                          <a:spcPts val="600"/>
                        </a:spcAft>
                      </a:pPr>
                      <a:r>
                        <a:rPr lang="fr-FR" sz="1800" b="1" dirty="0" err="1">
                          <a:solidFill>
                            <a:srgbClr val="000000"/>
                          </a:solidFill>
                          <a:effectLst/>
                          <a:latin typeface="Times New Roman"/>
                          <a:ea typeface="Aptos"/>
                          <a:cs typeface="Times New Roman"/>
                        </a:rPr>
                        <a:t>Tốt</a:t>
                      </a:r>
                      <a:endParaRPr lang="en-US" sz="18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Bef>
                          <a:spcPts val="600"/>
                        </a:spcBef>
                        <a:spcAft>
                          <a:spcPts val="600"/>
                        </a:spcAft>
                      </a:pPr>
                      <a:r>
                        <a:rPr lang="fr-FR" sz="1800" b="1" dirty="0" err="1">
                          <a:solidFill>
                            <a:srgbClr val="000000"/>
                          </a:solidFill>
                          <a:effectLst/>
                          <a:latin typeface="Times New Roman"/>
                          <a:ea typeface="Aptos"/>
                          <a:cs typeface="Times New Roman"/>
                        </a:rPr>
                        <a:t>Đạt</a:t>
                      </a:r>
                      <a:endParaRPr lang="en-US" sz="18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Bef>
                          <a:spcPts val="600"/>
                        </a:spcBef>
                        <a:spcAft>
                          <a:spcPts val="600"/>
                        </a:spcAft>
                      </a:pPr>
                      <a:r>
                        <a:rPr lang="fr-FR" sz="1800" b="1">
                          <a:solidFill>
                            <a:srgbClr val="000000"/>
                          </a:solidFill>
                          <a:effectLst/>
                          <a:latin typeface="Times New Roman"/>
                          <a:ea typeface="Aptos"/>
                          <a:cs typeface="Times New Roman"/>
                        </a:rPr>
                        <a:t>Chưa đạt</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10001"/>
                  </a:ext>
                </a:extLst>
              </a:tr>
              <a:tr h="601558">
                <a:tc>
                  <a:txBody>
                    <a:bodyPr/>
                    <a:lstStyle/>
                    <a:p>
                      <a:pPr algn="ctr">
                        <a:lnSpc>
                          <a:spcPct val="107000"/>
                        </a:lnSpc>
                        <a:spcBef>
                          <a:spcPts val="600"/>
                        </a:spcBef>
                        <a:spcAft>
                          <a:spcPts val="600"/>
                        </a:spcAft>
                      </a:pPr>
                      <a:r>
                        <a:rPr lang="fr-FR" sz="1800">
                          <a:solidFill>
                            <a:srgbClr val="000000"/>
                          </a:solidFill>
                          <a:effectLst/>
                          <a:latin typeface="Times New Roman"/>
                          <a:ea typeface="Aptos"/>
                          <a:cs typeface="Times New Roman"/>
                        </a:rPr>
                        <a:t>1</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1800">
                          <a:solidFill>
                            <a:srgbClr val="000000"/>
                          </a:solidFill>
                          <a:effectLst/>
                          <a:latin typeface="Times New Roman"/>
                          <a:ea typeface="Aptos"/>
                          <a:cs typeface="Times New Roman"/>
                        </a:rPr>
                        <a:t>Em xác định được điểm tích cực và điểm chưa tích cực trong hành vi giao tiếp, ứng xử của bản thân.</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1800">
                          <a:solidFill>
                            <a:srgbClr val="000000"/>
                          </a:solidFill>
                          <a:effectLst/>
                          <a:latin typeface="Times New Roman"/>
                          <a:ea typeface="Aptos"/>
                          <a:cs typeface="Times New Roman"/>
                        </a:rPr>
                        <a:t>3</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1800" dirty="0">
                          <a:solidFill>
                            <a:srgbClr val="000000"/>
                          </a:solidFill>
                          <a:effectLst/>
                          <a:latin typeface="Times New Roman"/>
                          <a:ea typeface="Aptos"/>
                          <a:cs typeface="Times New Roman"/>
                        </a:rPr>
                        <a:t>2</a:t>
                      </a:r>
                      <a:endParaRPr lang="en-US" sz="18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1800" dirty="0">
                          <a:solidFill>
                            <a:srgbClr val="000000"/>
                          </a:solidFill>
                          <a:effectLst/>
                          <a:latin typeface="Times New Roman"/>
                          <a:ea typeface="Aptos"/>
                          <a:cs typeface="Times New Roman"/>
                        </a:rPr>
                        <a:t>1</a:t>
                      </a:r>
                      <a:endParaRPr lang="en-US" sz="18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01558">
                <a:tc>
                  <a:txBody>
                    <a:bodyPr/>
                    <a:lstStyle/>
                    <a:p>
                      <a:pPr algn="ctr">
                        <a:lnSpc>
                          <a:spcPct val="107000"/>
                        </a:lnSpc>
                        <a:spcBef>
                          <a:spcPts val="600"/>
                        </a:spcBef>
                        <a:spcAft>
                          <a:spcPts val="600"/>
                        </a:spcAft>
                      </a:pPr>
                      <a:r>
                        <a:rPr lang="fr-FR" sz="1800">
                          <a:solidFill>
                            <a:srgbClr val="000000"/>
                          </a:solidFill>
                          <a:effectLst/>
                          <a:latin typeface="Times New Roman"/>
                          <a:ea typeface="Aptos"/>
                          <a:cs typeface="Times New Roman"/>
                        </a:rPr>
                        <a:t>2</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1800" dirty="0" err="1">
                          <a:solidFill>
                            <a:srgbClr val="000000"/>
                          </a:solidFill>
                          <a:effectLst/>
                          <a:latin typeface="Times New Roman"/>
                          <a:ea typeface="Aptos"/>
                          <a:cs typeface="Times New Roman"/>
                        </a:rPr>
                        <a:t>Em</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lập</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được</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kế</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hoạch</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thực</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hiện</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đề</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tài</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khảo</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sát</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về</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thực</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trạng</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giao</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tiếp</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của</a:t>
                      </a:r>
                      <a:r>
                        <a:rPr lang="fr-FR" sz="1800" dirty="0">
                          <a:solidFill>
                            <a:srgbClr val="000000"/>
                          </a:solidFill>
                          <a:effectLst/>
                          <a:latin typeface="Times New Roman"/>
                          <a:ea typeface="Aptos"/>
                          <a:cs typeface="Times New Roman"/>
                        </a:rPr>
                        <a:t> HS </a:t>
                      </a:r>
                      <a:r>
                        <a:rPr lang="fr-FR" sz="1800" dirty="0" err="1">
                          <a:solidFill>
                            <a:srgbClr val="000000"/>
                          </a:solidFill>
                          <a:effectLst/>
                          <a:latin typeface="Times New Roman"/>
                          <a:ea typeface="Aptos"/>
                          <a:cs typeface="Times New Roman"/>
                        </a:rPr>
                        <a:t>trên</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mạng</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xã</a:t>
                      </a:r>
                      <a:r>
                        <a:rPr lang="fr-FR" sz="1800" dirty="0">
                          <a:solidFill>
                            <a:srgbClr val="000000"/>
                          </a:solidFill>
                          <a:effectLst/>
                          <a:latin typeface="Times New Roman"/>
                          <a:ea typeface="Aptos"/>
                          <a:cs typeface="Times New Roman"/>
                        </a:rPr>
                        <a:t> </a:t>
                      </a:r>
                      <a:r>
                        <a:rPr lang="fr-FR" sz="1800" dirty="0" err="1">
                          <a:solidFill>
                            <a:srgbClr val="000000"/>
                          </a:solidFill>
                          <a:effectLst/>
                          <a:latin typeface="Times New Roman"/>
                          <a:ea typeface="Aptos"/>
                          <a:cs typeface="Times New Roman"/>
                        </a:rPr>
                        <a:t>hội</a:t>
                      </a:r>
                      <a:r>
                        <a:rPr lang="fr-FR" sz="1800" dirty="0">
                          <a:solidFill>
                            <a:srgbClr val="000000"/>
                          </a:solidFill>
                          <a:effectLst/>
                          <a:latin typeface="Times New Roman"/>
                          <a:ea typeface="Aptos"/>
                          <a:cs typeface="Times New Roman"/>
                        </a:rPr>
                        <a:t>. </a:t>
                      </a:r>
                      <a:endParaRPr lang="en-US" sz="18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1800">
                          <a:solidFill>
                            <a:srgbClr val="000000"/>
                          </a:solidFill>
                          <a:effectLst/>
                          <a:latin typeface="Times New Roman"/>
                          <a:ea typeface="Aptos"/>
                          <a:cs typeface="Times New Roman"/>
                        </a:rPr>
                        <a:t>3</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1800">
                          <a:solidFill>
                            <a:srgbClr val="000000"/>
                          </a:solidFill>
                          <a:effectLst/>
                          <a:latin typeface="Times New Roman"/>
                          <a:ea typeface="Aptos"/>
                          <a:cs typeface="Times New Roman"/>
                        </a:rPr>
                        <a:t>2</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1800" dirty="0">
                          <a:solidFill>
                            <a:srgbClr val="000000"/>
                          </a:solidFill>
                          <a:effectLst/>
                          <a:latin typeface="Times New Roman"/>
                          <a:ea typeface="Aptos"/>
                          <a:cs typeface="Times New Roman"/>
                        </a:rPr>
                        <a:t>1</a:t>
                      </a:r>
                      <a:endParaRPr lang="en-US" sz="18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01558">
                <a:tc>
                  <a:txBody>
                    <a:bodyPr/>
                    <a:lstStyle/>
                    <a:p>
                      <a:pPr algn="ctr">
                        <a:lnSpc>
                          <a:spcPct val="107000"/>
                        </a:lnSpc>
                        <a:spcBef>
                          <a:spcPts val="600"/>
                        </a:spcBef>
                        <a:spcAft>
                          <a:spcPts val="600"/>
                        </a:spcAft>
                      </a:pPr>
                      <a:r>
                        <a:rPr lang="fr-FR" sz="1800">
                          <a:solidFill>
                            <a:srgbClr val="000000"/>
                          </a:solidFill>
                          <a:effectLst/>
                          <a:latin typeface="Times New Roman"/>
                          <a:ea typeface="Aptos"/>
                          <a:cs typeface="Times New Roman"/>
                        </a:rPr>
                        <a:t>3</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1800">
                          <a:solidFill>
                            <a:srgbClr val="000000"/>
                          </a:solidFill>
                          <a:effectLst/>
                          <a:latin typeface="Times New Roman"/>
                          <a:ea typeface="Aptos"/>
                          <a:cs typeface="Times New Roman"/>
                        </a:rPr>
                        <a:t>Em thực hiện được khảo sát về thực trạng giao tiếp của HS trên mạng xã hội. </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1800">
                          <a:solidFill>
                            <a:srgbClr val="000000"/>
                          </a:solidFill>
                          <a:effectLst/>
                          <a:latin typeface="Times New Roman"/>
                          <a:ea typeface="Aptos"/>
                          <a:cs typeface="Times New Roman"/>
                        </a:rPr>
                        <a:t>3</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1800">
                          <a:solidFill>
                            <a:srgbClr val="000000"/>
                          </a:solidFill>
                          <a:effectLst/>
                          <a:latin typeface="Times New Roman"/>
                          <a:ea typeface="Aptos"/>
                          <a:cs typeface="Times New Roman"/>
                        </a:rPr>
                        <a:t>2</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1800" dirty="0">
                          <a:solidFill>
                            <a:srgbClr val="000000"/>
                          </a:solidFill>
                          <a:effectLst/>
                          <a:latin typeface="Times New Roman"/>
                          <a:ea typeface="Aptos"/>
                          <a:cs typeface="Times New Roman"/>
                        </a:rPr>
                        <a:t>1</a:t>
                      </a:r>
                      <a:endParaRPr lang="en-US" sz="18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01558">
                <a:tc>
                  <a:txBody>
                    <a:bodyPr/>
                    <a:lstStyle/>
                    <a:p>
                      <a:pPr algn="ctr">
                        <a:lnSpc>
                          <a:spcPct val="107000"/>
                        </a:lnSpc>
                        <a:spcBef>
                          <a:spcPts val="600"/>
                        </a:spcBef>
                        <a:spcAft>
                          <a:spcPts val="600"/>
                        </a:spcAft>
                      </a:pPr>
                      <a:r>
                        <a:rPr lang="fr-FR" sz="1800">
                          <a:solidFill>
                            <a:srgbClr val="000000"/>
                          </a:solidFill>
                          <a:effectLst/>
                          <a:latin typeface="Times New Roman"/>
                          <a:ea typeface="Aptos"/>
                          <a:cs typeface="Times New Roman"/>
                        </a:rPr>
                        <a:t>4</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1800">
                          <a:solidFill>
                            <a:srgbClr val="000000"/>
                          </a:solidFill>
                          <a:effectLst/>
                          <a:latin typeface="Times New Roman"/>
                          <a:ea typeface="Aptos"/>
                          <a:cs typeface="Times New Roman"/>
                        </a:rPr>
                        <a:t>Em báo cáo được kết quả thực hiện đề tài khảo sát thực trạng giao tiếp của HS trên mạng xã hội. </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1800">
                          <a:solidFill>
                            <a:srgbClr val="000000"/>
                          </a:solidFill>
                          <a:effectLst/>
                          <a:latin typeface="Times New Roman"/>
                          <a:ea typeface="Aptos"/>
                          <a:cs typeface="Times New Roman"/>
                        </a:rPr>
                        <a:t>3</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1800">
                          <a:solidFill>
                            <a:srgbClr val="000000"/>
                          </a:solidFill>
                          <a:effectLst/>
                          <a:latin typeface="Times New Roman"/>
                          <a:ea typeface="Aptos"/>
                          <a:cs typeface="Times New Roman"/>
                        </a:rPr>
                        <a:t>2</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1800" dirty="0">
                          <a:solidFill>
                            <a:srgbClr val="000000"/>
                          </a:solidFill>
                          <a:effectLst/>
                          <a:latin typeface="Times New Roman"/>
                          <a:ea typeface="Aptos"/>
                          <a:cs typeface="Times New Roman"/>
                        </a:rPr>
                        <a:t>1</a:t>
                      </a:r>
                      <a:endParaRPr lang="en-US" sz="18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01558">
                <a:tc>
                  <a:txBody>
                    <a:bodyPr/>
                    <a:lstStyle/>
                    <a:p>
                      <a:pPr algn="ctr">
                        <a:lnSpc>
                          <a:spcPct val="107000"/>
                        </a:lnSpc>
                        <a:spcBef>
                          <a:spcPts val="600"/>
                        </a:spcBef>
                        <a:spcAft>
                          <a:spcPts val="600"/>
                        </a:spcAft>
                      </a:pPr>
                      <a:r>
                        <a:rPr lang="fr-FR" sz="1800">
                          <a:solidFill>
                            <a:srgbClr val="000000"/>
                          </a:solidFill>
                          <a:effectLst/>
                          <a:latin typeface="Times New Roman"/>
                          <a:ea typeface="Aptos"/>
                          <a:cs typeface="Times New Roman"/>
                        </a:rPr>
                        <a:t>5</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fr-FR" sz="1800">
                          <a:solidFill>
                            <a:srgbClr val="000000"/>
                          </a:solidFill>
                          <a:effectLst/>
                          <a:latin typeface="Times New Roman"/>
                          <a:ea typeface="Aptos"/>
                          <a:cs typeface="Times New Roman"/>
                        </a:rPr>
                        <a:t>Em tham gia tuyên truyền về hành vi giao tiếp, ứng xử tích cực trong cuộc sống.</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1800">
                          <a:solidFill>
                            <a:srgbClr val="000000"/>
                          </a:solidFill>
                          <a:effectLst/>
                          <a:latin typeface="Times New Roman"/>
                          <a:ea typeface="Aptos"/>
                          <a:cs typeface="Times New Roman"/>
                        </a:rPr>
                        <a:t>3</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1800">
                          <a:solidFill>
                            <a:srgbClr val="000000"/>
                          </a:solidFill>
                          <a:effectLst/>
                          <a:latin typeface="Times New Roman"/>
                          <a:ea typeface="Aptos"/>
                          <a:cs typeface="Times New Roman"/>
                        </a:rPr>
                        <a:t>2</a:t>
                      </a:r>
                      <a:endParaRPr lang="en-US" sz="1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fr-FR" sz="1800" dirty="0">
                          <a:solidFill>
                            <a:srgbClr val="000000"/>
                          </a:solidFill>
                          <a:effectLst/>
                          <a:latin typeface="Times New Roman"/>
                          <a:ea typeface="Aptos"/>
                          <a:cs typeface="Times New Roman"/>
                        </a:rPr>
                        <a:t>1</a:t>
                      </a:r>
                      <a:endParaRPr lang="en-US" sz="18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236654689"/>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0865733"/>
              </p:ext>
            </p:extLst>
          </p:nvPr>
        </p:nvGraphicFramePr>
        <p:xfrm>
          <a:off x="735169" y="1442434"/>
          <a:ext cx="10515599" cy="1624314"/>
        </p:xfrm>
        <a:graphic>
          <a:graphicData uri="http://schemas.openxmlformats.org/drawingml/2006/table">
            <a:tbl>
              <a:tblPr/>
              <a:tblGrid>
                <a:gridCol w="986363">
                  <a:extLst>
                    <a:ext uri="{9D8B030D-6E8A-4147-A177-3AD203B41FA5}">
                      <a16:colId xmlns:a16="http://schemas.microsoft.com/office/drawing/2014/main" xmlns="" val="20000"/>
                    </a:ext>
                  </a:extLst>
                </a:gridCol>
                <a:gridCol w="3573201">
                  <a:extLst>
                    <a:ext uri="{9D8B030D-6E8A-4147-A177-3AD203B41FA5}">
                      <a16:colId xmlns:a16="http://schemas.microsoft.com/office/drawing/2014/main" xmlns="" val="20001"/>
                    </a:ext>
                  </a:extLst>
                </a:gridCol>
                <a:gridCol w="2986430">
                  <a:extLst>
                    <a:ext uri="{9D8B030D-6E8A-4147-A177-3AD203B41FA5}">
                      <a16:colId xmlns:a16="http://schemas.microsoft.com/office/drawing/2014/main" xmlns="" val="20002"/>
                    </a:ext>
                  </a:extLst>
                </a:gridCol>
                <a:gridCol w="2969605">
                  <a:extLst>
                    <a:ext uri="{9D8B030D-6E8A-4147-A177-3AD203B41FA5}">
                      <a16:colId xmlns:a16="http://schemas.microsoft.com/office/drawing/2014/main" xmlns="" val="20003"/>
                    </a:ext>
                  </a:extLst>
                </a:gridCol>
              </a:tblGrid>
              <a:tr h="450261">
                <a:tc>
                  <a:txBody>
                    <a:bodyPr/>
                    <a:lstStyle/>
                    <a:p>
                      <a:pPr algn="ctr">
                        <a:lnSpc>
                          <a:spcPct val="107000"/>
                        </a:lnSpc>
                        <a:spcBef>
                          <a:spcPts val="600"/>
                        </a:spcBef>
                        <a:spcAft>
                          <a:spcPts val="600"/>
                        </a:spcAft>
                      </a:pPr>
                      <a:r>
                        <a:rPr lang="en-US" sz="2400" b="1" dirty="0">
                          <a:solidFill>
                            <a:srgbClr val="000000"/>
                          </a:solidFill>
                          <a:effectLst/>
                          <a:latin typeface="Times New Roman"/>
                          <a:ea typeface="SimSun"/>
                          <a:cs typeface="Times New Roman"/>
                        </a:rPr>
                        <a:t>STT</a:t>
                      </a:r>
                      <a:endParaRPr lang="en-US" sz="2400" dirty="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400" b="1" dirty="0" err="1">
                          <a:solidFill>
                            <a:srgbClr val="000000"/>
                          </a:solidFill>
                          <a:effectLst/>
                          <a:latin typeface="Times New Roman"/>
                          <a:ea typeface="SimSun"/>
                          <a:cs typeface="Times New Roman"/>
                        </a:rPr>
                        <a:t>Họ</a:t>
                      </a:r>
                      <a:r>
                        <a:rPr lang="en-US" sz="2400" b="1" dirty="0">
                          <a:solidFill>
                            <a:srgbClr val="000000"/>
                          </a:solidFill>
                          <a:effectLst/>
                          <a:latin typeface="Times New Roman"/>
                          <a:ea typeface="SimSun"/>
                          <a:cs typeface="Times New Roman"/>
                        </a:rPr>
                        <a:t> </a:t>
                      </a:r>
                      <a:r>
                        <a:rPr lang="en-US" sz="2400" b="1" dirty="0" err="1">
                          <a:solidFill>
                            <a:srgbClr val="000000"/>
                          </a:solidFill>
                          <a:effectLst/>
                          <a:latin typeface="Times New Roman"/>
                          <a:ea typeface="SimSun"/>
                          <a:cs typeface="Times New Roman"/>
                        </a:rPr>
                        <a:t>và</a:t>
                      </a:r>
                      <a:r>
                        <a:rPr lang="en-US" sz="2400" b="1" dirty="0">
                          <a:solidFill>
                            <a:srgbClr val="000000"/>
                          </a:solidFill>
                          <a:effectLst/>
                          <a:latin typeface="Times New Roman"/>
                          <a:ea typeface="SimSun"/>
                          <a:cs typeface="Times New Roman"/>
                        </a:rPr>
                        <a:t> </a:t>
                      </a:r>
                      <a:r>
                        <a:rPr lang="en-US" sz="2400" b="1" dirty="0" err="1">
                          <a:solidFill>
                            <a:srgbClr val="000000"/>
                          </a:solidFill>
                          <a:effectLst/>
                          <a:latin typeface="Times New Roman"/>
                          <a:ea typeface="SimSun"/>
                          <a:cs typeface="Times New Roman"/>
                        </a:rPr>
                        <a:t>tên</a:t>
                      </a:r>
                      <a:r>
                        <a:rPr lang="en-US" sz="2400" b="1" dirty="0">
                          <a:solidFill>
                            <a:srgbClr val="000000"/>
                          </a:solidFill>
                          <a:effectLst/>
                          <a:latin typeface="Times New Roman"/>
                          <a:ea typeface="SimSun"/>
                          <a:cs typeface="Times New Roman"/>
                        </a:rPr>
                        <a:t> </a:t>
                      </a:r>
                      <a:r>
                        <a:rPr lang="en-US" sz="2400" b="1" dirty="0" err="1">
                          <a:solidFill>
                            <a:srgbClr val="000000"/>
                          </a:solidFill>
                          <a:effectLst/>
                          <a:latin typeface="Times New Roman"/>
                          <a:ea typeface="SimSun"/>
                          <a:cs typeface="Times New Roman"/>
                        </a:rPr>
                        <a:t>thành</a:t>
                      </a:r>
                      <a:r>
                        <a:rPr lang="en-US" sz="2400" b="1" dirty="0">
                          <a:solidFill>
                            <a:srgbClr val="000000"/>
                          </a:solidFill>
                          <a:effectLst/>
                          <a:latin typeface="Times New Roman"/>
                          <a:ea typeface="SimSun"/>
                          <a:cs typeface="Times New Roman"/>
                        </a:rPr>
                        <a:t> </a:t>
                      </a:r>
                      <a:r>
                        <a:rPr lang="en-US" sz="2400" b="1" dirty="0" err="1">
                          <a:solidFill>
                            <a:srgbClr val="000000"/>
                          </a:solidFill>
                          <a:effectLst/>
                          <a:latin typeface="Times New Roman"/>
                          <a:ea typeface="SimSun"/>
                          <a:cs typeface="Times New Roman"/>
                        </a:rPr>
                        <a:t>viên</a:t>
                      </a:r>
                      <a:endParaRPr lang="en-US" sz="2400" dirty="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400" b="1" dirty="0" err="1">
                          <a:solidFill>
                            <a:srgbClr val="000000"/>
                          </a:solidFill>
                          <a:effectLst/>
                          <a:latin typeface="Times New Roman"/>
                          <a:ea typeface="SimSun"/>
                          <a:cs typeface="Times New Roman"/>
                        </a:rPr>
                        <a:t>Mức</a:t>
                      </a:r>
                      <a:r>
                        <a:rPr lang="en-US" sz="2400" b="1" dirty="0">
                          <a:solidFill>
                            <a:srgbClr val="000000"/>
                          </a:solidFill>
                          <a:effectLst/>
                          <a:latin typeface="Times New Roman"/>
                          <a:ea typeface="SimSun"/>
                          <a:cs typeface="Times New Roman"/>
                        </a:rPr>
                        <a:t> </a:t>
                      </a:r>
                      <a:r>
                        <a:rPr lang="en-US" sz="2400" b="1" dirty="0" err="1">
                          <a:solidFill>
                            <a:srgbClr val="000000"/>
                          </a:solidFill>
                          <a:effectLst/>
                          <a:latin typeface="Times New Roman"/>
                          <a:ea typeface="SimSun"/>
                          <a:cs typeface="Times New Roman"/>
                        </a:rPr>
                        <a:t>độ</a:t>
                      </a:r>
                      <a:r>
                        <a:rPr lang="en-US" sz="2400" b="1" dirty="0">
                          <a:solidFill>
                            <a:srgbClr val="000000"/>
                          </a:solidFill>
                          <a:effectLst/>
                          <a:latin typeface="Times New Roman"/>
                          <a:ea typeface="SimSun"/>
                          <a:cs typeface="Times New Roman"/>
                        </a:rPr>
                        <a:t> </a:t>
                      </a:r>
                      <a:r>
                        <a:rPr lang="en-US" sz="2400" b="1" dirty="0" err="1">
                          <a:solidFill>
                            <a:srgbClr val="000000"/>
                          </a:solidFill>
                          <a:effectLst/>
                          <a:latin typeface="Times New Roman"/>
                          <a:ea typeface="SimSun"/>
                          <a:cs typeface="Times New Roman"/>
                        </a:rPr>
                        <a:t>tham</a:t>
                      </a:r>
                      <a:r>
                        <a:rPr lang="en-US" sz="2400" b="1" dirty="0">
                          <a:solidFill>
                            <a:srgbClr val="000000"/>
                          </a:solidFill>
                          <a:effectLst/>
                          <a:latin typeface="Times New Roman"/>
                          <a:ea typeface="SimSun"/>
                          <a:cs typeface="Times New Roman"/>
                        </a:rPr>
                        <a:t> </a:t>
                      </a:r>
                      <a:r>
                        <a:rPr lang="en-US" sz="2400" b="1" dirty="0" err="1">
                          <a:solidFill>
                            <a:srgbClr val="000000"/>
                          </a:solidFill>
                          <a:effectLst/>
                          <a:latin typeface="Times New Roman"/>
                          <a:ea typeface="SimSun"/>
                          <a:cs typeface="Times New Roman"/>
                        </a:rPr>
                        <a:t>gia</a:t>
                      </a:r>
                      <a:endParaRPr lang="en-US" sz="2400" dirty="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400" b="1" dirty="0" err="1">
                          <a:solidFill>
                            <a:srgbClr val="000000"/>
                          </a:solidFill>
                          <a:effectLst/>
                          <a:latin typeface="Times New Roman"/>
                          <a:ea typeface="SimSun"/>
                          <a:cs typeface="Times New Roman"/>
                        </a:rPr>
                        <a:t>Kết</a:t>
                      </a:r>
                      <a:r>
                        <a:rPr lang="en-US" sz="2400" b="1" dirty="0">
                          <a:solidFill>
                            <a:srgbClr val="000000"/>
                          </a:solidFill>
                          <a:effectLst/>
                          <a:latin typeface="Times New Roman"/>
                          <a:ea typeface="SimSun"/>
                          <a:cs typeface="Times New Roman"/>
                        </a:rPr>
                        <a:t> </a:t>
                      </a:r>
                      <a:r>
                        <a:rPr lang="en-US" sz="2400" b="1" dirty="0" err="1">
                          <a:solidFill>
                            <a:srgbClr val="000000"/>
                          </a:solidFill>
                          <a:effectLst/>
                          <a:latin typeface="Times New Roman"/>
                          <a:ea typeface="SimSun"/>
                          <a:cs typeface="Times New Roman"/>
                        </a:rPr>
                        <a:t>quả</a:t>
                      </a:r>
                      <a:r>
                        <a:rPr lang="en-US" sz="2400" b="1" dirty="0">
                          <a:solidFill>
                            <a:srgbClr val="000000"/>
                          </a:solidFill>
                          <a:effectLst/>
                          <a:latin typeface="Times New Roman"/>
                          <a:ea typeface="SimSun"/>
                          <a:cs typeface="Times New Roman"/>
                        </a:rPr>
                        <a:t> </a:t>
                      </a:r>
                      <a:r>
                        <a:rPr lang="en-US" sz="2400" b="1" dirty="0" err="1">
                          <a:solidFill>
                            <a:srgbClr val="000000"/>
                          </a:solidFill>
                          <a:effectLst/>
                          <a:latin typeface="Times New Roman"/>
                          <a:ea typeface="SimSun"/>
                          <a:cs typeface="Times New Roman"/>
                        </a:rPr>
                        <a:t>làm</a:t>
                      </a:r>
                      <a:r>
                        <a:rPr lang="en-US" sz="2400" b="1" dirty="0">
                          <a:solidFill>
                            <a:srgbClr val="000000"/>
                          </a:solidFill>
                          <a:effectLst/>
                          <a:latin typeface="Times New Roman"/>
                          <a:ea typeface="SimSun"/>
                          <a:cs typeface="Times New Roman"/>
                        </a:rPr>
                        <a:t> </a:t>
                      </a:r>
                      <a:r>
                        <a:rPr lang="en-US" sz="2400" b="1" dirty="0" err="1">
                          <a:solidFill>
                            <a:srgbClr val="000000"/>
                          </a:solidFill>
                          <a:effectLst/>
                          <a:latin typeface="Times New Roman"/>
                          <a:ea typeface="SimSun"/>
                          <a:cs typeface="Times New Roman"/>
                        </a:rPr>
                        <a:t>việc</a:t>
                      </a:r>
                      <a:endParaRPr lang="en-US" sz="2400" dirty="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fontAlgn="t">
                        <a:lnSpc>
                          <a:spcPct val="107000"/>
                        </a:lnSpc>
                        <a:spcBef>
                          <a:spcPts val="600"/>
                        </a:spcBef>
                        <a:spcAft>
                          <a:spcPts val="600"/>
                        </a:spcAft>
                      </a:pPr>
                      <a:r>
                        <a:rPr lang="en-US" sz="2400">
                          <a:effectLst/>
                          <a:latin typeface="Times New Roman"/>
                          <a:ea typeface="SimSun"/>
                          <a:cs typeface="Times New Roman"/>
                        </a:rPr>
                        <a:t> </a:t>
                      </a:r>
                      <a:endParaRPr lang="en-US" sz="240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Bef>
                          <a:spcPts val="600"/>
                        </a:spcBef>
                        <a:spcAft>
                          <a:spcPts val="600"/>
                        </a:spcAft>
                      </a:pPr>
                      <a:r>
                        <a:rPr lang="en-US" sz="2400">
                          <a:effectLst/>
                          <a:latin typeface="Times New Roman"/>
                          <a:ea typeface="SimSun"/>
                          <a:cs typeface="Times New Roman"/>
                        </a:rPr>
                        <a:t> </a:t>
                      </a:r>
                      <a:endParaRPr lang="en-US" sz="240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Bef>
                          <a:spcPts val="600"/>
                        </a:spcBef>
                        <a:spcAft>
                          <a:spcPts val="600"/>
                        </a:spcAft>
                      </a:pPr>
                      <a:r>
                        <a:rPr lang="en-US" sz="2400">
                          <a:effectLst/>
                          <a:latin typeface="Times New Roman"/>
                          <a:ea typeface="SimSun"/>
                          <a:cs typeface="Times New Roman"/>
                        </a:rPr>
                        <a:t> </a:t>
                      </a:r>
                      <a:endParaRPr lang="en-US" sz="240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Bef>
                          <a:spcPts val="600"/>
                        </a:spcBef>
                        <a:spcAft>
                          <a:spcPts val="600"/>
                        </a:spcAft>
                      </a:pPr>
                      <a:r>
                        <a:rPr lang="en-US" sz="2400" dirty="0">
                          <a:effectLst/>
                          <a:latin typeface="Times New Roman"/>
                          <a:ea typeface="SimSun"/>
                          <a:cs typeface="Times New Roman"/>
                        </a:rPr>
                        <a:t> </a:t>
                      </a:r>
                      <a:endParaRPr lang="en-US" sz="2400" dirty="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fontAlgn="t">
                        <a:lnSpc>
                          <a:spcPct val="107000"/>
                        </a:lnSpc>
                        <a:spcBef>
                          <a:spcPts val="600"/>
                        </a:spcBef>
                        <a:spcAft>
                          <a:spcPts val="600"/>
                        </a:spcAft>
                      </a:pPr>
                      <a:r>
                        <a:rPr lang="en-US" sz="2400">
                          <a:effectLst/>
                          <a:latin typeface="Times New Roman"/>
                          <a:ea typeface="SimSun"/>
                          <a:cs typeface="Times New Roman"/>
                        </a:rPr>
                        <a:t> </a:t>
                      </a:r>
                      <a:endParaRPr lang="en-US" sz="240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Bef>
                          <a:spcPts val="600"/>
                        </a:spcBef>
                        <a:spcAft>
                          <a:spcPts val="600"/>
                        </a:spcAft>
                      </a:pPr>
                      <a:r>
                        <a:rPr lang="en-US" sz="2400" dirty="0">
                          <a:effectLst/>
                          <a:latin typeface="Times New Roman"/>
                          <a:ea typeface="SimSun"/>
                          <a:cs typeface="Times New Roman"/>
                        </a:rPr>
                        <a:t> </a:t>
                      </a:r>
                      <a:endParaRPr lang="en-US" sz="2400" dirty="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Bef>
                          <a:spcPts val="600"/>
                        </a:spcBef>
                        <a:spcAft>
                          <a:spcPts val="600"/>
                        </a:spcAft>
                      </a:pPr>
                      <a:r>
                        <a:rPr lang="en-US" sz="2400">
                          <a:effectLst/>
                          <a:latin typeface="Times New Roman"/>
                          <a:ea typeface="SimSun"/>
                          <a:cs typeface="Times New Roman"/>
                        </a:rPr>
                        <a:t> </a:t>
                      </a:r>
                      <a:endParaRPr lang="en-US" sz="240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Bef>
                          <a:spcPts val="600"/>
                        </a:spcBef>
                        <a:spcAft>
                          <a:spcPts val="600"/>
                        </a:spcAft>
                      </a:pPr>
                      <a:r>
                        <a:rPr lang="en-US" sz="2400" dirty="0">
                          <a:effectLst/>
                          <a:latin typeface="Times New Roman"/>
                          <a:ea typeface="SimSun"/>
                          <a:cs typeface="Times New Roman"/>
                        </a:rPr>
                        <a:t> </a:t>
                      </a:r>
                      <a:endParaRPr lang="en-US" sz="2400" dirty="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fontAlgn="t">
                        <a:lnSpc>
                          <a:spcPct val="107000"/>
                        </a:lnSpc>
                        <a:spcBef>
                          <a:spcPts val="600"/>
                        </a:spcBef>
                        <a:spcAft>
                          <a:spcPts val="600"/>
                        </a:spcAft>
                      </a:pPr>
                      <a:r>
                        <a:rPr lang="en-US" sz="2400">
                          <a:effectLst/>
                          <a:latin typeface="Times New Roman"/>
                          <a:ea typeface="SimSun"/>
                          <a:cs typeface="Times New Roman"/>
                        </a:rPr>
                        <a:t> </a:t>
                      </a:r>
                      <a:endParaRPr lang="en-US" sz="240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Bef>
                          <a:spcPts val="600"/>
                        </a:spcBef>
                        <a:spcAft>
                          <a:spcPts val="600"/>
                        </a:spcAft>
                      </a:pPr>
                      <a:r>
                        <a:rPr lang="en-US" sz="2400">
                          <a:effectLst/>
                          <a:latin typeface="Times New Roman"/>
                          <a:ea typeface="SimSun"/>
                          <a:cs typeface="Times New Roman"/>
                        </a:rPr>
                        <a:t> </a:t>
                      </a:r>
                      <a:endParaRPr lang="en-US" sz="240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Bef>
                          <a:spcPts val="600"/>
                        </a:spcBef>
                        <a:spcAft>
                          <a:spcPts val="600"/>
                        </a:spcAft>
                      </a:pPr>
                      <a:r>
                        <a:rPr lang="en-US" sz="2400">
                          <a:effectLst/>
                          <a:latin typeface="Times New Roman"/>
                          <a:ea typeface="SimSun"/>
                          <a:cs typeface="Times New Roman"/>
                        </a:rPr>
                        <a:t> </a:t>
                      </a:r>
                      <a:endParaRPr lang="en-US" sz="240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7000"/>
                        </a:lnSpc>
                        <a:spcBef>
                          <a:spcPts val="600"/>
                        </a:spcBef>
                        <a:spcAft>
                          <a:spcPts val="600"/>
                        </a:spcAft>
                      </a:pPr>
                      <a:r>
                        <a:rPr lang="en-US" sz="2400" dirty="0">
                          <a:effectLst/>
                          <a:latin typeface="Times New Roman"/>
                          <a:ea typeface="SimSun"/>
                          <a:cs typeface="Times New Roman"/>
                        </a:rPr>
                        <a:t> </a:t>
                      </a:r>
                      <a:endParaRPr lang="en-US" sz="2400" dirty="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90143880"/>
              </p:ext>
            </p:extLst>
          </p:nvPr>
        </p:nvGraphicFramePr>
        <p:xfrm>
          <a:off x="799562" y="3343973"/>
          <a:ext cx="10515600" cy="3130805"/>
        </p:xfrm>
        <a:graphic>
          <a:graphicData uri="http://schemas.openxmlformats.org/drawingml/2006/table">
            <a:tbl>
              <a:tblPr/>
              <a:tblGrid>
                <a:gridCol w="5901355">
                  <a:extLst>
                    <a:ext uri="{9D8B030D-6E8A-4147-A177-3AD203B41FA5}">
                      <a16:colId xmlns:a16="http://schemas.microsoft.com/office/drawing/2014/main" xmlns="" val="20000"/>
                    </a:ext>
                  </a:extLst>
                </a:gridCol>
                <a:gridCol w="4614245">
                  <a:extLst>
                    <a:ext uri="{9D8B030D-6E8A-4147-A177-3AD203B41FA5}">
                      <a16:colId xmlns:a16="http://schemas.microsoft.com/office/drawing/2014/main" xmlns="" val="20001"/>
                    </a:ext>
                  </a:extLst>
                </a:gridCol>
              </a:tblGrid>
              <a:tr h="0">
                <a:tc>
                  <a:txBody>
                    <a:bodyPr/>
                    <a:lstStyle/>
                    <a:p>
                      <a:pPr algn="ctr">
                        <a:lnSpc>
                          <a:spcPct val="107000"/>
                        </a:lnSpc>
                        <a:spcBef>
                          <a:spcPts val="600"/>
                        </a:spcBef>
                        <a:spcAft>
                          <a:spcPts val="600"/>
                        </a:spcAft>
                      </a:pPr>
                      <a:r>
                        <a:rPr lang="en-US" sz="2400" b="1" dirty="0" err="1">
                          <a:solidFill>
                            <a:srgbClr val="000000"/>
                          </a:solidFill>
                          <a:effectLst/>
                          <a:latin typeface="Times New Roman"/>
                          <a:ea typeface="SimSun"/>
                          <a:cs typeface="Times New Roman"/>
                        </a:rPr>
                        <a:t>Mức</a:t>
                      </a:r>
                      <a:r>
                        <a:rPr lang="en-US" sz="2400" b="1" dirty="0">
                          <a:solidFill>
                            <a:srgbClr val="000000"/>
                          </a:solidFill>
                          <a:effectLst/>
                          <a:latin typeface="Times New Roman"/>
                          <a:ea typeface="SimSun"/>
                          <a:cs typeface="Times New Roman"/>
                        </a:rPr>
                        <a:t> </a:t>
                      </a:r>
                      <a:r>
                        <a:rPr lang="en-US" sz="2400" b="1" dirty="0" err="1">
                          <a:solidFill>
                            <a:srgbClr val="000000"/>
                          </a:solidFill>
                          <a:effectLst/>
                          <a:latin typeface="Times New Roman"/>
                          <a:ea typeface="SimSun"/>
                          <a:cs typeface="Times New Roman"/>
                        </a:rPr>
                        <a:t>độ</a:t>
                      </a:r>
                      <a:r>
                        <a:rPr lang="en-US" sz="2400" b="1" dirty="0">
                          <a:solidFill>
                            <a:srgbClr val="000000"/>
                          </a:solidFill>
                          <a:effectLst/>
                          <a:latin typeface="Times New Roman"/>
                          <a:ea typeface="SimSun"/>
                          <a:cs typeface="Times New Roman"/>
                        </a:rPr>
                        <a:t> </a:t>
                      </a:r>
                      <a:r>
                        <a:rPr lang="en-US" sz="2400" b="1" dirty="0" err="1">
                          <a:solidFill>
                            <a:srgbClr val="000000"/>
                          </a:solidFill>
                          <a:effectLst/>
                          <a:latin typeface="Times New Roman"/>
                          <a:ea typeface="SimSun"/>
                          <a:cs typeface="Times New Roman"/>
                        </a:rPr>
                        <a:t>tham</a:t>
                      </a:r>
                      <a:r>
                        <a:rPr lang="en-US" sz="2400" b="1" dirty="0">
                          <a:solidFill>
                            <a:srgbClr val="000000"/>
                          </a:solidFill>
                          <a:effectLst/>
                          <a:latin typeface="Times New Roman"/>
                          <a:ea typeface="SimSun"/>
                          <a:cs typeface="Times New Roman"/>
                        </a:rPr>
                        <a:t> </a:t>
                      </a:r>
                      <a:r>
                        <a:rPr lang="en-US" sz="2400" b="1" dirty="0" err="1">
                          <a:solidFill>
                            <a:srgbClr val="000000"/>
                          </a:solidFill>
                          <a:effectLst/>
                          <a:latin typeface="Times New Roman"/>
                          <a:ea typeface="SimSun"/>
                          <a:cs typeface="Times New Roman"/>
                        </a:rPr>
                        <a:t>gia</a:t>
                      </a:r>
                      <a:endParaRPr lang="en-US" sz="2400" dirty="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400" b="1" dirty="0" err="1">
                          <a:solidFill>
                            <a:srgbClr val="000000"/>
                          </a:solidFill>
                          <a:effectLst/>
                          <a:latin typeface="Times New Roman"/>
                          <a:ea typeface="SimSun"/>
                          <a:cs typeface="Times New Roman"/>
                        </a:rPr>
                        <a:t>Kết</a:t>
                      </a:r>
                      <a:r>
                        <a:rPr lang="en-US" sz="2400" b="1" dirty="0">
                          <a:solidFill>
                            <a:srgbClr val="000000"/>
                          </a:solidFill>
                          <a:effectLst/>
                          <a:latin typeface="Times New Roman"/>
                          <a:ea typeface="SimSun"/>
                          <a:cs typeface="Times New Roman"/>
                        </a:rPr>
                        <a:t> </a:t>
                      </a:r>
                      <a:r>
                        <a:rPr lang="en-US" sz="2400" b="1" dirty="0" err="1">
                          <a:solidFill>
                            <a:srgbClr val="000000"/>
                          </a:solidFill>
                          <a:effectLst/>
                          <a:latin typeface="Times New Roman"/>
                          <a:ea typeface="SimSun"/>
                          <a:cs typeface="Times New Roman"/>
                        </a:rPr>
                        <a:t>quả</a:t>
                      </a:r>
                      <a:r>
                        <a:rPr lang="en-US" sz="2400" b="1" dirty="0">
                          <a:solidFill>
                            <a:srgbClr val="000000"/>
                          </a:solidFill>
                          <a:effectLst/>
                          <a:latin typeface="Times New Roman"/>
                          <a:ea typeface="SimSun"/>
                          <a:cs typeface="Times New Roman"/>
                        </a:rPr>
                        <a:t> </a:t>
                      </a:r>
                      <a:r>
                        <a:rPr lang="en-US" sz="2400" b="1" dirty="0" err="1">
                          <a:solidFill>
                            <a:srgbClr val="000000"/>
                          </a:solidFill>
                          <a:effectLst/>
                          <a:latin typeface="Times New Roman"/>
                          <a:ea typeface="SimSun"/>
                          <a:cs typeface="Times New Roman"/>
                        </a:rPr>
                        <a:t>làm</a:t>
                      </a:r>
                      <a:r>
                        <a:rPr lang="en-US" sz="2400" b="1" dirty="0">
                          <a:solidFill>
                            <a:srgbClr val="000000"/>
                          </a:solidFill>
                          <a:effectLst/>
                          <a:latin typeface="Times New Roman"/>
                          <a:ea typeface="SimSun"/>
                          <a:cs typeface="Times New Roman"/>
                        </a:rPr>
                        <a:t> </a:t>
                      </a:r>
                      <a:r>
                        <a:rPr lang="en-US" sz="2400" b="1" dirty="0" err="1">
                          <a:solidFill>
                            <a:srgbClr val="000000"/>
                          </a:solidFill>
                          <a:effectLst/>
                          <a:latin typeface="Times New Roman"/>
                          <a:ea typeface="SimSun"/>
                          <a:cs typeface="Times New Roman"/>
                        </a:rPr>
                        <a:t>việc</a:t>
                      </a:r>
                      <a:endParaRPr lang="en-US" sz="2400" dirty="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just">
                        <a:lnSpc>
                          <a:spcPct val="107000"/>
                        </a:lnSpc>
                        <a:spcBef>
                          <a:spcPts val="600"/>
                        </a:spcBef>
                        <a:spcAft>
                          <a:spcPts val="600"/>
                        </a:spcAft>
                      </a:pPr>
                      <a:r>
                        <a:rPr lang="en-US" sz="2400" dirty="0">
                          <a:solidFill>
                            <a:srgbClr val="000000"/>
                          </a:solidFill>
                          <a:effectLst/>
                          <a:latin typeface="Times New Roman"/>
                          <a:ea typeface="SimSun"/>
                          <a:cs typeface="Times New Roman"/>
                        </a:rPr>
                        <a:t>1. </a:t>
                      </a:r>
                      <a:r>
                        <a:rPr lang="en-US" sz="2400" dirty="0" err="1">
                          <a:solidFill>
                            <a:srgbClr val="000000"/>
                          </a:solidFill>
                          <a:effectLst/>
                          <a:latin typeface="Times New Roman"/>
                          <a:ea typeface="SimSun"/>
                          <a:cs typeface="Times New Roman"/>
                        </a:rPr>
                        <a:t>Rất</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tích</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cực</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Chủ</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động</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tự</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giác</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tham</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gia</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vào</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hoạt</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động</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một</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cách</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hứng</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thú</a:t>
                      </a:r>
                      <a:r>
                        <a:rPr lang="en-US" sz="2400" dirty="0">
                          <a:solidFill>
                            <a:srgbClr val="000000"/>
                          </a:solidFill>
                          <a:effectLst/>
                          <a:latin typeface="Times New Roman"/>
                          <a:ea typeface="SimSun"/>
                          <a:cs typeface="Times New Roman"/>
                        </a:rPr>
                        <a:t>, say </a:t>
                      </a:r>
                      <a:r>
                        <a:rPr lang="en-US" sz="2400" dirty="0" err="1">
                          <a:solidFill>
                            <a:srgbClr val="000000"/>
                          </a:solidFill>
                          <a:effectLst/>
                          <a:latin typeface="Times New Roman"/>
                          <a:ea typeface="SimSun"/>
                          <a:cs typeface="Times New Roman"/>
                        </a:rPr>
                        <a:t>mê</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nhiệt</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tình</a:t>
                      </a:r>
                      <a:r>
                        <a:rPr lang="en-US" sz="2400" dirty="0">
                          <a:solidFill>
                            <a:srgbClr val="000000"/>
                          </a:solidFill>
                          <a:effectLst/>
                          <a:latin typeface="Times New Roman"/>
                          <a:ea typeface="SimSun"/>
                          <a:cs typeface="Times New Roman"/>
                        </a:rPr>
                        <a:t>.</a:t>
                      </a:r>
                      <a:endParaRPr lang="en-US" sz="2400" dirty="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solidFill>
                            <a:srgbClr val="000000"/>
                          </a:solidFill>
                          <a:effectLst/>
                          <a:latin typeface="Times New Roman"/>
                          <a:ea typeface="SimSun"/>
                          <a:cs typeface="Times New Roman"/>
                        </a:rPr>
                        <a:t>1. </a:t>
                      </a:r>
                      <a:r>
                        <a:rPr lang="en-US" sz="2400" dirty="0" err="1">
                          <a:solidFill>
                            <a:srgbClr val="000000"/>
                          </a:solidFill>
                          <a:effectLst/>
                          <a:latin typeface="Times New Roman"/>
                          <a:ea typeface="SimSun"/>
                          <a:cs typeface="Times New Roman"/>
                        </a:rPr>
                        <a:t>Tốt</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Thực</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hiện</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việc</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được</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giao</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có</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kết</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quả</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tốt</a:t>
                      </a:r>
                      <a:endParaRPr lang="en-US" sz="2400" dirty="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lnSpc>
                          <a:spcPct val="107000"/>
                        </a:lnSpc>
                        <a:spcBef>
                          <a:spcPts val="600"/>
                        </a:spcBef>
                        <a:spcAft>
                          <a:spcPts val="600"/>
                        </a:spcAft>
                      </a:pPr>
                      <a:r>
                        <a:rPr lang="en-US" sz="2400" dirty="0">
                          <a:solidFill>
                            <a:srgbClr val="000000"/>
                          </a:solidFill>
                          <a:effectLst/>
                          <a:latin typeface="Times New Roman"/>
                          <a:ea typeface="SimSun"/>
                          <a:cs typeface="Times New Roman"/>
                        </a:rPr>
                        <a:t>2. </a:t>
                      </a:r>
                      <a:r>
                        <a:rPr lang="en-US" sz="2400" dirty="0" err="1">
                          <a:solidFill>
                            <a:srgbClr val="000000"/>
                          </a:solidFill>
                          <a:effectLst/>
                          <a:latin typeface="Times New Roman"/>
                          <a:ea typeface="SimSun"/>
                          <a:cs typeface="Times New Roman"/>
                        </a:rPr>
                        <a:t>Tích</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cực</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Chủ</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động</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tự</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giác</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tham</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gia</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vào</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hoạt</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động</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theo</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khả</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năng</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của</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bản</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thân</a:t>
                      </a:r>
                      <a:r>
                        <a:rPr lang="en-US" sz="2400" dirty="0">
                          <a:solidFill>
                            <a:srgbClr val="000000"/>
                          </a:solidFill>
                          <a:effectLst/>
                          <a:latin typeface="Times New Roman"/>
                          <a:ea typeface="SimSun"/>
                          <a:cs typeface="Times New Roman"/>
                        </a:rPr>
                        <a:t>.</a:t>
                      </a:r>
                      <a:endParaRPr lang="en-US" sz="2400" dirty="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solidFill>
                            <a:srgbClr val="000000"/>
                          </a:solidFill>
                          <a:effectLst/>
                          <a:latin typeface="Times New Roman"/>
                          <a:ea typeface="SimSun"/>
                          <a:cs typeface="Times New Roman"/>
                        </a:rPr>
                        <a:t>2. </a:t>
                      </a:r>
                      <a:r>
                        <a:rPr lang="en-US" sz="2400" dirty="0" err="1">
                          <a:solidFill>
                            <a:srgbClr val="000000"/>
                          </a:solidFill>
                          <a:effectLst/>
                          <a:latin typeface="Times New Roman"/>
                          <a:ea typeface="SimSun"/>
                          <a:cs typeface="Times New Roman"/>
                        </a:rPr>
                        <a:t>Bình</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thường</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Kết</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quả</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đạt</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yêu</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cầu</a:t>
                      </a:r>
                      <a:endParaRPr lang="en-US" sz="2400" dirty="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just">
                        <a:lnSpc>
                          <a:spcPct val="107000"/>
                        </a:lnSpc>
                        <a:spcBef>
                          <a:spcPts val="600"/>
                        </a:spcBef>
                        <a:spcAft>
                          <a:spcPts val="600"/>
                        </a:spcAft>
                      </a:pPr>
                      <a:r>
                        <a:rPr lang="en-US" sz="2400">
                          <a:solidFill>
                            <a:srgbClr val="000000"/>
                          </a:solidFill>
                          <a:effectLst/>
                          <a:latin typeface="Times New Roman"/>
                          <a:ea typeface="SimSun"/>
                          <a:cs typeface="Times New Roman"/>
                        </a:rPr>
                        <a:t>3. Không tích cực: Ít hoặc không tham gia vào hoạt động nào.</a:t>
                      </a:r>
                      <a:endParaRPr lang="en-US" sz="240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solidFill>
                            <a:srgbClr val="000000"/>
                          </a:solidFill>
                          <a:effectLst/>
                          <a:latin typeface="Times New Roman"/>
                          <a:ea typeface="SimSun"/>
                          <a:cs typeface="Times New Roman"/>
                        </a:rPr>
                        <a:t>3. </a:t>
                      </a:r>
                      <a:r>
                        <a:rPr lang="en-US" sz="2400" dirty="0" err="1">
                          <a:solidFill>
                            <a:srgbClr val="000000"/>
                          </a:solidFill>
                          <a:effectLst/>
                          <a:latin typeface="Times New Roman"/>
                          <a:ea typeface="SimSun"/>
                          <a:cs typeface="Times New Roman"/>
                        </a:rPr>
                        <a:t>Chưa</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tốt</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Không</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đạt</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được</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kết</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quả</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nào</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hoặc</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kết</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quả</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chưa</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đạt</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yêu</a:t>
                      </a:r>
                      <a:r>
                        <a:rPr lang="en-US" sz="2400" dirty="0">
                          <a:solidFill>
                            <a:srgbClr val="000000"/>
                          </a:solidFill>
                          <a:effectLst/>
                          <a:latin typeface="Times New Roman"/>
                          <a:ea typeface="SimSun"/>
                          <a:cs typeface="Times New Roman"/>
                        </a:rPr>
                        <a:t> </a:t>
                      </a:r>
                      <a:r>
                        <a:rPr lang="en-US" sz="2400" dirty="0" err="1">
                          <a:solidFill>
                            <a:srgbClr val="000000"/>
                          </a:solidFill>
                          <a:effectLst/>
                          <a:latin typeface="Times New Roman"/>
                          <a:ea typeface="SimSun"/>
                          <a:cs typeface="Times New Roman"/>
                        </a:rPr>
                        <a:t>cầu</a:t>
                      </a:r>
                      <a:endParaRPr lang="en-US" sz="2400" dirty="0">
                        <a:effectLst/>
                        <a:latin typeface="Arial"/>
                        <a:ea typeface="Arial"/>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6" name="Rectangle 1"/>
          <p:cNvSpPr>
            <a:spLocks noChangeArrowheads="1"/>
          </p:cNvSpPr>
          <p:nvPr/>
        </p:nvSpPr>
        <p:spPr bwMode="auto">
          <a:xfrm>
            <a:off x="387440" y="289195"/>
            <a:ext cx="107399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Bảng</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đánh</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giá</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về</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mức</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độ</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tích</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cực</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tham</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gia</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và</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kết</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quả</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làm</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việc</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của</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em</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và</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các</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bạn</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trong</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nhóm</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yêu</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cầu</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các</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nhóm</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hoàn</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thành</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ea typeface="Arial" pitchFamily="34" charset="0"/>
                <a:cs typeface="Times New Roman" pitchFamily="18" charset="0"/>
              </a:rPr>
              <a:t>bảng</a:t>
            </a:r>
            <a:r>
              <a:rPr kumimoji="0" lang="en-US" sz="2800" b="0" i="0" u="none" strike="noStrike" cap="none" normalizeH="0" baseline="0" dirty="0">
                <a:ln>
                  <a:noFill/>
                </a:ln>
                <a:solidFill>
                  <a:srgbClr val="000000"/>
                </a:solidFill>
                <a:effectLst/>
                <a:latin typeface="Times New Roman" pitchFamily="18" charset="0"/>
                <a:ea typeface="Arial" pitchFamily="34"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795133550"/>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4000" dirty="0"/>
              <a:t>Hoạt động 8: Rèn luyện tiếp theo và chuẩn bị chủ đề mới</a:t>
            </a:r>
            <a:endParaRPr lang="en-US" sz="4000" dirty="0"/>
          </a:p>
        </p:txBody>
      </p:sp>
      <p:sp>
        <p:nvSpPr>
          <p:cNvPr id="3" name="Content Placeholder 2"/>
          <p:cNvSpPr>
            <a:spLocks noGrp="1"/>
          </p:cNvSpPr>
          <p:nvPr>
            <p:ph idx="1"/>
          </p:nvPr>
        </p:nvSpPr>
        <p:spPr/>
        <p:txBody>
          <a:bodyPr/>
          <a:lstStyle/>
          <a:p>
            <a:pPr algn="just">
              <a:lnSpc>
                <a:spcPct val="107000"/>
              </a:lnSpc>
              <a:spcBef>
                <a:spcPts val="600"/>
              </a:spcBef>
              <a:spcAft>
                <a:spcPts val="600"/>
              </a:spcAft>
            </a:pPr>
            <a:r>
              <a:rPr lang="en-US" b="1" dirty="0">
                <a:latin typeface="Times New Roman"/>
                <a:ea typeface="Times New Roman"/>
                <a:cs typeface="Times New Roman"/>
              </a:rPr>
              <a:t>- </a:t>
            </a:r>
            <a:r>
              <a:rPr lang="en-US" b="1" dirty="0" err="1">
                <a:latin typeface="Times New Roman"/>
                <a:ea typeface="Times New Roman"/>
                <a:cs typeface="Times New Roman"/>
              </a:rPr>
              <a:t>Tiếp</a:t>
            </a:r>
            <a:r>
              <a:rPr lang="en-US" b="1" dirty="0">
                <a:latin typeface="Times New Roman"/>
                <a:ea typeface="Times New Roman"/>
                <a:cs typeface="Times New Roman"/>
              </a:rPr>
              <a:t> </a:t>
            </a:r>
            <a:r>
              <a:rPr lang="en-US" b="1" dirty="0" err="1">
                <a:latin typeface="Times New Roman"/>
                <a:ea typeface="Times New Roman"/>
                <a:cs typeface="Times New Roman"/>
              </a:rPr>
              <a:t>tục</a:t>
            </a:r>
            <a:r>
              <a:rPr lang="en-US" b="1" dirty="0">
                <a:latin typeface="Times New Roman"/>
                <a:ea typeface="Times New Roman"/>
                <a:cs typeface="Times New Roman"/>
              </a:rPr>
              <a:t> </a:t>
            </a:r>
            <a:r>
              <a:rPr lang="en-US" b="1" dirty="0" err="1">
                <a:latin typeface="Times New Roman"/>
                <a:ea typeface="Times New Roman"/>
                <a:cs typeface="Times New Roman"/>
              </a:rPr>
              <a:t>rèn</a:t>
            </a:r>
            <a:r>
              <a:rPr lang="en-US" b="1" dirty="0">
                <a:latin typeface="Times New Roman"/>
                <a:ea typeface="Times New Roman"/>
                <a:cs typeface="Times New Roman"/>
              </a:rPr>
              <a:t> </a:t>
            </a:r>
            <a:r>
              <a:rPr lang="en-US" b="1" dirty="0" err="1">
                <a:latin typeface="Times New Roman"/>
                <a:ea typeface="Times New Roman"/>
                <a:cs typeface="Times New Roman"/>
              </a:rPr>
              <a:t>luyện</a:t>
            </a:r>
            <a:r>
              <a:rPr lang="en-US" b="1" dirty="0">
                <a:latin typeface="Times New Roman"/>
                <a:ea typeface="Times New Roman"/>
                <a:cs typeface="Times New Roman"/>
              </a:rPr>
              <a:t> </a:t>
            </a:r>
            <a:r>
              <a:rPr lang="en-US" b="1" dirty="0" err="1">
                <a:latin typeface="Times New Roman"/>
                <a:ea typeface="Times New Roman"/>
                <a:cs typeface="Times New Roman"/>
              </a:rPr>
              <a:t>thói</a:t>
            </a:r>
            <a:r>
              <a:rPr lang="en-US" b="1" dirty="0">
                <a:latin typeface="Times New Roman"/>
                <a:ea typeface="Times New Roman"/>
                <a:cs typeface="Times New Roman"/>
              </a:rPr>
              <a:t> </a:t>
            </a:r>
            <a:r>
              <a:rPr lang="en-US" b="1" dirty="0" err="1">
                <a:latin typeface="Times New Roman"/>
                <a:ea typeface="Times New Roman"/>
                <a:cs typeface="Times New Roman"/>
              </a:rPr>
              <a:t>quen</a:t>
            </a:r>
            <a:endParaRPr lang="en-US" sz="2000" dirty="0">
              <a:latin typeface="Arial"/>
              <a:ea typeface="Arial"/>
              <a:cs typeface="Times New Roman"/>
            </a:endParaRPr>
          </a:p>
          <a:p>
            <a:pPr algn="just">
              <a:lnSpc>
                <a:spcPct val="107000"/>
              </a:lnSpc>
              <a:spcBef>
                <a:spcPts val="600"/>
              </a:spcBef>
              <a:spcAft>
                <a:spcPts val="600"/>
              </a:spcAft>
            </a:pPr>
            <a:r>
              <a:rPr lang="en-US" b="1" dirty="0">
                <a:latin typeface="Times New Roman"/>
                <a:ea typeface="Times New Roman"/>
                <a:cs typeface="Times New Roman"/>
              </a:rPr>
              <a:t>- </a:t>
            </a:r>
            <a:r>
              <a:rPr lang="en-US" b="1" dirty="0" err="1">
                <a:latin typeface="Times New Roman"/>
                <a:ea typeface="Times New Roman"/>
                <a:cs typeface="Times New Roman"/>
              </a:rPr>
              <a:t>Chuẩn</a:t>
            </a:r>
            <a:r>
              <a:rPr lang="en-US" b="1" dirty="0">
                <a:latin typeface="Times New Roman"/>
                <a:ea typeface="Times New Roman"/>
                <a:cs typeface="Times New Roman"/>
              </a:rPr>
              <a:t> </a:t>
            </a:r>
            <a:r>
              <a:rPr lang="en-US" b="1" dirty="0" err="1">
                <a:latin typeface="Times New Roman"/>
                <a:ea typeface="Times New Roman"/>
                <a:cs typeface="Times New Roman"/>
              </a:rPr>
              <a:t>bị</a:t>
            </a:r>
            <a:r>
              <a:rPr lang="en-US" b="1" dirty="0">
                <a:latin typeface="Times New Roman"/>
                <a:ea typeface="Times New Roman"/>
                <a:cs typeface="Times New Roman"/>
              </a:rPr>
              <a:t> </a:t>
            </a:r>
            <a:r>
              <a:rPr lang="en-US" b="1" dirty="0" err="1">
                <a:latin typeface="Times New Roman"/>
                <a:ea typeface="Times New Roman"/>
                <a:cs typeface="Times New Roman"/>
              </a:rPr>
              <a:t>chủ</a:t>
            </a:r>
            <a:r>
              <a:rPr lang="en-US" b="1" dirty="0">
                <a:latin typeface="Times New Roman"/>
                <a:ea typeface="Times New Roman"/>
                <a:cs typeface="Times New Roman"/>
              </a:rPr>
              <a:t> </a:t>
            </a:r>
            <a:r>
              <a:rPr lang="en-US" b="1" dirty="0" err="1">
                <a:latin typeface="Times New Roman"/>
                <a:ea typeface="Times New Roman"/>
                <a:cs typeface="Times New Roman"/>
              </a:rPr>
              <a:t>đề</a:t>
            </a:r>
            <a:r>
              <a:rPr lang="en-US" b="1" dirty="0">
                <a:latin typeface="Times New Roman"/>
                <a:ea typeface="Times New Roman"/>
                <a:cs typeface="Times New Roman"/>
              </a:rPr>
              <a:t> </a:t>
            </a:r>
            <a:r>
              <a:rPr lang="en-US" b="1" dirty="0" err="1">
                <a:latin typeface="Times New Roman"/>
                <a:ea typeface="Times New Roman"/>
                <a:cs typeface="Times New Roman"/>
              </a:rPr>
              <a:t>mới</a:t>
            </a:r>
            <a:endParaRPr lang="en-US" sz="2000" dirty="0">
              <a:latin typeface="Arial"/>
              <a:ea typeface="Arial"/>
              <a:cs typeface="Times New Roman"/>
            </a:endParaRPr>
          </a:p>
          <a:p>
            <a:endParaRPr lang="en-US" dirty="0"/>
          </a:p>
        </p:txBody>
      </p:sp>
    </p:spTree>
    <p:extLst>
      <p:ext uri="{BB962C8B-B14F-4D97-AF65-F5344CB8AC3E}">
        <p14:creationId xmlns:p14="http://schemas.microsoft.com/office/powerpoint/2010/main" val="2007840990"/>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1" y="-1883974"/>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1662" y="1619572"/>
            <a:ext cx="1122088" cy="892665"/>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3692068" y="96819"/>
            <a:ext cx="5381398" cy="1256687"/>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687" y="725163"/>
            <a:ext cx="2117968" cy="6132837"/>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3113699"/>
            <a:ext cx="12192000" cy="3976379"/>
          </a:xfrm>
          <a:prstGeom prst="rect">
            <a:avLst/>
          </a:prstGeom>
        </p:spPr>
      </p:pic>
      <p:sp>
        <p:nvSpPr>
          <p:cNvPr id="29" name="文本框 28"/>
          <p:cNvSpPr txBox="1"/>
          <p:nvPr/>
        </p:nvSpPr>
        <p:spPr>
          <a:xfrm>
            <a:off x="1965960" y="2511646"/>
            <a:ext cx="8705850" cy="1015663"/>
          </a:xfrm>
          <a:prstGeom prst="rect">
            <a:avLst/>
          </a:prstGeom>
          <a:noFill/>
        </p:spPr>
        <p:txBody>
          <a:bodyPr wrap="square" rtlCol="0">
            <a:spAutoFit/>
          </a:bodyPr>
          <a:lstStyle/>
          <a:p>
            <a:pPr algn="ctr"/>
            <a:r>
              <a:rPr lang="en-US" sz="6000" b="1" dirty="0">
                <a:solidFill>
                  <a:srgbClr val="002060"/>
                </a:solidFill>
                <a:ea typeface="Yeseva One" panose="00000500000000000000" charset="0"/>
                <a:sym typeface="Yeseva One" panose="00000500000000000000" charset="0"/>
              </a:rPr>
              <a:t>Thank you</a:t>
            </a:r>
            <a:endParaRPr sz="6000" b="1" dirty="0">
              <a:solidFill>
                <a:srgbClr val="002060"/>
              </a:solidFill>
              <a:ea typeface="Yeseva One" panose="00000500000000000000" charset="0"/>
              <a:sym typeface="Yeseva One" panose="00000500000000000000" charset="0"/>
            </a:endParaRP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5156814" y="-1940118"/>
            <a:ext cx="609600" cy="609600"/>
          </a:xfrm>
          <a:prstGeom prst="rect">
            <a:avLst/>
          </a:prstGeom>
        </p:spPr>
      </p:pic>
    </p:spTree>
    <p:extLst>
      <p:ext uri="{BB962C8B-B14F-4D97-AF65-F5344CB8AC3E}">
        <p14:creationId xmlns:p14="http://schemas.microsoft.com/office/powerpoint/2010/main" val="2616384934"/>
      </p:ext>
    </p:extLst>
  </p:cSld>
  <p:clrMapOvr>
    <a:masterClrMapping/>
  </p:clrMapOvr>
  <mc:AlternateContent xmlns:mc="http://schemas.openxmlformats.org/markup-compatibility/2006" xmlns:p14="http://schemas.microsoft.com/office/powerpoint/2010/main">
    <mc:Choice Requires="p14">
      <p:transition spd="slow" p14:dur="1250" advClick="0">
        <p:push dir="u"/>
      </p:transition>
    </mc:Choice>
    <mc:Fallback xmlns="">
      <p:transition spd="slow" advClick="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43224"/>
          </a:xfrm>
        </p:spPr>
        <p:txBody>
          <a:bodyPr>
            <a:normAutofit fontScale="90000"/>
          </a:bodyPr>
          <a:lstStyle/>
          <a:p>
            <a:pPr>
              <a:lnSpc>
                <a:spcPct val="107000"/>
              </a:lnSpc>
              <a:spcBef>
                <a:spcPts val="600"/>
              </a:spcBef>
              <a:spcAft>
                <a:spcPts val="600"/>
              </a:spcAft>
            </a:pPr>
            <a:r>
              <a:rPr lang="en-US" sz="3100" b="1" dirty="0">
                <a:latin typeface="Times New Roman"/>
                <a:ea typeface="Times New Roman"/>
                <a:cs typeface="Times New Roman"/>
              </a:rPr>
              <a:t/>
            </a:r>
            <a:br>
              <a:rPr lang="en-US" sz="3100" b="1" dirty="0">
                <a:latin typeface="Times New Roman"/>
                <a:ea typeface="Times New Roman"/>
                <a:cs typeface="Times New Roman"/>
              </a:rPr>
            </a:br>
            <a:r>
              <a:rPr lang="en-US" sz="3100" b="1" dirty="0">
                <a:latin typeface="Times New Roman"/>
                <a:ea typeface="Times New Roman"/>
                <a:cs typeface="Times New Roman"/>
              </a:rPr>
              <a:t>	</a:t>
            </a:r>
            <a:r>
              <a:rPr lang="en-US" sz="2700" b="1" dirty="0">
                <a:latin typeface="Times New Roman"/>
                <a:ea typeface="Times New Roman"/>
                <a:cs typeface="Times New Roman"/>
              </a:rPr>
              <a:t>HS </a:t>
            </a:r>
            <a:r>
              <a:rPr lang="en-US" sz="2700" b="1" dirty="0" err="1">
                <a:latin typeface="Times New Roman"/>
                <a:ea typeface="Times New Roman"/>
                <a:cs typeface="Times New Roman"/>
              </a:rPr>
              <a:t>thảo</a:t>
            </a:r>
            <a:r>
              <a:rPr lang="en-US" sz="2700" b="1" dirty="0">
                <a:latin typeface="Times New Roman"/>
                <a:ea typeface="Times New Roman"/>
                <a:cs typeface="Times New Roman"/>
              </a:rPr>
              <a:t> </a:t>
            </a:r>
            <a:r>
              <a:rPr lang="en-US" sz="2700" b="1" dirty="0" err="1">
                <a:latin typeface="Times New Roman"/>
                <a:ea typeface="Times New Roman"/>
                <a:cs typeface="Times New Roman"/>
              </a:rPr>
              <a:t>luận</a:t>
            </a:r>
            <a:r>
              <a:rPr lang="en-US" sz="2700" b="1" dirty="0">
                <a:latin typeface="Times New Roman"/>
                <a:ea typeface="Times New Roman"/>
                <a:cs typeface="Times New Roman"/>
              </a:rPr>
              <a:t> </a:t>
            </a:r>
            <a:r>
              <a:rPr lang="en-US" sz="2700" b="1" dirty="0" err="1">
                <a:latin typeface="Times New Roman"/>
                <a:ea typeface="Times New Roman"/>
                <a:cs typeface="Times New Roman"/>
              </a:rPr>
              <a:t>nhóm</a:t>
            </a:r>
            <a:r>
              <a:rPr lang="en-US" sz="2700" b="1" dirty="0">
                <a:latin typeface="Times New Roman"/>
                <a:ea typeface="Times New Roman"/>
                <a:cs typeface="Times New Roman"/>
              </a:rPr>
              <a:t>,  </a:t>
            </a:r>
            <a:r>
              <a:rPr lang="en-US" sz="2700" b="1" dirty="0" err="1">
                <a:latin typeface="Times New Roman"/>
                <a:ea typeface="Times New Roman"/>
                <a:cs typeface="Times New Roman"/>
              </a:rPr>
              <a:t>đọc</a:t>
            </a:r>
            <a:r>
              <a:rPr lang="en-US" sz="2700" b="1" dirty="0">
                <a:latin typeface="Times New Roman"/>
                <a:ea typeface="Times New Roman"/>
                <a:cs typeface="Times New Roman"/>
              </a:rPr>
              <a:t> </a:t>
            </a:r>
            <a:r>
              <a:rPr lang="en-US" sz="2700" b="1" dirty="0" err="1">
                <a:latin typeface="Times New Roman"/>
                <a:ea typeface="Times New Roman"/>
                <a:cs typeface="Times New Roman"/>
              </a:rPr>
              <a:t>phần</a:t>
            </a:r>
            <a:r>
              <a:rPr lang="en-US" sz="2700" b="1" dirty="0">
                <a:latin typeface="Times New Roman"/>
                <a:ea typeface="Times New Roman"/>
                <a:cs typeface="Times New Roman"/>
              </a:rPr>
              <a:t> </a:t>
            </a:r>
            <a:r>
              <a:rPr lang="en-US" sz="2700" b="1" dirty="0" err="1">
                <a:latin typeface="Times New Roman"/>
                <a:ea typeface="Times New Roman"/>
                <a:cs typeface="Times New Roman"/>
              </a:rPr>
              <a:t>định</a:t>
            </a:r>
            <a:r>
              <a:rPr lang="en-US" sz="2700" b="1" dirty="0">
                <a:latin typeface="Times New Roman"/>
                <a:ea typeface="Times New Roman"/>
                <a:cs typeface="Times New Roman"/>
              </a:rPr>
              <a:t> </a:t>
            </a:r>
            <a:r>
              <a:rPr lang="en-US" sz="2700" b="1" dirty="0" err="1">
                <a:latin typeface="Times New Roman"/>
                <a:ea typeface="Times New Roman"/>
                <a:cs typeface="Times New Roman"/>
              </a:rPr>
              <a:t>hướng</a:t>
            </a:r>
            <a:r>
              <a:rPr lang="en-US" sz="2700" b="1" dirty="0">
                <a:latin typeface="Times New Roman"/>
                <a:ea typeface="Times New Roman"/>
                <a:cs typeface="Times New Roman"/>
              </a:rPr>
              <a:t> </a:t>
            </a:r>
            <a:r>
              <a:rPr lang="en-US" sz="2700" b="1" dirty="0" err="1">
                <a:latin typeface="Times New Roman"/>
                <a:ea typeface="Times New Roman"/>
                <a:cs typeface="Times New Roman"/>
              </a:rPr>
              <a:t>nội</a:t>
            </a:r>
            <a:r>
              <a:rPr lang="en-US" sz="2700" b="1" dirty="0">
                <a:latin typeface="Times New Roman"/>
                <a:ea typeface="Times New Roman"/>
                <a:cs typeface="Times New Roman"/>
              </a:rPr>
              <a:t> dung </a:t>
            </a:r>
            <a:r>
              <a:rPr lang="en-US" sz="2700" b="1" dirty="0" err="1">
                <a:latin typeface="Times New Roman"/>
                <a:ea typeface="Times New Roman"/>
                <a:cs typeface="Times New Roman"/>
              </a:rPr>
              <a:t>và</a:t>
            </a:r>
            <a:r>
              <a:rPr lang="en-US" sz="2700" b="1" dirty="0">
                <a:latin typeface="Times New Roman"/>
                <a:ea typeface="Times New Roman"/>
                <a:cs typeface="Times New Roman"/>
              </a:rPr>
              <a:t> </a:t>
            </a:r>
            <a:r>
              <a:rPr lang="en-US" sz="2700" b="1" dirty="0" err="1">
                <a:latin typeface="Times New Roman"/>
                <a:ea typeface="Times New Roman"/>
                <a:cs typeface="Times New Roman"/>
              </a:rPr>
              <a:t>quan</a:t>
            </a:r>
            <a:r>
              <a:rPr lang="en-US" sz="2700" b="1" dirty="0">
                <a:latin typeface="Times New Roman"/>
                <a:ea typeface="Times New Roman"/>
                <a:cs typeface="Times New Roman"/>
              </a:rPr>
              <a:t> </a:t>
            </a:r>
            <a:r>
              <a:rPr lang="en-US" sz="2700" b="1" dirty="0" err="1">
                <a:latin typeface="Times New Roman"/>
                <a:ea typeface="Times New Roman"/>
                <a:cs typeface="Times New Roman"/>
              </a:rPr>
              <a:t>sát</a:t>
            </a:r>
            <a:r>
              <a:rPr lang="en-US" sz="2700" b="1" dirty="0">
                <a:latin typeface="Times New Roman"/>
                <a:ea typeface="Times New Roman"/>
                <a:cs typeface="Times New Roman"/>
              </a:rPr>
              <a:t> </a:t>
            </a:r>
            <a:r>
              <a:rPr lang="en-US" sz="2700" b="1" dirty="0" err="1">
                <a:latin typeface="Times New Roman"/>
                <a:ea typeface="Times New Roman"/>
                <a:cs typeface="Times New Roman"/>
              </a:rPr>
              <a:t>tranh</a:t>
            </a:r>
            <a:r>
              <a:rPr lang="en-US" sz="2700" b="1" dirty="0">
                <a:latin typeface="Times New Roman"/>
                <a:ea typeface="Times New Roman"/>
                <a:cs typeface="Times New Roman"/>
              </a:rPr>
              <a:t> </a:t>
            </a:r>
            <a:r>
              <a:rPr lang="en-US" sz="2700" b="1" dirty="0" err="1">
                <a:latin typeface="Times New Roman"/>
                <a:ea typeface="Times New Roman"/>
                <a:cs typeface="Times New Roman"/>
              </a:rPr>
              <a:t>chủ</a:t>
            </a:r>
            <a:r>
              <a:rPr lang="en-US" sz="2700" b="1" dirty="0">
                <a:latin typeface="Times New Roman"/>
                <a:ea typeface="Times New Roman"/>
                <a:cs typeface="Times New Roman"/>
              </a:rPr>
              <a:t> </a:t>
            </a:r>
            <a:r>
              <a:rPr lang="en-US" sz="2700" b="1" dirty="0" err="1">
                <a:latin typeface="Times New Roman"/>
                <a:ea typeface="Times New Roman"/>
                <a:cs typeface="Times New Roman"/>
              </a:rPr>
              <a:t>đề</a:t>
            </a:r>
            <a:r>
              <a:rPr lang="en-US" sz="2700" b="1" dirty="0">
                <a:latin typeface="Times New Roman"/>
                <a:ea typeface="Times New Roman"/>
                <a:cs typeface="Times New Roman"/>
              </a:rPr>
              <a:t>.</a:t>
            </a:r>
            <a:r>
              <a:rPr lang="en-US" sz="2700" dirty="0">
                <a:latin typeface="Arial"/>
                <a:ea typeface="Arial"/>
                <a:cs typeface="Times New Roman"/>
              </a:rPr>
              <a:t/>
            </a:r>
            <a:br>
              <a:rPr lang="en-US" sz="2700" dirty="0">
                <a:latin typeface="Arial"/>
                <a:ea typeface="Arial"/>
                <a:cs typeface="Times New Roman"/>
              </a:rPr>
            </a:br>
            <a:r>
              <a:rPr lang="vi-VN" sz="2700" dirty="0">
                <a:ea typeface="Times New Roman"/>
                <a:cs typeface="Times New Roman"/>
              </a:rPr>
              <a:t>+ Em hãy nêu các nhiệm vụ cần thực hiện trong chủ đề 2?</a:t>
            </a:r>
            <a:r>
              <a:rPr lang="en-US" sz="2700" dirty="0">
                <a:latin typeface="Arial"/>
                <a:ea typeface="Arial"/>
                <a:cs typeface="Times New Roman"/>
              </a:rPr>
              <a:t/>
            </a:r>
            <a:br>
              <a:rPr lang="en-US" sz="2700" dirty="0">
                <a:latin typeface="Arial"/>
                <a:ea typeface="Arial"/>
                <a:cs typeface="Times New Roman"/>
              </a:rPr>
            </a:br>
            <a:r>
              <a:rPr lang="vi-VN" sz="2700" dirty="0">
                <a:ea typeface="Times New Roman"/>
                <a:cs typeface="Times New Roman"/>
              </a:rPr>
              <a:t>+ Mô tả bức tranh chủ đề.</a:t>
            </a:r>
            <a:r>
              <a:rPr lang="en-US" sz="2700" dirty="0">
                <a:latin typeface="Arial"/>
                <a:ea typeface="Arial"/>
                <a:cs typeface="Times New Roman"/>
              </a:rPr>
              <a:t/>
            </a:r>
            <a:br>
              <a:rPr lang="en-US" sz="2700" dirty="0">
                <a:latin typeface="Arial"/>
                <a:ea typeface="Arial"/>
                <a:cs typeface="Times New Roman"/>
              </a:rPr>
            </a:br>
            <a:endParaRPr lang="en-US" sz="2700" dirty="0"/>
          </a:p>
        </p:txBody>
      </p:sp>
      <p:sp>
        <p:nvSpPr>
          <p:cNvPr id="3" name="Content Placeholder 2"/>
          <p:cNvSpPr>
            <a:spLocks noGrp="1"/>
          </p:cNvSpPr>
          <p:nvPr>
            <p:ph idx="1"/>
          </p:nvPr>
        </p:nvSpPr>
        <p:spPr>
          <a:xfrm>
            <a:off x="760927" y="2292440"/>
            <a:ext cx="10515600" cy="3889420"/>
          </a:xfrm>
        </p:spPr>
        <p:txBody>
          <a:bodyPr>
            <a:normAutofit fontScale="40000" lnSpcReduction="20000"/>
          </a:bodyPr>
          <a:lstStyle/>
          <a:p>
            <a:pPr algn="just">
              <a:lnSpc>
                <a:spcPct val="107000"/>
              </a:lnSpc>
              <a:spcBef>
                <a:spcPts val="600"/>
              </a:spcBef>
              <a:spcAft>
                <a:spcPts val="600"/>
              </a:spcAft>
            </a:pPr>
            <a:r>
              <a:rPr lang="en-US" sz="5500" i="1" dirty="0">
                <a:solidFill>
                  <a:srgbClr val="000000"/>
                </a:solidFill>
                <a:latin typeface="Times New Roman"/>
                <a:ea typeface="Times New Roman"/>
                <a:cs typeface="Times New Roman"/>
              </a:rPr>
              <a:t>-</a:t>
            </a:r>
            <a:r>
              <a:rPr lang="vi-VN" sz="5500" i="1" dirty="0">
                <a:solidFill>
                  <a:srgbClr val="000000"/>
                </a:solidFill>
                <a:latin typeface="Times New Roman"/>
                <a:ea typeface="Times New Roman"/>
                <a:cs typeface="Times New Roman"/>
              </a:rPr>
              <a:t> Các nhiệm vụ cần thực hiện trong chủ đề 2:</a:t>
            </a:r>
            <a:endParaRPr lang="en-US" sz="5500" dirty="0">
              <a:latin typeface="Arial"/>
              <a:ea typeface="Arial"/>
              <a:cs typeface="Times New Roman"/>
            </a:endParaRPr>
          </a:p>
          <a:p>
            <a:pPr algn="just">
              <a:lnSpc>
                <a:spcPct val="107000"/>
              </a:lnSpc>
              <a:spcBef>
                <a:spcPts val="600"/>
              </a:spcBef>
              <a:spcAft>
                <a:spcPts val="600"/>
              </a:spcAft>
            </a:pPr>
            <a:r>
              <a:rPr lang="pt-BR" sz="5500" dirty="0">
                <a:latin typeface="Times New Roman"/>
                <a:ea typeface="Times New Roman"/>
                <a:cs typeface="Times New Roman"/>
              </a:rPr>
              <a:t>+ Tìm hiểu về hành vi giao tiếp, ứng xử tích cực hoặc chưa tích cực</a:t>
            </a:r>
            <a:endParaRPr lang="en-US" sz="5500" dirty="0">
              <a:latin typeface="Arial"/>
              <a:ea typeface="Arial"/>
              <a:cs typeface="Times New Roman"/>
            </a:endParaRPr>
          </a:p>
          <a:p>
            <a:pPr algn="just">
              <a:lnSpc>
                <a:spcPct val="107000"/>
              </a:lnSpc>
              <a:spcBef>
                <a:spcPts val="600"/>
              </a:spcBef>
              <a:spcAft>
                <a:spcPts val="600"/>
              </a:spcAft>
            </a:pPr>
            <a:r>
              <a:rPr lang="pt-BR" sz="5500" dirty="0">
                <a:latin typeface="Times New Roman"/>
                <a:ea typeface="Times New Roman"/>
                <a:cs typeface="Times New Roman"/>
              </a:rPr>
              <a:t>+ Xác định điểm tích cực và điểm chưa tích cực trong hành vi giao tiếp, ứng xử của bản thân.</a:t>
            </a:r>
            <a:endParaRPr lang="en-US" sz="5500" dirty="0">
              <a:latin typeface="Arial"/>
              <a:ea typeface="Arial"/>
              <a:cs typeface="Times New Roman"/>
            </a:endParaRPr>
          </a:p>
          <a:p>
            <a:pPr algn="just">
              <a:lnSpc>
                <a:spcPct val="107000"/>
              </a:lnSpc>
              <a:spcBef>
                <a:spcPts val="600"/>
              </a:spcBef>
              <a:spcAft>
                <a:spcPts val="600"/>
              </a:spcAft>
            </a:pPr>
            <a:r>
              <a:rPr lang="pt-BR" sz="5500" dirty="0">
                <a:latin typeface="Times New Roman"/>
                <a:ea typeface="Times New Roman"/>
                <a:cs typeface="Times New Roman"/>
              </a:rPr>
              <a:t>+ Lập kế hoạch thực hiện đề tài khảo sát thực trạng giao tiếp của học sinh trên mạng xã hội.</a:t>
            </a:r>
            <a:endParaRPr lang="en-US" sz="5500" dirty="0">
              <a:latin typeface="Arial"/>
              <a:ea typeface="Arial"/>
              <a:cs typeface="Times New Roman"/>
            </a:endParaRPr>
          </a:p>
          <a:p>
            <a:pPr algn="just">
              <a:lnSpc>
                <a:spcPct val="107000"/>
              </a:lnSpc>
              <a:spcBef>
                <a:spcPts val="600"/>
              </a:spcBef>
              <a:spcAft>
                <a:spcPts val="600"/>
              </a:spcAft>
            </a:pPr>
            <a:r>
              <a:rPr lang="pt-BR" sz="5500" dirty="0">
                <a:latin typeface="Times New Roman"/>
                <a:ea typeface="Times New Roman"/>
                <a:cs typeface="Times New Roman"/>
              </a:rPr>
              <a:t>+ Khảo sát và báo cáo kết quả khảo sát thực trạng giao tiếp của học sinh trên mạng xã hội.</a:t>
            </a:r>
            <a:endParaRPr lang="en-US" sz="5500" dirty="0">
              <a:latin typeface="Arial"/>
              <a:ea typeface="Arial"/>
              <a:cs typeface="Times New Roman"/>
            </a:endParaRPr>
          </a:p>
          <a:p>
            <a:pPr algn="just">
              <a:lnSpc>
                <a:spcPct val="107000"/>
              </a:lnSpc>
              <a:spcBef>
                <a:spcPts val="600"/>
              </a:spcBef>
              <a:spcAft>
                <a:spcPts val="600"/>
              </a:spcAft>
            </a:pPr>
            <a:r>
              <a:rPr lang="pt-BR" sz="5500" dirty="0">
                <a:latin typeface="Times New Roman"/>
                <a:ea typeface="Times New Roman"/>
                <a:cs typeface="Times New Roman"/>
              </a:rPr>
              <a:t>+ Tuyên truyền về hành vi giao tiếp, ứng xử tích cực trong cuộc sống.</a:t>
            </a:r>
            <a:endParaRPr lang="en-US" sz="5500" dirty="0">
              <a:latin typeface="Arial"/>
              <a:ea typeface="Arial"/>
              <a:cs typeface="Times New Roman"/>
            </a:endParaRPr>
          </a:p>
          <a:p>
            <a:pPr algn="just">
              <a:lnSpc>
                <a:spcPct val="107000"/>
              </a:lnSpc>
              <a:spcBef>
                <a:spcPts val="600"/>
              </a:spcBef>
              <a:spcAft>
                <a:spcPts val="600"/>
              </a:spcAft>
            </a:pPr>
            <a:r>
              <a:rPr lang="pt-BR" sz="5500" dirty="0">
                <a:latin typeface="Times New Roman"/>
                <a:ea typeface="Times New Roman"/>
                <a:cs typeface="Times New Roman"/>
              </a:rPr>
              <a:t>+ Tự đánh giá cuối chủ đề</a:t>
            </a:r>
            <a:endParaRPr lang="en-US" sz="5500" dirty="0">
              <a:latin typeface="Arial"/>
              <a:ea typeface="Arial"/>
              <a:cs typeface="Times New Roman"/>
            </a:endParaRPr>
          </a:p>
          <a:p>
            <a:endParaRPr lang="en-US" dirty="0"/>
          </a:p>
        </p:txBody>
      </p:sp>
    </p:spTree>
    <p:extLst>
      <p:ext uri="{BB962C8B-B14F-4D97-AF65-F5344CB8AC3E}">
        <p14:creationId xmlns:p14="http://schemas.microsoft.com/office/powerpoint/2010/main" val="3473575651"/>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489"/>
          </a:xfrm>
        </p:spPr>
        <p:txBody>
          <a:bodyPr>
            <a:normAutofit fontScale="90000"/>
          </a:bodyPr>
          <a:lstStyle/>
          <a:p>
            <a:pPr marL="228594" lvl="0" indent="-228594">
              <a:lnSpc>
                <a:spcPct val="107000"/>
              </a:lnSpc>
              <a:spcBef>
                <a:spcPts val="600"/>
              </a:spcBef>
              <a:spcAft>
                <a:spcPts val="600"/>
              </a:spcAft>
            </a:pPr>
            <a:r>
              <a:rPr lang="pt-BR" sz="2000" b="1" dirty="0">
                <a:solidFill>
                  <a:prstClr val="black"/>
                </a:solidFill>
                <a:latin typeface="Times New Roman"/>
                <a:ea typeface="Times New Roman"/>
                <a:cs typeface="Times New Roman"/>
              </a:rPr>
              <a:t/>
            </a:r>
            <a:br>
              <a:rPr lang="pt-BR" sz="2000" b="1" dirty="0">
                <a:solidFill>
                  <a:prstClr val="black"/>
                </a:solidFill>
                <a:latin typeface="Times New Roman"/>
                <a:ea typeface="Times New Roman"/>
                <a:cs typeface="Times New Roman"/>
              </a:rPr>
            </a:br>
            <a:r>
              <a:rPr lang="pt-BR" sz="3600" b="1" dirty="0">
                <a:solidFill>
                  <a:prstClr val="black"/>
                </a:solidFill>
                <a:latin typeface="Times New Roman"/>
                <a:ea typeface="Times New Roman"/>
                <a:cs typeface="Times New Roman"/>
              </a:rPr>
              <a:t>* Phương pháp và hình thức tổ chức trải nghiệm </a:t>
            </a:r>
            <a:r>
              <a:rPr lang="en-US" sz="3600" dirty="0">
                <a:solidFill>
                  <a:prstClr val="black"/>
                </a:solidFill>
                <a:latin typeface="Arial"/>
                <a:ea typeface="Arial"/>
                <a:cs typeface="Times New Roman"/>
              </a:rPr>
              <a:t/>
            </a:r>
            <a:br>
              <a:rPr lang="en-US" sz="3600" dirty="0">
                <a:solidFill>
                  <a:prstClr val="black"/>
                </a:solidFill>
                <a:latin typeface="Arial"/>
                <a:ea typeface="Arial"/>
                <a:cs typeface="Times New Roman"/>
              </a:rPr>
            </a:br>
            <a:endParaRPr lang="en-US" sz="3600" dirty="0"/>
          </a:p>
        </p:txBody>
      </p:sp>
      <p:sp>
        <p:nvSpPr>
          <p:cNvPr id="3" name="Content Placeholder 2"/>
          <p:cNvSpPr>
            <a:spLocks noGrp="1"/>
          </p:cNvSpPr>
          <p:nvPr>
            <p:ph idx="1"/>
          </p:nvPr>
        </p:nvSpPr>
        <p:spPr>
          <a:xfrm>
            <a:off x="851080" y="1194561"/>
            <a:ext cx="10515600" cy="4351339"/>
          </a:xfrm>
        </p:spPr>
        <p:txBody>
          <a:bodyPr>
            <a:normAutofit fontScale="92500"/>
          </a:bodyPr>
          <a:lstStyle/>
          <a:p>
            <a:pPr indent="0" algn="just">
              <a:lnSpc>
                <a:spcPct val="107000"/>
              </a:lnSpc>
              <a:spcBef>
                <a:spcPts val="600"/>
              </a:spcBef>
              <a:spcAft>
                <a:spcPts val="600"/>
              </a:spcAft>
              <a:buNone/>
            </a:pPr>
            <a:r>
              <a:rPr lang="pt-BR" sz="2300" dirty="0">
                <a:latin typeface="Times New Roman" pitchFamily="18" charset="0"/>
                <a:ea typeface="Times New Roman"/>
                <a:cs typeface="Times New Roman" pitchFamily="18" charset="0"/>
              </a:rPr>
              <a:t>- Hoạt động quy mô lớp, nhóm: Thực hành và rèn luyện hành vi giao tiếp, ứng xử tích cực; kĩ năng thực hiện nghiên cứu đề tài khảo sát thực trạng, xử lí tình huống, giải quyết các trường hợp, báo cáo kết quả rèn luyện, trình diễn thể hiện kĩ năng của bản thân để thực hiện các mục tiêu,… (dựa theo các nhiệm vụ được thiết kế trong SGK từ nhiệm vụ 1 đến nhiệm vụ 4).</a:t>
            </a:r>
            <a:endParaRPr lang="en-US" sz="2300" dirty="0">
              <a:latin typeface="Times New Roman" pitchFamily="18" charset="0"/>
              <a:ea typeface="Times New Roman"/>
              <a:cs typeface="Times New Roman" pitchFamily="18" charset="0"/>
            </a:endParaRPr>
          </a:p>
          <a:p>
            <a:pPr indent="0" algn="just">
              <a:lnSpc>
                <a:spcPct val="107000"/>
              </a:lnSpc>
              <a:spcBef>
                <a:spcPts val="600"/>
              </a:spcBef>
              <a:spcAft>
                <a:spcPts val="600"/>
              </a:spcAft>
              <a:buNone/>
            </a:pPr>
            <a:r>
              <a:rPr lang="pt-BR" sz="2300" dirty="0">
                <a:latin typeface="Times New Roman" pitchFamily="18" charset="0"/>
                <a:ea typeface="Times New Roman"/>
                <a:cs typeface="Times New Roman" pitchFamily="18" charset="0"/>
              </a:rPr>
              <a:t>- Hoạt động tự rèn luyện quy mô nhóm, cá nhân: Vận dụng các biện pháp được trang bị vào thực hiện nhiệm vụ rèn luyện trong không gian ngoài lớp học; những nhiệm vụ của chủ đề được giao về nhà theo cá nhân hoặc nhóm (nhiệm vụ 5 – SGK).</a:t>
            </a:r>
            <a:endParaRPr lang="en-US" sz="2300" dirty="0">
              <a:latin typeface="Times New Roman" pitchFamily="18" charset="0"/>
              <a:ea typeface="Arial"/>
              <a:cs typeface="Times New Roman" pitchFamily="18" charset="0"/>
            </a:endParaRPr>
          </a:p>
          <a:p>
            <a:pPr marL="0" marR="1905" indent="0" algn="just">
              <a:lnSpc>
                <a:spcPct val="107000"/>
              </a:lnSpc>
              <a:spcBef>
                <a:spcPts val="600"/>
              </a:spcBef>
              <a:spcAft>
                <a:spcPts val="600"/>
              </a:spcAft>
              <a:buNone/>
            </a:pPr>
            <a:r>
              <a:rPr lang="pt-BR" sz="2300" dirty="0">
                <a:latin typeface="Times New Roman" pitchFamily="18" charset="0"/>
                <a:ea typeface="Times New Roman"/>
                <a:cs typeface="Times New Roman" pitchFamily="18" charset="0"/>
              </a:rPr>
              <a:t>- Sinh hoạt quy mô lớp: Củng cố và tiếp tục rèn luyện hành vi giao tiếp, ứng xử tích cực của HS bằng các hình thức như toạ đàm, tiểu phẩm, sân khấu hoá,… (củng cố và mở rộng chủ đề dựa trên vấn đề nảy sinh của lớp học). </a:t>
            </a:r>
            <a:r>
              <a:rPr lang="en-US" sz="2300" dirty="0" err="1">
                <a:solidFill>
                  <a:srgbClr val="000000"/>
                </a:solidFill>
                <a:latin typeface="Times New Roman" pitchFamily="18" charset="0"/>
                <a:ea typeface="Times New Roman"/>
                <a:cs typeface="Times New Roman" pitchFamily="18" charset="0"/>
              </a:rPr>
              <a:t>Đánh</a:t>
            </a:r>
            <a:r>
              <a:rPr lang="en-US" sz="2300" dirty="0">
                <a:solidFill>
                  <a:srgbClr val="000000"/>
                </a:solidFill>
                <a:latin typeface="Times New Roman" pitchFamily="18" charset="0"/>
                <a:ea typeface="Times New Roman"/>
                <a:cs typeface="Times New Roman" pitchFamily="18" charset="0"/>
              </a:rPr>
              <a:t> </a:t>
            </a:r>
            <a:r>
              <a:rPr lang="en-US" sz="2300" dirty="0" err="1">
                <a:solidFill>
                  <a:srgbClr val="000000"/>
                </a:solidFill>
                <a:latin typeface="Times New Roman" pitchFamily="18" charset="0"/>
                <a:ea typeface="Times New Roman"/>
                <a:cs typeface="Times New Roman" pitchFamily="18" charset="0"/>
              </a:rPr>
              <a:t>giá</a:t>
            </a:r>
            <a:r>
              <a:rPr lang="en-US" sz="2300" dirty="0">
                <a:solidFill>
                  <a:srgbClr val="000000"/>
                </a:solidFill>
                <a:latin typeface="Times New Roman" pitchFamily="18" charset="0"/>
                <a:ea typeface="Times New Roman"/>
                <a:cs typeface="Times New Roman" pitchFamily="18" charset="0"/>
              </a:rPr>
              <a:t> </a:t>
            </a:r>
            <a:r>
              <a:rPr lang="en-US" sz="2300" dirty="0" err="1">
                <a:solidFill>
                  <a:srgbClr val="000000"/>
                </a:solidFill>
                <a:latin typeface="Times New Roman" pitchFamily="18" charset="0"/>
                <a:ea typeface="Times New Roman"/>
                <a:cs typeface="Times New Roman" pitchFamily="18" charset="0"/>
              </a:rPr>
              <a:t>cá</a:t>
            </a:r>
            <a:r>
              <a:rPr lang="en-US" sz="2300" dirty="0">
                <a:solidFill>
                  <a:srgbClr val="000000"/>
                </a:solidFill>
                <a:latin typeface="Times New Roman" pitchFamily="18" charset="0"/>
                <a:ea typeface="Times New Roman"/>
                <a:cs typeface="Times New Roman" pitchFamily="18" charset="0"/>
              </a:rPr>
              <a:t> </a:t>
            </a:r>
            <a:r>
              <a:rPr lang="en-US" sz="2300" dirty="0" err="1">
                <a:solidFill>
                  <a:srgbClr val="000000"/>
                </a:solidFill>
                <a:latin typeface="Times New Roman" pitchFamily="18" charset="0"/>
                <a:ea typeface="Times New Roman"/>
                <a:cs typeface="Times New Roman" pitchFamily="18" charset="0"/>
              </a:rPr>
              <a:t>nhân</a:t>
            </a:r>
            <a:r>
              <a:rPr lang="en-US" sz="2300" dirty="0">
                <a:solidFill>
                  <a:srgbClr val="000000"/>
                </a:solidFill>
                <a:latin typeface="Times New Roman" pitchFamily="18" charset="0"/>
                <a:ea typeface="Times New Roman"/>
                <a:cs typeface="Times New Roman" pitchFamily="18" charset="0"/>
              </a:rPr>
              <a:t> </a:t>
            </a:r>
            <a:r>
              <a:rPr lang="en-US" sz="2300" dirty="0" err="1">
                <a:solidFill>
                  <a:srgbClr val="000000"/>
                </a:solidFill>
                <a:latin typeface="Times New Roman" pitchFamily="18" charset="0"/>
                <a:ea typeface="Times New Roman"/>
                <a:cs typeface="Times New Roman" pitchFamily="18" charset="0"/>
              </a:rPr>
              <a:t>và</a:t>
            </a:r>
            <a:r>
              <a:rPr lang="en-US" sz="2300" dirty="0">
                <a:solidFill>
                  <a:srgbClr val="000000"/>
                </a:solidFill>
                <a:latin typeface="Times New Roman" pitchFamily="18" charset="0"/>
                <a:ea typeface="Times New Roman"/>
                <a:cs typeface="Times New Roman" pitchFamily="18" charset="0"/>
              </a:rPr>
              <a:t> </a:t>
            </a:r>
            <a:r>
              <a:rPr lang="en-US" sz="2300" dirty="0" err="1">
                <a:solidFill>
                  <a:srgbClr val="000000"/>
                </a:solidFill>
                <a:latin typeface="Times New Roman" pitchFamily="18" charset="0"/>
                <a:ea typeface="Times New Roman"/>
                <a:cs typeface="Times New Roman" pitchFamily="18" charset="0"/>
              </a:rPr>
              <a:t>đánh</a:t>
            </a:r>
            <a:r>
              <a:rPr lang="en-US" sz="2300" dirty="0">
                <a:solidFill>
                  <a:srgbClr val="000000"/>
                </a:solidFill>
                <a:latin typeface="Times New Roman" pitchFamily="18" charset="0"/>
                <a:ea typeface="Times New Roman"/>
                <a:cs typeface="Times New Roman" pitchFamily="18" charset="0"/>
              </a:rPr>
              <a:t> </a:t>
            </a:r>
            <a:r>
              <a:rPr lang="en-US" sz="2300" dirty="0" err="1">
                <a:solidFill>
                  <a:srgbClr val="000000"/>
                </a:solidFill>
                <a:latin typeface="Times New Roman" pitchFamily="18" charset="0"/>
                <a:ea typeface="Times New Roman"/>
                <a:cs typeface="Times New Roman" pitchFamily="18" charset="0"/>
              </a:rPr>
              <a:t>gia</a:t>
            </a:r>
            <a:r>
              <a:rPr lang="en-US" sz="2300" dirty="0">
                <a:solidFill>
                  <a:srgbClr val="000000"/>
                </a:solidFill>
                <a:latin typeface="Times New Roman" pitchFamily="18" charset="0"/>
                <a:ea typeface="Times New Roman"/>
                <a:cs typeface="Times New Roman" pitchFamily="18" charset="0"/>
              </a:rPr>
              <a:t> </a:t>
            </a:r>
            <a:r>
              <a:rPr lang="en-US" sz="2300" dirty="0" err="1">
                <a:solidFill>
                  <a:srgbClr val="000000"/>
                </a:solidFill>
                <a:latin typeface="Times New Roman" pitchFamily="18" charset="0"/>
                <a:ea typeface="Times New Roman"/>
                <a:cs typeface="Times New Roman" pitchFamily="18" charset="0"/>
              </a:rPr>
              <a:t>đồng</a:t>
            </a:r>
            <a:r>
              <a:rPr lang="en-US" sz="2300" dirty="0">
                <a:solidFill>
                  <a:srgbClr val="000000"/>
                </a:solidFill>
                <a:latin typeface="Times New Roman" pitchFamily="18" charset="0"/>
                <a:ea typeface="Times New Roman"/>
                <a:cs typeface="Times New Roman" pitchFamily="18" charset="0"/>
              </a:rPr>
              <a:t> </a:t>
            </a:r>
            <a:r>
              <a:rPr lang="en-US" sz="2300" dirty="0" err="1">
                <a:solidFill>
                  <a:srgbClr val="000000"/>
                </a:solidFill>
                <a:latin typeface="Times New Roman" pitchFamily="18" charset="0"/>
                <a:ea typeface="Times New Roman"/>
                <a:cs typeface="Times New Roman" pitchFamily="18" charset="0"/>
              </a:rPr>
              <a:t>đẳng</a:t>
            </a:r>
            <a:r>
              <a:rPr lang="en-US" sz="2300" dirty="0">
                <a:solidFill>
                  <a:srgbClr val="000000"/>
                </a:solidFill>
                <a:latin typeface="Times New Roman" pitchFamily="18" charset="0"/>
                <a:ea typeface="Times New Roman"/>
                <a:cs typeface="Times New Roman" pitchFamily="18" charset="0"/>
              </a:rPr>
              <a:t> </a:t>
            </a:r>
            <a:r>
              <a:rPr lang="en-US" sz="2300" dirty="0" err="1">
                <a:solidFill>
                  <a:srgbClr val="000000"/>
                </a:solidFill>
                <a:latin typeface="Times New Roman" pitchFamily="18" charset="0"/>
                <a:ea typeface="Times New Roman"/>
                <a:cs typeface="Times New Roman" pitchFamily="18" charset="0"/>
              </a:rPr>
              <a:t>giữa</a:t>
            </a:r>
            <a:r>
              <a:rPr lang="en-US" sz="2300" dirty="0">
                <a:solidFill>
                  <a:srgbClr val="000000"/>
                </a:solidFill>
                <a:latin typeface="Times New Roman" pitchFamily="18" charset="0"/>
                <a:ea typeface="Times New Roman"/>
                <a:cs typeface="Times New Roman" pitchFamily="18" charset="0"/>
              </a:rPr>
              <a:t> </a:t>
            </a:r>
            <a:r>
              <a:rPr lang="en-US" sz="2300" dirty="0" err="1">
                <a:solidFill>
                  <a:srgbClr val="000000"/>
                </a:solidFill>
                <a:latin typeface="Times New Roman" pitchFamily="18" charset="0"/>
                <a:ea typeface="Times New Roman"/>
                <a:cs typeface="Times New Roman" pitchFamily="18" charset="0"/>
              </a:rPr>
              <a:t>các</a:t>
            </a:r>
            <a:r>
              <a:rPr lang="en-US" sz="2300" dirty="0">
                <a:solidFill>
                  <a:srgbClr val="000000"/>
                </a:solidFill>
                <a:latin typeface="Times New Roman" pitchFamily="18" charset="0"/>
                <a:ea typeface="Times New Roman"/>
                <a:cs typeface="Times New Roman" pitchFamily="18" charset="0"/>
              </a:rPr>
              <a:t> </a:t>
            </a:r>
            <a:r>
              <a:rPr lang="en-US" sz="2300" dirty="0" err="1">
                <a:solidFill>
                  <a:srgbClr val="000000"/>
                </a:solidFill>
                <a:latin typeface="Times New Roman" pitchFamily="18" charset="0"/>
                <a:ea typeface="Times New Roman"/>
                <a:cs typeface="Times New Roman" pitchFamily="18" charset="0"/>
              </a:rPr>
              <a:t>Hs</a:t>
            </a:r>
            <a:r>
              <a:rPr lang="en-US" sz="2300" dirty="0">
                <a:solidFill>
                  <a:srgbClr val="000000"/>
                </a:solidFill>
                <a:latin typeface="Times New Roman" pitchFamily="18" charset="0"/>
                <a:ea typeface="Times New Roman"/>
                <a:cs typeface="Times New Roman" pitchFamily="18" charset="0"/>
              </a:rPr>
              <a:t> </a:t>
            </a:r>
            <a:r>
              <a:rPr lang="en-US" sz="2300" dirty="0" err="1">
                <a:solidFill>
                  <a:srgbClr val="000000"/>
                </a:solidFill>
                <a:latin typeface="Times New Roman" pitchFamily="18" charset="0"/>
                <a:ea typeface="Times New Roman"/>
                <a:cs typeface="Times New Roman" pitchFamily="18" charset="0"/>
              </a:rPr>
              <a:t>trong</a:t>
            </a:r>
            <a:r>
              <a:rPr lang="en-US" sz="2300" dirty="0">
                <a:solidFill>
                  <a:srgbClr val="000000"/>
                </a:solidFill>
                <a:latin typeface="Times New Roman" pitchFamily="18" charset="0"/>
                <a:ea typeface="Times New Roman"/>
                <a:cs typeface="Times New Roman" pitchFamily="18" charset="0"/>
              </a:rPr>
              <a:t> </a:t>
            </a:r>
            <a:r>
              <a:rPr lang="en-US" sz="2300" dirty="0" err="1">
                <a:solidFill>
                  <a:srgbClr val="000000"/>
                </a:solidFill>
                <a:latin typeface="Times New Roman" pitchFamily="18" charset="0"/>
                <a:ea typeface="Times New Roman"/>
                <a:cs typeface="Times New Roman" pitchFamily="18" charset="0"/>
              </a:rPr>
              <a:t>lớp</a:t>
            </a:r>
            <a:r>
              <a:rPr lang="en-US" sz="2300" dirty="0">
                <a:solidFill>
                  <a:srgbClr val="000000"/>
                </a:solidFill>
                <a:latin typeface="Times New Roman" pitchFamily="18" charset="0"/>
                <a:ea typeface="Times New Roman"/>
                <a:cs typeface="Times New Roman" pitchFamily="18" charset="0"/>
              </a:rPr>
              <a:t>.</a:t>
            </a:r>
            <a:endParaRPr lang="en-US" sz="2300" dirty="0">
              <a:latin typeface="Times New Roman" pitchFamily="18" charset="0"/>
              <a:ea typeface="Arial"/>
              <a:cs typeface="Times New Roman" pitchFamily="18" charset="0"/>
            </a:endParaRPr>
          </a:p>
          <a:p>
            <a:endParaRPr lang="en-US" dirty="0"/>
          </a:p>
        </p:txBody>
      </p:sp>
    </p:spTree>
    <p:extLst>
      <p:ext uri="{BB962C8B-B14F-4D97-AF65-F5344CB8AC3E}">
        <p14:creationId xmlns:p14="http://schemas.microsoft.com/office/powerpoint/2010/main" val="2893773463"/>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5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5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9883"/>
          </a:xfrm>
        </p:spPr>
        <p:txBody>
          <a:bodyPr>
            <a:normAutofit fontScale="90000"/>
          </a:bodyPr>
          <a:lstStyle/>
          <a:p>
            <a:pPr marR="1905">
              <a:lnSpc>
                <a:spcPct val="107000"/>
              </a:lnSpc>
              <a:spcBef>
                <a:spcPts val="600"/>
              </a:spcBef>
              <a:spcAft>
                <a:spcPts val="600"/>
              </a:spcAft>
            </a:pPr>
            <a:r>
              <a:rPr lang="en-US" b="1" dirty="0">
                <a:solidFill>
                  <a:srgbClr val="000000"/>
                </a:solidFill>
                <a:latin typeface="Times New Roman"/>
                <a:ea typeface="Times New Roman"/>
                <a:cs typeface="Times New Roman"/>
              </a:rPr>
              <a:t/>
            </a:r>
            <a:br>
              <a:rPr lang="en-US" b="1" dirty="0">
                <a:solidFill>
                  <a:srgbClr val="000000"/>
                </a:solidFill>
                <a:latin typeface="Times New Roman"/>
                <a:ea typeface="Times New Roman"/>
                <a:cs typeface="Times New Roman"/>
              </a:rPr>
            </a:br>
            <a:r>
              <a:rPr lang="en-US" b="1" dirty="0">
                <a:solidFill>
                  <a:srgbClr val="000000"/>
                </a:solidFill>
                <a:latin typeface="Times New Roman"/>
                <a:ea typeface="Times New Roman"/>
                <a:cs typeface="Times New Roman"/>
              </a:rPr>
              <a:t/>
            </a:r>
            <a:br>
              <a:rPr lang="en-US" b="1" dirty="0">
                <a:solidFill>
                  <a:srgbClr val="000000"/>
                </a:solidFill>
                <a:latin typeface="Times New Roman"/>
                <a:ea typeface="Times New Roman"/>
                <a:cs typeface="Times New Roman"/>
              </a:rPr>
            </a:br>
            <a:r>
              <a:rPr lang="en-US" b="1" dirty="0">
                <a:solidFill>
                  <a:schemeClr val="accent1"/>
                </a:solidFill>
                <a:latin typeface="Times New Roman"/>
                <a:ea typeface="Times New Roman"/>
                <a:cs typeface="Times New Roman"/>
              </a:rPr>
              <a:t>II.</a:t>
            </a:r>
            <a:r>
              <a:rPr lang="en-US" dirty="0">
                <a:solidFill>
                  <a:schemeClr val="accent1"/>
                </a:solidFill>
                <a:latin typeface="Times New Roman"/>
                <a:ea typeface="Times New Roman"/>
                <a:cs typeface="Times New Roman"/>
              </a:rPr>
              <a:t> </a:t>
            </a:r>
            <a:r>
              <a:rPr lang="x-none" b="1">
                <a:solidFill>
                  <a:schemeClr val="accent1"/>
                </a:solidFill>
                <a:latin typeface="Times New Roman"/>
                <a:ea typeface="Times New Roman"/>
                <a:cs typeface="Times New Roman"/>
              </a:rPr>
              <a:t>THỰC HÀNH TRẢI NGHIỆM </a:t>
            </a:r>
            <a:r>
              <a:rPr lang="en-US" sz="3600" dirty="0">
                <a:solidFill>
                  <a:schemeClr val="accent1"/>
                </a:solidFill>
                <a:latin typeface="Arial"/>
                <a:ea typeface="Arial"/>
                <a:cs typeface="Times New Roman"/>
              </a:rPr>
              <a:t/>
            </a:r>
            <a:br>
              <a:rPr lang="en-US" sz="3600" dirty="0">
                <a:solidFill>
                  <a:schemeClr val="accent1"/>
                </a:solidFill>
                <a:latin typeface="Arial"/>
                <a:ea typeface="Arial"/>
                <a:cs typeface="Times New Roman"/>
              </a:rPr>
            </a:br>
            <a:r>
              <a:rPr lang="en-US" sz="3600" dirty="0">
                <a:solidFill>
                  <a:schemeClr val="accent1"/>
                </a:solidFill>
                <a:latin typeface="Arial"/>
                <a:ea typeface="Arial"/>
                <a:cs typeface="Times New Roman"/>
              </a:rPr>
              <a:t/>
            </a:r>
            <a:br>
              <a:rPr lang="en-US" sz="3600" dirty="0">
                <a:solidFill>
                  <a:schemeClr val="accent1"/>
                </a:solidFill>
                <a:latin typeface="Arial"/>
                <a:ea typeface="Arial"/>
                <a:cs typeface="Times New Roman"/>
              </a:rPr>
            </a:br>
            <a:endParaRPr lang="en-US" dirty="0">
              <a:solidFill>
                <a:schemeClr val="accent1"/>
              </a:solidFill>
            </a:endParaRPr>
          </a:p>
        </p:txBody>
      </p:sp>
      <p:sp>
        <p:nvSpPr>
          <p:cNvPr id="3" name="Content Placeholder 2"/>
          <p:cNvSpPr>
            <a:spLocks noGrp="1"/>
          </p:cNvSpPr>
          <p:nvPr>
            <p:ph idx="1"/>
          </p:nvPr>
        </p:nvSpPr>
        <p:spPr/>
        <p:txBody>
          <a:bodyPr/>
          <a:lstStyle/>
          <a:p>
            <a:pPr marL="0" indent="0" algn="ctr">
              <a:lnSpc>
                <a:spcPct val="107000"/>
              </a:lnSpc>
              <a:spcBef>
                <a:spcPts val="600"/>
              </a:spcBef>
              <a:spcAft>
                <a:spcPts val="600"/>
              </a:spcAft>
              <a:buNone/>
            </a:pPr>
            <a:r>
              <a:rPr lang="vi-VN" sz="3600" b="1" dirty="0">
                <a:solidFill>
                  <a:srgbClr val="FF0000"/>
                </a:solidFill>
                <a:latin typeface="Times New Roman"/>
                <a:ea typeface="Times New Roman"/>
                <a:cs typeface="Times New Roman"/>
              </a:rPr>
              <a:t>TIẾT 1</a:t>
            </a:r>
            <a:r>
              <a:rPr lang="en-US" sz="3600" b="1" dirty="0">
                <a:solidFill>
                  <a:srgbClr val="FF0000"/>
                </a:solidFill>
                <a:latin typeface="Times New Roman"/>
                <a:ea typeface="Times New Roman"/>
                <a:cs typeface="Times New Roman"/>
              </a:rPr>
              <a:t>1</a:t>
            </a:r>
            <a:r>
              <a:rPr lang="pt-BR" sz="3600" b="1" dirty="0">
                <a:solidFill>
                  <a:srgbClr val="FF0000"/>
                </a:solidFill>
                <a:latin typeface="Times New Roman"/>
                <a:ea typeface="Times New Roman"/>
                <a:cs typeface="Times New Roman"/>
              </a:rPr>
              <a:t> Hoạt động 1:</a:t>
            </a:r>
            <a:r>
              <a:rPr lang="vi-VN" sz="3600" b="1" dirty="0">
                <a:solidFill>
                  <a:srgbClr val="FF0000"/>
                </a:solidFill>
                <a:latin typeface="Times New Roman"/>
                <a:ea typeface="Times New Roman"/>
                <a:cs typeface="Times New Roman"/>
              </a:rPr>
              <a:t> </a:t>
            </a:r>
            <a:endParaRPr lang="en-US" sz="3600" b="1" dirty="0">
              <a:solidFill>
                <a:srgbClr val="FF0000"/>
              </a:solidFill>
              <a:latin typeface="Times New Roman"/>
              <a:ea typeface="Times New Roman"/>
              <a:cs typeface="Times New Roman"/>
            </a:endParaRPr>
          </a:p>
          <a:p>
            <a:pPr marL="0" indent="0" algn="ctr">
              <a:lnSpc>
                <a:spcPct val="107000"/>
              </a:lnSpc>
              <a:spcBef>
                <a:spcPts val="600"/>
              </a:spcBef>
              <a:spcAft>
                <a:spcPts val="600"/>
              </a:spcAft>
              <a:buNone/>
            </a:pPr>
            <a:r>
              <a:rPr lang="pt-BR" sz="3600" b="1" dirty="0">
                <a:solidFill>
                  <a:srgbClr val="FF0000"/>
                </a:solidFill>
                <a:latin typeface="Times New Roman"/>
                <a:ea typeface="Times New Roman"/>
                <a:cs typeface="Times New Roman"/>
              </a:rPr>
              <a:t>Tìm hiểu về hành vi giao tiếp, ứng xử tích cực hoặc chưa tích cực.</a:t>
            </a:r>
            <a:endParaRPr lang="en-US" sz="3600" dirty="0">
              <a:solidFill>
                <a:srgbClr val="FF0000"/>
              </a:solidFill>
              <a:latin typeface="Arial"/>
              <a:ea typeface="Arial"/>
              <a:cs typeface="Times New Roman"/>
            </a:endParaRPr>
          </a:p>
          <a:p>
            <a:endParaRPr lang="en-US" dirty="0"/>
          </a:p>
        </p:txBody>
      </p:sp>
    </p:spTree>
    <p:extLst>
      <p:ext uri="{BB962C8B-B14F-4D97-AF65-F5344CB8AC3E}">
        <p14:creationId xmlns:p14="http://schemas.microsoft.com/office/powerpoint/2010/main" val="3962165040"/>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4126"/>
          </a:xfrm>
        </p:spPr>
        <p:txBody>
          <a:bodyPr>
            <a:normAutofit fontScale="90000"/>
          </a:bodyPr>
          <a:lstStyle/>
          <a:p>
            <a:pPr marL="228594" lvl="0" indent="-228594" algn="ctr">
              <a:lnSpc>
                <a:spcPct val="107000"/>
              </a:lnSpc>
              <a:spcBef>
                <a:spcPts val="600"/>
              </a:spcBef>
              <a:spcAft>
                <a:spcPts val="600"/>
              </a:spcAft>
            </a:pPr>
            <a:r>
              <a:rPr lang="en-US" sz="4000" b="1" dirty="0">
                <a:solidFill>
                  <a:srgbClr val="000000"/>
                </a:solidFill>
                <a:latin typeface="Times New Roman" pitchFamily="18" charset="0"/>
                <a:ea typeface="Arial"/>
                <a:cs typeface="Times New Roman" pitchFamily="18" charset="0"/>
              </a:rPr>
              <a:t/>
            </a:r>
            <a:br>
              <a:rPr lang="en-US" sz="4000" b="1" dirty="0">
                <a:solidFill>
                  <a:srgbClr val="000000"/>
                </a:solidFill>
                <a:latin typeface="Times New Roman" pitchFamily="18" charset="0"/>
                <a:ea typeface="Arial"/>
                <a:cs typeface="Times New Roman" pitchFamily="18" charset="0"/>
              </a:rPr>
            </a:br>
            <a:r>
              <a:rPr lang="en-US" sz="4000" b="1" dirty="0">
                <a:solidFill>
                  <a:srgbClr val="000000"/>
                </a:solidFill>
                <a:latin typeface="Times New Roman" pitchFamily="18" charset="0"/>
                <a:ea typeface="Arial"/>
                <a:cs typeface="Times New Roman" pitchFamily="18" charset="0"/>
              </a:rPr>
              <a:t>T</a:t>
            </a:r>
            <a:r>
              <a:rPr lang="vi-VN" sz="4000" b="1" dirty="0">
                <a:solidFill>
                  <a:srgbClr val="000000"/>
                </a:solidFill>
                <a:latin typeface="Times New Roman" pitchFamily="18" charset="0"/>
                <a:ea typeface="Arial"/>
                <a:cs typeface="Times New Roman" pitchFamily="18" charset="0"/>
              </a:rPr>
              <a:t>rò chơi “Ai nhanh hơn”</a:t>
            </a:r>
            <a:r>
              <a:rPr lang="en-US" sz="1900" dirty="0">
                <a:solidFill>
                  <a:prstClr val="black"/>
                </a:solidFill>
                <a:latin typeface="Arial"/>
                <a:ea typeface="Arial"/>
                <a:cs typeface="Times New Roman"/>
              </a:rPr>
              <a:t/>
            </a:r>
            <a:br>
              <a:rPr lang="en-US" sz="1900" dirty="0">
                <a:solidFill>
                  <a:prstClr val="black"/>
                </a:solidFill>
                <a:latin typeface="Arial"/>
                <a:ea typeface="Arial"/>
                <a:cs typeface="Times New Roman"/>
              </a:rPr>
            </a:br>
            <a:endParaRPr lang="en-US" dirty="0"/>
          </a:p>
        </p:txBody>
      </p:sp>
      <p:sp>
        <p:nvSpPr>
          <p:cNvPr id="3" name="Content Placeholder 2"/>
          <p:cNvSpPr>
            <a:spLocks noGrp="1"/>
          </p:cNvSpPr>
          <p:nvPr>
            <p:ph idx="1"/>
          </p:nvPr>
        </p:nvSpPr>
        <p:spPr>
          <a:xfrm>
            <a:off x="838200" y="1400622"/>
            <a:ext cx="10515600" cy="4351339"/>
          </a:xfrm>
        </p:spPr>
        <p:txBody>
          <a:bodyPr>
            <a:normAutofit fontScale="92500" lnSpcReduction="10000"/>
          </a:bodyPr>
          <a:lstStyle/>
          <a:p>
            <a:pPr algn="just">
              <a:lnSpc>
                <a:spcPct val="107000"/>
              </a:lnSpc>
              <a:spcBef>
                <a:spcPts val="600"/>
              </a:spcBef>
              <a:spcAft>
                <a:spcPts val="600"/>
              </a:spcAft>
            </a:pPr>
            <a:r>
              <a:rPr lang="vi-VN" dirty="0">
                <a:solidFill>
                  <a:srgbClr val="000000"/>
                </a:solidFill>
                <a:latin typeface="Times New Roman"/>
                <a:ea typeface="Arial"/>
                <a:cs typeface="Times New Roman"/>
              </a:rPr>
              <a:t>- GV tổ chức cho HS cả lớp chơi trò chơi “Ai nhanh hơn”. </a:t>
            </a:r>
            <a:endParaRPr lang="en-US" sz="2000" dirty="0">
              <a:latin typeface="Arial"/>
              <a:ea typeface="Arial"/>
              <a:cs typeface="Times New Roman"/>
            </a:endParaRPr>
          </a:p>
          <a:p>
            <a:pPr algn="just">
              <a:lnSpc>
                <a:spcPct val="107000"/>
              </a:lnSpc>
              <a:spcBef>
                <a:spcPts val="600"/>
              </a:spcBef>
              <a:spcAft>
                <a:spcPts val="600"/>
              </a:spcAft>
            </a:pPr>
            <a:r>
              <a:rPr lang="vi-VN" dirty="0">
                <a:solidFill>
                  <a:srgbClr val="000000"/>
                </a:solidFill>
                <a:latin typeface="Times New Roman"/>
                <a:ea typeface="Arial"/>
                <a:cs typeface="Times New Roman"/>
              </a:rPr>
              <a:t>- GV chia cả lớp thành 2 đội chơi.</a:t>
            </a:r>
            <a:endParaRPr lang="en-US" sz="2000" dirty="0">
              <a:latin typeface="Arial"/>
              <a:ea typeface="Arial"/>
              <a:cs typeface="Times New Roman"/>
            </a:endParaRPr>
          </a:p>
          <a:p>
            <a:pPr algn="just">
              <a:lnSpc>
                <a:spcPct val="107000"/>
              </a:lnSpc>
              <a:spcBef>
                <a:spcPts val="600"/>
              </a:spcBef>
              <a:spcAft>
                <a:spcPts val="600"/>
              </a:spcAft>
            </a:pPr>
            <a:r>
              <a:rPr lang="vi-VN" dirty="0">
                <a:solidFill>
                  <a:srgbClr val="000000"/>
                </a:solidFill>
                <a:latin typeface="Times New Roman"/>
                <a:ea typeface="Arial"/>
                <a:cs typeface="Times New Roman"/>
              </a:rPr>
              <a:t>- GV phổ biến luật chơi cho HS:</a:t>
            </a:r>
            <a:endParaRPr lang="en-US" sz="2000" dirty="0">
              <a:latin typeface="Arial"/>
              <a:ea typeface="Arial"/>
              <a:cs typeface="Times New Roman"/>
            </a:endParaRPr>
          </a:p>
          <a:p>
            <a:pPr algn="just">
              <a:lnSpc>
                <a:spcPct val="107000"/>
              </a:lnSpc>
              <a:spcBef>
                <a:spcPts val="600"/>
              </a:spcBef>
              <a:spcAft>
                <a:spcPts val="600"/>
              </a:spcAft>
            </a:pPr>
            <a:r>
              <a:rPr lang="vi-VN" i="1" dirty="0">
                <a:solidFill>
                  <a:srgbClr val="000000"/>
                </a:solidFill>
                <a:latin typeface="Times New Roman"/>
                <a:ea typeface="Arial"/>
                <a:cs typeface="Times New Roman"/>
              </a:rPr>
              <a:t>+ Đội 1: viết những hành vi giao tiếp, ứng xử tích cực.</a:t>
            </a:r>
            <a:endParaRPr lang="en-US" sz="2000" dirty="0">
              <a:latin typeface="Arial"/>
              <a:ea typeface="Arial"/>
              <a:cs typeface="Times New Roman"/>
            </a:endParaRPr>
          </a:p>
          <a:p>
            <a:pPr algn="just">
              <a:lnSpc>
                <a:spcPct val="107000"/>
              </a:lnSpc>
              <a:spcBef>
                <a:spcPts val="600"/>
              </a:spcBef>
              <a:spcAft>
                <a:spcPts val="600"/>
              </a:spcAft>
            </a:pPr>
            <a:r>
              <a:rPr lang="vi-VN" i="1" dirty="0">
                <a:solidFill>
                  <a:srgbClr val="000000"/>
                </a:solidFill>
                <a:latin typeface="Times New Roman"/>
                <a:ea typeface="Arial"/>
                <a:cs typeface="Times New Roman"/>
              </a:rPr>
              <a:t>+ Đội 2: viết những hành vi giao tiếp, ứng xử chưa tích cực.</a:t>
            </a:r>
            <a:endParaRPr lang="en-US" sz="2000" dirty="0">
              <a:latin typeface="Arial"/>
              <a:ea typeface="Arial"/>
              <a:cs typeface="Times New Roman"/>
            </a:endParaRPr>
          </a:p>
          <a:p>
            <a:pPr algn="just">
              <a:lnSpc>
                <a:spcPct val="107000"/>
              </a:lnSpc>
              <a:spcBef>
                <a:spcPts val="600"/>
              </a:spcBef>
              <a:spcAft>
                <a:spcPts val="600"/>
              </a:spcAft>
            </a:pPr>
            <a:r>
              <a:rPr lang="vi-VN" i="1" dirty="0">
                <a:solidFill>
                  <a:srgbClr val="000000"/>
                </a:solidFill>
                <a:latin typeface="Times New Roman"/>
                <a:ea typeface="Arial"/>
                <a:cs typeface="Times New Roman"/>
              </a:rPr>
              <a:t>+ Trong vòng 3 phút, các thành viên mỗi đội lần lượt chuyển phấn cho nhau viết lên bảng các hành vi giao tiếp, ứng xử.</a:t>
            </a:r>
            <a:endParaRPr lang="en-US" sz="2000" dirty="0">
              <a:latin typeface="Arial"/>
              <a:ea typeface="Arial"/>
              <a:cs typeface="Times New Roman"/>
            </a:endParaRPr>
          </a:p>
          <a:p>
            <a:pPr algn="just">
              <a:lnSpc>
                <a:spcPct val="107000"/>
              </a:lnSpc>
              <a:spcBef>
                <a:spcPts val="600"/>
              </a:spcBef>
              <a:spcAft>
                <a:spcPts val="600"/>
              </a:spcAft>
            </a:pPr>
            <a:r>
              <a:rPr lang="vi-VN" i="1" dirty="0">
                <a:solidFill>
                  <a:srgbClr val="000000"/>
                </a:solidFill>
                <a:latin typeface="Times New Roman"/>
                <a:ea typeface="Arial"/>
                <a:cs typeface="Times New Roman"/>
              </a:rPr>
              <a:t>+ Đội nào viết được nhiều phương án đúng hơn sẽ giành chiến thắng. </a:t>
            </a:r>
            <a:endParaRPr lang="en-US" sz="2000" dirty="0">
              <a:latin typeface="Arial"/>
              <a:ea typeface="Arial"/>
              <a:cs typeface="Times New Roman"/>
            </a:endParaRPr>
          </a:p>
          <a:p>
            <a:endParaRPr lang="en-US" dirty="0"/>
          </a:p>
        </p:txBody>
      </p:sp>
    </p:spTree>
    <p:extLst>
      <p:ext uri="{BB962C8B-B14F-4D97-AF65-F5344CB8AC3E}">
        <p14:creationId xmlns:p14="http://schemas.microsoft.com/office/powerpoint/2010/main" val="426991123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7000"/>
              </a:lnSpc>
              <a:spcBef>
                <a:spcPts val="600"/>
              </a:spcBef>
              <a:spcAft>
                <a:spcPts val="600"/>
              </a:spcAft>
            </a:pPr>
            <a:r>
              <a:rPr lang="en-US" sz="2800" b="1" dirty="0">
                <a:solidFill>
                  <a:srgbClr val="000000"/>
                </a:solidFill>
                <a:ea typeface="Arial"/>
                <a:cs typeface="Times New Roman"/>
              </a:rPr>
              <a:t/>
            </a:r>
            <a:br>
              <a:rPr lang="en-US" sz="2800" b="1" dirty="0">
                <a:solidFill>
                  <a:srgbClr val="000000"/>
                </a:solidFill>
                <a:ea typeface="Arial"/>
                <a:cs typeface="Times New Roman"/>
              </a:rPr>
            </a:br>
            <a:r>
              <a:rPr lang="en-US" sz="2800" b="1" dirty="0">
                <a:solidFill>
                  <a:srgbClr val="000000"/>
                </a:solidFill>
                <a:ea typeface="Arial"/>
                <a:cs typeface="Times New Roman"/>
              </a:rPr>
              <a:t/>
            </a:r>
            <a:br>
              <a:rPr lang="en-US" sz="2800" b="1" dirty="0">
                <a:solidFill>
                  <a:srgbClr val="000000"/>
                </a:solidFill>
                <a:ea typeface="Arial"/>
                <a:cs typeface="Times New Roman"/>
              </a:rPr>
            </a:br>
            <a:r>
              <a:rPr lang="en-US" sz="2800" b="1" dirty="0">
                <a:solidFill>
                  <a:srgbClr val="000000"/>
                </a:solidFill>
                <a:ea typeface="Arial"/>
                <a:cs typeface="Times New Roman"/>
              </a:rPr>
              <a:t/>
            </a:r>
            <a:br>
              <a:rPr lang="en-US" sz="2800" b="1" dirty="0">
                <a:solidFill>
                  <a:srgbClr val="000000"/>
                </a:solidFill>
                <a:ea typeface="Arial"/>
                <a:cs typeface="Times New Roman"/>
              </a:rPr>
            </a:br>
            <a:r>
              <a:rPr lang="en-US" sz="2800" b="1" dirty="0">
                <a:solidFill>
                  <a:srgbClr val="000000"/>
                </a:solidFill>
                <a:ea typeface="Arial"/>
                <a:cs typeface="Times New Roman"/>
              </a:rPr>
              <a:t>	</a:t>
            </a:r>
            <a:r>
              <a:rPr lang="vi-VN" sz="2800" b="1" dirty="0">
                <a:solidFill>
                  <a:srgbClr val="000000"/>
                </a:solidFill>
                <a:ea typeface="Arial"/>
                <a:cs typeface="Times New Roman"/>
              </a:rPr>
              <a:t>Thảo luận về những tiêu chí đánh giá hành vi giao tiếp, ứng xử tích cực hoặc chưa tích cực</a:t>
            </a:r>
            <a:r>
              <a:rPr lang="en-US" sz="2800" dirty="0">
                <a:latin typeface="Arial"/>
                <a:ea typeface="Arial"/>
                <a:cs typeface="Times New Roman"/>
              </a:rPr>
              <a:t/>
            </a:r>
            <a:br>
              <a:rPr lang="en-US" sz="2800" dirty="0">
                <a:latin typeface="Arial"/>
                <a:ea typeface="Arial"/>
                <a:cs typeface="Times New Roman"/>
              </a:rPr>
            </a:br>
            <a:r>
              <a:rPr lang="vi-VN" sz="2800" dirty="0">
                <a:solidFill>
                  <a:srgbClr val="000000"/>
                </a:solidFill>
                <a:latin typeface="Times New Roman" pitchFamily="18" charset="0"/>
                <a:ea typeface="Arial"/>
                <a:cs typeface="Times New Roman" pitchFamily="18" charset="0"/>
              </a:rPr>
              <a:t>- </a:t>
            </a:r>
            <a:r>
              <a:rPr lang="en-US" sz="2800" dirty="0" err="1">
                <a:solidFill>
                  <a:srgbClr val="000000"/>
                </a:solidFill>
                <a:latin typeface="Times New Roman" pitchFamily="18" charset="0"/>
                <a:ea typeface="Arial"/>
                <a:cs typeface="Times New Roman" pitchFamily="18" charset="0"/>
              </a:rPr>
              <a:t>Thảo</a:t>
            </a:r>
            <a:r>
              <a:rPr lang="en-US" sz="2800" dirty="0">
                <a:solidFill>
                  <a:srgbClr val="000000"/>
                </a:solidFill>
                <a:latin typeface="Times New Roman" pitchFamily="18" charset="0"/>
                <a:ea typeface="Arial"/>
                <a:cs typeface="Times New Roman" pitchFamily="18" charset="0"/>
              </a:rPr>
              <a:t> </a:t>
            </a:r>
            <a:r>
              <a:rPr lang="en-US" sz="2800" dirty="0" err="1">
                <a:solidFill>
                  <a:srgbClr val="000000"/>
                </a:solidFill>
                <a:latin typeface="Times New Roman" pitchFamily="18" charset="0"/>
                <a:ea typeface="Arial"/>
                <a:cs typeface="Times New Roman" pitchFamily="18" charset="0"/>
              </a:rPr>
              <a:t>luận</a:t>
            </a:r>
            <a:r>
              <a:rPr lang="en-US" sz="2800" dirty="0">
                <a:solidFill>
                  <a:srgbClr val="000000"/>
                </a:solidFill>
                <a:latin typeface="Times New Roman" pitchFamily="18" charset="0"/>
                <a:ea typeface="Arial"/>
                <a:cs typeface="Times New Roman" pitchFamily="18" charset="0"/>
              </a:rPr>
              <a:t> </a:t>
            </a:r>
            <a:r>
              <a:rPr lang="en-US" sz="2800" dirty="0" err="1">
                <a:solidFill>
                  <a:srgbClr val="000000"/>
                </a:solidFill>
                <a:latin typeface="Times New Roman" pitchFamily="18" charset="0"/>
                <a:ea typeface="Arial"/>
                <a:cs typeface="Times New Roman" pitchFamily="18" charset="0"/>
              </a:rPr>
              <a:t>nhóm</a:t>
            </a:r>
            <a:r>
              <a:rPr lang="vi-VN" sz="2800" dirty="0">
                <a:solidFill>
                  <a:srgbClr val="000000"/>
                </a:solidFill>
                <a:latin typeface="Times New Roman" pitchFamily="18" charset="0"/>
                <a:ea typeface="Arial"/>
                <a:cs typeface="Times New Roman" pitchFamily="18" charset="0"/>
              </a:rPr>
              <a:t>.</a:t>
            </a:r>
            <a:r>
              <a:rPr lang="en-US" sz="2800" dirty="0">
                <a:latin typeface="Arial"/>
                <a:ea typeface="Arial"/>
                <a:cs typeface="Times New Roman"/>
              </a:rPr>
              <a:t/>
            </a:r>
            <a:br>
              <a:rPr lang="en-US" sz="2800" dirty="0">
                <a:latin typeface="Arial"/>
                <a:ea typeface="Arial"/>
                <a:cs typeface="Times New Roman"/>
              </a:rPr>
            </a:br>
            <a:r>
              <a:rPr lang="vi-VN" sz="2800" dirty="0">
                <a:solidFill>
                  <a:srgbClr val="000000"/>
                </a:solidFill>
                <a:ea typeface="Arial"/>
                <a:cs typeface="Times New Roman"/>
              </a:rPr>
              <a:t>- </a:t>
            </a:r>
            <a:r>
              <a:rPr lang="en-US" sz="2800" dirty="0" err="1">
                <a:solidFill>
                  <a:srgbClr val="000000"/>
                </a:solidFill>
                <a:latin typeface="Times New Roman" pitchFamily="18" charset="0"/>
                <a:ea typeface="Arial"/>
                <a:cs typeface="Times New Roman" pitchFamily="18" charset="0"/>
              </a:rPr>
              <a:t>Thực</a:t>
            </a:r>
            <a:r>
              <a:rPr lang="en-US" sz="2800" dirty="0">
                <a:solidFill>
                  <a:srgbClr val="000000"/>
                </a:solidFill>
                <a:latin typeface="Times New Roman" pitchFamily="18" charset="0"/>
                <a:ea typeface="Arial"/>
                <a:cs typeface="Times New Roman" pitchFamily="18" charset="0"/>
              </a:rPr>
              <a:t> </a:t>
            </a:r>
            <a:r>
              <a:rPr lang="vi-VN" sz="2800" dirty="0">
                <a:solidFill>
                  <a:srgbClr val="000000"/>
                </a:solidFill>
                <a:latin typeface="Times New Roman" pitchFamily="18" charset="0"/>
                <a:ea typeface="Arial"/>
                <a:cs typeface="Times New Roman" pitchFamily="18" charset="0"/>
              </a:rPr>
              <a:t>hiện nhiệm vụ: </a:t>
            </a:r>
            <a:r>
              <a:rPr lang="vi-VN" sz="2800" i="1" dirty="0">
                <a:solidFill>
                  <a:srgbClr val="000000"/>
                </a:solidFill>
                <a:latin typeface="Times New Roman" pitchFamily="18" charset="0"/>
                <a:ea typeface="Arial"/>
                <a:cs typeface="Times New Roman" pitchFamily="18" charset="0"/>
              </a:rPr>
              <a:t>Chia sẻ những hành vi giao tiếp, ứng xử tích cực hoặc chưa tích cực</a:t>
            </a:r>
            <a:r>
              <a:rPr lang="vi-VN" sz="2800" i="1" dirty="0">
                <a:solidFill>
                  <a:srgbClr val="000000"/>
                </a:solidFill>
                <a:ea typeface="Arial"/>
                <a:cs typeface="Times New Roman"/>
              </a:rPr>
              <a:t>. </a:t>
            </a:r>
            <a:r>
              <a:rPr lang="en-US" sz="2800" dirty="0">
                <a:latin typeface="Arial"/>
                <a:ea typeface="Arial"/>
                <a:cs typeface="Times New Roman"/>
              </a:rPr>
              <a:t/>
            </a:r>
            <a:br>
              <a:rPr lang="en-US" sz="2800" dirty="0">
                <a:latin typeface="Arial"/>
                <a:ea typeface="Arial"/>
                <a:cs typeface="Times New Roman"/>
              </a:rPr>
            </a:b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993462"/>
              </p:ext>
            </p:extLst>
          </p:nvPr>
        </p:nvGraphicFramePr>
        <p:xfrm>
          <a:off x="760926" y="3033935"/>
          <a:ext cx="10515600" cy="2435225"/>
        </p:xfrm>
        <a:graphic>
          <a:graphicData uri="http://schemas.openxmlformats.org/drawingml/2006/table">
            <a:tbl>
              <a:tblPr firstRow="1" firstCol="1" bandRow="1"/>
              <a:tblGrid>
                <a:gridCol w="5314584">
                  <a:extLst>
                    <a:ext uri="{9D8B030D-6E8A-4147-A177-3AD203B41FA5}">
                      <a16:colId xmlns:a16="http://schemas.microsoft.com/office/drawing/2014/main" xmlns="" val="20000"/>
                    </a:ext>
                  </a:extLst>
                </a:gridCol>
                <a:gridCol w="2363907">
                  <a:extLst>
                    <a:ext uri="{9D8B030D-6E8A-4147-A177-3AD203B41FA5}">
                      <a16:colId xmlns:a16="http://schemas.microsoft.com/office/drawing/2014/main" xmlns="" val="20001"/>
                    </a:ext>
                  </a:extLst>
                </a:gridCol>
                <a:gridCol w="2837109">
                  <a:extLst>
                    <a:ext uri="{9D8B030D-6E8A-4147-A177-3AD203B41FA5}">
                      <a16:colId xmlns:a16="http://schemas.microsoft.com/office/drawing/2014/main" xmlns="" val="20002"/>
                    </a:ext>
                  </a:extLst>
                </a:gridCol>
              </a:tblGrid>
              <a:tr h="0">
                <a:tc>
                  <a:txBody>
                    <a:bodyPr/>
                    <a:lstStyle/>
                    <a:p>
                      <a:pPr algn="ctr">
                        <a:lnSpc>
                          <a:spcPct val="107000"/>
                        </a:lnSpc>
                        <a:spcBef>
                          <a:spcPts val="600"/>
                        </a:spcBef>
                        <a:spcAft>
                          <a:spcPts val="600"/>
                        </a:spcAft>
                      </a:pPr>
                      <a:r>
                        <a:rPr lang="vi-VN" sz="2800" b="1" dirty="0">
                          <a:solidFill>
                            <a:srgbClr val="000000"/>
                          </a:solidFill>
                          <a:effectLst/>
                          <a:latin typeface="Times New Roman"/>
                          <a:ea typeface="Arial"/>
                          <a:cs typeface="Times New Roman"/>
                        </a:rPr>
                        <a:t>Hành vi giao tiếp, ứng xử</a:t>
                      </a:r>
                      <a:endParaRPr lang="en-US" sz="28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Bef>
                          <a:spcPts val="600"/>
                        </a:spcBef>
                        <a:spcAft>
                          <a:spcPts val="600"/>
                        </a:spcAft>
                      </a:pPr>
                      <a:r>
                        <a:rPr lang="vi-VN" sz="2800" b="1" dirty="0">
                          <a:solidFill>
                            <a:srgbClr val="000000"/>
                          </a:solidFill>
                          <a:effectLst/>
                          <a:latin typeface="Times New Roman"/>
                          <a:ea typeface="Arial"/>
                          <a:cs typeface="Times New Roman"/>
                        </a:rPr>
                        <a:t>Tích cực</a:t>
                      </a:r>
                      <a:endParaRPr lang="en-US" sz="2800" dirty="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Bef>
                          <a:spcPts val="600"/>
                        </a:spcBef>
                        <a:spcAft>
                          <a:spcPts val="600"/>
                        </a:spcAft>
                      </a:pPr>
                      <a:r>
                        <a:rPr lang="vi-VN" sz="2800" b="1">
                          <a:solidFill>
                            <a:srgbClr val="000000"/>
                          </a:solidFill>
                          <a:effectLst/>
                          <a:latin typeface="Times New Roman"/>
                          <a:ea typeface="Arial"/>
                          <a:cs typeface="Times New Roman"/>
                        </a:rPr>
                        <a:t>Chưa</a:t>
                      </a:r>
                      <a:endParaRPr lang="en-US" sz="2800">
                        <a:effectLst/>
                        <a:latin typeface="Arial"/>
                        <a:ea typeface="Arial"/>
                        <a:cs typeface="Times New Roman"/>
                      </a:endParaRPr>
                    </a:p>
                    <a:p>
                      <a:pPr algn="ctr">
                        <a:lnSpc>
                          <a:spcPct val="107000"/>
                        </a:lnSpc>
                        <a:spcBef>
                          <a:spcPts val="600"/>
                        </a:spcBef>
                        <a:spcAft>
                          <a:spcPts val="600"/>
                        </a:spcAft>
                      </a:pPr>
                      <a:r>
                        <a:rPr lang="vi-VN" sz="2800" b="1">
                          <a:solidFill>
                            <a:srgbClr val="000000"/>
                          </a:solidFill>
                          <a:effectLst/>
                          <a:latin typeface="Times New Roman"/>
                          <a:ea typeface="Arial"/>
                          <a:cs typeface="Times New Roman"/>
                        </a:rPr>
                        <a:t> tích cực</a:t>
                      </a:r>
                      <a:endParaRPr lang="en-US" sz="2800">
                        <a:effectLst/>
                        <a:latin typeface="Arial"/>
                        <a:ea typeface="Arial"/>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10000"/>
                  </a:ext>
                </a:extLst>
              </a:tr>
              <a:tr h="0">
                <a:tc>
                  <a:txBody>
                    <a:bodyPr/>
                    <a:lstStyle/>
                    <a:p>
                      <a:pPr>
                        <a:lnSpc>
                          <a:spcPct val="107000"/>
                        </a:lnSpc>
                        <a:spcBef>
                          <a:spcPts val="600"/>
                        </a:spcBef>
                        <a:spcAft>
                          <a:spcPts val="600"/>
                        </a:spcAft>
                      </a:pPr>
                      <a:r>
                        <a:rPr lang="vi-VN" sz="2800" dirty="0">
                          <a:solidFill>
                            <a:srgbClr val="000000"/>
                          </a:solidFill>
                          <a:effectLst/>
                          <a:latin typeface="Times New Roman"/>
                          <a:ea typeface="Arial"/>
                          <a:cs typeface="Times New Roman"/>
                        </a:rPr>
                        <a:t>Sử dụng ngôn ngữ</a:t>
                      </a:r>
                      <a:endParaRPr lang="en-US" sz="28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vi-VN" sz="2800" dirty="0">
                          <a:solidFill>
                            <a:srgbClr val="000000"/>
                          </a:solidFill>
                          <a:effectLst/>
                          <a:latin typeface="Times New Roman"/>
                          <a:ea typeface="Arial"/>
                          <a:cs typeface="Times New Roman"/>
                        </a:rPr>
                        <a:t> </a:t>
                      </a:r>
                      <a:endParaRPr lang="en-US" sz="28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vi-VN" sz="2800" dirty="0">
                          <a:solidFill>
                            <a:srgbClr val="000000"/>
                          </a:solidFill>
                          <a:effectLst/>
                          <a:latin typeface="Times New Roman"/>
                          <a:ea typeface="Arial"/>
                          <a:cs typeface="Times New Roman"/>
                        </a:rPr>
                        <a:t> </a:t>
                      </a:r>
                      <a:endParaRPr lang="en-US" sz="28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nSpc>
                          <a:spcPct val="107000"/>
                        </a:lnSpc>
                        <a:spcBef>
                          <a:spcPts val="600"/>
                        </a:spcBef>
                        <a:spcAft>
                          <a:spcPts val="600"/>
                        </a:spcAft>
                      </a:pPr>
                      <a:r>
                        <a:rPr lang="vi-VN" sz="2800" dirty="0">
                          <a:solidFill>
                            <a:srgbClr val="000000"/>
                          </a:solidFill>
                          <a:effectLst/>
                          <a:latin typeface="Times New Roman"/>
                          <a:ea typeface="Arial"/>
                          <a:cs typeface="Times New Roman"/>
                        </a:rPr>
                        <a:t>Sử dụng phi ngôn ngữ</a:t>
                      </a:r>
                      <a:endParaRPr lang="en-US" sz="28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vi-VN" sz="2800">
                          <a:solidFill>
                            <a:srgbClr val="000000"/>
                          </a:solidFill>
                          <a:effectLst/>
                          <a:latin typeface="Times New Roman"/>
                          <a:ea typeface="Arial"/>
                          <a:cs typeface="Times New Roman"/>
                        </a:rPr>
                        <a:t> </a:t>
                      </a:r>
                      <a:endParaRPr lang="en-US" sz="28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vi-VN" sz="2800" dirty="0">
                          <a:solidFill>
                            <a:srgbClr val="000000"/>
                          </a:solidFill>
                          <a:effectLst/>
                          <a:latin typeface="Times New Roman"/>
                          <a:ea typeface="Arial"/>
                          <a:cs typeface="Times New Roman"/>
                        </a:rPr>
                        <a:t> </a:t>
                      </a:r>
                      <a:endParaRPr lang="en-US" sz="28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nSpc>
                          <a:spcPct val="107000"/>
                        </a:lnSpc>
                        <a:spcBef>
                          <a:spcPts val="600"/>
                        </a:spcBef>
                        <a:spcAft>
                          <a:spcPts val="600"/>
                        </a:spcAft>
                      </a:pPr>
                      <a:r>
                        <a:rPr lang="vi-VN" sz="2800">
                          <a:solidFill>
                            <a:srgbClr val="000000"/>
                          </a:solidFill>
                          <a:effectLst/>
                          <a:latin typeface="Times New Roman"/>
                          <a:ea typeface="Arial"/>
                          <a:cs typeface="Times New Roman"/>
                        </a:rPr>
                        <a:t>Thái độ trong giao tiếp ứng xử</a:t>
                      </a:r>
                      <a:endParaRPr lang="en-US" sz="28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vi-VN" sz="2800">
                          <a:solidFill>
                            <a:srgbClr val="000000"/>
                          </a:solidFill>
                          <a:effectLst/>
                          <a:latin typeface="Times New Roman"/>
                          <a:ea typeface="Arial"/>
                          <a:cs typeface="Times New Roman"/>
                        </a:rPr>
                        <a:t> </a:t>
                      </a:r>
                      <a:endParaRPr lang="en-US" sz="280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vi-VN" sz="2800" dirty="0">
                          <a:solidFill>
                            <a:srgbClr val="000000"/>
                          </a:solidFill>
                          <a:effectLst/>
                          <a:latin typeface="Times New Roman"/>
                          <a:ea typeface="Arial"/>
                          <a:cs typeface="Times New Roman"/>
                        </a:rPr>
                        <a:t> </a:t>
                      </a:r>
                      <a:endParaRPr lang="en-US" sz="2800" dirty="0">
                        <a:effectLst/>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692692809"/>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latin typeface="Times New Roman" pitchFamily="18" charset="0"/>
                <a:ea typeface="Arial"/>
                <a:cs typeface="Times New Roman" pitchFamily="18" charset="0"/>
              </a:rPr>
              <a:t>	Q</a:t>
            </a:r>
            <a:r>
              <a:rPr lang="vi-VN" dirty="0">
                <a:solidFill>
                  <a:srgbClr val="000000"/>
                </a:solidFill>
                <a:latin typeface="Times New Roman" pitchFamily="18" charset="0"/>
                <a:ea typeface="Arial"/>
                <a:cs typeface="Times New Roman" pitchFamily="18" charset="0"/>
              </a:rPr>
              <a:t>uan sát hình ảnh, video về một số hành vi giao tiếp, ứng xử tích cực hoặc chưa tích cực:</a:t>
            </a:r>
            <a:endParaRPr lang="en-US"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0422" y="1653447"/>
            <a:ext cx="3913099" cy="190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676" y="1661375"/>
            <a:ext cx="4237148" cy="189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85" y="3961282"/>
            <a:ext cx="339235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7248" y="4040657"/>
            <a:ext cx="358285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1213" y="3961282"/>
            <a:ext cx="3038856"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84486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2248</Words>
  <Application>Microsoft Office PowerPoint</Application>
  <PresentationFormat>Custom</PresentationFormat>
  <Paragraphs>225</Paragraphs>
  <Slides>34</Slides>
  <Notes>0</Notes>
  <HiddenSlides>0</HiddenSlides>
  <MMClips>2</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Office 主题​​</vt:lpstr>
      <vt:lpstr>自定义设计方案</vt:lpstr>
      <vt:lpstr>1_Office 主题​​</vt:lpstr>
      <vt:lpstr>2_Office 主题</vt:lpstr>
      <vt:lpstr>PowerPoint Presentation</vt:lpstr>
      <vt:lpstr> Tiết 10 I. Tìm hiểu các nội dung, hình thức, phương pháp trải nghiệm của chủ đề  </vt:lpstr>
      <vt:lpstr>  Qua trò chơi này, em nhận thấy hành vi giao tiếp của bản thân và các bạn mà em biết như thế nào? </vt:lpstr>
      <vt:lpstr>  HS thảo luận nhóm,  đọc phần định hướng nội dung và quan sát tranh chủ đề. + Em hãy nêu các nhiệm vụ cần thực hiện trong chủ đề 2? + Mô tả bức tranh chủ đề. </vt:lpstr>
      <vt:lpstr> * Phương pháp và hình thức tổ chức trải nghiệm  </vt:lpstr>
      <vt:lpstr>  II. THỰC HÀNH TRẢI NGHIỆM   </vt:lpstr>
      <vt:lpstr> Trò chơi “Ai nhanh hơn” </vt:lpstr>
      <vt:lpstr>    Thảo luận về những tiêu chí đánh giá hành vi giao tiếp, ứng xử tích cực hoặc chưa tích cực - Thảo luận nhóm. - Thực hiện nhiệm vụ: Chia sẻ những hành vi giao tiếp, ứng xử tích cực hoặc chưa tích cực.  </vt:lpstr>
      <vt:lpstr> Quan sát hình ảnh, video về một số hành vi giao tiếp, ứng xử tích cực hoặc chưa tích cực:</vt:lpstr>
      <vt:lpstr>PowerPoint Presentation</vt:lpstr>
      <vt:lpstr> TIẾT 12 Hoạt động 2: Xác định điểm tích cực và điểm chưa tích cực trong hành vi giao tiếp, ứng xử của bản thân. </vt:lpstr>
      <vt:lpstr>PowerPoint Presentation</vt:lpstr>
      <vt:lpstr>Thảo luận nhóm</vt:lpstr>
      <vt:lpstr>  Gợi ý một số biện pháp khắc phục hành vi giao tiếp chưa tích cực: </vt:lpstr>
      <vt:lpstr> TIẾT 13 Hoạt động 3:   Lập kế hoạch thực hiện đề tài khảo sát thực trạng giao tiếp của học sinh trên mạng xã hội </vt:lpstr>
      <vt:lpstr>PowerPoint Presentation</vt:lpstr>
      <vt:lpstr> - Xây dựng kế hoạch khảo sát thực trạng giao tiếp của học sinh trên mạng xã hội. </vt:lpstr>
      <vt:lpstr> TIẾT 14, 15, 16  Hoạt động 4:  Khảo sát và báo cáo kết quả khảo sát thực trạng giao tiếp của học sinh trên mạng xã hội </vt:lpstr>
      <vt:lpstr>PowerPoint Presentation</vt:lpstr>
      <vt:lpstr> Báo cáo kết quả khảo sát thực trạng giao tiếp của học sinh trên mạng xã hội trước lớp</vt:lpstr>
      <vt:lpstr>Góc phỏng vấn</vt:lpstr>
      <vt:lpstr>Hoạt động 5: Tuyên truyền về hành vi giao tiếp, ứng xử tích cực trong cuộc sống</vt:lpstr>
      <vt:lpstr> TIẾT 17  TOẠ ĐÀM “GIAO TIẾP, ỨNG XỬ TRÊN MẠNG XÃ HỘI CỦA TRẺ VỊ THÀNH NIÊN”. </vt:lpstr>
      <vt:lpstr>PowerPoint Presentation</vt:lpstr>
      <vt:lpstr>PowerPoint Presentation</vt:lpstr>
      <vt:lpstr>PowerPoint Presentation</vt:lpstr>
      <vt:lpstr>PowerPoint Presentation</vt:lpstr>
      <vt:lpstr>PowerPoint Presentation</vt:lpstr>
      <vt:lpstr>PowerPoint Presentation</vt:lpstr>
      <vt:lpstr> TIẾT 18  III. BÁO CÁO, THẢO LUẬN,  ĐÁNH GIÁ CUỐI CHỦ ĐỀ. </vt:lpstr>
      <vt:lpstr>Hoạt động 7: Phản hồi cuối chủ đề (dựa trên Nhiệm vụ 6 – Tự đánh giá)</vt:lpstr>
      <vt:lpstr>PowerPoint Presentation</vt:lpstr>
      <vt:lpstr>Hoạt động 8: Rèn luyện tiếp theo và chuẩn bị chủ đề mới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PVCc</cp:lastModifiedBy>
  <cp:revision>462</cp:revision>
  <dcterms:created xsi:type="dcterms:W3CDTF">2021-10-26T14:05:20Z</dcterms:created>
  <dcterms:modified xsi:type="dcterms:W3CDTF">2024-12-04T15:17:41Z</dcterms:modified>
</cp:coreProperties>
</file>