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2"/>
  </p:notesMasterIdLst>
  <p:sldIdLst>
    <p:sldId id="396" r:id="rId5"/>
    <p:sldId id="356" r:id="rId6"/>
    <p:sldId id="317" r:id="rId7"/>
    <p:sldId id="400" r:id="rId8"/>
    <p:sldId id="355" r:id="rId9"/>
    <p:sldId id="365" r:id="rId10"/>
    <p:sldId id="321" r:id="rId11"/>
    <p:sldId id="368" r:id="rId12"/>
    <p:sldId id="384" r:id="rId13"/>
    <p:sldId id="336" r:id="rId14"/>
    <p:sldId id="370" r:id="rId15"/>
    <p:sldId id="398" r:id="rId16"/>
    <p:sldId id="341" r:id="rId17"/>
    <p:sldId id="388" r:id="rId18"/>
    <p:sldId id="385" r:id="rId19"/>
    <p:sldId id="348" r:id="rId20"/>
    <p:sldId id="366" r:id="rId21"/>
    <p:sldId id="371" r:id="rId22"/>
    <p:sldId id="372" r:id="rId23"/>
    <p:sldId id="382" r:id="rId24"/>
    <p:sldId id="354" r:id="rId25"/>
    <p:sldId id="378" r:id="rId26"/>
    <p:sldId id="391" r:id="rId27"/>
    <p:sldId id="360" r:id="rId28"/>
    <p:sldId id="380" r:id="rId29"/>
    <p:sldId id="352" r:id="rId30"/>
    <p:sldId id="39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12/4/2024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12/4/2024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12/4/2024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12/4/2024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04-12-2024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04-12-2024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04-12-2024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04-12-2024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04-12-2024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04-12-2024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04-12-2024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04-12-2024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04-12-2024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04-12-2024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04-12-2024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12/4/2024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12/4/2024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12/4/2024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pPr/>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12/4/2024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12/4/2024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04-12-2024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35.xml"/><Relationship Id="rId5" Type="http://schemas.openxmlformats.org/officeDocument/2006/relationships/image" Target="../media/image15.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15.png"/><Relationship Id="rId5" Type="http://schemas.openxmlformats.org/officeDocument/2006/relationships/image" Target="../media/image5.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image" Target="../media/image20.png"/><Relationship Id="rId1" Type="http://schemas.openxmlformats.org/officeDocument/2006/relationships/slideLayout" Target="../slideLayouts/slideLayout37.xml"/><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image" Target="../media/image20.png"/><Relationship Id="rId1" Type="http://schemas.openxmlformats.org/officeDocument/2006/relationships/slideLayout" Target="../slideLayouts/slideLayout37.xml"/><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6.jpeg"/><Relationship Id="rId5" Type="http://schemas.openxmlformats.org/officeDocument/2006/relationships/image" Target="../media/image5.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15.pn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3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TextBox 4"/>
          <p:cNvSpPr txBox="1"/>
          <p:nvPr/>
        </p:nvSpPr>
        <p:spPr>
          <a:xfrm>
            <a:off x="1293223" y="352697"/>
            <a:ext cx="7276011" cy="830997"/>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Kiểm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cũ</a:t>
            </a:r>
            <a:endParaRPr lang="en-US" sz="2400"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thương</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990599" y="1250391"/>
            <a:ext cx="10021389" cy="830997"/>
          </a:xfrm>
          <a:prstGeom prst="rect">
            <a:avLst/>
          </a:prstGeom>
        </p:spPr>
        <p:txBody>
          <a:bodyPr wrap="square">
            <a:spAutoFit/>
          </a:bodyPr>
          <a:lstStyle/>
          <a:p>
            <a:pPr lvl="0" algn="just"/>
            <a:r>
              <a:rPr lang="vi-VN" sz="2400" b="1" dirty="0">
                <a:solidFill>
                  <a:srgbClr val="0000FF"/>
                </a:solidFill>
                <a:latin typeface="Times New Roman" panose="02020603050405020304" pitchFamily="18" charset="0"/>
              </a:rPr>
              <a:t>Yêu thương con người là quan tâm, giúp đỡ và làm những điều tốt đẹp cho người khác, nhất là những lúc gặp khó khăn, hoạn nạn.</a:t>
            </a:r>
            <a:endParaRPr lang="en-US" sz="2400" b="1" dirty="0">
              <a:solidFill>
                <a:srgbClr val="0000FF"/>
              </a:solidFill>
              <a:latin typeface="Calibri Light" panose="020F0302020204030204"/>
            </a:endParaRPr>
          </a:p>
        </p:txBody>
      </p:sp>
      <p:sp>
        <p:nvSpPr>
          <p:cNvPr id="7" name="Rectangle 6"/>
          <p:cNvSpPr/>
          <p:nvPr/>
        </p:nvSpPr>
        <p:spPr>
          <a:xfrm>
            <a:off x="990600" y="2081388"/>
            <a:ext cx="10021388" cy="830997"/>
          </a:xfrm>
          <a:prstGeom prst="rect">
            <a:avLst/>
          </a:prstGeom>
        </p:spPr>
        <p:txBody>
          <a:bodyPr wrap="square">
            <a:spAutoFit/>
          </a:bodyPr>
          <a:lstStyle/>
          <a:p>
            <a:pPr lvl="0" indent="12700"/>
            <a:r>
              <a:rPr lang="en-US"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a:t>
            </a:r>
            <a:r>
              <a:rPr lang="vi-VN" sz="24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ình yêu thương con người được biểu hiện trong các mối quan hệ</a:t>
            </a:r>
            <a:r>
              <a:rPr lang="en-US" sz="24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4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nào</a:t>
            </a:r>
            <a:r>
              <a:rPr lang="en-US" sz="24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4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Với</a:t>
            </a:r>
            <a:r>
              <a:rPr lang="en-US" sz="24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4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những</a:t>
            </a:r>
            <a:r>
              <a:rPr lang="en-US" sz="24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4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hình</a:t>
            </a:r>
            <a:r>
              <a:rPr lang="en-US" sz="24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4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thức</a:t>
            </a:r>
            <a:r>
              <a:rPr lang="en-US" sz="24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400" b="1"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nào</a:t>
            </a:r>
            <a:r>
              <a:rPr lang="en-US" sz="2400" b="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endParaRPr lang="vi-VN" alt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Rectangle 7"/>
          <p:cNvSpPr/>
          <p:nvPr/>
        </p:nvSpPr>
        <p:spPr>
          <a:xfrm>
            <a:off x="990600" y="2958552"/>
            <a:ext cx="10021388" cy="830997"/>
          </a:xfrm>
          <a:prstGeom prst="rect">
            <a:avLst/>
          </a:prstGeom>
        </p:spPr>
        <p:txBody>
          <a:bodyPr wrap="square">
            <a:spAutoFit/>
          </a:bodyPr>
          <a:lstStyle/>
          <a:p>
            <a:pPr lvl="0" indent="12700" algn="just"/>
            <a:r>
              <a:rPr lang="en-US" sz="2400" dirty="0">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T</a:t>
            </a:r>
            <a:r>
              <a:rPr lang="vi-VN" sz="2400" dirty="0">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ình yêu thương con người được biểu hiện trong các mối quan hệ: gia đình, nhà trường, xã hội. </a:t>
            </a:r>
            <a:r>
              <a:rPr lang="en-US" sz="2400" dirty="0" err="1">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Với</a:t>
            </a:r>
            <a:r>
              <a:rPr lang="en-US" sz="2400" dirty="0">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400" dirty="0" err="1">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những</a:t>
            </a:r>
            <a:r>
              <a:rPr lang="en-US" sz="2400" dirty="0">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400" dirty="0" err="1">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hình</a:t>
            </a:r>
            <a:r>
              <a:rPr lang="en-US" sz="2400" dirty="0">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400" dirty="0" err="1">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thức</a:t>
            </a:r>
            <a:r>
              <a:rPr lang="en-US" sz="2400" dirty="0">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400" dirty="0" err="1">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Lời</a:t>
            </a:r>
            <a:r>
              <a:rPr lang="en-US" sz="2400" dirty="0">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400" dirty="0" err="1">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nói</a:t>
            </a:r>
            <a:r>
              <a:rPr lang="en-US" sz="2400" dirty="0">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400" dirty="0" err="1">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việc</a:t>
            </a:r>
            <a:r>
              <a:rPr lang="en-US" sz="2400" dirty="0">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400" dirty="0" err="1">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làm</a:t>
            </a:r>
            <a:r>
              <a:rPr lang="en-US" sz="2400" dirty="0">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400" dirty="0" err="1">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thái</a:t>
            </a:r>
            <a:r>
              <a:rPr lang="en-US" sz="2400" dirty="0">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400" dirty="0" err="1">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độ</a:t>
            </a:r>
            <a:r>
              <a:rPr lang="en-US" sz="2400" dirty="0">
                <a:solidFill>
                  <a:srgbClr val="0070C0"/>
                </a:solidFill>
                <a:latin typeface="Times New Roman" panose="02020603050405020304" pitchFamily="18" charset="0"/>
                <a:ea typeface="Courier New" panose="02070309020205020404" pitchFamily="49" charset="0"/>
                <a:cs typeface="Times New Roman" panose="02020603050405020304" pitchFamily="18" charset="0"/>
              </a:rPr>
              <a:t>.</a:t>
            </a:r>
            <a:endParaRPr lang="vi-VN" altLang="en-US" sz="24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TextBox 8"/>
          <p:cNvSpPr txBox="1"/>
          <p:nvPr/>
        </p:nvSpPr>
        <p:spPr>
          <a:xfrm>
            <a:off x="990599" y="4062549"/>
            <a:ext cx="10361024" cy="1631216"/>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GTB</a:t>
            </a:r>
            <a:r>
              <a:rPr lang="en-US" sz="28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chúng</a:t>
            </a:r>
            <a:r>
              <a:rPr lang="en-US" sz="2400" dirty="0" smtClean="0">
                <a:latin typeface="Times New Roman" panose="02020603050405020304" pitchFamily="18" charset="0"/>
                <a:cs typeface="Times New Roman" panose="02020603050405020304" pitchFamily="18" charset="0"/>
              </a:rPr>
              <a:t> ta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siêng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chìa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khóa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chúng</a:t>
            </a:r>
            <a:r>
              <a:rPr lang="en-US" sz="2400" dirty="0" smtClean="0">
                <a:latin typeface="Times New Roman" panose="02020603050405020304" pitchFamily="18" charset="0"/>
                <a:cs typeface="Times New Roman" panose="02020603050405020304" pitchFamily="18" charset="0"/>
              </a:rPr>
              <a:t> ta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muốn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siêng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biệt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hs</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siêng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rèn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này</a:t>
            </a:r>
            <a:r>
              <a:rPr lang="en-US" sz="24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0122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2163909" y="937524"/>
            <a:ext cx="8283243" cy="4662046"/>
          </a:xfrm>
          <a:prstGeom prst="rect">
            <a:avLst/>
          </a:prstGeom>
        </p:spPr>
      </p:pic>
      <p:sp>
        <p:nvSpPr>
          <p:cNvPr id="14" name="Text Box 5"/>
          <p:cNvSpPr txBox="1">
            <a:spLocks noChangeArrowheads="1"/>
          </p:cNvSpPr>
          <p:nvPr/>
        </p:nvSpPr>
        <p:spPr bwMode="auto">
          <a:xfrm>
            <a:off x="3326804" y="1269554"/>
            <a:ext cx="5957455" cy="2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Siêng</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năng</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là</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đức</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tính</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của</a:t>
            </a:r>
            <a:r>
              <a:rPr lang="en-US" i="1" dirty="0" smtClean="0">
                <a:latin typeface="Times New Roman" panose="02020603050405020304" pitchFamily="18" charset="0"/>
                <a:cs typeface="Times New Roman" panose="02020603050405020304" pitchFamily="18" charset="0"/>
              </a:rPr>
              <a:t> con </a:t>
            </a:r>
            <a:r>
              <a:rPr lang="en-US" i="1" dirty="0" err="1" smtClean="0">
                <a:latin typeface="Times New Roman" panose="02020603050405020304" pitchFamily="18" charset="0"/>
                <a:cs typeface="Times New Roman" panose="02020603050405020304" pitchFamily="18" charset="0"/>
              </a:rPr>
              <a:t>người</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biểu</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hiện</a:t>
            </a:r>
            <a:r>
              <a:rPr lang="en-US" i="1" dirty="0" smtClean="0">
                <a:latin typeface="Times New Roman" panose="02020603050405020304" pitchFamily="18" charset="0"/>
                <a:cs typeface="Times New Roman" panose="02020603050405020304" pitchFamily="18" charset="0"/>
              </a:rPr>
              <a:t> ở </a:t>
            </a:r>
            <a:r>
              <a:rPr lang="en-US" i="1" dirty="0" err="1" smtClean="0">
                <a:latin typeface="Times New Roman" panose="02020603050405020304" pitchFamily="18" charset="0"/>
                <a:cs typeface="Times New Roman" panose="02020603050405020304" pitchFamily="18" charset="0"/>
              </a:rPr>
              <a:t>sự</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cần</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cù</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tự</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giác</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chịu</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khó</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làm</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việc</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thường</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xuyên</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đều</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đặn</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của</a:t>
            </a:r>
            <a:r>
              <a:rPr lang="en-US" i="1" dirty="0" smtClean="0">
                <a:latin typeface="Times New Roman" panose="02020603050405020304" pitchFamily="18" charset="0"/>
                <a:cs typeface="Times New Roman" panose="02020603050405020304" pitchFamily="18" charset="0"/>
              </a:rPr>
              <a:t> con </a:t>
            </a:r>
            <a:r>
              <a:rPr lang="en-US" i="1" dirty="0" err="1" smtClean="0">
                <a:latin typeface="Times New Roman" panose="02020603050405020304" pitchFamily="18" charset="0"/>
                <a:cs typeface="Times New Roman" panose="02020603050405020304" pitchFamily="18" charset="0"/>
              </a:rPr>
              <a:t>người</a:t>
            </a:r>
            <a:r>
              <a:rPr lang="en-US" i="1"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buNone/>
            </a:pP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Kiên</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trì</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là</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tính</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cách</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làm</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việc</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tự</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giác</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miệt</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mài</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quyết</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tâm</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bền</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bỉ</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đến</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cùng</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dù</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gặp</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khó</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khăn</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trở</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ngại</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của</a:t>
            </a:r>
            <a:r>
              <a:rPr lang="en-US" i="1" dirty="0" smtClean="0">
                <a:latin typeface="Times New Roman" panose="02020603050405020304" pitchFamily="18" charset="0"/>
                <a:cs typeface="Times New Roman" panose="02020603050405020304" pitchFamily="18" charset="0"/>
              </a:rPr>
              <a:t> con </a:t>
            </a:r>
            <a:r>
              <a:rPr lang="en-US" i="1" dirty="0" err="1" smtClean="0">
                <a:latin typeface="Times New Roman" panose="02020603050405020304" pitchFamily="18" charset="0"/>
                <a:cs typeface="Times New Roman" panose="02020603050405020304" pitchFamily="18" charset="0"/>
              </a:rPr>
              <a:t>người</a:t>
            </a:r>
            <a:r>
              <a:rPr lang="en-US" i="1"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rot="21416254">
            <a:off x="5754485" y="5322"/>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6386629" y="228600"/>
            <a:ext cx="2620978" cy="102040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Quan</a:t>
            </a:r>
            <a:r>
              <a:rPr lang="en-US" sz="2531"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sát</a:t>
            </a:r>
            <a:r>
              <a:rPr lang="en-US" sz="2531"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tranh</a:t>
            </a:r>
            <a:r>
              <a:rPr lang="en-US" sz="2531"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và</a:t>
            </a:r>
            <a:r>
              <a:rPr lang="en-US" sz="2531"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trả</a:t>
            </a:r>
            <a:r>
              <a:rPr lang="en-US" sz="2531"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lời</a:t>
            </a:r>
            <a:r>
              <a:rPr lang="en-US" sz="2531"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câu</a:t>
            </a:r>
            <a:r>
              <a:rPr lang="en-US" sz="2531"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hỏi</a:t>
            </a:r>
            <a:endParaRPr lang="en-US" sz="2531" b="1" dirty="0">
              <a:solidFill>
                <a:srgbClr val="FF0000"/>
              </a:solidFill>
              <a:latin typeface="Times New Roman" panose="02020603050405020304" pitchFamily="18" charset="0"/>
              <a:ea typeface="Arial Unicode MS"/>
              <a:cs typeface="Times New Roman" panose="02020603050405020304" pitchFamily="18" charset="0"/>
            </a:endParaRPr>
          </a:p>
        </p:txBody>
      </p:sp>
      <p:sp>
        <p:nvSpPr>
          <p:cNvPr id="13" name="Rectangle 5"/>
          <p:cNvSpPr>
            <a:spLocks noChangeArrowheads="1"/>
          </p:cNvSpPr>
          <p:nvPr/>
        </p:nvSpPr>
        <p:spPr bwMode="auto">
          <a:xfrm>
            <a:off x="0" y="-2650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5231693" y="1436292"/>
            <a:ext cx="6707758"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vi-VN" altLang="en-US" sz="1000" dirty="0" smtClean="0">
                <a:solidFill>
                  <a:prstClr val="black"/>
                </a:solidFill>
                <a:ea typeface="Cambria" panose="02040503050406030204" pitchFamily="18" charset="0"/>
                <a:cs typeface="Cambria" panose="02040503050406030204" pitchFamily="18" charset="0"/>
              </a:rPr>
              <a:t/>
            </a:r>
            <a:br>
              <a:rPr lang="vi-VN" altLang="en-US" sz="1000" dirty="0" smtClean="0">
                <a:solidFill>
                  <a:prstClr val="black"/>
                </a:solidFill>
                <a:ea typeface="Cambria" panose="02040503050406030204" pitchFamily="18" charset="0"/>
                <a:cs typeface="Cambria" panose="02040503050406030204" pitchFamily="18" charset="0"/>
              </a:rPr>
            </a:br>
            <a:r>
              <a:rPr lang="en-GB" altLang="en-US" sz="1000" dirty="0" smtClean="0">
                <a:solidFill>
                  <a:prstClr val="black"/>
                </a:solidFill>
                <a:ea typeface="Cambria" panose="02040503050406030204" pitchFamily="18" charset="0"/>
                <a:cs typeface="Cambria" panose="02040503050406030204" pitchFamily="18" charset="0"/>
              </a:rPr>
              <a:t>       </a:t>
            </a:r>
            <a:r>
              <a:rPr lang="en-US" dirty="0" smtClean="0">
                <a:latin typeface="Times New Roman" panose="02020603050405020304" pitchFamily="18" charset="0"/>
                <a:cs typeface="Times New Roman" panose="02020603050405020304" pitchFamily="18" charset="0"/>
              </a:rPr>
              <a:t>1. </a:t>
            </a:r>
            <a:r>
              <a:rPr lang="en-US" dirty="0" err="1" smtClean="0">
                <a:latin typeface="Times New Roman" panose="02020603050405020304" pitchFamily="18" charset="0"/>
                <a:cs typeface="Times New Roman" panose="02020603050405020304" pitchFamily="18" charset="0"/>
              </a:rPr>
              <a:t>Em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hãy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biểu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siêng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siêng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từ</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nội</a:t>
            </a:r>
            <a:r>
              <a:rPr lang="en-US" dirty="0" smtClean="0">
                <a:latin typeface="Times New Roman" panose="02020603050405020304" pitchFamily="18" charset="0"/>
                <a:cs typeface="Times New Roman" panose="02020603050405020304" pitchFamily="18" charset="0"/>
              </a:rPr>
              <a:t> dung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tranh</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2. </a:t>
            </a:r>
            <a:r>
              <a:rPr lang="en-US" dirty="0" err="1" smtClean="0">
                <a:latin typeface="Times New Roman" panose="02020603050405020304" pitchFamily="18" charset="0"/>
                <a:cs typeface="Times New Roman" panose="02020603050405020304" pitchFamily="18" charset="0"/>
              </a:rPr>
              <a:t>Em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hãy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thêm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biểu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siêng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biết</a:t>
            </a:r>
            <a:r>
              <a:rPr lang="en-US" dirty="0" smtClean="0">
                <a:latin typeface="Times New Roman" panose="02020603050405020304" pitchFamily="18" charset="0"/>
                <a:cs typeface="Times New Roman" panose="02020603050405020304" pitchFamily="18" charset="0"/>
              </a:rPr>
              <a:t>?</a:t>
            </a:r>
          </a:p>
          <a:p>
            <a:pPr indent="12700"/>
            <a:endParaRPr lang="vi-VN" altLang="en-US" sz="36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7" name="Shape 55"/>
          <p:cNvPicPr/>
          <p:nvPr/>
        </p:nvPicPr>
        <p:blipFill>
          <a:blip r:embed="rId2"/>
          <a:stretch>
            <a:fillRect/>
          </a:stretch>
        </p:blipFill>
        <p:spPr>
          <a:xfrm>
            <a:off x="240633" y="844652"/>
            <a:ext cx="4853882" cy="537410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049894622"/>
              </p:ext>
            </p:extLst>
          </p:nvPr>
        </p:nvGraphicFramePr>
        <p:xfrm>
          <a:off x="5231693" y="2831269"/>
          <a:ext cx="6916191" cy="3657795"/>
        </p:xfrm>
        <a:graphic>
          <a:graphicData uri="http://schemas.openxmlformats.org/drawingml/2006/table">
            <a:tbl>
              <a:tblPr firstRow="1" bandRow="1">
                <a:tableStyleId>{5C22544A-7EE6-4342-B048-85BDC9FD1C3A}</a:tableStyleId>
              </a:tblPr>
              <a:tblGrid>
                <a:gridCol w="3664113">
                  <a:extLst>
                    <a:ext uri="{9D8B030D-6E8A-4147-A177-3AD203B41FA5}">
                      <a16:colId xmlns:a16="http://schemas.microsoft.com/office/drawing/2014/main" xmlns="" val="89193874"/>
                    </a:ext>
                  </a:extLst>
                </a:gridCol>
                <a:gridCol w="3252078">
                  <a:extLst>
                    <a:ext uri="{9D8B030D-6E8A-4147-A177-3AD203B41FA5}">
                      <a16:colId xmlns:a16="http://schemas.microsoft.com/office/drawing/2014/main" xmlns="" val="4003457042"/>
                    </a:ext>
                  </a:extLst>
                </a:gridCol>
              </a:tblGrid>
              <a:tr h="1219265">
                <a:tc>
                  <a:txBody>
                    <a:bodyPr/>
                    <a:lstStyle/>
                    <a:p>
                      <a:r>
                        <a:rPr lang="en-US" sz="2400" b="1" dirty="0" err="1" smtClean="0">
                          <a:solidFill>
                            <a:schemeClr val="tx1"/>
                          </a:solidFill>
                          <a:latin typeface="Times New Roman" pitchFamily="18" charset="0"/>
                          <a:cs typeface="Times New Roman" pitchFamily="18" charset="0"/>
                        </a:rPr>
                        <a:t>Những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biểu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hiện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của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siêng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năng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kiên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trì</a:t>
                      </a:r>
                      <a:r>
                        <a:rPr lang="en-US" sz="2400" b="1" dirty="0" smtClean="0">
                          <a:solidFill>
                            <a:schemeClr val="tx1"/>
                          </a:solidFill>
                          <a:latin typeface="Times New Roman" pitchFamily="18" charset="0"/>
                          <a:cs typeface="Times New Roman" pitchFamily="18" charset="0"/>
                        </a:rPr>
                        <a:t> </a:t>
                      </a:r>
                      <a:endParaRPr lang="en-US" sz="2400" b="1" dirty="0">
                        <a:solidFill>
                          <a:schemeClr val="tx1"/>
                        </a:solidFill>
                      </a:endParaRPr>
                    </a:p>
                  </a:txBody>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007073447"/>
                  </a:ext>
                </a:extLst>
              </a:tr>
              <a:tr h="1219265">
                <a:tc>
                  <a:txBody>
                    <a:bodyPr/>
                    <a:lstStyle/>
                    <a:p>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siêng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trì</a:t>
                      </a:r>
                      <a:r>
                        <a:rPr lang="en-US" sz="2400" b="1" dirty="0" smtClean="0">
                          <a:latin typeface="Times New Roman" pitchFamily="18" charset="0"/>
                          <a:cs typeface="Times New Roman" pitchFamily="18" charset="0"/>
                        </a:rPr>
                        <a:t> </a:t>
                      </a:r>
                      <a:endParaRPr lang="en-US" sz="2400" b="1" dirty="0"/>
                    </a:p>
                  </a:txBody>
                  <a:tcPr/>
                </a:tc>
                <a:tc>
                  <a:txBody>
                    <a:bodyPr/>
                    <a:lstStyle/>
                    <a:p>
                      <a:endParaRPr lang="en-US" dirty="0"/>
                    </a:p>
                  </a:txBody>
                  <a:tcPr/>
                </a:tc>
                <a:extLst>
                  <a:ext uri="{0D108BD9-81ED-4DB2-BD59-A6C34878D82A}">
                    <a16:rowId xmlns:a16="http://schemas.microsoft.com/office/drawing/2014/main" xmlns="" val="2664914453"/>
                  </a:ext>
                </a:extLst>
              </a:tr>
              <a:tr h="1219265">
                <a:tc>
                  <a:txBody>
                    <a:bodyPr/>
                    <a:lstStyle/>
                    <a:p>
                      <a:r>
                        <a:rPr lang="en-US" sz="2400" b="1" smtClean="0">
                          <a:latin typeface="Times New Roman" pitchFamily="18" charset="0"/>
                          <a:cs typeface="Times New Roman" pitchFamily="18" charset="0"/>
                        </a:rPr>
                        <a:t>Những biểu hiện khác của siêng năng, kiên trì </a:t>
                      </a:r>
                      <a:endParaRPr lang="en-US" sz="2400" b="1"/>
                    </a:p>
                  </a:txBody>
                  <a:tcPr/>
                </a:tc>
                <a:tc>
                  <a:txBody>
                    <a:bodyPr/>
                    <a:lstStyle/>
                    <a:p>
                      <a:endParaRPr lang="en-US" dirty="0"/>
                    </a:p>
                  </a:txBody>
                  <a:tcPr/>
                </a:tc>
                <a:extLst>
                  <a:ext uri="{0D108BD9-81ED-4DB2-BD59-A6C34878D82A}">
                    <a16:rowId xmlns:a16="http://schemas.microsoft.com/office/drawing/2014/main" xmlns="" val="1933479444"/>
                  </a:ext>
                </a:extLst>
              </a:tr>
            </a:tbl>
          </a:graphicData>
        </a:graphic>
      </p:graphicFrame>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a:t>
            </a:r>
            <a:r>
              <a:rPr kumimoji="0" lang="en-US" altLang="en-US" sz="2400" b="1" i="0" u="none" strike="noStrike" kern="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LUẬN NHÓM BÀN</a:t>
            </a:r>
            <a:endPar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10" name="Cloud Callout 9"/>
          <p:cNvSpPr/>
          <p:nvPr/>
        </p:nvSpPr>
        <p:spPr>
          <a:xfrm rot="21416254">
            <a:off x="5739483" y="5723"/>
            <a:ext cx="4283581" cy="1064009"/>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1" name="Rectangle 10"/>
          <p:cNvSpPr/>
          <p:nvPr/>
        </p:nvSpPr>
        <p:spPr>
          <a:xfrm>
            <a:off x="6096000" y="-28991"/>
            <a:ext cx="2620978" cy="97238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Quan</a:t>
            </a:r>
            <a:r>
              <a:rPr kumimoji="0" 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sát</a:t>
            </a:r>
            <a:r>
              <a:rPr kumimoji="0" 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tranh</a:t>
            </a:r>
            <a:r>
              <a:rPr kumimoji="0" 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và</a:t>
            </a:r>
            <a:r>
              <a:rPr kumimoji="0" 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trả</a:t>
            </a:r>
            <a:r>
              <a:rPr kumimoji="0" 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lời</a:t>
            </a:r>
            <a:r>
              <a:rPr kumimoji="0" 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câu</a:t>
            </a:r>
            <a:r>
              <a:rPr kumimoji="0" lang="en-US"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Arial Unicode MS"/>
                <a:cs typeface="Times New Roman" panose="02020603050405020304" pitchFamily="18" charset="0"/>
              </a:rPr>
              <a:t>hỏi</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Rectangle 6"/>
          <p:cNvSpPr>
            <a:spLocks noChangeArrowheads="1"/>
          </p:cNvSpPr>
          <p:nvPr/>
        </p:nvSpPr>
        <p:spPr bwMode="auto">
          <a:xfrm>
            <a:off x="5094515" y="867777"/>
            <a:ext cx="6707758"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92100" algn="l" defTabSz="914400" rtl="0" eaLnBrk="0" fontAlgn="base" latinLnBrk="0" hangingPunct="0">
              <a:lnSpc>
                <a:spcPct val="100000"/>
              </a:lnSpc>
              <a:spcBef>
                <a:spcPct val="0"/>
              </a:spcBef>
              <a:spcAft>
                <a:spcPct val="0"/>
              </a:spcAft>
              <a:buClrTx/>
              <a:buSzTx/>
              <a:buFontTx/>
              <a:buNone/>
              <a:tabLst/>
              <a:defRPr/>
            </a:pPr>
            <a:r>
              <a:rPr kumimoji="0" lang="vi-VN" altLang="en-US" sz="1000" b="0" i="0" u="none" strike="noStrike" kern="1200" cap="none" spc="0" normalizeH="0" baseline="0" noProof="0" dirty="0" smtClean="0">
                <a:ln>
                  <a:noFill/>
                </a:ln>
                <a:solidFill>
                  <a:prstClr val="black"/>
                </a:solidFill>
                <a:effectLst/>
                <a:uLnTx/>
                <a:uFillTx/>
                <a:latin typeface="Arial" panose="020B0604020202020204" pitchFamily="34" charset="0"/>
                <a:ea typeface="Cambria" panose="02040503050406030204" pitchFamily="18" charset="0"/>
                <a:cs typeface="Cambria" panose="02040503050406030204" pitchFamily="18" charset="0"/>
              </a:rPr>
              <a:t/>
            </a:r>
            <a:br>
              <a:rPr kumimoji="0" lang="vi-VN" altLang="en-US" sz="1000" b="0" i="0" u="none" strike="noStrike" kern="1200" cap="none" spc="0" normalizeH="0" baseline="0" noProof="0" dirty="0" smtClean="0">
                <a:ln>
                  <a:noFill/>
                </a:ln>
                <a:solidFill>
                  <a:prstClr val="black"/>
                </a:solidFill>
                <a:effectLst/>
                <a:uLnTx/>
                <a:uFillTx/>
                <a:latin typeface="Arial" panose="020B0604020202020204" pitchFamily="34" charset="0"/>
                <a:ea typeface="Cambria" panose="02040503050406030204" pitchFamily="18" charset="0"/>
                <a:cs typeface="Cambria" panose="02040503050406030204" pitchFamily="18" charset="0"/>
              </a:rPr>
            </a:br>
            <a:r>
              <a:rPr kumimoji="0" lang="en-GB" altLang="en-US" sz="1000" b="0" i="0" u="none" strike="noStrike" kern="1200" cap="none" spc="0" normalizeH="0" baseline="0" noProof="0" dirty="0" smtClean="0">
                <a:ln>
                  <a:noFill/>
                </a:ln>
                <a:solidFill>
                  <a:prstClr val="black"/>
                </a:solidFill>
                <a:effectLst/>
                <a:uLnTx/>
                <a:uFillTx/>
                <a:latin typeface="Arial" panose="020B0604020202020204" pitchFamily="34" charset="0"/>
                <a:ea typeface="Cambria" panose="02040503050406030204" pitchFamily="18" charset="0"/>
                <a:cs typeface="Cambria" panose="02040503050406030204" pitchFamily="18" charset="0"/>
              </a:rPr>
              <a:t>        </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biểu</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siêng</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năng</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kiên</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trì</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siêng</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năng</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kiên</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trì</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nội</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dung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bức</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tranh</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29210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thêm</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biểu</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khác</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siêng</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năng</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kiên</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trì</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12700" algn="l" defTabSz="914400" rtl="0" eaLnBrk="0" fontAlgn="base" latinLnBrk="0" hangingPunct="0">
              <a:lnSpc>
                <a:spcPct val="100000"/>
              </a:lnSpc>
              <a:spcBef>
                <a:spcPct val="0"/>
              </a:spcBef>
              <a:spcAft>
                <a:spcPct val="0"/>
              </a:spcAft>
              <a:buClrTx/>
              <a:buSzTx/>
              <a:buFontTx/>
              <a:buNone/>
              <a:tabLst/>
              <a:defRPr/>
            </a:pPr>
            <a:endParaRPr kumimoji="0" lang="vi-VN" alt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7" name="Shape 55"/>
          <p:cNvPicPr/>
          <p:nvPr/>
        </p:nvPicPr>
        <p:blipFill>
          <a:blip r:embed="rId2"/>
          <a:stretch>
            <a:fillRect/>
          </a:stretch>
        </p:blipFill>
        <p:spPr>
          <a:xfrm>
            <a:off x="240633" y="818146"/>
            <a:ext cx="4853882" cy="585697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663190218"/>
              </p:ext>
            </p:extLst>
          </p:nvPr>
        </p:nvGraphicFramePr>
        <p:xfrm>
          <a:off x="5094515" y="2243516"/>
          <a:ext cx="7053369" cy="4431603"/>
        </p:xfrm>
        <a:graphic>
          <a:graphicData uri="http://schemas.openxmlformats.org/drawingml/2006/table">
            <a:tbl>
              <a:tblPr firstRow="1" bandRow="1">
                <a:tableStyleId>{5C22544A-7EE6-4342-B048-85BDC9FD1C3A}</a:tableStyleId>
              </a:tblPr>
              <a:tblGrid>
                <a:gridCol w="2870861">
                  <a:extLst>
                    <a:ext uri="{9D8B030D-6E8A-4147-A177-3AD203B41FA5}">
                      <a16:colId xmlns:a16="http://schemas.microsoft.com/office/drawing/2014/main" xmlns="" val="89193874"/>
                    </a:ext>
                  </a:extLst>
                </a:gridCol>
                <a:gridCol w="4182508">
                  <a:extLst>
                    <a:ext uri="{9D8B030D-6E8A-4147-A177-3AD203B41FA5}">
                      <a16:colId xmlns:a16="http://schemas.microsoft.com/office/drawing/2014/main" xmlns="" val="4003457042"/>
                    </a:ext>
                  </a:extLst>
                </a:gridCol>
              </a:tblGrid>
              <a:tr h="1477201">
                <a:tc>
                  <a:txBody>
                    <a:bodyPr/>
                    <a:lstStyle/>
                    <a:p>
                      <a:r>
                        <a:rPr lang="en-US" sz="2400" b="0" dirty="0" err="1" smtClean="0">
                          <a:solidFill>
                            <a:schemeClr val="tx1"/>
                          </a:solidFill>
                          <a:latin typeface="Times New Roman" pitchFamily="18" charset="0"/>
                          <a:cs typeface="Times New Roman" pitchFamily="18" charset="0"/>
                        </a:rPr>
                        <a:t>Những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biểu</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hiện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của</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siêng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năng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kiên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trì</a:t>
                      </a:r>
                      <a:r>
                        <a:rPr lang="en-US" sz="2400" b="0" dirty="0" smtClean="0">
                          <a:solidFill>
                            <a:schemeClr val="tx1"/>
                          </a:solidFill>
                          <a:latin typeface="Times New Roman" pitchFamily="18" charset="0"/>
                          <a:cs typeface="Times New Roman" pitchFamily="18" charset="0"/>
                        </a:rPr>
                        <a:t> </a:t>
                      </a:r>
                      <a:endParaRPr lang="en-US" sz="2400" b="0" dirty="0">
                        <a:solidFill>
                          <a:schemeClr val="tx1"/>
                        </a:solidFill>
                      </a:endParaRPr>
                    </a:p>
                  </a:txBody>
                  <a:tcPr/>
                </a:tc>
                <a:tc>
                  <a:txBody>
                    <a:bodyPr/>
                    <a:lstStyle/>
                    <a:p>
                      <a:r>
                        <a:rPr lang="en-US" sz="2400" dirty="0" smtClean="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007073447"/>
                  </a:ext>
                </a:extLst>
              </a:tr>
              <a:tr h="1477201">
                <a:tc>
                  <a:txBody>
                    <a:bodyPr/>
                    <a:lstStyle/>
                    <a:p>
                      <a:r>
                        <a:rPr lang="en-US" sz="2400" b="0" dirty="0" err="1" smtClean="0">
                          <a:latin typeface="Times New Roman" pitchFamily="18" charset="0"/>
                          <a:cs typeface="Times New Roman" pitchFamily="18" charset="0"/>
                        </a:rPr>
                        <a:t>Những</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biểu</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hiện</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trái</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với</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siêng</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năng</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kiên</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trì</a:t>
                      </a:r>
                      <a:r>
                        <a:rPr lang="en-US" sz="2400" b="0" dirty="0" smtClean="0">
                          <a:latin typeface="Times New Roman" pitchFamily="18" charset="0"/>
                          <a:cs typeface="Times New Roman" pitchFamily="18" charset="0"/>
                        </a:rPr>
                        <a:t> </a:t>
                      </a:r>
                      <a:endParaRPr lang="en-US" sz="2400" b="0" dirty="0"/>
                    </a:p>
                  </a:txBody>
                  <a:tcPr/>
                </a:tc>
                <a:tc>
                  <a:txBody>
                    <a:bodyPr/>
                    <a:lstStyle/>
                    <a:p>
                      <a:endParaRPr lang="en-US" dirty="0"/>
                    </a:p>
                  </a:txBody>
                  <a:tcPr/>
                </a:tc>
                <a:extLst>
                  <a:ext uri="{0D108BD9-81ED-4DB2-BD59-A6C34878D82A}">
                    <a16:rowId xmlns:a16="http://schemas.microsoft.com/office/drawing/2014/main" xmlns="" val="2664914453"/>
                  </a:ext>
                </a:extLst>
              </a:tr>
              <a:tr h="1477201">
                <a:tc>
                  <a:txBody>
                    <a:bodyPr/>
                    <a:lstStyle/>
                    <a:p>
                      <a:r>
                        <a:rPr lang="en-US" sz="2400" b="0" dirty="0" err="1" smtClean="0">
                          <a:latin typeface="Times New Roman" pitchFamily="18" charset="0"/>
                          <a:cs typeface="Times New Roman" pitchFamily="18" charset="0"/>
                        </a:rPr>
                        <a:t>Những</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biểu</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hiện</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khác</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của</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siêng</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năng</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kiên</a:t>
                      </a:r>
                      <a:r>
                        <a:rPr lang="en-US" sz="2400" b="0" dirty="0" smtClean="0">
                          <a:latin typeface="Times New Roman" pitchFamily="18" charset="0"/>
                          <a:cs typeface="Times New Roman" pitchFamily="18" charset="0"/>
                        </a:rPr>
                        <a:t> </a:t>
                      </a:r>
                      <a:r>
                        <a:rPr lang="en-US" sz="2400" b="0" dirty="0" err="1" smtClean="0">
                          <a:latin typeface="Times New Roman" pitchFamily="18" charset="0"/>
                          <a:cs typeface="Times New Roman" pitchFamily="18" charset="0"/>
                        </a:rPr>
                        <a:t>trì</a:t>
                      </a:r>
                      <a:r>
                        <a:rPr lang="en-US" sz="2400" b="0" dirty="0" smtClean="0">
                          <a:latin typeface="Times New Roman" pitchFamily="18" charset="0"/>
                          <a:cs typeface="Times New Roman" pitchFamily="18" charset="0"/>
                        </a:rPr>
                        <a:t> </a:t>
                      </a:r>
                      <a:endParaRPr lang="en-US" sz="2400" b="0" dirty="0"/>
                    </a:p>
                  </a:txBody>
                  <a:tcPr/>
                </a:tc>
                <a:tc>
                  <a:txBody>
                    <a:bodyPr/>
                    <a:lstStyle/>
                    <a:p>
                      <a:endParaRPr lang="en-US" dirty="0"/>
                    </a:p>
                  </a:txBody>
                  <a:tcPr/>
                </a:tc>
                <a:extLst>
                  <a:ext uri="{0D108BD9-81ED-4DB2-BD59-A6C34878D82A}">
                    <a16:rowId xmlns:a16="http://schemas.microsoft.com/office/drawing/2014/main" xmlns="" val="1933479444"/>
                  </a:ext>
                </a:extLst>
              </a:tr>
            </a:tbl>
          </a:graphicData>
        </a:graphic>
      </p:graphicFrame>
      <p:sp>
        <p:nvSpPr>
          <p:cNvPr id="3" name="TextBox 2"/>
          <p:cNvSpPr txBox="1"/>
          <p:nvPr/>
        </p:nvSpPr>
        <p:spPr>
          <a:xfrm>
            <a:off x="8621199" y="2602086"/>
            <a:ext cx="2931844" cy="461665"/>
          </a:xfrm>
          <a:prstGeom prst="rect">
            <a:avLst/>
          </a:prstGeom>
          <a:noFill/>
        </p:spPr>
        <p:txBody>
          <a:bodyPr wrap="square" rtlCol="0">
            <a:spAutoFit/>
          </a:bodyPr>
          <a:lstStyle/>
          <a:p>
            <a:r>
              <a:rPr lang="en-US" sz="2400" b="1" i="1" dirty="0" err="1" smtClean="0">
                <a:latin typeface="Times New Roman" panose="02020603050405020304" pitchFamily="18" charset="0"/>
                <a:cs typeface="Times New Roman" panose="02020603050405020304" pitchFamily="18" charset="0"/>
              </a:rPr>
              <a:t>Bức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tranh</a:t>
            </a:r>
            <a:r>
              <a:rPr lang="en-US" sz="2400" b="1" i="1" dirty="0" smtClean="0">
                <a:latin typeface="Times New Roman" panose="02020603050405020304" pitchFamily="18" charset="0"/>
                <a:cs typeface="Times New Roman" panose="02020603050405020304" pitchFamily="18" charset="0"/>
              </a:rPr>
              <a:t> 1,2,3</a:t>
            </a:r>
            <a:endParaRPr lang="en-US" sz="2400" b="1"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716978" y="3746632"/>
            <a:ext cx="2403566" cy="461665"/>
          </a:xfrm>
          <a:prstGeom prst="rect">
            <a:avLst/>
          </a:prstGeom>
          <a:noFill/>
        </p:spPr>
        <p:txBody>
          <a:bodyPr wrap="square" rtlCol="0">
            <a:spAutoFit/>
          </a:bodyPr>
          <a:lstStyle/>
          <a:p>
            <a:r>
              <a:rPr lang="en-US" sz="2400" b="1" i="1" dirty="0" err="1" smtClean="0">
                <a:latin typeface="Times New Roman" panose="02020603050405020304" pitchFamily="18" charset="0"/>
                <a:cs typeface="Times New Roman" panose="02020603050405020304" pitchFamily="18" charset="0"/>
              </a:rPr>
              <a:t>Bức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tranh</a:t>
            </a:r>
            <a:r>
              <a:rPr lang="en-US" sz="2400" b="1" i="1" dirty="0" smtClean="0">
                <a:latin typeface="Times New Roman" panose="02020603050405020304" pitchFamily="18" charset="0"/>
                <a:cs typeface="Times New Roman" panose="02020603050405020304" pitchFamily="18" charset="0"/>
              </a:rPr>
              <a:t> 4</a:t>
            </a:r>
            <a:endParaRPr lang="en-US" sz="2400" b="1"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995382" y="5105459"/>
            <a:ext cx="4106091" cy="1569660"/>
          </a:xfrm>
          <a:prstGeom prst="rect">
            <a:avLst/>
          </a:prstGeom>
          <a:noFill/>
        </p:spPr>
        <p:txBody>
          <a:bodyPr wrap="square" rtlCol="0">
            <a:spAutoFit/>
          </a:bodyPr>
          <a:lstStyle/>
          <a:p>
            <a:r>
              <a:rPr lang="en-US" sz="2400" b="1" i="1" dirty="0" err="1" smtClean="0">
                <a:latin typeface="Times New Roman" panose="02020603050405020304" pitchFamily="18" charset="0"/>
                <a:cs typeface="Times New Roman" panose="02020603050405020304" pitchFamily="18" charset="0"/>
              </a:rPr>
              <a:t>Đi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học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làm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đúng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giờ</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làm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bài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tập</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đầy</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đủ</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trước</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đến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lớp</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không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nản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lòng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gặp</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bài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tập</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khó</a:t>
            </a:r>
            <a:endParaRPr 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0955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loud Callout 23"/>
          <p:cNvSpPr/>
          <p:nvPr/>
        </p:nvSpPr>
        <p:spPr>
          <a:xfrm rot="304414">
            <a:off x="8364795" y="3906626"/>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chemeClr val="tx1"/>
                </a:solidFill>
                <a:latin typeface="Times New Roman" pitchFamily="18" charset="0"/>
                <a:ea typeface="Arial Unicode MS"/>
                <a:cs typeface="Times New Roman" pitchFamily="18" charset="0"/>
              </a:rPr>
              <a:t>Chia </a:t>
            </a:r>
            <a:r>
              <a:rPr lang="en-US" sz="2800" b="1" dirty="0" err="1">
                <a:solidFill>
                  <a:schemeClr val="tx1"/>
                </a:solidFill>
                <a:latin typeface="Times New Roman" pitchFamily="18" charset="0"/>
                <a:ea typeface="Arial Unicode MS"/>
                <a:cs typeface="Times New Roman" pitchFamily="18" charset="0"/>
              </a:rPr>
              <a:t>lớp</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ra</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thành</a:t>
            </a:r>
            <a:r>
              <a:rPr lang="en-US" sz="2800" b="1" dirty="0">
                <a:solidFill>
                  <a:schemeClr val="tx1"/>
                </a:solidFill>
                <a:latin typeface="Times New Roman" pitchFamily="18" charset="0"/>
                <a:ea typeface="Arial Unicode MS"/>
                <a:cs typeface="Times New Roman" pitchFamily="18" charset="0"/>
              </a:rPr>
              <a:t> </a:t>
            </a:r>
            <a:r>
              <a:rPr lang="en-US" sz="2800" b="1" dirty="0" smtClean="0">
                <a:solidFill>
                  <a:schemeClr val="tx1"/>
                </a:solidFill>
                <a:latin typeface="Times New Roman" pitchFamily="18" charset="0"/>
                <a:ea typeface="Arial Unicode MS"/>
                <a:cs typeface="Times New Roman" pitchFamily="18" charset="0"/>
              </a:rPr>
              <a:t>2 </a:t>
            </a:r>
            <a:r>
              <a:rPr lang="en-US" sz="2800" b="1" dirty="0" err="1" smtClean="0">
                <a:solidFill>
                  <a:schemeClr val="tx1"/>
                </a:solidFill>
                <a:latin typeface="Times New Roman" pitchFamily="18" charset="0"/>
                <a:ea typeface="Arial Unicode MS"/>
                <a:cs typeface="Times New Roman" pitchFamily="18" charset="0"/>
              </a:rPr>
              <a:t>đội</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7" name="Cloud Callout 26"/>
          <p:cNvSpPr/>
          <p:nvPr/>
        </p:nvSpPr>
        <p:spPr>
          <a:xfrm rot="21416254">
            <a:off x="7989654" y="980765"/>
            <a:ext cx="4209127" cy="2346223"/>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618891" y="1135659"/>
            <a:ext cx="3238320" cy="1938992"/>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thành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nhóm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thay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viết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đáp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án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phiếu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tập</a:t>
            </a:r>
            <a:endParaRPr lang="en-US" sz="2400" b="1" dirty="0">
              <a:latin typeface="Times New Roman" pitchFamily="18" charset="0"/>
              <a:ea typeface="Arial Unicode MS"/>
              <a:cs typeface="Times New Roman" pitchFamily="18" charset="0"/>
            </a:endParaRPr>
          </a:p>
        </p:txBody>
      </p:sp>
      <p:sp>
        <p:nvSpPr>
          <p:cNvPr id="3" name="Rectangle 2"/>
          <p:cNvSpPr/>
          <p:nvPr/>
        </p:nvSpPr>
        <p:spPr>
          <a:xfrm>
            <a:off x="8660842" y="4267966"/>
            <a:ext cx="3024784" cy="1260730"/>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dirty="0" err="1">
                <a:solidFill>
                  <a:srgbClr val="FF0000"/>
                </a:solidFill>
                <a:latin typeface="Times New Roman" pitchFamily="18" charset="0"/>
                <a:ea typeface="Arial Unicode MS"/>
                <a:cs typeface="Times New Roman" pitchFamily="18" charset="0"/>
              </a:rPr>
              <a:t>ều</a:t>
            </a:r>
            <a:r>
              <a:rPr lang="en-US" sz="2531" b="1" dirty="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biểu</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hiện</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sẽ</a:t>
            </a:r>
            <a:r>
              <a:rPr lang="en-US" sz="2531" b="1" dirty="0" smtClean="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sp>
        <p:nvSpPr>
          <p:cNvPr id="30" name="Rectangle 29"/>
          <p:cNvSpPr>
            <a:spLocks noChangeArrowheads="1"/>
          </p:cNvSpPr>
          <p:nvPr/>
        </p:nvSpPr>
        <p:spPr bwMode="auto">
          <a:xfrm>
            <a:off x="981653" y="0"/>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“Tiếp sức”</a:t>
            </a:r>
            <a:endParaRPr lang="en-SG" altLang="en-US" sz="4400" b="1" dirty="0">
              <a:solidFill>
                <a:srgbClr val="FF0000"/>
              </a:solidFill>
              <a:latin typeface="Times New Roman" pitchFamily="18" charset="0"/>
              <a:cs typeface="Times New Roman" pitchFamily="18" charset="0"/>
            </a:endParaRPr>
          </a:p>
        </p:txBody>
      </p:sp>
      <p:pic>
        <p:nvPicPr>
          <p:cNvPr id="32" name="Ảnh 31" descr="images.jpg"/>
          <p:cNvPicPr>
            <a:picLocks noChangeAspect="1"/>
          </p:cNvPicPr>
          <p:nvPr/>
        </p:nvPicPr>
        <p:blipFill>
          <a:blip r:embed="rId2"/>
          <a:stretch>
            <a:fillRect/>
          </a:stretch>
        </p:blipFill>
        <p:spPr>
          <a:xfrm>
            <a:off x="2887579" y="1235242"/>
            <a:ext cx="5358063" cy="5213683"/>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099" y="2339082"/>
          <a:ext cx="11403889" cy="4222145"/>
        </p:xfrm>
        <a:graphic>
          <a:graphicData uri="http://schemas.openxmlformats.org/drawingml/2006/table">
            <a:tbl>
              <a:tblPr firstRow="1" firstCol="1" bandRow="1"/>
              <a:tblGrid>
                <a:gridCol w="3394635">
                  <a:extLst>
                    <a:ext uri="{9D8B030D-6E8A-4147-A177-3AD203B41FA5}">
                      <a16:colId xmlns:a16="http://schemas.microsoft.com/office/drawing/2014/main" xmlns="" val="20000"/>
                    </a:ext>
                  </a:extLst>
                </a:gridCol>
                <a:gridCol w="4442550">
                  <a:extLst>
                    <a:ext uri="{9D8B030D-6E8A-4147-A177-3AD203B41FA5}">
                      <a16:colId xmlns:a16="http://schemas.microsoft.com/office/drawing/2014/main" xmlns="" val="20001"/>
                    </a:ext>
                  </a:extLst>
                </a:gridCol>
                <a:gridCol w="3566704">
                  <a:extLst>
                    <a:ext uri="{9D8B030D-6E8A-4147-A177-3AD203B41FA5}">
                      <a16:colId xmlns:a16="http://schemas.microsoft.com/office/drawing/2014/main" xmlns="" val="20002"/>
                    </a:ext>
                  </a:extLst>
                </a:gridCol>
              </a:tblGrid>
              <a:tr h="844429">
                <a:tc>
                  <a:txBody>
                    <a:bodyPr/>
                    <a:lstStyle/>
                    <a:p>
                      <a:pPr marL="0" marR="0" algn="ctr">
                        <a:lnSpc>
                          <a:spcPct val="115000"/>
                        </a:lnSpc>
                        <a:spcBef>
                          <a:spcPts val="0"/>
                        </a:spcBef>
                        <a:spcAft>
                          <a:spcPts val="600"/>
                        </a:spcAft>
                      </a:pPr>
                      <a:r>
                        <a:rPr lang="en-US" sz="2800" dirty="0" err="1"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dirty="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dirty="0" smtClean="0">
                          <a:solidFill>
                            <a:srgbClr val="FF0000"/>
                          </a:solidFill>
                          <a:effectLst/>
                          <a:latin typeface="Times New Roman" pitchFamily="18" charset="0"/>
                          <a:ea typeface="Courier New" panose="02070309020205020404" pitchFamily="49" charset="0"/>
                          <a:cs typeface="Times New Roman" pitchFamily="18" charset="0"/>
                        </a:rPr>
                        <a:t>Lao </a:t>
                      </a:r>
                      <a:r>
                        <a:rPr lang="en-US" sz="2800" dirty="0" err="1" smtClean="0">
                          <a:solidFill>
                            <a:srgbClr val="FF0000"/>
                          </a:solidFill>
                          <a:effectLst/>
                          <a:latin typeface="Times New Roman" pitchFamily="18" charset="0"/>
                          <a:ea typeface="Courier New" panose="02070309020205020404" pitchFamily="49" charset="0"/>
                          <a:cs typeface="Times New Roman" pitchFamily="18" charset="0"/>
                        </a:rPr>
                        <a:t>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dirty="0">
                          <a:solidFill>
                            <a:srgbClr val="FF0000"/>
                          </a:solidFill>
                          <a:effectLst/>
                          <a:latin typeface="Times New Roman" pitchFamily="18" charset="0"/>
                          <a:ea typeface="Courier New" panose="02070309020205020404" pitchFamily="49" charset="0"/>
                          <a:cs typeface="Times New Roman" pitchFamily="18" charset="0"/>
                        </a:rPr>
                        <a:t> </a:t>
                      </a:r>
                      <a:r>
                        <a:rPr lang="en-US" sz="2800" dirty="0" err="1"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dirty="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động</a:t>
                      </a:r>
                      <a:r>
                        <a:rPr lang="en-US" sz="2800" baseline="0" dirty="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x</a:t>
                      </a:r>
                      <a:r>
                        <a:rPr lang="en-US" sz="2800" dirty="0" err="1"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dirty="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3"/>
                  </a:ext>
                </a:extLst>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1134093"/>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mj-lt"/>
                <a:ea typeface="Times New Roman" panose="02020603050405020304" pitchFamily="18" charset="0"/>
              </a:rPr>
              <a:t>Tìm hiểu biểu hiện của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siêng</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năng</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kiên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trì</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bằng</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52927" y="2339082"/>
          <a:ext cx="11454063" cy="4093802"/>
        </p:xfrm>
        <a:graphic>
          <a:graphicData uri="http://schemas.openxmlformats.org/drawingml/2006/table">
            <a:tbl>
              <a:tblPr firstRow="1" firstCol="1" bandRow="1"/>
              <a:tblGrid>
                <a:gridCol w="3444809">
                  <a:extLst>
                    <a:ext uri="{9D8B030D-6E8A-4147-A177-3AD203B41FA5}">
                      <a16:colId xmlns:a16="http://schemas.microsoft.com/office/drawing/2014/main" xmlns="" val="20000"/>
                    </a:ext>
                  </a:extLst>
                </a:gridCol>
                <a:gridCol w="4442550">
                  <a:extLst>
                    <a:ext uri="{9D8B030D-6E8A-4147-A177-3AD203B41FA5}">
                      <a16:colId xmlns:a16="http://schemas.microsoft.com/office/drawing/2014/main" xmlns="" val="20001"/>
                    </a:ext>
                  </a:extLst>
                </a:gridCol>
                <a:gridCol w="3566704">
                  <a:extLst>
                    <a:ext uri="{9D8B030D-6E8A-4147-A177-3AD203B41FA5}">
                      <a16:colId xmlns:a16="http://schemas.microsoft.com/office/drawing/2014/main" xmlns="" val="20002"/>
                    </a:ext>
                  </a:extLst>
                </a:gridCol>
              </a:tblGrid>
              <a:tr h="1465479">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Học</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tập</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smtClean="0">
                          <a:solidFill>
                            <a:srgbClr val="FF0000"/>
                          </a:solidFill>
                          <a:effectLst/>
                          <a:latin typeface="Times New Roman" pitchFamily="18" charset="0"/>
                          <a:ea typeface="Courier New" panose="02070309020205020404" pitchFamily="49" charset="0"/>
                          <a:cs typeface="Times New Roman" pitchFamily="18" charset="0"/>
                        </a:rPr>
                        <a:t>Lao động</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a:solidFill>
                            <a:srgbClr val="FF0000"/>
                          </a:solidFill>
                          <a:effectLst/>
                          <a:latin typeface="Times New Roman" pitchFamily="18" charset="0"/>
                          <a:ea typeface="Courier New" panose="02070309020205020404" pitchFamily="49" charset="0"/>
                          <a:cs typeface="Times New Roman" pitchFamily="18" charset="0"/>
                        </a:rPr>
                        <a:t> </a:t>
                      </a:r>
                      <a:r>
                        <a:rPr lang="en-US" sz="2800" smtClean="0">
                          <a:solidFill>
                            <a:srgbClr val="FF0000"/>
                          </a:solidFill>
                          <a:effectLst/>
                          <a:latin typeface="Times New Roman" pitchFamily="18" charset="0"/>
                          <a:ea typeface="Courier New" panose="02070309020205020404" pitchFamily="49" charset="0"/>
                          <a:cs typeface="Times New Roman" pitchFamily="18" charset="0"/>
                        </a:rPr>
                        <a:t>Hoạt</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động x</a:t>
                      </a:r>
                      <a:r>
                        <a:rPr lang="en-US" sz="2800" smtClean="0">
                          <a:solidFill>
                            <a:srgbClr val="FF0000"/>
                          </a:solidFill>
                          <a:effectLst/>
                          <a:latin typeface="Times New Roman" pitchFamily="18" charset="0"/>
                          <a:ea typeface="Courier New" panose="02070309020205020404" pitchFamily="49" charset="0"/>
                          <a:cs typeface="Times New Roman" pitchFamily="18" charset="0"/>
                        </a:rPr>
                        <a:t>ã</a:t>
                      </a:r>
                      <a:r>
                        <a:rPr lang="en-US" sz="2800" baseline="0" smtClean="0">
                          <a:solidFill>
                            <a:srgbClr val="FF0000"/>
                          </a:solidFill>
                          <a:effectLst/>
                          <a:latin typeface="Times New Roman" pitchFamily="18" charset="0"/>
                          <a:ea typeface="Courier New" panose="02070309020205020404" pitchFamily="49" charset="0"/>
                          <a:cs typeface="Times New Roman" pitchFamily="18" charset="0"/>
                        </a:rPr>
                        <a:t> </a:t>
                      </a:r>
                      <a:r>
                        <a:rPr lang="en-US" sz="2800" baseline="0" dirty="0" err="1" smtClean="0">
                          <a:solidFill>
                            <a:srgbClr val="FF0000"/>
                          </a:solidFill>
                          <a:effectLst/>
                          <a:latin typeface="Times New Roman" pitchFamily="18" charset="0"/>
                          <a:ea typeface="Courier New" panose="02070309020205020404" pitchFamily="49" charset="0"/>
                          <a:cs typeface="Times New Roman" pitchFamily="18" charset="0"/>
                        </a:rPr>
                        <a:t>hội</a:t>
                      </a:r>
                      <a:endParaRPr lang="en-US" sz="2800" dirty="0">
                        <a:solidFill>
                          <a:srgbClr val="FF0000"/>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2628323">
                <a:tc>
                  <a:txBody>
                    <a:bodyPr/>
                    <a:lstStyle/>
                    <a:p>
                      <a:pPr marL="0" marR="0" algn="just">
                        <a:lnSpc>
                          <a:spcPct val="115000"/>
                        </a:lnSpc>
                        <a:spcBef>
                          <a:spcPts val="0"/>
                        </a:spcBef>
                        <a:spcAft>
                          <a:spcPts val="600"/>
                        </a:spcAft>
                      </a:pPr>
                      <a:r>
                        <a:rPr lang="vi-VN" sz="2800" dirty="0">
                          <a:effectLst/>
                          <a:latin typeface="Times New Roman" pitchFamily="18" charset="0"/>
                          <a:ea typeface="Courier New" panose="02070309020205020404" pitchFamily="49" charset="0"/>
                          <a:cs typeface="Times New Roman" pitchFamily="18" charset="0"/>
                        </a:rPr>
                        <a:t> </a:t>
                      </a:r>
                      <a:r>
                        <a:rPr lang="en-US" sz="2400" i="1" kern="1200" dirty="0" err="1" smtClean="0">
                          <a:solidFill>
                            <a:schemeClr val="tx1"/>
                          </a:solidFill>
                          <a:effectLst/>
                          <a:latin typeface="Times New Roman" pitchFamily="18" charset="0"/>
                          <a:ea typeface="+mn-ea"/>
                          <a:cs typeface="Times New Roman" pitchFamily="18" charset="0"/>
                        </a:rPr>
                        <a:t>Đ</a:t>
                      </a:r>
                      <a:r>
                        <a:rPr lang="en-US" sz="2400" i="1" kern="1200" dirty="0" err="1" smtClean="0">
                          <a:solidFill>
                            <a:schemeClr val="tx1"/>
                          </a:solidFill>
                          <a:latin typeface="Times New Roman" pitchFamily="18" charset="0"/>
                          <a:ea typeface="+mn-ea"/>
                          <a:cs typeface="Times New Roman" pitchFamily="18" charset="0"/>
                        </a:rPr>
                        <a:t>i</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học</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chuyên</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cần</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chăm</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chỉ</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làm</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bài</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có</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kế</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hoạch</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học</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tập</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bài</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khó</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không</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nản</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tự</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giác</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học</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đạt</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kết</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quả</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cao</a:t>
                      </a:r>
                      <a:r>
                        <a:rPr lang="en-US" sz="2400" i="1" kern="1200" dirty="0" smtClean="0">
                          <a:solidFill>
                            <a:schemeClr val="tx1"/>
                          </a:solidFill>
                          <a:latin typeface="Times New Roman" pitchFamily="18" charset="0"/>
                          <a:ea typeface="+mn-ea"/>
                          <a:cs typeface="Times New Roman" pitchFamily="18" charset="0"/>
                        </a:rPr>
                        <a:t>…</a:t>
                      </a:r>
                      <a:r>
                        <a:rPr lang="vi-VN" sz="2400" i="1" kern="1200" dirty="0" smtClean="0">
                          <a:solidFill>
                            <a:schemeClr val="tx1"/>
                          </a:solidFill>
                          <a:latin typeface="Times New Roman" pitchFamily="18" charset="0"/>
                          <a:ea typeface="+mn-ea"/>
                          <a:cs typeface="Times New Roman" pitchFamily="18" charset="0"/>
                        </a:rPr>
                        <a:t>.</a:t>
                      </a:r>
                      <a:endParaRPr lang="en-US" sz="32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600">
                          <a:effectLst/>
                          <a:latin typeface="Times New Roman" pitchFamily="18" charset="0"/>
                          <a:ea typeface="Courier New" panose="02070309020205020404" pitchFamily="49" charset="0"/>
                          <a:cs typeface="Times New Roman" pitchFamily="18" charset="0"/>
                        </a:rPr>
                        <a:t> </a:t>
                      </a:r>
                      <a:r>
                        <a:rPr lang="en-US" sz="2800" i="1" kern="1200" smtClean="0">
                          <a:solidFill>
                            <a:schemeClr val="tx1"/>
                          </a:solidFill>
                          <a:latin typeface="Times New Roman" pitchFamily="18" charset="0"/>
                          <a:ea typeface="+mn-ea"/>
                          <a:cs typeface="Times New Roman" pitchFamily="18" charset="0"/>
                        </a:rPr>
                        <a:t>Chăm làm việc nhà, không bỏ dở công việc, không ngại khó, miệt mài với công việc, tìm tòi sáng tạo…</a:t>
                      </a: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600" dirty="0">
                          <a:effectLst/>
                          <a:latin typeface="Times New Roman" pitchFamily="18" charset="0"/>
                          <a:ea typeface="Courier New" panose="02070309020205020404" pitchFamily="49" charset="0"/>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Kiên</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trì</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luyện</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tập</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TDTT</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kiên</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trì</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đấu</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tranh</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phòng</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chống</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tệ</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nạn</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xã</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hội</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dịch</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bệnh</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covid</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bảo</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vệ</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môi</a:t>
                      </a:r>
                      <a:r>
                        <a:rPr lang="en-US" sz="2400" i="1" kern="1200" dirty="0" smtClean="0">
                          <a:solidFill>
                            <a:schemeClr val="tx1"/>
                          </a:solidFill>
                          <a:latin typeface="Times New Roman" pitchFamily="18" charset="0"/>
                          <a:ea typeface="+mn-ea"/>
                          <a:cs typeface="Times New Roman" pitchFamily="18" charset="0"/>
                        </a:rPr>
                        <a:t> </a:t>
                      </a:r>
                      <a:r>
                        <a:rPr lang="en-US" sz="2400" i="1" kern="1200" dirty="0" err="1" smtClean="0">
                          <a:solidFill>
                            <a:schemeClr val="tx1"/>
                          </a:solidFill>
                          <a:latin typeface="Times New Roman" pitchFamily="18" charset="0"/>
                          <a:ea typeface="+mn-ea"/>
                          <a:cs typeface="Times New Roman" pitchFamily="18" charset="0"/>
                        </a:rPr>
                        <a:t>trường</a:t>
                      </a:r>
                      <a:r>
                        <a:rPr lang="en-US" sz="2400" i="1" kern="1200" dirty="0" smtClean="0">
                          <a:solidFill>
                            <a:schemeClr val="tx1"/>
                          </a:solidFill>
                          <a:latin typeface="Times New Roman" pitchFamily="18" charset="0"/>
                          <a:ea typeface="+mn-ea"/>
                          <a:cs typeface="Times New Roman" pitchFamily="18" charset="0"/>
                        </a:rPr>
                        <a:t>,</a:t>
                      </a:r>
                      <a:r>
                        <a:rPr lang="vi-VN" sz="2400" i="1" kern="1200" dirty="0" smtClean="0">
                          <a:solidFill>
                            <a:schemeClr val="tx1"/>
                          </a:solidFill>
                          <a:latin typeface="Times New Roman" pitchFamily="18" charset="0"/>
                          <a:ea typeface="+mn-ea"/>
                          <a:cs typeface="Times New Roman" pitchFamily="18" charset="0"/>
                        </a:rPr>
                        <a:t>...</a:t>
                      </a:r>
                      <a:endParaRPr lang="en-US" sz="2400" kern="1200" dirty="0" smtClean="0">
                        <a:solidFill>
                          <a:schemeClr val="tx1"/>
                        </a:solidFill>
                        <a:latin typeface="Times New Roman" pitchFamily="18" charset="0"/>
                        <a:ea typeface="+mn-ea"/>
                        <a:cs typeface="Times New Roman" pitchFamily="18" charset="0"/>
                      </a:endParaRPr>
                    </a:p>
                    <a:p>
                      <a:pPr marL="0" marR="0" algn="just">
                        <a:lnSpc>
                          <a:spcPct val="115000"/>
                        </a:lnSpc>
                        <a:spcBef>
                          <a:spcPts val="0"/>
                        </a:spcBef>
                        <a:spcAft>
                          <a:spcPts val="600"/>
                        </a:spcAft>
                      </a:pPr>
                      <a:endParaRPr lang="en-US" sz="14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00FF"/>
                </a:solidFill>
                <a:latin typeface="Times New Roman" pitchFamily="18" charset="0"/>
                <a:ea typeface="Times New Roman" panose="02020603050405020304" pitchFamily="18" charset="0"/>
                <a:cs typeface="Times New Roman" pitchFamily="18" charset="0"/>
              </a:rPr>
              <a:t>Trò chơi “tiếp sức”</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21933"/>
            <a:ext cx="8841850" cy="1186735"/>
          </a:xfrm>
          <a:prstGeom prst="rect">
            <a:avLst/>
          </a:prstGeom>
        </p:spPr>
        <p:txBody>
          <a:bodyPr wrap="square">
            <a:spAutoFit/>
          </a:bodyPr>
          <a:lstStyle/>
          <a:p>
            <a:pPr indent="279400" algn="just">
              <a:lnSpc>
                <a:spcPct val="127000"/>
              </a:lnSpc>
              <a:spcAft>
                <a:spcPts val="500"/>
              </a:spcAft>
            </a:pPr>
            <a:r>
              <a:rPr lang="vi-VN" sz="2800" b="1" dirty="0">
                <a:solidFill>
                  <a:srgbClr val="353635"/>
                </a:solidFill>
                <a:latin typeface="Times New Roman" pitchFamily="18" charset="0"/>
                <a:ea typeface="Times New Roman" panose="02020603050405020304" pitchFamily="18" charset="0"/>
                <a:cs typeface="Times New Roman" pitchFamily="18" charset="0"/>
              </a:rPr>
              <a:t>Tìm hiểu biểu hiện </a:t>
            </a:r>
            <a:r>
              <a:rPr lang="vi-VN" sz="2800" b="1">
                <a:solidFill>
                  <a:srgbClr val="353635"/>
                </a:solidFill>
                <a:latin typeface="Times New Roman" pitchFamily="18" charset="0"/>
                <a:ea typeface="Times New Roman" panose="02020603050405020304" pitchFamily="18" charset="0"/>
                <a:cs typeface="Times New Roman" pitchFamily="18" charset="0"/>
              </a:rPr>
              <a:t>của </a:t>
            </a:r>
            <a:r>
              <a:rPr lang="en-US" sz="2800" b="1" smtClean="0">
                <a:solidFill>
                  <a:srgbClr val="353635"/>
                </a:solidFill>
                <a:latin typeface="Times New Roman" pitchFamily="18" charset="0"/>
                <a:ea typeface="Times New Roman" panose="02020603050405020304" pitchFamily="18" charset="0"/>
                <a:cs typeface="Times New Roman" pitchFamily="18" charset="0"/>
              </a:rPr>
              <a:t>siêng năng, kiên trì bằng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8149" y="833014"/>
            <a:ext cx="6208288" cy="474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Trong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học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học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chuyên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cần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chăm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chỉ</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làm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bài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kế</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hoạch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học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bài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khó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không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nản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tự</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giác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học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đạt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kết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quả</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cao</a:t>
            </a:r>
            <a:r>
              <a:rPr lang="en-US" i="1" dirty="0" smtClean="0">
                <a:latin typeface="Times New Roman" pitchFamily="18" charset="0"/>
                <a:cs typeface="Times New Roman" pitchFamily="18" charset="0"/>
              </a:rPr>
              <a:t>…</a:t>
            </a:r>
            <a:r>
              <a:rPr lang="vi-VN" i="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buNone/>
            </a:pPr>
            <a:r>
              <a:rPr lang="en-US" i="1"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Trong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lao</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động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Chăm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làm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việc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nhà</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không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bỏ</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dở</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công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việc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không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ngại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khó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miệt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mài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với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công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việc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tìm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tòi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sáng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tạo</a:t>
            </a:r>
            <a:r>
              <a:rPr lang="en-US" i="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buNone/>
            </a:pPr>
            <a:r>
              <a:rPr lang="en-US" i="1"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Trong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hoạt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động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xã</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hội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Kiên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trì</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luyện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tập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TDTT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kiên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trì</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đấu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tranh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phòng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chống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tệ</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nạn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xã</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hội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dịch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bệnh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covid</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bảo</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vệ</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môi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trường</a:t>
            </a:r>
            <a:r>
              <a:rPr lang="en-US" i="1" dirty="0" smtClean="0">
                <a:latin typeface="Times New Roman" pitchFamily="18" charset="0"/>
                <a:cs typeface="Times New Roman" pitchFamily="18" charset="0"/>
              </a:rPr>
              <a:t>,</a:t>
            </a:r>
            <a:r>
              <a:rPr lang="vi-VN" i="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endParaRPr lang="en-US" dirty="0"/>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31110" y="2712684"/>
            <a:ext cx="6035040" cy="658642"/>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2800" b="1" dirty="0" smtClean="0">
                <a:solidFill>
                  <a:srgbClr val="FF0000"/>
                </a:solidFill>
                <a:latin typeface="Times New Roman" pitchFamily="18" charset="0"/>
                <a:ea typeface="Arial" panose="020B0604020202020204" pitchFamily="34" charset="0"/>
                <a:cs typeface="Times New Roman" pitchFamily="18" charset="0"/>
              </a:rPr>
              <a:t>2</a:t>
            </a:r>
            <a:r>
              <a:rPr lang="en-US" sz="2400" b="1" dirty="0" smtClean="0">
                <a:solidFill>
                  <a:srgbClr val="FF0000"/>
                </a:solidFill>
                <a:latin typeface="Times New Roman" pitchFamily="18" charset="0"/>
                <a:ea typeface="Arial" panose="020B0604020202020204" pitchFamily="34" charset="0"/>
                <a:cs typeface="Times New Roman" pitchFamily="18" charset="0"/>
              </a:rPr>
              <a:t>. </a:t>
            </a:r>
            <a:r>
              <a:rPr lang="en-US" sz="3200" b="1" dirty="0" smtClean="0">
                <a:solidFill>
                  <a:srgbClr val="FF0000"/>
                </a:solidFill>
                <a:latin typeface="Times New Roman" pitchFamily="18" charset="0"/>
                <a:ea typeface="Arial" panose="020B0604020202020204" pitchFamily="34" charset="0"/>
                <a:cs typeface="Times New Roman" pitchFamily="18" charset="0"/>
              </a:rPr>
              <a:t>Ý </a:t>
            </a:r>
            <a:r>
              <a:rPr lang="en-US" sz="3200" b="1" dirty="0" err="1" smtClean="0">
                <a:solidFill>
                  <a:srgbClr val="FF0000"/>
                </a:solidFill>
                <a:latin typeface="Times New Roman" pitchFamily="18" charset="0"/>
                <a:ea typeface="Arial" panose="020B0604020202020204" pitchFamily="34" charset="0"/>
                <a:cs typeface="Times New Roman" pitchFamily="18" charset="0"/>
              </a:rPr>
              <a:t>nghĩa</a:t>
            </a:r>
            <a:r>
              <a:rPr lang="en-US" sz="3200" b="1" dirty="0" smtClean="0">
                <a:solidFill>
                  <a:srgbClr val="FF0000"/>
                </a:solidFill>
                <a:latin typeface="Times New Roman" pitchFamily="18" charset="0"/>
                <a:ea typeface="Arial" panose="020B0604020202020204" pitchFamily="34" charset="0"/>
                <a:cs typeface="Times New Roman" pitchFamily="18" charset="0"/>
              </a:rPr>
              <a:t> </a:t>
            </a:r>
            <a:r>
              <a:rPr lang="en-US" sz="3200" b="1" err="1" smtClean="0">
                <a:solidFill>
                  <a:srgbClr val="FF0000"/>
                </a:solidFill>
                <a:latin typeface="Times New Roman" pitchFamily="18" charset="0"/>
                <a:ea typeface="Arial" panose="020B0604020202020204" pitchFamily="34" charset="0"/>
                <a:cs typeface="Times New Roman" pitchFamily="18" charset="0"/>
              </a:rPr>
              <a:t>của</a:t>
            </a:r>
            <a:r>
              <a:rPr lang="en-US" sz="3200" b="1" smtClean="0">
                <a:solidFill>
                  <a:srgbClr val="FF0000"/>
                </a:solidFill>
                <a:latin typeface="Times New Roman" pitchFamily="18" charset="0"/>
                <a:ea typeface="Arial" panose="020B0604020202020204" pitchFamily="34" charset="0"/>
                <a:cs typeface="Times New Roman" pitchFamily="18" charset="0"/>
              </a:rPr>
              <a:t> siêng năng, kiên trì</a:t>
            </a:r>
            <a:endParaRPr lang="en-US" sz="3200" b="1" dirty="0" smtClean="0">
              <a:solidFill>
                <a:srgbClr val="FF0000"/>
              </a:solidFill>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err="1" smtClean="0">
                <a:solidFill>
                  <a:prstClr val="black"/>
                </a:solidFill>
                <a:latin typeface="Times New Roman" panose="02020603050405020304" pitchFamily="18" charset="0"/>
                <a:cs typeface="Times New Roman" panose="02020603050405020304" pitchFamily="18" charset="0"/>
              </a:rPr>
              <a:t>Đọc</a:t>
            </a:r>
            <a:r>
              <a:rPr lang="en-US" sz="2400" b="1" kern="0" smtClean="0">
                <a:solidFill>
                  <a:prstClr val="black"/>
                </a:solidFill>
                <a:latin typeface="Times New Roman" panose="02020603050405020304" pitchFamily="18" charset="0"/>
                <a:cs typeface="Times New Roman" panose="02020603050405020304" pitchFamily="18" charset="0"/>
              </a:rPr>
              <a:t> các trường hợp sau và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4154984"/>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1. </a:t>
            </a:r>
            <a:r>
              <a:rPr lang="en-US" sz="2400" dirty="0" err="1" smtClean="0">
                <a:latin typeface="Times New Roman" pitchFamily="18" charset="0"/>
                <a:cs typeface="Times New Roman" pitchFamily="18" charset="0"/>
              </a:rPr>
              <a:t>Hoa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chuyển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chuyển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chưa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ngày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nhất</a:t>
            </a:r>
            <a:r>
              <a:rPr lang="en-US" sz="2400" dirty="0" smtClean="0">
                <a:latin typeface="Times New Roman" pitchFamily="18" charset="0"/>
                <a:cs typeface="Times New Roman" pitchFamily="18" charset="0"/>
              </a:rPr>
              <a:t> 30 </a:t>
            </a:r>
            <a:r>
              <a:rPr lang="en-US" sz="2400" dirty="0" err="1" smtClean="0">
                <a:latin typeface="Times New Roman" pitchFamily="18" charset="0"/>
                <a:cs typeface="Times New Roman" pitchFamily="18" charset="0"/>
              </a:rPr>
              <a:t>phút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Gươm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ngày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rõ</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rệt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2. </a:t>
            </a:r>
            <a:r>
              <a:rPr lang="en-US" sz="2400" dirty="0" err="1" smtClean="0">
                <a:latin typeface="Times New Roman" pitchFamily="18" charset="0"/>
                <a:cs typeface="Times New Roman" pitchFamily="18" charset="0"/>
              </a:rPr>
              <a:t>Vân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nặng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 so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lứa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mọi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góp</a:t>
            </a:r>
            <a:r>
              <a:rPr lang="en-US" sz="2400" dirty="0" smtClean="0">
                <a:latin typeface="Times New Roman" pitchFamily="18" charset="0"/>
                <a:cs typeface="Times New Roman" pitchFamily="18" charset="0"/>
              </a:rPr>
              <a:t> ý, </a:t>
            </a:r>
            <a:r>
              <a:rPr lang="en-US" sz="2400" dirty="0" err="1" smtClean="0">
                <a:latin typeface="Times New Roman" pitchFamily="18" charset="0"/>
                <a:cs typeface="Times New Roman" pitchFamily="18" charset="0"/>
              </a:rPr>
              <a:t>Vân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ngày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dậy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sớm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hôm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mưa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vẫn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bỏ</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buổi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ngọt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Nhờ</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siêng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luyện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907749"/>
          </a:xfrm>
          <a:prstGeom prst="rect">
            <a:avLst/>
          </a:prstGeom>
        </p:spPr>
        <p:txBody>
          <a:bodyPr wrap="square">
            <a:spAutoFit/>
          </a:bodyPr>
          <a:lstStyle/>
          <a:p>
            <a:pPr marL="1054100" marR="0" indent="38100" algn="just">
              <a:lnSpc>
                <a:spcPct val="115000"/>
              </a:lnSpc>
              <a:spcBef>
                <a:spcPts val="0"/>
              </a:spcBef>
              <a:spcAft>
                <a:spcPts val="600"/>
              </a:spcAft>
            </a:pPr>
            <a:r>
              <a:rPr lang="vi-VN" sz="2400" b="1" dirty="0">
                <a:solidFill>
                  <a:srgbClr val="1D02DA"/>
                </a:solidFill>
                <a:latin typeface="Times New Roman" pitchFamily="18" charset="0"/>
                <a:ea typeface="Arial" panose="020B0604020202020204" pitchFamily="34" charset="0"/>
                <a:cs typeface="Times New Roman" pitchFamily="18" charset="0"/>
              </a:rPr>
              <a:t>Theo em</a:t>
            </a:r>
            <a:r>
              <a:rPr lang="vi-VN" sz="2400" b="1">
                <a:solidFill>
                  <a:srgbClr val="1D02DA"/>
                </a:solidFill>
                <a:latin typeface="Times New Roman" pitchFamily="18" charset="0"/>
                <a:ea typeface="Arial" panose="020B0604020202020204" pitchFamily="34" charset="0"/>
                <a:cs typeface="Times New Roman" pitchFamily="18" charset="0"/>
              </a:rPr>
              <a:t>, </a:t>
            </a:r>
            <a:r>
              <a:rPr lang="en-US" sz="2400" b="1" smtClean="0">
                <a:solidFill>
                  <a:srgbClr val="1D02DA"/>
                </a:solidFill>
                <a:latin typeface="Times New Roman" pitchFamily="18" charset="0"/>
                <a:ea typeface="Arial" panose="020B0604020202020204" pitchFamily="34" charset="0"/>
                <a:cs typeface="Times New Roman" pitchFamily="18" charset="0"/>
              </a:rPr>
              <a:t>sự siêng năng kiên trì của Hoa và Vân đã đem lại điều gì cho hai bạn?</a:t>
            </a:r>
            <a:endParaRPr lang="en-US" sz="2400" b="1" dirty="0">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901102" y="2415746"/>
            <a:ext cx="8132616" cy="325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3500" b="1" i="1" dirty="0">
                <a:solidFill>
                  <a:srgbClr val="0000FF"/>
                </a:solidFill>
                <a:latin typeface="+mj-lt"/>
              </a:rPr>
              <a:t>* </a:t>
            </a:r>
            <a:r>
              <a:rPr lang="en-US" sz="3500" b="1" i="1" dirty="0" smtClean="0">
                <a:solidFill>
                  <a:srgbClr val="0000FF"/>
                </a:solidFill>
                <a:latin typeface="Times New Roman" pitchFamily="18" charset="0"/>
                <a:cs typeface="Times New Roman" pitchFamily="18" charset="0"/>
              </a:rPr>
              <a:t>Ý </a:t>
            </a:r>
            <a:r>
              <a:rPr lang="en-US" sz="3500" b="1" i="1" dirty="0" err="1" smtClean="0">
                <a:solidFill>
                  <a:srgbClr val="0000FF"/>
                </a:solidFill>
                <a:latin typeface="Times New Roman" pitchFamily="18" charset="0"/>
                <a:cs typeface="Times New Roman" pitchFamily="18" charset="0"/>
              </a:rPr>
              <a:t>nghĩa</a:t>
            </a:r>
            <a:r>
              <a:rPr lang="en-US" sz="3500" b="1" i="1" dirty="0" smtClean="0">
                <a:solidFill>
                  <a:srgbClr val="0000FF"/>
                </a:solidFill>
                <a:latin typeface="Times New Roman" pitchFamily="18" charset="0"/>
                <a:cs typeface="Times New Roman" pitchFamily="18" charset="0"/>
              </a:rPr>
              <a:t> </a:t>
            </a:r>
            <a:r>
              <a:rPr lang="vi-VN" sz="3500" b="1" i="1" dirty="0" smtClean="0">
                <a:solidFill>
                  <a:srgbClr val="0000FF"/>
                </a:solidFill>
                <a:latin typeface="Times New Roman" pitchFamily="18" charset="0"/>
                <a:cs typeface="Times New Roman" pitchFamily="18" charset="0"/>
              </a:rPr>
              <a:t>của </a:t>
            </a:r>
            <a:r>
              <a:rPr lang="en-US" sz="3500" b="1" i="1" dirty="0" err="1" smtClean="0">
                <a:solidFill>
                  <a:srgbClr val="0000FF"/>
                </a:solidFill>
                <a:latin typeface="Times New Roman" pitchFamily="18" charset="0"/>
                <a:cs typeface="Times New Roman" pitchFamily="18" charset="0"/>
              </a:rPr>
              <a:t>siêng</a:t>
            </a:r>
            <a:r>
              <a:rPr lang="en-US" sz="3500" b="1" i="1" dirty="0" smtClean="0">
                <a:solidFill>
                  <a:srgbClr val="0000FF"/>
                </a:solidFill>
                <a:latin typeface="Times New Roman" pitchFamily="18" charset="0"/>
                <a:cs typeface="Times New Roman" pitchFamily="18" charset="0"/>
              </a:rPr>
              <a:t> </a:t>
            </a:r>
            <a:r>
              <a:rPr lang="en-US" sz="3500" b="1" i="1" dirty="0" err="1" smtClean="0">
                <a:solidFill>
                  <a:srgbClr val="0000FF"/>
                </a:solidFill>
                <a:latin typeface="Times New Roman" pitchFamily="18" charset="0"/>
                <a:cs typeface="Times New Roman" pitchFamily="18" charset="0"/>
              </a:rPr>
              <a:t>năng</a:t>
            </a:r>
            <a:r>
              <a:rPr lang="en-US" sz="3500" b="1" i="1" dirty="0" smtClean="0">
                <a:solidFill>
                  <a:srgbClr val="0000FF"/>
                </a:solidFill>
                <a:latin typeface="Times New Roman" pitchFamily="18" charset="0"/>
                <a:cs typeface="Times New Roman" pitchFamily="18" charset="0"/>
              </a:rPr>
              <a:t>, </a:t>
            </a:r>
            <a:r>
              <a:rPr lang="en-US" sz="3500" b="1" i="1" dirty="0" err="1" smtClean="0">
                <a:solidFill>
                  <a:srgbClr val="0000FF"/>
                </a:solidFill>
                <a:latin typeface="Times New Roman" pitchFamily="18" charset="0"/>
                <a:cs typeface="Times New Roman" pitchFamily="18" charset="0"/>
              </a:rPr>
              <a:t>kiên</a:t>
            </a:r>
            <a:r>
              <a:rPr lang="en-US" sz="3500" b="1" i="1" dirty="0" smtClean="0">
                <a:solidFill>
                  <a:srgbClr val="0000FF"/>
                </a:solidFill>
                <a:latin typeface="Times New Roman" pitchFamily="18" charset="0"/>
                <a:cs typeface="Times New Roman" pitchFamily="18" charset="0"/>
              </a:rPr>
              <a:t> </a:t>
            </a:r>
            <a:r>
              <a:rPr lang="en-US" sz="3500" b="1" i="1" dirty="0" err="1" smtClean="0">
                <a:solidFill>
                  <a:srgbClr val="0000FF"/>
                </a:solidFill>
                <a:latin typeface="Times New Roman" pitchFamily="18" charset="0"/>
                <a:cs typeface="Times New Roman" pitchFamily="18" charset="0"/>
              </a:rPr>
              <a:t>trì</a:t>
            </a:r>
            <a:endParaRPr lang="en-US" sz="3500" b="1" dirty="0">
              <a:solidFill>
                <a:srgbClr val="0000FF"/>
              </a:solidFill>
              <a:latin typeface="Times New Roman" pitchFamily="18" charset="0"/>
              <a:cs typeface="Times New Roman" pitchFamily="18" charset="0"/>
            </a:endParaRPr>
          </a:p>
          <a:p>
            <a:pPr>
              <a:buNone/>
            </a:pPr>
            <a:r>
              <a:rPr lang="en-US" sz="3500" b="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Siêng</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năng</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kiên</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trì</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sẽ</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giúp</a:t>
            </a:r>
            <a:r>
              <a:rPr lang="en-US" sz="3500" b="1" i="1" dirty="0" smtClean="0">
                <a:latin typeface="Times New Roman" pitchFamily="18" charset="0"/>
                <a:cs typeface="Times New Roman" pitchFamily="18" charset="0"/>
              </a:rPr>
              <a:t> con </a:t>
            </a:r>
            <a:r>
              <a:rPr lang="en-US" sz="3500" b="1" i="1" dirty="0" err="1" smtClean="0">
                <a:latin typeface="Times New Roman" pitchFamily="18" charset="0"/>
                <a:cs typeface="Times New Roman" pitchFamily="18" charset="0"/>
              </a:rPr>
              <a:t>người</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thành</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công</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trong</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công</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việc</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và</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cuộc</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sống</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Người</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siêng</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năng</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xẽ</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được</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mọi</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người</a:t>
            </a:r>
            <a:r>
              <a:rPr lang="en-US" sz="3500" b="1" i="1" dirty="0" smtClean="0">
                <a:latin typeface="Times New Roman" pitchFamily="18" charset="0"/>
                <a:cs typeface="Times New Roman" pitchFamily="18" charset="0"/>
              </a:rPr>
              <a:t> tin </a:t>
            </a:r>
            <a:r>
              <a:rPr lang="en-US" sz="3500" b="1" i="1" dirty="0" err="1" smtClean="0">
                <a:latin typeface="Times New Roman" pitchFamily="18" charset="0"/>
                <a:cs typeface="Times New Roman" pitchFamily="18" charset="0"/>
              </a:rPr>
              <a:t>tưởng</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và</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yêu</a:t>
            </a:r>
            <a:r>
              <a:rPr lang="en-US" sz="3500" b="1" i="1" dirty="0" smtClean="0">
                <a:latin typeface="Times New Roman" pitchFamily="18" charset="0"/>
                <a:cs typeface="Times New Roman" pitchFamily="18" charset="0"/>
              </a:rPr>
              <a:t> </a:t>
            </a:r>
            <a:r>
              <a:rPr lang="en-US" sz="3500" b="1" i="1" dirty="0" err="1" smtClean="0">
                <a:latin typeface="Times New Roman" pitchFamily="18" charset="0"/>
                <a:cs typeface="Times New Roman" pitchFamily="18" charset="0"/>
              </a:rPr>
              <a:t>quý</a:t>
            </a:r>
            <a:endParaRPr lang="en-US" sz="3500" b="1" dirty="0" smtClean="0">
              <a:latin typeface="Times New Roman" pitchFamily="18" charset="0"/>
              <a:cs typeface="Times New Roman" pitchFamily="18" charset="0"/>
            </a:endParaRPr>
          </a:p>
          <a:p>
            <a:pPr lvl="0">
              <a:buNone/>
            </a:pPr>
            <a:endParaRPr lang="en-US" sz="3500" b="1" dirty="0">
              <a:latin typeface="Times New Roman" pitchFamily="18" charset="0"/>
              <a:cs typeface="Times New Roman" pitchFamily="18"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368995" y="3857550"/>
            <a:ext cx="5255015" cy="1015663"/>
          </a:xfrm>
          <a:prstGeom prst="rect">
            <a:avLst/>
          </a:prstGeom>
          <a:noFill/>
        </p:spPr>
        <p:txBody>
          <a:bodyPr wrap="square" rtlCol="0">
            <a:spAutoFit/>
          </a:bodyPr>
          <a:lstStyle/>
          <a:p>
            <a:pPr algn="ctr" defTabSz="457200"/>
            <a:r>
              <a:rPr lang="en-US" altLang="zh-CN" sz="6000" b="1" dirty="0" smtClean="0">
                <a:solidFill>
                  <a:srgbClr val="FF0000"/>
                </a:solidFill>
                <a:latin typeface="Times New Roman" pitchFamily="18" charset="0"/>
                <a:ea typeface="华康海报体W12" panose="040B0C09000000000000" pitchFamily="81" charset="-122"/>
                <a:cs typeface="Times New Roman" pitchFamily="18" charset="0"/>
              </a:rPr>
              <a:t>I. </a:t>
            </a:r>
            <a:r>
              <a:rPr lang="en-US" altLang="zh-CN" sz="6000" b="1" dirty="0" err="1" smtClean="0">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60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000" b="1" dirty="0" err="1" smtClean="0">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0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76888" y="2110961"/>
              <a:ext cx="331585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dirty="0" smtClean="0">
                  <a:solidFill>
                    <a:srgbClr val="0000FF"/>
                  </a:solidFill>
                  <a:latin typeface="Times New Roman" pitchFamily="18" charset="0"/>
                  <a:ea typeface="Helvetica Neue"/>
                  <a:cs typeface="Times New Roman" pitchFamily="18" charset="0"/>
                </a:rPr>
                <a:t>TIẾT 6,7,8: </a:t>
              </a:r>
              <a:r>
                <a:rPr lang="en-US" altLang="en-US" sz="2800" b="1" dirty="0" err="1" smtClean="0">
                  <a:solidFill>
                    <a:srgbClr val="0000FF"/>
                  </a:solidFill>
                  <a:latin typeface="Times New Roman" pitchFamily="18" charset="0"/>
                  <a:ea typeface="Helvetica Neue"/>
                  <a:cs typeface="Times New Roman" pitchFamily="18" charset="0"/>
                </a:rPr>
                <a:t>Bài</a:t>
              </a:r>
              <a:r>
                <a:rPr lang="en-US" altLang="en-US" sz="2800" b="1" dirty="0" smtClean="0">
                  <a:solidFill>
                    <a:srgbClr val="0000FF"/>
                  </a:solidFill>
                  <a:latin typeface="Times New Roman" pitchFamily="18" charset="0"/>
                  <a:ea typeface="Helvetica Neue"/>
                  <a:cs typeface="Times New Roman" pitchFamily="18" charset="0"/>
                </a:rPr>
                <a:t> 3:</a:t>
              </a:r>
              <a:r>
                <a:rPr lang="en-US" altLang="en-US" sz="28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2800" b="1" dirty="0" smtClean="0">
                  <a:solidFill>
                    <a:srgbClr val="FF0000"/>
                  </a:solidFill>
                  <a:latin typeface="Times New Roman" pitchFamily="18" charset="0"/>
                  <a:ea typeface="Helvetica Neue"/>
                  <a:cs typeface="Times New Roman" pitchFamily="18" charset="0"/>
                </a:rPr>
                <a:t>SIÊNG NĂNG, KIÊN TRÌ</a:t>
              </a:r>
            </a:p>
          </p:txBody>
        </p:sp>
      </p:grpSp>
      <p:sp>
        <p:nvSpPr>
          <p:cNvPr id="2" name="TextBox 1"/>
          <p:cNvSpPr txBox="1"/>
          <p:nvPr/>
        </p:nvSpPr>
        <p:spPr>
          <a:xfrm>
            <a:off x="2150772" y="5602310"/>
            <a:ext cx="2977820" cy="646331"/>
          </a:xfrm>
          <a:prstGeom prst="rect">
            <a:avLst/>
          </a:prstGeom>
          <a:noFill/>
        </p:spPr>
        <p:txBody>
          <a:bodyPr wrap="square" rtlCol="0">
            <a:spAutoFit/>
          </a:bodyPr>
          <a:lstStyle/>
          <a:p>
            <a:r>
              <a:rPr lang="en-US" dirty="0" smtClean="0"/>
              <a:t>GV ĐÀO THỊ THU HÀ</a:t>
            </a:r>
          </a:p>
          <a:p>
            <a:endParaRPr lang="en-US" dirty="0"/>
          </a:p>
        </p:txBody>
      </p:sp>
    </p:spTree>
    <p:extLst>
      <p:ext uri="{BB962C8B-B14F-4D97-AF65-F5344CB8AC3E}">
        <p14:creationId xmlns:p14="http://schemas.microsoft.com/office/powerpoint/2010/main" val="12947375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370218"/>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smtClean="0">
                <a:solidFill>
                  <a:prstClr val="black"/>
                </a:solidFill>
                <a:latin typeface="Times New Roman" pitchFamily="18" charset="0"/>
                <a:ea typeface="Cambria" panose="02040503050406030204" pitchFamily="18" charset="0"/>
                <a:cs typeface="Times New Roman" pitchFamily="18" charset="0"/>
              </a:rPr>
              <a:t>Em </a:t>
            </a:r>
            <a:r>
              <a:rPr lang="en-US" sz="2800" b="1" dirty="0" err="1" smtClean="0">
                <a:solidFill>
                  <a:prstClr val="black"/>
                </a:solidFill>
                <a:latin typeface="Times New Roman" pitchFamily="18" charset="0"/>
                <a:ea typeface="Cambria" panose="02040503050406030204" pitchFamily="18" charset="0"/>
                <a:cs typeface="Times New Roman" pitchFamily="18" charset="0"/>
              </a:rPr>
              <a:t>đã</a:t>
            </a:r>
            <a:r>
              <a:rPr lang="vi-VN" sz="2800" b="1" dirty="0" smtClean="0">
                <a:solidFill>
                  <a:prstClr val="black"/>
                </a:solidFill>
                <a:latin typeface="Times New Roman" pitchFamily="18" charset="0"/>
                <a:ea typeface="Cambria" panose="02040503050406030204" pitchFamily="18" charset="0"/>
                <a:cs typeface="Times New Roman" pitchFamily="18" charset="0"/>
              </a:rPr>
              <a:t> </a:t>
            </a:r>
            <a:r>
              <a:rPr lang="vi-VN" sz="2800" b="1" dirty="0">
                <a:solidFill>
                  <a:prstClr val="black"/>
                </a:solidFill>
                <a:latin typeface="Times New Roman" pitchFamily="18" charset="0"/>
                <a:ea typeface="Cambria" panose="02040503050406030204" pitchFamily="18" charset="0"/>
                <a:cs typeface="Times New Roman" pitchFamily="18" charset="0"/>
              </a:rPr>
              <a:t>thực hiện một việc làm thể hiện </a:t>
            </a:r>
            <a:r>
              <a:rPr lang="en-US" sz="2800" b="1" dirty="0" err="1" smtClean="0">
                <a:solidFill>
                  <a:prstClr val="black"/>
                </a:solidFill>
                <a:latin typeface="Times New Roman" pitchFamily="18" charset="0"/>
                <a:ea typeface="Cambria" panose="02040503050406030204" pitchFamily="18" charset="0"/>
                <a:cs typeface="Times New Roman" pitchFamily="18" charset="0"/>
              </a:rPr>
              <a:t>siêng</a:t>
            </a:r>
            <a:r>
              <a:rPr lang="en-US" sz="2800" b="1" dirty="0" smtClean="0">
                <a:solidFill>
                  <a:prstClr val="black"/>
                </a:solidFill>
                <a:latin typeface="Times New Roman" pitchFamily="18" charset="0"/>
                <a:ea typeface="Cambria" panose="02040503050406030204" pitchFamily="18" charset="0"/>
                <a:cs typeface="Times New Roman" pitchFamily="18" charset="0"/>
              </a:rPr>
              <a:t> </a:t>
            </a:r>
            <a:r>
              <a:rPr lang="en-US" sz="2800" b="1" dirty="0" err="1" smtClean="0">
                <a:solidFill>
                  <a:prstClr val="black"/>
                </a:solidFill>
                <a:latin typeface="Times New Roman" pitchFamily="18" charset="0"/>
                <a:ea typeface="Cambria" panose="02040503050406030204" pitchFamily="18" charset="0"/>
                <a:cs typeface="Times New Roman" pitchFamily="18" charset="0"/>
              </a:rPr>
              <a:t>năng</a:t>
            </a:r>
            <a:r>
              <a:rPr lang="en-US" sz="2800" b="1" dirty="0" smtClean="0">
                <a:solidFill>
                  <a:prstClr val="black"/>
                </a:solidFill>
                <a:latin typeface="Times New Roman" pitchFamily="18" charset="0"/>
                <a:ea typeface="Cambria" panose="02040503050406030204" pitchFamily="18" charset="0"/>
                <a:cs typeface="Times New Roman" pitchFamily="18" charset="0"/>
              </a:rPr>
              <a:t>, </a:t>
            </a:r>
            <a:r>
              <a:rPr lang="en-US" sz="2800" b="1" dirty="0" err="1" smtClean="0">
                <a:solidFill>
                  <a:prstClr val="black"/>
                </a:solidFill>
                <a:latin typeface="Times New Roman" pitchFamily="18" charset="0"/>
                <a:ea typeface="Cambria" panose="02040503050406030204" pitchFamily="18" charset="0"/>
                <a:cs typeface="Times New Roman" pitchFamily="18" charset="0"/>
              </a:rPr>
              <a:t>kiên</a:t>
            </a:r>
            <a:r>
              <a:rPr lang="en-US" sz="2800" b="1" dirty="0" smtClean="0">
                <a:solidFill>
                  <a:prstClr val="black"/>
                </a:solidFill>
                <a:latin typeface="Times New Roman" pitchFamily="18" charset="0"/>
                <a:ea typeface="Cambria" panose="02040503050406030204" pitchFamily="18" charset="0"/>
                <a:cs typeface="Times New Roman" pitchFamily="18" charset="0"/>
              </a:rPr>
              <a:t> </a:t>
            </a:r>
            <a:r>
              <a:rPr lang="en-US" sz="2800" b="1" dirty="0" err="1" smtClean="0">
                <a:solidFill>
                  <a:prstClr val="black"/>
                </a:solidFill>
                <a:latin typeface="Times New Roman" pitchFamily="18" charset="0"/>
                <a:ea typeface="Cambria" panose="02040503050406030204" pitchFamily="18" charset="0"/>
                <a:cs typeface="Times New Roman" pitchFamily="18" charset="0"/>
              </a:rPr>
              <a:t>trì</a:t>
            </a:r>
            <a:r>
              <a:rPr lang="vi-VN" sz="2800" b="1" dirty="0" smtClean="0">
                <a:solidFill>
                  <a:prstClr val="black"/>
                </a:solidFill>
                <a:latin typeface="Times New Roman" pitchFamily="18" charset="0"/>
                <a:ea typeface="Cambria" panose="02040503050406030204" pitchFamily="18" charset="0"/>
                <a:cs typeface="Times New Roman" pitchFamily="18" charset="0"/>
              </a:rPr>
              <a:t> </a:t>
            </a:r>
            <a:r>
              <a:rPr lang="vi-VN" sz="2800" b="1" dirty="0">
                <a:solidFill>
                  <a:prstClr val="black"/>
                </a:solidFill>
                <a:latin typeface="Times New Roman" pitchFamily="18" charset="0"/>
                <a:ea typeface="Cambria" panose="02040503050406030204" pitchFamily="18" charset="0"/>
                <a:cs typeface="Times New Roman" pitchFamily="18" charset="0"/>
              </a:rPr>
              <a:t>trong gia đình và chia sẻ trước lớp.</a:t>
            </a:r>
            <a:endParaRPr lang="en-US" sz="2800" b="1" dirty="0">
              <a:solidFill>
                <a:prstClr val="black"/>
              </a:solidFill>
              <a:latin typeface="Times New Roman" pitchFamily="18" charset="0"/>
              <a:ea typeface="Cambria" panose="02040503050406030204" pitchFamily="18" charset="0"/>
              <a:cs typeface="Times New Roman"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Times New Roman" pitchFamily="18" charset="0"/>
                <a:ea typeface="Cambria" panose="02040503050406030204" pitchFamily="18" charset="0"/>
                <a:cs typeface="Times New Roman" pitchFamily="18" charset="0"/>
              </a:rPr>
              <a:t>Em </a:t>
            </a:r>
            <a:r>
              <a:rPr lang="en-US" sz="2800" b="1" dirty="0" err="1" smtClean="0">
                <a:solidFill>
                  <a:prstClr val="black"/>
                </a:solidFill>
                <a:latin typeface="Times New Roman" pitchFamily="18" charset="0"/>
                <a:ea typeface="Cambria" panose="02040503050406030204" pitchFamily="18" charset="0"/>
                <a:cs typeface="Times New Roman" pitchFamily="18" charset="0"/>
              </a:rPr>
              <a:t>đã</a:t>
            </a:r>
            <a:r>
              <a:rPr lang="vi-VN" sz="2800" b="1" dirty="0" smtClean="0">
                <a:solidFill>
                  <a:prstClr val="black"/>
                </a:solidFill>
                <a:latin typeface="Times New Roman" pitchFamily="18" charset="0"/>
                <a:ea typeface="Cambria" panose="02040503050406030204" pitchFamily="18" charset="0"/>
                <a:cs typeface="Times New Roman" pitchFamily="18" charset="0"/>
              </a:rPr>
              <a:t> </a:t>
            </a:r>
            <a:r>
              <a:rPr lang="vi-VN" sz="2800" b="1" dirty="0">
                <a:solidFill>
                  <a:prstClr val="black"/>
                </a:solidFill>
                <a:latin typeface="Times New Roman" pitchFamily="18" charset="0"/>
                <a:ea typeface="Cambria" panose="02040503050406030204" pitchFamily="18" charset="0"/>
                <a:cs typeface="Times New Roman" pitchFamily="18" charset="0"/>
              </a:rPr>
              <a:t>thực hiện một hành động hay một lời nói cụ thể thể hiện </a:t>
            </a:r>
            <a:r>
              <a:rPr lang="en-US" sz="2800" b="1" dirty="0" err="1" smtClean="0">
                <a:solidFill>
                  <a:prstClr val="black"/>
                </a:solidFill>
                <a:latin typeface="Times New Roman" pitchFamily="18" charset="0"/>
                <a:ea typeface="Cambria" panose="02040503050406030204" pitchFamily="18" charset="0"/>
                <a:cs typeface="Times New Roman" pitchFamily="18" charset="0"/>
              </a:rPr>
              <a:t>siêng</a:t>
            </a:r>
            <a:r>
              <a:rPr lang="en-US" sz="2800" b="1" dirty="0" smtClean="0">
                <a:solidFill>
                  <a:prstClr val="black"/>
                </a:solidFill>
                <a:latin typeface="Times New Roman" pitchFamily="18" charset="0"/>
                <a:ea typeface="Cambria" panose="02040503050406030204" pitchFamily="18" charset="0"/>
                <a:cs typeface="Times New Roman" pitchFamily="18" charset="0"/>
              </a:rPr>
              <a:t> </a:t>
            </a:r>
            <a:r>
              <a:rPr lang="en-US" sz="2800" b="1" dirty="0" err="1" smtClean="0">
                <a:solidFill>
                  <a:prstClr val="black"/>
                </a:solidFill>
                <a:latin typeface="Times New Roman" pitchFamily="18" charset="0"/>
                <a:ea typeface="Cambria" panose="02040503050406030204" pitchFamily="18" charset="0"/>
                <a:cs typeface="Times New Roman" pitchFamily="18" charset="0"/>
              </a:rPr>
              <a:t>năng</a:t>
            </a:r>
            <a:r>
              <a:rPr lang="en-US" sz="2800" b="1" dirty="0" smtClean="0">
                <a:solidFill>
                  <a:prstClr val="black"/>
                </a:solidFill>
                <a:latin typeface="Times New Roman" pitchFamily="18" charset="0"/>
                <a:ea typeface="Cambria" panose="02040503050406030204" pitchFamily="18" charset="0"/>
                <a:cs typeface="Times New Roman" pitchFamily="18" charset="0"/>
              </a:rPr>
              <a:t>, </a:t>
            </a:r>
            <a:r>
              <a:rPr lang="en-US" sz="2800" b="1" dirty="0" err="1" smtClean="0">
                <a:solidFill>
                  <a:prstClr val="black"/>
                </a:solidFill>
                <a:latin typeface="Times New Roman" pitchFamily="18" charset="0"/>
                <a:ea typeface="Cambria" panose="02040503050406030204" pitchFamily="18" charset="0"/>
                <a:cs typeface="Times New Roman" pitchFamily="18" charset="0"/>
              </a:rPr>
              <a:t>kiên</a:t>
            </a:r>
            <a:r>
              <a:rPr lang="en-US" sz="2800" b="1" dirty="0" smtClean="0">
                <a:solidFill>
                  <a:prstClr val="black"/>
                </a:solidFill>
                <a:latin typeface="Times New Roman" pitchFamily="18" charset="0"/>
                <a:ea typeface="Cambria" panose="02040503050406030204" pitchFamily="18" charset="0"/>
                <a:cs typeface="Times New Roman" pitchFamily="18" charset="0"/>
              </a:rPr>
              <a:t> </a:t>
            </a:r>
            <a:r>
              <a:rPr lang="en-US" sz="2800" b="1" dirty="0" err="1" smtClean="0">
                <a:solidFill>
                  <a:prstClr val="black"/>
                </a:solidFill>
                <a:latin typeface="Times New Roman" pitchFamily="18" charset="0"/>
                <a:ea typeface="Cambria" panose="02040503050406030204" pitchFamily="18" charset="0"/>
                <a:cs typeface="Times New Roman" pitchFamily="18" charset="0"/>
              </a:rPr>
              <a:t>trì</a:t>
            </a:r>
            <a:r>
              <a:rPr lang="en-US" sz="2800" b="1" dirty="0" smtClean="0">
                <a:solidFill>
                  <a:prstClr val="black"/>
                </a:solidFill>
                <a:latin typeface="Times New Roman" pitchFamily="18" charset="0"/>
                <a:ea typeface="Cambria" panose="02040503050406030204" pitchFamily="18" charset="0"/>
                <a:cs typeface="Times New Roman" pitchFamily="18" charset="0"/>
              </a:rPr>
              <a:t> </a:t>
            </a:r>
            <a:r>
              <a:rPr lang="en-US" sz="2800" b="1" dirty="0" err="1" smtClean="0">
                <a:solidFill>
                  <a:prstClr val="black"/>
                </a:solidFill>
                <a:latin typeface="Times New Roman" pitchFamily="18" charset="0"/>
                <a:ea typeface="Cambria" panose="02040503050406030204" pitchFamily="18" charset="0"/>
                <a:cs typeface="Times New Roman" pitchFamily="18" charset="0"/>
              </a:rPr>
              <a:t>ngoài</a:t>
            </a:r>
            <a:r>
              <a:rPr lang="en-US" sz="2800" b="1" dirty="0" smtClean="0">
                <a:solidFill>
                  <a:prstClr val="black"/>
                </a:solidFill>
                <a:latin typeface="Times New Roman" pitchFamily="18" charset="0"/>
                <a:ea typeface="Cambria" panose="02040503050406030204" pitchFamily="18" charset="0"/>
                <a:cs typeface="Times New Roman" pitchFamily="18" charset="0"/>
              </a:rPr>
              <a:t> </a:t>
            </a:r>
            <a:r>
              <a:rPr lang="en-US" sz="2800" b="1" dirty="0" err="1" smtClean="0">
                <a:solidFill>
                  <a:prstClr val="black"/>
                </a:solidFill>
                <a:latin typeface="Times New Roman" pitchFamily="18" charset="0"/>
                <a:ea typeface="Cambria" panose="02040503050406030204" pitchFamily="18" charset="0"/>
                <a:cs typeface="Times New Roman" pitchFamily="18" charset="0"/>
              </a:rPr>
              <a:t>xã</a:t>
            </a:r>
            <a:r>
              <a:rPr lang="en-US" sz="2800" b="1" dirty="0" smtClean="0">
                <a:solidFill>
                  <a:prstClr val="black"/>
                </a:solidFill>
                <a:latin typeface="Times New Roman" pitchFamily="18" charset="0"/>
                <a:ea typeface="Cambria" panose="02040503050406030204" pitchFamily="18" charset="0"/>
                <a:cs typeface="Times New Roman" pitchFamily="18" charset="0"/>
              </a:rPr>
              <a:t> </a:t>
            </a:r>
            <a:r>
              <a:rPr lang="en-US" sz="2800" b="1" dirty="0" err="1" smtClean="0">
                <a:solidFill>
                  <a:prstClr val="black"/>
                </a:solidFill>
                <a:latin typeface="Times New Roman" pitchFamily="18" charset="0"/>
                <a:ea typeface="Cambria" panose="02040503050406030204" pitchFamily="18" charset="0"/>
                <a:cs typeface="Times New Roman" pitchFamily="18" charset="0"/>
              </a:rPr>
              <a:t>hội</a:t>
            </a:r>
            <a:r>
              <a:rPr lang="en-US" sz="2800" b="1" dirty="0" smtClean="0">
                <a:solidFill>
                  <a:prstClr val="black"/>
                </a:solidFill>
                <a:latin typeface="Times New Roman" pitchFamily="18" charset="0"/>
                <a:ea typeface="Cambria" panose="02040503050406030204" pitchFamily="18" charset="0"/>
                <a:cs typeface="Times New Roman" pitchFamily="18" charset="0"/>
              </a:rPr>
              <a:t>.</a:t>
            </a:r>
            <a:endParaRPr lang="en-US" sz="2800" b="1" dirty="0">
              <a:solidFill>
                <a:prstClr val="black"/>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xmlns=""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2400" b="1" dirty="0" err="1" smtClean="0">
                <a:solidFill>
                  <a:srgbClr val="FF0000"/>
                </a:solidFill>
                <a:latin typeface="Times New Roman" pitchFamily="18" charset="0"/>
                <a:ea typeface="Times New Roman" panose="02020603050405020304" pitchFamily="18" charset="0"/>
                <a:cs typeface="Times New Roman" pitchFamily="18" charset="0"/>
              </a:rPr>
              <a:t>Hoạt</a:t>
            </a:r>
            <a:r>
              <a:rPr lang="en-US" sz="2400" b="1" dirty="0" smtClean="0">
                <a:solidFill>
                  <a:srgbClr val="FF0000"/>
                </a:solidFill>
                <a:latin typeface="Times New Roman" pitchFamily="18" charset="0"/>
                <a:ea typeface="Times New Roman" panose="02020603050405020304" pitchFamily="18" charset="0"/>
                <a:cs typeface="Times New Roman" pitchFamily="18" charset="0"/>
              </a:rPr>
              <a:t> </a:t>
            </a:r>
            <a:r>
              <a:rPr lang="en-US" sz="2400" b="1" dirty="0" err="1" smtClean="0">
                <a:solidFill>
                  <a:srgbClr val="FF0000"/>
                </a:solidFill>
                <a:latin typeface="Times New Roman" pitchFamily="18" charset="0"/>
                <a:ea typeface="Times New Roman" panose="02020603050405020304" pitchFamily="18" charset="0"/>
                <a:cs typeface="Times New Roman" pitchFamily="18" charset="0"/>
              </a:rPr>
              <a:t>động</a:t>
            </a:r>
            <a:r>
              <a:rPr lang="en-US" sz="2400" b="1" dirty="0" smtClean="0">
                <a:solidFill>
                  <a:srgbClr val="FF0000"/>
                </a:solidFill>
                <a:latin typeface="Times New Roman" pitchFamily="18" charset="0"/>
                <a:ea typeface="Times New Roman" panose="02020603050405020304" pitchFamily="18" charset="0"/>
                <a:cs typeface="Times New Roman" pitchFamily="18" charset="0"/>
              </a:rPr>
              <a:t>: </a:t>
            </a:r>
            <a:r>
              <a:rPr lang="vi-VN" sz="2400" b="1" dirty="0">
                <a:solidFill>
                  <a:srgbClr val="FF0000"/>
                </a:solidFill>
                <a:latin typeface="Times New Roman" pitchFamily="18" charset="0"/>
                <a:ea typeface="Arial" panose="020B0604020202020204" pitchFamily="34" charset="0"/>
                <a:cs typeface="Times New Roman" pitchFamily="18" charset="0"/>
              </a:rPr>
              <a:t>Thực hiện hành </a:t>
            </a:r>
            <a:r>
              <a:rPr lang="vi-VN" sz="2400" b="1">
                <a:solidFill>
                  <a:srgbClr val="FF0000"/>
                </a:solidFill>
                <a:latin typeface="Times New Roman" pitchFamily="18" charset="0"/>
                <a:ea typeface="Arial" panose="020B0604020202020204" pitchFamily="34" charset="0"/>
                <a:cs typeface="Times New Roman" pitchFamily="18" charset="0"/>
              </a:rPr>
              <a:t>động </a:t>
            </a:r>
            <a:r>
              <a:rPr lang="en-US" sz="2400" b="1" smtClean="0">
                <a:solidFill>
                  <a:srgbClr val="FF0000"/>
                </a:solidFill>
                <a:latin typeface="Times New Roman" pitchFamily="18" charset="0"/>
                <a:ea typeface="Arial" panose="020B0604020202020204" pitchFamily="34" charset="0"/>
                <a:cs typeface="Times New Roman" pitchFamily="18" charset="0"/>
              </a:rPr>
              <a:t>siêng năng, kiên trì</a:t>
            </a:r>
            <a:r>
              <a:rPr lang="vi-VN" sz="2400" b="1" smtClean="0">
                <a:solidFill>
                  <a:srgbClr val="FF0000"/>
                </a:solidFill>
                <a:latin typeface="Times New Roman" pitchFamily="18" charset="0"/>
                <a:ea typeface="Arial" panose="020B0604020202020204" pitchFamily="34" charset="0"/>
                <a:cs typeface="Times New Roman" pitchFamily="18" charset="0"/>
              </a:rPr>
              <a:t>.</a:t>
            </a:r>
            <a:endParaRPr lang="en-US" sz="2400" b="1" dirty="0">
              <a:solidFill>
                <a:srgbClr val="FF0000"/>
              </a:solidFill>
              <a:latin typeface="Times New Roman" pitchFamily="18" charset="0"/>
              <a:ea typeface="Arial" panose="020B0604020202020204" pitchFamily="34"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Times New Roman" pitchFamily="18" charset="0"/>
                  <a:ea typeface="Helvetica Neue"/>
                  <a:cs typeface="Times New Roman" pitchFamily="18" charset="0"/>
                </a:rPr>
                <a:t>Bài</a:t>
              </a:r>
              <a:r>
                <a:rPr lang="en-US" altLang="en-US" sz="4400" b="1" dirty="0" smtClean="0">
                  <a:solidFill>
                    <a:srgbClr val="0000FF"/>
                  </a:solidFill>
                  <a:latin typeface="Times New Roman" pitchFamily="18" charset="0"/>
                  <a:ea typeface="Helvetica Neue"/>
                  <a:cs typeface="Times New Roman" pitchFamily="18" charset="0"/>
                </a:rPr>
                <a:t> 3:</a:t>
              </a:r>
              <a:r>
                <a:rPr lang="en-US" altLang="en-US" sz="44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400" b="1" dirty="0" err="1" smtClean="0">
                  <a:solidFill>
                    <a:srgbClr val="FF0000"/>
                  </a:solidFill>
                  <a:latin typeface="Times New Roman" pitchFamily="18" charset="0"/>
                  <a:ea typeface="Helvetica Neue"/>
                  <a:cs typeface="Times New Roman" pitchFamily="18" charset="0"/>
                </a:rPr>
                <a:t>Siêng</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b="1" dirty="0" err="1" smtClean="0">
                  <a:solidFill>
                    <a:srgbClr val="FF0000"/>
                  </a:solidFill>
                  <a:latin typeface="Times New Roman" pitchFamily="18" charset="0"/>
                  <a:ea typeface="Helvetica Neue"/>
                  <a:cs typeface="Times New Roman" pitchFamily="18" charset="0"/>
                </a:rPr>
                <a:t>năng</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b="1" dirty="0" err="1" smtClean="0">
                  <a:solidFill>
                    <a:srgbClr val="FF0000"/>
                  </a:solidFill>
                  <a:latin typeface="Times New Roman" pitchFamily="18" charset="0"/>
                  <a:ea typeface="Helvetica Neue"/>
                  <a:cs typeface="Times New Roman" pitchFamily="18" charset="0"/>
                </a:rPr>
                <a:t>kiên</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b="1" dirty="0" err="1" smtClean="0">
                  <a:solidFill>
                    <a:srgbClr val="FF0000"/>
                  </a:solidFill>
                  <a:latin typeface="Times New Roman" pitchFamily="18" charset="0"/>
                  <a:ea typeface="Helvetica Neue"/>
                  <a:cs typeface="Times New Roman" pitchFamily="18" charset="0"/>
                </a:rPr>
                <a:t>trì</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dirty="0" err="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49052" y="215693"/>
            <a:ext cx="41777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000" b="1" smtClean="0">
                <a:solidFill>
                  <a:srgbClr val="0070C0"/>
                </a:solidFill>
                <a:latin typeface="Times New Roman" panose="02020603050405020304" pitchFamily="18" charset="0"/>
                <a:cs typeface="Times New Roman" panose="02020603050405020304" pitchFamily="18" charset="0"/>
              </a:rPr>
              <a:t>Quan sát tranh và trả lời câu hỏi</a:t>
            </a:r>
            <a:endParaRPr lang="en-US" altLang="en-US" sz="1600" dirty="0">
              <a:solidFill>
                <a:srgbClr val="5F5F5F"/>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8" name="Ảnh 17" descr="tải xuống.jpg"/>
          <p:cNvPicPr>
            <a:picLocks noChangeAspect="1"/>
          </p:cNvPicPr>
          <p:nvPr/>
        </p:nvPicPr>
        <p:blipFill>
          <a:blip r:embed="rId8"/>
          <a:stretch>
            <a:fillRect/>
          </a:stretch>
        </p:blipFill>
        <p:spPr>
          <a:xfrm>
            <a:off x="320842" y="1925054"/>
            <a:ext cx="5117432" cy="2967788"/>
          </a:xfrm>
          <a:prstGeom prst="rect">
            <a:avLst/>
          </a:prstGeom>
        </p:spPr>
      </p:pic>
      <p:pic>
        <p:nvPicPr>
          <p:cNvPr id="14" name="Ảnh 13" descr="IMG_0358.jpg"/>
          <p:cNvPicPr>
            <a:picLocks noChangeAspect="1"/>
          </p:cNvPicPr>
          <p:nvPr/>
        </p:nvPicPr>
        <p:blipFill>
          <a:blip r:embed="rId9" cstate="print"/>
          <a:stretch>
            <a:fillRect/>
          </a:stretch>
        </p:blipFill>
        <p:spPr>
          <a:xfrm>
            <a:off x="6384758" y="1876925"/>
            <a:ext cx="5534525" cy="3288633"/>
          </a:xfrm>
          <a:prstGeom prst="rect">
            <a:avLst/>
          </a:prstGeom>
        </p:spPr>
      </p:pic>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5274909"/>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4159558" y="5618538"/>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61157350"/>
              </p:ext>
            </p:extLst>
          </p:nvPr>
        </p:nvGraphicFramePr>
        <p:xfrm>
          <a:off x="395591" y="2520840"/>
          <a:ext cx="5143558" cy="3435096"/>
        </p:xfrm>
        <a:graphic>
          <a:graphicData uri="http://schemas.openxmlformats.org/drawingml/2006/table">
            <a:tbl>
              <a:tblPr>
                <a:tableStyleId>{5C22544A-7EE6-4342-B048-85BDC9FD1C3A}</a:tableStyleId>
              </a:tblPr>
              <a:tblGrid>
                <a:gridCol w="5143558">
                  <a:extLst>
                    <a:ext uri="{9D8B030D-6E8A-4147-A177-3AD203B41FA5}">
                      <a16:colId xmlns:a16="http://schemas.microsoft.com/office/drawing/2014/main" xmlns="" val="20000"/>
                    </a:ext>
                  </a:extLst>
                </a:gridCol>
              </a:tblGrid>
              <a:tr h="3418291">
                <a:tc>
                  <a:txBody>
                    <a:bodyPr/>
                    <a:lstStyle/>
                    <a:p>
                      <a:pPr marL="203200" marR="0" indent="-203200" algn="just">
                        <a:lnSpc>
                          <a:spcPct val="115000"/>
                        </a:lnSpc>
                        <a:spcBef>
                          <a:spcPts val="0"/>
                        </a:spcBef>
                        <a:spcAft>
                          <a:spcPts val="0"/>
                        </a:spcAft>
                      </a:pPr>
                      <a:r>
                        <a:rPr lang="en-US" sz="2800" dirty="0" err="1" smtClean="0">
                          <a:solidFill>
                            <a:schemeClr val="tx1"/>
                          </a:solidFill>
                          <a:effectLst/>
                          <a:latin typeface="Times New Roman" pitchFamily="18" charset="0"/>
                          <a:cs typeface="Times New Roman" pitchFamily="18" charset="0"/>
                        </a:rPr>
                        <a:t>Năm</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học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này</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Hân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dự</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định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đăng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kí</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tham</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gia</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cuộc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thi</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hùng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biện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bằng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tiếng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Anh</a:t>
                      </a:r>
                      <a:r>
                        <a:rPr lang="en-US" sz="2800" baseline="0" dirty="0" smtClean="0">
                          <a:solidFill>
                            <a:schemeClr val="tx1"/>
                          </a:solidFill>
                          <a:effectLst/>
                          <a:latin typeface="Times New Roman" pitchFamily="18" charset="0"/>
                          <a:cs typeface="Times New Roman" pitchFamily="18" charset="0"/>
                        </a:rPr>
                        <a:t> do </a:t>
                      </a:r>
                      <a:r>
                        <a:rPr lang="en-US" sz="2800" baseline="0" dirty="0" err="1" smtClean="0">
                          <a:solidFill>
                            <a:schemeClr val="tx1"/>
                          </a:solidFill>
                          <a:effectLst/>
                          <a:latin typeface="Times New Roman" pitchFamily="18" charset="0"/>
                          <a:cs typeface="Times New Roman" pitchFamily="18" charset="0"/>
                        </a:rPr>
                        <a:t>nhà</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trường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tổ</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chức</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Nhưng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Hân</a:t>
                      </a:r>
                      <a:r>
                        <a:rPr lang="en-US" sz="2800" baseline="0" dirty="0" smtClean="0">
                          <a:solidFill>
                            <a:schemeClr val="tx1"/>
                          </a:solidFill>
                          <a:effectLst/>
                          <a:latin typeface="Times New Roman" pitchFamily="18" charset="0"/>
                          <a:cs typeface="Times New Roman" pitchFamily="18" charset="0"/>
                        </a:rPr>
                        <a:t> lo </a:t>
                      </a:r>
                      <a:r>
                        <a:rPr lang="en-US" sz="2800" baseline="0" dirty="0" err="1" smtClean="0">
                          <a:solidFill>
                            <a:schemeClr val="tx1"/>
                          </a:solidFill>
                          <a:effectLst/>
                          <a:latin typeface="Times New Roman" pitchFamily="18" charset="0"/>
                          <a:cs typeface="Times New Roman" pitchFamily="18" charset="0"/>
                        </a:rPr>
                        <a:t>lắng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vì</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vốn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từ</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vựng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tiếng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Anh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của</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mình</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còn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hạn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chế</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nên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đắn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đo</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không</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biết</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có</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nên</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dự</a:t>
                      </a:r>
                      <a:r>
                        <a:rPr lang="en-US" sz="2800" baseline="0" dirty="0" smtClean="0">
                          <a:solidFill>
                            <a:schemeClr val="tx1"/>
                          </a:solidFill>
                          <a:effectLst/>
                          <a:latin typeface="Times New Roman" pitchFamily="18" charset="0"/>
                          <a:cs typeface="Times New Roman" pitchFamily="18" charset="0"/>
                        </a:rPr>
                        <a:t> </a:t>
                      </a:r>
                      <a:r>
                        <a:rPr lang="en-US" sz="2800" baseline="0" dirty="0" err="1" smtClean="0">
                          <a:solidFill>
                            <a:schemeClr val="tx1"/>
                          </a:solidFill>
                          <a:effectLst/>
                          <a:latin typeface="Times New Roman" pitchFamily="18" charset="0"/>
                          <a:cs typeface="Times New Roman" pitchFamily="18" charset="0"/>
                        </a:rPr>
                        <a:t>thi</a:t>
                      </a:r>
                      <a:r>
                        <a:rPr lang="en-US" sz="2800" baseline="0" dirty="0" smtClean="0">
                          <a:solidFill>
                            <a:schemeClr val="tx1"/>
                          </a:solidFill>
                          <a:effectLst/>
                          <a:latin typeface="Times New Roman" pitchFamily="18" charset="0"/>
                          <a:cs typeface="Times New Roman" pitchFamily="18" charset="0"/>
                        </a:rPr>
                        <a:t> hay </a:t>
                      </a:r>
                      <a:r>
                        <a:rPr lang="en-US" sz="2800" baseline="0" dirty="0" err="1" smtClean="0">
                          <a:solidFill>
                            <a:schemeClr val="tx1"/>
                          </a:solidFill>
                          <a:effectLst/>
                          <a:latin typeface="Times New Roman" pitchFamily="18" charset="0"/>
                          <a:cs typeface="Times New Roman" pitchFamily="18" charset="0"/>
                        </a:rPr>
                        <a:t>không</a:t>
                      </a:r>
                      <a:r>
                        <a:rPr lang="en-US" sz="2800" baseline="0" dirty="0" smtClean="0">
                          <a:solidFill>
                            <a:schemeClr val="tx1"/>
                          </a:solidFill>
                          <a:effectLst/>
                          <a:latin typeface="Times New Roman" pitchFamily="18" charset="0"/>
                          <a:cs typeface="Times New Roman" pitchFamily="18" charset="0"/>
                        </a:rPr>
                        <a:t>.</a:t>
                      </a:r>
                      <a:endParaRPr lang="en-US" sz="2800" dirty="0">
                        <a:solidFill>
                          <a:schemeClr val="tx1"/>
                        </a:solidFill>
                        <a:effectLst/>
                        <a:latin typeface="Times New Roman" pitchFamily="18" charset="0"/>
                        <a:ea typeface="Arial" panose="020B0604020202020204" pitchFamily="34" charset="0"/>
                        <a:cs typeface="Times New Roman" pitchFamily="18" charset="0"/>
                      </a:endParaRPr>
                    </a:p>
                  </a:txBody>
                  <a:tcPr marL="0" marR="0" marT="0" marB="0">
                    <a:noFill/>
                  </a:tcPr>
                </a:tc>
                <a:extLst>
                  <a:ext uri="{0D108BD9-81ED-4DB2-BD59-A6C34878D82A}">
                    <a16:rowId xmlns:a16="http://schemas.microsoft.com/office/drawing/2014/main" xmlns=""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2593848"/>
        </p:xfrm>
        <a:graphic>
          <a:graphicData uri="http://schemas.openxmlformats.org/drawingml/2006/table">
            <a:tbl>
              <a:tblPr/>
              <a:tblGrid>
                <a:gridCol w="5211709">
                  <a:extLst>
                    <a:ext uri="{9D8B030D-6E8A-4147-A177-3AD203B41FA5}">
                      <a16:colId xmlns:a16="http://schemas.microsoft.com/office/drawing/2014/main" xmlns="" val="20000"/>
                    </a:ext>
                  </a:extLst>
                </a:gridCol>
              </a:tblGrid>
              <a:tr h="960120">
                <a:tc>
                  <a:txBody>
                    <a:bodyPr/>
                    <a:lstStyle/>
                    <a:p>
                      <a:pPr marL="190500" marR="0" indent="-190500" algn="just">
                        <a:lnSpc>
                          <a:spcPct val="115000"/>
                        </a:lnSpc>
                        <a:spcBef>
                          <a:spcPts val="0"/>
                        </a:spcBef>
                        <a:spcAft>
                          <a:spcPts val="0"/>
                        </a:spcAft>
                      </a:pPr>
                      <a:r>
                        <a:rPr lang="en-US" sz="3600" b="0" smtClean="0">
                          <a:effectLst/>
                          <a:latin typeface="#9Slide05 Israquella" pitchFamily="2" charset="0"/>
                          <a:ea typeface="Arial" panose="020B0604020202020204" pitchFamily="34" charset="0"/>
                        </a:rPr>
                        <a:t>L</a:t>
                      </a:r>
                      <a:r>
                        <a:rPr lang="en-US" sz="2800" b="0" smtClean="0">
                          <a:effectLst/>
                          <a:latin typeface="Times New Roman" pitchFamily="18" charset="0"/>
                          <a:ea typeface="Arial" panose="020B0604020202020204" pitchFamily="34" charset="0"/>
                          <a:cs typeface="Times New Roman" pitchFamily="18" charset="0"/>
                        </a:rPr>
                        <a:t>ớp</a:t>
                      </a:r>
                      <a:r>
                        <a:rPr lang="en-US" sz="2800" b="0" baseline="0" smtClean="0">
                          <a:effectLst/>
                          <a:latin typeface="Times New Roman" pitchFamily="18" charset="0"/>
                          <a:ea typeface="Arial" panose="020B0604020202020204" pitchFamily="34" charset="0"/>
                          <a:cs typeface="Times New Roman" pitchFamily="18" charset="0"/>
                        </a:rPr>
                        <a:t> 6A có phong trào thi đua giải các bài toán khó. Mặc dù là thành viên trong lớp nhưng Hòa thường xuyên bỏ qua, không làm những bài toán khó vì ngại suy nghĩ.</a:t>
                      </a:r>
                      <a:endParaRPr lang="en-US" sz="3600" b="0" dirty="0">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50275" y="0"/>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5" name="Picture 14" descr="IMG_1582517675295_1582518075254">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48031" y="-5212"/>
            <a:ext cx="1340525" cy="1221037"/>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999891" y="447264"/>
            <a:ext cx="10390004"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4097" name="Rectangle 1"/>
          <p:cNvSpPr>
            <a:spLocks noChangeArrowheads="1"/>
          </p:cNvSpPr>
          <p:nvPr/>
        </p:nvSpPr>
        <p:spPr bwMode="auto">
          <a:xfrm>
            <a:off x="1957136" y="2809464"/>
            <a:ext cx="802105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8763" algn="l"/>
              </a:tabLst>
            </a:pP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sưu</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tầm</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câu</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chuyện</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kể</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về</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sự</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siêng</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năng</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kiên</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trì</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của</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một</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bạn</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học</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sinh</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mà</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em</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biết</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Sau</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đó</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thiết</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kế</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và</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đăng</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trên</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tờ</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báo</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tường</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của</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lớp</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để</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chia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sẻ</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tấm</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gương</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đó</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với</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các</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bạn</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58763" algn="l"/>
              </a:tabLst>
            </a:pPr>
            <a:r>
              <a:rPr kumimoji="0" lang="en-US"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0"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kumimoji="0" lang="vi-VN"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Em hãy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nêu</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những</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biểu</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hiện</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chưa</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siêng</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năng</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kiên</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trì</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của</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bản</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thân</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và</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lập</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thực</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hiện</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kế</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hoạch</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để</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khắc</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phục</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nhược</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điểm</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Arial" pitchFamily="34" charset="0"/>
                <a:cs typeface="Times New Roman" pitchFamily="18" charset="0"/>
              </a:rPr>
              <a:t>này</a:t>
            </a:r>
            <a:r>
              <a:rPr kumimoji="0" lang="en-US" sz="24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grpSp>
        <p:nvGrpSpPr>
          <p:cNvPr id="3" name="Group 2"/>
          <p:cNvGrpSpPr/>
          <p:nvPr/>
        </p:nvGrpSpPr>
        <p:grpSpPr>
          <a:xfrm>
            <a:off x="919627" y="578106"/>
            <a:ext cx="10357973"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4"/>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smtClean="0">
                  <a:solidFill>
                    <a:srgbClr val="0000FF"/>
                  </a:solidFill>
                  <a:latin typeface="Times New Roman" pitchFamily="18" charset="0"/>
                  <a:ea typeface="Helvetica Neue"/>
                  <a:cs typeface="Times New Roman" pitchFamily="18" charset="0"/>
                </a:rPr>
                <a:t>Sắm vai tình huống về siêng năng, kiên trì </a:t>
              </a:r>
            </a:p>
          </p:txBody>
        </p:sp>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2" name="Group 2"/>
          <p:cNvGrpSpPr/>
          <p:nvPr/>
        </p:nvGrpSpPr>
        <p:grpSpPr>
          <a:xfrm>
            <a:off x="91962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Times New Roman" pitchFamily="18" charset="0"/>
                  <a:ea typeface="Helvetica Neue"/>
                  <a:cs typeface="Times New Roman" pitchFamily="18" charset="0"/>
                </a:rPr>
                <a:t>Bài</a:t>
              </a:r>
              <a:r>
                <a:rPr lang="en-US" altLang="en-US" sz="4400" b="1" dirty="0" smtClean="0">
                  <a:solidFill>
                    <a:srgbClr val="0000FF"/>
                  </a:solidFill>
                  <a:latin typeface="Times New Roman" pitchFamily="18" charset="0"/>
                  <a:ea typeface="Helvetica Neue"/>
                  <a:cs typeface="Times New Roman" pitchFamily="18" charset="0"/>
                </a:rPr>
                <a:t> 3:</a:t>
              </a:r>
              <a:r>
                <a:rPr lang="en-US" altLang="en-US" sz="44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400" b="1" dirty="0" err="1" smtClean="0">
                  <a:solidFill>
                    <a:srgbClr val="FF0000"/>
                  </a:solidFill>
                  <a:latin typeface="Times New Roman" pitchFamily="18" charset="0"/>
                  <a:ea typeface="Helvetica Neue"/>
                  <a:cs typeface="Times New Roman" pitchFamily="18" charset="0"/>
                </a:rPr>
                <a:t>Siêng</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b="1" dirty="0" err="1" smtClean="0">
                  <a:solidFill>
                    <a:srgbClr val="FF0000"/>
                  </a:solidFill>
                  <a:latin typeface="Times New Roman" pitchFamily="18" charset="0"/>
                  <a:ea typeface="Helvetica Neue"/>
                  <a:cs typeface="Times New Roman" pitchFamily="18" charset="0"/>
                </a:rPr>
                <a:t>năng</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b="1" dirty="0" err="1" smtClean="0">
                  <a:solidFill>
                    <a:srgbClr val="FF0000"/>
                  </a:solidFill>
                  <a:latin typeface="Times New Roman" pitchFamily="18" charset="0"/>
                  <a:ea typeface="Helvetica Neue"/>
                  <a:cs typeface="Times New Roman" pitchFamily="18" charset="0"/>
                </a:rPr>
                <a:t>kiên</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b="1" dirty="0" err="1" smtClean="0">
                  <a:solidFill>
                    <a:srgbClr val="FF0000"/>
                  </a:solidFill>
                  <a:latin typeface="Times New Roman" pitchFamily="18" charset="0"/>
                  <a:ea typeface="Helvetica Neue"/>
                  <a:cs typeface="Times New Roman" pitchFamily="18" charset="0"/>
                </a:rPr>
                <a:t>trì</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dirty="0" err="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p>
          <a:p>
            <a:pPr algn="ctr" fontAlgn="base">
              <a:lnSpc>
                <a:spcPct val="150000"/>
              </a:lnSpc>
              <a:spcBef>
                <a:spcPct val="0"/>
              </a:spcBef>
              <a:spcAft>
                <a:spcPct val="0"/>
              </a:spcAft>
              <a:buFontTx/>
              <a:buNone/>
            </a:pPr>
            <a:r>
              <a:rPr lang="en-US" altLang="en-US" sz="4400" b="1" dirty="0" smtClean="0">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400" b="1"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7" name="Shape 51"/>
          <p:cNvPicPr/>
          <p:nvPr/>
        </p:nvPicPr>
        <p:blipFill>
          <a:blip r:embed="rId3"/>
          <a:stretch>
            <a:fillRect/>
          </a:stretch>
        </p:blipFill>
        <p:spPr>
          <a:xfrm>
            <a:off x="1748588" y="1849434"/>
            <a:ext cx="8357937" cy="2515910"/>
          </a:xfrm>
          <a:prstGeom prst="rect">
            <a:avLst/>
          </a:prstGeom>
        </p:spPr>
      </p:pic>
      <p:sp>
        <p:nvSpPr>
          <p:cNvPr id="3" name="Rectangle 2"/>
          <p:cNvSpPr/>
          <p:nvPr/>
        </p:nvSpPr>
        <p:spPr>
          <a:xfrm>
            <a:off x="1492376" y="4471330"/>
            <a:ext cx="9558797" cy="1815882"/>
          </a:xfrm>
          <a:prstGeom prst="rect">
            <a:avLst/>
          </a:prstGeom>
        </p:spPr>
        <p:txBody>
          <a:bodyPr wrap="square">
            <a:spAutoFit/>
          </a:bodyPr>
          <a:lstStyle/>
          <a:p>
            <a:pPr lvl="0" fontAlgn="base"/>
            <a:r>
              <a:rPr lang="en-US" sz="2800" smtClean="0">
                <a:latin typeface="Times New Roman" pitchFamily="18" charset="0"/>
                <a:cs typeface="Times New Roman" pitchFamily="18" charset="0"/>
              </a:rPr>
              <a:t>1. Tìm những câu ca dao, tục ngữ nói về siêng năng, kiên trì. Ai tìm được nhanh và nhiều câu đúng hơn sẽ chiến thắng.</a:t>
            </a:r>
          </a:p>
          <a:p>
            <a:pPr lvl="0" fontAlgn="base"/>
            <a:r>
              <a:rPr lang="en-US" sz="2800" smtClean="0">
                <a:latin typeface="Times New Roman" pitchFamily="18" charset="0"/>
                <a:cs typeface="Times New Roman" pitchFamily="18" charset="0"/>
              </a:rPr>
              <a:t>2. Chia sẻ hiểu biết của em về ý nghĩa của những câu ca dao, tục ngữ đã tìm được</a:t>
            </a:r>
            <a:r>
              <a:rPr lang="vi-VN"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25;p5"/>
          <p:cNvPicPr preferRelativeResize="0">
            <a:picLocks noGrp="1"/>
          </p:cNvPicPr>
          <p:nvPr>
            <p:ph idx="1"/>
          </p:nvPr>
        </p:nvPicPr>
        <p:blipFill rotWithShape="1">
          <a:blip r:embed="rId2">
            <a:alphaModFix/>
          </a:blip>
          <a:srcRect/>
          <a:stretch/>
        </p:blipFill>
        <p:spPr>
          <a:xfrm>
            <a:off x="2226365" y="-79512"/>
            <a:ext cx="8587409" cy="6705600"/>
          </a:xfrm>
          <a:prstGeom prst="rect">
            <a:avLst/>
          </a:prstGeom>
          <a:noFill/>
          <a:ln>
            <a:noFill/>
          </a:ln>
        </p:spPr>
      </p:pic>
      <p:sp>
        <p:nvSpPr>
          <p:cNvPr id="6" name="Rectangle 5"/>
          <p:cNvSpPr/>
          <p:nvPr/>
        </p:nvSpPr>
        <p:spPr>
          <a:xfrm>
            <a:off x="3193779" y="3148189"/>
            <a:ext cx="6970642" cy="2677656"/>
          </a:xfrm>
          <a:prstGeom prst="rect">
            <a:avLst/>
          </a:prstGeom>
        </p:spPr>
        <p:txBody>
          <a:bodyPr wrap="square">
            <a:spAutoFit/>
          </a:bodyPr>
          <a:lstStyle/>
          <a:p>
            <a:r>
              <a:rPr lang="vi-VN" sz="2800" dirty="0">
                <a:solidFill>
                  <a:srgbClr val="000000"/>
                </a:solidFill>
                <a:latin typeface="+mj-lt"/>
              </a:rPr>
              <a:t>1. Cần cù bù thông minh </a:t>
            </a:r>
          </a:p>
          <a:p>
            <a:r>
              <a:rPr lang="vi-VN" sz="2800" dirty="0">
                <a:solidFill>
                  <a:srgbClr val="000000"/>
                </a:solidFill>
                <a:latin typeface="+mj-lt"/>
              </a:rPr>
              <a:t>2. Có chí thì nên. </a:t>
            </a:r>
          </a:p>
          <a:p>
            <a:r>
              <a:rPr lang="en-US" sz="2800" dirty="0">
                <a:solidFill>
                  <a:srgbClr val="000000"/>
                </a:solidFill>
                <a:latin typeface="+mj-lt"/>
              </a:rPr>
              <a:t>3</a:t>
            </a:r>
            <a:r>
              <a:rPr lang="vi-VN" sz="2800" dirty="0">
                <a:solidFill>
                  <a:srgbClr val="000000"/>
                </a:solidFill>
                <a:latin typeface="+mj-lt"/>
              </a:rPr>
              <a:t>. Người có chí thì nên, nhà có nền </a:t>
            </a:r>
            <a:r>
              <a:rPr lang="vi-VN" sz="2800" dirty="0" smtClean="0">
                <a:solidFill>
                  <a:srgbClr val="000000"/>
                </a:solidFill>
                <a:latin typeface="+mj-lt"/>
              </a:rPr>
              <a:t>thì</a:t>
            </a:r>
            <a:r>
              <a:rPr lang="en-GB" sz="2800" dirty="0" smtClean="0">
                <a:solidFill>
                  <a:srgbClr val="000000"/>
                </a:solidFill>
                <a:latin typeface="+mj-lt"/>
              </a:rPr>
              <a:t> </a:t>
            </a:r>
            <a:r>
              <a:rPr lang="vi-VN" sz="2800" dirty="0" smtClean="0">
                <a:solidFill>
                  <a:srgbClr val="000000"/>
                </a:solidFill>
                <a:latin typeface="+mj-lt"/>
              </a:rPr>
              <a:t>vững</a:t>
            </a:r>
            <a:r>
              <a:rPr lang="vi-VN" sz="2800" dirty="0">
                <a:solidFill>
                  <a:srgbClr val="000000"/>
                </a:solidFill>
                <a:latin typeface="+mj-lt"/>
              </a:rPr>
              <a:t>. </a:t>
            </a:r>
          </a:p>
          <a:p>
            <a:r>
              <a:rPr lang="en-US" sz="2800" dirty="0">
                <a:solidFill>
                  <a:srgbClr val="000000"/>
                </a:solidFill>
                <a:latin typeface="+mj-lt"/>
              </a:rPr>
              <a:t>4</a:t>
            </a:r>
            <a:r>
              <a:rPr lang="vi-VN" sz="2800" dirty="0">
                <a:solidFill>
                  <a:srgbClr val="000000"/>
                </a:solidFill>
                <a:latin typeface="+mj-lt"/>
              </a:rPr>
              <a:t>. Mưu cao chẳng bằng chí dày. </a:t>
            </a:r>
          </a:p>
          <a:p>
            <a:r>
              <a:rPr lang="en-US" sz="2800" dirty="0">
                <a:solidFill>
                  <a:srgbClr val="000000"/>
                </a:solidFill>
                <a:latin typeface="+mj-lt"/>
              </a:rPr>
              <a:t>5</a:t>
            </a:r>
            <a:r>
              <a:rPr lang="vi-VN" sz="2800" dirty="0">
                <a:solidFill>
                  <a:srgbClr val="000000"/>
                </a:solidFill>
                <a:latin typeface="+mj-lt"/>
              </a:rPr>
              <a:t>. Thua keo này bày keo khác. </a:t>
            </a:r>
          </a:p>
          <a:p>
            <a:r>
              <a:rPr lang="en-US" sz="2800" dirty="0">
                <a:solidFill>
                  <a:srgbClr val="000000"/>
                </a:solidFill>
                <a:latin typeface="+mj-lt"/>
              </a:rPr>
              <a:t>6</a:t>
            </a:r>
            <a:r>
              <a:rPr lang="vi-VN" sz="2800" dirty="0">
                <a:solidFill>
                  <a:srgbClr val="000000"/>
                </a:solidFill>
                <a:latin typeface="+mj-lt"/>
              </a:rPr>
              <a:t>. Chớ thấy sóng cả mà ngã tay chèo.</a:t>
            </a:r>
          </a:p>
        </p:txBody>
      </p:sp>
    </p:spTree>
    <p:extLst>
      <p:ext uri="{BB962C8B-B14F-4D97-AF65-F5344CB8AC3E}">
        <p14:creationId xmlns:p14="http://schemas.microsoft.com/office/powerpoint/2010/main" val="1908583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err="1" smtClean="0">
                  <a:solidFill>
                    <a:srgbClr val="0000FF"/>
                  </a:solidFill>
                  <a:latin typeface="Times New Roman" pitchFamily="18" charset="0"/>
                  <a:ea typeface="Helvetica Neue"/>
                  <a:cs typeface="Times New Roman" pitchFamily="18" charset="0"/>
                </a:rPr>
                <a:t>Bài</a:t>
              </a:r>
              <a:r>
                <a:rPr lang="en-US" altLang="en-US" sz="3600" b="1" smtClean="0">
                  <a:solidFill>
                    <a:srgbClr val="0000FF"/>
                  </a:solidFill>
                  <a:latin typeface="Times New Roman" pitchFamily="18" charset="0"/>
                  <a:ea typeface="Helvetica Neue"/>
                  <a:cs typeface="Times New Roman" pitchFamily="18" charset="0"/>
                </a:rPr>
                <a:t> 3:</a:t>
              </a:r>
              <a:r>
                <a:rPr lang="en-US" altLang="en-US" sz="3600" b="1" smtClean="0">
                  <a:solidFill>
                    <a:srgbClr val="FF0000"/>
                  </a:solidFill>
                  <a:latin typeface="Times New Roman" pitchFamily="18" charset="0"/>
                  <a:ea typeface="Helvetica Neue"/>
                  <a:cs typeface="Times New Roman" pitchFamily="18" charset="0"/>
                </a:rPr>
                <a:t> </a:t>
              </a:r>
              <a:endParaRPr lang="en-US" altLang="en-US" sz="36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36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3600" b="1" smtClean="0">
                  <a:solidFill>
                    <a:srgbClr val="0000FF"/>
                  </a:solidFill>
                  <a:latin typeface="Times New Roman" pitchFamily="18" charset="0"/>
                  <a:ea typeface="Helvetica Neue"/>
                  <a:cs typeface="Times New Roman" pitchFamily="18" charset="0"/>
                </a:rPr>
                <a:t>KNTT</a:t>
              </a:r>
              <a:endParaRPr lang="en-SG" altLang="en-US" sz="3600" b="1" dirty="0">
                <a:solidFill>
                  <a:srgbClr val="0000FF"/>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108473" y="2566247"/>
            <a:ext cx="6035040"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Times New Roman" pitchFamily="18" charset="0"/>
                <a:ea typeface="Arial" panose="020B0604020202020204" pitchFamily="34" charset="0"/>
                <a:cs typeface="Times New Roman" pitchFamily="18" charset="0"/>
              </a:rPr>
              <a:t>1</a:t>
            </a:r>
            <a:r>
              <a:rPr lang="en-US" sz="3600" b="1" smtClean="0">
                <a:solidFill>
                  <a:srgbClr val="FF0000"/>
                </a:solidFill>
                <a:latin typeface="Times New Roman" pitchFamily="18" charset="0"/>
                <a:ea typeface="Arial" panose="020B0604020202020204" pitchFamily="34" charset="0"/>
                <a:cs typeface="Times New Roman" pitchFamily="18" charset="0"/>
              </a:rPr>
              <a:t>. Siêng năng, kiên trì </a:t>
            </a:r>
            <a:r>
              <a:rPr lang="vi-VN" sz="3600" b="1" smtClean="0">
                <a:solidFill>
                  <a:srgbClr val="FF0000"/>
                </a:solidFill>
                <a:latin typeface="Times New Roman" pitchFamily="18" charset="0"/>
                <a:ea typeface="Arial" panose="020B0604020202020204" pitchFamily="34" charset="0"/>
                <a:cs typeface="Times New Roman" pitchFamily="18" charset="0"/>
              </a:rPr>
              <a:t>và </a:t>
            </a:r>
            <a:r>
              <a:rPr lang="vi-VN" sz="3600" b="1" dirty="0">
                <a:solidFill>
                  <a:srgbClr val="FF0000"/>
                </a:solidFill>
                <a:latin typeface="Times New Roman" pitchFamily="18" charset="0"/>
                <a:ea typeface="Arial" panose="020B0604020202020204" pitchFamily="34" charset="0"/>
                <a:cs typeface="Times New Roman" pitchFamily="18" charset="0"/>
              </a:rPr>
              <a:t>biểu hiện </a:t>
            </a:r>
            <a:r>
              <a:rPr lang="vi-VN" sz="3600" b="1" dirty="0" smtClean="0">
                <a:solidFill>
                  <a:srgbClr val="FF0000"/>
                </a:solidFill>
                <a:latin typeface="Times New Roman" pitchFamily="18" charset="0"/>
                <a:ea typeface="Arial" panose="020B0604020202020204" pitchFamily="34" charset="0"/>
                <a:cs typeface="Times New Roman" pitchFamily="18" charset="0"/>
              </a:rPr>
              <a:t>c</a:t>
            </a:r>
            <a:r>
              <a:rPr lang="en-US" sz="3600" b="1" dirty="0">
                <a:solidFill>
                  <a:srgbClr val="FF0000"/>
                </a:solidFill>
                <a:latin typeface="Times New Roman" pitchFamily="18" charset="0"/>
                <a:ea typeface="Arial" panose="020B0604020202020204" pitchFamily="34" charset="0"/>
                <a:cs typeface="Times New Roman" pitchFamily="18" charset="0"/>
              </a:rPr>
              <a:t>ủ</a:t>
            </a:r>
            <a:r>
              <a:rPr lang="vi-VN" sz="3600" b="1" smtClean="0">
                <a:solidFill>
                  <a:srgbClr val="FF0000"/>
                </a:solidFill>
                <a:latin typeface="Times New Roman" pitchFamily="18" charset="0"/>
                <a:ea typeface="Arial" panose="020B0604020202020204" pitchFamily="34" charset="0"/>
                <a:cs typeface="Times New Roman" pitchFamily="18" charset="0"/>
              </a:rPr>
              <a:t>a </a:t>
            </a:r>
            <a:r>
              <a:rPr lang="en-US" sz="3600" b="1" smtClean="0">
                <a:solidFill>
                  <a:srgbClr val="FF0000"/>
                </a:solidFill>
                <a:latin typeface="Times New Roman" pitchFamily="18" charset="0"/>
                <a:ea typeface="Arial" panose="020B0604020202020204" pitchFamily="34" charset="0"/>
                <a:cs typeface="Times New Roman" pitchFamily="18" charset="0"/>
              </a:rPr>
              <a:t>Siêng năng, kiên trì </a:t>
            </a:r>
            <a:endParaRPr lang="en-US" sz="3600" u="none" strike="noStrike" spc="0" dirty="0">
              <a:solidFill>
                <a:srgbClr val="FF0000"/>
              </a:solidFill>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3862596"/>
          </a:xfrm>
          <a:prstGeom prst="rect">
            <a:avLst/>
          </a:prstGeom>
        </p:spPr>
        <p:txBody>
          <a:bodyPr wrap="square">
            <a:spAutoFit/>
          </a:bodyPr>
          <a:lstStyle/>
          <a:p>
            <a:pPr indent="342900" algn="just">
              <a:spcAft>
                <a:spcPts val="200"/>
              </a:spcAft>
            </a:pPr>
            <a:r>
              <a:rPr lang="en-US" sz="2400" dirty="0" err="1" smtClean="0">
                <a:latin typeface="Times New Roman" pitchFamily="18" charset="0"/>
                <a:ea typeface="Arial" panose="020B0604020202020204" pitchFamily="34" charset="0"/>
                <a:cs typeface="Times New Roman" pitchFamily="18" charset="0"/>
              </a:rPr>
              <a:t>Mạc</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Đĩnh</a:t>
            </a:r>
            <a:r>
              <a:rPr lang="en-US" sz="2400" dirty="0" smtClean="0">
                <a:latin typeface="Times New Roman" pitchFamily="18" charset="0"/>
                <a:ea typeface="Arial" panose="020B0604020202020204" pitchFamily="34" charset="0"/>
                <a:cs typeface="Times New Roman" pitchFamily="18" charset="0"/>
              </a:rPr>
              <a:t> Chi </a:t>
            </a:r>
            <a:r>
              <a:rPr lang="en-US" sz="2400" dirty="0" err="1" smtClean="0">
                <a:latin typeface="Times New Roman" pitchFamily="18" charset="0"/>
                <a:ea typeface="Arial" panose="020B0604020202020204" pitchFamily="34" charset="0"/>
                <a:cs typeface="Times New Roman" pitchFamily="18" charset="0"/>
              </a:rPr>
              <a:t>là</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vị</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trạng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nguyên</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nổi</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tiếng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trong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lịch</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sử</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Việt</a:t>
            </a:r>
            <a:r>
              <a:rPr lang="en-US" sz="2400" dirty="0" smtClean="0">
                <a:latin typeface="Times New Roman" pitchFamily="18" charset="0"/>
                <a:ea typeface="Arial" panose="020B0604020202020204" pitchFamily="34" charset="0"/>
                <a:cs typeface="Times New Roman" pitchFamily="18" charset="0"/>
              </a:rPr>
              <a:t> Nam. </a:t>
            </a:r>
            <a:r>
              <a:rPr lang="en-US" sz="2400" dirty="0" err="1" smtClean="0">
                <a:latin typeface="Times New Roman" pitchFamily="18" charset="0"/>
                <a:ea typeface="Arial" panose="020B0604020202020204" pitchFamily="34" charset="0"/>
                <a:cs typeface="Times New Roman" pitchFamily="18" charset="0"/>
              </a:rPr>
              <a:t>Vốn</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lanh</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lợi</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thông</a:t>
            </a:r>
            <a:r>
              <a:rPr lang="en-US" sz="2400" dirty="0" smtClean="0">
                <a:latin typeface="Times New Roman" pitchFamily="18" charset="0"/>
                <a:ea typeface="Arial" panose="020B0604020202020204" pitchFamily="34" charset="0"/>
                <a:cs typeface="Times New Roman" pitchFamily="18" charset="0"/>
              </a:rPr>
              <a:t> minh, ham </a:t>
            </a:r>
            <a:r>
              <a:rPr lang="en-US" sz="2400" dirty="0" err="1" smtClean="0">
                <a:latin typeface="Times New Roman" pitchFamily="18" charset="0"/>
                <a:ea typeface="Arial" panose="020B0604020202020204" pitchFamily="34" charset="0"/>
                <a:cs typeface="Times New Roman" pitchFamily="18" charset="0"/>
              </a:rPr>
              <a:t>học</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nhưng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nhà</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nghèo</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không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được</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đi</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học</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Mạc</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Đĩnh</a:t>
            </a:r>
            <a:r>
              <a:rPr lang="en-US" sz="2400" dirty="0" smtClean="0">
                <a:latin typeface="Times New Roman" pitchFamily="18" charset="0"/>
                <a:ea typeface="Arial" panose="020B0604020202020204" pitchFamily="34" charset="0"/>
                <a:cs typeface="Times New Roman" pitchFamily="18" charset="0"/>
              </a:rPr>
              <a:t> Chi </a:t>
            </a:r>
            <a:r>
              <a:rPr lang="en-US" sz="2400" dirty="0" err="1" smtClean="0">
                <a:latin typeface="Times New Roman" pitchFamily="18" charset="0"/>
                <a:ea typeface="Arial" panose="020B0604020202020204" pitchFamily="34" charset="0"/>
                <a:cs typeface="Times New Roman" pitchFamily="18" charset="0"/>
              </a:rPr>
              <a:t>thường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phải</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tranh</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thủ</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ghé</a:t>
            </a:r>
            <a:r>
              <a:rPr lang="en-US" sz="2400" dirty="0" smtClean="0">
                <a:latin typeface="Times New Roman" pitchFamily="18" charset="0"/>
                <a:ea typeface="Arial" panose="020B0604020202020204" pitchFamily="34" charset="0"/>
                <a:cs typeface="Times New Roman" pitchFamily="18" charset="0"/>
              </a:rPr>
              <a:t> qua </a:t>
            </a:r>
            <a:r>
              <a:rPr lang="en-US" sz="2400" dirty="0" err="1" smtClean="0">
                <a:latin typeface="Times New Roman" pitchFamily="18" charset="0"/>
                <a:ea typeface="Arial" panose="020B0604020202020204" pitchFamily="34" charset="0"/>
                <a:cs typeface="Times New Roman" pitchFamily="18" charset="0"/>
              </a:rPr>
              <a:t>lớp</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học</a:t>
            </a:r>
            <a:r>
              <a:rPr lang="en-US" sz="2400" dirty="0" smtClean="0">
                <a:latin typeface="Times New Roman" pitchFamily="18" charset="0"/>
                <a:ea typeface="Arial" panose="020B0604020202020204" pitchFamily="34" charset="0"/>
                <a:cs typeface="Times New Roman" pitchFamily="18" charset="0"/>
              </a:rPr>
              <a:t> ở </a:t>
            </a:r>
            <a:r>
              <a:rPr lang="en-US" sz="2400" dirty="0" err="1" smtClean="0">
                <a:latin typeface="Times New Roman" pitchFamily="18" charset="0"/>
                <a:ea typeface="Arial" panose="020B0604020202020204" pitchFamily="34" charset="0"/>
                <a:cs typeface="Times New Roman" pitchFamily="18" charset="0"/>
              </a:rPr>
              <a:t>gần</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nhà</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đứng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ngoài</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cửa</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nghe</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thầy</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giảng</a:t>
            </a:r>
            <a:r>
              <a:rPr lang="en-US" sz="2400" dirty="0" smtClean="0">
                <a:latin typeface="Times New Roman" pitchFamily="18" charset="0"/>
                <a:ea typeface="Arial" panose="020B0604020202020204" pitchFamily="34" charset="0"/>
                <a:cs typeface="Times New Roman" pitchFamily="18" charset="0"/>
              </a:rPr>
              <a:t>. Ban </a:t>
            </a:r>
            <a:r>
              <a:rPr lang="en-US" sz="2400" dirty="0" err="1" smtClean="0">
                <a:latin typeface="Times New Roman" pitchFamily="18" charset="0"/>
                <a:ea typeface="Arial" panose="020B0604020202020204" pitchFamily="34" charset="0"/>
                <a:cs typeface="Times New Roman" pitchFamily="18" charset="0"/>
              </a:rPr>
              <a:t>ngày</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đi</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nhặt</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củi</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kiếm</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sống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tối</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về</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cậu</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lại</a:t>
            </a:r>
            <a:r>
              <a:rPr lang="en-US" sz="2400" dirty="0" smtClean="0">
                <a:latin typeface="Times New Roman" pitchFamily="18" charset="0"/>
                <a:ea typeface="Arial" panose="020B0604020202020204" pitchFamily="34" charset="0"/>
                <a:cs typeface="Times New Roman" pitchFamily="18" charset="0"/>
              </a:rPr>
              <a:t> lo </a:t>
            </a:r>
            <a:r>
              <a:rPr lang="en-US" sz="2400" dirty="0" err="1" smtClean="0">
                <a:latin typeface="Times New Roman" pitchFamily="18" charset="0"/>
                <a:ea typeface="Arial" panose="020B0604020202020204" pitchFamily="34" charset="0"/>
                <a:cs typeface="Times New Roman" pitchFamily="18" charset="0"/>
              </a:rPr>
              <a:t>ôn</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luyện</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học</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bài</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Nhà</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nghèo</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không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có</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đèn</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cậu</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bắt</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đom</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đóm</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bỏ</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vào</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vỏ</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trứng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lấy</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ánh</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sáng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để</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học</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Không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có</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giấy</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cậu</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dùng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lá</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để</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tập</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viết</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Nhờ</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siêng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năng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kiên</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trì</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nỗ</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lực</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vượt</a:t>
            </a:r>
            <a:r>
              <a:rPr lang="en-US" sz="2400" dirty="0" smtClean="0">
                <a:latin typeface="Times New Roman" pitchFamily="18" charset="0"/>
                <a:ea typeface="Arial" panose="020B0604020202020204" pitchFamily="34" charset="0"/>
                <a:cs typeface="Times New Roman" pitchFamily="18" charset="0"/>
              </a:rPr>
              <a:t> qua </a:t>
            </a:r>
            <a:r>
              <a:rPr lang="en-US" sz="2400" dirty="0" err="1" smtClean="0">
                <a:latin typeface="Times New Roman" pitchFamily="18" charset="0"/>
                <a:ea typeface="Arial" panose="020B0604020202020204" pitchFamily="34" charset="0"/>
                <a:cs typeface="Times New Roman" pitchFamily="18" charset="0"/>
              </a:rPr>
              <a:t>mọi</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khó</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khăn</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để</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học</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tập</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Mạc</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Đĩnh</a:t>
            </a:r>
            <a:r>
              <a:rPr lang="en-US" sz="2400" dirty="0" smtClean="0">
                <a:latin typeface="Times New Roman" pitchFamily="18" charset="0"/>
                <a:ea typeface="Arial" panose="020B0604020202020204" pitchFamily="34" charset="0"/>
                <a:cs typeface="Times New Roman" pitchFamily="18" charset="0"/>
              </a:rPr>
              <a:t> Chi </a:t>
            </a:r>
            <a:r>
              <a:rPr lang="en-US" sz="2400" dirty="0" err="1" smtClean="0">
                <a:latin typeface="Times New Roman" pitchFamily="18" charset="0"/>
                <a:ea typeface="Arial" panose="020B0604020202020204" pitchFamily="34" charset="0"/>
                <a:cs typeface="Times New Roman" pitchFamily="18" charset="0"/>
              </a:rPr>
              <a:t>đã</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thi</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đỗ</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Trạng</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nguyên</a:t>
            </a:r>
            <a:r>
              <a:rPr lang="en-US" sz="2400" dirty="0" smtClean="0">
                <a:latin typeface="Times New Roman" pitchFamily="18" charset="0"/>
                <a:ea typeface="Arial" panose="020B0604020202020204" pitchFamily="34" charset="0"/>
                <a:cs typeface="Times New Roman" pitchFamily="18" charset="0"/>
              </a:rPr>
              <a:t> – </a:t>
            </a:r>
            <a:r>
              <a:rPr lang="en-US" sz="2400" dirty="0" err="1" smtClean="0">
                <a:latin typeface="Times New Roman" pitchFamily="18" charset="0"/>
                <a:ea typeface="Arial" panose="020B0604020202020204" pitchFamily="34" charset="0"/>
                <a:cs typeface="Times New Roman" pitchFamily="18" charset="0"/>
              </a:rPr>
              <a:t>học</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vị</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Tiễn</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sĩ</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cao</a:t>
            </a:r>
            <a:r>
              <a:rPr lang="en-US" sz="2400" dirty="0" smtClean="0">
                <a:latin typeface="Times New Roman" pitchFamily="18" charset="0"/>
                <a:ea typeface="Arial" panose="020B0604020202020204" pitchFamily="34" charset="0"/>
                <a:cs typeface="Times New Roman" pitchFamily="18" charset="0"/>
              </a:rPr>
              <a:t> </a:t>
            </a:r>
            <a:r>
              <a:rPr lang="en-US" sz="2400" dirty="0" err="1" smtClean="0">
                <a:latin typeface="Times New Roman" pitchFamily="18" charset="0"/>
                <a:ea typeface="Arial" panose="020B0604020202020204" pitchFamily="34" charset="0"/>
                <a:cs typeface="Times New Roman" pitchFamily="18" charset="0"/>
              </a:rPr>
              <a:t>nhất</a:t>
            </a:r>
            <a:r>
              <a:rPr lang="en-US" sz="2400" dirty="0" smtClean="0">
                <a:latin typeface="Times New Roman" pitchFamily="18" charset="0"/>
                <a:ea typeface="Arial" panose="020B0604020202020204" pitchFamily="34" charset="0"/>
                <a:cs typeface="Times New Roman" pitchFamily="18" charset="0"/>
              </a:rPr>
              <a:t>.</a:t>
            </a:r>
          </a:p>
          <a:p>
            <a:pPr indent="342900" algn="r">
              <a:spcAft>
                <a:spcPts val="200"/>
              </a:spcAft>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Phỏng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a:t>
            </a:r>
          </a:p>
          <a:p>
            <a:pPr indent="342900" algn="r">
              <a:spcAft>
                <a:spcPts val="200"/>
              </a:spcAft>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hoa</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Việt</a:t>
            </a:r>
            <a:r>
              <a:rPr lang="en-US" sz="2400" dirty="0" smtClean="0">
                <a:latin typeface="Times New Roman" pitchFamily="18" charset="0"/>
                <a:cs typeface="Times New Roman" pitchFamily="18" charset="0"/>
              </a:rPr>
              <a:t> Nam, </a:t>
            </a:r>
          </a:p>
          <a:p>
            <a:pPr indent="342900" algn="r">
              <a:spcAft>
                <a:spcPts val="200"/>
              </a:spcAft>
            </a:pPr>
            <a:r>
              <a:rPr lang="en-US" sz="2400" dirty="0" err="1" smtClean="0">
                <a:latin typeface="Times New Roman" pitchFamily="18" charset="0"/>
                <a:cs typeface="Times New Roman" pitchFamily="18" charset="0"/>
              </a:rPr>
              <a:t>NXB</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tin, 2006)</a:t>
            </a:r>
            <a:endParaRPr lang="en-US" sz="2400" dirty="0">
              <a:latin typeface="Times New Roman" pitchFamily="18" charset="0"/>
              <a:cs typeface="Times New Roman" pitchFamily="18" charset="0"/>
            </a:endParaRPr>
          </a:p>
        </p:txBody>
      </p:sp>
      <p:pic>
        <p:nvPicPr>
          <p:cNvPr id="9" name="Picture 8" descr="58PIC58PIC58PIC58PICHsaGKG559akDq_PIC2018.png"/>
          <p:cNvPicPr>
            <a:picLocks noChangeAspect="1"/>
          </p:cNvPicPr>
          <p:nvPr/>
        </p:nvPicPr>
        <p:blipFill>
          <a:blip r:embed="rId3"/>
          <a:stretch>
            <a:fillRect/>
          </a:stretch>
        </p:blipFill>
        <p:spPr bwMode="auto">
          <a:xfrm>
            <a:off x="433138" y="3882191"/>
            <a:ext cx="4876799" cy="27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itchFamily="18"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dirty="0" err="1" smtClean="0">
                <a:solidFill>
                  <a:schemeClr val="tx1"/>
                </a:solidFill>
                <a:latin typeface="Times New Roman" pitchFamily="18" charset="0"/>
                <a:cs typeface="Times New Roman" pitchFamily="18" charset="0"/>
              </a:rPr>
              <a:t>Câu</a:t>
            </a:r>
            <a:r>
              <a:rPr lang="en-US" sz="2800" u="sng" dirty="0" smtClean="0">
                <a:solidFill>
                  <a:schemeClr val="tx1"/>
                </a:solidFill>
                <a:latin typeface="Times New Roman" pitchFamily="18" charset="0"/>
                <a:cs typeface="Times New Roman" pitchFamily="18" charset="0"/>
              </a:rPr>
              <a:t> 1</a:t>
            </a:r>
            <a:r>
              <a:rPr lang="en-US" sz="2800" b="1"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Đĩnh</a:t>
            </a:r>
            <a:r>
              <a:rPr lang="en-US" sz="2800" dirty="0" smtClean="0">
                <a:solidFill>
                  <a:schemeClr val="tx1"/>
                </a:solidFill>
                <a:latin typeface="Times New Roman" pitchFamily="18" charset="0"/>
                <a:cs typeface="Times New Roman" pitchFamily="18" charset="0"/>
              </a:rPr>
              <a:t> Chi </a:t>
            </a:r>
            <a:r>
              <a:rPr lang="en-US" sz="2800" dirty="0" err="1" smtClean="0">
                <a:solidFill>
                  <a:schemeClr val="tx1"/>
                </a:solidFill>
                <a:latin typeface="Times New Roman" pitchFamily="18" charset="0"/>
                <a:cs typeface="Times New Roman" pitchFamily="18" charset="0"/>
              </a:rPr>
              <a:t>đã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nỗ</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như</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đỗ</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Trạng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nguyên</a:t>
            </a:r>
            <a:r>
              <a:rPr lang="en-US" sz="2800" dirty="0" smtClean="0">
                <a:solidFill>
                  <a:schemeClr val="tx1"/>
                </a:solidFill>
                <a:latin typeface="Times New Roman" pitchFamily="18" charset="0"/>
                <a:cs typeface="Times New Roman" pitchFamily="18" charset="0"/>
              </a:rPr>
              <a:t>?</a:t>
            </a: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smtClean="0">
                <a:solidFill>
                  <a:schemeClr val="tx1"/>
                </a:solidFill>
                <a:latin typeface="Times New Roman" pitchFamily="18" charset="0"/>
                <a:cs typeface="Times New Roman" pitchFamily="18" charset="0"/>
              </a:rPr>
              <a:t>Câu 2</a:t>
            </a:r>
            <a:r>
              <a:rPr lang="en-US" sz="2800" smtClean="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xmlns=""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0" name="Ảnh 19" descr="pngtree-book-pencil-border-illustration-png-image_4506758.jpg"/>
          <p:cNvPicPr>
            <a:picLocks noChangeAspect="1"/>
          </p:cNvPicPr>
          <p:nvPr/>
        </p:nvPicPr>
        <p:blipFill>
          <a:blip r:embed="rId2" cstate="print"/>
          <a:stretch>
            <a:fillRect/>
          </a:stretch>
        </p:blipFill>
        <p:spPr>
          <a:xfrm>
            <a:off x="4780547" y="2181727"/>
            <a:ext cx="3352800" cy="4676273"/>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dirty="0" err="1" smtClean="0">
                <a:solidFill>
                  <a:schemeClr val="tx1"/>
                </a:solidFill>
                <a:latin typeface="Times New Roman" pitchFamily="18" charset="0"/>
                <a:cs typeface="Times New Roman" pitchFamily="18" charset="0"/>
              </a:rPr>
              <a:t>Câu</a:t>
            </a:r>
            <a:r>
              <a:rPr lang="en-US" sz="2800" u="sng" dirty="0" smtClean="0">
                <a:solidFill>
                  <a:schemeClr val="tx1"/>
                </a:solidFill>
                <a:latin typeface="Times New Roman" pitchFamily="18" charset="0"/>
                <a:cs typeface="Times New Roman" pitchFamily="18" charset="0"/>
              </a:rPr>
              <a:t> 1</a:t>
            </a:r>
            <a:r>
              <a:rPr lang="en-US" sz="2800" b="1"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Đĩnh</a:t>
            </a:r>
            <a:r>
              <a:rPr lang="en-US" sz="2800" dirty="0" smtClean="0">
                <a:solidFill>
                  <a:schemeClr val="tx1"/>
                </a:solidFill>
                <a:latin typeface="Times New Roman" pitchFamily="18" charset="0"/>
                <a:cs typeface="Times New Roman" pitchFamily="18" charset="0"/>
              </a:rPr>
              <a:t> Chi </a:t>
            </a:r>
            <a:r>
              <a:rPr lang="en-US" sz="2800" dirty="0" err="1" smtClean="0">
                <a:solidFill>
                  <a:schemeClr val="tx1"/>
                </a:solidFill>
                <a:latin typeface="Times New Roman" pitchFamily="18" charset="0"/>
                <a:cs typeface="Times New Roman" pitchFamily="18" charset="0"/>
              </a:rPr>
              <a:t>đã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nỗ</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như</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đỗ</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Trạng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nguyên</a:t>
            </a:r>
            <a:r>
              <a:rPr lang="en-US" sz="2800" dirty="0" smtClean="0">
                <a:solidFill>
                  <a:schemeClr val="tx1"/>
                </a:solidFill>
                <a:latin typeface="Times New Roman" pitchFamily="18" charset="0"/>
                <a:cs typeface="Times New Roman" pitchFamily="18" charset="0"/>
              </a:rPr>
              <a:t>?</a:t>
            </a: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dirty="0" err="1" smtClean="0">
                <a:solidFill>
                  <a:schemeClr val="tx1"/>
                </a:solidFill>
                <a:latin typeface="Times New Roman" pitchFamily="18" charset="0"/>
                <a:cs typeface="Times New Roman" pitchFamily="18" charset="0"/>
              </a:rPr>
              <a:t>Câu</a:t>
            </a:r>
            <a:r>
              <a:rPr lang="en-US" sz="2800" u="sng" dirty="0" smtClean="0">
                <a:solidFill>
                  <a:schemeClr val="tx1"/>
                </a:solidFill>
                <a:latin typeface="Times New Roman" pitchFamily="18" charset="0"/>
                <a:cs typeface="Times New Roman" pitchFamily="18" charset="0"/>
              </a:rPr>
              <a:t> 2</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Em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hiểu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siêng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năng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kiên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trì</a:t>
            </a:r>
            <a:r>
              <a:rPr lang="en-US" sz="2800" dirty="0" smtClean="0">
                <a:solidFill>
                  <a:schemeClr val="tx1"/>
                </a:solidFill>
                <a:latin typeface="Times New Roman" pitchFamily="18" charset="0"/>
                <a:cs typeface="Times New Roman" pitchFamily="18" charset="0"/>
              </a:rPr>
              <a:t>?</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288758" y="4154905"/>
            <a:ext cx="5229726" cy="25968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err="1" smtClean="0">
                <a:solidFill>
                  <a:schemeClr val="tx1"/>
                </a:solidFill>
                <a:latin typeface="Times New Roman" pitchFamily="18" charset="0"/>
                <a:cs typeface="Times New Roman" pitchFamily="18" charset="0"/>
              </a:rPr>
              <a:t>Mạc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Đĩnh</a:t>
            </a:r>
            <a:r>
              <a:rPr lang="en-US" sz="2000" dirty="0" smtClean="0">
                <a:solidFill>
                  <a:schemeClr val="tx1"/>
                </a:solidFill>
                <a:latin typeface="Times New Roman" pitchFamily="18" charset="0"/>
                <a:cs typeface="Times New Roman" pitchFamily="18" charset="0"/>
              </a:rPr>
              <a:t> Chi </a:t>
            </a:r>
            <a:r>
              <a:rPr lang="en-US" sz="2000" dirty="0" err="1" smtClean="0">
                <a:solidFill>
                  <a:schemeClr val="tx1"/>
                </a:solidFill>
                <a:latin typeface="Times New Roman" pitchFamily="18" charset="0"/>
                <a:cs typeface="Times New Roman" pitchFamily="18" charset="0"/>
              </a:rPr>
              <a:t>đã</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nỗ</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lực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để</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đỗ</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Trạng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nguyên</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Tranh</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thủ</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ghé</a:t>
            </a:r>
            <a:r>
              <a:rPr lang="en-US" sz="2000" i="1" dirty="0" smtClean="0">
                <a:solidFill>
                  <a:srgbClr val="000000"/>
                </a:solidFill>
                <a:latin typeface="Times New Roman" panose="02020603050405020304" pitchFamily="18" charset="0"/>
              </a:rPr>
              <a:t> qua </a:t>
            </a:r>
            <a:r>
              <a:rPr lang="en-US" sz="2000" i="1" dirty="0" err="1" smtClean="0">
                <a:solidFill>
                  <a:srgbClr val="000000"/>
                </a:solidFill>
                <a:latin typeface="Times New Roman" panose="02020603050405020304" pitchFamily="18" charset="0"/>
              </a:rPr>
              <a:t>lớp</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học</a:t>
            </a:r>
            <a:r>
              <a:rPr lang="en-US" sz="2000" i="1" dirty="0" smtClean="0">
                <a:solidFill>
                  <a:srgbClr val="000000"/>
                </a:solidFill>
                <a:latin typeface="Times New Roman" panose="02020603050405020304" pitchFamily="18" charset="0"/>
              </a:rPr>
              <a:t> ở </a:t>
            </a:r>
            <a:r>
              <a:rPr lang="en-US" sz="2000" i="1" dirty="0" err="1" smtClean="0">
                <a:solidFill>
                  <a:srgbClr val="000000"/>
                </a:solidFill>
                <a:latin typeface="Times New Roman" panose="02020603050405020304" pitchFamily="18" charset="0"/>
              </a:rPr>
              <a:t>gần</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nhà</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đứng</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ngoài</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cửa</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nghe</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thầy</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giảng</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ngày</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nhặt</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củi</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tối</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về</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cậu</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lại</a:t>
            </a:r>
            <a:r>
              <a:rPr lang="en-US" sz="2000" i="1" dirty="0" smtClean="0">
                <a:solidFill>
                  <a:srgbClr val="000000"/>
                </a:solidFill>
                <a:latin typeface="Times New Roman" panose="02020603050405020304" pitchFamily="18" charset="0"/>
              </a:rPr>
              <a:t> lo </a:t>
            </a:r>
            <a:r>
              <a:rPr lang="en-US" sz="2000" i="1" dirty="0" err="1" smtClean="0">
                <a:solidFill>
                  <a:srgbClr val="000000"/>
                </a:solidFill>
                <a:latin typeface="Times New Roman" panose="02020603050405020304" pitchFamily="18" charset="0"/>
              </a:rPr>
              <a:t>ôn</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luyện</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học</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bài</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bắt</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đom</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đóm</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bỏ</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vào</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vỏ</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trứng</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lấy</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ánh</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sáng</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để</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học</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dùng</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lá</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để</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tập</a:t>
            </a:r>
            <a:r>
              <a:rPr lang="en-US" sz="2000" i="1" dirty="0" smtClean="0">
                <a:solidFill>
                  <a:srgbClr val="000000"/>
                </a:solidFill>
                <a:latin typeface="Times New Roman" panose="02020603050405020304" pitchFamily="18" charset="0"/>
              </a:rPr>
              <a:t> </a:t>
            </a:r>
            <a:r>
              <a:rPr lang="en-US" sz="2000" i="1" dirty="0" err="1" smtClean="0">
                <a:solidFill>
                  <a:srgbClr val="000000"/>
                </a:solidFill>
                <a:latin typeface="Times New Roman" panose="02020603050405020304" pitchFamily="18" charset="0"/>
              </a:rPr>
              <a:t>viết</a:t>
            </a:r>
            <a:r>
              <a:rPr lang="en-US" sz="2000" i="1" dirty="0" smtClean="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6632954" y="4138863"/>
            <a:ext cx="5559046" cy="240631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ea typeface="Times New Roman" panose="02020603050405020304" pitchFamily="18" charset="0"/>
              </a:rPr>
              <a:t>Siêng</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năng</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kiên</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trì</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là</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đức</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tính</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của</a:t>
            </a:r>
            <a:r>
              <a:rPr lang="en-US" sz="2400" dirty="0" smtClean="0">
                <a:solidFill>
                  <a:schemeClr val="tx1"/>
                </a:solidFill>
                <a:latin typeface="Times New Roman" panose="02020603050405020304" pitchFamily="18" charset="0"/>
                <a:ea typeface="Times New Roman" panose="02020603050405020304" pitchFamily="18" charset="0"/>
              </a:rPr>
              <a:t> con </a:t>
            </a:r>
            <a:r>
              <a:rPr lang="en-US" sz="2400" dirty="0" err="1" smtClean="0">
                <a:solidFill>
                  <a:schemeClr val="tx1"/>
                </a:solidFill>
                <a:latin typeface="Times New Roman" panose="02020603050405020304" pitchFamily="18" charset="0"/>
                <a:ea typeface="Times New Roman" panose="02020603050405020304" pitchFamily="18" charset="0"/>
              </a:rPr>
              <a:t>người</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biểu</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hiện</a:t>
            </a:r>
            <a:r>
              <a:rPr lang="en-US" sz="2400" dirty="0" smtClean="0">
                <a:solidFill>
                  <a:schemeClr val="tx1"/>
                </a:solidFill>
                <a:latin typeface="Times New Roman" panose="02020603050405020304" pitchFamily="18" charset="0"/>
                <a:ea typeface="Times New Roman" panose="02020603050405020304" pitchFamily="18" charset="0"/>
              </a:rPr>
              <a:t> ở </a:t>
            </a:r>
            <a:r>
              <a:rPr lang="en-US" sz="2400" dirty="0" err="1" smtClean="0">
                <a:solidFill>
                  <a:schemeClr val="tx1"/>
                </a:solidFill>
                <a:latin typeface="Times New Roman" panose="02020603050405020304" pitchFamily="18" charset="0"/>
                <a:ea typeface="Times New Roman" panose="02020603050405020304" pitchFamily="18" charset="0"/>
              </a:rPr>
              <a:t>sự</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cần</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cù</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tự</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giác</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miệt</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mài</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làm</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việc</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thường</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xuyên</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và</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đều</a:t>
            </a:r>
            <a:r>
              <a:rPr lang="en-US" sz="2400" dirty="0" smtClean="0">
                <a:solidFill>
                  <a:schemeClr val="tx1"/>
                </a:solidFill>
                <a:latin typeface="Times New Roman" panose="02020603050405020304" pitchFamily="18" charset="0"/>
                <a:ea typeface="Times New Roman" panose="02020603050405020304" pitchFamily="18" charset="0"/>
              </a:rPr>
              <a:t> </a:t>
            </a:r>
            <a:r>
              <a:rPr lang="en-US" sz="2400" dirty="0" err="1" smtClean="0">
                <a:solidFill>
                  <a:schemeClr val="tx1"/>
                </a:solidFill>
                <a:latin typeface="Times New Roman" panose="02020603050405020304" pitchFamily="18" charset="0"/>
                <a:ea typeface="Times New Roman" panose="02020603050405020304" pitchFamily="18" charset="0"/>
              </a:rPr>
              <a:t>đặn</a:t>
            </a:r>
            <a:r>
              <a:rPr lang="en-US" sz="2400" dirty="0" smtClean="0">
                <a:solidFill>
                  <a:schemeClr val="tx1"/>
                </a:solidFill>
                <a:latin typeface="Times New Roman" panose="02020603050405020304" pitchFamily="18" charset="0"/>
                <a:ea typeface="Times New Roman" panose="02020603050405020304" pitchFamily="18" charset="0"/>
              </a:rPr>
              <a:t>.</a:t>
            </a:r>
            <a:endParaRPr lang="en-US" sz="2400" dirty="0">
              <a:solidFill>
                <a:schemeClr val="tx1"/>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9667964" y="3961039"/>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7804</TotalTime>
  <Words>1610</Words>
  <Application>Microsoft Office PowerPoint</Application>
  <PresentationFormat>Custom</PresentationFormat>
  <Paragraphs>143</Paragraphs>
  <Slides>27</Slides>
  <Notes>6</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PVCc</cp:lastModifiedBy>
  <cp:revision>241</cp:revision>
  <dcterms:created xsi:type="dcterms:W3CDTF">2021-06-28T15:32:15Z</dcterms:created>
  <dcterms:modified xsi:type="dcterms:W3CDTF">2024-12-04T15:12:49Z</dcterms:modified>
</cp:coreProperties>
</file>