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8" r:id="rId4"/>
    <p:sldId id="258" r:id="rId5"/>
    <p:sldId id="260" r:id="rId6"/>
    <p:sldId id="269" r:id="rId7"/>
    <p:sldId id="261" r:id="rId8"/>
    <p:sldId id="279" r:id="rId9"/>
    <p:sldId id="280" r:id="rId10"/>
    <p:sldId id="263" r:id="rId11"/>
    <p:sldId id="281" r:id="rId12"/>
    <p:sldId id="282" r:id="rId13"/>
    <p:sldId id="266" r:id="rId14"/>
    <p:sldId id="283" r:id="rId15"/>
    <p:sldId id="284" r:id="rId16"/>
    <p:sldId id="285" r:id="rId17"/>
    <p:sldId id="286" r:id="rId18"/>
    <p:sldId id="287" r:id="rId19"/>
    <p:sldId id="288" r:id="rId20"/>
    <p:sldId id="271" r:id="rId21"/>
    <p:sldId id="289" r:id="rId22"/>
    <p:sldId id="273" r:id="rId23"/>
    <p:sldId id="290"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8654" y="150541"/>
            <a:ext cx="9079165"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MỘT SỐ TIÊU </a:t>
            </a:r>
            <a:r>
              <a:rPr lang="en-US" sz="24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52789" y="789092"/>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 </a:t>
            </a:r>
            <a:r>
              <a:rPr lang="vi-VN" sz="2400" b="1" smtClean="0">
                <a:latin typeface="Times New Roman" panose="02020603050405020304" pitchFamily="18" charset="0"/>
                <a:cs typeface="Times New Roman" panose="02020603050405020304" pitchFamily="18" charset="0"/>
              </a:rPr>
              <a:t>Quan </a:t>
            </a:r>
            <a:r>
              <a:rPr lang="vi-VN" sz="2400" b="1">
                <a:latin typeface="Times New Roman" panose="02020603050405020304" pitchFamily="18" charset="0"/>
                <a:cs typeface="Times New Roman" panose="02020603050405020304" pitchFamily="18" charset="0"/>
              </a:rPr>
              <a:t>sát </a:t>
            </a:r>
            <a:r>
              <a:rPr lang="vi-VN" sz="2400" b="1" smtClean="0">
                <a:latin typeface="Times New Roman" panose="02020603050405020304" pitchFamily="18" charset="0"/>
                <a:cs typeface="Times New Roman" panose="02020603050405020304" pitchFamily="18" charset="0"/>
              </a:rPr>
              <a:t>hình</a:t>
            </a:r>
            <a:r>
              <a:rPr lang="en-US"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dưới đây </a:t>
            </a:r>
            <a:r>
              <a:rPr lang="vi-VN" sz="2400" b="1" smtClean="0">
                <a:latin typeface="Times New Roman" panose="02020603050405020304" pitchFamily="18" charset="0"/>
                <a:cs typeface="Times New Roman" panose="02020603050405020304" pitchFamily="18" charset="0"/>
              </a:rPr>
              <a:t>và </a:t>
            </a:r>
            <a:r>
              <a:rPr lang="vi-VN" sz="2400" b="1">
                <a:latin typeface="Times New Roman" panose="02020603050405020304" pitchFamily="18" charset="0"/>
                <a:cs typeface="Times New Roman" panose="02020603050405020304" pitchFamily="18" charset="0"/>
              </a:rPr>
              <a:t>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69" y="965921"/>
            <a:ext cx="11523307"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 </a:t>
            </a:r>
            <a:r>
              <a:rPr lang="vi-VN" sz="2400" b="1" smtClean="0">
                <a:latin typeface="Times New Roman" panose="02020603050405020304" pitchFamily="18" charset="0"/>
                <a:cs typeface="Times New Roman" panose="02020603050405020304" pitchFamily="18" charset="0"/>
              </a:rPr>
              <a:t>Quan </a:t>
            </a:r>
            <a:r>
              <a:rPr lang="vi-VN" sz="2400" b="1">
                <a:latin typeface="Times New Roman" panose="02020603050405020304" pitchFamily="18" charset="0"/>
                <a:cs typeface="Times New Roman" panose="02020603050405020304" pitchFamily="18" charset="0"/>
              </a:rPr>
              <a:t>sát </a:t>
            </a:r>
            <a:r>
              <a:rPr lang="vi-VN" sz="2400" b="1" smtClean="0">
                <a:latin typeface="Times New Roman" panose="02020603050405020304" pitchFamily="18" charset="0"/>
                <a:cs typeface="Times New Roman" panose="02020603050405020304" pitchFamily="18" charset="0"/>
              </a:rPr>
              <a:t>hình</a:t>
            </a:r>
            <a:r>
              <a:rPr lang="en-US"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dưới đây </a:t>
            </a:r>
            <a:r>
              <a:rPr lang="vi-VN" sz="2400" b="1" smtClean="0">
                <a:latin typeface="Times New Roman" panose="02020603050405020304" pitchFamily="18" charset="0"/>
                <a:cs typeface="Times New Roman" panose="02020603050405020304" pitchFamily="18" charset="0"/>
              </a:rPr>
              <a:t>và </a:t>
            </a:r>
            <a:r>
              <a:rPr lang="vi-VN" sz="2400" b="1">
                <a:latin typeface="Times New Roman" panose="02020603050405020304" pitchFamily="18" charset="0"/>
                <a:cs typeface="Times New Roman" panose="02020603050405020304" pitchFamily="18" charset="0"/>
              </a:rPr>
              <a:t>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70" y="965921"/>
            <a:ext cx="4254759"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
        <p:nvSpPr>
          <p:cNvPr id="8" name="Rectangle 7"/>
          <p:cNvSpPr/>
          <p:nvPr/>
        </p:nvSpPr>
        <p:spPr>
          <a:xfrm>
            <a:off x="4799047" y="965921"/>
            <a:ext cx="7106511" cy="4093428"/>
          </a:xfrm>
          <a:prstGeom prst="rect">
            <a:avLst/>
          </a:prstGeom>
        </p:spPr>
        <p:txBody>
          <a:bodyPr wrap="square">
            <a:spAutoFit/>
          </a:bodyPr>
          <a:lstStyle/>
          <a:p>
            <a:r>
              <a:rPr lang="en-US" sz="2000" b="1" smtClean="0">
                <a:solidFill>
                  <a:srgbClr val="FF0000"/>
                </a:solidFill>
                <a:latin typeface="Times New Roman" panose="02020603050405020304" pitchFamily="18" charset="0"/>
                <a:cs typeface="Times New Roman" panose="02020603050405020304" pitchFamily="18" charset="0"/>
              </a:rPr>
              <a:t>1.</a:t>
            </a:r>
            <a:r>
              <a:rPr lang="vi-VN" sz="2000" b="1" smtClean="0">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Hình </a:t>
            </a:r>
            <a:r>
              <a:rPr lang="vi-VN" sz="2000" b="1" smtClean="0">
                <a:solidFill>
                  <a:srgbClr val="FF0000"/>
                </a:solidFill>
                <a:latin typeface="Times New Roman" panose="02020603050405020304" pitchFamily="18" charset="0"/>
                <a:cs typeface="Times New Roman" panose="02020603050405020304" pitchFamily="18" charset="0"/>
              </a:rPr>
              <a:t>b</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lớn gấp đôi 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vi-VN" sz="2000" b="1">
              <a:solidFill>
                <a:srgbClr val="FF0000"/>
              </a:solidFill>
              <a:latin typeface="Times New Roman" panose="02020603050405020304" pitchFamily="18" charset="0"/>
              <a:cs typeface="Times New Roman" panose="02020603050405020304" pitchFamily="18" charset="0"/>
            </a:endParaRPr>
          </a:p>
          <a:p>
            <a:r>
              <a:rPr lang="vi-VN" sz="2000" b="1">
                <a:solidFill>
                  <a:srgbClr val="FF0000"/>
                </a:solidFill>
                <a:latin typeface="Times New Roman" panose="02020603050405020304" pitchFamily="18" charset="0"/>
                <a:cs typeface="Times New Roman" panose="02020603050405020304" pitchFamily="18" charset="0"/>
              </a:rPr>
              <a:t>- Hình </a:t>
            </a:r>
            <a:r>
              <a:rPr lang="vi-VN" sz="2000" b="1" smtClean="0">
                <a:solidFill>
                  <a:srgbClr val="FF0000"/>
                </a:solidFill>
                <a:latin typeface="Times New Roman" panose="02020603050405020304" pitchFamily="18" charset="0"/>
                <a:cs typeface="Times New Roman" panose="02020603050405020304" pitchFamily="18" charset="0"/>
              </a:rPr>
              <a:t>c</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bằng 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vi-VN" sz="2000" b="1">
              <a:solidFill>
                <a:srgbClr val="FF0000"/>
              </a:solidFill>
              <a:latin typeface="Times New Roman" panose="02020603050405020304" pitchFamily="18" charset="0"/>
              <a:cs typeface="Times New Roman" panose="02020603050405020304" pitchFamily="18" charset="0"/>
            </a:endParaRPr>
          </a:p>
          <a:p>
            <a:r>
              <a:rPr lang="en-US" sz="2000" b="1" smtClean="0">
                <a:solidFill>
                  <a:srgbClr val="FF0000"/>
                </a:solidFill>
                <a:latin typeface="Times New Roman" panose="02020603050405020304" pitchFamily="18" charset="0"/>
                <a:cs typeface="Times New Roman" panose="02020603050405020304" pitchFamily="18" charset="0"/>
              </a:rPr>
              <a:t>- </a:t>
            </a:r>
            <a:r>
              <a:rPr lang="vi-VN" sz="2000" b="1" smtClean="0">
                <a:solidFill>
                  <a:srgbClr val="FF0000"/>
                </a:solidFill>
                <a:latin typeface="Times New Roman" panose="02020603050405020304" pitchFamily="18" charset="0"/>
                <a:cs typeface="Times New Roman" panose="02020603050405020304" pitchFamily="18" charset="0"/>
              </a:rPr>
              <a:t>Hình d</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bằng </a:t>
            </a:r>
            <a:r>
              <a:rPr lang="en-US" sz="2000" b="1" smtClean="0">
                <a:solidFill>
                  <a:srgbClr val="FF0000"/>
                </a:solidFill>
                <a:latin typeface="Times New Roman" panose="02020603050405020304" pitchFamily="18" charset="0"/>
                <a:cs typeface="Times New Roman" panose="02020603050405020304" pitchFamily="18" charset="0"/>
              </a:rPr>
              <a:t>1/2</a:t>
            </a:r>
            <a:r>
              <a:rPr lang="vi-VN" sz="2000" b="1" smtClean="0">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en-US" sz="2000" b="1">
              <a:solidFill>
                <a:srgbClr val="FF0000"/>
              </a:solidFill>
              <a:latin typeface="Times New Roman" panose="02020603050405020304" pitchFamily="18" charset="0"/>
              <a:cs typeface="Times New Roman" panose="02020603050405020304" pitchFamily="18" charset="0"/>
            </a:endParaRPr>
          </a:p>
          <a:p>
            <a:r>
              <a:rPr lang="en-US" sz="2000" b="1">
                <a:solidFill>
                  <a:srgbClr val="FF0000"/>
                </a:solidFill>
                <a:latin typeface="Times New Roman" panose="02020603050405020304" pitchFamily="18" charset="0"/>
                <a:cs typeface="Times New Roman" panose="02020603050405020304" pitchFamily="18" charset="0"/>
              </a:rPr>
              <a:t>2.</a:t>
            </a:r>
          </a:p>
          <a:p>
            <a:r>
              <a:rPr lang="en-US" sz="2000" b="1">
                <a:solidFill>
                  <a:srgbClr val="FF0000"/>
                </a:solidFill>
                <a:latin typeface="Times New Roman" panose="02020603050405020304" pitchFamily="18" charset="0"/>
                <a:cs typeface="Times New Roman" panose="02020603050405020304" pitchFamily="18" charset="0"/>
              </a:rPr>
              <a:t>Phải sử dụng tỉ lệ trên bản vẽ kĩ thuật vì kích thước vật thể thực tế nếu quá lớn hay quá nhỏ sẽ không thể biểu diễn đúng y chang chính xác vào trong bản vẽ.</a:t>
            </a:r>
          </a:p>
          <a:p>
            <a:r>
              <a:rPr lang="en-US" sz="2000" b="1">
                <a:solidFill>
                  <a:srgbClr val="FF0000"/>
                </a:solidFill>
                <a:latin typeface="Times New Roman" panose="02020603050405020304" pitchFamily="18" charset="0"/>
                <a:cs typeface="Times New Roman" panose="02020603050405020304" pitchFamily="18" charset="0"/>
              </a:rPr>
              <a:t>3. Tỉ lệ phóng to 2:1.</a:t>
            </a:r>
          </a:p>
          <a:p>
            <a:r>
              <a:rPr lang="en-US" sz="2000" b="1">
                <a:solidFill>
                  <a:srgbClr val="FF0000"/>
                </a:solidFill>
                <a:latin typeface="Times New Roman" panose="02020603050405020304" pitchFamily="18" charset="0"/>
                <a:cs typeface="Times New Roman" panose="02020603050405020304" pitchFamily="18" charset="0"/>
              </a:rPr>
              <a:t>Kích thước bản vẽ gấp 2 lần kích thước của vật thể.</a:t>
            </a:r>
          </a:p>
          <a:p>
            <a:pPr marL="342900" indent="-342900">
              <a:buFontTx/>
              <a:buChar char="-"/>
            </a:pPr>
            <a:endParaRPr lang="vi-VN"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5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Tỉ lệ</a:t>
            </a:r>
          </a:p>
          <a:p>
            <a:r>
              <a:rPr lang="en-US" sz="2800">
                <a:latin typeface="Times New Roman" panose="02020603050405020304" pitchFamily="18" charset="0"/>
                <a:cs typeface="Times New Roman" panose="02020603050405020304" pitchFamily="18" charset="0"/>
              </a:rPr>
              <a:t>- Tỉ lệ là tỉ số giữa kích thước dài đo được trên hình biểu diễn của vật thể và kích thước thực tương ứng trên vật thể đó.</a:t>
            </a:r>
          </a:p>
          <a:p>
            <a:r>
              <a:rPr lang="en-US" sz="2800">
                <a:latin typeface="Times New Roman" panose="02020603050405020304" pitchFamily="18" charset="0"/>
                <a:cs typeface="Times New Roman" panose="02020603050405020304" pitchFamily="18" charset="0"/>
              </a:rPr>
              <a:t>- Gồm các tỉ lệ</a:t>
            </a:r>
          </a:p>
          <a:p>
            <a:r>
              <a:rPr lang="en-US" sz="2800">
                <a:latin typeface="Times New Roman" panose="02020603050405020304" pitchFamily="18" charset="0"/>
                <a:cs typeface="Times New Roman" panose="02020603050405020304" pitchFamily="18" charset="0"/>
              </a:rPr>
              <a:t>+ Tỉ lệ thu nhỏ</a:t>
            </a:r>
          </a:p>
          <a:p>
            <a:r>
              <a:rPr lang="en-US" sz="2800">
                <a:latin typeface="Times New Roman" panose="02020603050405020304" pitchFamily="18" charset="0"/>
                <a:cs typeface="Times New Roman" panose="02020603050405020304" pitchFamily="18" charset="0"/>
              </a:rPr>
              <a:t>+ Tỉ lệ nguyên hình</a:t>
            </a:r>
          </a:p>
          <a:p>
            <a:r>
              <a:rPr lang="en-US" sz="2800">
                <a:latin typeface="Times New Roman" panose="02020603050405020304" pitchFamily="18" charset="0"/>
                <a:cs typeface="Times New Roman" panose="02020603050405020304" pitchFamily="18" charset="0"/>
              </a:rPr>
              <a:t>+ Tỉ lệ phóng to.</a:t>
            </a:r>
          </a:p>
        </p:txBody>
      </p:sp>
    </p:spTree>
    <p:extLst>
      <p:ext uri="{BB962C8B-B14F-4D97-AF65-F5344CB8AC3E}">
        <p14:creationId xmlns:p14="http://schemas.microsoft.com/office/powerpoint/2010/main" val="30024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3981440" y="312234"/>
            <a:ext cx="6552821"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Một số loại nét vẽ thường dùng</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089032"/>
            <a:ext cx="11496246" cy="5456734"/>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24789" y="736462"/>
            <a:ext cx="10369309" cy="5738983"/>
          </a:xfrm>
          <a:prstGeom prst="rect">
            <a:avLst/>
          </a:prstGeom>
        </p:spPr>
      </p:pic>
    </p:spTree>
    <p:extLst>
      <p:ext uri="{BB962C8B-B14F-4D97-AF65-F5344CB8AC3E}">
        <p14:creationId xmlns:p14="http://schemas.microsoft.com/office/powerpoint/2010/main" val="3384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60783" y="885752"/>
            <a:ext cx="5228254" cy="5738983"/>
          </a:xfrm>
          <a:prstGeom prst="rect">
            <a:avLst/>
          </a:prstGeom>
        </p:spPr>
      </p:pic>
      <p:sp>
        <p:nvSpPr>
          <p:cNvPr id="8" name="Rectangle 7"/>
          <p:cNvSpPr/>
          <p:nvPr/>
        </p:nvSpPr>
        <p:spPr>
          <a:xfrm>
            <a:off x="5775649" y="986325"/>
            <a:ext cx="5311471"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Tên gọi của các nét vẽ được sử dụng trong Hình 1.4:</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4957967" y="1940432"/>
            <a:ext cx="6686637" cy="4217771"/>
          </a:xfrm>
          <a:prstGeom prst="rect">
            <a:avLst/>
          </a:prstGeom>
        </p:spPr>
      </p:pic>
    </p:spTree>
    <p:extLst>
      <p:ext uri="{BB962C8B-B14F-4D97-AF65-F5344CB8AC3E}">
        <p14:creationId xmlns:p14="http://schemas.microsoft.com/office/powerpoint/2010/main" val="30643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53943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III.Nét </a:t>
            </a:r>
            <a:r>
              <a:rPr lang="en-US" sz="2800" b="1">
                <a:latin typeface="Times New Roman" panose="02020603050405020304" pitchFamily="18" charset="0"/>
                <a:cs typeface="Times New Roman" panose="02020603050405020304" pitchFamily="18" charset="0"/>
              </a:rPr>
              <a:t>vẽ</a:t>
            </a:r>
          </a:p>
          <a:p>
            <a:r>
              <a:rPr lang="en-US" sz="2800">
                <a:latin typeface="Times New Roman" panose="02020603050405020304" pitchFamily="18" charset="0"/>
                <a:cs typeface="Times New Roman" panose="02020603050405020304" pitchFamily="18" charset="0"/>
              </a:rPr>
              <a:t>- Các nét vẽ trong bản vẽ kỹ thuật được quy định trong TCVN8-24:2002</a:t>
            </a:r>
          </a:p>
          <a:p>
            <a:r>
              <a:rPr lang="en-US" sz="2800">
                <a:latin typeface="Times New Roman" panose="02020603050405020304" pitchFamily="18" charset="0"/>
                <a:cs typeface="Times New Roman" panose="02020603050405020304" pitchFamily="18" charset="0"/>
              </a:rPr>
              <a:t>- Gồm các nét: Nét liền đậm, nét liền mảnh, nét đứt mảnh, nét gạch dài - chấm - mảnh.</a:t>
            </a:r>
          </a:p>
          <a:p>
            <a:r>
              <a:rPr lang="en-US" sz="2800">
                <a:latin typeface="Times New Roman" panose="02020603050405020304" pitchFamily="18" charset="0"/>
                <a:cs typeface="Times New Roman" panose="02020603050405020304" pitchFamily="18" charset="0"/>
              </a:rPr>
              <a:t>- Nét liền đậm: cạnh thấy, đường bao thấy</a:t>
            </a:r>
          </a:p>
          <a:p>
            <a:r>
              <a:rPr lang="en-US" sz="2800">
                <a:latin typeface="Times New Roman" panose="02020603050405020304" pitchFamily="18" charset="0"/>
                <a:cs typeface="Times New Roman" panose="02020603050405020304" pitchFamily="18" charset="0"/>
              </a:rPr>
              <a:t>- Nét liền mảnh: đường kích thước, đường gióng….</a:t>
            </a:r>
          </a:p>
          <a:p>
            <a:r>
              <a:rPr lang="en-US" sz="2800">
                <a:latin typeface="Times New Roman" panose="02020603050405020304" pitchFamily="18" charset="0"/>
                <a:cs typeface="Times New Roman" panose="02020603050405020304" pitchFamily="18" charset="0"/>
              </a:rPr>
              <a:t>- Nét nứt mảnh: cạnh khuất, đường bao khuất.</a:t>
            </a:r>
          </a:p>
          <a:p>
            <a:r>
              <a:rPr lang="en-US" sz="2800">
                <a:latin typeface="Times New Roman" panose="02020603050405020304" pitchFamily="18" charset="0"/>
                <a:cs typeface="Times New Roman" panose="02020603050405020304" pitchFamily="18" charset="0"/>
              </a:rPr>
              <a:t>- Nét gạch dài - chấm - mảnh: đường tâm, đường trụ đối xứng.</a:t>
            </a:r>
          </a:p>
        </p:txBody>
      </p:sp>
    </p:spTree>
    <p:extLst>
      <p:ext uri="{BB962C8B-B14F-4D97-AF65-F5344CB8AC3E}">
        <p14:creationId xmlns:p14="http://schemas.microsoft.com/office/powerpoint/2010/main" val="16788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7803502" cy="4895361"/>
          </a:xfrm>
          <a:prstGeom prst="rect">
            <a:avLst/>
          </a:prstGeom>
        </p:spPr>
      </p:pic>
    </p:spTree>
    <p:extLst>
      <p:ext uri="{BB962C8B-B14F-4D97-AF65-F5344CB8AC3E}">
        <p14:creationId xmlns:p14="http://schemas.microsoft.com/office/powerpoint/2010/main" val="24921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4883019" cy="4895361"/>
          </a:xfrm>
          <a:prstGeom prst="rect">
            <a:avLst/>
          </a:prstGeom>
        </p:spPr>
      </p:pic>
      <p:sp>
        <p:nvSpPr>
          <p:cNvPr id="2" name="Rectangle 1"/>
          <p:cNvSpPr/>
          <p:nvPr/>
        </p:nvSpPr>
        <p:spPr>
          <a:xfrm>
            <a:off x="5464628" y="1617406"/>
            <a:ext cx="6478555"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400">
                <a:solidFill>
                  <a:srgbClr val="FF0000"/>
                </a:solidFill>
                <a:latin typeface="Times New Roman" panose="02020603050405020304" pitchFamily="18" charset="0"/>
                <a:cs typeface="Times New Roman" panose="02020603050405020304" pitchFamily="18" charset="0"/>
              </a:rPr>
              <a:t>- Đường gióng: là các đường có màu xanh lá cây</a:t>
            </a:r>
          </a:p>
          <a:p>
            <a:r>
              <a:rPr lang="vi-VN" sz="2400">
                <a:solidFill>
                  <a:srgbClr val="FF0000"/>
                </a:solidFill>
                <a:latin typeface="Times New Roman" panose="02020603050405020304" pitchFamily="18" charset="0"/>
                <a:cs typeface="Times New Roman" panose="02020603050405020304" pitchFamily="18" charset="0"/>
              </a:rPr>
              <a:t>- Đường kích thước: là các đường có màu đỏ</a:t>
            </a:r>
          </a:p>
          <a:p>
            <a:r>
              <a:rPr lang="vi-VN" sz="2400">
                <a:solidFill>
                  <a:srgbClr val="FF0000"/>
                </a:solidFill>
                <a:latin typeface="Times New Roman" panose="02020603050405020304" pitchFamily="18" charset="0"/>
                <a:cs typeface="Times New Roman" panose="02020603050405020304" pitchFamily="18" charset="0"/>
              </a:rPr>
              <a:t>- Giá trị kích thước: là các chữ số ghi trên đường kích thước</a:t>
            </a:r>
          </a:p>
          <a:p>
            <a:r>
              <a:rPr lang="vi-VN" sz="2400">
                <a:solidFill>
                  <a:srgbClr val="FF0000"/>
                </a:solidFill>
                <a:latin typeface="Times New Roman" panose="02020603050405020304" pitchFamily="18" charset="0"/>
                <a:cs typeface="Times New Roman" panose="02020603050405020304" pitchFamily="18" charset="0"/>
              </a:rPr>
              <a:t>2. Mô tả vị trí và hướng của các giá trị kích thước</a:t>
            </a:r>
          </a:p>
          <a:p>
            <a:r>
              <a:rPr lang="vi-VN" sz="2400">
                <a:solidFill>
                  <a:srgbClr val="FF0000"/>
                </a:solidFill>
                <a:latin typeface="Times New Roman" panose="02020603050405020304" pitchFamily="18" charset="0"/>
                <a:cs typeface="Times New Roman" panose="02020603050405020304" pitchFamily="18" charset="0"/>
              </a:rPr>
              <a:t>- Với đường kích thước nằm ngang: giá trị kích thước có vị trí nằm trên đường kích thước, hướng từ trái sang phải.</a:t>
            </a:r>
          </a:p>
          <a:p>
            <a:r>
              <a:rPr lang="vi-VN" sz="2400">
                <a:solidFill>
                  <a:srgbClr val="FF0000"/>
                </a:solidFill>
                <a:latin typeface="Times New Roman" panose="02020603050405020304" pitchFamily="18" charset="0"/>
                <a:cs typeface="Times New Roman" panose="02020603050405020304" pitchFamily="18" charset="0"/>
              </a:rPr>
              <a:t>- Với đường kích thước thẳng đứng: giá trị kích thước nằm bên trái đường kích thước, hướng từ dưới lên.</a:t>
            </a:r>
          </a:p>
        </p:txBody>
      </p:sp>
    </p:spTree>
    <p:extLst>
      <p:ext uri="{BB962C8B-B14F-4D97-AF65-F5344CB8AC3E}">
        <p14:creationId xmlns:p14="http://schemas.microsoft.com/office/powerpoint/2010/main" val="36060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IV.Kích thước</a:t>
            </a:r>
          </a:p>
          <a:p>
            <a:r>
              <a:rPr lang="en-US" sz="2800">
                <a:latin typeface="Times New Roman" panose="02020603050405020304" pitchFamily="18" charset="0"/>
                <a:cs typeface="Times New Roman" panose="02020603050405020304" pitchFamily="18" charset="0"/>
              </a:rPr>
              <a:t>- Các quy định về kích thước được trình bày trong TCVN 7583-1:2006</a:t>
            </a:r>
          </a:p>
          <a:p>
            <a:r>
              <a:rPr lang="en-US" sz="2800">
                <a:latin typeface="Times New Roman" panose="02020603050405020304" pitchFamily="18" charset="0"/>
                <a:cs typeface="Times New Roman" panose="02020603050405020304" pitchFamily="18" charset="0"/>
              </a:rPr>
              <a:t>- Các thành phần của kích thước: đường gióng, đường kích thước và chữ số kích thước</a:t>
            </a:r>
          </a:p>
          <a:p>
            <a:r>
              <a:rPr lang="en-US" sz="2800">
                <a:latin typeface="Times New Roman" panose="02020603050405020304" pitchFamily="18" charset="0"/>
                <a:cs typeface="Times New Roman" panose="02020603050405020304" pitchFamily="18" charset="0"/>
              </a:rPr>
              <a:t>- Đường kích thước xác định đối tượng được ghi kích thước, được vẽ bằng nét liền mảnh và thường có vẽ mũi tên ở 2 đầu.</a:t>
            </a:r>
          </a:p>
          <a:p>
            <a:r>
              <a:rPr lang="en-US" sz="2800">
                <a:latin typeface="Times New Roman" panose="02020603050405020304" pitchFamily="18" charset="0"/>
                <a:cs typeface="Times New Roman" panose="02020603050405020304" pitchFamily="18" charset="0"/>
              </a:rPr>
              <a:t>- Đường gióng giới hạn phần được khi kích thước, được vẽ bằng nét liền mảnh và vượt quá đường kích thước từ 2-4 mm.</a:t>
            </a:r>
          </a:p>
          <a:p>
            <a:r>
              <a:rPr lang="en-US" sz="2800">
                <a:latin typeface="Times New Roman" panose="02020603050405020304" pitchFamily="18" charset="0"/>
                <a:cs typeface="Times New Roman" panose="02020603050405020304" pitchFamily="18" charset="0"/>
              </a:rPr>
              <a:t>- Giá trị kích thước chỉ trị số kích thước thực, không phụ thuộc vào tỉ lệ bản vẽ.</a:t>
            </a:r>
          </a:p>
          <a:p>
            <a:r>
              <a:rPr lang="en-US" sz="2800">
                <a:latin typeface="Times New Roman" panose="02020603050405020304" pitchFamily="18" charset="0"/>
                <a:cs typeface="Times New Roman" panose="02020603050405020304" pitchFamily="18" charset="0"/>
              </a:rPr>
              <a:t>- Dùng mm làm đơn vị đo kích thước dài. Dùng độ, phút, giây làm đơn vị góc.</a:t>
            </a:r>
          </a:p>
        </p:txBody>
      </p:sp>
    </p:spTree>
    <p:extLst>
      <p:ext uri="{BB962C8B-B14F-4D97-AF65-F5344CB8AC3E}">
        <p14:creationId xmlns:p14="http://schemas.microsoft.com/office/powerpoint/2010/main" val="6087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280031" y="390293"/>
            <a:ext cx="4911969" cy="5363736"/>
          </a:xfrm>
          <a:prstGeom prst="cloudCallout">
            <a:avLst>
              <a:gd name="adj1" fmla="val -64855"/>
              <a:gd name="adj2" fmla="val 6132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1.1 a, b là hai hình biểu diễn cùng một vật thể, hình a được vẽ theo tiêu chuẩn, hình b vẽ không tiêu chuẩn. Hãy nhận xét về hai hình biểu diễn này.</a:t>
            </a:r>
          </a:p>
        </p:txBody>
      </p:sp>
      <p:pic>
        <p:nvPicPr>
          <p:cNvPr id="3" name="Picture 2"/>
          <p:cNvPicPr>
            <a:picLocks noChangeAspect="1"/>
          </p:cNvPicPr>
          <p:nvPr/>
        </p:nvPicPr>
        <p:blipFill>
          <a:blip r:embed="rId2"/>
          <a:stretch>
            <a:fillRect/>
          </a:stretch>
        </p:blipFill>
        <p:spPr>
          <a:xfrm>
            <a:off x="703383" y="390293"/>
            <a:ext cx="6093069" cy="61160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
        <p:nvSpPr>
          <p:cNvPr id="5" name="Rectangle 4"/>
          <p:cNvSpPr/>
          <p:nvPr/>
        </p:nvSpPr>
        <p:spPr>
          <a:xfrm>
            <a:off x="3710474" y="5186561"/>
            <a:ext cx="6096000" cy="954107"/>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Trên Hình 1.6, người ta sử dụng các tiêu chuẩn về: tỉ lệ, nét vẽ, ghi kích thước.</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7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t>
            </a:r>
            <a:r>
              <a:rPr lang="en-US" sz="2800" b="1">
                <a:latin typeface="Times New Roman" panose="02020603050405020304" pitchFamily="18" charset="0"/>
                <a:cs typeface="Times New Roman" panose="02020603050405020304" pitchFamily="18" charset="0"/>
              </a:rPr>
              <a:t>A4</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t>
            </a:r>
            <a:r>
              <a:rPr lang="en-US" sz="2800" b="1">
                <a:latin typeface="Times New Roman" panose="02020603050405020304" pitchFamily="18" charset="0"/>
                <a:cs typeface="Times New Roman" panose="02020603050405020304" pitchFamily="18" charset="0"/>
              </a:rPr>
              <a:t>A4</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796216" y="1466925"/>
            <a:ext cx="5304379" cy="3664911"/>
          </a:xfrm>
          <a:prstGeom prst="rect">
            <a:avLst/>
          </a:prstGeom>
        </p:spPr>
      </p:pic>
    </p:spTree>
    <p:extLst>
      <p:ext uri="{BB962C8B-B14F-4D97-AF65-F5344CB8AC3E}">
        <p14:creationId xmlns:p14="http://schemas.microsoft.com/office/powerpoint/2010/main" val="228050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en-US"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a:p>
            <a:r>
              <a:rPr lang="en-US" sz="2800" b="1">
                <a:latin typeface="Times New Roman" panose="02020603050405020304" pitchFamily="18" charset="0"/>
                <a:cs typeface="Times New Roman" panose="02020603050405020304" pitchFamily="18" charset="0"/>
              </a:rPr>
              <a:t>3. Hãy chia khổ giấy A0 thành các khổ A1, A2, A3, A4 và trình bày khung bảng vẽ, khung tên trên một khổ giấy A4.</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7241" y="584775"/>
            <a:ext cx="11355355" cy="6124754"/>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p>
          <a:p>
            <a:r>
              <a:rPr lang="vi-VN" sz="2800">
                <a:solidFill>
                  <a:srgbClr val="0000FF"/>
                </a:solidFill>
                <a:latin typeface="Times New Roman" panose="02020603050405020304" pitchFamily="18" charset="0"/>
                <a:cs typeface="Times New Roman" panose="02020603050405020304" pitchFamily="18" charset="0"/>
              </a:rPr>
              <a:t>2.HS tự sưu tầm: Bản vẽ nhà, bản vẽ vòng đai….</a:t>
            </a:r>
          </a:p>
          <a:p>
            <a:r>
              <a:rPr lang="vi-VN" sz="2800">
                <a:solidFill>
                  <a:srgbClr val="0000FF"/>
                </a:solidFill>
                <a:latin typeface="Times New Roman" panose="02020603050405020304" pitchFamily="18" charset="0"/>
                <a:cs typeface="Times New Roman" panose="02020603050405020304" pitchFamily="18" charset="0"/>
              </a:rPr>
              <a:t>3. - Em có thể làm theo cách sau để chia khổ giấy A0 thành các khổ A1, A2, A3, A4:</a:t>
            </a:r>
          </a:p>
          <a:p>
            <a:r>
              <a:rPr lang="vi-VN" sz="2800">
                <a:solidFill>
                  <a:srgbClr val="0000FF"/>
                </a:solidFill>
                <a:latin typeface="Times New Roman" panose="02020603050405020304" pitchFamily="18" charset="0"/>
                <a:cs typeface="Times New Roman" panose="02020603050405020304" pitchFamily="18" charset="0"/>
              </a:rPr>
              <a:t>Từ khổ giấy A0 em gập đôi lại và cắt theo đường gập ta được 2 khổ giấy A1.</a:t>
            </a:r>
          </a:p>
          <a:p>
            <a:r>
              <a:rPr lang="vi-VN" sz="2800">
                <a:solidFill>
                  <a:srgbClr val="0000FF"/>
                </a:solidFill>
                <a:latin typeface="Times New Roman" panose="02020603050405020304" pitchFamily="18" charset="0"/>
                <a:cs typeface="Times New Roman" panose="02020603050405020304" pitchFamily="18" charset="0"/>
              </a:rPr>
              <a:t>Từ mỗi khổ giấy A1 em gập đôi lại và cắt theo đường gập ta được 2 khổ giấy A2.</a:t>
            </a:r>
          </a:p>
          <a:p>
            <a:r>
              <a:rPr lang="vi-VN" sz="2800">
                <a:solidFill>
                  <a:srgbClr val="0000FF"/>
                </a:solidFill>
                <a:latin typeface="Times New Roman" panose="02020603050405020304" pitchFamily="18" charset="0"/>
                <a:cs typeface="Times New Roman" panose="02020603050405020304" pitchFamily="18" charset="0"/>
              </a:rPr>
              <a:t>Từ mỗi khổ giấy A2 em gập đôi lại và cắt theo đường gập ta được 2 khổ giấy A3.</a:t>
            </a:r>
          </a:p>
          <a:p>
            <a:r>
              <a:rPr lang="vi-VN" sz="2800">
                <a:solidFill>
                  <a:srgbClr val="0000FF"/>
                </a:solidFill>
                <a:latin typeface="Times New Roman" panose="02020603050405020304" pitchFamily="18" charset="0"/>
                <a:cs typeface="Times New Roman" panose="02020603050405020304" pitchFamily="18" charset="0"/>
              </a:rPr>
              <a:t>Từ mỗi khổ giấy A3 em gập đôi lại và cắt theo đường gập ta được 2 khổ giấy A4.</a:t>
            </a:r>
          </a:p>
        </p:txBody>
      </p:sp>
    </p:spTree>
    <p:extLst>
      <p:ext uri="{BB962C8B-B14F-4D97-AF65-F5344CB8AC3E}">
        <p14:creationId xmlns:p14="http://schemas.microsoft.com/office/powerpoint/2010/main" val="338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441889" y="390293"/>
            <a:ext cx="5750111" cy="5963854"/>
          </a:xfrm>
          <a:prstGeom prst="cloudCallout">
            <a:avLst>
              <a:gd name="adj1" fmla="val -68100"/>
              <a:gd name="adj2" fmla="val 5053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 Hình 1.1a: thể hiện hình dạng, kích thước các phần của vật thể; thể hiện phần rỗng, đường kính khoét theo một quy tắc.</a:t>
            </a:r>
          </a:p>
          <a:p>
            <a:r>
              <a:rPr lang="en-US" sz="2800" b="1">
                <a:solidFill>
                  <a:srgbClr val="0000FF"/>
                </a:solidFill>
                <a:latin typeface="Times New Roman" panose="02020603050405020304" pitchFamily="18" charset="0"/>
                <a:cs typeface="Times New Roman" panose="02020603050405020304" pitchFamily="18" charset="0"/>
              </a:rPr>
              <a:t>- Hình 1.1b: thể hiện vật thể nhưng không thấy được vị trí khoét, không xác định được kích thước từng phần.</a:t>
            </a:r>
            <a:br>
              <a:rPr lang="en-US" sz="2800" b="1">
                <a:solidFill>
                  <a:srgbClr val="0000FF"/>
                </a:solidFill>
                <a:latin typeface="Times New Roman" panose="02020603050405020304" pitchFamily="18" charset="0"/>
                <a:cs typeface="Times New Roman" panose="02020603050405020304" pitchFamily="18" charset="0"/>
              </a:rPr>
            </a:b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8820" y="604897"/>
            <a:ext cx="6093069" cy="6116015"/>
          </a:xfrm>
          <a:prstGeom prst="rect">
            <a:avLst/>
          </a:prstGeom>
        </p:spPr>
      </p:pic>
    </p:spTree>
    <p:extLst>
      <p:ext uri="{BB962C8B-B14F-4D97-AF65-F5344CB8AC3E}">
        <p14:creationId xmlns:p14="http://schemas.microsoft.com/office/powerpoint/2010/main" val="2524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1. Mỗi trường hợp ở </a:t>
            </a:r>
            <a:r>
              <a:rPr lang="en-US" sz="2800" b="1" smtClean="0">
                <a:latin typeface="Times New Roman" panose="02020603050405020304" pitchFamily="18" charset="0"/>
                <a:cs typeface="Times New Roman" panose="02020603050405020304" pitchFamily="18" charset="0"/>
              </a:rPr>
              <a:t>hình dưới đây</a:t>
            </a:r>
            <a:r>
              <a:rPr lang="vi-VN" sz="2800" b="1" smtClean="0">
                <a:latin typeface="Times New Roman" panose="02020603050405020304" pitchFamily="18" charset="0"/>
                <a:cs typeface="Times New Roman" panose="02020603050405020304" pitchFamily="18" charset="0"/>
              </a:rPr>
              <a:t>trình 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449765" y="6284694"/>
            <a:ext cx="11080596" cy="523220"/>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pic>
        <p:nvPicPr>
          <p:cNvPr id="2" name="Picture 1"/>
          <p:cNvPicPr>
            <a:picLocks noChangeAspect="1"/>
          </p:cNvPicPr>
          <p:nvPr/>
        </p:nvPicPr>
        <p:blipFill>
          <a:blip r:embed="rId2"/>
          <a:stretch>
            <a:fillRect/>
          </a:stretch>
        </p:blipFill>
        <p:spPr>
          <a:xfrm>
            <a:off x="606489" y="1240971"/>
            <a:ext cx="10923871" cy="4893810"/>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669816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a:t>
            </a:r>
            <a:r>
              <a:rPr lang="en-US" sz="2800" b="1" smtClean="0">
                <a:latin typeface="Times New Roman" panose="02020603050405020304" pitchFamily="18" charset="0"/>
                <a:cs typeface="Times New Roman" panose="02020603050405020304" pitchFamily="18" charset="0"/>
              </a:rPr>
              <a:t>hình dưới đây </a:t>
            </a:r>
            <a:r>
              <a:rPr lang="vi-VN" sz="2800" b="1" smtClean="0">
                <a:latin typeface="Times New Roman" panose="02020603050405020304" pitchFamily="18" charset="0"/>
                <a:cs typeface="Times New Roman" panose="02020603050405020304" pitchFamily="18" charset="0"/>
              </a:rPr>
              <a:t>trình </a:t>
            </a:r>
            <a:r>
              <a:rPr lang="vi-VN" sz="2800" b="1">
                <a:latin typeface="Times New Roman" panose="02020603050405020304" pitchFamily="18" charset="0"/>
                <a:cs typeface="Times New Roman" panose="02020603050405020304" pitchFamily="18" charset="0"/>
              </a:rPr>
              <a:t>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338252" y="5903893"/>
            <a:ext cx="6954646" cy="954107"/>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sp>
        <p:nvSpPr>
          <p:cNvPr id="2" name="Rectangle 1"/>
          <p:cNvSpPr/>
          <p:nvPr/>
        </p:nvSpPr>
        <p:spPr>
          <a:xfrm>
            <a:off x="7292898" y="419702"/>
            <a:ext cx="4516243" cy="6124754"/>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 - </a:t>
            </a:r>
            <a:r>
              <a:rPr lang="vi-VN" sz="2800" b="1" smtClean="0">
                <a:solidFill>
                  <a:srgbClr val="FF0000"/>
                </a:solidFill>
                <a:latin typeface="Times New Roman" panose="02020603050405020304" pitchFamily="18" charset="0"/>
                <a:cs typeface="Times New Roman" panose="02020603050405020304" pitchFamily="18" charset="0"/>
              </a:rPr>
              <a:t>Hình.a </a:t>
            </a:r>
            <a:r>
              <a:rPr lang="vi-VN" sz="2800" b="1">
                <a:solidFill>
                  <a:srgbClr val="FF0000"/>
                </a:solidFill>
                <a:latin typeface="Times New Roman" panose="02020603050405020304" pitchFamily="18" charset="0"/>
                <a:cs typeface="Times New Roman" panose="02020603050405020304" pitchFamily="18" charset="0"/>
              </a:rPr>
              <a:t>trình bày mặt bằng tầng 1 của ngôi nhà gồm có: phòng ngủ, phòng ăn, phòng khách, bếp, nhà vệ sinh cùng với kích thước từng khu vực.</a:t>
            </a:r>
          </a:p>
          <a:p>
            <a:r>
              <a:rPr lang="vi-VN" sz="2800" b="1">
                <a:solidFill>
                  <a:srgbClr val="FF0000"/>
                </a:solidFill>
                <a:latin typeface="Times New Roman" panose="02020603050405020304" pitchFamily="18" charset="0"/>
                <a:cs typeface="Times New Roman" panose="02020603050405020304" pitchFamily="18" charset="0"/>
              </a:rPr>
              <a:t>- Hình </a:t>
            </a:r>
            <a:r>
              <a:rPr lang="vi-VN" sz="2800" b="1" smtClean="0">
                <a:solidFill>
                  <a:srgbClr val="FF0000"/>
                </a:solidFill>
                <a:latin typeface="Times New Roman" panose="02020603050405020304" pitchFamily="18" charset="0"/>
                <a:cs typeface="Times New Roman" panose="02020603050405020304" pitchFamily="18" charset="0"/>
              </a:rPr>
              <a:t>b </a:t>
            </a:r>
            <a:r>
              <a:rPr lang="vi-VN" sz="2800" b="1">
                <a:solidFill>
                  <a:srgbClr val="FF0000"/>
                </a:solidFill>
                <a:latin typeface="Times New Roman" panose="02020603050405020304" pitchFamily="18" charset="0"/>
                <a:cs typeface="Times New Roman" panose="02020603050405020304" pitchFamily="18" charset="0"/>
              </a:rPr>
              <a:t>trình bày sơ đồ mạch điện chiếu sáng có 3 bóng đèn, khóa điện, nguồn điện.</a:t>
            </a:r>
          </a:p>
          <a:p>
            <a:r>
              <a:rPr lang="vi-VN" sz="2800" b="1">
                <a:solidFill>
                  <a:srgbClr val="FF0000"/>
                </a:solidFill>
                <a:latin typeface="Times New Roman" panose="02020603050405020304" pitchFamily="18" charset="0"/>
                <a:cs typeface="Times New Roman" panose="02020603050405020304" pitchFamily="18" charset="0"/>
              </a:rPr>
              <a:t>2. Một số lĩnh vực: Xây dựng, kiến trúc, chế tạo linh kiện, các ngành kĩ thuật, cơ khí, điện lực,...</a:t>
            </a:r>
          </a:p>
        </p:txBody>
      </p:sp>
      <p:pic>
        <p:nvPicPr>
          <p:cNvPr id="5" name="Picture 4"/>
          <p:cNvPicPr>
            <a:picLocks noChangeAspect="1"/>
          </p:cNvPicPr>
          <p:nvPr/>
        </p:nvPicPr>
        <p:blipFill>
          <a:blip r:embed="rId2"/>
          <a:stretch>
            <a:fillRect/>
          </a:stretch>
        </p:blipFill>
        <p:spPr>
          <a:xfrm>
            <a:off x="338252" y="1060264"/>
            <a:ext cx="6755364" cy="4657403"/>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*Bản vẽ kỹ thuật</a:t>
            </a:r>
          </a:p>
          <a:p>
            <a:r>
              <a:rPr lang="en-US" sz="2800">
                <a:latin typeface="Times New Roman" panose="02020603050405020304" pitchFamily="18" charset="0"/>
                <a:cs typeface="Times New Roman" panose="02020603050405020304" pitchFamily="18" charset="0"/>
              </a:rPr>
              <a:t>- Bản vẽ kỹ thuật là tài liệu kỹ thuật được trình bày dưới dạng hình vẽ, hình dạng, kích thước và yêu cầu kỹ thuật của sản phẩm.</a:t>
            </a:r>
          </a:p>
          <a:p>
            <a:r>
              <a:rPr lang="en-US" sz="2800">
                <a:latin typeface="Times New Roman" panose="02020603050405020304" pitchFamily="18" charset="0"/>
                <a:cs typeface="Times New Roman" panose="02020603050405020304" pitchFamily="18" charset="0"/>
              </a:rPr>
              <a:t>- Bản vẽ kỹ thuật được lập theo các quy định thống nhất, được quy định trong các Tiêu chuẩn Việt Nam(TCVN) về bản vẽ kỹ thuật.</a:t>
            </a:r>
          </a:p>
        </p:txBody>
      </p:sp>
      <p:sp>
        <p:nvSpPr>
          <p:cNvPr id="8" name="Rectangle 7"/>
          <p:cNvSpPr/>
          <p:nvPr/>
        </p:nvSpPr>
        <p:spPr>
          <a:xfrm>
            <a:off x="905068" y="150541"/>
            <a:ext cx="1128693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2" y="925674"/>
            <a:ext cx="10982130" cy="5559101"/>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3" y="925674"/>
            <a:ext cx="5542384" cy="5559101"/>
          </a:xfrm>
          <a:prstGeom prst="rect">
            <a:avLst/>
          </a:prstGeom>
        </p:spPr>
      </p:pic>
      <p:sp>
        <p:nvSpPr>
          <p:cNvPr id="3" name="Rectangle 2"/>
          <p:cNvSpPr/>
          <p:nvPr/>
        </p:nvSpPr>
        <p:spPr>
          <a:xfrm>
            <a:off x="6419460" y="1324576"/>
            <a:ext cx="5318449"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Cách tạo ra các khổ giấy chính từ khổ giấy A0:</a:t>
            </a:r>
          </a:p>
          <a:p>
            <a:r>
              <a:rPr lang="vi-VN" sz="2800">
                <a:solidFill>
                  <a:srgbClr val="FF0000"/>
                </a:solidFill>
                <a:latin typeface="Times New Roman" panose="02020603050405020304" pitchFamily="18" charset="0"/>
                <a:cs typeface="Times New Roman" panose="02020603050405020304" pitchFamily="18" charset="0"/>
              </a:rPr>
              <a:t>- Khổ A1: Chia đôi chiều dài khổ giấy A0, ta được khổ giấy A1</a:t>
            </a:r>
          </a:p>
          <a:p>
            <a:r>
              <a:rPr lang="vi-VN" sz="2800">
                <a:solidFill>
                  <a:srgbClr val="FF0000"/>
                </a:solidFill>
                <a:latin typeface="Times New Roman" panose="02020603050405020304" pitchFamily="18" charset="0"/>
                <a:cs typeface="Times New Roman" panose="02020603050405020304" pitchFamily="18" charset="0"/>
              </a:rPr>
              <a:t>- Khổ A2: Chia đôi chiều dài khổ giấy A1, ta được khổ giấy A2</a:t>
            </a:r>
          </a:p>
          <a:p>
            <a:r>
              <a:rPr lang="vi-VN" sz="2800">
                <a:solidFill>
                  <a:srgbClr val="FF0000"/>
                </a:solidFill>
                <a:latin typeface="Times New Roman" panose="02020603050405020304" pitchFamily="18" charset="0"/>
                <a:cs typeface="Times New Roman" panose="02020603050405020304" pitchFamily="18" charset="0"/>
              </a:rPr>
              <a:t>- Khổ A3: Chia đôi chiều dài khổ giấy A2, ta được khổ giấy A3</a:t>
            </a:r>
          </a:p>
          <a:p>
            <a:r>
              <a:rPr lang="vi-VN" sz="2800">
                <a:solidFill>
                  <a:srgbClr val="FF0000"/>
                </a:solidFill>
                <a:latin typeface="Times New Roman" panose="02020603050405020304" pitchFamily="18" charset="0"/>
                <a:cs typeface="Times New Roman" panose="02020603050405020304" pitchFamily="18" charset="0"/>
              </a:rPr>
              <a:t>- Khổ A4: Chia đôi chiều dài khổ giấy A3, ta được khổ giấy A4</a:t>
            </a:r>
          </a:p>
        </p:txBody>
      </p:sp>
    </p:spTree>
    <p:extLst>
      <p:ext uri="{BB962C8B-B14F-4D97-AF65-F5344CB8AC3E}">
        <p14:creationId xmlns:p14="http://schemas.microsoft.com/office/powerpoint/2010/main" val="28957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1.Khổ giấy</a:t>
            </a:r>
          </a:p>
          <a:p>
            <a:r>
              <a:rPr lang="en-US" sz="2800">
                <a:latin typeface="Times New Roman" panose="02020603050405020304" pitchFamily="18" charset="0"/>
                <a:cs typeface="Times New Roman" panose="02020603050405020304" pitchFamily="18" charset="0"/>
              </a:rPr>
              <a:t>- Khổ giấy của các bản vẽ kỹ thuật được quy định trong tiêu chuẩn TCVN 7285:2003</a:t>
            </a:r>
          </a:p>
          <a:p>
            <a:r>
              <a:rPr lang="en-US" sz="2800">
                <a:latin typeface="Times New Roman" panose="02020603050405020304" pitchFamily="18" charset="0"/>
                <a:cs typeface="Times New Roman" panose="02020603050405020304" pitchFamily="18" charset="0"/>
              </a:rPr>
              <a:t>- Khổ giấy dùng để vẽ kỹ thuật bao gồm các khổ giấy từ A0 đến A4</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2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109</TotalTime>
  <Words>1775</Words>
  <Application>Microsoft Office PowerPoint</Application>
  <PresentationFormat>Widescreen</PresentationFormat>
  <Paragraphs>100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15</cp:revision>
  <dcterms:created xsi:type="dcterms:W3CDTF">2023-06-21T22:05:51Z</dcterms:created>
  <dcterms:modified xsi:type="dcterms:W3CDTF">2023-06-28T15:41:46Z</dcterms:modified>
</cp:coreProperties>
</file>