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41" autoAdjust="0"/>
  </p:normalViewPr>
  <p:slideViewPr>
    <p:cSldViewPr>
      <p:cViewPr varScale="1">
        <p:scale>
          <a:sx n="67" d="100"/>
          <a:sy n="67" d="100"/>
        </p:scale>
        <p:origin x="-147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0F605D-370D-4EE9-8BA3-A6F892D7CAA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173290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F605D-370D-4EE9-8BA3-A6F892D7CAA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94939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F605D-370D-4EE9-8BA3-A6F892D7CAA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6123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0F605D-370D-4EE9-8BA3-A6F892D7CAA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92972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0F605D-370D-4EE9-8BA3-A6F892D7CAA3}"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893376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0F605D-370D-4EE9-8BA3-A6F892D7CAA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1226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0F605D-370D-4EE9-8BA3-A6F892D7CAA3}"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465231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0F605D-370D-4EE9-8BA3-A6F892D7CAA3}"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178458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F605D-370D-4EE9-8BA3-A6F892D7CAA3}"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399164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F605D-370D-4EE9-8BA3-A6F892D7CAA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364156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0F605D-370D-4EE9-8BA3-A6F892D7CAA3}"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E7C9A-D282-4BEF-8AF3-F08808397F31}" type="slidenum">
              <a:rPr lang="en-US" smtClean="0"/>
              <a:t>‹#›</a:t>
            </a:fld>
            <a:endParaRPr lang="en-US"/>
          </a:p>
        </p:txBody>
      </p:sp>
    </p:spTree>
    <p:extLst>
      <p:ext uri="{BB962C8B-B14F-4D97-AF65-F5344CB8AC3E}">
        <p14:creationId xmlns:p14="http://schemas.microsoft.com/office/powerpoint/2010/main" val="41120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F605D-370D-4EE9-8BA3-A6F892D7CAA3}" type="datetimeFigureOut">
              <a:rPr lang="en-US" smtClean="0"/>
              <a:t>12/16/2021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E7C9A-D282-4BEF-8AF3-F08808397F31}" type="slidenum">
              <a:rPr lang="en-US" smtClean="0"/>
              <a:t>‹#›</a:t>
            </a:fld>
            <a:endParaRPr lang="en-US"/>
          </a:p>
        </p:txBody>
      </p:sp>
    </p:spTree>
    <p:extLst>
      <p:ext uri="{BB962C8B-B14F-4D97-AF65-F5344CB8AC3E}">
        <p14:creationId xmlns:p14="http://schemas.microsoft.com/office/powerpoint/2010/main" val="2287161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457201"/>
            <a:ext cx="6858000" cy="1295400"/>
          </a:xfrm>
        </p:spPr>
        <p:txBody>
          <a:bodyPr>
            <a:normAutofit fontScale="90000"/>
          </a:bodyPr>
          <a:lstStyle/>
          <a:p>
            <a:r>
              <a:rPr lang="en-US" dirty="0" smtClean="0">
                <a:solidFill>
                  <a:schemeClr val="bg1"/>
                </a:solidFill>
              </a:rPr>
              <a:t>CHÀO MỪNG CÁC CON ĐẾN VỚI TIẾT HỌC NGÀY HÔM NAY</a:t>
            </a:r>
            <a:endParaRPr lang="en-US" dirty="0">
              <a:solidFill>
                <a:schemeClr val="bg1"/>
              </a:solidFill>
            </a:endParaRPr>
          </a:p>
        </p:txBody>
      </p:sp>
      <p:sp>
        <p:nvSpPr>
          <p:cNvPr id="3" name="Subtitle 2"/>
          <p:cNvSpPr>
            <a:spLocks noGrp="1"/>
          </p:cNvSpPr>
          <p:nvPr>
            <p:ph type="subTitle" idx="1"/>
          </p:nvPr>
        </p:nvSpPr>
        <p:spPr>
          <a:xfrm>
            <a:off x="228600" y="2362200"/>
            <a:ext cx="8534400" cy="3733800"/>
          </a:xfrm>
        </p:spPr>
        <p:txBody>
          <a:bodyPr>
            <a:normAutofit/>
          </a:bodyPr>
          <a:lstStyle/>
          <a:p>
            <a:r>
              <a:rPr lang="en-US" sz="4400" dirty="0" smtClean="0">
                <a:solidFill>
                  <a:srgbClr val="FFFF00"/>
                </a:solidFill>
                <a:latin typeface="Tahoma" pitchFamily="34" charset="0"/>
                <a:ea typeface="Tahoma" pitchFamily="34" charset="0"/>
                <a:cs typeface="Tahoma" pitchFamily="34" charset="0"/>
              </a:rPr>
              <a:t>BÀI 25: SỰ TÍCH HOA TỈ MUỘI</a:t>
            </a:r>
            <a:endParaRPr lang="en-US" sz="4400" dirty="0">
              <a:solidFill>
                <a:srgbClr val="FFFF00"/>
              </a:solidFill>
              <a:latin typeface="Tahoma" pitchFamily="34" charset="0"/>
              <a:ea typeface="Tahoma" pitchFamily="34" charset="0"/>
              <a:cs typeface="Tahoma"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505200"/>
            <a:ext cx="5308600"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505200"/>
            <a:ext cx="2294900" cy="32456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81000"/>
            <a:ext cx="1866542" cy="1866542"/>
          </a:xfrm>
          <a:prstGeom prst="rect">
            <a:avLst/>
          </a:prstGeom>
        </p:spPr>
      </p:pic>
    </p:spTree>
    <p:extLst>
      <p:ext uri="{BB962C8B-B14F-4D97-AF65-F5344CB8AC3E}">
        <p14:creationId xmlns:p14="http://schemas.microsoft.com/office/powerpoint/2010/main" val="144008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lumMod val="60000"/>
              <a:lumOff val="40000"/>
            </a:schemeClr>
          </a:solidFill>
        </p:spPr>
        <p:txBody>
          <a:bodyPr>
            <a:normAutofit fontScale="90000"/>
          </a:bodyPr>
          <a:lstStyle/>
          <a:p>
            <a:r>
              <a:rPr lang="en-US" dirty="0" smtClean="0">
                <a:latin typeface="Tahoma" pitchFamily="34" charset="0"/>
                <a:ea typeface="Tahoma" pitchFamily="34" charset="0"/>
                <a:cs typeface="Tahoma" pitchFamily="34" charset="0"/>
              </a:rPr>
              <a:t>LUYỆN TẬP THEO VĂN BẢN ĐỌC</a:t>
            </a:r>
            <a:endParaRPr lang="en-US"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066800"/>
            <a:ext cx="8229600" cy="6324600"/>
          </a:xfrm>
        </p:spPr>
        <p:txBody>
          <a:bodyPr>
            <a:normAutofit fontScale="70000" lnSpcReduction="20000"/>
          </a:bodyPr>
          <a:lstStyle/>
          <a:p>
            <a:pPr marL="0" indent="0">
              <a:buNone/>
            </a:pPr>
            <a:r>
              <a:rPr lang="vi-VN" b="1" dirty="0">
                <a:solidFill>
                  <a:schemeClr val="bg1"/>
                </a:solidFill>
              </a:rPr>
              <a:t>Câu 1: Xếp các từ ngữ dưới đây vào nhóm thích hợp:</a:t>
            </a:r>
            <a:endParaRPr lang="vi-VN" dirty="0">
              <a:solidFill>
                <a:schemeClr val="bg1"/>
              </a:solidFill>
            </a:endParaRPr>
          </a:p>
          <a:p>
            <a:pPr marL="0" indent="0">
              <a:buNone/>
            </a:pPr>
            <a:r>
              <a:rPr lang="vi-VN" dirty="0">
                <a:solidFill>
                  <a:schemeClr val="bg1"/>
                </a:solidFill>
              </a:rPr>
              <a:t>a. Từ ngữ chỉ hoạt động</a:t>
            </a:r>
          </a:p>
          <a:p>
            <a:pPr marL="0" indent="0">
              <a:buNone/>
            </a:pPr>
            <a:r>
              <a:rPr lang="vi-VN" dirty="0">
                <a:solidFill>
                  <a:schemeClr val="bg1"/>
                </a:solidFill>
              </a:rPr>
              <a:t>b. Từ ngữ chỉ đặc điểm</a:t>
            </a:r>
          </a:p>
          <a:p>
            <a:pPr marL="0" indent="0">
              <a:buNone/>
            </a:pPr>
            <a:endParaRPr lang="en-US" b="1" dirty="0" smtClean="0">
              <a:solidFill>
                <a:schemeClr val="bg1"/>
              </a:solidFill>
            </a:endParaRPr>
          </a:p>
          <a:p>
            <a:pPr marL="0" indent="0">
              <a:buNone/>
            </a:pPr>
            <a:endParaRPr lang="en-US" b="1" dirty="0">
              <a:solidFill>
                <a:schemeClr val="bg1"/>
              </a:solidFill>
            </a:endParaRPr>
          </a:p>
          <a:p>
            <a:pPr marL="0" indent="0">
              <a:buNone/>
            </a:pPr>
            <a:endParaRPr lang="en-US" b="1" dirty="0" smtClean="0">
              <a:solidFill>
                <a:schemeClr val="bg1"/>
              </a:solidFill>
            </a:endParaRPr>
          </a:p>
          <a:p>
            <a:pPr marL="0" indent="0">
              <a:buNone/>
            </a:pPr>
            <a:endParaRPr lang="en-US" b="1" dirty="0">
              <a:solidFill>
                <a:schemeClr val="bg1"/>
              </a:solidFill>
            </a:endParaRPr>
          </a:p>
          <a:p>
            <a:pPr marL="0" indent="0">
              <a:buNone/>
            </a:pPr>
            <a:endParaRPr lang="en-US" b="1" dirty="0" smtClean="0">
              <a:solidFill>
                <a:schemeClr val="bg1"/>
              </a:solidFill>
            </a:endParaRPr>
          </a:p>
          <a:p>
            <a:pPr marL="0" indent="0">
              <a:buNone/>
            </a:pPr>
            <a:r>
              <a:rPr lang="vi-VN" sz="3400" b="1" dirty="0" smtClean="0">
                <a:solidFill>
                  <a:schemeClr val="bg1"/>
                </a:solidFill>
              </a:rPr>
              <a:t>Phương </a:t>
            </a:r>
            <a:r>
              <a:rPr lang="vi-VN" sz="3400" b="1" dirty="0">
                <a:solidFill>
                  <a:schemeClr val="bg1"/>
                </a:solidFill>
              </a:rPr>
              <a:t>pháp giải:</a:t>
            </a:r>
            <a:endParaRPr lang="vi-VN" sz="3400" dirty="0">
              <a:solidFill>
                <a:schemeClr val="bg1"/>
              </a:solidFill>
            </a:endParaRPr>
          </a:p>
          <a:p>
            <a:pPr marL="0" indent="0">
              <a:buNone/>
            </a:pPr>
            <a:r>
              <a:rPr lang="vi-VN" sz="3400" dirty="0">
                <a:solidFill>
                  <a:schemeClr val="bg1"/>
                </a:solidFill>
              </a:rPr>
              <a:t>- Từ chỉ hoạt động: Tìm từ chỉ hoạt động của chị em Nết và Na</a:t>
            </a:r>
          </a:p>
          <a:p>
            <a:pPr marL="0" indent="0">
              <a:buNone/>
            </a:pPr>
            <a:r>
              <a:rPr lang="vi-VN" sz="3400" dirty="0">
                <a:solidFill>
                  <a:schemeClr val="bg1"/>
                </a:solidFill>
              </a:rPr>
              <a:t>- Từ chỉ đặc điểm: Tìm các từ chỉ màu sắc, hình dáng, </a:t>
            </a:r>
            <a:r>
              <a:rPr lang="vi-VN" sz="3400" dirty="0" smtClean="0">
                <a:solidFill>
                  <a:schemeClr val="bg1"/>
                </a:solidFill>
              </a:rPr>
              <a:t>kích thước</a:t>
            </a:r>
            <a:endParaRPr lang="vi-VN" sz="3400" dirty="0">
              <a:solidFill>
                <a:schemeClr val="bg1"/>
              </a:solidFill>
            </a:endParaRPr>
          </a:p>
          <a:p>
            <a:pPr marL="0" indent="0">
              <a:buNone/>
            </a:pPr>
            <a:r>
              <a:rPr lang="en-US" sz="3400" b="1" dirty="0" err="1" smtClean="0">
                <a:solidFill>
                  <a:schemeClr val="bg1"/>
                </a:solidFill>
              </a:rPr>
              <a:t>Trả</a:t>
            </a:r>
            <a:r>
              <a:rPr lang="en-US" sz="3400" b="1" dirty="0" smtClean="0">
                <a:solidFill>
                  <a:schemeClr val="bg1"/>
                </a:solidFill>
              </a:rPr>
              <a:t> </a:t>
            </a:r>
            <a:r>
              <a:rPr lang="en-US" sz="3400" b="1" dirty="0" err="1" smtClean="0">
                <a:solidFill>
                  <a:schemeClr val="bg1"/>
                </a:solidFill>
              </a:rPr>
              <a:t>lời</a:t>
            </a:r>
            <a:r>
              <a:rPr lang="vi-VN" sz="3400" b="1" dirty="0" smtClean="0">
                <a:solidFill>
                  <a:schemeClr val="bg1"/>
                </a:solidFill>
              </a:rPr>
              <a:t>:</a:t>
            </a:r>
            <a:endParaRPr lang="vi-VN" sz="3400" dirty="0">
              <a:solidFill>
                <a:schemeClr val="bg1"/>
              </a:solidFill>
            </a:endParaRPr>
          </a:p>
          <a:p>
            <a:pPr marL="0" indent="0">
              <a:buNone/>
            </a:pPr>
            <a:r>
              <a:rPr lang="vi-VN" sz="3400" dirty="0">
                <a:solidFill>
                  <a:srgbClr val="FFFF00"/>
                </a:solidFill>
              </a:rPr>
              <a:t>a. Từ ngữ chỉ hoạt động: chạy theo, cõng, đi qua, gật đầu.</a:t>
            </a:r>
          </a:p>
          <a:p>
            <a:pPr marL="0" indent="0">
              <a:buNone/>
            </a:pPr>
            <a:r>
              <a:rPr lang="vi-VN" sz="3400" dirty="0">
                <a:solidFill>
                  <a:srgbClr val="FFFF00"/>
                </a:solidFill>
              </a:rPr>
              <a:t>b. Từ ngữ chỉ đặc điểm: đỏ thắm, bé nhỏ, đẹp, cao</a:t>
            </a:r>
            <a:r>
              <a:rPr lang="vi-VN" sz="3400" dirty="0" smtClean="0">
                <a:solidFill>
                  <a:srgbClr val="FFFF00"/>
                </a:solidFill>
              </a:rPr>
              <a:t>,</a:t>
            </a:r>
            <a:endParaRPr lang="vi-VN" sz="3400" dirty="0">
              <a:solidFill>
                <a:srgbClr val="FFFF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3600"/>
            <a:ext cx="6367463" cy="152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2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circle(in)">
                                      <p:cBhvr>
                                        <p:cTn id="35" dur="2000"/>
                                        <p:tgtEl>
                                          <p:spTgt spid="3">
                                            <p:txEl>
                                              <p:pRg st="9" end="9"/>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circle(in)">
                                      <p:cBhvr>
                                        <p:cTn id="38" dur="20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circle(in)">
                                      <p:cBhvr>
                                        <p:cTn id="43" dur="2000"/>
                                        <p:tgtEl>
                                          <p:spTgt spid="3">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circle(in)">
                                      <p:cBhvr>
                                        <p:cTn id="48" dur="2000"/>
                                        <p:tgtEl>
                                          <p:spTgt spid="3">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circle(in)">
                                      <p:cBhvr>
                                        <p:cTn id="53"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vi-VN" b="1" dirty="0">
                <a:solidFill>
                  <a:schemeClr val="bg1"/>
                </a:solidFill>
              </a:rPr>
              <a:t>Câu 2: Đặt một câu nói về việc chị Nết đã làm cho em Na.</a:t>
            </a:r>
            <a:endParaRPr lang="vi-VN" dirty="0">
              <a:solidFill>
                <a:schemeClr val="bg1"/>
              </a:solidFill>
            </a:endParaRPr>
          </a:p>
          <a:p>
            <a:pPr marL="0" indent="0">
              <a:buNone/>
            </a:pPr>
            <a:r>
              <a:rPr lang="en-US" b="1" dirty="0" smtClean="0">
                <a:solidFill>
                  <a:schemeClr val="bg1"/>
                </a:solidFill>
              </a:rPr>
              <a:t>Kham </a:t>
            </a:r>
            <a:r>
              <a:rPr lang="en-US" b="1" dirty="0" err="1" smtClean="0">
                <a:solidFill>
                  <a:schemeClr val="bg1"/>
                </a:solidFill>
              </a:rPr>
              <a:t>khảo</a:t>
            </a:r>
            <a:r>
              <a:rPr lang="vi-VN" b="1" dirty="0" smtClean="0">
                <a:solidFill>
                  <a:schemeClr val="bg1"/>
                </a:solidFill>
              </a:rPr>
              <a:t>:</a:t>
            </a:r>
            <a:endParaRPr lang="vi-VN" dirty="0">
              <a:solidFill>
                <a:schemeClr val="bg1"/>
              </a:solidFill>
            </a:endParaRPr>
          </a:p>
          <a:p>
            <a:pPr marL="0" indent="0">
              <a:buNone/>
            </a:pPr>
            <a:r>
              <a:rPr lang="vi-VN" dirty="0">
                <a:solidFill>
                  <a:schemeClr val="bg1"/>
                </a:solidFill>
              </a:rPr>
              <a:t>Đặt câu nói về việc chị Nết đã làm cho em Na:</a:t>
            </a:r>
          </a:p>
          <a:p>
            <a:pPr marL="0" indent="0">
              <a:buNone/>
            </a:pPr>
            <a:r>
              <a:rPr lang="vi-VN" dirty="0">
                <a:solidFill>
                  <a:schemeClr val="bg1"/>
                </a:solidFill>
              </a:rPr>
              <a:t>- Chị Nết luôn nhường em.</a:t>
            </a:r>
          </a:p>
          <a:p>
            <a:pPr marL="0" indent="0">
              <a:buNone/>
            </a:pPr>
            <a:r>
              <a:rPr lang="vi-VN" dirty="0">
                <a:solidFill>
                  <a:schemeClr val="bg1"/>
                </a:solidFill>
              </a:rPr>
              <a:t>- Chị Nết ôm em để em được ấm hơn.</a:t>
            </a:r>
          </a:p>
          <a:p>
            <a:pPr marL="0" indent="0">
              <a:buNone/>
            </a:pPr>
            <a:r>
              <a:rPr lang="vi-VN" dirty="0">
                <a:solidFill>
                  <a:schemeClr val="bg1"/>
                </a:solidFill>
              </a:rPr>
              <a:t>- Chị Nết kể chuyện cho em nghe.</a:t>
            </a:r>
          </a:p>
          <a:p>
            <a:pPr marL="0" indent="0">
              <a:buNone/>
            </a:pPr>
            <a:r>
              <a:rPr lang="vi-VN" dirty="0">
                <a:solidFill>
                  <a:schemeClr val="bg1"/>
                </a:solidFill>
              </a:rPr>
              <a:t>- Chị Nết cõng em đi tránh lũ</a:t>
            </a:r>
            <a:r>
              <a:rPr lang="vi-VN" dirty="0" smtClean="0">
                <a:solidFill>
                  <a:schemeClr val="bg1"/>
                </a:solidFill>
              </a:rPr>
              <a:t>.</a:t>
            </a:r>
            <a:endParaRPr lang="vi-VN" dirty="0">
              <a:solidFill>
                <a:schemeClr val="bg1"/>
              </a:solidFill>
            </a:endParaRPr>
          </a:p>
        </p:txBody>
      </p:sp>
    </p:spTree>
    <p:extLst>
      <p:ext uri="{BB962C8B-B14F-4D97-AF65-F5344CB8AC3E}">
        <p14:creationId xmlns:p14="http://schemas.microsoft.com/office/powerpoint/2010/main" val="18880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lumMod val="60000"/>
              <a:lumOff val="40000"/>
            </a:schemeClr>
          </a:solidFill>
        </p:spPr>
        <p:txBody>
          <a:bodyPr/>
          <a:lstStyle/>
          <a:p>
            <a:r>
              <a:rPr lang="en-US" dirty="0" smtClean="0"/>
              <a:t>VIẾT</a:t>
            </a:r>
            <a:endParaRPr lang="en-US" dirty="0"/>
          </a:p>
        </p:txBody>
      </p:sp>
      <p:sp>
        <p:nvSpPr>
          <p:cNvPr id="3" name="Content Placeholder 2"/>
          <p:cNvSpPr>
            <a:spLocks noGrp="1"/>
          </p:cNvSpPr>
          <p:nvPr>
            <p:ph idx="1"/>
          </p:nvPr>
        </p:nvSpPr>
        <p:spPr>
          <a:xfrm>
            <a:off x="457200" y="1143000"/>
            <a:ext cx="8229600" cy="4983163"/>
          </a:xfrm>
        </p:spPr>
        <p:txBody>
          <a:bodyPr>
            <a:normAutofit fontScale="92500"/>
          </a:bodyPr>
          <a:lstStyle/>
          <a:p>
            <a:pPr marL="0" indent="0">
              <a:buNone/>
            </a:pPr>
            <a:r>
              <a:rPr lang="pt-BR" b="1" dirty="0">
                <a:solidFill>
                  <a:schemeClr val="bg1"/>
                </a:solidFill>
              </a:rPr>
              <a:t>Câu 1: Viết chữ hoa </a:t>
            </a:r>
            <a:r>
              <a:rPr lang="pt-BR" b="1" i="1" dirty="0" smtClean="0">
                <a:solidFill>
                  <a:schemeClr val="bg1"/>
                </a:solidFill>
              </a:rPr>
              <a:t>N</a:t>
            </a:r>
          </a:p>
          <a:p>
            <a:pPr marL="0" indent="0">
              <a:buNone/>
            </a:pPr>
            <a:endParaRPr lang="pt-BR" b="1" i="1" dirty="0">
              <a:solidFill>
                <a:schemeClr val="bg1"/>
              </a:solidFill>
            </a:endParaRPr>
          </a:p>
          <a:p>
            <a:pPr marL="0" indent="0">
              <a:buNone/>
            </a:pPr>
            <a:endParaRPr lang="pt-BR" b="1" i="1" dirty="0" smtClean="0">
              <a:solidFill>
                <a:schemeClr val="bg1"/>
              </a:solidFill>
            </a:endParaRPr>
          </a:p>
          <a:p>
            <a:pPr marL="0" indent="0">
              <a:buNone/>
            </a:pPr>
            <a:endParaRPr lang="pt-BR" b="1" i="1" dirty="0">
              <a:solidFill>
                <a:schemeClr val="bg1"/>
              </a:solidFill>
            </a:endParaRPr>
          </a:p>
          <a:p>
            <a:pPr marL="0" indent="0">
              <a:buNone/>
            </a:pPr>
            <a:endParaRPr lang="pt-BR" b="1" i="1" dirty="0" smtClean="0">
              <a:solidFill>
                <a:schemeClr val="bg1"/>
              </a:solidFill>
            </a:endParaRPr>
          </a:p>
          <a:p>
            <a:pPr marL="0" indent="0">
              <a:buNone/>
            </a:pPr>
            <a:endParaRPr lang="pt-BR" b="1" i="1" dirty="0">
              <a:solidFill>
                <a:schemeClr val="bg1"/>
              </a:solidFill>
            </a:endParaRPr>
          </a:p>
          <a:p>
            <a:pPr marL="0" indent="0">
              <a:buNone/>
            </a:pPr>
            <a:r>
              <a:rPr lang="en-US" b="1" dirty="0" err="1" smtClean="0">
                <a:solidFill>
                  <a:schemeClr val="bg1"/>
                </a:solidFill>
              </a:rPr>
              <a:t>Câu</a:t>
            </a:r>
            <a:r>
              <a:rPr lang="en-US" b="1" dirty="0" smtClean="0">
                <a:solidFill>
                  <a:schemeClr val="bg1"/>
                </a:solidFill>
              </a:rPr>
              <a:t> </a:t>
            </a:r>
            <a:r>
              <a:rPr lang="en-US" b="1" dirty="0">
                <a:solidFill>
                  <a:schemeClr val="bg1"/>
                </a:solidFill>
              </a:rPr>
              <a:t>2: </a:t>
            </a:r>
            <a:r>
              <a:rPr lang="en-US" b="1" dirty="0" err="1">
                <a:solidFill>
                  <a:schemeClr val="bg1"/>
                </a:solidFill>
              </a:rPr>
              <a:t>Viết</a:t>
            </a:r>
            <a:r>
              <a:rPr lang="en-US" b="1" dirty="0">
                <a:solidFill>
                  <a:schemeClr val="bg1"/>
                </a:solidFill>
              </a:rPr>
              <a:t> </a:t>
            </a:r>
            <a:r>
              <a:rPr lang="en-US" b="1" dirty="0" err="1">
                <a:solidFill>
                  <a:schemeClr val="bg1"/>
                </a:solidFill>
              </a:rPr>
              <a:t>ứng</a:t>
            </a:r>
            <a:r>
              <a:rPr lang="en-US" b="1" dirty="0">
                <a:solidFill>
                  <a:schemeClr val="bg1"/>
                </a:solidFill>
              </a:rPr>
              <a:t> </a:t>
            </a:r>
            <a:r>
              <a:rPr lang="en-US" b="1" dirty="0" err="1" smtClean="0">
                <a:solidFill>
                  <a:schemeClr val="bg1"/>
                </a:solidFill>
              </a:rPr>
              <a:t>dụng</a:t>
            </a:r>
            <a:r>
              <a:rPr lang="en-US" b="1" dirty="0" smtClean="0">
                <a:solidFill>
                  <a:schemeClr val="bg1"/>
                </a:solidFill>
              </a:rPr>
              <a:t>:</a:t>
            </a:r>
            <a:r>
              <a:rPr lang="en-US" b="1" dirty="0">
                <a:solidFill>
                  <a:schemeClr val="bg1"/>
                </a:solidFill>
              </a:rPr>
              <a:t> </a:t>
            </a:r>
            <a:r>
              <a:rPr lang="en-US" b="1" dirty="0" smtClean="0">
                <a:solidFill>
                  <a:schemeClr val="bg1"/>
                </a:solidFill>
              </a:rPr>
              <a:t>”</a:t>
            </a:r>
            <a:r>
              <a:rPr lang="en-US" b="1" i="1" dirty="0" err="1" smtClean="0">
                <a:solidFill>
                  <a:schemeClr val="bg1"/>
                </a:solidFill>
              </a:rPr>
              <a:t>Nói</a:t>
            </a:r>
            <a:r>
              <a:rPr lang="en-US" b="1" i="1" dirty="0" smtClean="0">
                <a:solidFill>
                  <a:schemeClr val="bg1"/>
                </a:solidFill>
              </a:rPr>
              <a:t> </a:t>
            </a:r>
            <a:r>
              <a:rPr lang="en-US" b="1" i="1" dirty="0" err="1">
                <a:solidFill>
                  <a:schemeClr val="bg1"/>
                </a:solidFill>
              </a:rPr>
              <a:t>lời</a:t>
            </a:r>
            <a:r>
              <a:rPr lang="en-US" b="1" i="1" dirty="0">
                <a:solidFill>
                  <a:schemeClr val="bg1"/>
                </a:solidFill>
              </a:rPr>
              <a:t> hay, </a:t>
            </a:r>
            <a:r>
              <a:rPr lang="en-US" b="1" i="1" dirty="0" err="1">
                <a:solidFill>
                  <a:schemeClr val="bg1"/>
                </a:solidFill>
              </a:rPr>
              <a:t>làm</a:t>
            </a:r>
            <a:r>
              <a:rPr lang="en-US" b="1" i="1" dirty="0">
                <a:solidFill>
                  <a:schemeClr val="bg1"/>
                </a:solidFill>
              </a:rPr>
              <a:t> </a:t>
            </a:r>
            <a:r>
              <a:rPr lang="en-US" b="1" i="1" dirty="0" err="1">
                <a:solidFill>
                  <a:schemeClr val="bg1"/>
                </a:solidFill>
              </a:rPr>
              <a:t>việc</a:t>
            </a:r>
            <a:r>
              <a:rPr lang="en-US" b="1" i="1" dirty="0">
                <a:solidFill>
                  <a:schemeClr val="bg1"/>
                </a:solidFill>
              </a:rPr>
              <a:t> </a:t>
            </a:r>
            <a:r>
              <a:rPr lang="en-US" b="1" i="1" dirty="0" err="1" smtClean="0">
                <a:solidFill>
                  <a:schemeClr val="bg1"/>
                </a:solidFill>
              </a:rPr>
              <a:t>tốt</a:t>
            </a:r>
            <a:r>
              <a:rPr lang="en-US" b="1" i="1" dirty="0" smtClean="0">
                <a:solidFill>
                  <a:schemeClr val="bg1"/>
                </a:solidFill>
              </a:rPr>
              <a:t>”</a:t>
            </a:r>
            <a:r>
              <a:rPr lang="en-US" b="1" dirty="0">
                <a:solidFill>
                  <a:schemeClr val="bg1"/>
                </a:solidFill>
              </a:rPr>
              <a:t/>
            </a:r>
            <a:br>
              <a:rPr lang="en-US" b="1" dirty="0">
                <a:solidFill>
                  <a:schemeClr val="bg1"/>
                </a:solidFill>
              </a:rPr>
            </a:br>
            <a:r>
              <a:rPr lang="en-US" dirty="0">
                <a:solidFill>
                  <a:schemeClr val="bg1"/>
                </a:solidFill>
              </a:rPr>
              <a:t/>
            </a:r>
            <a:br>
              <a:rPr lang="en-US" dirty="0">
                <a:solidFill>
                  <a:schemeClr val="bg1"/>
                </a:solidFill>
              </a:rPr>
            </a:br>
            <a:endParaRPr lang="pt-BR" b="1" i="1" dirty="0" smtClean="0">
              <a:solidFill>
                <a:schemeClr val="bg1"/>
              </a:solidFill>
            </a:endParaRPr>
          </a:p>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5257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39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500" fill="hold"/>
                                        <p:tgtEl>
                                          <p:spTgt spid="6146"/>
                                        </p:tgtEl>
                                        <p:attrNameLst>
                                          <p:attrName>ppt_w</p:attrName>
                                        </p:attrNameLst>
                                      </p:cBhvr>
                                      <p:tavLst>
                                        <p:tav tm="0">
                                          <p:val>
                                            <p:fltVal val="0"/>
                                          </p:val>
                                        </p:tav>
                                        <p:tav tm="100000">
                                          <p:val>
                                            <p:strVal val="#ppt_w"/>
                                          </p:val>
                                        </p:tav>
                                      </p:tavLst>
                                    </p:anim>
                                    <p:anim calcmode="lin" valueType="num">
                                      <p:cBhvr>
                                        <p:cTn id="20" dur="500" fill="hold"/>
                                        <p:tgtEl>
                                          <p:spTgt spid="6146"/>
                                        </p:tgtEl>
                                        <p:attrNameLst>
                                          <p:attrName>ppt_h</p:attrName>
                                        </p:attrNameLst>
                                      </p:cBhvr>
                                      <p:tavLst>
                                        <p:tav tm="0">
                                          <p:val>
                                            <p:fltVal val="0"/>
                                          </p:val>
                                        </p:tav>
                                        <p:tav tm="100000">
                                          <p:val>
                                            <p:strVal val="#ppt_h"/>
                                          </p:val>
                                        </p:tav>
                                      </p:tavLst>
                                    </p:anim>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heel(1)">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lumMod val="60000"/>
              <a:lumOff val="40000"/>
            </a:schemeClr>
          </a:solidFill>
        </p:spPr>
        <p:txBody>
          <a:bodyPr>
            <a:normAutofit fontScale="90000"/>
          </a:bodyPr>
          <a:lstStyle/>
          <a:p>
            <a:r>
              <a:rPr lang="en-US" dirty="0" smtClean="0"/>
              <a:t>NÓI VÀ NGHE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p>
            <a:pPr marL="0" indent="0">
              <a:buNone/>
            </a:pPr>
            <a:r>
              <a:rPr lang="vi-VN" sz="4400" b="1" dirty="0">
                <a:solidFill>
                  <a:schemeClr val="bg1"/>
                </a:solidFill>
              </a:rPr>
              <a:t>1. Dựa vào câu hỏi gợi ý, đoán nội dung của từng tranh.</a:t>
            </a:r>
            <a:endParaRPr lang="vi-VN" sz="4400" dirty="0">
              <a:solidFill>
                <a:schemeClr val="bg1"/>
              </a:solidFill>
            </a:endParaRPr>
          </a:p>
          <a:p>
            <a:pPr marL="0" indent="0" algn="ctr">
              <a:buNone/>
            </a:pPr>
            <a:r>
              <a:rPr lang="vi-VN" sz="4400" b="1" dirty="0">
                <a:solidFill>
                  <a:srgbClr val="FFFF00"/>
                </a:solidFill>
              </a:rPr>
              <a:t>Hai anh em</a:t>
            </a:r>
            <a:endParaRPr lang="vi-VN" sz="4400" dirty="0">
              <a:solidFill>
                <a:srgbClr val="FFFF00"/>
              </a:solidFill>
            </a:endParaRPr>
          </a:p>
          <a:p>
            <a:pPr marL="0" indent="0" algn="r">
              <a:buNone/>
            </a:pPr>
            <a:r>
              <a:rPr lang="vi-VN" sz="4400" dirty="0">
                <a:solidFill>
                  <a:schemeClr val="bg1"/>
                </a:solidFill>
              </a:rPr>
              <a:t>(Theo </a:t>
            </a:r>
            <a:r>
              <a:rPr lang="vi-VN" sz="4400" i="1" dirty="0">
                <a:solidFill>
                  <a:schemeClr val="bg1"/>
                </a:solidFill>
              </a:rPr>
              <a:t>Tiếng Việt 2, NXB Giáo dục, 2000</a:t>
            </a:r>
            <a:r>
              <a:rPr lang="vi-VN" sz="4400" dirty="0" smtClean="0">
                <a:solidFill>
                  <a:schemeClr val="bg1"/>
                </a:solidFill>
              </a:rPr>
              <a:t>)</a:t>
            </a:r>
            <a:endParaRPr lang="vi-VN" sz="4400" dirty="0">
              <a:solidFill>
                <a:schemeClr val="bg1"/>
              </a:solidFill>
            </a:endParaRPr>
          </a:p>
        </p:txBody>
      </p:sp>
    </p:spTree>
    <p:extLst>
      <p:ext uri="{BB962C8B-B14F-4D97-AF65-F5344CB8AC3E}">
        <p14:creationId xmlns:p14="http://schemas.microsoft.com/office/powerpoint/2010/main" val="30090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391632"/>
            <a:ext cx="8468220" cy="649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95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49963"/>
          </a:xfrm>
        </p:spPr>
        <p:txBody>
          <a:bodyPr>
            <a:normAutofit/>
          </a:bodyPr>
          <a:lstStyle/>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en-US" b="1" dirty="0" smtClean="0">
                <a:solidFill>
                  <a:schemeClr val="bg1"/>
                </a:solidFill>
              </a:rPr>
              <a:t>:</a:t>
            </a:r>
            <a:endParaRPr lang="en-US" dirty="0">
              <a:solidFill>
                <a:schemeClr val="bg1"/>
              </a:solidFill>
            </a:endParaRPr>
          </a:p>
          <a:p>
            <a:pPr>
              <a:buFontTx/>
              <a:buChar char="-"/>
            </a:pPr>
            <a:r>
              <a:rPr lang="en-US" b="1" dirty="0" err="1" smtClean="0">
                <a:solidFill>
                  <a:schemeClr val="bg1"/>
                </a:solidFill>
              </a:rPr>
              <a:t>Tranh</a:t>
            </a:r>
            <a:r>
              <a:rPr lang="en-US" b="1" dirty="0" smtClean="0">
                <a:solidFill>
                  <a:schemeClr val="bg1"/>
                </a:solidFill>
              </a:rPr>
              <a:t> </a:t>
            </a:r>
            <a:r>
              <a:rPr lang="en-US" b="1" dirty="0">
                <a:solidFill>
                  <a:schemeClr val="bg1"/>
                </a:solidFill>
              </a:rPr>
              <a:t>1:</a:t>
            </a:r>
            <a:r>
              <a:rPr lang="en-US" dirty="0">
                <a:solidFill>
                  <a:schemeClr val="bg1"/>
                </a:solidFill>
              </a:rPr>
              <a:t> </a:t>
            </a:r>
            <a:r>
              <a:rPr lang="en-US" dirty="0" err="1">
                <a:solidFill>
                  <a:schemeClr val="bg1"/>
                </a:solidFill>
              </a:rPr>
              <a:t>Ngày</a:t>
            </a:r>
            <a:r>
              <a:rPr lang="en-US" dirty="0">
                <a:solidFill>
                  <a:schemeClr val="bg1"/>
                </a:solidFill>
              </a:rPr>
              <a:t> </a:t>
            </a:r>
            <a:r>
              <a:rPr lang="en-US" dirty="0" err="1">
                <a:solidFill>
                  <a:schemeClr val="bg1"/>
                </a:solidFill>
              </a:rPr>
              <a:t>mùa</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anh</a:t>
            </a:r>
            <a:r>
              <a:rPr lang="en-US" dirty="0">
                <a:solidFill>
                  <a:schemeClr val="bg1"/>
                </a:solidFill>
              </a:rPr>
              <a:t> </a:t>
            </a:r>
            <a:r>
              <a:rPr lang="en-US" dirty="0" err="1">
                <a:solidFill>
                  <a:schemeClr val="bg1"/>
                </a:solidFill>
              </a:rPr>
              <a:t>em</a:t>
            </a:r>
            <a:r>
              <a:rPr lang="en-US" dirty="0">
                <a:solidFill>
                  <a:schemeClr val="bg1"/>
                </a:solidFill>
              </a:rPr>
              <a:t> chia </a:t>
            </a:r>
            <a:r>
              <a:rPr lang="en-US" dirty="0" err="1">
                <a:solidFill>
                  <a:schemeClr val="bg1"/>
                </a:solidFill>
              </a:rPr>
              <a:t>lúa</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hai</a:t>
            </a:r>
            <a:r>
              <a:rPr lang="en-US" dirty="0">
                <a:solidFill>
                  <a:schemeClr val="bg1"/>
                </a:solidFill>
              </a:rPr>
              <a:t> </a:t>
            </a:r>
            <a:r>
              <a:rPr lang="en-US" dirty="0" err="1">
                <a:solidFill>
                  <a:schemeClr val="bg1"/>
                </a:solidFill>
              </a:rPr>
              <a:t>phần</a:t>
            </a:r>
            <a:r>
              <a:rPr lang="en-US" dirty="0">
                <a:solidFill>
                  <a:schemeClr val="bg1"/>
                </a:solidFill>
              </a:rPr>
              <a:t> </a:t>
            </a:r>
            <a:r>
              <a:rPr lang="en-US" dirty="0" err="1">
                <a:solidFill>
                  <a:schemeClr val="bg1"/>
                </a:solidFill>
              </a:rPr>
              <a:t>bằng</a:t>
            </a:r>
            <a:r>
              <a:rPr lang="en-US" dirty="0">
                <a:solidFill>
                  <a:schemeClr val="bg1"/>
                </a:solidFill>
              </a:rPr>
              <a:t> </a:t>
            </a:r>
            <a:r>
              <a:rPr lang="en-US" dirty="0" err="1">
                <a:solidFill>
                  <a:schemeClr val="bg1"/>
                </a:solidFill>
              </a:rPr>
              <a:t>nhau</a:t>
            </a:r>
            <a:r>
              <a:rPr lang="en-US" dirty="0" smtClean="0">
                <a:solidFill>
                  <a:schemeClr val="bg1"/>
                </a:solidFill>
              </a:rPr>
              <a:t>.</a:t>
            </a:r>
          </a:p>
          <a:p>
            <a:pPr>
              <a:buFontTx/>
              <a:buChar char="-"/>
            </a:pPr>
            <a:r>
              <a:rPr lang="vi-VN" sz="2800" b="1" dirty="0" smtClean="0">
                <a:solidFill>
                  <a:schemeClr val="bg1"/>
                </a:solidFill>
              </a:rPr>
              <a:t> </a:t>
            </a:r>
            <a:r>
              <a:rPr lang="vi-VN" sz="2800" b="1" dirty="0">
                <a:solidFill>
                  <a:schemeClr val="bg1"/>
                </a:solidFill>
              </a:rPr>
              <a:t>Tranh 2:</a:t>
            </a:r>
            <a:r>
              <a:rPr lang="vi-VN" sz="2800" dirty="0">
                <a:solidFill>
                  <a:schemeClr val="bg1"/>
                </a:solidFill>
              </a:rPr>
              <a:t> Người em nghĩ rằng anh mình còn phải nuôi vợ con nên sẽ cần nhiều lúa hơn. Đêm hôm đó, người em đem lúa từ phần của mình bỏ vào phần của anh.</a:t>
            </a:r>
            <a:br>
              <a:rPr lang="vi-VN" sz="2800" dirty="0">
                <a:solidFill>
                  <a:schemeClr val="bg1"/>
                </a:solidFill>
              </a:rPr>
            </a:br>
            <a:r>
              <a:rPr lang="vi-VN" dirty="0"/>
              <a:t/>
            </a:r>
            <a:br>
              <a:rPr lang="vi-VN" dirty="0"/>
            </a:br>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3" r="1912" b="51978"/>
          <a:stretch/>
        </p:blipFill>
        <p:spPr bwMode="auto">
          <a:xfrm>
            <a:off x="685799" y="3736975"/>
            <a:ext cx="815816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21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1"/>
            <a:ext cx="8229600" cy="3733800"/>
          </a:xfrm>
        </p:spPr>
        <p:txBody>
          <a:bodyPr>
            <a:normAutofit fontScale="85000" lnSpcReduction="20000"/>
          </a:bodyPr>
          <a:lstStyle/>
          <a:p>
            <a:pPr marL="0" indent="0">
              <a:buNone/>
            </a:pPr>
            <a:r>
              <a:rPr lang="vi-VN" b="1" dirty="0">
                <a:solidFill>
                  <a:schemeClr val="bg1"/>
                </a:solidFill>
              </a:rPr>
              <a:t>- Tranh 3:</a:t>
            </a:r>
            <a:r>
              <a:rPr lang="vi-VN" dirty="0">
                <a:solidFill>
                  <a:schemeClr val="bg1"/>
                </a:solidFill>
              </a:rPr>
              <a:t> Cũng đêm hôm đó, người anh bàn với vợ rằng em mình sống một mình, vất vả hơn rất nhiều. Người anh đem lúa từ phần của mình bỏ vào phần của em.</a:t>
            </a:r>
          </a:p>
          <a:p>
            <a:pPr marL="0" indent="0">
              <a:buNone/>
            </a:pPr>
            <a:r>
              <a:rPr lang="vi-VN" b="1" dirty="0">
                <a:solidFill>
                  <a:schemeClr val="bg1"/>
                </a:solidFill>
              </a:rPr>
              <a:t>- Tranh 4:</a:t>
            </a:r>
            <a:r>
              <a:rPr lang="vi-VN" dirty="0">
                <a:solidFill>
                  <a:schemeClr val="bg1"/>
                </a:solidFill>
              </a:rPr>
              <a:t> Sáng hôm ấy, hai anh em rất đỗi ngạc nhiên khi thấy hai phần lúa vẫn bằng nhau. Một đêm, hai anh em cùng ra đồng rình xem sự kì lạ đó. Họ phát hiện ra mỗi người đều đang ôm những bó lúa bỏ vào phần của đối phương. Hai anh em xúc động ôm chầm lấy nhau</a:t>
            </a:r>
            <a:r>
              <a:rPr lang="vi-VN" dirty="0" smtClean="0">
                <a:solidFill>
                  <a:schemeClr val="bg1"/>
                </a:solidFill>
              </a:rPr>
              <a:t>.</a:t>
            </a:r>
            <a:endParaRPr lang="vi-VN" dirty="0">
              <a:solidFill>
                <a:schemeClr val="bg1"/>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7" t="50000" b="2736"/>
          <a:stretch/>
        </p:blipFill>
        <p:spPr bwMode="auto">
          <a:xfrm>
            <a:off x="838200" y="3975958"/>
            <a:ext cx="7739063" cy="288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9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0" indent="0">
              <a:buNone/>
            </a:pPr>
            <a:r>
              <a:rPr lang="en-US" i="1" dirty="0" smtClean="0">
                <a:solidFill>
                  <a:srgbClr val="FFFF00"/>
                </a:solidFill>
              </a:rPr>
              <a:t>2. </a:t>
            </a:r>
            <a:r>
              <a:rPr lang="en-US" i="1" dirty="0" err="1" smtClean="0">
                <a:solidFill>
                  <a:srgbClr val="FFFF00"/>
                </a:solidFill>
              </a:rPr>
              <a:t>Nghe</a:t>
            </a:r>
            <a:r>
              <a:rPr lang="en-US" i="1" dirty="0" smtClean="0">
                <a:solidFill>
                  <a:srgbClr val="FFFF00"/>
                </a:solidFill>
              </a:rPr>
              <a:t> </a:t>
            </a:r>
            <a:r>
              <a:rPr lang="en-US" i="1" dirty="0" err="1" smtClean="0">
                <a:solidFill>
                  <a:srgbClr val="FFFF00"/>
                </a:solidFill>
              </a:rPr>
              <a:t>kể</a:t>
            </a:r>
            <a:r>
              <a:rPr lang="en-US" i="1" dirty="0" smtClean="0">
                <a:solidFill>
                  <a:srgbClr val="FFFF00"/>
                </a:solidFill>
              </a:rPr>
              <a:t> </a:t>
            </a:r>
            <a:r>
              <a:rPr lang="en-US" i="1" dirty="0" err="1" smtClean="0">
                <a:solidFill>
                  <a:srgbClr val="FFFF00"/>
                </a:solidFill>
              </a:rPr>
              <a:t>chuyện</a:t>
            </a:r>
            <a:r>
              <a:rPr lang="en-US" i="1" dirty="0" smtClean="0">
                <a:solidFill>
                  <a:srgbClr val="FFFF00"/>
                </a:solidFill>
              </a:rPr>
              <a:t>:</a:t>
            </a:r>
            <a:endParaRPr lang="en-US" i="1" dirty="0">
              <a:solidFill>
                <a:srgbClr val="FFFF00"/>
              </a:solidFill>
            </a:endParaRPr>
          </a:p>
        </p:txBody>
      </p:sp>
      <p:pic>
        <p:nvPicPr>
          <p:cNvPr id="4" name="Kể chuyện Hai anh 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219200"/>
            <a:ext cx="8284029" cy="4655986"/>
          </a:xfrm>
          <a:prstGeom prst="rect">
            <a:avLst/>
          </a:prstGeom>
        </p:spPr>
      </p:pic>
    </p:spTree>
    <p:extLst>
      <p:ext uri="{BB962C8B-B14F-4D97-AF65-F5344CB8AC3E}">
        <p14:creationId xmlns:p14="http://schemas.microsoft.com/office/powerpoint/2010/main" val="6209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48400"/>
          </a:xfrm>
        </p:spPr>
        <p:txBody>
          <a:bodyPr>
            <a:normAutofit fontScale="92500" lnSpcReduction="20000"/>
          </a:bodyPr>
          <a:lstStyle/>
          <a:p>
            <a:pPr marL="0" indent="0">
              <a:buNone/>
            </a:pPr>
            <a:r>
              <a:rPr lang="vi-VN" b="1" dirty="0">
                <a:solidFill>
                  <a:schemeClr val="bg1"/>
                </a:solidFill>
              </a:rPr>
              <a:t>Câu 3: Chọn kể 1 – 2 đoạn của câu chuyện theo tranh.</a:t>
            </a:r>
            <a:endParaRPr lang="vi-VN" dirty="0">
              <a:solidFill>
                <a:schemeClr val="bg1"/>
              </a:solidFill>
            </a:endParaRPr>
          </a:p>
          <a:p>
            <a:pPr marL="0" indent="0">
              <a:buNone/>
            </a:pPr>
            <a:r>
              <a:rPr lang="en-US" b="1" dirty="0" smtClean="0">
                <a:solidFill>
                  <a:schemeClr val="bg1"/>
                </a:solidFill>
              </a:rPr>
              <a:t>Kham </a:t>
            </a:r>
            <a:r>
              <a:rPr lang="en-US" b="1" dirty="0" err="1" smtClean="0">
                <a:solidFill>
                  <a:schemeClr val="bg1"/>
                </a:solidFill>
              </a:rPr>
              <a:t>khảo</a:t>
            </a:r>
            <a:r>
              <a:rPr lang="vi-VN" b="1" dirty="0" smtClean="0">
                <a:solidFill>
                  <a:schemeClr val="bg1"/>
                </a:solidFill>
              </a:rPr>
              <a:t>:</a:t>
            </a:r>
            <a:endParaRPr lang="vi-VN" dirty="0">
              <a:solidFill>
                <a:schemeClr val="bg1"/>
              </a:solidFill>
            </a:endParaRPr>
          </a:p>
          <a:p>
            <a:pPr marL="0" indent="0">
              <a:buNone/>
            </a:pPr>
            <a:r>
              <a:rPr lang="vi-VN" b="1" dirty="0" smtClean="0">
                <a:solidFill>
                  <a:srgbClr val="FFFF00"/>
                </a:solidFill>
              </a:rPr>
              <a:t>*Đoạn </a:t>
            </a:r>
            <a:r>
              <a:rPr lang="vi-VN" b="1" dirty="0">
                <a:solidFill>
                  <a:srgbClr val="FFFF00"/>
                </a:solidFill>
              </a:rPr>
              <a:t>1 – tranh 1:</a:t>
            </a:r>
            <a:endParaRPr lang="vi-VN" dirty="0">
              <a:solidFill>
                <a:srgbClr val="FFFF00"/>
              </a:solidFill>
            </a:endParaRPr>
          </a:p>
          <a:p>
            <a:pPr marL="0" indent="0">
              <a:buNone/>
            </a:pPr>
            <a:r>
              <a:rPr lang="vi-VN" dirty="0">
                <a:solidFill>
                  <a:srgbClr val="FFFF00"/>
                </a:solidFill>
              </a:rPr>
              <a:t>Hai anh em nhà nọ cùng cày chung một đám ruộng. Ngày mùa tới, họ gặt lúa rồi chất thành hai đống bằng nhau để ở ngoài ruộng. Mỗi người sẽ nhận lấy một phần lúa ấy.</a:t>
            </a:r>
          </a:p>
          <a:p>
            <a:pPr marL="0" indent="0">
              <a:buNone/>
            </a:pPr>
            <a:r>
              <a:rPr lang="vi-VN" b="1" dirty="0">
                <a:solidFill>
                  <a:srgbClr val="FFFF00"/>
                </a:solidFill>
              </a:rPr>
              <a:t>* Đoạn 2 – tranh 2:</a:t>
            </a:r>
            <a:endParaRPr lang="vi-VN" dirty="0">
              <a:solidFill>
                <a:srgbClr val="FFFF00"/>
              </a:solidFill>
            </a:endParaRPr>
          </a:p>
          <a:p>
            <a:pPr marL="0" indent="0">
              <a:buNone/>
            </a:pPr>
            <a:r>
              <a:rPr lang="vi-VN" dirty="0">
                <a:solidFill>
                  <a:srgbClr val="FFFF00"/>
                </a:solidFill>
              </a:rPr>
              <a:t>Đêm hôm ấy, người em nghĩ: “Anh mình còn phải nuôi vợ con, nếu như phần lúa của mình cũng bằng phần của anh thì thật không công bằng.” . Nghĩ vậy, người em ra đồng lấy phần lúa của mình bỏ thêm vào phần của anh</a:t>
            </a:r>
            <a:r>
              <a:rPr lang="vi-VN" dirty="0" smtClean="0">
                <a:solidFill>
                  <a:srgbClr val="FFFF00"/>
                </a:solidFill>
              </a:rPr>
              <a:t>.</a:t>
            </a:r>
            <a:endParaRPr lang="vi-VN" dirty="0">
              <a:solidFill>
                <a:srgbClr val="FFFF00"/>
              </a:solidFill>
            </a:endParaRPr>
          </a:p>
        </p:txBody>
      </p:sp>
    </p:spTree>
    <p:extLst>
      <p:ext uri="{BB962C8B-B14F-4D97-AF65-F5344CB8AC3E}">
        <p14:creationId xmlns:p14="http://schemas.microsoft.com/office/powerpoint/2010/main" val="14929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533400"/>
            <a:ext cx="8229600" cy="5592763"/>
          </a:xfrm>
        </p:spPr>
        <p:txBody>
          <a:bodyPr>
            <a:normAutofit fontScale="77500" lnSpcReduction="20000"/>
          </a:bodyPr>
          <a:lstStyle/>
          <a:p>
            <a:pPr marL="0" indent="0">
              <a:buNone/>
            </a:pPr>
            <a:r>
              <a:rPr lang="vi-VN" b="1" dirty="0">
                <a:solidFill>
                  <a:srgbClr val="FFFF00"/>
                </a:solidFill>
              </a:rPr>
              <a:t>*Đoạn 3 – tranh 3:</a:t>
            </a:r>
            <a:endParaRPr lang="vi-VN" dirty="0">
              <a:solidFill>
                <a:srgbClr val="FFFF00"/>
              </a:solidFill>
            </a:endParaRPr>
          </a:p>
          <a:p>
            <a:pPr marL="0" indent="0">
              <a:buNone/>
            </a:pPr>
            <a:r>
              <a:rPr lang="vi-VN" dirty="0">
                <a:solidFill>
                  <a:srgbClr val="FFFF00"/>
                </a:solidFill>
              </a:rPr>
              <a:t>Cũng trong đêm ấy, người anh bàn với vợ mình rằng: “Em trai ta chú ấy sống một mình, cuộc sống không hề dễ dàng. Nếu như phần lúa của gia đình mình cũng bằng phần lúa của chú ấy thì thật không công bằng.”. Nghĩ vậy, người anh bèn ra ruộng rồi lấy phần lúa của mình bỏ thêm vào phần của người em.</a:t>
            </a:r>
          </a:p>
          <a:p>
            <a:pPr marL="0" indent="0">
              <a:buNone/>
            </a:pPr>
            <a:r>
              <a:rPr lang="vi-VN" b="1" dirty="0">
                <a:solidFill>
                  <a:srgbClr val="FFFF00"/>
                </a:solidFill>
              </a:rPr>
              <a:t> Đoạn 4 – tranh 4:</a:t>
            </a:r>
            <a:endParaRPr lang="vi-VN" dirty="0">
              <a:solidFill>
                <a:srgbClr val="FFFF00"/>
              </a:solidFill>
            </a:endParaRPr>
          </a:p>
          <a:p>
            <a:pPr marL="0" indent="0">
              <a:buNone/>
            </a:pPr>
            <a:r>
              <a:rPr lang="vi-VN" dirty="0">
                <a:solidFill>
                  <a:srgbClr val="FFFF00"/>
                </a:solidFill>
              </a:rPr>
              <a:t>Sáng hôm sau, hai anh em rất đỗi ngạc nhiên khi thấy hai phần lúa vẫn bằng nhau.</a:t>
            </a:r>
          </a:p>
          <a:p>
            <a:pPr marL="0" indent="0">
              <a:buNone/>
            </a:pPr>
            <a:r>
              <a:rPr lang="vi-VN" dirty="0">
                <a:solidFill>
                  <a:srgbClr val="FFFF00"/>
                </a:solidFill>
              </a:rPr>
              <a:t>Một đêm, không hẹn mà gặp, hai anh em cùng ra đồng để rình xem sự kì lạ ấy. Họ phát hiện ra mỗi người đều đang ôm trên tay những bó lúa bỏ vào phần của người kia. Hai anh em hiểu ra mọi chuyện. Họ xúc động ôm chầm lấy nhau.</a:t>
            </a:r>
          </a:p>
          <a:p>
            <a:pPr marL="0" indent="0">
              <a:buNone/>
            </a:pPr>
            <a:endParaRPr lang="en-US" dirty="0">
              <a:solidFill>
                <a:srgbClr val="FFFF00"/>
              </a:solidFill>
            </a:endParaRPr>
          </a:p>
        </p:txBody>
      </p:sp>
    </p:spTree>
    <p:extLst>
      <p:ext uri="{BB962C8B-B14F-4D97-AF65-F5344CB8AC3E}">
        <p14:creationId xmlns:p14="http://schemas.microsoft.com/office/powerpoint/2010/main" val="37878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762000"/>
          </a:xfrm>
          <a:solidFill>
            <a:schemeClr val="accent2">
              <a:lumMod val="60000"/>
              <a:lumOff val="40000"/>
            </a:schemeClr>
          </a:solidFill>
        </p:spPr>
        <p:txBody>
          <a:bodyPr/>
          <a:lstStyle/>
          <a:p>
            <a:r>
              <a:rPr lang="en-US" dirty="0" smtClean="0">
                <a:latin typeface="Tahoma" pitchFamily="34" charset="0"/>
                <a:ea typeface="Tahoma" pitchFamily="34" charset="0"/>
                <a:cs typeface="Tahoma" pitchFamily="34" charset="0"/>
              </a:rPr>
              <a:t>KHỞI ĐỘNG</a:t>
            </a:r>
            <a:endParaRPr lang="en-US"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371600"/>
            <a:ext cx="8229600" cy="6096000"/>
          </a:xfrm>
        </p:spPr>
        <p:txBody>
          <a:bodyPr>
            <a:normAutofit fontScale="92500" lnSpcReduction="10000"/>
          </a:bodyPr>
          <a:lstStyle/>
          <a:p>
            <a:pPr marL="0" indent="0">
              <a:buNone/>
            </a:pPr>
            <a:r>
              <a:rPr lang="vi-VN" b="1" dirty="0">
                <a:solidFill>
                  <a:schemeClr val="bg1"/>
                </a:solidFill>
              </a:rPr>
              <a:t>Nói về những việc anh chị thường làm cho em.</a:t>
            </a:r>
            <a:endParaRPr lang="vi-VN" dirty="0">
              <a:solidFill>
                <a:schemeClr val="bg1"/>
              </a:solidFill>
            </a:endParaRPr>
          </a:p>
          <a:p>
            <a:pPr marL="0" indent="0">
              <a:buNone/>
            </a:pPr>
            <a:r>
              <a:rPr lang="en-US" b="1" i="1" dirty="0" err="1" smtClean="0">
                <a:solidFill>
                  <a:schemeClr val="bg1"/>
                </a:solidFill>
              </a:rPr>
              <a:t>Ví</a:t>
            </a:r>
            <a:r>
              <a:rPr lang="en-US" b="1" i="1" dirty="0" smtClean="0">
                <a:solidFill>
                  <a:schemeClr val="bg1"/>
                </a:solidFill>
              </a:rPr>
              <a:t> </a:t>
            </a:r>
            <a:r>
              <a:rPr lang="en-US" b="1" i="1" dirty="0" err="1" smtClean="0">
                <a:solidFill>
                  <a:schemeClr val="bg1"/>
                </a:solidFill>
              </a:rPr>
              <a:t>dụ</a:t>
            </a:r>
            <a:r>
              <a:rPr lang="en-US" b="1" i="1" dirty="0" smtClean="0">
                <a:solidFill>
                  <a:schemeClr val="bg1"/>
                </a:solidFill>
              </a:rPr>
              <a:t> </a:t>
            </a:r>
            <a:r>
              <a:rPr lang="en-US" b="1" i="1" dirty="0" err="1" smtClean="0">
                <a:solidFill>
                  <a:schemeClr val="bg1"/>
                </a:solidFill>
              </a:rPr>
              <a:t>kham</a:t>
            </a:r>
            <a:r>
              <a:rPr lang="en-US" b="1" i="1" dirty="0" smtClean="0">
                <a:solidFill>
                  <a:schemeClr val="bg1"/>
                </a:solidFill>
              </a:rPr>
              <a:t> </a:t>
            </a:r>
            <a:r>
              <a:rPr lang="en-US" b="1" i="1" dirty="0" err="1" smtClean="0">
                <a:solidFill>
                  <a:schemeClr val="bg1"/>
                </a:solidFill>
              </a:rPr>
              <a:t>khảo</a:t>
            </a:r>
            <a:r>
              <a:rPr lang="vi-VN" b="1" i="1" dirty="0" smtClean="0">
                <a:solidFill>
                  <a:schemeClr val="bg1"/>
                </a:solidFill>
              </a:rPr>
              <a:t>:</a:t>
            </a:r>
            <a:endParaRPr lang="vi-VN" i="1" dirty="0">
              <a:solidFill>
                <a:schemeClr val="bg1"/>
              </a:solidFill>
            </a:endParaRPr>
          </a:p>
          <a:p>
            <a:pPr marL="0" indent="0">
              <a:buNone/>
            </a:pPr>
            <a:r>
              <a:rPr lang="vi-VN" dirty="0">
                <a:solidFill>
                  <a:srgbClr val="FFFF00"/>
                </a:solidFill>
              </a:rPr>
              <a:t>Những việc mà anh chị thường làm cho em là:</a:t>
            </a:r>
          </a:p>
          <a:p>
            <a:pPr marL="0" indent="0">
              <a:buNone/>
            </a:pPr>
            <a:r>
              <a:rPr lang="vi-VN" dirty="0">
                <a:solidFill>
                  <a:srgbClr val="FFFF00"/>
                </a:solidFill>
              </a:rPr>
              <a:t>- Hướng dẫn em làm bài tập về nhà, giảng bài cho em.</a:t>
            </a:r>
          </a:p>
          <a:p>
            <a:pPr marL="0" indent="0">
              <a:buNone/>
            </a:pPr>
            <a:r>
              <a:rPr lang="vi-VN" dirty="0">
                <a:solidFill>
                  <a:srgbClr val="FFFF00"/>
                </a:solidFill>
              </a:rPr>
              <a:t>- Cùng chơi với em</a:t>
            </a:r>
          </a:p>
          <a:p>
            <a:pPr marL="0" indent="0">
              <a:buNone/>
            </a:pPr>
            <a:r>
              <a:rPr lang="vi-VN" dirty="0">
                <a:solidFill>
                  <a:srgbClr val="FFFF00"/>
                </a:solidFill>
              </a:rPr>
              <a:t>- Dạy em cách làm việc nhà</a:t>
            </a:r>
          </a:p>
          <a:p>
            <a:pPr marL="0" indent="0">
              <a:buNone/>
            </a:pPr>
            <a:r>
              <a:rPr lang="vi-VN" dirty="0">
                <a:solidFill>
                  <a:srgbClr val="FFFF00"/>
                </a:solidFill>
              </a:rPr>
              <a:t>…</a:t>
            </a:r>
          </a:p>
          <a:p>
            <a:pPr marL="0" indent="0">
              <a:buNone/>
            </a:pPr>
            <a:r>
              <a:rPr lang="vi-VN" dirty="0"/>
              <a:t/>
            </a:r>
            <a:br>
              <a:rPr lang="vi-VN" dirty="0"/>
            </a:br>
            <a:r>
              <a:rPr lang="vi-VN" dirty="0"/>
              <a:t/>
            </a:r>
            <a:br>
              <a:rPr lang="vi-VN" dirty="0"/>
            </a:br>
            <a:endParaRPr lang="en-US" dirty="0"/>
          </a:p>
        </p:txBody>
      </p:sp>
    </p:spTree>
    <p:extLst>
      <p:ext uri="{BB962C8B-B14F-4D97-AF65-F5344CB8AC3E}">
        <p14:creationId xmlns:p14="http://schemas.microsoft.com/office/powerpoint/2010/main" val="125590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p:spPr>
        <p:txBody>
          <a:bodyPr/>
          <a:lstStyle/>
          <a:p>
            <a:r>
              <a:rPr lang="en-US" dirty="0" err="1" smtClean="0"/>
              <a:t>Vận</a:t>
            </a:r>
            <a:r>
              <a:rPr lang="en-US" dirty="0" smtClean="0"/>
              <a:t> </a:t>
            </a:r>
            <a:r>
              <a:rPr lang="en-US" dirty="0" err="1" smtClean="0"/>
              <a:t>dụng</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pPr marL="0" indent="0">
              <a:buNone/>
            </a:pPr>
            <a:r>
              <a:rPr lang="vi-VN" b="1" dirty="0">
                <a:solidFill>
                  <a:schemeClr val="bg1"/>
                </a:solidFill>
              </a:rPr>
              <a:t>Vận dụng: Kể cho người thân nghe những việc cảm động của hai anh em.</a:t>
            </a:r>
            <a:endParaRPr lang="vi-VN" dirty="0">
              <a:solidFill>
                <a:schemeClr val="bg1"/>
              </a:solidFill>
            </a:endParaRPr>
          </a:p>
          <a:p>
            <a:pPr marL="0" indent="0">
              <a:buNone/>
            </a:pPr>
            <a:r>
              <a:rPr lang="vi-VN" b="1" dirty="0" smtClean="0">
                <a:solidFill>
                  <a:schemeClr val="bg1"/>
                </a:solidFill>
              </a:rPr>
              <a:t>Gợi </a:t>
            </a:r>
            <a:r>
              <a:rPr lang="vi-VN" b="1" dirty="0">
                <a:solidFill>
                  <a:schemeClr val="bg1"/>
                </a:solidFill>
              </a:rPr>
              <a:t>ý:</a:t>
            </a:r>
            <a:endParaRPr lang="vi-VN" dirty="0">
              <a:solidFill>
                <a:schemeClr val="bg1"/>
              </a:solidFill>
            </a:endParaRPr>
          </a:p>
          <a:p>
            <a:pPr marL="0" indent="0">
              <a:buNone/>
            </a:pPr>
            <a:r>
              <a:rPr lang="vi-VN" dirty="0">
                <a:solidFill>
                  <a:schemeClr val="bg1"/>
                </a:solidFill>
              </a:rPr>
              <a:t>Chú ý các chi tiết sau:</a:t>
            </a:r>
          </a:p>
          <a:p>
            <a:pPr marL="0" indent="0">
              <a:buNone/>
            </a:pPr>
            <a:r>
              <a:rPr lang="vi-VN" dirty="0">
                <a:solidFill>
                  <a:schemeClr val="bg1"/>
                </a:solidFill>
              </a:rPr>
              <a:t>- Người em lấy lúa của mình bỏ thêm vào cho anh</a:t>
            </a:r>
          </a:p>
          <a:p>
            <a:pPr marL="0" indent="0">
              <a:buNone/>
            </a:pPr>
            <a:r>
              <a:rPr lang="vi-VN" dirty="0">
                <a:solidFill>
                  <a:schemeClr val="bg1"/>
                </a:solidFill>
              </a:rPr>
              <a:t>- Người anh lấy lúa của mình bỏ thêm vào cho em</a:t>
            </a:r>
          </a:p>
          <a:p>
            <a:pPr marL="0" indent="0">
              <a:buNone/>
            </a:pPr>
            <a:r>
              <a:rPr lang="vi-VN" dirty="0">
                <a:solidFill>
                  <a:schemeClr val="bg1"/>
                </a:solidFill>
              </a:rPr>
              <a:t>- Hai anh em bắt gặp mỗi người đều đang ôm những bó lúa bỏ vào phần của người kia. Họ xúc động ôm chầm lấy nhau</a:t>
            </a:r>
            <a:r>
              <a:rPr lang="vi-VN" dirty="0" smtClean="0">
                <a:solidFill>
                  <a:schemeClr val="bg1"/>
                </a:solidFill>
              </a:rPr>
              <a:t>.</a:t>
            </a:r>
            <a:endParaRPr lang="vi-VN" dirty="0">
              <a:solidFill>
                <a:schemeClr val="bg1"/>
              </a:solidFill>
            </a:endParaRPr>
          </a:p>
        </p:txBody>
      </p:sp>
    </p:spTree>
    <p:extLst>
      <p:ext uri="{BB962C8B-B14F-4D97-AF65-F5344CB8AC3E}">
        <p14:creationId xmlns:p14="http://schemas.microsoft.com/office/powerpoint/2010/main" val="38226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heel(1)">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ircle(in)">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ircle(in)">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2"/>
          </a:solidFill>
        </p:spPr>
        <p:txBody>
          <a:bodyPr/>
          <a:lstStyle/>
          <a:p>
            <a:r>
              <a:rPr lang="en-US" dirty="0" smtClean="0"/>
              <a:t>CŨNG CỐ - DẶN DÒ</a:t>
            </a:r>
            <a:endParaRPr lang="en-US" dirty="0"/>
          </a:p>
        </p:txBody>
      </p:sp>
      <p:sp>
        <p:nvSpPr>
          <p:cNvPr id="3" name="Content Placeholder 2"/>
          <p:cNvSpPr>
            <a:spLocks noGrp="1"/>
          </p:cNvSpPr>
          <p:nvPr>
            <p:ph idx="1"/>
          </p:nvPr>
        </p:nvSpPr>
        <p:spPr>
          <a:xfrm>
            <a:off x="1905000" y="1295401"/>
            <a:ext cx="5562600" cy="3810000"/>
          </a:xfrm>
        </p:spPr>
        <p:style>
          <a:lnRef idx="0">
            <a:schemeClr val="accent6"/>
          </a:lnRef>
          <a:fillRef idx="3">
            <a:schemeClr val="accent6"/>
          </a:fillRef>
          <a:effectRef idx="3">
            <a:schemeClr val="accent6"/>
          </a:effectRef>
          <a:fontRef idx="minor">
            <a:schemeClr val="lt1"/>
          </a:fontRef>
        </p:style>
        <p:txBody>
          <a:bodyPr/>
          <a:lstStyle/>
          <a:p>
            <a:pPr>
              <a:buFont typeface="Wingdings" pitchFamily="2" charset="2"/>
              <a:buChar char="v"/>
            </a:pPr>
            <a:r>
              <a:rPr lang="en-US" dirty="0" smtClean="0"/>
              <a:t> </a:t>
            </a:r>
            <a:r>
              <a:rPr lang="en-US" dirty="0" err="1" smtClean="0"/>
              <a:t>Xem</a:t>
            </a:r>
            <a:r>
              <a:rPr lang="en-US" dirty="0" smtClean="0"/>
              <a:t> </a:t>
            </a:r>
            <a:r>
              <a:rPr lang="en-US" dirty="0" err="1" smtClean="0"/>
              <a:t>lại</a:t>
            </a:r>
            <a:r>
              <a:rPr lang="en-US" dirty="0" smtClean="0"/>
              <a:t> </a:t>
            </a:r>
            <a:r>
              <a:rPr lang="en-US" dirty="0" err="1" smtClean="0"/>
              <a:t>bài</a:t>
            </a:r>
            <a:r>
              <a:rPr lang="en-US" dirty="0" smtClean="0"/>
              <a:t> </a:t>
            </a:r>
            <a:r>
              <a:rPr lang="en-US" dirty="0" err="1" smtClean="0"/>
              <a:t>học</a:t>
            </a:r>
            <a:r>
              <a:rPr lang="en-US" dirty="0" smtClean="0"/>
              <a:t> </a:t>
            </a:r>
            <a:r>
              <a:rPr lang="en-US" dirty="0" err="1" smtClean="0"/>
              <a:t>ngày</a:t>
            </a:r>
            <a:r>
              <a:rPr lang="en-US" dirty="0" smtClean="0"/>
              <a:t> </a:t>
            </a:r>
            <a:r>
              <a:rPr lang="en-US" dirty="0" err="1" smtClean="0"/>
              <a:t>hôm</a:t>
            </a:r>
            <a:r>
              <a:rPr lang="en-US" dirty="0" smtClean="0"/>
              <a:t> nay</a:t>
            </a:r>
          </a:p>
          <a:p>
            <a:pPr>
              <a:buFont typeface="Wingdings" pitchFamily="2" charset="2"/>
              <a:buChar char="v"/>
            </a:pPr>
            <a:r>
              <a:rPr lang="en-US" dirty="0"/>
              <a:t> </a:t>
            </a:r>
            <a:r>
              <a:rPr lang="en-US" dirty="0" err="1" smtClean="0"/>
              <a:t>Làm</a:t>
            </a:r>
            <a:r>
              <a:rPr lang="en-US" dirty="0" smtClean="0"/>
              <a:t> </a:t>
            </a:r>
            <a:r>
              <a:rPr lang="en-US" dirty="0" err="1" smtClean="0"/>
              <a:t>bài</a:t>
            </a:r>
            <a:r>
              <a:rPr lang="en-US" dirty="0" smtClean="0"/>
              <a:t> </a:t>
            </a:r>
            <a:r>
              <a:rPr lang="en-US" dirty="0" err="1" smtClean="0"/>
              <a:t>tập</a:t>
            </a:r>
            <a:r>
              <a:rPr lang="en-US" dirty="0" smtClean="0"/>
              <a:t> </a:t>
            </a:r>
            <a:r>
              <a:rPr lang="en-US" dirty="0" err="1" smtClean="0"/>
              <a:t>trong</a:t>
            </a:r>
            <a:r>
              <a:rPr lang="en-US" dirty="0" smtClean="0"/>
              <a:t> </a:t>
            </a:r>
            <a:r>
              <a:rPr lang="en-US" dirty="0" err="1" smtClean="0"/>
              <a:t>sách</a:t>
            </a:r>
            <a:r>
              <a:rPr lang="en-US" dirty="0" smtClean="0"/>
              <a:t> </a:t>
            </a:r>
            <a:r>
              <a:rPr lang="en-US" dirty="0" err="1" smtClean="0"/>
              <a:t>bài</a:t>
            </a:r>
            <a:r>
              <a:rPr lang="en-US" dirty="0" smtClean="0"/>
              <a:t> </a:t>
            </a:r>
            <a:r>
              <a:rPr lang="en-US" dirty="0" err="1" smtClean="0"/>
              <a:t>tập</a:t>
            </a:r>
            <a:endParaRPr lang="en-US" dirty="0" smtClean="0"/>
          </a:p>
          <a:p>
            <a:pPr>
              <a:buFont typeface="Wingdings" pitchFamily="2" charset="2"/>
              <a:buChar char="v"/>
            </a:pPr>
            <a:r>
              <a:rPr lang="en-US" dirty="0" smtClean="0"/>
              <a:t> </a:t>
            </a:r>
            <a:r>
              <a:rPr lang="en-US" dirty="0" err="1" smtClean="0"/>
              <a:t>Viết</a:t>
            </a:r>
            <a:r>
              <a:rPr lang="en-US" dirty="0" smtClean="0"/>
              <a:t> </a:t>
            </a:r>
            <a:r>
              <a:rPr lang="en-US" dirty="0" err="1" smtClean="0"/>
              <a:t>chữ</a:t>
            </a:r>
            <a:r>
              <a:rPr lang="en-US" dirty="0" smtClean="0"/>
              <a:t> “N” </a:t>
            </a:r>
            <a:r>
              <a:rPr lang="en-US" dirty="0" err="1" smtClean="0"/>
              <a:t>trong</a:t>
            </a:r>
            <a:r>
              <a:rPr lang="en-US" dirty="0" smtClean="0"/>
              <a:t> </a:t>
            </a:r>
            <a:r>
              <a:rPr lang="en-US" dirty="0" err="1" smtClean="0"/>
              <a:t>sách</a:t>
            </a:r>
            <a:r>
              <a:rPr lang="en-US" dirty="0" smtClean="0"/>
              <a:t> </a:t>
            </a:r>
            <a:r>
              <a:rPr lang="en-US" dirty="0" err="1" smtClean="0"/>
              <a:t>tập</a:t>
            </a:r>
            <a:r>
              <a:rPr lang="en-US" dirty="0" smtClean="0"/>
              <a:t> </a:t>
            </a:r>
            <a:r>
              <a:rPr lang="en-US" dirty="0" err="1" smtClean="0"/>
              <a:t>viết</a:t>
            </a:r>
            <a:endParaRPr lang="en-US" dirty="0" smtClean="0"/>
          </a:p>
          <a:p>
            <a:pPr>
              <a:buFont typeface="Wingdings" pitchFamily="2" charset="2"/>
              <a:buChar char="v"/>
            </a:pPr>
            <a:r>
              <a:rPr lang="en-US" dirty="0"/>
              <a:t> </a:t>
            </a:r>
            <a:r>
              <a:rPr lang="en-US" dirty="0" err="1" smtClean="0"/>
              <a:t>Chuẩn</a:t>
            </a:r>
            <a:r>
              <a:rPr lang="en-US" dirty="0" smtClean="0"/>
              <a:t> </a:t>
            </a:r>
            <a:r>
              <a:rPr lang="en-US" dirty="0" err="1" smtClean="0"/>
              <a:t>bị</a:t>
            </a:r>
            <a:r>
              <a:rPr lang="en-US" dirty="0" smtClean="0"/>
              <a:t> </a:t>
            </a:r>
            <a:r>
              <a:rPr lang="en-US" dirty="0" err="1" smtClean="0"/>
              <a:t>bài</a:t>
            </a:r>
            <a:r>
              <a:rPr lang="en-US" dirty="0" smtClean="0"/>
              <a:t> “ </a:t>
            </a:r>
            <a:r>
              <a:rPr lang="en-US" dirty="0" err="1" smtClean="0"/>
              <a:t>Em</a:t>
            </a:r>
            <a:r>
              <a:rPr lang="en-US" dirty="0" smtClean="0"/>
              <a:t> </a:t>
            </a:r>
            <a:r>
              <a:rPr lang="en-US" dirty="0" err="1" smtClean="0"/>
              <a:t>mang</a:t>
            </a:r>
            <a:r>
              <a:rPr lang="en-US" dirty="0" smtClean="0"/>
              <a:t> </a:t>
            </a:r>
            <a:r>
              <a:rPr lang="en-US" dirty="0" err="1" smtClean="0"/>
              <a:t>về</a:t>
            </a:r>
            <a:r>
              <a:rPr lang="en-US" dirty="0" smtClean="0"/>
              <a:t> </a:t>
            </a:r>
            <a:r>
              <a:rPr lang="en-US" dirty="0" err="1" smtClean="0"/>
              <a:t>yêu</a:t>
            </a:r>
            <a:r>
              <a:rPr lang="en-US" dirty="0" smtClean="0"/>
              <a:t> </a:t>
            </a:r>
            <a:r>
              <a:rPr lang="en-US" dirty="0" err="1" smtClean="0"/>
              <a:t>thương</a:t>
            </a:r>
            <a:r>
              <a:rPr lang="en-US" dirty="0" smtClean="0"/>
              <a:t> “ </a:t>
            </a:r>
            <a:endParaRPr lang="en-US" dirty="0"/>
          </a:p>
        </p:txBody>
      </p:sp>
    </p:spTree>
    <p:extLst>
      <p:ext uri="{BB962C8B-B14F-4D97-AF65-F5344CB8AC3E}">
        <p14:creationId xmlns:p14="http://schemas.microsoft.com/office/powerpoint/2010/main" val="3478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2000"/>
                                        <p:tgtEl>
                                          <p:spTgt spid="3">
                                            <p:txEl>
                                              <p:pRg st="1" end="1"/>
                                            </p:txEl>
                                          </p:spTgt>
                                        </p:tgtEl>
                                      </p:cBhvr>
                                    </p:animEffect>
                                    <p:anim calcmode="lin" valueType="num">
                                      <p:cBhvr>
                                        <p:cTn id="2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2000"/>
                                        <p:tgtEl>
                                          <p:spTgt spid="3">
                                            <p:txEl>
                                              <p:pRg st="2" end="2"/>
                                            </p:txEl>
                                          </p:spTgt>
                                        </p:tgtEl>
                                      </p:cBhvr>
                                    </p:animEffect>
                                    <p:anim calcmode="lin" valueType="num">
                                      <p:cBhvr>
                                        <p:cTn id="3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2000"/>
                                        <p:tgtEl>
                                          <p:spTgt spid="3">
                                            <p:txEl>
                                              <p:pRg st="3" end="3"/>
                                            </p:txEl>
                                          </p:spTgt>
                                        </p:tgtEl>
                                      </p:cBhvr>
                                    </p:animEffect>
                                    <p:anim calcmode="lin" valueType="num">
                                      <p:cBhvr>
                                        <p:cTn id="4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499" y="533400"/>
            <a:ext cx="8229600" cy="5668963"/>
          </a:xfrm>
        </p:spPr>
        <p:txBody>
          <a:bodyPr>
            <a:normAutofit/>
          </a:bodyPr>
          <a:lstStyle/>
          <a:p>
            <a:pPr marL="0" indent="0">
              <a:buNone/>
            </a:pPr>
            <a:r>
              <a:rPr lang="en-US" sz="7200" b="1" dirty="0" smtClean="0">
                <a:solidFill>
                  <a:srgbClr val="FFC000"/>
                </a:solidFill>
                <a:latin typeface="Tahoma" pitchFamily="34" charset="0"/>
                <a:ea typeface="Tahoma" pitchFamily="34" charset="0"/>
                <a:cs typeface="Tahoma" pitchFamily="34" charset="0"/>
              </a:rPr>
              <a:t>CHÀO TẠM BIỆT TẤT CẢ CÁC CON</a:t>
            </a:r>
          </a:p>
          <a:p>
            <a:pPr marL="0" indent="0">
              <a:buNone/>
            </a:pPr>
            <a:endParaRPr lang="en-US" sz="7200" b="1" dirty="0">
              <a:solidFill>
                <a:srgbClr val="FFC000"/>
              </a:solidFill>
              <a:latin typeface="Tahoma" pitchFamily="34" charset="0"/>
              <a:ea typeface="Tahoma" pitchFamily="34" charset="0"/>
              <a:cs typeface="Tahoma" pitchFamily="34" charset="0"/>
            </a:endParaRPr>
          </a:p>
          <a:p>
            <a:pPr marL="0" indent="0">
              <a:buNone/>
            </a:pPr>
            <a:endParaRPr lang="en-US" sz="2800" b="1" dirty="0" smtClean="0">
              <a:solidFill>
                <a:schemeClr val="bg1"/>
              </a:solidFill>
              <a:latin typeface="Tahoma" pitchFamily="34" charset="0"/>
              <a:ea typeface="Tahoma" pitchFamily="34" charset="0"/>
              <a:cs typeface="Tahoma" pitchFamily="34" charset="0"/>
            </a:endParaRPr>
          </a:p>
          <a:p>
            <a:pPr marL="0" indent="0">
              <a:buNone/>
            </a:pPr>
            <a:endParaRPr lang="en-US" sz="2800" b="1" dirty="0">
              <a:solidFill>
                <a:schemeClr val="bg1"/>
              </a:solidFill>
              <a:latin typeface="Tahoma" pitchFamily="34" charset="0"/>
              <a:ea typeface="Tahoma" pitchFamily="34" charset="0"/>
              <a:cs typeface="Tahoma" pitchFamily="34" charset="0"/>
            </a:endParaRPr>
          </a:p>
          <a:p>
            <a:pPr marL="0" indent="0">
              <a:buNone/>
            </a:pPr>
            <a:endParaRPr lang="en-US" sz="2800" b="1" dirty="0" smtClean="0">
              <a:solidFill>
                <a:schemeClr val="bg1"/>
              </a:solidFill>
              <a:latin typeface="Tahoma" pitchFamily="34" charset="0"/>
              <a:ea typeface="Tahoma" pitchFamily="34" charset="0"/>
              <a:cs typeface="Tahoma" pitchFamily="34" charset="0"/>
            </a:endParaRPr>
          </a:p>
          <a:p>
            <a:pPr marL="0" indent="0">
              <a:buNone/>
            </a:pPr>
            <a:r>
              <a:rPr lang="en-US" sz="2800" dirty="0" err="1" smtClean="0">
                <a:solidFill>
                  <a:schemeClr val="bg1"/>
                </a:solidFill>
                <a:latin typeface="Tahoma" pitchFamily="34" charset="0"/>
                <a:ea typeface="Tahoma" pitchFamily="34" charset="0"/>
                <a:cs typeface="Tahoma" pitchFamily="34" charset="0"/>
              </a:rPr>
              <a:t>Bài</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giảng</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trình</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bày</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bởi</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Lê</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Đăng</a:t>
            </a:r>
            <a:r>
              <a:rPr lang="en-US" sz="2800" dirty="0" smtClean="0">
                <a:solidFill>
                  <a:schemeClr val="bg1"/>
                </a:solidFill>
                <a:latin typeface="Tahoma" pitchFamily="34" charset="0"/>
                <a:ea typeface="Tahoma" pitchFamily="34" charset="0"/>
                <a:cs typeface="Tahoma" pitchFamily="34" charset="0"/>
              </a:rPr>
              <a:t> </a:t>
            </a:r>
            <a:r>
              <a:rPr lang="en-US" sz="2800" dirty="0" err="1" smtClean="0">
                <a:solidFill>
                  <a:schemeClr val="bg1"/>
                </a:solidFill>
                <a:latin typeface="Tahoma" pitchFamily="34" charset="0"/>
                <a:ea typeface="Tahoma" pitchFamily="34" charset="0"/>
                <a:cs typeface="Tahoma" pitchFamily="34" charset="0"/>
              </a:rPr>
              <a:t>Khoa</a:t>
            </a:r>
            <a:endParaRPr lang="en-US" sz="2800" dirty="0">
              <a:solidFill>
                <a:schemeClr val="bg1"/>
              </a:solidFill>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048000"/>
            <a:ext cx="1684199"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66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685800"/>
          </a:xfrm>
          <a:solidFill>
            <a:schemeClr val="accent2">
              <a:lumMod val="60000"/>
              <a:lumOff val="40000"/>
            </a:schemeClr>
          </a:solidFill>
        </p:spPr>
        <p:txBody>
          <a:bodyPr>
            <a:normAutofit fontScale="90000"/>
          </a:bodyPr>
          <a:lstStyle/>
          <a:p>
            <a:r>
              <a:rPr lang="en-US" dirty="0" smtClean="0">
                <a:latin typeface="Tahoma" pitchFamily="34" charset="0"/>
                <a:ea typeface="Tahoma" pitchFamily="34" charset="0"/>
                <a:cs typeface="Tahoma" pitchFamily="34" charset="0"/>
              </a:rPr>
              <a:t>NỘI DUNG BÀI HỌC</a:t>
            </a:r>
            <a:endParaRPr lang="en-US" dirty="0">
              <a:latin typeface="Tahoma" pitchFamily="34" charset="0"/>
              <a:ea typeface="Tahoma" pitchFamily="34" charset="0"/>
              <a:cs typeface="Tahoma"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410075"/>
            <a:ext cx="86106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pPr marL="0" indent="0">
              <a:buNone/>
            </a:pPr>
            <a:r>
              <a:rPr lang="en-US" b="1" dirty="0" err="1">
                <a:solidFill>
                  <a:schemeClr val="bg1"/>
                </a:solidFill>
              </a:rPr>
              <a:t>Từ</a:t>
            </a:r>
            <a:r>
              <a:rPr lang="en-US" b="1" dirty="0">
                <a:solidFill>
                  <a:schemeClr val="bg1"/>
                </a:solidFill>
              </a:rPr>
              <a:t> </a:t>
            </a:r>
            <a:r>
              <a:rPr lang="en-US" b="1" dirty="0" err="1">
                <a:solidFill>
                  <a:schemeClr val="bg1"/>
                </a:solidFill>
              </a:rPr>
              <a:t>ngữ</a:t>
            </a:r>
            <a:endParaRPr lang="en-US" dirty="0">
              <a:solidFill>
                <a:schemeClr val="bg1"/>
              </a:solidFill>
            </a:endParaRPr>
          </a:p>
          <a:p>
            <a:pPr marL="0" indent="0">
              <a:buNone/>
            </a:pPr>
            <a:r>
              <a:rPr lang="en-US" i="1" dirty="0">
                <a:solidFill>
                  <a:schemeClr val="bg1"/>
                </a:solidFill>
              </a:rPr>
              <a:t>- </a:t>
            </a:r>
            <a:r>
              <a:rPr lang="en-US" i="1" dirty="0" err="1">
                <a:solidFill>
                  <a:srgbClr val="FFFF00"/>
                </a:solidFill>
              </a:rPr>
              <a:t>Hoa</a:t>
            </a:r>
            <a:r>
              <a:rPr lang="en-US" i="1" dirty="0">
                <a:solidFill>
                  <a:srgbClr val="FFFF00"/>
                </a:solidFill>
              </a:rPr>
              <a:t> </a:t>
            </a:r>
            <a:r>
              <a:rPr lang="en-US" i="1" dirty="0" err="1">
                <a:solidFill>
                  <a:srgbClr val="FFFF00"/>
                </a:solidFill>
              </a:rPr>
              <a:t>tỉ</a:t>
            </a:r>
            <a:r>
              <a:rPr lang="en-US" i="1" dirty="0">
                <a:solidFill>
                  <a:srgbClr val="FFFF00"/>
                </a:solidFill>
              </a:rPr>
              <a:t> </a:t>
            </a:r>
            <a:r>
              <a:rPr lang="en-US" i="1" dirty="0" err="1">
                <a:solidFill>
                  <a:srgbClr val="FFFF00"/>
                </a:solidFill>
              </a:rPr>
              <a:t>muội</a:t>
            </a:r>
            <a:r>
              <a:rPr lang="en-US" dirty="0">
                <a:solidFill>
                  <a:srgbClr val="FFFF00"/>
                </a:solidFill>
              </a:rPr>
              <a:t>: </a:t>
            </a:r>
            <a:r>
              <a:rPr lang="en-US" dirty="0" err="1">
                <a:solidFill>
                  <a:schemeClr val="bg1"/>
                </a:solidFill>
              </a:rPr>
              <a:t>một</a:t>
            </a:r>
            <a:r>
              <a:rPr lang="en-US" dirty="0">
                <a:solidFill>
                  <a:schemeClr val="bg1"/>
                </a:solidFill>
              </a:rPr>
              <a:t> </a:t>
            </a:r>
            <a:r>
              <a:rPr lang="en-US" dirty="0" err="1">
                <a:solidFill>
                  <a:schemeClr val="bg1"/>
                </a:solidFill>
              </a:rPr>
              <a:t>loại</a:t>
            </a:r>
            <a:r>
              <a:rPr lang="en-US" dirty="0">
                <a:solidFill>
                  <a:schemeClr val="bg1"/>
                </a:solidFill>
              </a:rPr>
              <a:t> </a:t>
            </a:r>
            <a:r>
              <a:rPr lang="en-US" dirty="0" err="1">
                <a:solidFill>
                  <a:schemeClr val="bg1"/>
                </a:solidFill>
              </a:rPr>
              <a:t>hoa</a:t>
            </a:r>
            <a:r>
              <a:rPr lang="en-US" dirty="0">
                <a:solidFill>
                  <a:schemeClr val="bg1"/>
                </a:solidFill>
              </a:rPr>
              <a:t> </a:t>
            </a:r>
            <a:r>
              <a:rPr lang="en-US" dirty="0" err="1">
                <a:solidFill>
                  <a:schemeClr val="bg1"/>
                </a:solidFill>
              </a:rPr>
              <a:t>hồng</a:t>
            </a:r>
            <a:r>
              <a:rPr lang="en-US" dirty="0">
                <a:solidFill>
                  <a:schemeClr val="bg1"/>
                </a:solidFill>
              </a:rPr>
              <a:t>, </a:t>
            </a:r>
            <a:r>
              <a:rPr lang="en-US" dirty="0" err="1">
                <a:solidFill>
                  <a:schemeClr val="bg1"/>
                </a:solidFill>
              </a:rPr>
              <a:t>mọc</a:t>
            </a:r>
            <a:r>
              <a:rPr lang="en-US" dirty="0">
                <a:solidFill>
                  <a:schemeClr val="bg1"/>
                </a:solidFill>
              </a:rPr>
              <a:t> </a:t>
            </a:r>
            <a:r>
              <a:rPr lang="en-US" dirty="0" err="1">
                <a:solidFill>
                  <a:schemeClr val="bg1"/>
                </a:solidFill>
              </a:rPr>
              <a:t>thành</a:t>
            </a:r>
            <a:r>
              <a:rPr lang="en-US" dirty="0">
                <a:solidFill>
                  <a:schemeClr val="bg1"/>
                </a:solidFill>
              </a:rPr>
              <a:t> </a:t>
            </a:r>
            <a:r>
              <a:rPr lang="en-US" dirty="0" err="1">
                <a:solidFill>
                  <a:schemeClr val="bg1"/>
                </a:solidFill>
              </a:rPr>
              <a:t>chùm</a:t>
            </a:r>
            <a:r>
              <a:rPr lang="en-US" dirty="0">
                <a:solidFill>
                  <a:schemeClr val="bg1"/>
                </a:solidFill>
              </a:rPr>
              <a:t> </a:t>
            </a:r>
            <a:r>
              <a:rPr lang="en-US" dirty="0" err="1">
                <a:solidFill>
                  <a:schemeClr val="bg1"/>
                </a:solidFill>
              </a:rPr>
              <a:t>với</a:t>
            </a:r>
            <a:r>
              <a:rPr lang="en-US" dirty="0">
                <a:solidFill>
                  <a:schemeClr val="bg1"/>
                </a:solidFill>
              </a:rPr>
              <a:t> </a:t>
            </a:r>
            <a:r>
              <a:rPr lang="en-US" dirty="0" err="1">
                <a:solidFill>
                  <a:schemeClr val="bg1"/>
                </a:solidFill>
              </a:rPr>
              <a:t>rất</a:t>
            </a:r>
            <a:r>
              <a:rPr lang="en-US" dirty="0">
                <a:solidFill>
                  <a:schemeClr val="bg1"/>
                </a:solidFill>
              </a:rPr>
              <a:t> </a:t>
            </a:r>
            <a:r>
              <a:rPr lang="en-US" dirty="0" err="1">
                <a:solidFill>
                  <a:schemeClr val="bg1"/>
                </a:solidFill>
              </a:rPr>
              <a:t>nhiều</a:t>
            </a:r>
            <a:r>
              <a:rPr lang="en-US" dirty="0">
                <a:solidFill>
                  <a:schemeClr val="bg1"/>
                </a:solidFill>
              </a:rPr>
              <a:t> </a:t>
            </a:r>
            <a:r>
              <a:rPr lang="en-US" dirty="0" err="1">
                <a:solidFill>
                  <a:schemeClr val="bg1"/>
                </a:solidFill>
              </a:rPr>
              <a:t>nụ</a:t>
            </a:r>
            <a:r>
              <a:rPr lang="en-US" dirty="0">
                <a:solidFill>
                  <a:schemeClr val="bg1"/>
                </a:solidFill>
              </a:rPr>
              <a:t>.</a:t>
            </a:r>
          </a:p>
          <a:p>
            <a:pPr marL="0" indent="0">
              <a:buNone/>
            </a:pPr>
            <a:r>
              <a:rPr lang="en-US" dirty="0">
                <a:solidFill>
                  <a:schemeClr val="bg1"/>
                </a:solidFill>
              </a:rPr>
              <a:t>- </a:t>
            </a:r>
            <a:r>
              <a:rPr lang="en-US" i="1" dirty="0" err="1">
                <a:solidFill>
                  <a:srgbClr val="FFFF00"/>
                </a:solidFill>
              </a:rPr>
              <a:t>Tỉ</a:t>
            </a:r>
            <a:r>
              <a:rPr lang="en-US" i="1" dirty="0">
                <a:solidFill>
                  <a:srgbClr val="FFFF00"/>
                </a:solidFill>
              </a:rPr>
              <a:t> </a:t>
            </a:r>
            <a:r>
              <a:rPr lang="en-US" i="1" dirty="0" err="1">
                <a:solidFill>
                  <a:srgbClr val="FFFF00"/>
                </a:solidFill>
              </a:rPr>
              <a:t>muội</a:t>
            </a:r>
            <a:r>
              <a:rPr lang="en-US" dirty="0">
                <a:solidFill>
                  <a:schemeClr val="bg1"/>
                </a:solidFill>
              </a:rPr>
              <a:t> (</a:t>
            </a:r>
            <a:r>
              <a:rPr lang="en-US" dirty="0" err="1">
                <a:solidFill>
                  <a:schemeClr val="bg1"/>
                </a:solidFill>
              </a:rPr>
              <a:t>từ</a:t>
            </a:r>
            <a:r>
              <a:rPr lang="en-US" dirty="0">
                <a:solidFill>
                  <a:schemeClr val="bg1"/>
                </a:solidFill>
              </a:rPr>
              <a:t> </a:t>
            </a:r>
            <a:r>
              <a:rPr lang="en-US" dirty="0" err="1">
                <a:solidFill>
                  <a:schemeClr val="bg1"/>
                </a:solidFill>
              </a:rPr>
              <a:t>Hán</a:t>
            </a:r>
            <a:r>
              <a:rPr lang="en-US" dirty="0">
                <a:solidFill>
                  <a:schemeClr val="bg1"/>
                </a:solidFill>
              </a:rPr>
              <a:t> </a:t>
            </a:r>
            <a:r>
              <a:rPr lang="en-US" dirty="0" err="1">
                <a:solidFill>
                  <a:schemeClr val="bg1"/>
                </a:solidFill>
              </a:rPr>
              <a:t>Việt</a:t>
            </a:r>
            <a:r>
              <a:rPr lang="en-US" dirty="0">
                <a:solidFill>
                  <a:schemeClr val="bg1"/>
                </a:solidFill>
              </a:rPr>
              <a:t>): </a:t>
            </a:r>
            <a:r>
              <a:rPr lang="en-US" dirty="0" err="1">
                <a:solidFill>
                  <a:schemeClr val="bg1"/>
                </a:solidFill>
              </a:rPr>
              <a:t>chị</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gái</a:t>
            </a:r>
            <a:r>
              <a:rPr lang="en-US" dirty="0">
                <a:solidFill>
                  <a:schemeClr val="bg1"/>
                </a:solidFill>
              </a:rPr>
              <a:t> (</a:t>
            </a:r>
            <a:r>
              <a:rPr lang="en-US" dirty="0" err="1">
                <a:solidFill>
                  <a:schemeClr val="bg1"/>
                </a:solidFill>
              </a:rPr>
              <a:t>tỉ</a:t>
            </a:r>
            <a:r>
              <a:rPr lang="en-US" dirty="0">
                <a:solidFill>
                  <a:schemeClr val="bg1"/>
                </a:solidFill>
              </a:rPr>
              <a:t>: </a:t>
            </a:r>
            <a:r>
              <a:rPr lang="en-US" dirty="0" err="1">
                <a:solidFill>
                  <a:schemeClr val="bg1"/>
                </a:solidFill>
              </a:rPr>
              <a:t>chị</a:t>
            </a:r>
            <a:r>
              <a:rPr lang="en-US" dirty="0">
                <a:solidFill>
                  <a:schemeClr val="bg1"/>
                </a:solidFill>
              </a:rPr>
              <a:t> </a:t>
            </a:r>
            <a:r>
              <a:rPr lang="en-US" dirty="0" err="1">
                <a:solidFill>
                  <a:schemeClr val="bg1"/>
                </a:solidFill>
              </a:rPr>
              <a:t>gái</a:t>
            </a:r>
            <a:r>
              <a:rPr lang="en-US" dirty="0">
                <a:solidFill>
                  <a:schemeClr val="bg1"/>
                </a:solidFill>
              </a:rPr>
              <a:t>, </a:t>
            </a:r>
            <a:r>
              <a:rPr lang="en-US" dirty="0" err="1">
                <a:solidFill>
                  <a:schemeClr val="bg1"/>
                </a:solidFill>
              </a:rPr>
              <a:t>muội</a:t>
            </a:r>
            <a:r>
              <a:rPr lang="en-US" dirty="0">
                <a:solidFill>
                  <a:schemeClr val="bg1"/>
                </a:solidFill>
              </a:rPr>
              <a:t>: </a:t>
            </a:r>
            <a:r>
              <a:rPr lang="en-US" dirty="0" err="1">
                <a:solidFill>
                  <a:schemeClr val="bg1"/>
                </a:solidFill>
              </a:rPr>
              <a:t>em</a:t>
            </a:r>
            <a:r>
              <a:rPr lang="en-US" dirty="0">
                <a:solidFill>
                  <a:schemeClr val="bg1"/>
                </a:solidFill>
              </a:rPr>
              <a:t> </a:t>
            </a:r>
            <a:r>
              <a:rPr lang="en-US" dirty="0" err="1">
                <a:solidFill>
                  <a:schemeClr val="bg1"/>
                </a:solidFill>
              </a:rPr>
              <a:t>gái</a:t>
            </a:r>
            <a:r>
              <a:rPr lang="en-US" dirty="0" smtClean="0">
                <a:solidFill>
                  <a:schemeClr val="bg1"/>
                </a:solidFill>
              </a:rPr>
              <a:t>)</a:t>
            </a:r>
            <a:endParaRPr lang="en-US"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259307"/>
            <a:ext cx="7696200" cy="360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b="1" dirty="0" err="1" smtClean="0">
                <a:solidFill>
                  <a:schemeClr val="bg1"/>
                </a:solidFill>
              </a:rPr>
              <a:t>Một</a:t>
            </a:r>
            <a:r>
              <a:rPr lang="en-US" b="1" dirty="0" smtClean="0">
                <a:solidFill>
                  <a:schemeClr val="bg1"/>
                </a:solidFill>
              </a:rPr>
              <a:t> </a:t>
            </a:r>
            <a:r>
              <a:rPr lang="en-US" b="1" dirty="0" err="1" smtClean="0">
                <a:solidFill>
                  <a:schemeClr val="bg1"/>
                </a:solidFill>
              </a:rPr>
              <a:t>số</a:t>
            </a:r>
            <a:r>
              <a:rPr lang="en-US" b="1" dirty="0" smtClean="0">
                <a:solidFill>
                  <a:schemeClr val="bg1"/>
                </a:solidFill>
              </a:rPr>
              <a:t> </a:t>
            </a:r>
            <a:r>
              <a:rPr lang="en-US" b="1" dirty="0" err="1" smtClean="0">
                <a:solidFill>
                  <a:schemeClr val="bg1"/>
                </a:solidFill>
              </a:rPr>
              <a:t>hình</a:t>
            </a:r>
            <a:r>
              <a:rPr lang="en-US" b="1" dirty="0" smtClean="0">
                <a:solidFill>
                  <a:schemeClr val="bg1"/>
                </a:solidFill>
              </a:rPr>
              <a:t> </a:t>
            </a:r>
            <a:r>
              <a:rPr lang="en-US" b="1" dirty="0" err="1" smtClean="0">
                <a:solidFill>
                  <a:schemeClr val="bg1"/>
                </a:solidFill>
              </a:rPr>
              <a:t>ảnh</a:t>
            </a:r>
            <a:r>
              <a:rPr lang="en-US" b="1" dirty="0" smtClean="0">
                <a:solidFill>
                  <a:schemeClr val="bg1"/>
                </a:solidFill>
              </a:rPr>
              <a:t> “ </a:t>
            </a:r>
            <a:r>
              <a:rPr lang="en-US" b="1" dirty="0" err="1" smtClean="0">
                <a:solidFill>
                  <a:schemeClr val="bg1"/>
                </a:solidFill>
              </a:rPr>
              <a:t>Hoa</a:t>
            </a:r>
            <a:r>
              <a:rPr lang="en-US" b="1" dirty="0" smtClean="0">
                <a:solidFill>
                  <a:schemeClr val="bg1"/>
                </a:solidFill>
              </a:rPr>
              <a:t> </a:t>
            </a:r>
            <a:r>
              <a:rPr lang="en-US" b="1" dirty="0" err="1" smtClean="0">
                <a:solidFill>
                  <a:schemeClr val="bg1"/>
                </a:solidFill>
              </a:rPr>
              <a:t>Tỉ</a:t>
            </a:r>
            <a:r>
              <a:rPr lang="en-US" b="1" dirty="0" smtClean="0">
                <a:solidFill>
                  <a:schemeClr val="bg1"/>
                </a:solidFill>
              </a:rPr>
              <a:t> </a:t>
            </a:r>
            <a:r>
              <a:rPr lang="en-US" b="1" dirty="0" err="1" smtClean="0">
                <a:solidFill>
                  <a:schemeClr val="bg1"/>
                </a:solidFill>
              </a:rPr>
              <a:t>Muội</a:t>
            </a:r>
            <a:r>
              <a:rPr lang="en-US" b="1" dirty="0" smtClean="0">
                <a:solidFill>
                  <a:schemeClr val="bg1"/>
                </a:solidFill>
              </a:rPr>
              <a:t> ”</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352442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82549"/>
            <a:ext cx="3524426" cy="24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4184618"/>
            <a:ext cx="3962400" cy="225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163" y="1219200"/>
            <a:ext cx="395763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2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29"/>
                                        </p:tgtEl>
                                        <p:attrNameLst>
                                          <p:attrName>style.visibility</p:attrName>
                                        </p:attrNameLst>
                                      </p:cBhvr>
                                      <p:to>
                                        <p:strVal val="visible"/>
                                      </p:to>
                                    </p:set>
                                    <p:anim calcmode="lin" valueType="num">
                                      <p:cBhvr>
                                        <p:cTn id="20" dur="500" fill="hold"/>
                                        <p:tgtEl>
                                          <p:spTgt spid="1029"/>
                                        </p:tgtEl>
                                        <p:attrNameLst>
                                          <p:attrName>ppt_w</p:attrName>
                                        </p:attrNameLst>
                                      </p:cBhvr>
                                      <p:tavLst>
                                        <p:tav tm="0">
                                          <p:val>
                                            <p:fltVal val="0"/>
                                          </p:val>
                                        </p:tav>
                                        <p:tav tm="100000">
                                          <p:val>
                                            <p:strVal val="#ppt_w"/>
                                          </p:val>
                                        </p:tav>
                                      </p:tavLst>
                                    </p:anim>
                                    <p:anim calcmode="lin" valueType="num">
                                      <p:cBhvr>
                                        <p:cTn id="21" dur="500" fill="hold"/>
                                        <p:tgtEl>
                                          <p:spTgt spid="1029"/>
                                        </p:tgtEl>
                                        <p:attrNameLst>
                                          <p:attrName>ppt_h</p:attrName>
                                        </p:attrNameLst>
                                      </p:cBhvr>
                                      <p:tavLst>
                                        <p:tav tm="0">
                                          <p:val>
                                            <p:fltVal val="0"/>
                                          </p:val>
                                        </p:tav>
                                        <p:tav tm="100000">
                                          <p:val>
                                            <p:strVal val="#ppt_h"/>
                                          </p:val>
                                        </p:tav>
                                      </p:tavLst>
                                    </p:anim>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p:cTn id="27" dur="500" fill="hold"/>
                                        <p:tgtEl>
                                          <p:spTgt spid="1027"/>
                                        </p:tgtEl>
                                        <p:attrNameLst>
                                          <p:attrName>ppt_w</p:attrName>
                                        </p:attrNameLst>
                                      </p:cBhvr>
                                      <p:tavLst>
                                        <p:tav tm="0">
                                          <p:val>
                                            <p:fltVal val="0"/>
                                          </p:val>
                                        </p:tav>
                                        <p:tav tm="100000">
                                          <p:val>
                                            <p:strVal val="#ppt_w"/>
                                          </p:val>
                                        </p:tav>
                                      </p:tavLst>
                                    </p:anim>
                                    <p:anim calcmode="lin" valueType="num">
                                      <p:cBhvr>
                                        <p:cTn id="28" dur="500" fill="hold"/>
                                        <p:tgtEl>
                                          <p:spTgt spid="1027"/>
                                        </p:tgtEl>
                                        <p:attrNameLst>
                                          <p:attrName>ppt_h</p:attrName>
                                        </p:attrNameLst>
                                      </p:cBhvr>
                                      <p:tavLst>
                                        <p:tav tm="0">
                                          <p:val>
                                            <p:fltVal val="0"/>
                                          </p:val>
                                        </p:tav>
                                        <p:tav tm="100000">
                                          <p:val>
                                            <p:strVal val="#ppt_h"/>
                                          </p:val>
                                        </p:tav>
                                      </p:tavLst>
                                    </p:anim>
                                    <p:animEffect transition="in" filter="fade">
                                      <p:cBhvr>
                                        <p:cTn id="29" dur="5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p:cTn id="34" dur="500" fill="hold"/>
                                        <p:tgtEl>
                                          <p:spTgt spid="1028"/>
                                        </p:tgtEl>
                                        <p:attrNameLst>
                                          <p:attrName>ppt_w</p:attrName>
                                        </p:attrNameLst>
                                      </p:cBhvr>
                                      <p:tavLst>
                                        <p:tav tm="0">
                                          <p:val>
                                            <p:fltVal val="0"/>
                                          </p:val>
                                        </p:tav>
                                        <p:tav tm="100000">
                                          <p:val>
                                            <p:strVal val="#ppt_w"/>
                                          </p:val>
                                        </p:tav>
                                      </p:tavLst>
                                    </p:anim>
                                    <p:anim calcmode="lin" valueType="num">
                                      <p:cBhvr>
                                        <p:cTn id="35" dur="500" fill="hold"/>
                                        <p:tgtEl>
                                          <p:spTgt spid="1028"/>
                                        </p:tgtEl>
                                        <p:attrNameLst>
                                          <p:attrName>ppt_h</p:attrName>
                                        </p:attrNameLst>
                                      </p:cBhvr>
                                      <p:tavLst>
                                        <p:tav tm="0">
                                          <p:val>
                                            <p:fltVal val="0"/>
                                          </p:val>
                                        </p:tav>
                                        <p:tav tm="100000">
                                          <p:val>
                                            <p:strVal val="#ppt_h"/>
                                          </p:val>
                                        </p:tav>
                                      </p:tavLst>
                                    </p:anim>
                                    <p:animEffect transition="in" filter="fade">
                                      <p:cBhvr>
                                        <p:cTn id="3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a:solidFill>
            <a:schemeClr val="accent2">
              <a:lumMod val="60000"/>
              <a:lumOff val="40000"/>
            </a:schemeClr>
          </a:solidFill>
        </p:spPr>
        <p:txBody>
          <a:bodyPr>
            <a:normAutofit fontScale="90000"/>
          </a:bodyPr>
          <a:lstStyle/>
          <a:p>
            <a:r>
              <a:rPr lang="en-US" dirty="0" smtClean="0"/>
              <a:t>TRẢ LỜI CÂU HỎI</a:t>
            </a:r>
            <a:endParaRPr lang="en-US" dirty="0"/>
          </a:p>
        </p:txBody>
      </p:sp>
      <p:sp>
        <p:nvSpPr>
          <p:cNvPr id="3" name="Content Placeholder 2"/>
          <p:cNvSpPr>
            <a:spLocks noGrp="1"/>
          </p:cNvSpPr>
          <p:nvPr>
            <p:ph idx="1"/>
          </p:nvPr>
        </p:nvSpPr>
        <p:spPr>
          <a:xfrm>
            <a:off x="457200" y="762000"/>
            <a:ext cx="8229600" cy="6781800"/>
          </a:xfrm>
        </p:spPr>
        <p:txBody>
          <a:bodyPr>
            <a:normAutofit/>
          </a:bodyPr>
          <a:lstStyle/>
          <a:p>
            <a:pPr marL="0" indent="0">
              <a:buNone/>
            </a:pPr>
            <a:r>
              <a:rPr lang="vi-VN" b="1" dirty="0">
                <a:solidFill>
                  <a:schemeClr val="bg1"/>
                </a:solidFill>
              </a:rPr>
              <a:t>Câu 1: Tìm những chi tiết cho thấy chị em Nết, Na sống bên nhau rất đầm ấm.</a:t>
            </a:r>
            <a:endParaRPr lang="vi-VN" dirty="0">
              <a:solidFill>
                <a:schemeClr val="bg1"/>
              </a:solidFill>
            </a:endParaRPr>
          </a:p>
          <a:p>
            <a:pPr marL="0" indent="0">
              <a:buNone/>
            </a:pPr>
            <a:r>
              <a:rPr lang="vi-VN" b="1" i="1" dirty="0">
                <a:solidFill>
                  <a:schemeClr val="bg1"/>
                </a:solidFill>
              </a:rPr>
              <a:t>Phương pháp giải:</a:t>
            </a:r>
            <a:endParaRPr lang="vi-VN" i="1" dirty="0">
              <a:solidFill>
                <a:schemeClr val="bg1"/>
              </a:solidFill>
            </a:endParaRPr>
          </a:p>
          <a:p>
            <a:pPr marL="0" indent="0">
              <a:buNone/>
            </a:pPr>
            <a:r>
              <a:rPr lang="vi-VN" i="1" dirty="0">
                <a:solidFill>
                  <a:schemeClr val="bg1"/>
                </a:solidFill>
              </a:rPr>
              <a:t>Em đọc từ đầu đến “….ôm nhau ngủ”.</a:t>
            </a: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vi-VN" b="1" dirty="0" smtClean="0">
                <a:solidFill>
                  <a:schemeClr val="bg1"/>
                </a:solidFill>
              </a:rPr>
              <a:t>:</a:t>
            </a:r>
            <a:endParaRPr lang="vi-VN" dirty="0">
              <a:solidFill>
                <a:schemeClr val="bg1"/>
              </a:solidFill>
            </a:endParaRPr>
          </a:p>
          <a:p>
            <a:pPr marL="0" indent="0">
              <a:buNone/>
            </a:pPr>
            <a:r>
              <a:rPr lang="vi-VN" dirty="0">
                <a:solidFill>
                  <a:srgbClr val="FFFF00"/>
                </a:solidFill>
              </a:rPr>
              <a:t>Những chi tiết cho thấy chị em Nết, Na sống bên nhau rất đầm ấm đó là: Chị Nết có gì cũng nhường em; đêm đông, Nết ôm em cho đỡ rét; Na ôm choàng lấy chị, cười rúc rích; Nết ôm em thật chặt, thì thầm; hai chị em ôm nhau ngủ,…</a:t>
            </a:r>
          </a:p>
          <a:p>
            <a:pPr marL="0" indent="0">
              <a:buNone/>
            </a:pPr>
            <a:endParaRPr lang="vi-VN" dirty="0"/>
          </a:p>
        </p:txBody>
      </p:sp>
    </p:spTree>
    <p:extLst>
      <p:ext uri="{BB962C8B-B14F-4D97-AF65-F5344CB8AC3E}">
        <p14:creationId xmlns:p14="http://schemas.microsoft.com/office/powerpoint/2010/main" val="28847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609600"/>
            <a:ext cx="8229600" cy="5516563"/>
          </a:xfrm>
        </p:spPr>
        <p:txBody>
          <a:bodyPr/>
          <a:lstStyle/>
          <a:p>
            <a:pPr marL="0" indent="0">
              <a:buNone/>
            </a:pPr>
            <a:r>
              <a:rPr lang="vi-VN" b="1" dirty="0" smtClean="0">
                <a:solidFill>
                  <a:schemeClr val="bg1"/>
                </a:solidFill>
              </a:rPr>
              <a:t>Câu 2: Nước lũ dâng cao, chị Nết đưa Na đến nơi an toàn bằng cách nào?</a:t>
            </a:r>
            <a:endParaRPr lang="vi-VN" dirty="0" smtClean="0">
              <a:solidFill>
                <a:schemeClr val="bg1"/>
              </a:solidFill>
            </a:endParaRPr>
          </a:p>
          <a:p>
            <a:pPr marL="0" indent="0">
              <a:buNone/>
            </a:pPr>
            <a:r>
              <a:rPr lang="vi-VN" b="1" i="1" dirty="0" smtClean="0">
                <a:solidFill>
                  <a:schemeClr val="bg1"/>
                </a:solidFill>
              </a:rPr>
              <a:t>Phương pháp giải:</a:t>
            </a:r>
            <a:endParaRPr lang="vi-VN" i="1" dirty="0" smtClean="0">
              <a:solidFill>
                <a:schemeClr val="bg1"/>
              </a:solidFill>
            </a:endParaRPr>
          </a:p>
          <a:p>
            <a:pPr marL="0" indent="0">
              <a:buNone/>
            </a:pPr>
            <a:r>
              <a:rPr lang="vi-VN" i="1" dirty="0" smtClean="0">
                <a:solidFill>
                  <a:schemeClr val="bg1"/>
                </a:solidFill>
              </a:rPr>
              <a:t>Em đọc kĩ từ “Năm ấy,…” đến “…tình chị em của Nết và Na.”</a:t>
            </a: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vi-VN" b="1" dirty="0" smtClean="0">
                <a:solidFill>
                  <a:schemeClr val="bg1"/>
                </a:solidFill>
              </a:rPr>
              <a:t>:</a:t>
            </a:r>
            <a:endParaRPr lang="vi-VN" dirty="0" smtClean="0">
              <a:solidFill>
                <a:schemeClr val="bg1"/>
              </a:solidFill>
            </a:endParaRPr>
          </a:p>
          <a:p>
            <a:pPr marL="0" indent="0">
              <a:buNone/>
            </a:pPr>
            <a:r>
              <a:rPr lang="vi-VN" dirty="0" smtClean="0">
                <a:solidFill>
                  <a:srgbClr val="FFFF00"/>
                </a:solidFill>
              </a:rPr>
              <a:t>Nước lũ dâng cao, chị Nết đưa Na đến nơi an toàn bằng cách cõng em chạy theo dân làng</a:t>
            </a:r>
            <a:endParaRPr lang="en-US" dirty="0">
              <a:solidFill>
                <a:srgbClr val="FFFF00"/>
              </a:solidFill>
            </a:endParaRPr>
          </a:p>
        </p:txBody>
      </p:sp>
    </p:spTree>
    <p:extLst>
      <p:ext uri="{BB962C8B-B14F-4D97-AF65-F5344CB8AC3E}">
        <p14:creationId xmlns:p14="http://schemas.microsoft.com/office/powerpoint/2010/main" val="17265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ircle(in)">
                                      <p:cBhvr>
                                        <p:cTn id="20" dur="2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534400" cy="3657600"/>
          </a:xfrm>
        </p:spPr>
        <p:txBody>
          <a:bodyPr>
            <a:normAutofit fontScale="85000" lnSpcReduction="20000"/>
          </a:bodyPr>
          <a:lstStyle/>
          <a:p>
            <a:pPr marL="0" indent="0">
              <a:buNone/>
            </a:pPr>
            <a:r>
              <a:rPr lang="vi-VN" b="1" dirty="0">
                <a:solidFill>
                  <a:schemeClr val="bg1"/>
                </a:solidFill>
              </a:rPr>
              <a:t>Câu 3: Nói về điều kì lạ xảy ra khi Nết cõng em chạy lũ.</a:t>
            </a:r>
            <a:endParaRPr lang="vi-VN" dirty="0">
              <a:solidFill>
                <a:schemeClr val="bg1"/>
              </a:solidFill>
            </a:endParaRPr>
          </a:p>
          <a:p>
            <a:pPr marL="0" indent="0">
              <a:buNone/>
            </a:pPr>
            <a:r>
              <a:rPr lang="vi-VN" b="1" i="1" dirty="0">
                <a:solidFill>
                  <a:schemeClr val="bg1"/>
                </a:solidFill>
              </a:rPr>
              <a:t>Phương pháp giải:</a:t>
            </a:r>
            <a:endParaRPr lang="vi-VN" i="1" dirty="0">
              <a:solidFill>
                <a:schemeClr val="bg1"/>
              </a:solidFill>
            </a:endParaRPr>
          </a:p>
          <a:p>
            <a:pPr marL="0" indent="0">
              <a:buNone/>
            </a:pPr>
            <a:r>
              <a:rPr lang="vi-VN" i="1" dirty="0">
                <a:solidFill>
                  <a:schemeClr val="bg1"/>
                </a:solidFill>
              </a:rPr>
              <a:t>Em đọc kĩ từ “Năm ấy,…” đến “…tình chị em của Nết và Na.”</a:t>
            </a: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vi-VN" b="1" dirty="0" smtClean="0">
                <a:solidFill>
                  <a:schemeClr val="bg1"/>
                </a:solidFill>
              </a:rPr>
              <a:t>:</a:t>
            </a:r>
            <a:endParaRPr lang="vi-VN" dirty="0">
              <a:solidFill>
                <a:schemeClr val="bg1"/>
              </a:solidFill>
            </a:endParaRPr>
          </a:p>
          <a:p>
            <a:pPr marL="0" indent="0">
              <a:buNone/>
            </a:pPr>
            <a:r>
              <a:rPr lang="vi-VN" dirty="0">
                <a:solidFill>
                  <a:srgbClr val="FFFF00"/>
                </a:solidFill>
              </a:rPr>
              <a:t>Điều kì lạ xảy ra khi Nết cõng em chạy lũ đó là: Bàn chân Nết đang rớm máu, bỗng lành hẳn; nơi bàn chân Nết đi qua mọc lên những khóm hoa đỏ thắm</a:t>
            </a:r>
            <a:r>
              <a:rPr lang="vi-VN" dirty="0" smtClean="0">
                <a:solidFill>
                  <a:srgbClr val="FFFF00"/>
                </a:solidFill>
              </a:rPr>
              <a:t>.</a:t>
            </a:r>
            <a:endParaRPr lang="vi-VN"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48447"/>
            <a:ext cx="7010400" cy="297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7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457200" y="457200"/>
            <a:ext cx="8229600" cy="5668963"/>
          </a:xfrm>
        </p:spPr>
        <p:txBody>
          <a:bodyPr>
            <a:normAutofit fontScale="85000" lnSpcReduction="20000"/>
          </a:bodyPr>
          <a:lstStyle/>
          <a:p>
            <a:pPr marL="0" indent="0">
              <a:buNone/>
            </a:pPr>
            <a:r>
              <a:rPr lang="vi-VN" b="1" dirty="0" smtClean="0">
                <a:solidFill>
                  <a:schemeClr val="bg1"/>
                </a:solidFill>
              </a:rPr>
              <a:t>Câu 4: Theo em, vì sao dân làng đặt tên loài hoa ấy là hoa tỉ muội?</a:t>
            </a:r>
            <a:endParaRPr lang="vi-VN" dirty="0" smtClean="0">
              <a:solidFill>
                <a:schemeClr val="bg1"/>
              </a:solidFill>
            </a:endParaRPr>
          </a:p>
          <a:p>
            <a:pPr marL="0" indent="0">
              <a:buNone/>
            </a:pPr>
            <a:r>
              <a:rPr lang="vi-VN" b="1" i="1" dirty="0" smtClean="0">
                <a:solidFill>
                  <a:schemeClr val="bg1"/>
                </a:solidFill>
              </a:rPr>
              <a:t>Phương pháp giải:</a:t>
            </a:r>
            <a:endParaRPr lang="vi-VN" i="1" dirty="0" smtClean="0">
              <a:solidFill>
                <a:schemeClr val="bg1"/>
              </a:solidFill>
            </a:endParaRPr>
          </a:p>
          <a:p>
            <a:pPr marL="0" indent="0">
              <a:buNone/>
            </a:pPr>
            <a:r>
              <a:rPr lang="vi-VN" i="1" dirty="0" smtClean="0">
                <a:solidFill>
                  <a:schemeClr val="bg1"/>
                </a:solidFill>
              </a:rPr>
              <a:t>Em chú ý liên hệ điểm chung giữa những bông hoa mọc lên trên đường hai chị em đi qua và tình cảm của chị em Nết, Na.</a:t>
            </a:r>
          </a:p>
          <a:p>
            <a:pPr marL="0" indent="0">
              <a:buNone/>
            </a:pPr>
            <a:r>
              <a:rPr lang="en-US" b="1" dirty="0" err="1" smtClean="0">
                <a:solidFill>
                  <a:schemeClr val="bg1"/>
                </a:solidFill>
              </a:rPr>
              <a:t>Trả</a:t>
            </a:r>
            <a:r>
              <a:rPr lang="en-US" b="1" dirty="0" smtClean="0">
                <a:solidFill>
                  <a:schemeClr val="bg1"/>
                </a:solidFill>
              </a:rPr>
              <a:t> </a:t>
            </a:r>
            <a:r>
              <a:rPr lang="en-US" b="1" dirty="0" err="1" smtClean="0">
                <a:solidFill>
                  <a:schemeClr val="bg1"/>
                </a:solidFill>
              </a:rPr>
              <a:t>lời</a:t>
            </a:r>
            <a:r>
              <a:rPr lang="vi-VN" b="1" dirty="0" smtClean="0">
                <a:solidFill>
                  <a:schemeClr val="bg1"/>
                </a:solidFill>
              </a:rPr>
              <a:t>:</a:t>
            </a:r>
            <a:endParaRPr lang="vi-VN" dirty="0" smtClean="0">
              <a:solidFill>
                <a:schemeClr val="bg1"/>
              </a:solidFill>
            </a:endParaRPr>
          </a:p>
          <a:p>
            <a:pPr marL="0" indent="0">
              <a:buNone/>
            </a:pPr>
            <a:r>
              <a:rPr lang="vi-VN" dirty="0" smtClean="0">
                <a:solidFill>
                  <a:srgbClr val="FFFF00"/>
                </a:solidFill>
              </a:rPr>
              <a:t>Dân làng đặt tên loài hoa ấy là hoa tỉ muội bởi vì:</a:t>
            </a:r>
          </a:p>
          <a:p>
            <a:pPr marL="0" indent="0">
              <a:buNone/>
            </a:pPr>
            <a:r>
              <a:rPr lang="vi-VN" dirty="0" smtClean="0">
                <a:solidFill>
                  <a:srgbClr val="FFFF00"/>
                </a:solidFill>
              </a:rPr>
              <a:t>(Tham khảo các lí do sau)</a:t>
            </a:r>
          </a:p>
          <a:p>
            <a:pPr marL="0" indent="0">
              <a:buNone/>
            </a:pPr>
            <a:r>
              <a:rPr lang="vi-VN" dirty="0" smtClean="0">
                <a:solidFill>
                  <a:srgbClr val="FFFF00"/>
                </a:solidFill>
              </a:rPr>
              <a:t>- Vì hoa nở đẹp như tình chị em của Nết và Na.</a:t>
            </a:r>
          </a:p>
          <a:p>
            <a:pPr marL="0" indent="0">
              <a:buNone/>
            </a:pPr>
            <a:r>
              <a:rPr lang="vi-VN" dirty="0" smtClean="0">
                <a:solidFill>
                  <a:srgbClr val="FFFF00"/>
                </a:solidFill>
              </a:rPr>
              <a:t>- Vì hoa có bông hoa lớn che chở nụ hoa bé nhỏ như Nết che chở cho em Na.</a:t>
            </a:r>
          </a:p>
          <a:p>
            <a:pPr marL="0" indent="0">
              <a:buNone/>
            </a:pPr>
            <a:r>
              <a:rPr lang="vi-VN" dirty="0" smtClean="0">
                <a:solidFill>
                  <a:srgbClr val="FFFF00"/>
                </a:solidFill>
              </a:rPr>
              <a:t>- Vì hoa có nhiều hoa và nụ, giống như chị em quây quần bên nhau</a:t>
            </a:r>
            <a:endParaRPr lang="en-US" dirty="0">
              <a:solidFill>
                <a:srgbClr val="FFFF00"/>
              </a:solidFill>
            </a:endParaRPr>
          </a:p>
        </p:txBody>
      </p:sp>
    </p:spTree>
    <p:extLst>
      <p:ext uri="{BB962C8B-B14F-4D97-AF65-F5344CB8AC3E}">
        <p14:creationId xmlns:p14="http://schemas.microsoft.com/office/powerpoint/2010/main" val="31794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ircle(in)">
                                      <p:cBhvr>
                                        <p:cTn id="20" dur="20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down)">
                                      <p:cBhvr>
                                        <p:cTn id="25" dur="580">
                                          <p:stCondLst>
                                            <p:cond delay="0"/>
                                          </p:stCondLst>
                                        </p:cTn>
                                        <p:tgtEl>
                                          <p:spTgt spid="4">
                                            <p:txEl>
                                              <p:pRg st="4" end="4"/>
                                            </p:txEl>
                                          </p:spTgt>
                                        </p:tgtEl>
                                      </p:cBhvr>
                                    </p:animEffect>
                                    <p:anim calcmode="lin" valueType="num">
                                      <p:cBhvr>
                                        <p:cTn id="2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4" end="4"/>
                                            </p:txEl>
                                          </p:spTgt>
                                        </p:tgtEl>
                                      </p:cBhvr>
                                      <p:to x="100000" y="60000"/>
                                    </p:animScale>
                                    <p:animScale>
                                      <p:cBhvr>
                                        <p:cTn id="32" dur="166" decel="50000">
                                          <p:stCondLst>
                                            <p:cond delay="676"/>
                                          </p:stCondLst>
                                        </p:cTn>
                                        <p:tgtEl>
                                          <p:spTgt spid="4">
                                            <p:txEl>
                                              <p:pRg st="4" end="4"/>
                                            </p:txEl>
                                          </p:spTgt>
                                        </p:tgtEl>
                                      </p:cBhvr>
                                      <p:to x="100000" y="100000"/>
                                    </p:animScale>
                                    <p:animScale>
                                      <p:cBhvr>
                                        <p:cTn id="33" dur="26">
                                          <p:stCondLst>
                                            <p:cond delay="1312"/>
                                          </p:stCondLst>
                                        </p:cTn>
                                        <p:tgtEl>
                                          <p:spTgt spid="4">
                                            <p:txEl>
                                              <p:pRg st="4" end="4"/>
                                            </p:txEl>
                                          </p:spTgt>
                                        </p:tgtEl>
                                      </p:cBhvr>
                                      <p:to x="100000" y="80000"/>
                                    </p:animScale>
                                    <p:animScale>
                                      <p:cBhvr>
                                        <p:cTn id="34" dur="166" decel="50000">
                                          <p:stCondLst>
                                            <p:cond delay="1338"/>
                                          </p:stCondLst>
                                        </p:cTn>
                                        <p:tgtEl>
                                          <p:spTgt spid="4">
                                            <p:txEl>
                                              <p:pRg st="4" end="4"/>
                                            </p:txEl>
                                          </p:spTgt>
                                        </p:tgtEl>
                                      </p:cBhvr>
                                      <p:to x="100000" y="100000"/>
                                    </p:animScale>
                                    <p:animScale>
                                      <p:cBhvr>
                                        <p:cTn id="35" dur="26">
                                          <p:stCondLst>
                                            <p:cond delay="1642"/>
                                          </p:stCondLst>
                                        </p:cTn>
                                        <p:tgtEl>
                                          <p:spTgt spid="4">
                                            <p:txEl>
                                              <p:pRg st="4" end="4"/>
                                            </p:txEl>
                                          </p:spTgt>
                                        </p:tgtEl>
                                      </p:cBhvr>
                                      <p:to x="100000" y="90000"/>
                                    </p:animScale>
                                    <p:animScale>
                                      <p:cBhvr>
                                        <p:cTn id="36" dur="166" decel="50000">
                                          <p:stCondLst>
                                            <p:cond delay="1668"/>
                                          </p:stCondLst>
                                        </p:cTn>
                                        <p:tgtEl>
                                          <p:spTgt spid="4">
                                            <p:txEl>
                                              <p:pRg st="4" end="4"/>
                                            </p:txEl>
                                          </p:spTgt>
                                        </p:tgtEl>
                                      </p:cBhvr>
                                      <p:to x="100000" y="100000"/>
                                    </p:animScale>
                                    <p:animScale>
                                      <p:cBhvr>
                                        <p:cTn id="37" dur="26">
                                          <p:stCondLst>
                                            <p:cond delay="1808"/>
                                          </p:stCondLst>
                                        </p:cTn>
                                        <p:tgtEl>
                                          <p:spTgt spid="4">
                                            <p:txEl>
                                              <p:pRg st="4" end="4"/>
                                            </p:txEl>
                                          </p:spTgt>
                                        </p:tgtEl>
                                      </p:cBhvr>
                                      <p:to x="100000" y="95000"/>
                                    </p:animScale>
                                    <p:animScale>
                                      <p:cBhvr>
                                        <p:cTn id="38" dur="166" decel="50000">
                                          <p:stCondLst>
                                            <p:cond delay="1834"/>
                                          </p:stCondLst>
                                        </p:cTn>
                                        <p:tgtEl>
                                          <p:spTgt spid="4">
                                            <p:txEl>
                                              <p:pRg st="4" end="4"/>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down)">
                                      <p:cBhvr>
                                        <p:cTn id="41" dur="580">
                                          <p:stCondLst>
                                            <p:cond delay="0"/>
                                          </p:stCondLst>
                                        </p:cTn>
                                        <p:tgtEl>
                                          <p:spTgt spid="4">
                                            <p:txEl>
                                              <p:pRg st="5" end="5"/>
                                            </p:txEl>
                                          </p:spTgt>
                                        </p:tgtEl>
                                      </p:cBhvr>
                                    </p:animEffect>
                                    <p:anim calcmode="lin" valueType="num">
                                      <p:cBhvr>
                                        <p:cTn id="42"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5" end="5"/>
                                            </p:txEl>
                                          </p:spTgt>
                                        </p:tgtEl>
                                      </p:cBhvr>
                                      <p:to x="100000" y="60000"/>
                                    </p:animScale>
                                    <p:animScale>
                                      <p:cBhvr>
                                        <p:cTn id="48" dur="166" decel="50000">
                                          <p:stCondLst>
                                            <p:cond delay="676"/>
                                          </p:stCondLst>
                                        </p:cTn>
                                        <p:tgtEl>
                                          <p:spTgt spid="4">
                                            <p:txEl>
                                              <p:pRg st="5" end="5"/>
                                            </p:txEl>
                                          </p:spTgt>
                                        </p:tgtEl>
                                      </p:cBhvr>
                                      <p:to x="100000" y="100000"/>
                                    </p:animScale>
                                    <p:animScale>
                                      <p:cBhvr>
                                        <p:cTn id="49" dur="26">
                                          <p:stCondLst>
                                            <p:cond delay="1312"/>
                                          </p:stCondLst>
                                        </p:cTn>
                                        <p:tgtEl>
                                          <p:spTgt spid="4">
                                            <p:txEl>
                                              <p:pRg st="5" end="5"/>
                                            </p:txEl>
                                          </p:spTgt>
                                        </p:tgtEl>
                                      </p:cBhvr>
                                      <p:to x="100000" y="80000"/>
                                    </p:animScale>
                                    <p:animScale>
                                      <p:cBhvr>
                                        <p:cTn id="50" dur="166" decel="50000">
                                          <p:stCondLst>
                                            <p:cond delay="1338"/>
                                          </p:stCondLst>
                                        </p:cTn>
                                        <p:tgtEl>
                                          <p:spTgt spid="4">
                                            <p:txEl>
                                              <p:pRg st="5" end="5"/>
                                            </p:txEl>
                                          </p:spTgt>
                                        </p:tgtEl>
                                      </p:cBhvr>
                                      <p:to x="100000" y="100000"/>
                                    </p:animScale>
                                    <p:animScale>
                                      <p:cBhvr>
                                        <p:cTn id="51" dur="26">
                                          <p:stCondLst>
                                            <p:cond delay="1642"/>
                                          </p:stCondLst>
                                        </p:cTn>
                                        <p:tgtEl>
                                          <p:spTgt spid="4">
                                            <p:txEl>
                                              <p:pRg st="5" end="5"/>
                                            </p:txEl>
                                          </p:spTgt>
                                        </p:tgtEl>
                                      </p:cBhvr>
                                      <p:to x="100000" y="90000"/>
                                    </p:animScale>
                                    <p:animScale>
                                      <p:cBhvr>
                                        <p:cTn id="52" dur="166" decel="50000">
                                          <p:stCondLst>
                                            <p:cond delay="1668"/>
                                          </p:stCondLst>
                                        </p:cTn>
                                        <p:tgtEl>
                                          <p:spTgt spid="4">
                                            <p:txEl>
                                              <p:pRg st="5" end="5"/>
                                            </p:txEl>
                                          </p:spTgt>
                                        </p:tgtEl>
                                      </p:cBhvr>
                                      <p:to x="100000" y="100000"/>
                                    </p:animScale>
                                    <p:animScale>
                                      <p:cBhvr>
                                        <p:cTn id="53" dur="26">
                                          <p:stCondLst>
                                            <p:cond delay="1808"/>
                                          </p:stCondLst>
                                        </p:cTn>
                                        <p:tgtEl>
                                          <p:spTgt spid="4">
                                            <p:txEl>
                                              <p:pRg st="5" end="5"/>
                                            </p:txEl>
                                          </p:spTgt>
                                        </p:tgtEl>
                                      </p:cBhvr>
                                      <p:to x="100000" y="95000"/>
                                    </p:animScale>
                                    <p:animScale>
                                      <p:cBhvr>
                                        <p:cTn id="54" dur="166" decel="50000">
                                          <p:stCondLst>
                                            <p:cond delay="1834"/>
                                          </p:stCondLst>
                                        </p:cTn>
                                        <p:tgtEl>
                                          <p:spTgt spid="4">
                                            <p:txEl>
                                              <p:pRg st="5" end="5"/>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wipe(down)">
                                      <p:cBhvr>
                                        <p:cTn id="57" dur="580">
                                          <p:stCondLst>
                                            <p:cond delay="0"/>
                                          </p:stCondLst>
                                        </p:cTn>
                                        <p:tgtEl>
                                          <p:spTgt spid="4">
                                            <p:txEl>
                                              <p:pRg st="6" end="6"/>
                                            </p:txEl>
                                          </p:spTgt>
                                        </p:tgtEl>
                                      </p:cBhvr>
                                    </p:animEffect>
                                    <p:anim calcmode="lin" valueType="num">
                                      <p:cBhvr>
                                        <p:cTn id="58"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xEl>
                                              <p:pRg st="6" end="6"/>
                                            </p:txEl>
                                          </p:spTgt>
                                        </p:tgtEl>
                                      </p:cBhvr>
                                      <p:to x="100000" y="60000"/>
                                    </p:animScale>
                                    <p:animScale>
                                      <p:cBhvr>
                                        <p:cTn id="64" dur="166" decel="50000">
                                          <p:stCondLst>
                                            <p:cond delay="676"/>
                                          </p:stCondLst>
                                        </p:cTn>
                                        <p:tgtEl>
                                          <p:spTgt spid="4">
                                            <p:txEl>
                                              <p:pRg st="6" end="6"/>
                                            </p:txEl>
                                          </p:spTgt>
                                        </p:tgtEl>
                                      </p:cBhvr>
                                      <p:to x="100000" y="100000"/>
                                    </p:animScale>
                                    <p:animScale>
                                      <p:cBhvr>
                                        <p:cTn id="65" dur="26">
                                          <p:stCondLst>
                                            <p:cond delay="1312"/>
                                          </p:stCondLst>
                                        </p:cTn>
                                        <p:tgtEl>
                                          <p:spTgt spid="4">
                                            <p:txEl>
                                              <p:pRg st="6" end="6"/>
                                            </p:txEl>
                                          </p:spTgt>
                                        </p:tgtEl>
                                      </p:cBhvr>
                                      <p:to x="100000" y="80000"/>
                                    </p:animScale>
                                    <p:animScale>
                                      <p:cBhvr>
                                        <p:cTn id="66" dur="166" decel="50000">
                                          <p:stCondLst>
                                            <p:cond delay="1338"/>
                                          </p:stCondLst>
                                        </p:cTn>
                                        <p:tgtEl>
                                          <p:spTgt spid="4">
                                            <p:txEl>
                                              <p:pRg st="6" end="6"/>
                                            </p:txEl>
                                          </p:spTgt>
                                        </p:tgtEl>
                                      </p:cBhvr>
                                      <p:to x="100000" y="100000"/>
                                    </p:animScale>
                                    <p:animScale>
                                      <p:cBhvr>
                                        <p:cTn id="67" dur="26">
                                          <p:stCondLst>
                                            <p:cond delay="1642"/>
                                          </p:stCondLst>
                                        </p:cTn>
                                        <p:tgtEl>
                                          <p:spTgt spid="4">
                                            <p:txEl>
                                              <p:pRg st="6" end="6"/>
                                            </p:txEl>
                                          </p:spTgt>
                                        </p:tgtEl>
                                      </p:cBhvr>
                                      <p:to x="100000" y="90000"/>
                                    </p:animScale>
                                    <p:animScale>
                                      <p:cBhvr>
                                        <p:cTn id="68" dur="166" decel="50000">
                                          <p:stCondLst>
                                            <p:cond delay="1668"/>
                                          </p:stCondLst>
                                        </p:cTn>
                                        <p:tgtEl>
                                          <p:spTgt spid="4">
                                            <p:txEl>
                                              <p:pRg st="6" end="6"/>
                                            </p:txEl>
                                          </p:spTgt>
                                        </p:tgtEl>
                                      </p:cBhvr>
                                      <p:to x="100000" y="100000"/>
                                    </p:animScale>
                                    <p:animScale>
                                      <p:cBhvr>
                                        <p:cTn id="69" dur="26">
                                          <p:stCondLst>
                                            <p:cond delay="1808"/>
                                          </p:stCondLst>
                                        </p:cTn>
                                        <p:tgtEl>
                                          <p:spTgt spid="4">
                                            <p:txEl>
                                              <p:pRg st="6" end="6"/>
                                            </p:txEl>
                                          </p:spTgt>
                                        </p:tgtEl>
                                      </p:cBhvr>
                                      <p:to x="100000" y="95000"/>
                                    </p:animScale>
                                    <p:animScale>
                                      <p:cBhvr>
                                        <p:cTn id="70" dur="166" decel="50000">
                                          <p:stCondLst>
                                            <p:cond delay="1834"/>
                                          </p:stCondLst>
                                        </p:cTn>
                                        <p:tgtEl>
                                          <p:spTgt spid="4">
                                            <p:txEl>
                                              <p:pRg st="6" end="6"/>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4">
                                            <p:txEl>
                                              <p:pRg st="7" end="7"/>
                                            </p:txEl>
                                          </p:spTgt>
                                        </p:tgtEl>
                                        <p:attrNameLst>
                                          <p:attrName>style.visibility</p:attrName>
                                        </p:attrNameLst>
                                      </p:cBhvr>
                                      <p:to>
                                        <p:strVal val="visible"/>
                                      </p:to>
                                    </p:set>
                                    <p:animEffect transition="in" filter="wipe(down)">
                                      <p:cBhvr>
                                        <p:cTn id="73" dur="580">
                                          <p:stCondLst>
                                            <p:cond delay="0"/>
                                          </p:stCondLst>
                                        </p:cTn>
                                        <p:tgtEl>
                                          <p:spTgt spid="4">
                                            <p:txEl>
                                              <p:pRg st="7" end="7"/>
                                            </p:txEl>
                                          </p:spTgt>
                                        </p:tgtEl>
                                      </p:cBhvr>
                                    </p:animEffect>
                                    <p:anim calcmode="lin" valueType="num">
                                      <p:cBhvr>
                                        <p:cTn id="74" dur="1822" tmFilter="0,0; 0.14,0.36; 0.43,0.73; 0.71,0.91; 1.0,1.0">
                                          <p:stCondLst>
                                            <p:cond delay="0"/>
                                          </p:stCondLst>
                                        </p:cTn>
                                        <p:tgtEl>
                                          <p:spTgt spid="4">
                                            <p:txEl>
                                              <p:pRg st="7" end="7"/>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
                                            <p:txEl>
                                              <p:pRg st="7" end="7"/>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
                                            <p:txEl>
                                              <p:pRg st="7" end="7"/>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
                                            <p:txEl>
                                              <p:pRg st="7" end="7"/>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
                                            <p:txEl>
                                              <p:pRg st="7" end="7"/>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4">
                                            <p:txEl>
                                              <p:pRg st="7" end="7"/>
                                            </p:txEl>
                                          </p:spTgt>
                                        </p:tgtEl>
                                      </p:cBhvr>
                                      <p:to x="100000" y="60000"/>
                                    </p:animScale>
                                    <p:animScale>
                                      <p:cBhvr>
                                        <p:cTn id="80" dur="166" decel="50000">
                                          <p:stCondLst>
                                            <p:cond delay="676"/>
                                          </p:stCondLst>
                                        </p:cTn>
                                        <p:tgtEl>
                                          <p:spTgt spid="4">
                                            <p:txEl>
                                              <p:pRg st="7" end="7"/>
                                            </p:txEl>
                                          </p:spTgt>
                                        </p:tgtEl>
                                      </p:cBhvr>
                                      <p:to x="100000" y="100000"/>
                                    </p:animScale>
                                    <p:animScale>
                                      <p:cBhvr>
                                        <p:cTn id="81" dur="26">
                                          <p:stCondLst>
                                            <p:cond delay="1312"/>
                                          </p:stCondLst>
                                        </p:cTn>
                                        <p:tgtEl>
                                          <p:spTgt spid="4">
                                            <p:txEl>
                                              <p:pRg st="7" end="7"/>
                                            </p:txEl>
                                          </p:spTgt>
                                        </p:tgtEl>
                                      </p:cBhvr>
                                      <p:to x="100000" y="80000"/>
                                    </p:animScale>
                                    <p:animScale>
                                      <p:cBhvr>
                                        <p:cTn id="82" dur="166" decel="50000">
                                          <p:stCondLst>
                                            <p:cond delay="1338"/>
                                          </p:stCondLst>
                                        </p:cTn>
                                        <p:tgtEl>
                                          <p:spTgt spid="4">
                                            <p:txEl>
                                              <p:pRg st="7" end="7"/>
                                            </p:txEl>
                                          </p:spTgt>
                                        </p:tgtEl>
                                      </p:cBhvr>
                                      <p:to x="100000" y="100000"/>
                                    </p:animScale>
                                    <p:animScale>
                                      <p:cBhvr>
                                        <p:cTn id="83" dur="26">
                                          <p:stCondLst>
                                            <p:cond delay="1642"/>
                                          </p:stCondLst>
                                        </p:cTn>
                                        <p:tgtEl>
                                          <p:spTgt spid="4">
                                            <p:txEl>
                                              <p:pRg st="7" end="7"/>
                                            </p:txEl>
                                          </p:spTgt>
                                        </p:tgtEl>
                                      </p:cBhvr>
                                      <p:to x="100000" y="90000"/>
                                    </p:animScale>
                                    <p:animScale>
                                      <p:cBhvr>
                                        <p:cTn id="84" dur="166" decel="50000">
                                          <p:stCondLst>
                                            <p:cond delay="1668"/>
                                          </p:stCondLst>
                                        </p:cTn>
                                        <p:tgtEl>
                                          <p:spTgt spid="4">
                                            <p:txEl>
                                              <p:pRg st="7" end="7"/>
                                            </p:txEl>
                                          </p:spTgt>
                                        </p:tgtEl>
                                      </p:cBhvr>
                                      <p:to x="100000" y="100000"/>
                                    </p:animScale>
                                    <p:animScale>
                                      <p:cBhvr>
                                        <p:cTn id="85" dur="26">
                                          <p:stCondLst>
                                            <p:cond delay="1808"/>
                                          </p:stCondLst>
                                        </p:cTn>
                                        <p:tgtEl>
                                          <p:spTgt spid="4">
                                            <p:txEl>
                                              <p:pRg st="7" end="7"/>
                                            </p:txEl>
                                          </p:spTgt>
                                        </p:tgtEl>
                                      </p:cBhvr>
                                      <p:to x="100000" y="95000"/>
                                    </p:animScale>
                                    <p:animScale>
                                      <p:cBhvr>
                                        <p:cTn id="86" dur="166" decel="50000">
                                          <p:stCondLst>
                                            <p:cond delay="1834"/>
                                          </p:stCondLst>
                                        </p:cTn>
                                        <p:tgtEl>
                                          <p:spTgt spid="4">
                                            <p:txEl>
                                              <p:pRg st="7" end="7"/>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Effect transition="in" filter="wipe(down)">
                                      <p:cBhvr>
                                        <p:cTn id="89" dur="580">
                                          <p:stCondLst>
                                            <p:cond delay="0"/>
                                          </p:stCondLst>
                                        </p:cTn>
                                        <p:tgtEl>
                                          <p:spTgt spid="4">
                                            <p:txEl>
                                              <p:pRg st="8" end="8"/>
                                            </p:txEl>
                                          </p:spTgt>
                                        </p:tgtEl>
                                      </p:cBhvr>
                                    </p:animEffect>
                                    <p:anim calcmode="lin" valueType="num">
                                      <p:cBhvr>
                                        <p:cTn id="90"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4">
                                            <p:txEl>
                                              <p:pRg st="8" end="8"/>
                                            </p:txEl>
                                          </p:spTgt>
                                        </p:tgtEl>
                                      </p:cBhvr>
                                      <p:to x="100000" y="60000"/>
                                    </p:animScale>
                                    <p:animScale>
                                      <p:cBhvr>
                                        <p:cTn id="96" dur="166" decel="50000">
                                          <p:stCondLst>
                                            <p:cond delay="676"/>
                                          </p:stCondLst>
                                        </p:cTn>
                                        <p:tgtEl>
                                          <p:spTgt spid="4">
                                            <p:txEl>
                                              <p:pRg st="8" end="8"/>
                                            </p:txEl>
                                          </p:spTgt>
                                        </p:tgtEl>
                                      </p:cBhvr>
                                      <p:to x="100000" y="100000"/>
                                    </p:animScale>
                                    <p:animScale>
                                      <p:cBhvr>
                                        <p:cTn id="97" dur="26">
                                          <p:stCondLst>
                                            <p:cond delay="1312"/>
                                          </p:stCondLst>
                                        </p:cTn>
                                        <p:tgtEl>
                                          <p:spTgt spid="4">
                                            <p:txEl>
                                              <p:pRg st="8" end="8"/>
                                            </p:txEl>
                                          </p:spTgt>
                                        </p:tgtEl>
                                      </p:cBhvr>
                                      <p:to x="100000" y="80000"/>
                                    </p:animScale>
                                    <p:animScale>
                                      <p:cBhvr>
                                        <p:cTn id="98" dur="166" decel="50000">
                                          <p:stCondLst>
                                            <p:cond delay="1338"/>
                                          </p:stCondLst>
                                        </p:cTn>
                                        <p:tgtEl>
                                          <p:spTgt spid="4">
                                            <p:txEl>
                                              <p:pRg st="8" end="8"/>
                                            </p:txEl>
                                          </p:spTgt>
                                        </p:tgtEl>
                                      </p:cBhvr>
                                      <p:to x="100000" y="100000"/>
                                    </p:animScale>
                                    <p:animScale>
                                      <p:cBhvr>
                                        <p:cTn id="99" dur="26">
                                          <p:stCondLst>
                                            <p:cond delay="1642"/>
                                          </p:stCondLst>
                                        </p:cTn>
                                        <p:tgtEl>
                                          <p:spTgt spid="4">
                                            <p:txEl>
                                              <p:pRg st="8" end="8"/>
                                            </p:txEl>
                                          </p:spTgt>
                                        </p:tgtEl>
                                      </p:cBhvr>
                                      <p:to x="100000" y="90000"/>
                                    </p:animScale>
                                    <p:animScale>
                                      <p:cBhvr>
                                        <p:cTn id="100" dur="166" decel="50000">
                                          <p:stCondLst>
                                            <p:cond delay="1668"/>
                                          </p:stCondLst>
                                        </p:cTn>
                                        <p:tgtEl>
                                          <p:spTgt spid="4">
                                            <p:txEl>
                                              <p:pRg st="8" end="8"/>
                                            </p:txEl>
                                          </p:spTgt>
                                        </p:tgtEl>
                                      </p:cBhvr>
                                      <p:to x="100000" y="100000"/>
                                    </p:animScale>
                                    <p:animScale>
                                      <p:cBhvr>
                                        <p:cTn id="101" dur="26">
                                          <p:stCondLst>
                                            <p:cond delay="1808"/>
                                          </p:stCondLst>
                                        </p:cTn>
                                        <p:tgtEl>
                                          <p:spTgt spid="4">
                                            <p:txEl>
                                              <p:pRg st="8" end="8"/>
                                            </p:txEl>
                                          </p:spTgt>
                                        </p:tgtEl>
                                      </p:cBhvr>
                                      <p:to x="100000" y="95000"/>
                                    </p:animScale>
                                    <p:animScale>
                                      <p:cBhvr>
                                        <p:cTn id="102" dur="166" decel="50000">
                                          <p:stCondLst>
                                            <p:cond delay="1834"/>
                                          </p:stCondLst>
                                        </p:cTn>
                                        <p:tgtEl>
                                          <p:spTgt spid="4">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1155</Words>
  <Application>Microsoft Office PowerPoint</Application>
  <PresentationFormat>On-screen Show (4:3)</PresentationFormat>
  <Paragraphs>110</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CHÀO MỪNG CÁC CON ĐẾN VỚI TIẾT HỌC NGÀY HÔM NAY</vt:lpstr>
      <vt:lpstr>KHỞI ĐỘNG</vt:lpstr>
      <vt:lpstr>NỘI DUNG BÀI HỌC</vt:lpstr>
      <vt:lpstr>PowerPoint Presentation</vt:lpstr>
      <vt:lpstr>PowerPoint Presentation</vt:lpstr>
      <vt:lpstr>TRẢ LỜI CÂU HỎI</vt:lpstr>
      <vt:lpstr>PowerPoint Presentation</vt:lpstr>
      <vt:lpstr>PowerPoint Presentation</vt:lpstr>
      <vt:lpstr>PowerPoint Presentation</vt:lpstr>
      <vt:lpstr>LUYỆN TẬP THEO VĂN BẢN ĐỌC</vt:lpstr>
      <vt:lpstr>PowerPoint Presentation</vt:lpstr>
      <vt:lpstr>VIẾT</vt:lpstr>
      <vt:lpstr>NÓI VÀ NGHE</vt:lpstr>
      <vt:lpstr>PowerPoint Presentation</vt:lpstr>
      <vt:lpstr>PowerPoint Presentation</vt:lpstr>
      <vt:lpstr>PowerPoint Presentation</vt:lpstr>
      <vt:lpstr>PowerPoint Presentation</vt:lpstr>
      <vt:lpstr>PowerPoint Presentation</vt:lpstr>
      <vt:lpstr>PowerPoint Presentation</vt:lpstr>
      <vt:lpstr>Vận dụng</vt:lpstr>
      <vt:lpstr>CŨNG CỐ - DẶN DÒ</vt:lpstr>
      <vt:lpstr>PowerPoint Presentation</vt:lpstr>
    </vt:vector>
  </TitlesOfParts>
  <Company>Duy Computer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HỌC NGÀY HÔM NAY</dc:title>
  <dc:creator>emily</dc:creator>
  <cp:lastModifiedBy>emily</cp:lastModifiedBy>
  <cp:revision>9</cp:revision>
  <dcterms:created xsi:type="dcterms:W3CDTF">2021-12-15T14:56:46Z</dcterms:created>
  <dcterms:modified xsi:type="dcterms:W3CDTF">2021-12-16T09:47:49Z</dcterms:modified>
</cp:coreProperties>
</file>