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94660"/>
  </p:normalViewPr>
  <p:slideViewPr>
    <p:cSldViewPr>
      <p:cViewPr varScale="1">
        <p:scale>
          <a:sx n="69" d="100"/>
          <a:sy n="69" d="100"/>
        </p:scale>
        <p:origin x="-14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86F89-B281-4DFA-995F-9502D18FFEAB}"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402809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86F89-B281-4DFA-995F-9502D18FFEAB}"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399081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86F89-B281-4DFA-995F-9502D18FFEAB}"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302906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86F89-B281-4DFA-995F-9502D18FFEAB}"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3036295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86F89-B281-4DFA-995F-9502D18FFEAB}"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270879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86F89-B281-4DFA-995F-9502D18FFEAB}"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99399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86F89-B281-4DFA-995F-9502D18FFEAB}" type="datetimeFigureOut">
              <a:rPr lang="en-US" smtClean="0"/>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268663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86F89-B281-4DFA-995F-9502D18FFEAB}" type="datetimeFigureOut">
              <a:rPr lang="en-US" smtClean="0"/>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254031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86F89-B281-4DFA-995F-9502D18FFEAB}" type="datetimeFigureOut">
              <a:rPr lang="en-US" smtClean="0"/>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247478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86F89-B281-4DFA-995F-9502D18FFEAB}"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273151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86F89-B281-4DFA-995F-9502D18FFEAB}"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32003-2B70-4388-A766-B16E186CBA29}" type="slidenum">
              <a:rPr lang="en-US" smtClean="0"/>
              <a:t>‹#›</a:t>
            </a:fld>
            <a:endParaRPr lang="en-US"/>
          </a:p>
        </p:txBody>
      </p:sp>
    </p:spTree>
    <p:extLst>
      <p:ext uri="{BB962C8B-B14F-4D97-AF65-F5344CB8AC3E}">
        <p14:creationId xmlns:p14="http://schemas.microsoft.com/office/powerpoint/2010/main" val="47828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86F89-B281-4DFA-995F-9502D18FFEAB}" type="datetimeFigureOut">
              <a:rPr lang="en-US" smtClean="0"/>
              <a:t>11/28/2021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32003-2B70-4388-A766-B16E186CBA29}" type="slidenum">
              <a:rPr lang="en-US" smtClean="0"/>
              <a:t>‹#›</a:t>
            </a:fld>
            <a:endParaRPr lang="en-US"/>
          </a:p>
        </p:txBody>
      </p:sp>
    </p:spTree>
    <p:extLst>
      <p:ext uri="{BB962C8B-B14F-4D97-AF65-F5344CB8AC3E}">
        <p14:creationId xmlns:p14="http://schemas.microsoft.com/office/powerpoint/2010/main" val="3049955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152401"/>
            <a:ext cx="6705600" cy="1524000"/>
          </a:xfrm>
        </p:spPr>
        <p:txBody>
          <a:bodyPr>
            <a:normAutofit/>
          </a:bodyPr>
          <a:lstStyle/>
          <a:p>
            <a:r>
              <a:rPr lang="en-US" sz="3200" b="1" dirty="0" smtClean="0">
                <a:solidFill>
                  <a:schemeClr val="bg1"/>
                </a:solidFill>
                <a:latin typeface="Times New Roman" pitchFamily="18" charset="0"/>
                <a:cs typeface="Times New Roman" pitchFamily="18" charset="0"/>
              </a:rPr>
              <a:t>CHÀO MỪNG CÁC EM ĐẾN VỚI TIẾT HỌC NGÀY HÔM NAY</a:t>
            </a:r>
            <a:endParaRPr lang="en-US" sz="3200" b="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609600" y="2209800"/>
            <a:ext cx="8229600" cy="3962400"/>
          </a:xfrm>
        </p:spPr>
        <p:txBody>
          <a:bodyPr>
            <a:normAutofit/>
          </a:bodyPr>
          <a:lstStyle/>
          <a:p>
            <a:pPr algn="l"/>
            <a:r>
              <a:rPr lang="en-US" sz="8000" b="1" i="1" dirty="0" smtClean="0">
                <a:solidFill>
                  <a:srgbClr val="FFC000"/>
                </a:solidFill>
              </a:rPr>
              <a:t>BÀI 21: THẢ DIỀU</a:t>
            </a:r>
            <a:endParaRPr lang="en-US" sz="8000" b="1" i="1" dirty="0">
              <a:solidFill>
                <a:srgbClr val="FFC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3" t="1212" r="2159" b="5858"/>
          <a:stretch/>
        </p:blipFill>
        <p:spPr bwMode="auto">
          <a:xfrm>
            <a:off x="3352799" y="3798338"/>
            <a:ext cx="5791201" cy="298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52400"/>
            <a:ext cx="1866543" cy="18665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82" y="3435927"/>
            <a:ext cx="2424545" cy="3429000"/>
          </a:xfrm>
          <a:prstGeom prst="rect">
            <a:avLst/>
          </a:prstGeom>
          <a:ln>
            <a:noFill/>
          </a:ln>
          <a:effectLst>
            <a:softEdge rad="112500"/>
          </a:effectLst>
        </p:spPr>
      </p:pic>
    </p:spTree>
    <p:extLst>
      <p:ext uri="{BB962C8B-B14F-4D97-AF65-F5344CB8AC3E}">
        <p14:creationId xmlns:p14="http://schemas.microsoft.com/office/powerpoint/2010/main" val="41411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dirty="0" err="1" smtClean="0">
                <a:solidFill>
                  <a:schemeClr val="bg1"/>
                </a:solidFill>
              </a:rPr>
              <a:t>Câu</a:t>
            </a:r>
            <a:r>
              <a:rPr lang="en-US" dirty="0" smtClean="0">
                <a:solidFill>
                  <a:schemeClr val="bg1"/>
                </a:solidFill>
              </a:rPr>
              <a:t> 4: </a:t>
            </a:r>
            <a:r>
              <a:rPr lang="en-US" dirty="0" err="1" smtClean="0">
                <a:solidFill>
                  <a:schemeClr val="bg1"/>
                </a:solidFill>
              </a:rPr>
              <a:t>Tác</a:t>
            </a:r>
            <a:r>
              <a:rPr lang="en-US" dirty="0" smtClean="0">
                <a:solidFill>
                  <a:schemeClr val="bg1"/>
                </a:solidFill>
              </a:rPr>
              <a:t> </a:t>
            </a:r>
            <a:r>
              <a:rPr lang="en-US" dirty="0" err="1" smtClean="0">
                <a:solidFill>
                  <a:schemeClr val="bg1"/>
                </a:solidFill>
              </a:rPr>
              <a:t>giả</a:t>
            </a:r>
            <a:r>
              <a:rPr lang="en-US" dirty="0" smtClean="0">
                <a:solidFill>
                  <a:schemeClr val="bg1"/>
                </a:solidFill>
              </a:rPr>
              <a:t> </a:t>
            </a:r>
            <a:r>
              <a:rPr lang="en-US" dirty="0" err="1" smtClean="0">
                <a:solidFill>
                  <a:schemeClr val="bg1"/>
                </a:solidFill>
              </a:rPr>
              <a:t>bài</a:t>
            </a:r>
            <a:r>
              <a:rPr lang="en-US" dirty="0" smtClean="0">
                <a:solidFill>
                  <a:schemeClr val="bg1"/>
                </a:solidFill>
              </a:rPr>
              <a:t> “ </a:t>
            </a:r>
            <a:r>
              <a:rPr lang="en-US" dirty="0" err="1" smtClean="0">
                <a:solidFill>
                  <a:schemeClr val="bg1"/>
                </a:solidFill>
              </a:rPr>
              <a:t>Thả</a:t>
            </a:r>
            <a:r>
              <a:rPr lang="en-US" dirty="0" smtClean="0">
                <a:solidFill>
                  <a:schemeClr val="bg1"/>
                </a:solidFill>
              </a:rPr>
              <a:t> </a:t>
            </a:r>
            <a:r>
              <a:rPr lang="en-US" dirty="0" err="1" smtClean="0">
                <a:solidFill>
                  <a:schemeClr val="bg1"/>
                </a:solidFill>
              </a:rPr>
              <a:t>Diều</a:t>
            </a:r>
            <a:r>
              <a:rPr lang="en-US" dirty="0" smtClean="0">
                <a:solidFill>
                  <a:schemeClr val="bg1"/>
                </a:solidFill>
              </a:rPr>
              <a:t>” </a:t>
            </a:r>
            <a:r>
              <a:rPr lang="en-US" dirty="0" err="1" smtClean="0">
                <a:solidFill>
                  <a:schemeClr val="bg1"/>
                </a:solidFill>
              </a:rPr>
              <a:t>là</a:t>
            </a:r>
            <a:r>
              <a:rPr lang="en-US" dirty="0" smtClean="0">
                <a:solidFill>
                  <a:schemeClr val="bg1"/>
                </a:solidFill>
              </a:rPr>
              <a:t> </a:t>
            </a:r>
            <a:r>
              <a:rPr lang="en-US" dirty="0" err="1" smtClean="0">
                <a:solidFill>
                  <a:schemeClr val="bg1"/>
                </a:solidFill>
              </a:rPr>
              <a:t>ai</a:t>
            </a:r>
            <a:r>
              <a:rPr lang="en-US" dirty="0" smtClean="0">
                <a:solidFill>
                  <a:schemeClr val="bg1"/>
                </a:solidFill>
              </a:rPr>
              <a:t>?</a:t>
            </a:r>
          </a:p>
          <a:p>
            <a:pPr marL="514350" indent="-514350">
              <a:buAutoNum type="alphaUcPeriod"/>
            </a:pPr>
            <a:r>
              <a:rPr lang="en-US" dirty="0" err="1" smtClean="0">
                <a:solidFill>
                  <a:schemeClr val="bg1"/>
                </a:solidFill>
              </a:rPr>
              <a:t>trần</a:t>
            </a:r>
            <a:r>
              <a:rPr lang="en-US" dirty="0" smtClean="0">
                <a:solidFill>
                  <a:schemeClr val="bg1"/>
                </a:solidFill>
              </a:rPr>
              <a:t> </a:t>
            </a:r>
            <a:r>
              <a:rPr lang="en-US" dirty="0" err="1" smtClean="0">
                <a:solidFill>
                  <a:schemeClr val="bg1"/>
                </a:solidFill>
              </a:rPr>
              <a:t>đăng</a:t>
            </a:r>
            <a:r>
              <a:rPr lang="en-US" dirty="0" smtClean="0">
                <a:solidFill>
                  <a:schemeClr val="bg1"/>
                </a:solidFill>
              </a:rPr>
              <a:t> </a:t>
            </a:r>
            <a:r>
              <a:rPr lang="en-US" dirty="0" err="1" smtClean="0">
                <a:solidFill>
                  <a:schemeClr val="bg1"/>
                </a:solidFill>
              </a:rPr>
              <a:t>khoa</a:t>
            </a:r>
            <a:endParaRPr lang="en-US" dirty="0" smtClean="0">
              <a:solidFill>
                <a:schemeClr val="bg1"/>
              </a:solidFill>
            </a:endParaRPr>
          </a:p>
          <a:p>
            <a:pPr marL="514350" indent="-514350">
              <a:buAutoNum type="alphaUcPeriod"/>
            </a:pPr>
            <a:r>
              <a:rPr lang="en-US" dirty="0" err="1" smtClean="0">
                <a:solidFill>
                  <a:schemeClr val="bg1"/>
                </a:solidFill>
              </a:rPr>
              <a:t>Trần</a:t>
            </a:r>
            <a:r>
              <a:rPr lang="en-US" dirty="0" smtClean="0">
                <a:solidFill>
                  <a:schemeClr val="bg1"/>
                </a:solidFill>
              </a:rPr>
              <a:t> </a:t>
            </a:r>
            <a:r>
              <a:rPr lang="en-US" dirty="0" err="1" smtClean="0">
                <a:solidFill>
                  <a:schemeClr val="bg1"/>
                </a:solidFill>
              </a:rPr>
              <a:t>Đăng</a:t>
            </a:r>
            <a:r>
              <a:rPr lang="en-US" dirty="0" smtClean="0">
                <a:solidFill>
                  <a:schemeClr val="bg1"/>
                </a:solidFill>
              </a:rPr>
              <a:t> </a:t>
            </a:r>
            <a:r>
              <a:rPr lang="en-US" dirty="0" err="1" smtClean="0">
                <a:solidFill>
                  <a:schemeClr val="bg1"/>
                </a:solidFill>
              </a:rPr>
              <a:t>Khoa</a:t>
            </a:r>
            <a:endParaRPr lang="en-US" dirty="0" smtClean="0">
              <a:solidFill>
                <a:schemeClr val="bg1"/>
              </a:solidFill>
            </a:endParaRPr>
          </a:p>
          <a:p>
            <a:pPr marL="514350" indent="-514350">
              <a:buAutoNum type="alphaUcPeriod"/>
            </a:pPr>
            <a:r>
              <a:rPr lang="en-US" dirty="0" err="1">
                <a:solidFill>
                  <a:schemeClr val="bg1"/>
                </a:solidFill>
              </a:rPr>
              <a:t>t</a:t>
            </a:r>
            <a:r>
              <a:rPr lang="en-US" dirty="0" err="1" smtClean="0">
                <a:solidFill>
                  <a:schemeClr val="bg1"/>
                </a:solidFill>
              </a:rPr>
              <a:t>rần</a:t>
            </a:r>
            <a:r>
              <a:rPr lang="en-US" dirty="0" smtClean="0">
                <a:solidFill>
                  <a:schemeClr val="bg1"/>
                </a:solidFill>
              </a:rPr>
              <a:t> </a:t>
            </a:r>
            <a:r>
              <a:rPr lang="en-US" dirty="0" err="1" smtClean="0">
                <a:solidFill>
                  <a:schemeClr val="bg1"/>
                </a:solidFill>
              </a:rPr>
              <a:t>đăng</a:t>
            </a:r>
            <a:r>
              <a:rPr lang="en-US" dirty="0" smtClean="0">
                <a:solidFill>
                  <a:schemeClr val="bg1"/>
                </a:solidFill>
              </a:rPr>
              <a:t> </a:t>
            </a:r>
            <a:r>
              <a:rPr lang="en-US" dirty="0" err="1" smtClean="0">
                <a:solidFill>
                  <a:schemeClr val="bg1"/>
                </a:solidFill>
              </a:rPr>
              <a:t>pha</a:t>
            </a:r>
            <a:endParaRPr lang="en-US" dirty="0" smtClean="0">
              <a:solidFill>
                <a:schemeClr val="bg1"/>
              </a:solidFill>
            </a:endParaRPr>
          </a:p>
          <a:p>
            <a:pPr marL="514350" indent="-514350">
              <a:buAutoNum type="alphaUcPeriod"/>
            </a:pPr>
            <a:r>
              <a:rPr lang="en-US" dirty="0" err="1" smtClean="0">
                <a:solidFill>
                  <a:schemeClr val="bg1"/>
                </a:solidFill>
              </a:rPr>
              <a:t>Trần</a:t>
            </a:r>
            <a:r>
              <a:rPr lang="en-US" dirty="0" smtClean="0">
                <a:solidFill>
                  <a:schemeClr val="bg1"/>
                </a:solidFill>
              </a:rPr>
              <a:t> </a:t>
            </a:r>
            <a:r>
              <a:rPr lang="en-US" dirty="0" err="1" smtClean="0">
                <a:solidFill>
                  <a:schemeClr val="bg1"/>
                </a:solidFill>
              </a:rPr>
              <a:t>Đăng</a:t>
            </a:r>
            <a:r>
              <a:rPr lang="en-US" dirty="0" smtClean="0">
                <a:solidFill>
                  <a:schemeClr val="bg1"/>
                </a:solidFill>
              </a:rPr>
              <a:t> </a:t>
            </a:r>
            <a:r>
              <a:rPr lang="en-US" dirty="0" err="1" smtClean="0">
                <a:solidFill>
                  <a:schemeClr val="bg1"/>
                </a:solidFill>
              </a:rPr>
              <a:t>Pha</a:t>
            </a:r>
            <a:endParaRPr lang="en-US" dirty="0" smtClean="0">
              <a:solidFill>
                <a:schemeClr val="bg1"/>
              </a:solidFill>
            </a:endParaRPr>
          </a:p>
          <a:p>
            <a:pPr marL="0" indent="0">
              <a:buNone/>
            </a:pPr>
            <a:endParaRPr lang="en-US" dirty="0" smtClean="0">
              <a:solidFill>
                <a:schemeClr val="bg1"/>
              </a:solidFill>
            </a:endParaRPr>
          </a:p>
          <a:p>
            <a:pPr marL="0" indent="0">
              <a:buNone/>
            </a:pPr>
            <a:r>
              <a:rPr lang="en-US" dirty="0" err="1" smtClean="0">
                <a:solidFill>
                  <a:schemeClr val="bg1"/>
                </a:solidFill>
              </a:rPr>
              <a:t>Câu</a:t>
            </a:r>
            <a:r>
              <a:rPr lang="en-US" dirty="0" smtClean="0">
                <a:solidFill>
                  <a:schemeClr val="bg1"/>
                </a:solidFill>
              </a:rPr>
              <a:t> 5: </a:t>
            </a:r>
            <a:r>
              <a:rPr lang="en-US" dirty="0" err="1" smtClean="0">
                <a:solidFill>
                  <a:schemeClr val="bg1"/>
                </a:solidFill>
              </a:rPr>
              <a:t>Bài</a:t>
            </a:r>
            <a:r>
              <a:rPr lang="en-US" dirty="0" smtClean="0">
                <a:solidFill>
                  <a:schemeClr val="bg1"/>
                </a:solidFill>
              </a:rPr>
              <a:t> </a:t>
            </a:r>
            <a:r>
              <a:rPr lang="en-US" dirty="0" err="1" smtClean="0">
                <a:solidFill>
                  <a:schemeClr val="bg1"/>
                </a:solidFill>
              </a:rPr>
              <a:t>thơ</a:t>
            </a:r>
            <a:r>
              <a:rPr lang="en-US" dirty="0" smtClean="0">
                <a:solidFill>
                  <a:schemeClr val="bg1"/>
                </a:solidFill>
              </a:rPr>
              <a:t> </a:t>
            </a:r>
            <a:r>
              <a:rPr lang="en-US" dirty="0" err="1" smtClean="0">
                <a:solidFill>
                  <a:schemeClr val="bg1"/>
                </a:solidFill>
              </a:rPr>
              <a:t>trên</a:t>
            </a:r>
            <a:r>
              <a:rPr lang="en-US" dirty="0" smtClean="0">
                <a:solidFill>
                  <a:schemeClr val="bg1"/>
                </a:solidFill>
              </a:rPr>
              <a:t> </a:t>
            </a:r>
            <a:r>
              <a:rPr lang="en-US" dirty="0" err="1" smtClean="0">
                <a:solidFill>
                  <a:schemeClr val="bg1"/>
                </a:solidFill>
              </a:rPr>
              <a:t>nói</a:t>
            </a:r>
            <a:r>
              <a:rPr lang="en-US" dirty="0" smtClean="0">
                <a:solidFill>
                  <a:schemeClr val="bg1"/>
                </a:solidFill>
              </a:rPr>
              <a:t> </a:t>
            </a:r>
            <a:r>
              <a:rPr lang="en-US" dirty="0" err="1" smtClean="0">
                <a:solidFill>
                  <a:schemeClr val="bg1"/>
                </a:solidFill>
              </a:rPr>
              <a:t>về</a:t>
            </a:r>
            <a:r>
              <a:rPr lang="en-US" dirty="0" smtClean="0">
                <a:solidFill>
                  <a:schemeClr val="bg1"/>
                </a:solidFill>
              </a:rPr>
              <a:t> </a:t>
            </a:r>
            <a:r>
              <a:rPr lang="en-US" dirty="0" err="1" smtClean="0">
                <a:solidFill>
                  <a:schemeClr val="bg1"/>
                </a:solidFill>
              </a:rPr>
              <a:t>hoạt</a:t>
            </a:r>
            <a:r>
              <a:rPr lang="en-US" dirty="0" smtClean="0">
                <a:solidFill>
                  <a:schemeClr val="bg1"/>
                </a:solidFill>
              </a:rPr>
              <a:t> </a:t>
            </a:r>
            <a:r>
              <a:rPr lang="en-US" dirty="0" err="1" smtClean="0">
                <a:solidFill>
                  <a:schemeClr val="bg1"/>
                </a:solidFill>
              </a:rPr>
              <a:t>động</a:t>
            </a:r>
            <a:r>
              <a:rPr lang="en-US" dirty="0" smtClean="0">
                <a:solidFill>
                  <a:schemeClr val="bg1"/>
                </a:solidFill>
              </a:rPr>
              <a:t> </a:t>
            </a:r>
            <a:r>
              <a:rPr lang="en-US" dirty="0" err="1" smtClean="0">
                <a:solidFill>
                  <a:schemeClr val="bg1"/>
                </a:solidFill>
              </a:rPr>
              <a:t>nào</a:t>
            </a:r>
            <a:r>
              <a:rPr lang="en-US" dirty="0" smtClean="0">
                <a:solidFill>
                  <a:schemeClr val="bg1"/>
                </a:solidFill>
              </a:rPr>
              <a:t>?</a:t>
            </a:r>
          </a:p>
          <a:p>
            <a:pPr marL="514350" indent="-514350">
              <a:buAutoNum type="alphaUcPeriod"/>
            </a:pPr>
            <a:r>
              <a:rPr lang="en-US" dirty="0" err="1" smtClean="0">
                <a:solidFill>
                  <a:schemeClr val="bg1"/>
                </a:solidFill>
              </a:rPr>
              <a:t>Câu</a:t>
            </a:r>
            <a:r>
              <a:rPr lang="en-US" dirty="0" smtClean="0">
                <a:solidFill>
                  <a:schemeClr val="bg1"/>
                </a:solidFill>
              </a:rPr>
              <a:t> </a:t>
            </a:r>
            <a:r>
              <a:rPr lang="en-US" dirty="0" err="1" smtClean="0">
                <a:solidFill>
                  <a:schemeClr val="bg1"/>
                </a:solidFill>
              </a:rPr>
              <a:t>cá</a:t>
            </a:r>
            <a:endParaRPr lang="en-US" dirty="0" smtClean="0">
              <a:solidFill>
                <a:schemeClr val="bg1"/>
              </a:solidFill>
            </a:endParaRPr>
          </a:p>
          <a:p>
            <a:pPr marL="514350" indent="-514350">
              <a:buAutoNum type="alphaUcPeriod"/>
            </a:pPr>
            <a:r>
              <a:rPr lang="en-US" dirty="0" err="1" smtClean="0">
                <a:solidFill>
                  <a:schemeClr val="bg1"/>
                </a:solidFill>
              </a:rPr>
              <a:t>Làm</a:t>
            </a:r>
            <a:r>
              <a:rPr lang="en-US" dirty="0" smtClean="0">
                <a:solidFill>
                  <a:schemeClr val="bg1"/>
                </a:solidFill>
              </a:rPr>
              <a:t> </a:t>
            </a:r>
            <a:r>
              <a:rPr lang="en-US" dirty="0" err="1" smtClean="0">
                <a:solidFill>
                  <a:schemeClr val="bg1"/>
                </a:solidFill>
              </a:rPr>
              <a:t>ruộng</a:t>
            </a:r>
            <a:endParaRPr lang="en-US" dirty="0" smtClean="0">
              <a:solidFill>
                <a:schemeClr val="bg1"/>
              </a:solidFill>
            </a:endParaRPr>
          </a:p>
          <a:p>
            <a:pPr marL="514350" indent="-514350">
              <a:buAutoNum type="alphaUcPeriod"/>
            </a:pPr>
            <a:r>
              <a:rPr lang="en-US" dirty="0" err="1" smtClean="0">
                <a:solidFill>
                  <a:schemeClr val="bg1"/>
                </a:solidFill>
              </a:rPr>
              <a:t>Thả</a:t>
            </a:r>
            <a:r>
              <a:rPr lang="en-US" dirty="0" smtClean="0">
                <a:solidFill>
                  <a:schemeClr val="bg1"/>
                </a:solidFill>
              </a:rPr>
              <a:t> </a:t>
            </a:r>
            <a:r>
              <a:rPr lang="en-US" dirty="0" err="1" smtClean="0">
                <a:solidFill>
                  <a:schemeClr val="bg1"/>
                </a:solidFill>
              </a:rPr>
              <a:t>diều</a:t>
            </a: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3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5365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87" y="4782343"/>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6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242"/>
                                        </p:tgtEl>
                                        <p:attrNameLst>
                                          <p:attrName>style.visibility</p:attrName>
                                        </p:attrNameLst>
                                      </p:cBhvr>
                                      <p:to>
                                        <p:strVal val="visible"/>
                                      </p:to>
                                    </p:set>
                                    <p:animEffect transition="in" filter="wipe(down)">
                                      <p:cBhvr>
                                        <p:cTn id="34" dur="580">
                                          <p:stCondLst>
                                            <p:cond delay="0"/>
                                          </p:stCondLst>
                                        </p:cTn>
                                        <p:tgtEl>
                                          <p:spTgt spid="10242"/>
                                        </p:tgtEl>
                                      </p:cBhvr>
                                    </p:animEffect>
                                    <p:anim calcmode="lin" valueType="num">
                                      <p:cBhvr>
                                        <p:cTn id="35"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40" dur="26">
                                          <p:stCondLst>
                                            <p:cond delay="650"/>
                                          </p:stCondLst>
                                        </p:cTn>
                                        <p:tgtEl>
                                          <p:spTgt spid="10242"/>
                                        </p:tgtEl>
                                      </p:cBhvr>
                                      <p:to x="100000" y="60000"/>
                                    </p:animScale>
                                    <p:animScale>
                                      <p:cBhvr>
                                        <p:cTn id="41" dur="166" decel="50000">
                                          <p:stCondLst>
                                            <p:cond delay="676"/>
                                          </p:stCondLst>
                                        </p:cTn>
                                        <p:tgtEl>
                                          <p:spTgt spid="10242"/>
                                        </p:tgtEl>
                                      </p:cBhvr>
                                      <p:to x="100000" y="100000"/>
                                    </p:animScale>
                                    <p:animScale>
                                      <p:cBhvr>
                                        <p:cTn id="42" dur="26">
                                          <p:stCondLst>
                                            <p:cond delay="1312"/>
                                          </p:stCondLst>
                                        </p:cTn>
                                        <p:tgtEl>
                                          <p:spTgt spid="10242"/>
                                        </p:tgtEl>
                                      </p:cBhvr>
                                      <p:to x="100000" y="80000"/>
                                    </p:animScale>
                                    <p:animScale>
                                      <p:cBhvr>
                                        <p:cTn id="43" dur="166" decel="50000">
                                          <p:stCondLst>
                                            <p:cond delay="1338"/>
                                          </p:stCondLst>
                                        </p:cTn>
                                        <p:tgtEl>
                                          <p:spTgt spid="10242"/>
                                        </p:tgtEl>
                                      </p:cBhvr>
                                      <p:to x="100000" y="100000"/>
                                    </p:animScale>
                                    <p:animScale>
                                      <p:cBhvr>
                                        <p:cTn id="44" dur="26">
                                          <p:stCondLst>
                                            <p:cond delay="1642"/>
                                          </p:stCondLst>
                                        </p:cTn>
                                        <p:tgtEl>
                                          <p:spTgt spid="10242"/>
                                        </p:tgtEl>
                                      </p:cBhvr>
                                      <p:to x="100000" y="90000"/>
                                    </p:animScale>
                                    <p:animScale>
                                      <p:cBhvr>
                                        <p:cTn id="45" dur="166" decel="50000">
                                          <p:stCondLst>
                                            <p:cond delay="1668"/>
                                          </p:stCondLst>
                                        </p:cTn>
                                        <p:tgtEl>
                                          <p:spTgt spid="10242"/>
                                        </p:tgtEl>
                                      </p:cBhvr>
                                      <p:to x="100000" y="100000"/>
                                    </p:animScale>
                                    <p:animScale>
                                      <p:cBhvr>
                                        <p:cTn id="46" dur="26">
                                          <p:stCondLst>
                                            <p:cond delay="1808"/>
                                          </p:stCondLst>
                                        </p:cTn>
                                        <p:tgtEl>
                                          <p:spTgt spid="10242"/>
                                        </p:tgtEl>
                                      </p:cBhvr>
                                      <p:to x="100000" y="95000"/>
                                    </p:animScale>
                                    <p:animScale>
                                      <p:cBhvr>
                                        <p:cTn id="47" dur="166" decel="50000">
                                          <p:stCondLst>
                                            <p:cond delay="1834"/>
                                          </p:stCondLst>
                                        </p:cTn>
                                        <p:tgtEl>
                                          <p:spTgt spid="1024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wheel(1)">
                                      <p:cBhvr>
                                        <p:cTn id="52" dur="2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3">
                                            <p:txEl>
                                              <p:pRg st="7" end="7"/>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p:cTn id="6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9" dur="500"/>
                                        <p:tgtEl>
                                          <p:spTgt spid="3">
                                            <p:txEl>
                                              <p:pRg st="9" end="9"/>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0243"/>
                                        </p:tgtEl>
                                        <p:attrNameLst>
                                          <p:attrName>style.visibility</p:attrName>
                                        </p:attrNameLst>
                                      </p:cBhvr>
                                      <p:to>
                                        <p:strVal val="visible"/>
                                      </p:to>
                                    </p:set>
                                    <p:animEffect transition="in" filter="wipe(down)">
                                      <p:cBhvr>
                                        <p:cTn id="74" dur="580">
                                          <p:stCondLst>
                                            <p:cond delay="0"/>
                                          </p:stCondLst>
                                        </p:cTn>
                                        <p:tgtEl>
                                          <p:spTgt spid="10243"/>
                                        </p:tgtEl>
                                      </p:cBhvr>
                                    </p:animEffect>
                                    <p:anim calcmode="lin" valueType="num">
                                      <p:cBhvr>
                                        <p:cTn id="75" dur="1822" tmFilter="0,0; 0.14,0.36; 0.43,0.73; 0.71,0.91; 1.0,1.0">
                                          <p:stCondLst>
                                            <p:cond delay="0"/>
                                          </p:stCondLst>
                                        </p:cTn>
                                        <p:tgtEl>
                                          <p:spTgt spid="10243"/>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0243"/>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0243"/>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0243"/>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0243"/>
                                        </p:tgtEl>
                                        <p:attrNameLst>
                                          <p:attrName>ppt_y</p:attrName>
                                        </p:attrNameLst>
                                      </p:cBhvr>
                                      <p:tavLst>
                                        <p:tav tm="0" fmla="#ppt_y-sin(pi*$)/81">
                                          <p:val>
                                            <p:fltVal val="0"/>
                                          </p:val>
                                        </p:tav>
                                        <p:tav tm="100000">
                                          <p:val>
                                            <p:fltVal val="1"/>
                                          </p:val>
                                        </p:tav>
                                      </p:tavLst>
                                    </p:anim>
                                    <p:animScale>
                                      <p:cBhvr>
                                        <p:cTn id="80" dur="26">
                                          <p:stCondLst>
                                            <p:cond delay="650"/>
                                          </p:stCondLst>
                                        </p:cTn>
                                        <p:tgtEl>
                                          <p:spTgt spid="10243"/>
                                        </p:tgtEl>
                                      </p:cBhvr>
                                      <p:to x="100000" y="60000"/>
                                    </p:animScale>
                                    <p:animScale>
                                      <p:cBhvr>
                                        <p:cTn id="81" dur="166" decel="50000">
                                          <p:stCondLst>
                                            <p:cond delay="676"/>
                                          </p:stCondLst>
                                        </p:cTn>
                                        <p:tgtEl>
                                          <p:spTgt spid="10243"/>
                                        </p:tgtEl>
                                      </p:cBhvr>
                                      <p:to x="100000" y="100000"/>
                                    </p:animScale>
                                    <p:animScale>
                                      <p:cBhvr>
                                        <p:cTn id="82" dur="26">
                                          <p:stCondLst>
                                            <p:cond delay="1312"/>
                                          </p:stCondLst>
                                        </p:cTn>
                                        <p:tgtEl>
                                          <p:spTgt spid="10243"/>
                                        </p:tgtEl>
                                      </p:cBhvr>
                                      <p:to x="100000" y="80000"/>
                                    </p:animScale>
                                    <p:animScale>
                                      <p:cBhvr>
                                        <p:cTn id="83" dur="166" decel="50000">
                                          <p:stCondLst>
                                            <p:cond delay="1338"/>
                                          </p:stCondLst>
                                        </p:cTn>
                                        <p:tgtEl>
                                          <p:spTgt spid="10243"/>
                                        </p:tgtEl>
                                      </p:cBhvr>
                                      <p:to x="100000" y="100000"/>
                                    </p:animScale>
                                    <p:animScale>
                                      <p:cBhvr>
                                        <p:cTn id="84" dur="26">
                                          <p:stCondLst>
                                            <p:cond delay="1642"/>
                                          </p:stCondLst>
                                        </p:cTn>
                                        <p:tgtEl>
                                          <p:spTgt spid="10243"/>
                                        </p:tgtEl>
                                      </p:cBhvr>
                                      <p:to x="100000" y="90000"/>
                                    </p:animScale>
                                    <p:animScale>
                                      <p:cBhvr>
                                        <p:cTn id="85" dur="166" decel="50000">
                                          <p:stCondLst>
                                            <p:cond delay="1668"/>
                                          </p:stCondLst>
                                        </p:cTn>
                                        <p:tgtEl>
                                          <p:spTgt spid="10243"/>
                                        </p:tgtEl>
                                      </p:cBhvr>
                                      <p:to x="100000" y="100000"/>
                                    </p:animScale>
                                    <p:animScale>
                                      <p:cBhvr>
                                        <p:cTn id="86" dur="26">
                                          <p:stCondLst>
                                            <p:cond delay="1808"/>
                                          </p:stCondLst>
                                        </p:cTn>
                                        <p:tgtEl>
                                          <p:spTgt spid="10243"/>
                                        </p:tgtEl>
                                      </p:cBhvr>
                                      <p:to x="100000" y="95000"/>
                                    </p:animScale>
                                    <p:animScale>
                                      <p:cBhvr>
                                        <p:cTn id="87" dur="166" decel="50000">
                                          <p:stCondLst>
                                            <p:cond delay="1834"/>
                                          </p:stCondLst>
                                        </p:cTn>
                                        <p:tgtEl>
                                          <p:spTgt spid="102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rgbClr val="92D050"/>
          </a:solidFill>
        </p:spPr>
        <p:txBody>
          <a:bodyPr>
            <a:normAutofit fontScale="90000"/>
          </a:bodyPr>
          <a:lstStyle/>
          <a:p>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a:p>
        </p:txBody>
      </p:sp>
      <p:sp>
        <p:nvSpPr>
          <p:cNvPr id="4" name="Content Placeholder 3"/>
          <p:cNvSpPr>
            <a:spLocks noGrp="1"/>
          </p:cNvSpPr>
          <p:nvPr>
            <p:ph idx="1"/>
          </p:nvPr>
        </p:nvSpPr>
        <p:spPr>
          <a:xfrm>
            <a:off x="457200" y="914400"/>
            <a:ext cx="8229600" cy="5791200"/>
          </a:xfrm>
        </p:spPr>
        <p:txBody>
          <a:bodyPr>
            <a:normAutofit lnSpcReduction="10000"/>
          </a:bodyPr>
          <a:lstStyle/>
          <a:p>
            <a:pPr marL="0" indent="0">
              <a:buNone/>
            </a:pPr>
            <a:r>
              <a:rPr lang="vi-VN" dirty="0">
                <a:solidFill>
                  <a:schemeClr val="bg1"/>
                </a:solidFill>
              </a:rPr>
              <a:t>Câu 1: Kể tên những sự vật giống cánh diều được nhắc tới trong bài thơ.</a:t>
            </a:r>
            <a:br>
              <a:rPr lang="vi-VN" dirty="0">
                <a:solidFill>
                  <a:schemeClr val="bg1"/>
                </a:solidFill>
              </a:rPr>
            </a:b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dirty="0" err="1" smtClean="0">
                <a:solidFill>
                  <a:schemeClr val="bg1"/>
                </a:solidFill>
              </a:rPr>
              <a:t>Trả</a:t>
            </a:r>
            <a:r>
              <a:rPr lang="en-US" dirty="0" smtClean="0">
                <a:solidFill>
                  <a:schemeClr val="bg1"/>
                </a:solidFill>
              </a:rPr>
              <a:t> </a:t>
            </a:r>
            <a:r>
              <a:rPr lang="en-US" dirty="0" err="1" smtClean="0">
                <a:solidFill>
                  <a:schemeClr val="bg1"/>
                </a:solidFill>
              </a:rPr>
              <a:t>lời</a:t>
            </a:r>
            <a:r>
              <a:rPr lang="en-US" dirty="0" smtClean="0">
                <a:solidFill>
                  <a:schemeClr val="bg1"/>
                </a:solidFill>
              </a:rPr>
              <a:t>:</a:t>
            </a:r>
          </a:p>
          <a:p>
            <a:pPr marL="0" indent="0">
              <a:buNone/>
            </a:pPr>
            <a:r>
              <a:rPr lang="vi-VN" dirty="0">
                <a:solidFill>
                  <a:srgbClr val="FFFF00"/>
                </a:solidFill>
              </a:rPr>
              <a:t>Những sự vật giống cánh diều được nhắc đến trong bài thơ là: trăng vàng, chiếc thuyền, hạt cau, lưỡi liềm</a:t>
            </a:r>
            <a:r>
              <a:rPr lang="vi-VN" dirty="0">
                <a:solidFill>
                  <a:schemeClr val="bg1"/>
                </a:solidFill>
              </a:rPr>
              <a:t>.</a:t>
            </a:r>
            <a:br>
              <a:rPr lang="vi-VN" dirty="0">
                <a:solidFill>
                  <a:schemeClr val="bg1"/>
                </a:solidFill>
              </a:rPr>
            </a:br>
            <a:r>
              <a:rPr lang="vi-VN" dirty="0"/>
              <a:t/>
            </a:r>
            <a:br>
              <a:rPr lang="vi-VN" dirty="0"/>
            </a:br>
            <a:endParaRPr lang="en-US" dirty="0" smtClean="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81200"/>
            <a:ext cx="7701654" cy="132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1749"/>
          <a:stretch/>
        </p:blipFill>
        <p:spPr bwMode="auto">
          <a:xfrm>
            <a:off x="1676601" y="5410200"/>
            <a:ext cx="6024851"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1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anim calcmode="lin" valueType="num">
                                      <p:cBhvr>
                                        <p:cTn id="20" dur="2000" fill="hold"/>
                                        <p:tgtEl>
                                          <p:spTgt spid="1026"/>
                                        </p:tgtEl>
                                        <p:attrNameLst>
                                          <p:attrName>ppt_w</p:attrName>
                                        </p:attrNameLst>
                                      </p:cBhvr>
                                      <p:tavLst>
                                        <p:tav tm="0" fmla="#ppt_w*sin(2.5*pi*$)">
                                          <p:val>
                                            <p:fltVal val="0"/>
                                          </p:val>
                                        </p:tav>
                                        <p:tav tm="100000">
                                          <p:val>
                                            <p:fltVal val="1"/>
                                          </p:val>
                                        </p:tav>
                                      </p:tavLst>
                                    </p:anim>
                                    <p:anim calcmode="lin" valueType="num">
                                      <p:cBhvr>
                                        <p:cTn id="21"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circle(in)">
                                      <p:cBhvr>
                                        <p:cTn id="31" dur="2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 calcmode="lin" valueType="num">
                                      <p:cBhvr>
                                        <p:cTn id="36" dur="1000" fill="hold"/>
                                        <p:tgtEl>
                                          <p:spTgt spid="1027"/>
                                        </p:tgtEl>
                                        <p:attrNameLst>
                                          <p:attrName>ppt_w</p:attrName>
                                        </p:attrNameLst>
                                      </p:cBhvr>
                                      <p:tavLst>
                                        <p:tav tm="0">
                                          <p:val>
                                            <p:fltVal val="0"/>
                                          </p:val>
                                        </p:tav>
                                        <p:tav tm="100000">
                                          <p:val>
                                            <p:strVal val="#ppt_w"/>
                                          </p:val>
                                        </p:tav>
                                      </p:tavLst>
                                    </p:anim>
                                    <p:anim calcmode="lin" valueType="num">
                                      <p:cBhvr>
                                        <p:cTn id="37" dur="1000" fill="hold"/>
                                        <p:tgtEl>
                                          <p:spTgt spid="1027"/>
                                        </p:tgtEl>
                                        <p:attrNameLst>
                                          <p:attrName>ppt_h</p:attrName>
                                        </p:attrNameLst>
                                      </p:cBhvr>
                                      <p:tavLst>
                                        <p:tav tm="0">
                                          <p:val>
                                            <p:fltVal val="0"/>
                                          </p:val>
                                        </p:tav>
                                        <p:tav tm="100000">
                                          <p:val>
                                            <p:strVal val="#ppt_h"/>
                                          </p:val>
                                        </p:tav>
                                      </p:tavLst>
                                    </p:anim>
                                    <p:anim calcmode="lin" valueType="num">
                                      <p:cBhvr>
                                        <p:cTn id="38" dur="1000" fill="hold"/>
                                        <p:tgtEl>
                                          <p:spTgt spid="1027"/>
                                        </p:tgtEl>
                                        <p:attrNameLst>
                                          <p:attrName>style.rotation</p:attrName>
                                        </p:attrNameLst>
                                      </p:cBhvr>
                                      <p:tavLst>
                                        <p:tav tm="0">
                                          <p:val>
                                            <p:fltVal val="90"/>
                                          </p:val>
                                        </p:tav>
                                        <p:tav tm="100000">
                                          <p:val>
                                            <p:fltVal val="0"/>
                                          </p:val>
                                        </p:tav>
                                      </p:tavLst>
                                    </p:anim>
                                    <p:animEffect transition="in" filter="fade">
                                      <p:cBhvr>
                                        <p:cTn id="39"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normAutofit fontScale="85000" lnSpcReduction="10000"/>
          </a:bodyPr>
          <a:lstStyle/>
          <a:p>
            <a:pPr marL="0" indent="0">
              <a:buNone/>
            </a:pPr>
            <a:r>
              <a:rPr lang="vi-VN" sz="3500" b="1" dirty="0">
                <a:solidFill>
                  <a:schemeClr val="bg1"/>
                </a:solidFill>
              </a:rPr>
              <a:t>Câu 2: Hai câu thơ “Sao trời trôi qua/ Diều thành trăng vàng” tả cảnh diều vào lúc nào?</a:t>
            </a:r>
            <a:endParaRPr lang="vi-VN" sz="3500" dirty="0">
              <a:solidFill>
                <a:schemeClr val="bg1"/>
              </a:solidFill>
            </a:endParaRPr>
          </a:p>
          <a:p>
            <a:pPr marL="0" indent="0">
              <a:buNone/>
            </a:pPr>
            <a:r>
              <a:rPr lang="vi-VN" sz="3500" dirty="0">
                <a:solidFill>
                  <a:schemeClr val="bg1"/>
                </a:solidFill>
              </a:rPr>
              <a:t>a. Vào buổi sáng</a:t>
            </a:r>
          </a:p>
          <a:p>
            <a:pPr marL="0" indent="0">
              <a:buNone/>
            </a:pPr>
            <a:r>
              <a:rPr lang="vi-VN" sz="3500" dirty="0">
                <a:solidFill>
                  <a:schemeClr val="bg1"/>
                </a:solidFill>
              </a:rPr>
              <a:t>b. Vào buổi chiều</a:t>
            </a:r>
          </a:p>
          <a:p>
            <a:pPr marL="0" indent="0">
              <a:buNone/>
            </a:pPr>
            <a:r>
              <a:rPr lang="vi-VN" sz="3500" dirty="0">
                <a:solidFill>
                  <a:schemeClr val="bg1"/>
                </a:solidFill>
              </a:rPr>
              <a:t>c. Vào buổi </a:t>
            </a:r>
            <a:r>
              <a:rPr lang="vi-VN" sz="3500" dirty="0" smtClean="0">
                <a:solidFill>
                  <a:schemeClr val="bg1"/>
                </a:solidFill>
              </a:rPr>
              <a:t>đêm</a:t>
            </a:r>
            <a:endParaRPr lang="en-US" sz="3500" dirty="0" smtClean="0">
              <a:solidFill>
                <a:schemeClr val="bg1"/>
              </a:solidFill>
            </a:endParaRPr>
          </a:p>
          <a:p>
            <a:pPr marL="0" indent="0">
              <a:buNone/>
            </a:pPr>
            <a:endParaRPr lang="vi-VN" sz="3500" dirty="0">
              <a:solidFill>
                <a:schemeClr val="bg1"/>
              </a:solidFill>
            </a:endParaRPr>
          </a:p>
          <a:p>
            <a:pPr marL="0" indent="0">
              <a:buNone/>
            </a:pPr>
            <a:r>
              <a:rPr lang="vi-VN" sz="3500" b="1" dirty="0" smtClean="0">
                <a:solidFill>
                  <a:schemeClr val="bg1"/>
                </a:solidFill>
              </a:rPr>
              <a:t>Câu </a:t>
            </a:r>
            <a:r>
              <a:rPr lang="vi-VN" sz="3500" b="1" dirty="0">
                <a:solidFill>
                  <a:schemeClr val="bg1"/>
                </a:solidFill>
              </a:rPr>
              <a:t>3: Khổ thơ cuối bài muốn nói điều gì?</a:t>
            </a:r>
            <a:endParaRPr lang="vi-VN" sz="3500" dirty="0">
              <a:solidFill>
                <a:schemeClr val="bg1"/>
              </a:solidFill>
            </a:endParaRPr>
          </a:p>
          <a:p>
            <a:pPr marL="0" indent="0">
              <a:buNone/>
            </a:pPr>
            <a:r>
              <a:rPr lang="vi-VN" sz="3500" dirty="0">
                <a:solidFill>
                  <a:schemeClr val="bg1"/>
                </a:solidFill>
              </a:rPr>
              <a:t>a. Cánh diều làm thôn quê đông vui hơn.</a:t>
            </a:r>
          </a:p>
          <a:p>
            <a:pPr marL="0" indent="0">
              <a:buNone/>
            </a:pPr>
            <a:r>
              <a:rPr lang="vi-VN" sz="3500" dirty="0">
                <a:solidFill>
                  <a:schemeClr val="bg1"/>
                </a:solidFill>
              </a:rPr>
              <a:t>b. Cánh diều làm thôn quê giàu có hơn.</a:t>
            </a:r>
          </a:p>
          <a:p>
            <a:pPr marL="0" indent="0">
              <a:buNone/>
            </a:pPr>
            <a:r>
              <a:rPr lang="vi-VN" sz="3500" dirty="0">
                <a:solidFill>
                  <a:schemeClr val="bg1"/>
                </a:solidFill>
              </a:rPr>
              <a:t>c. Cánh diều làm cảnh thôn quê tươi đẹp hơn.</a:t>
            </a:r>
          </a:p>
          <a:p>
            <a:endParaRPr lang="vi-VN" dirty="0"/>
          </a:p>
          <a:p>
            <a:pPr marL="0" indent="0">
              <a:buNone/>
            </a:pPr>
            <a:r>
              <a:rPr lang="vi-VN" dirty="0"/>
              <a:t/>
            </a:r>
            <a:br>
              <a:rPr lang="vi-VN"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209799"/>
            <a:ext cx="640040" cy="63203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1" y="4724400"/>
            <a:ext cx="640040" cy="632039"/>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975" y="5356439"/>
            <a:ext cx="1519025" cy="151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92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heel(1)">
                                      <p:cBhvr>
                                        <p:cTn id="47" dur="2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p:cTn id="5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4" dur="500"/>
                                        <p:tgtEl>
                                          <p:spTgt spid="3">
                                            <p:txEl>
                                              <p:pRg st="6" end="6"/>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3">
                                            <p:txEl>
                                              <p:pRg st="7" end="7"/>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down)">
                                      <p:cBhvr>
                                        <p:cTn id="69" dur="580">
                                          <p:stCondLst>
                                            <p:cond delay="0"/>
                                          </p:stCondLst>
                                        </p:cTn>
                                        <p:tgtEl>
                                          <p:spTgt spid="5"/>
                                        </p:tgtEl>
                                      </p:cBhvr>
                                    </p:animEffect>
                                    <p:anim calcmode="lin" valueType="num">
                                      <p:cBhvr>
                                        <p:cTn id="7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5" dur="26">
                                          <p:stCondLst>
                                            <p:cond delay="650"/>
                                          </p:stCondLst>
                                        </p:cTn>
                                        <p:tgtEl>
                                          <p:spTgt spid="5"/>
                                        </p:tgtEl>
                                      </p:cBhvr>
                                      <p:to x="100000" y="60000"/>
                                    </p:animScale>
                                    <p:animScale>
                                      <p:cBhvr>
                                        <p:cTn id="76" dur="166" decel="50000">
                                          <p:stCondLst>
                                            <p:cond delay="676"/>
                                          </p:stCondLst>
                                        </p:cTn>
                                        <p:tgtEl>
                                          <p:spTgt spid="5"/>
                                        </p:tgtEl>
                                      </p:cBhvr>
                                      <p:to x="100000" y="100000"/>
                                    </p:animScale>
                                    <p:animScale>
                                      <p:cBhvr>
                                        <p:cTn id="77" dur="26">
                                          <p:stCondLst>
                                            <p:cond delay="1312"/>
                                          </p:stCondLst>
                                        </p:cTn>
                                        <p:tgtEl>
                                          <p:spTgt spid="5"/>
                                        </p:tgtEl>
                                      </p:cBhvr>
                                      <p:to x="100000" y="80000"/>
                                    </p:animScale>
                                    <p:animScale>
                                      <p:cBhvr>
                                        <p:cTn id="78" dur="166" decel="50000">
                                          <p:stCondLst>
                                            <p:cond delay="1338"/>
                                          </p:stCondLst>
                                        </p:cTn>
                                        <p:tgtEl>
                                          <p:spTgt spid="5"/>
                                        </p:tgtEl>
                                      </p:cBhvr>
                                      <p:to x="100000" y="100000"/>
                                    </p:animScale>
                                    <p:animScale>
                                      <p:cBhvr>
                                        <p:cTn id="79" dur="26">
                                          <p:stCondLst>
                                            <p:cond delay="1642"/>
                                          </p:stCondLst>
                                        </p:cTn>
                                        <p:tgtEl>
                                          <p:spTgt spid="5"/>
                                        </p:tgtEl>
                                      </p:cBhvr>
                                      <p:to x="100000" y="90000"/>
                                    </p:animScale>
                                    <p:animScale>
                                      <p:cBhvr>
                                        <p:cTn id="80" dur="166" decel="50000">
                                          <p:stCondLst>
                                            <p:cond delay="1668"/>
                                          </p:stCondLst>
                                        </p:cTn>
                                        <p:tgtEl>
                                          <p:spTgt spid="5"/>
                                        </p:tgtEl>
                                      </p:cBhvr>
                                      <p:to x="100000" y="100000"/>
                                    </p:animScale>
                                    <p:animScale>
                                      <p:cBhvr>
                                        <p:cTn id="81" dur="26">
                                          <p:stCondLst>
                                            <p:cond delay="1808"/>
                                          </p:stCondLst>
                                        </p:cTn>
                                        <p:tgtEl>
                                          <p:spTgt spid="5"/>
                                        </p:tgtEl>
                                      </p:cBhvr>
                                      <p:to x="100000" y="95000"/>
                                    </p:animScale>
                                    <p:animScale>
                                      <p:cBhvr>
                                        <p:cTn id="8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dirty="0" smtClean="0">
                <a:solidFill>
                  <a:schemeClr val="bg1"/>
                </a:solidFill>
              </a:rPr>
              <a:t>C</a:t>
            </a:r>
            <a:r>
              <a:rPr lang="vi-VN" b="1" dirty="0" smtClean="0">
                <a:solidFill>
                  <a:schemeClr val="bg1"/>
                </a:solidFill>
              </a:rPr>
              <a:t>âu </a:t>
            </a:r>
            <a:r>
              <a:rPr lang="vi-VN" b="1" dirty="0">
                <a:solidFill>
                  <a:schemeClr val="bg1"/>
                </a:solidFill>
              </a:rPr>
              <a:t>4: Em thích nhất khổ thơ nào trong bài? Vì sao?</a:t>
            </a:r>
            <a:endParaRPr lang="vi-VN" dirty="0">
              <a:solidFill>
                <a:schemeClr val="bg1"/>
              </a:solidFill>
            </a:endParaRPr>
          </a:p>
          <a:p>
            <a:pPr marL="0" indent="0">
              <a:buNone/>
            </a:pPr>
            <a:r>
              <a:rPr lang="vi-VN" b="1" i="1" dirty="0" smtClean="0">
                <a:solidFill>
                  <a:schemeClr val="bg1"/>
                </a:solidFill>
              </a:rPr>
              <a:t>Tham </a:t>
            </a:r>
            <a:r>
              <a:rPr lang="vi-VN" b="1" i="1" dirty="0">
                <a:solidFill>
                  <a:schemeClr val="bg1"/>
                </a:solidFill>
              </a:rPr>
              <a:t>khảo:</a:t>
            </a:r>
          </a:p>
          <a:p>
            <a:pPr marL="0" indent="0">
              <a:buNone/>
            </a:pPr>
            <a:r>
              <a:rPr lang="vi-VN" dirty="0">
                <a:solidFill>
                  <a:srgbClr val="FFFF00"/>
                </a:solidFill>
              </a:rPr>
              <a:t>- Em thích nhất khổ thơ thứ nhất vì em thấy hình ảnh diều thành trăng vàng rất đẹp.</a:t>
            </a:r>
          </a:p>
          <a:p>
            <a:pPr marL="0" indent="0">
              <a:buNone/>
            </a:pPr>
            <a:r>
              <a:rPr lang="vi-VN" dirty="0">
                <a:solidFill>
                  <a:srgbClr val="FFFF00"/>
                </a:solidFill>
              </a:rPr>
              <a:t>- Em thích nhất khổ thơ thứ 2 vì em thích hình ảnh cánh diều giống chiếc thuyền trôi trên sông Ngân, cảm giác rất lung linh và huyền ảo</a:t>
            </a:r>
            <a:r>
              <a:rPr lang="vi-VN" dirty="0" smtClean="0">
                <a:solidFill>
                  <a:srgbClr val="FFFF00"/>
                </a:solidFill>
              </a:rPr>
              <a:t>.</a:t>
            </a:r>
            <a:r>
              <a:rPr lang="en-US" dirty="0" smtClean="0">
                <a:solidFill>
                  <a:srgbClr val="FFFF00"/>
                </a:solidFill>
              </a:rPr>
              <a:t> </a:t>
            </a:r>
            <a:endParaRPr lang="vi-VN" dirty="0">
              <a:solidFill>
                <a:srgbClr val="FFFF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257800"/>
            <a:ext cx="14652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21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92D050"/>
          </a:solidFill>
        </p:spPr>
        <p:txBody>
          <a:bodyPr>
            <a:normAutofit fontScale="90000"/>
          </a:bodyPr>
          <a:lstStyle/>
          <a:p>
            <a:r>
              <a:rPr lang="en-US" dirty="0" err="1" smtClean="0"/>
              <a:t>Luyện</a:t>
            </a:r>
            <a:r>
              <a:rPr lang="en-US" dirty="0" smtClean="0"/>
              <a:t> </a:t>
            </a:r>
            <a:r>
              <a:rPr lang="en-US" dirty="0" err="1" smtClean="0"/>
              <a:t>tập</a:t>
            </a:r>
            <a:r>
              <a:rPr lang="en-US" dirty="0" smtClean="0"/>
              <a:t> </a:t>
            </a:r>
            <a:r>
              <a:rPr lang="en-US" dirty="0" err="1" smtClean="0"/>
              <a:t>theo</a:t>
            </a:r>
            <a:r>
              <a:rPr lang="en-US" dirty="0" smtClean="0"/>
              <a:t> </a:t>
            </a:r>
            <a:r>
              <a:rPr lang="en-US" dirty="0" err="1" smtClean="0"/>
              <a:t>văn</a:t>
            </a:r>
            <a:r>
              <a:rPr lang="en-US" dirty="0" smtClean="0"/>
              <a:t> </a:t>
            </a:r>
            <a:r>
              <a:rPr lang="en-US" dirty="0" err="1" smtClean="0"/>
              <a:t>bản</a:t>
            </a:r>
            <a:r>
              <a:rPr lang="en-US" dirty="0" smtClean="0"/>
              <a:t> </a:t>
            </a:r>
            <a:r>
              <a:rPr lang="en-US" dirty="0" err="1" smtClean="0"/>
              <a:t>đọc</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pPr marL="0" indent="0">
              <a:buNone/>
            </a:pPr>
            <a:r>
              <a:rPr lang="vi-VN" b="1" dirty="0">
                <a:solidFill>
                  <a:schemeClr val="bg1"/>
                </a:solidFill>
              </a:rPr>
              <a:t>Câu 1: Từ ngữ nào được dùng để nói về âm thanh của sáo diều?</a:t>
            </a:r>
            <a:endParaRPr lang="vi-VN" dirty="0">
              <a:solidFill>
                <a:schemeClr val="bg1"/>
              </a:solidFill>
            </a:endParaRPr>
          </a:p>
          <a:p>
            <a:pPr marL="0" indent="0">
              <a:buNone/>
            </a:pPr>
            <a:endParaRPr lang="en-US" b="1" dirty="0" smtClean="0">
              <a:solidFill>
                <a:schemeClr val="bg1"/>
              </a:solidFill>
            </a:endParaRPr>
          </a:p>
          <a:p>
            <a:pPr marL="0" indent="0">
              <a:buNone/>
            </a:pPr>
            <a:endParaRPr lang="en-US" b="1" dirty="0">
              <a:solidFill>
                <a:schemeClr val="bg1"/>
              </a:solidFill>
            </a:endParaRP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vi-VN" b="1" dirty="0" smtClean="0">
                <a:solidFill>
                  <a:schemeClr val="bg1"/>
                </a:solidFill>
              </a:rPr>
              <a:t>:</a:t>
            </a:r>
            <a:endParaRPr lang="vi-VN" dirty="0">
              <a:solidFill>
                <a:schemeClr val="bg1"/>
              </a:solidFill>
            </a:endParaRPr>
          </a:p>
          <a:p>
            <a:pPr marL="0" indent="0">
              <a:buNone/>
            </a:pPr>
            <a:r>
              <a:rPr lang="vi-VN" dirty="0">
                <a:solidFill>
                  <a:srgbClr val="FFFF00"/>
                </a:solidFill>
              </a:rPr>
              <a:t>Từ ngữ được dùng để nói về âm thanh của tiếng sáo diều là: </a:t>
            </a:r>
            <a:r>
              <a:rPr lang="vi-VN" b="1" dirty="0">
                <a:solidFill>
                  <a:srgbClr val="FF0000"/>
                </a:solidFill>
              </a:rPr>
              <a:t>trong ngần</a:t>
            </a:r>
            <a:r>
              <a:rPr lang="vi-VN" b="1" dirty="0" smtClean="0">
                <a:solidFill>
                  <a:srgbClr val="FFFF00"/>
                </a:solidFill>
              </a:rPr>
              <a:t>.</a:t>
            </a:r>
            <a:endParaRPr lang="vi-VN" b="1"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6016"/>
            <a:ext cx="7710488" cy="119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36" t="14903" r="34538"/>
          <a:stretch/>
        </p:blipFill>
        <p:spPr bwMode="auto">
          <a:xfrm>
            <a:off x="3055144" y="5174673"/>
            <a:ext cx="3276600" cy="117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137" y="5249213"/>
            <a:ext cx="1312863"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53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heel(1)">
                                      <p:cBhvr>
                                        <p:cTn id="29"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86800" cy="5668963"/>
          </a:xfrm>
        </p:spPr>
        <p:txBody>
          <a:bodyPr>
            <a:normAutofit/>
          </a:bodyPr>
          <a:lstStyle/>
          <a:p>
            <a:pPr marL="0" indent="0">
              <a:buNone/>
            </a:pPr>
            <a:r>
              <a:rPr lang="vi-VN" b="1" dirty="0">
                <a:solidFill>
                  <a:schemeClr val="bg1"/>
                </a:solidFill>
              </a:rPr>
              <a:t>Câu 2: Dựa theo khổ thơ thứ tư, nói một câu tả cảnh diều.</a:t>
            </a:r>
            <a:endParaRPr lang="vi-VN" dirty="0">
              <a:solidFill>
                <a:schemeClr val="bg1"/>
              </a:solidFill>
            </a:endParaRPr>
          </a:p>
          <a:p>
            <a:pPr marL="0" indent="0">
              <a:buNone/>
            </a:pPr>
            <a:r>
              <a:rPr lang="en-US" b="1" dirty="0" err="1" smtClean="0">
                <a:solidFill>
                  <a:schemeClr val="bg1"/>
                </a:solidFill>
              </a:rPr>
              <a:t>Ví</a:t>
            </a:r>
            <a:r>
              <a:rPr lang="en-US" b="1" dirty="0" smtClean="0">
                <a:solidFill>
                  <a:schemeClr val="bg1"/>
                </a:solidFill>
              </a:rPr>
              <a:t> </a:t>
            </a:r>
            <a:r>
              <a:rPr lang="en-US" b="1" dirty="0" err="1" smtClean="0">
                <a:solidFill>
                  <a:schemeClr val="bg1"/>
                </a:solidFill>
              </a:rPr>
              <a:t>dụ</a:t>
            </a:r>
            <a:r>
              <a:rPr lang="en-US" b="1" dirty="0" smtClean="0">
                <a:solidFill>
                  <a:schemeClr val="bg1"/>
                </a:solidFill>
              </a:rPr>
              <a:t> </a:t>
            </a:r>
            <a:r>
              <a:rPr lang="en-US" b="1" dirty="0" err="1" smtClean="0">
                <a:solidFill>
                  <a:schemeClr val="bg1"/>
                </a:solidFill>
              </a:rPr>
              <a:t>kham</a:t>
            </a:r>
            <a:r>
              <a:rPr lang="en-US" b="1" dirty="0" smtClean="0">
                <a:solidFill>
                  <a:schemeClr val="bg1"/>
                </a:solidFill>
              </a:rPr>
              <a:t> </a:t>
            </a:r>
            <a:r>
              <a:rPr lang="en-US" b="1" dirty="0" err="1" smtClean="0">
                <a:solidFill>
                  <a:schemeClr val="bg1"/>
                </a:solidFill>
              </a:rPr>
              <a:t>khảo</a:t>
            </a:r>
            <a:r>
              <a:rPr lang="vi-VN" b="1" dirty="0" smtClean="0">
                <a:solidFill>
                  <a:schemeClr val="bg1"/>
                </a:solidFill>
              </a:rPr>
              <a:t>:</a:t>
            </a:r>
            <a:endParaRPr lang="vi-VN" dirty="0">
              <a:solidFill>
                <a:schemeClr val="bg1"/>
              </a:solidFill>
            </a:endParaRPr>
          </a:p>
          <a:p>
            <a:pPr marL="0" indent="0">
              <a:buNone/>
            </a:pPr>
            <a:r>
              <a:rPr lang="vi-VN" dirty="0">
                <a:solidFill>
                  <a:srgbClr val="FFFF00"/>
                </a:solidFill>
              </a:rPr>
              <a:t>- Cánh diều giống cái lưỡi liềm bị bỏ quên sau mùa gặt.</a:t>
            </a:r>
          </a:p>
          <a:p>
            <a:pPr marL="0" indent="0">
              <a:buNone/>
            </a:pPr>
            <a:r>
              <a:rPr lang="vi-VN" dirty="0">
                <a:solidFill>
                  <a:srgbClr val="FFFF00"/>
                </a:solidFill>
              </a:rPr>
              <a:t>- Cánh diều cong cong giống miếng cau bà ăn mỗi chiều.</a:t>
            </a:r>
          </a:p>
          <a:p>
            <a:pPr marL="0" indent="0">
              <a:buNone/>
            </a:pPr>
            <a:r>
              <a:rPr lang="vi-VN" dirty="0">
                <a:solidFill>
                  <a:srgbClr val="FFFF00"/>
                </a:solidFill>
              </a:rPr>
              <a:t>- Cánh diều giống chiếc thuyền trên sông.</a:t>
            </a:r>
          </a:p>
          <a:p>
            <a:pPr marL="0" indent="0">
              <a:buNone/>
            </a:pPr>
            <a:r>
              <a:rPr lang="vi-VN" dirty="0">
                <a:solidFill>
                  <a:srgbClr val="FFFF00"/>
                </a:solidFill>
              </a:rPr>
              <a:t/>
            </a:r>
            <a:br>
              <a:rPr lang="vi-VN" dirty="0">
                <a:solidFill>
                  <a:srgbClr val="FFFF00"/>
                </a:solidFill>
              </a:rPr>
            </a:br>
            <a:endParaRPr lang="en-US" dirty="0">
              <a:solidFill>
                <a:srgbClr val="FFFF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537" y="5181600"/>
            <a:ext cx="1541463" cy="154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0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80">
                                          <p:stCondLst>
                                            <p:cond delay="0"/>
                                          </p:stCondLst>
                                        </p:cTn>
                                        <p:tgtEl>
                                          <p:spTgt spid="3">
                                            <p:txEl>
                                              <p:pRg st="2" end="2"/>
                                            </p:txEl>
                                          </p:spTgt>
                                        </p:tgtEl>
                                      </p:cBhvr>
                                    </p:animEffect>
                                    <p:anim calcmode="lin" valueType="num">
                                      <p:cBhvr>
                                        <p:cTn id="2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2" end="2"/>
                                            </p:txEl>
                                          </p:spTgt>
                                        </p:tgtEl>
                                      </p:cBhvr>
                                      <p:to x="100000" y="60000"/>
                                    </p:animScale>
                                    <p:animScale>
                                      <p:cBhvr>
                                        <p:cTn id="26" dur="166" decel="50000">
                                          <p:stCondLst>
                                            <p:cond delay="676"/>
                                          </p:stCondLst>
                                        </p:cTn>
                                        <p:tgtEl>
                                          <p:spTgt spid="3">
                                            <p:txEl>
                                              <p:pRg st="2" end="2"/>
                                            </p:txEl>
                                          </p:spTgt>
                                        </p:tgtEl>
                                      </p:cBhvr>
                                      <p:to x="100000" y="100000"/>
                                    </p:animScale>
                                    <p:animScale>
                                      <p:cBhvr>
                                        <p:cTn id="27" dur="26">
                                          <p:stCondLst>
                                            <p:cond delay="1312"/>
                                          </p:stCondLst>
                                        </p:cTn>
                                        <p:tgtEl>
                                          <p:spTgt spid="3">
                                            <p:txEl>
                                              <p:pRg st="2" end="2"/>
                                            </p:txEl>
                                          </p:spTgt>
                                        </p:tgtEl>
                                      </p:cBhvr>
                                      <p:to x="100000" y="80000"/>
                                    </p:animScale>
                                    <p:animScale>
                                      <p:cBhvr>
                                        <p:cTn id="28" dur="166" decel="50000">
                                          <p:stCondLst>
                                            <p:cond delay="1338"/>
                                          </p:stCondLst>
                                        </p:cTn>
                                        <p:tgtEl>
                                          <p:spTgt spid="3">
                                            <p:txEl>
                                              <p:pRg st="2" end="2"/>
                                            </p:txEl>
                                          </p:spTgt>
                                        </p:tgtEl>
                                      </p:cBhvr>
                                      <p:to x="100000" y="100000"/>
                                    </p:animScale>
                                    <p:animScale>
                                      <p:cBhvr>
                                        <p:cTn id="29" dur="26">
                                          <p:stCondLst>
                                            <p:cond delay="1642"/>
                                          </p:stCondLst>
                                        </p:cTn>
                                        <p:tgtEl>
                                          <p:spTgt spid="3">
                                            <p:txEl>
                                              <p:pRg st="2" end="2"/>
                                            </p:txEl>
                                          </p:spTgt>
                                        </p:tgtEl>
                                      </p:cBhvr>
                                      <p:to x="100000" y="90000"/>
                                    </p:animScale>
                                    <p:animScale>
                                      <p:cBhvr>
                                        <p:cTn id="30" dur="166" decel="50000">
                                          <p:stCondLst>
                                            <p:cond delay="1668"/>
                                          </p:stCondLst>
                                        </p:cTn>
                                        <p:tgtEl>
                                          <p:spTgt spid="3">
                                            <p:txEl>
                                              <p:pRg st="2" end="2"/>
                                            </p:txEl>
                                          </p:spTgt>
                                        </p:tgtEl>
                                      </p:cBhvr>
                                      <p:to x="100000" y="100000"/>
                                    </p:animScale>
                                    <p:animScale>
                                      <p:cBhvr>
                                        <p:cTn id="31" dur="26">
                                          <p:stCondLst>
                                            <p:cond delay="1808"/>
                                          </p:stCondLst>
                                        </p:cTn>
                                        <p:tgtEl>
                                          <p:spTgt spid="3">
                                            <p:txEl>
                                              <p:pRg st="2" end="2"/>
                                            </p:txEl>
                                          </p:spTgt>
                                        </p:tgtEl>
                                      </p:cBhvr>
                                      <p:to x="100000" y="95000"/>
                                    </p:animScale>
                                    <p:animScale>
                                      <p:cBhvr>
                                        <p:cTn id="32" dur="166" decel="50000">
                                          <p:stCondLst>
                                            <p:cond delay="1834"/>
                                          </p:stCondLst>
                                        </p:cTn>
                                        <p:tgtEl>
                                          <p:spTgt spid="3">
                                            <p:txEl>
                                              <p:pRg st="2" end="2"/>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80">
                                          <p:stCondLst>
                                            <p:cond delay="0"/>
                                          </p:stCondLst>
                                        </p:cTn>
                                        <p:tgtEl>
                                          <p:spTgt spid="3">
                                            <p:txEl>
                                              <p:pRg st="3" end="3"/>
                                            </p:txEl>
                                          </p:spTgt>
                                        </p:tgtEl>
                                      </p:cBhvr>
                                    </p:animEffect>
                                    <p:anim calcmode="lin" valueType="num">
                                      <p:cBhvr>
                                        <p:cTn id="3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3" end="3"/>
                                            </p:txEl>
                                          </p:spTgt>
                                        </p:tgtEl>
                                      </p:cBhvr>
                                      <p:to x="100000" y="60000"/>
                                    </p:animScale>
                                    <p:animScale>
                                      <p:cBhvr>
                                        <p:cTn id="44" dur="166" decel="50000">
                                          <p:stCondLst>
                                            <p:cond delay="676"/>
                                          </p:stCondLst>
                                        </p:cTn>
                                        <p:tgtEl>
                                          <p:spTgt spid="3">
                                            <p:txEl>
                                              <p:pRg st="3" end="3"/>
                                            </p:txEl>
                                          </p:spTgt>
                                        </p:tgtEl>
                                      </p:cBhvr>
                                      <p:to x="100000" y="100000"/>
                                    </p:animScale>
                                    <p:animScale>
                                      <p:cBhvr>
                                        <p:cTn id="45" dur="26">
                                          <p:stCondLst>
                                            <p:cond delay="1312"/>
                                          </p:stCondLst>
                                        </p:cTn>
                                        <p:tgtEl>
                                          <p:spTgt spid="3">
                                            <p:txEl>
                                              <p:pRg st="3" end="3"/>
                                            </p:txEl>
                                          </p:spTgt>
                                        </p:tgtEl>
                                      </p:cBhvr>
                                      <p:to x="100000" y="80000"/>
                                    </p:animScale>
                                    <p:animScale>
                                      <p:cBhvr>
                                        <p:cTn id="46" dur="166" decel="50000">
                                          <p:stCondLst>
                                            <p:cond delay="1338"/>
                                          </p:stCondLst>
                                        </p:cTn>
                                        <p:tgtEl>
                                          <p:spTgt spid="3">
                                            <p:txEl>
                                              <p:pRg st="3" end="3"/>
                                            </p:txEl>
                                          </p:spTgt>
                                        </p:tgtEl>
                                      </p:cBhvr>
                                      <p:to x="100000" y="100000"/>
                                    </p:animScale>
                                    <p:animScale>
                                      <p:cBhvr>
                                        <p:cTn id="47" dur="26">
                                          <p:stCondLst>
                                            <p:cond delay="1642"/>
                                          </p:stCondLst>
                                        </p:cTn>
                                        <p:tgtEl>
                                          <p:spTgt spid="3">
                                            <p:txEl>
                                              <p:pRg st="3" end="3"/>
                                            </p:txEl>
                                          </p:spTgt>
                                        </p:tgtEl>
                                      </p:cBhvr>
                                      <p:to x="100000" y="90000"/>
                                    </p:animScale>
                                    <p:animScale>
                                      <p:cBhvr>
                                        <p:cTn id="48" dur="166" decel="50000">
                                          <p:stCondLst>
                                            <p:cond delay="1668"/>
                                          </p:stCondLst>
                                        </p:cTn>
                                        <p:tgtEl>
                                          <p:spTgt spid="3">
                                            <p:txEl>
                                              <p:pRg st="3" end="3"/>
                                            </p:txEl>
                                          </p:spTgt>
                                        </p:tgtEl>
                                      </p:cBhvr>
                                      <p:to x="100000" y="100000"/>
                                    </p:animScale>
                                    <p:animScale>
                                      <p:cBhvr>
                                        <p:cTn id="49" dur="26">
                                          <p:stCondLst>
                                            <p:cond delay="1808"/>
                                          </p:stCondLst>
                                        </p:cTn>
                                        <p:tgtEl>
                                          <p:spTgt spid="3">
                                            <p:txEl>
                                              <p:pRg st="3" end="3"/>
                                            </p:txEl>
                                          </p:spTgt>
                                        </p:tgtEl>
                                      </p:cBhvr>
                                      <p:to x="100000" y="95000"/>
                                    </p:animScale>
                                    <p:animScale>
                                      <p:cBhvr>
                                        <p:cTn id="5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rgbClr val="92D050"/>
          </a:solidFill>
        </p:spPr>
        <p:txBody>
          <a:bodyPr>
            <a:normAutofit fontScale="90000"/>
          </a:bodyPr>
          <a:lstStyle/>
          <a:p>
            <a:r>
              <a:rPr lang="en-US" dirty="0" err="1" smtClean="0"/>
              <a:t>Viết</a:t>
            </a:r>
            <a:endParaRPr lang="en-US" dirty="0"/>
          </a:p>
        </p:txBody>
      </p:sp>
      <p:sp>
        <p:nvSpPr>
          <p:cNvPr id="3" name="Content Placeholder 2"/>
          <p:cNvSpPr>
            <a:spLocks noGrp="1"/>
          </p:cNvSpPr>
          <p:nvPr>
            <p:ph idx="1"/>
          </p:nvPr>
        </p:nvSpPr>
        <p:spPr>
          <a:xfrm>
            <a:off x="457200" y="990600"/>
            <a:ext cx="8229600" cy="5562600"/>
          </a:xfrm>
        </p:spPr>
        <p:txBody>
          <a:bodyPr>
            <a:normAutofit fontScale="92500"/>
          </a:bodyPr>
          <a:lstStyle/>
          <a:p>
            <a:pPr marL="0" indent="0">
              <a:buNone/>
            </a:pPr>
            <a:r>
              <a:rPr lang="en-US" b="1" dirty="0" err="1">
                <a:solidFill>
                  <a:schemeClr val="bg1"/>
                </a:solidFill>
              </a:rPr>
              <a:t>Câu</a:t>
            </a:r>
            <a:r>
              <a:rPr lang="en-US" b="1" dirty="0">
                <a:solidFill>
                  <a:schemeClr val="bg1"/>
                </a:solidFill>
              </a:rPr>
              <a:t> 1: </a:t>
            </a:r>
            <a:r>
              <a:rPr lang="en-US" b="1" dirty="0" err="1">
                <a:solidFill>
                  <a:schemeClr val="bg1"/>
                </a:solidFill>
              </a:rPr>
              <a:t>Viết</a:t>
            </a:r>
            <a:r>
              <a:rPr lang="en-US" b="1" dirty="0">
                <a:solidFill>
                  <a:schemeClr val="bg1"/>
                </a:solidFill>
              </a:rPr>
              <a:t> </a:t>
            </a:r>
            <a:r>
              <a:rPr lang="en-US" b="1" dirty="0" err="1">
                <a:solidFill>
                  <a:schemeClr val="bg1"/>
                </a:solidFill>
              </a:rPr>
              <a:t>chữ</a:t>
            </a:r>
            <a:r>
              <a:rPr lang="en-US" b="1" dirty="0">
                <a:solidFill>
                  <a:schemeClr val="bg1"/>
                </a:solidFill>
              </a:rPr>
              <a:t> </a:t>
            </a:r>
            <a:r>
              <a:rPr lang="en-US" b="1" dirty="0" err="1">
                <a:solidFill>
                  <a:schemeClr val="bg1"/>
                </a:solidFill>
              </a:rPr>
              <a:t>hoa</a:t>
            </a:r>
            <a:r>
              <a:rPr lang="en-US" b="1" dirty="0">
                <a:solidFill>
                  <a:schemeClr val="bg1"/>
                </a:solidFill>
              </a:rPr>
              <a:t> </a:t>
            </a:r>
            <a:r>
              <a:rPr lang="en-US" b="1" i="1" dirty="0" smtClean="0">
                <a:solidFill>
                  <a:schemeClr val="bg1"/>
                </a:solidFill>
              </a:rPr>
              <a:t>L</a:t>
            </a:r>
          </a:p>
          <a:p>
            <a:pPr marL="0" indent="0">
              <a:buNone/>
            </a:pPr>
            <a:endParaRPr lang="en-US" b="1" i="1" dirty="0">
              <a:solidFill>
                <a:schemeClr val="bg1"/>
              </a:solidFill>
            </a:endParaRPr>
          </a:p>
          <a:p>
            <a:pPr marL="0" indent="0">
              <a:buNone/>
            </a:pPr>
            <a:endParaRPr lang="en-US" b="1" i="1" dirty="0" smtClean="0">
              <a:solidFill>
                <a:schemeClr val="bg1"/>
              </a:solidFill>
            </a:endParaRPr>
          </a:p>
          <a:p>
            <a:pPr marL="0" indent="0">
              <a:buNone/>
            </a:pPr>
            <a:endParaRPr lang="en-US" b="1" i="1" dirty="0">
              <a:solidFill>
                <a:schemeClr val="bg1"/>
              </a:solidFill>
            </a:endParaRPr>
          </a:p>
          <a:p>
            <a:pPr marL="0" indent="0">
              <a:buNone/>
            </a:pPr>
            <a:endParaRPr lang="en-US" b="1" i="1" dirty="0" smtClean="0">
              <a:solidFill>
                <a:schemeClr val="bg1"/>
              </a:solidFill>
            </a:endParaRPr>
          </a:p>
          <a:p>
            <a:pPr marL="0" indent="0">
              <a:buNone/>
            </a:pPr>
            <a:endParaRPr lang="en-US" b="1" i="1" dirty="0">
              <a:solidFill>
                <a:schemeClr val="bg1"/>
              </a:solidFill>
            </a:endParaRPr>
          </a:p>
          <a:p>
            <a:pPr marL="0" indent="0">
              <a:buNone/>
            </a:pPr>
            <a:endParaRPr lang="en-US" dirty="0" smtClean="0">
              <a:solidFill>
                <a:schemeClr val="bg1"/>
              </a:solidFill>
            </a:endParaRPr>
          </a:p>
          <a:p>
            <a:pPr marL="0" indent="0">
              <a:buNone/>
            </a:pPr>
            <a:r>
              <a:rPr lang="en-US" b="1" dirty="0" err="1" smtClean="0">
                <a:solidFill>
                  <a:schemeClr val="bg1"/>
                </a:solidFill>
              </a:rPr>
              <a:t>Câu</a:t>
            </a:r>
            <a:r>
              <a:rPr lang="en-US" b="1" dirty="0" smtClean="0">
                <a:solidFill>
                  <a:schemeClr val="bg1"/>
                </a:solidFill>
              </a:rPr>
              <a:t> </a:t>
            </a:r>
            <a:r>
              <a:rPr lang="en-US" b="1" dirty="0">
                <a:solidFill>
                  <a:schemeClr val="bg1"/>
                </a:solidFill>
              </a:rPr>
              <a:t>2: </a:t>
            </a:r>
            <a:r>
              <a:rPr lang="en-US" b="1" dirty="0" err="1">
                <a:solidFill>
                  <a:schemeClr val="bg1"/>
                </a:solidFill>
              </a:rPr>
              <a:t>Viết</a:t>
            </a:r>
            <a:r>
              <a:rPr lang="en-US" b="1" dirty="0">
                <a:solidFill>
                  <a:schemeClr val="bg1"/>
                </a:solidFill>
              </a:rPr>
              <a:t> </a:t>
            </a:r>
            <a:r>
              <a:rPr lang="en-US" b="1" dirty="0" err="1">
                <a:solidFill>
                  <a:schemeClr val="bg1"/>
                </a:solidFill>
              </a:rPr>
              <a:t>ứng</a:t>
            </a:r>
            <a:r>
              <a:rPr lang="en-US" b="1" dirty="0">
                <a:solidFill>
                  <a:schemeClr val="bg1"/>
                </a:solidFill>
              </a:rPr>
              <a:t> </a:t>
            </a:r>
            <a:r>
              <a:rPr lang="en-US" b="1" dirty="0" err="1">
                <a:solidFill>
                  <a:schemeClr val="bg1"/>
                </a:solidFill>
              </a:rPr>
              <a:t>dụng</a:t>
            </a:r>
            <a:r>
              <a:rPr lang="en-US" b="1" dirty="0">
                <a:solidFill>
                  <a:schemeClr val="bg1"/>
                </a:solidFill>
              </a:rPr>
              <a:t>: </a:t>
            </a:r>
            <a:r>
              <a:rPr lang="en-US" b="1" i="1" dirty="0" err="1">
                <a:solidFill>
                  <a:schemeClr val="bg1"/>
                </a:solidFill>
              </a:rPr>
              <a:t>Làng</a:t>
            </a:r>
            <a:r>
              <a:rPr lang="en-US" b="1" i="1" dirty="0">
                <a:solidFill>
                  <a:schemeClr val="bg1"/>
                </a:solidFill>
              </a:rPr>
              <a:t> </a:t>
            </a:r>
            <a:r>
              <a:rPr lang="en-US" b="1" i="1" dirty="0" err="1">
                <a:solidFill>
                  <a:schemeClr val="bg1"/>
                </a:solidFill>
              </a:rPr>
              <a:t>quê</a:t>
            </a:r>
            <a:r>
              <a:rPr lang="en-US" b="1" i="1" dirty="0">
                <a:solidFill>
                  <a:schemeClr val="bg1"/>
                </a:solidFill>
              </a:rPr>
              <a:t> </a:t>
            </a:r>
            <a:r>
              <a:rPr lang="en-US" b="1" i="1" dirty="0" err="1">
                <a:solidFill>
                  <a:schemeClr val="bg1"/>
                </a:solidFill>
              </a:rPr>
              <a:t>xanh</a:t>
            </a:r>
            <a:r>
              <a:rPr lang="en-US" b="1" i="1" dirty="0">
                <a:solidFill>
                  <a:schemeClr val="bg1"/>
                </a:solidFill>
              </a:rPr>
              <a:t> </a:t>
            </a:r>
            <a:r>
              <a:rPr lang="en-US" b="1" i="1" dirty="0" err="1">
                <a:solidFill>
                  <a:schemeClr val="bg1"/>
                </a:solidFill>
              </a:rPr>
              <a:t>mát</a:t>
            </a:r>
            <a:r>
              <a:rPr lang="en-US" b="1" i="1" dirty="0">
                <a:solidFill>
                  <a:schemeClr val="bg1"/>
                </a:solidFill>
              </a:rPr>
              <a:t> </a:t>
            </a:r>
            <a:r>
              <a:rPr lang="en-US" b="1" i="1" dirty="0" err="1">
                <a:solidFill>
                  <a:schemeClr val="bg1"/>
                </a:solidFill>
              </a:rPr>
              <a:t>bóng</a:t>
            </a:r>
            <a:r>
              <a:rPr lang="en-US" b="1" i="1" dirty="0">
                <a:solidFill>
                  <a:schemeClr val="bg1"/>
                </a:solidFill>
              </a:rPr>
              <a:t> </a:t>
            </a:r>
            <a:r>
              <a:rPr lang="en-US" b="1" i="1" dirty="0" err="1">
                <a:solidFill>
                  <a:schemeClr val="bg1"/>
                </a:solidFill>
              </a:rPr>
              <a:t>tre</a:t>
            </a:r>
            <a:r>
              <a:rPr lang="en-US" b="1" dirty="0">
                <a:solidFill>
                  <a:schemeClr val="bg1"/>
                </a:solidFill>
              </a:rPr>
              <a:t/>
            </a:r>
            <a:br>
              <a:rPr lang="en-US" b="1" dirty="0">
                <a:solidFill>
                  <a:schemeClr val="bg1"/>
                </a:solidFill>
              </a:rPr>
            </a:br>
            <a:r>
              <a:rPr lang="en-US" dirty="0">
                <a:solidFill>
                  <a:schemeClr val="bg1"/>
                </a:solidFill>
              </a:rPr>
              <a:t/>
            </a:r>
            <a:br>
              <a:rPr lang="en-US" dirty="0">
                <a:solidFill>
                  <a:schemeClr val="bg1"/>
                </a:solidFill>
              </a:rPr>
            </a:b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1634836"/>
            <a:ext cx="54959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76200"/>
            <a:ext cx="1397290" cy="139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3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anim calcmode="lin" valueType="num">
                                      <p:cBhvr>
                                        <p:cTn id="21" dur="2000" fill="hold"/>
                                        <p:tgtEl>
                                          <p:spTgt spid="1026"/>
                                        </p:tgtEl>
                                        <p:attrNameLst>
                                          <p:attrName>ppt_w</p:attrName>
                                        </p:attrNameLst>
                                      </p:cBhvr>
                                      <p:tavLst>
                                        <p:tav tm="0" fmla="#ppt_w*sin(2.5*pi*$)">
                                          <p:val>
                                            <p:fltVal val="0"/>
                                          </p:val>
                                        </p:tav>
                                        <p:tav tm="100000">
                                          <p:val>
                                            <p:fltVal val="1"/>
                                          </p:val>
                                        </p:tav>
                                      </p:tavLst>
                                    </p:anim>
                                    <p:anim calcmode="lin" valueType="num">
                                      <p:cBhvr>
                                        <p:cTn id="2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ircle(in)">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92D050"/>
          </a:solidFill>
        </p:spPr>
        <p:txBody>
          <a:bodyPr>
            <a:normAutofit fontScale="90000"/>
          </a:bodyPr>
          <a:lstStyle/>
          <a:p>
            <a:r>
              <a:rPr lang="en-US" dirty="0" err="1" smtClean="0"/>
              <a:t>Kể</a:t>
            </a:r>
            <a:r>
              <a:rPr lang="en-US" dirty="0" smtClean="0"/>
              <a:t> </a:t>
            </a:r>
            <a:r>
              <a:rPr lang="en-US" dirty="0" err="1" smtClean="0"/>
              <a:t>chuyện</a:t>
            </a:r>
            <a:r>
              <a:rPr lang="en-US" dirty="0" smtClean="0"/>
              <a:t>: </a:t>
            </a:r>
            <a:r>
              <a:rPr lang="en-US" dirty="0" err="1" smtClean="0"/>
              <a:t>Chúng</a:t>
            </a:r>
            <a:r>
              <a:rPr lang="en-US" dirty="0" smtClean="0"/>
              <a:t> </a:t>
            </a:r>
            <a:r>
              <a:rPr lang="en-US" dirty="0" err="1" smtClean="0"/>
              <a:t>mình</a:t>
            </a:r>
            <a:r>
              <a:rPr lang="en-US" dirty="0" smtClean="0"/>
              <a:t> </a:t>
            </a:r>
            <a:r>
              <a:rPr lang="en-US" dirty="0" err="1" smtClean="0"/>
              <a:t>là</a:t>
            </a:r>
            <a:r>
              <a:rPr lang="en-US" dirty="0" smtClean="0"/>
              <a:t> </a:t>
            </a:r>
            <a:r>
              <a:rPr lang="en-US" dirty="0" err="1" smtClean="0"/>
              <a:t>bạn</a:t>
            </a:r>
            <a:endParaRPr lang="en-US" dirty="0"/>
          </a:p>
        </p:txBody>
      </p:sp>
      <p:pic>
        <p:nvPicPr>
          <p:cNvPr id="4" name="Chúng mình là bạn - Kể chuyện lớp 2- Bộ sách Kết nối tri thức với cuộc sống- Cô Thu Tiểu học- #7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143000"/>
            <a:ext cx="7937500" cy="5059363"/>
          </a:xfrm>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891" y="838200"/>
            <a:ext cx="14668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00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92D050"/>
          </a:solidFill>
        </p:spPr>
        <p:txBody>
          <a:bodyPr>
            <a:normAutofit fontScale="90000"/>
          </a:bodyPr>
          <a:lstStyle/>
          <a:p>
            <a:r>
              <a:rPr lang="en-US" dirty="0" err="1" smtClean="0"/>
              <a:t>Dặn</a:t>
            </a:r>
            <a:r>
              <a:rPr lang="en-US" dirty="0" smtClean="0"/>
              <a:t> </a:t>
            </a:r>
            <a:r>
              <a:rPr lang="en-US" dirty="0" err="1" smtClean="0"/>
              <a:t>dò</a:t>
            </a:r>
            <a:endParaRPr lang="en-US" dirty="0"/>
          </a:p>
        </p:txBody>
      </p:sp>
      <p:sp>
        <p:nvSpPr>
          <p:cNvPr id="3" name="Content Placeholder 2"/>
          <p:cNvSpPr>
            <a:spLocks noGrp="1"/>
          </p:cNvSpPr>
          <p:nvPr>
            <p:ph idx="1"/>
          </p:nvPr>
        </p:nvSpPr>
        <p:spPr>
          <a:xfrm>
            <a:off x="1981200" y="990601"/>
            <a:ext cx="5410200" cy="3886200"/>
          </a:xfrm>
          <a:solidFill>
            <a:schemeClr val="accent6">
              <a:lumMod val="40000"/>
              <a:lumOff val="60000"/>
            </a:schemeClr>
          </a:solidFill>
        </p:spPr>
        <p:txBody>
          <a:bodyPr>
            <a:normAutofit fontScale="92500"/>
          </a:bodyPr>
          <a:lstStyle/>
          <a:p>
            <a:pPr>
              <a:buFont typeface="Wingdings" pitchFamily="2" charset="2"/>
              <a:buChar char="v"/>
            </a:pPr>
            <a:r>
              <a:rPr lang="en-US" dirty="0"/>
              <a:t> </a:t>
            </a:r>
            <a:r>
              <a:rPr lang="en-US" dirty="0" err="1" smtClean="0"/>
              <a:t>Xem</a:t>
            </a:r>
            <a:r>
              <a:rPr lang="en-US" dirty="0" smtClean="0"/>
              <a:t> </a:t>
            </a:r>
            <a:r>
              <a:rPr lang="en-US" dirty="0" err="1" smtClean="0"/>
              <a:t>lại</a:t>
            </a:r>
            <a:r>
              <a:rPr lang="en-US" dirty="0" smtClean="0"/>
              <a:t> </a:t>
            </a:r>
            <a:r>
              <a:rPr lang="en-US" dirty="0" err="1" smtClean="0"/>
              <a:t>bài</a:t>
            </a:r>
            <a:r>
              <a:rPr lang="en-US" dirty="0" smtClean="0"/>
              <a:t> </a:t>
            </a:r>
            <a:r>
              <a:rPr lang="en-US" dirty="0" err="1" smtClean="0"/>
              <a:t>học</a:t>
            </a:r>
            <a:endParaRPr lang="en-US" dirty="0" smtClean="0"/>
          </a:p>
          <a:p>
            <a:pPr>
              <a:buFont typeface="Wingdings" pitchFamily="2" charset="2"/>
              <a:buChar char="v"/>
            </a:pPr>
            <a:r>
              <a:rPr lang="en-US" dirty="0"/>
              <a:t> </a:t>
            </a:r>
            <a:r>
              <a:rPr lang="en-US" dirty="0" err="1" smtClean="0"/>
              <a:t>Học</a:t>
            </a:r>
            <a:r>
              <a:rPr lang="en-US" dirty="0" smtClean="0"/>
              <a:t> </a:t>
            </a:r>
            <a:r>
              <a:rPr lang="en-US" dirty="0" err="1" smtClean="0"/>
              <a:t>thuộc</a:t>
            </a:r>
            <a:r>
              <a:rPr lang="en-US" dirty="0" smtClean="0"/>
              <a:t> </a:t>
            </a:r>
            <a:r>
              <a:rPr lang="en-US" dirty="0" err="1" smtClean="0"/>
              <a:t>lòng</a:t>
            </a:r>
            <a:r>
              <a:rPr lang="en-US" dirty="0" smtClean="0"/>
              <a:t> </a:t>
            </a:r>
            <a:r>
              <a:rPr lang="en-US" dirty="0" err="1" smtClean="0"/>
              <a:t>khổ</a:t>
            </a:r>
            <a:r>
              <a:rPr lang="en-US" dirty="0" smtClean="0"/>
              <a:t> </a:t>
            </a:r>
            <a:r>
              <a:rPr lang="en-US" dirty="0" err="1" smtClean="0"/>
              <a:t>thơ</a:t>
            </a:r>
            <a:r>
              <a:rPr lang="en-US" dirty="0" smtClean="0"/>
              <a:t> </a:t>
            </a:r>
            <a:r>
              <a:rPr lang="en-US" dirty="0" err="1" smtClean="0"/>
              <a:t>em</a:t>
            </a:r>
            <a:r>
              <a:rPr lang="en-US" dirty="0" smtClean="0"/>
              <a:t> </a:t>
            </a:r>
            <a:r>
              <a:rPr lang="en-US" dirty="0" err="1" smtClean="0"/>
              <a:t>thích</a:t>
            </a:r>
            <a:endParaRPr lang="en-US" dirty="0" smtClean="0"/>
          </a:p>
          <a:p>
            <a:pPr>
              <a:buFont typeface="Wingdings" pitchFamily="2" charset="2"/>
              <a:buChar char="v"/>
            </a:pPr>
            <a:r>
              <a:rPr lang="en-US" dirty="0"/>
              <a:t> </a:t>
            </a:r>
            <a:r>
              <a:rPr lang="en-US" dirty="0" err="1" smtClean="0"/>
              <a:t>Viết</a:t>
            </a:r>
            <a:r>
              <a:rPr lang="en-US" dirty="0" smtClean="0"/>
              <a:t> </a:t>
            </a:r>
            <a:r>
              <a:rPr lang="en-US" dirty="0" err="1" smtClean="0"/>
              <a:t>chữ</a:t>
            </a:r>
            <a:r>
              <a:rPr lang="en-US" dirty="0" smtClean="0"/>
              <a:t> </a:t>
            </a:r>
            <a:r>
              <a:rPr lang="en-US" dirty="0" err="1" smtClean="0"/>
              <a:t>hoa</a:t>
            </a:r>
            <a:r>
              <a:rPr lang="en-US" dirty="0"/>
              <a:t> </a:t>
            </a:r>
            <a:r>
              <a:rPr lang="en-US" dirty="0" smtClean="0"/>
              <a:t>“L” </a:t>
            </a:r>
            <a:r>
              <a:rPr lang="en-US" dirty="0" err="1" smtClean="0"/>
              <a:t>trong</a:t>
            </a:r>
            <a:r>
              <a:rPr lang="en-US" dirty="0" smtClean="0"/>
              <a:t> </a:t>
            </a:r>
            <a:r>
              <a:rPr lang="en-US" dirty="0" err="1" smtClean="0"/>
              <a:t>sách</a:t>
            </a:r>
            <a:r>
              <a:rPr lang="en-US" dirty="0" smtClean="0"/>
              <a:t> </a:t>
            </a:r>
            <a:r>
              <a:rPr lang="en-US" dirty="0" err="1" smtClean="0"/>
              <a:t>tập</a:t>
            </a:r>
            <a:r>
              <a:rPr lang="en-US" dirty="0" smtClean="0"/>
              <a:t> </a:t>
            </a:r>
            <a:r>
              <a:rPr lang="en-US" dirty="0" err="1" smtClean="0"/>
              <a:t>viết</a:t>
            </a:r>
            <a:r>
              <a:rPr lang="en-US" dirty="0" smtClean="0"/>
              <a:t> </a:t>
            </a:r>
            <a:r>
              <a:rPr lang="en-US" dirty="0" err="1" smtClean="0"/>
              <a:t>trang</a:t>
            </a:r>
            <a:r>
              <a:rPr lang="en-US" dirty="0" smtClean="0"/>
              <a:t> 26</a:t>
            </a:r>
          </a:p>
          <a:p>
            <a:pPr>
              <a:buFont typeface="Wingdings" pitchFamily="2" charset="2"/>
              <a:buChar char="v"/>
            </a:pPr>
            <a:r>
              <a:rPr lang="en-US" dirty="0" err="1" smtClean="0"/>
              <a:t>Làm</a:t>
            </a:r>
            <a:r>
              <a:rPr lang="en-US" dirty="0" smtClean="0"/>
              <a:t> </a:t>
            </a:r>
            <a:r>
              <a:rPr lang="en-US" dirty="0" err="1" smtClean="0"/>
              <a:t>bài</a:t>
            </a:r>
            <a:r>
              <a:rPr lang="en-US" dirty="0" smtClean="0"/>
              <a:t> </a:t>
            </a:r>
            <a:r>
              <a:rPr lang="en-US" dirty="0" err="1" smtClean="0"/>
              <a:t>tập</a:t>
            </a:r>
            <a:r>
              <a:rPr lang="en-US" dirty="0" smtClean="0"/>
              <a:t> </a:t>
            </a:r>
            <a:r>
              <a:rPr lang="en-US" dirty="0" err="1" smtClean="0"/>
              <a:t>trong</a:t>
            </a:r>
            <a:r>
              <a:rPr lang="en-US" dirty="0" smtClean="0"/>
              <a:t> </a:t>
            </a:r>
            <a:r>
              <a:rPr lang="en-US" dirty="0" err="1" smtClean="0"/>
              <a:t>sách</a:t>
            </a:r>
            <a:r>
              <a:rPr lang="en-US" dirty="0" smtClean="0"/>
              <a:t> </a:t>
            </a:r>
            <a:r>
              <a:rPr lang="en-US" dirty="0" err="1" smtClean="0"/>
              <a:t>bài</a:t>
            </a:r>
            <a:r>
              <a:rPr lang="en-US" dirty="0" smtClean="0"/>
              <a:t> </a:t>
            </a:r>
            <a:r>
              <a:rPr lang="en-US" dirty="0" err="1" smtClean="0"/>
              <a:t>tập</a:t>
            </a:r>
            <a:endParaRPr lang="en-US" dirty="0" smtClean="0"/>
          </a:p>
          <a:p>
            <a:pPr>
              <a:buFont typeface="Wingdings" pitchFamily="2" charset="2"/>
              <a:buChar char="v"/>
            </a:pPr>
            <a:r>
              <a:rPr lang="en-US" dirty="0" err="1" smtClean="0"/>
              <a:t>Xem</a:t>
            </a:r>
            <a:r>
              <a:rPr lang="en-US" dirty="0" smtClean="0"/>
              <a:t> </a:t>
            </a:r>
            <a:r>
              <a:rPr lang="en-US" dirty="0" err="1" smtClean="0"/>
              <a:t>trước</a:t>
            </a:r>
            <a:r>
              <a:rPr lang="en-US" dirty="0" smtClean="0"/>
              <a:t> </a:t>
            </a:r>
            <a:r>
              <a:rPr lang="en-US" dirty="0" err="1" smtClean="0"/>
              <a:t>bài</a:t>
            </a:r>
            <a:r>
              <a:rPr lang="en-US" dirty="0" smtClean="0"/>
              <a:t>: “ </a:t>
            </a:r>
            <a:r>
              <a:rPr lang="en-US" dirty="0" err="1" smtClean="0"/>
              <a:t>Tớ</a:t>
            </a:r>
            <a:r>
              <a:rPr lang="en-US" dirty="0" smtClean="0"/>
              <a:t> </a:t>
            </a:r>
            <a:r>
              <a:rPr lang="en-US" dirty="0" err="1" smtClean="0"/>
              <a:t>Là</a:t>
            </a:r>
            <a:r>
              <a:rPr lang="en-US" dirty="0" smtClean="0"/>
              <a:t> </a:t>
            </a:r>
            <a:r>
              <a:rPr lang="en-US" dirty="0" err="1" smtClean="0"/>
              <a:t>Lê-gô</a:t>
            </a:r>
            <a:r>
              <a:rPr lang="en-US" dirty="0" smtClean="0"/>
              <a:t>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00600"/>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9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5400" dirty="0" smtClean="0">
                <a:solidFill>
                  <a:schemeClr val="bg1"/>
                </a:solidFill>
                <a:latin typeface="Times New Roman" pitchFamily="18" charset="0"/>
                <a:cs typeface="Times New Roman" pitchFamily="18" charset="0"/>
              </a:rPr>
              <a:t>CHÀO TẠM BIỆT TẤT CẢ CÁC CON. HẸN CÁC CON Ở BÀI HỌC KẾ TIẾP!</a:t>
            </a:r>
          </a:p>
          <a:p>
            <a:pPr marL="0" indent="0">
              <a:buNone/>
            </a:pPr>
            <a:endParaRPr lang="en-US" sz="5400" dirty="0">
              <a:solidFill>
                <a:schemeClr val="bg1"/>
              </a:solidFill>
              <a:latin typeface="Times New Roman" pitchFamily="18" charset="0"/>
              <a:cs typeface="Times New Roman" pitchFamily="18" charset="0"/>
            </a:endParaRPr>
          </a:p>
          <a:p>
            <a:pPr marL="0" indent="0">
              <a:buNone/>
            </a:pPr>
            <a:endParaRPr lang="en-US" sz="5400" dirty="0" smtClean="0">
              <a:solidFill>
                <a:schemeClr val="bg1"/>
              </a:solidFill>
              <a:latin typeface="Times New Roman" pitchFamily="18" charset="0"/>
              <a:cs typeface="Times New Roman" pitchFamily="18" charset="0"/>
            </a:endParaRPr>
          </a:p>
          <a:p>
            <a:pPr marL="0" indent="0">
              <a:buNone/>
            </a:pPr>
            <a:endParaRPr lang="en-US" sz="2800" dirty="0">
              <a:solidFill>
                <a:schemeClr val="bg1"/>
              </a:solidFill>
              <a:latin typeface="Times New Roman" pitchFamily="18" charset="0"/>
              <a:cs typeface="Times New Roman" pitchFamily="18" charset="0"/>
            </a:endParaRPr>
          </a:p>
          <a:p>
            <a:pPr marL="0" indent="0">
              <a:buNone/>
            </a:pPr>
            <a:r>
              <a:rPr lang="en-US" sz="2800" dirty="0" err="1" smtClean="0">
                <a:solidFill>
                  <a:schemeClr val="bg1"/>
                </a:solidFill>
                <a:latin typeface="Times New Roman" pitchFamily="18" charset="0"/>
                <a:cs typeface="Times New Roman" pitchFamily="18" charset="0"/>
              </a:rPr>
              <a:t>Bài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giảng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trình</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bày</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bởi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Lê</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Đăng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Khoa</a:t>
            </a:r>
            <a:endParaRPr lang="en-US" sz="2800" dirty="0">
              <a:solidFill>
                <a:schemeClr val="bg1"/>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71800"/>
            <a:ext cx="232251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38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92D050"/>
          </a:solidFill>
        </p:spPr>
        <p:txBody>
          <a:bodyPr>
            <a:normAutofit fontScale="90000"/>
          </a:bodyPr>
          <a:lstStyle/>
          <a:p>
            <a:r>
              <a:rPr lang="en-US" dirty="0" smtClean="0">
                <a:latin typeface="Tahoma" pitchFamily="34" charset="0"/>
                <a:ea typeface="Tahoma" pitchFamily="34" charset="0"/>
                <a:cs typeface="Tahoma" pitchFamily="34" charset="0"/>
              </a:rPr>
              <a:t>KHỞI ĐỘNG</a:t>
            </a:r>
            <a:endParaRPr lang="en-US"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219200"/>
            <a:ext cx="8229600" cy="5181600"/>
          </a:xfrm>
        </p:spPr>
        <p:txBody>
          <a:bodyPr>
            <a:normAutofit/>
          </a:bodyPr>
          <a:lstStyle/>
          <a:p>
            <a:pPr marL="0" indent="0">
              <a:buNone/>
            </a:pPr>
            <a:r>
              <a:rPr lang="vi-VN" b="1" dirty="0">
                <a:solidFill>
                  <a:schemeClr val="bg1"/>
                </a:solidFill>
              </a:rPr>
              <a:t>1. Các bạn trong tranh đang chơi trò chơi gì</a:t>
            </a:r>
            <a:r>
              <a:rPr lang="vi-VN" b="1" dirty="0" smtClean="0">
                <a:solidFill>
                  <a:schemeClr val="bg1"/>
                </a:solidFill>
              </a:rPr>
              <a:t>?</a:t>
            </a:r>
            <a:endParaRPr lang="en-US" b="1" dirty="0" smtClean="0">
              <a:solidFill>
                <a:schemeClr val="bg1"/>
              </a:solidFill>
            </a:endParaRP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en-US" b="1" dirty="0" smtClean="0">
                <a:solidFill>
                  <a:schemeClr val="bg1"/>
                </a:solidFill>
              </a:rPr>
              <a:t>:</a:t>
            </a:r>
            <a:endParaRPr lang="vi-VN" dirty="0">
              <a:solidFill>
                <a:schemeClr val="bg1"/>
              </a:solidFill>
            </a:endParaRPr>
          </a:p>
          <a:p>
            <a:pPr marL="0" indent="0">
              <a:buNone/>
            </a:pPr>
            <a:r>
              <a:rPr lang="vi-VN" dirty="0" smtClean="0">
                <a:solidFill>
                  <a:schemeClr val="bg1"/>
                </a:solidFill>
              </a:rPr>
              <a:t> </a:t>
            </a:r>
            <a:r>
              <a:rPr lang="vi-VN" dirty="0">
                <a:solidFill>
                  <a:srgbClr val="FFFF00"/>
                </a:solidFill>
              </a:rPr>
              <a:t>Các bạn trong tranh đang chơi thả </a:t>
            </a:r>
            <a:r>
              <a:rPr lang="vi-VN" dirty="0" smtClean="0">
                <a:solidFill>
                  <a:srgbClr val="FFFF00"/>
                </a:solidFill>
              </a:rPr>
              <a:t>diều</a:t>
            </a:r>
            <a:endParaRPr lang="vi-VN" dirty="0">
              <a:solidFill>
                <a:srgbClr val="FFFF0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2" b="4577"/>
          <a:stretch/>
        </p:blipFill>
        <p:spPr bwMode="auto">
          <a:xfrm>
            <a:off x="1066800" y="3581401"/>
            <a:ext cx="709699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10200"/>
            <a:ext cx="1338695" cy="133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050"/>
                                        </p:tgtEl>
                                        <p:attrNameLst>
                                          <p:attrName>r</p:attrName>
                                        </p:attrNameLst>
                                      </p:cBhvr>
                                    </p:animRot>
                                    <p:animRot by="-240000">
                                      <p:cBhvr>
                                        <p:cTn id="29" dur="200" fill="hold">
                                          <p:stCondLst>
                                            <p:cond delay="200"/>
                                          </p:stCondLst>
                                        </p:cTn>
                                        <p:tgtEl>
                                          <p:spTgt spid="2050"/>
                                        </p:tgtEl>
                                        <p:attrNameLst>
                                          <p:attrName>r</p:attrName>
                                        </p:attrNameLst>
                                      </p:cBhvr>
                                    </p:animRot>
                                    <p:animRot by="240000">
                                      <p:cBhvr>
                                        <p:cTn id="30" dur="200" fill="hold">
                                          <p:stCondLst>
                                            <p:cond delay="400"/>
                                          </p:stCondLst>
                                        </p:cTn>
                                        <p:tgtEl>
                                          <p:spTgt spid="2050"/>
                                        </p:tgtEl>
                                        <p:attrNameLst>
                                          <p:attrName>r</p:attrName>
                                        </p:attrNameLst>
                                      </p:cBhvr>
                                    </p:animRot>
                                    <p:animRot by="-240000">
                                      <p:cBhvr>
                                        <p:cTn id="31" dur="200" fill="hold">
                                          <p:stCondLst>
                                            <p:cond delay="600"/>
                                          </p:stCondLst>
                                        </p:cTn>
                                        <p:tgtEl>
                                          <p:spTgt spid="2050"/>
                                        </p:tgtEl>
                                        <p:attrNameLst>
                                          <p:attrName>r</p:attrName>
                                        </p:attrNameLst>
                                      </p:cBhvr>
                                    </p:animRot>
                                    <p:animRot by="120000">
                                      <p:cBhvr>
                                        <p:cTn id="32"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096000"/>
          </a:xfrm>
        </p:spPr>
        <p:txBody>
          <a:bodyPr/>
          <a:lstStyle/>
          <a:p>
            <a:pPr marL="0" indent="0">
              <a:buNone/>
            </a:pPr>
            <a:r>
              <a:rPr lang="vi-VN" b="1" dirty="0" smtClean="0">
                <a:solidFill>
                  <a:schemeClr val="bg1"/>
                </a:solidFill>
              </a:rPr>
              <a:t>2. Em biết gì về trò chơi này?</a:t>
            </a:r>
            <a:endParaRPr lang="vi-VN" dirty="0" smtClean="0">
              <a:solidFill>
                <a:schemeClr val="bg1"/>
              </a:solidFill>
            </a:endParaRPr>
          </a:p>
          <a:p>
            <a:pPr marL="0" indent="0">
              <a:buNone/>
            </a:pPr>
            <a:r>
              <a:rPr lang="vi-VN" dirty="0" smtClean="0">
                <a:solidFill>
                  <a:schemeClr val="bg1"/>
                </a:solidFill>
              </a:rPr>
              <a:t> </a:t>
            </a:r>
            <a:r>
              <a:rPr lang="vi-VN" dirty="0" smtClean="0">
                <a:solidFill>
                  <a:srgbClr val="FFFF00"/>
                </a:solidFill>
              </a:rPr>
              <a:t>Trò chơi này cần có cánh diều; Diều được làm từ một khung tre dán kín giấy có buộc dây dài. Cầm dây kéo diều ngược chiều gió thì diều sẽ bay lên cao. Một số điều còn được gắn cây sáo, gọi là diều sáo. Khi lên cao, gió thổi qua ống sáo khiến diều phát ra tiếng kêu “vu vu” rất vui tai. Trò chơi thả diều thường diễn ra ở không gian rộng như triền đề, cánh đồng lúa, bãi cỏ,...</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831455"/>
            <a:ext cx="4995863" cy="202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257800"/>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0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019800"/>
          </a:xfrm>
        </p:spPr>
        <p:txBody>
          <a:bodyPr>
            <a:normAutofit/>
          </a:bodyPr>
          <a:lstStyle/>
          <a:p>
            <a:pPr marL="0" indent="0">
              <a:buNone/>
            </a:pPr>
            <a:r>
              <a:rPr lang="en-US" sz="4000" b="1" i="1" dirty="0" err="1" smtClean="0">
                <a:solidFill>
                  <a:schemeClr val="bg1"/>
                </a:solidFill>
              </a:rPr>
              <a:t>Một</a:t>
            </a:r>
            <a:r>
              <a:rPr lang="en-US" sz="4000" b="1" i="1" dirty="0" smtClean="0">
                <a:solidFill>
                  <a:schemeClr val="bg1"/>
                </a:solidFill>
              </a:rPr>
              <a:t> </a:t>
            </a:r>
            <a:r>
              <a:rPr lang="en-US" sz="4000" b="1" i="1" dirty="0" err="1" smtClean="0">
                <a:solidFill>
                  <a:schemeClr val="bg1"/>
                </a:solidFill>
              </a:rPr>
              <a:t>số</a:t>
            </a:r>
            <a:r>
              <a:rPr lang="en-US" sz="4000" b="1" i="1" dirty="0" smtClean="0">
                <a:solidFill>
                  <a:schemeClr val="bg1"/>
                </a:solidFill>
              </a:rPr>
              <a:t> </a:t>
            </a:r>
            <a:r>
              <a:rPr lang="en-US" sz="4000" b="1" i="1" dirty="0" err="1" smtClean="0">
                <a:solidFill>
                  <a:schemeClr val="bg1"/>
                </a:solidFill>
              </a:rPr>
              <a:t>hình</a:t>
            </a:r>
            <a:r>
              <a:rPr lang="en-US" sz="4000" b="1" i="1" dirty="0" smtClean="0">
                <a:solidFill>
                  <a:schemeClr val="bg1"/>
                </a:solidFill>
              </a:rPr>
              <a:t> </a:t>
            </a:r>
            <a:r>
              <a:rPr lang="en-US" sz="4000" b="1" i="1" dirty="0" err="1" smtClean="0">
                <a:solidFill>
                  <a:schemeClr val="bg1"/>
                </a:solidFill>
              </a:rPr>
              <a:t>ảnh</a:t>
            </a:r>
            <a:r>
              <a:rPr lang="en-US" sz="4000" b="1" i="1" dirty="0" smtClean="0">
                <a:solidFill>
                  <a:schemeClr val="bg1"/>
                </a:solidFill>
              </a:rPr>
              <a:t> </a:t>
            </a:r>
            <a:r>
              <a:rPr lang="en-US" sz="4000" b="1" i="1" dirty="0" err="1" smtClean="0">
                <a:solidFill>
                  <a:schemeClr val="bg1"/>
                </a:solidFill>
              </a:rPr>
              <a:t>thả</a:t>
            </a:r>
            <a:r>
              <a:rPr lang="en-US" sz="4000" b="1" i="1" dirty="0" smtClean="0">
                <a:solidFill>
                  <a:schemeClr val="bg1"/>
                </a:solidFill>
              </a:rPr>
              <a:t> </a:t>
            </a:r>
            <a:r>
              <a:rPr lang="en-US" sz="4000" b="1" i="1" dirty="0" err="1" smtClean="0">
                <a:solidFill>
                  <a:schemeClr val="bg1"/>
                </a:solidFill>
              </a:rPr>
              <a:t>diều</a:t>
            </a:r>
            <a:r>
              <a:rPr lang="en-US" sz="4000" b="1" i="1" dirty="0" smtClean="0">
                <a:solidFill>
                  <a:schemeClr val="bg1"/>
                </a:solidFill>
              </a:rPr>
              <a:t>:</a:t>
            </a:r>
            <a:endParaRPr lang="en-US" sz="4000" b="1" i="1"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945"/>
            <a:ext cx="3932195"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9832"/>
            <a:ext cx="393219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590" y="3856759"/>
            <a:ext cx="4431076" cy="267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63" t="3839" r="2614" b="4762"/>
          <a:stretch/>
        </p:blipFill>
        <p:spPr bwMode="auto">
          <a:xfrm>
            <a:off x="4637590" y="1052945"/>
            <a:ext cx="4506410" cy="261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1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101"/>
                                        </p:tgtEl>
                                        <p:attrNameLst>
                                          <p:attrName>style.visibility</p:attrName>
                                        </p:attrNameLst>
                                      </p:cBhvr>
                                      <p:to>
                                        <p:strVal val="visible"/>
                                      </p:to>
                                    </p:set>
                                    <p:anim calcmode="lin" valueType="num">
                                      <p:cBhvr>
                                        <p:cTn id="20" dur="1000" fill="hold"/>
                                        <p:tgtEl>
                                          <p:spTgt spid="4101"/>
                                        </p:tgtEl>
                                        <p:attrNameLst>
                                          <p:attrName>ppt_w</p:attrName>
                                        </p:attrNameLst>
                                      </p:cBhvr>
                                      <p:tavLst>
                                        <p:tav tm="0">
                                          <p:val>
                                            <p:fltVal val="0"/>
                                          </p:val>
                                        </p:tav>
                                        <p:tav tm="100000">
                                          <p:val>
                                            <p:strVal val="#ppt_w"/>
                                          </p:val>
                                        </p:tav>
                                      </p:tavLst>
                                    </p:anim>
                                    <p:anim calcmode="lin" valueType="num">
                                      <p:cBhvr>
                                        <p:cTn id="21" dur="1000" fill="hold"/>
                                        <p:tgtEl>
                                          <p:spTgt spid="4101"/>
                                        </p:tgtEl>
                                        <p:attrNameLst>
                                          <p:attrName>ppt_h</p:attrName>
                                        </p:attrNameLst>
                                      </p:cBhvr>
                                      <p:tavLst>
                                        <p:tav tm="0">
                                          <p:val>
                                            <p:fltVal val="0"/>
                                          </p:val>
                                        </p:tav>
                                        <p:tav tm="100000">
                                          <p:val>
                                            <p:strVal val="#ppt_h"/>
                                          </p:val>
                                        </p:tav>
                                      </p:tavLst>
                                    </p:anim>
                                    <p:anim calcmode="lin" valueType="num">
                                      <p:cBhvr>
                                        <p:cTn id="22" dur="1000" fill="hold"/>
                                        <p:tgtEl>
                                          <p:spTgt spid="4101"/>
                                        </p:tgtEl>
                                        <p:attrNameLst>
                                          <p:attrName>style.rotation</p:attrName>
                                        </p:attrNameLst>
                                      </p:cBhvr>
                                      <p:tavLst>
                                        <p:tav tm="0">
                                          <p:val>
                                            <p:fltVal val="90"/>
                                          </p:val>
                                        </p:tav>
                                        <p:tav tm="100000">
                                          <p:val>
                                            <p:fltVal val="0"/>
                                          </p:val>
                                        </p:tav>
                                      </p:tavLst>
                                    </p:anim>
                                    <p:animEffect transition="in" filter="fade">
                                      <p:cBhvr>
                                        <p:cTn id="23" dur="1000"/>
                                        <p:tgtEl>
                                          <p:spTgt spid="410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 calcmode="lin" valueType="num">
                                      <p:cBhvr>
                                        <p:cTn id="28" dur="1000" fill="hold"/>
                                        <p:tgtEl>
                                          <p:spTgt spid="4099"/>
                                        </p:tgtEl>
                                        <p:attrNameLst>
                                          <p:attrName>ppt_w</p:attrName>
                                        </p:attrNameLst>
                                      </p:cBhvr>
                                      <p:tavLst>
                                        <p:tav tm="0">
                                          <p:val>
                                            <p:fltVal val="0"/>
                                          </p:val>
                                        </p:tav>
                                        <p:tav tm="100000">
                                          <p:val>
                                            <p:strVal val="#ppt_w"/>
                                          </p:val>
                                        </p:tav>
                                      </p:tavLst>
                                    </p:anim>
                                    <p:anim calcmode="lin" valueType="num">
                                      <p:cBhvr>
                                        <p:cTn id="29" dur="1000" fill="hold"/>
                                        <p:tgtEl>
                                          <p:spTgt spid="4099"/>
                                        </p:tgtEl>
                                        <p:attrNameLst>
                                          <p:attrName>ppt_h</p:attrName>
                                        </p:attrNameLst>
                                      </p:cBhvr>
                                      <p:tavLst>
                                        <p:tav tm="0">
                                          <p:val>
                                            <p:fltVal val="0"/>
                                          </p:val>
                                        </p:tav>
                                        <p:tav tm="100000">
                                          <p:val>
                                            <p:strVal val="#ppt_h"/>
                                          </p:val>
                                        </p:tav>
                                      </p:tavLst>
                                    </p:anim>
                                    <p:anim calcmode="lin" valueType="num">
                                      <p:cBhvr>
                                        <p:cTn id="30" dur="1000" fill="hold"/>
                                        <p:tgtEl>
                                          <p:spTgt spid="4099"/>
                                        </p:tgtEl>
                                        <p:attrNameLst>
                                          <p:attrName>style.rotation</p:attrName>
                                        </p:attrNameLst>
                                      </p:cBhvr>
                                      <p:tavLst>
                                        <p:tav tm="0">
                                          <p:val>
                                            <p:fltVal val="90"/>
                                          </p:val>
                                        </p:tav>
                                        <p:tav tm="100000">
                                          <p:val>
                                            <p:fltVal val="0"/>
                                          </p:val>
                                        </p:tav>
                                      </p:tavLst>
                                    </p:anim>
                                    <p:animEffect transition="in" filter="fade">
                                      <p:cBhvr>
                                        <p:cTn id="31" dur="1000"/>
                                        <p:tgtEl>
                                          <p:spTgt spid="409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100"/>
                                        </p:tgtEl>
                                        <p:attrNameLst>
                                          <p:attrName>style.visibility</p:attrName>
                                        </p:attrNameLst>
                                      </p:cBhvr>
                                      <p:to>
                                        <p:strVal val="visible"/>
                                      </p:to>
                                    </p:set>
                                    <p:anim calcmode="lin" valueType="num">
                                      <p:cBhvr>
                                        <p:cTn id="36" dur="1000" fill="hold"/>
                                        <p:tgtEl>
                                          <p:spTgt spid="4100"/>
                                        </p:tgtEl>
                                        <p:attrNameLst>
                                          <p:attrName>ppt_w</p:attrName>
                                        </p:attrNameLst>
                                      </p:cBhvr>
                                      <p:tavLst>
                                        <p:tav tm="0">
                                          <p:val>
                                            <p:fltVal val="0"/>
                                          </p:val>
                                        </p:tav>
                                        <p:tav tm="100000">
                                          <p:val>
                                            <p:strVal val="#ppt_w"/>
                                          </p:val>
                                        </p:tav>
                                      </p:tavLst>
                                    </p:anim>
                                    <p:anim calcmode="lin" valueType="num">
                                      <p:cBhvr>
                                        <p:cTn id="37" dur="1000" fill="hold"/>
                                        <p:tgtEl>
                                          <p:spTgt spid="4100"/>
                                        </p:tgtEl>
                                        <p:attrNameLst>
                                          <p:attrName>ppt_h</p:attrName>
                                        </p:attrNameLst>
                                      </p:cBhvr>
                                      <p:tavLst>
                                        <p:tav tm="0">
                                          <p:val>
                                            <p:fltVal val="0"/>
                                          </p:val>
                                        </p:tav>
                                        <p:tav tm="100000">
                                          <p:val>
                                            <p:strVal val="#ppt_h"/>
                                          </p:val>
                                        </p:tav>
                                      </p:tavLst>
                                    </p:anim>
                                    <p:anim calcmode="lin" valueType="num">
                                      <p:cBhvr>
                                        <p:cTn id="38" dur="1000" fill="hold"/>
                                        <p:tgtEl>
                                          <p:spTgt spid="4100"/>
                                        </p:tgtEl>
                                        <p:attrNameLst>
                                          <p:attrName>style.rotation</p:attrName>
                                        </p:attrNameLst>
                                      </p:cBhvr>
                                      <p:tavLst>
                                        <p:tav tm="0">
                                          <p:val>
                                            <p:fltVal val="90"/>
                                          </p:val>
                                        </p:tav>
                                        <p:tav tm="100000">
                                          <p:val>
                                            <p:fltVal val="0"/>
                                          </p:val>
                                        </p:tav>
                                      </p:tavLst>
                                    </p:anim>
                                    <p:animEffect transition="in" filter="fade">
                                      <p:cBhvr>
                                        <p:cTn id="39"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92D050"/>
          </a:solidFill>
        </p:spPr>
        <p:txBody>
          <a:bodyPr>
            <a:normAutofit fontScale="90000"/>
          </a:bodyPr>
          <a:lstStyle/>
          <a:p>
            <a:r>
              <a:rPr lang="en-US" dirty="0" err="1" smtClean="0"/>
              <a:t>Nội</a:t>
            </a:r>
            <a:r>
              <a:rPr lang="en-US" dirty="0" smtClean="0"/>
              <a:t> dung </a:t>
            </a:r>
            <a:r>
              <a:rPr lang="en-US" dirty="0" err="1" smtClean="0"/>
              <a:t>bài</a:t>
            </a:r>
            <a:r>
              <a:rPr lang="en-US" dirty="0" smtClean="0"/>
              <a:t> </a:t>
            </a:r>
            <a:r>
              <a:rPr lang="en-US" dirty="0" err="1" smtClean="0"/>
              <a:t>học</a:t>
            </a:r>
            <a:endParaRPr lang="en-US" dirty="0"/>
          </a:p>
        </p:txBody>
      </p:sp>
      <p:sp>
        <p:nvSpPr>
          <p:cNvPr id="3" name="Content Placeholder 2"/>
          <p:cNvSpPr>
            <a:spLocks noGrp="1"/>
          </p:cNvSpPr>
          <p:nvPr>
            <p:ph idx="1"/>
          </p:nvPr>
        </p:nvSpPr>
        <p:spPr>
          <a:xfrm>
            <a:off x="457200" y="1066800"/>
            <a:ext cx="8229600" cy="5059363"/>
          </a:xfrm>
        </p:spPr>
        <p:txBody>
          <a:bodyPr/>
          <a:lstStyle/>
          <a:p>
            <a:pPr marL="0" indent="0">
              <a:buNone/>
            </a:pP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51" t="38294" r="40319" b="20040"/>
          <a:stretch/>
        </p:blipFill>
        <p:spPr bwMode="auto">
          <a:xfrm>
            <a:off x="0" y="990600"/>
            <a:ext cx="8763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736" t="19223" r="5384" b="59186"/>
          <a:stretch/>
        </p:blipFill>
        <p:spPr bwMode="auto">
          <a:xfrm>
            <a:off x="1409700" y="3886199"/>
            <a:ext cx="5943600" cy="26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0"/>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0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2000"/>
                                        <p:tgtEl>
                                          <p:spTgt spid="5122"/>
                                        </p:tgtEl>
                                      </p:cBhvr>
                                    </p:animEffect>
                                    <p:anim calcmode="lin" valueType="num">
                                      <p:cBhvr>
                                        <p:cTn id="15" dur="2000" fill="hold"/>
                                        <p:tgtEl>
                                          <p:spTgt spid="5122"/>
                                        </p:tgtEl>
                                        <p:attrNameLst>
                                          <p:attrName>ppt_w</p:attrName>
                                        </p:attrNameLst>
                                      </p:cBhvr>
                                      <p:tavLst>
                                        <p:tav tm="0" fmla="#ppt_w*sin(2.5*pi*$)">
                                          <p:val>
                                            <p:fltVal val="0"/>
                                          </p:val>
                                        </p:tav>
                                        <p:tav tm="100000">
                                          <p:val>
                                            <p:fltVal val="1"/>
                                          </p:val>
                                        </p:tav>
                                      </p:tavLst>
                                    </p:anim>
                                    <p:anim calcmode="lin" valueType="num">
                                      <p:cBhvr>
                                        <p:cTn id="16"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2000"/>
                                        <p:tgtEl>
                                          <p:spTgt spid="5123"/>
                                        </p:tgtEl>
                                      </p:cBhvr>
                                    </p:animEffect>
                                    <p:anim calcmode="lin" valueType="num">
                                      <p:cBhvr>
                                        <p:cTn id="22" dur="2000" fill="hold"/>
                                        <p:tgtEl>
                                          <p:spTgt spid="5123"/>
                                        </p:tgtEl>
                                        <p:attrNameLst>
                                          <p:attrName>ppt_w</p:attrName>
                                        </p:attrNameLst>
                                      </p:cBhvr>
                                      <p:tavLst>
                                        <p:tav tm="0" fmla="#ppt_w*sin(2.5*pi*$)">
                                          <p:val>
                                            <p:fltVal val="0"/>
                                          </p:val>
                                        </p:tav>
                                        <p:tav tm="100000">
                                          <p:val>
                                            <p:fltVal val="1"/>
                                          </p:val>
                                        </p:tav>
                                      </p:tavLst>
                                    </p:anim>
                                    <p:anim calcmode="lin" valueType="num">
                                      <p:cBhvr>
                                        <p:cTn id="23" dur="2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239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630237"/>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92D050"/>
          </a:solidFill>
        </p:spPr>
        <p:txBody>
          <a:bodyPr>
            <a:normAutofit fontScale="90000"/>
          </a:bodyPr>
          <a:lstStyle/>
          <a:p>
            <a:r>
              <a:rPr lang="en-US" dirty="0" err="1" smtClean="0"/>
              <a:t>Khoanh</a:t>
            </a:r>
            <a:r>
              <a:rPr lang="en-US" dirty="0" smtClean="0"/>
              <a:t> </a:t>
            </a:r>
            <a:r>
              <a:rPr lang="en-US" dirty="0" err="1" smtClean="0"/>
              <a:t>tròn</a:t>
            </a:r>
            <a:endParaRPr lang="en-US" dirty="0"/>
          </a:p>
        </p:txBody>
      </p:sp>
      <p:sp>
        <p:nvSpPr>
          <p:cNvPr id="3" name="Content Placeholder 2"/>
          <p:cNvSpPr>
            <a:spLocks noGrp="1"/>
          </p:cNvSpPr>
          <p:nvPr>
            <p:ph idx="1"/>
          </p:nvPr>
        </p:nvSpPr>
        <p:spPr>
          <a:xfrm>
            <a:off x="152400" y="990600"/>
            <a:ext cx="5334000" cy="5135563"/>
          </a:xfrm>
        </p:spPr>
        <p:txBody>
          <a:bodyPr/>
          <a:lstStyle/>
          <a:p>
            <a:pPr marL="0" indent="0">
              <a:buNone/>
            </a:pPr>
            <a:r>
              <a:rPr lang="en-US" dirty="0" err="1" smtClean="0">
                <a:solidFill>
                  <a:schemeClr val="bg1"/>
                </a:solidFill>
              </a:rPr>
              <a:t>Câu</a:t>
            </a:r>
            <a:r>
              <a:rPr lang="en-US" dirty="0" smtClean="0">
                <a:solidFill>
                  <a:schemeClr val="bg1"/>
                </a:solidFill>
              </a:rPr>
              <a:t> 1:Trong </a:t>
            </a:r>
            <a:r>
              <a:rPr lang="en-US" dirty="0" err="1" smtClean="0">
                <a:solidFill>
                  <a:schemeClr val="bg1"/>
                </a:solidFill>
              </a:rPr>
              <a:t>khổ</a:t>
            </a:r>
            <a:r>
              <a:rPr lang="en-US" dirty="0" smtClean="0">
                <a:solidFill>
                  <a:schemeClr val="bg1"/>
                </a:solidFill>
              </a:rPr>
              <a:t> 1, </a:t>
            </a:r>
            <a:r>
              <a:rPr lang="en-US" dirty="0" err="1" smtClean="0">
                <a:solidFill>
                  <a:schemeClr val="bg1"/>
                </a:solidFill>
              </a:rPr>
              <a:t>vật</a:t>
            </a:r>
            <a:r>
              <a:rPr lang="en-US" dirty="0" smtClean="0">
                <a:solidFill>
                  <a:schemeClr val="bg1"/>
                </a:solidFill>
              </a:rPr>
              <a:t> </a:t>
            </a:r>
            <a:r>
              <a:rPr lang="en-US" dirty="0" err="1" smtClean="0">
                <a:solidFill>
                  <a:schemeClr val="bg1"/>
                </a:solidFill>
              </a:rPr>
              <a:t>gì</a:t>
            </a:r>
            <a:r>
              <a:rPr lang="en-US" dirty="0" smtClean="0">
                <a:solidFill>
                  <a:schemeClr val="bg1"/>
                </a:solidFill>
              </a:rPr>
              <a:t> </a:t>
            </a:r>
            <a:r>
              <a:rPr lang="en-US" dirty="0" err="1" smtClean="0">
                <a:solidFill>
                  <a:schemeClr val="bg1"/>
                </a:solidFill>
              </a:rPr>
              <a:t>trôi</a:t>
            </a:r>
            <a:r>
              <a:rPr lang="en-US" dirty="0" smtClean="0">
                <a:solidFill>
                  <a:schemeClr val="bg1"/>
                </a:solidFill>
              </a:rPr>
              <a:t> qua?</a:t>
            </a:r>
          </a:p>
          <a:p>
            <a:pPr marL="514350" indent="-514350">
              <a:buAutoNum type="alphaUcPeriod"/>
            </a:pPr>
            <a:r>
              <a:rPr lang="en-US" dirty="0" err="1" smtClean="0">
                <a:solidFill>
                  <a:schemeClr val="bg1"/>
                </a:solidFill>
              </a:rPr>
              <a:t>Mặt</a:t>
            </a:r>
            <a:r>
              <a:rPr lang="en-US" dirty="0" smtClean="0">
                <a:solidFill>
                  <a:schemeClr val="bg1"/>
                </a:solidFill>
              </a:rPr>
              <a:t> </a:t>
            </a:r>
            <a:r>
              <a:rPr lang="en-US" dirty="0" err="1" smtClean="0">
                <a:solidFill>
                  <a:schemeClr val="bg1"/>
                </a:solidFill>
              </a:rPr>
              <a:t>trăng</a:t>
            </a:r>
            <a:endParaRPr lang="en-US" dirty="0" smtClean="0">
              <a:solidFill>
                <a:schemeClr val="bg1"/>
              </a:solidFill>
            </a:endParaRPr>
          </a:p>
          <a:p>
            <a:pPr marL="514350" indent="-514350">
              <a:buAutoNum type="alphaUcPeriod"/>
            </a:pPr>
            <a:r>
              <a:rPr lang="en-US" dirty="0" err="1" smtClean="0">
                <a:solidFill>
                  <a:schemeClr val="bg1"/>
                </a:solidFill>
              </a:rPr>
              <a:t>Mặt</a:t>
            </a:r>
            <a:r>
              <a:rPr lang="en-US" dirty="0" smtClean="0">
                <a:solidFill>
                  <a:schemeClr val="bg1"/>
                </a:solidFill>
              </a:rPr>
              <a:t> </a:t>
            </a:r>
            <a:r>
              <a:rPr lang="en-US" dirty="0" err="1" smtClean="0">
                <a:solidFill>
                  <a:schemeClr val="bg1"/>
                </a:solidFill>
              </a:rPr>
              <a:t>trời</a:t>
            </a:r>
            <a:endParaRPr lang="en-US" dirty="0" smtClean="0">
              <a:solidFill>
                <a:schemeClr val="bg1"/>
              </a:solidFill>
            </a:endParaRPr>
          </a:p>
          <a:p>
            <a:pPr marL="514350" indent="-514350">
              <a:buAutoNum type="alphaUcPeriod"/>
            </a:pPr>
            <a:r>
              <a:rPr lang="en-US" dirty="0" smtClean="0">
                <a:solidFill>
                  <a:schemeClr val="bg1"/>
                </a:solidFill>
              </a:rPr>
              <a:t>Sao </a:t>
            </a:r>
            <a:r>
              <a:rPr lang="en-US" dirty="0" err="1" smtClean="0">
                <a:solidFill>
                  <a:schemeClr val="bg1"/>
                </a:solidFill>
              </a:rPr>
              <a:t>trời</a:t>
            </a:r>
            <a:endParaRPr lang="en-US" dirty="0" smtClean="0">
              <a:solidFill>
                <a:schemeClr val="bg1"/>
              </a:solidFill>
            </a:endParaRPr>
          </a:p>
          <a:p>
            <a:pPr marL="0" indent="0">
              <a:buNone/>
            </a:pPr>
            <a:endParaRPr lang="en-US" dirty="0" smtClean="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2" t="21052" r="67227" b="13397"/>
          <a:stretch/>
        </p:blipFill>
        <p:spPr bwMode="auto">
          <a:xfrm>
            <a:off x="4953000" y="2133600"/>
            <a:ext cx="3733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35397"/>
            <a:ext cx="487363" cy="61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105400" y="3962400"/>
            <a:ext cx="2590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629943"/>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circle(in)">
                                      <p:cBhvr>
                                        <p:cTn id="14" dur="20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171"/>
                                        </p:tgtEl>
                                        <p:attrNameLst>
                                          <p:attrName>style.visibility</p:attrName>
                                        </p:attrNameLst>
                                      </p:cBhvr>
                                      <p:to>
                                        <p:strVal val="visible"/>
                                      </p:to>
                                    </p:set>
                                    <p:animEffect transition="in" filter="fade">
                                      <p:cBhvr>
                                        <p:cTn id="46" dur="1000"/>
                                        <p:tgtEl>
                                          <p:spTgt spid="7171"/>
                                        </p:tgtEl>
                                      </p:cBhvr>
                                    </p:animEffect>
                                    <p:anim calcmode="lin" valueType="num">
                                      <p:cBhvr>
                                        <p:cTn id="47" dur="1000" fill="hold"/>
                                        <p:tgtEl>
                                          <p:spTgt spid="7171"/>
                                        </p:tgtEl>
                                        <p:attrNameLst>
                                          <p:attrName>ppt_x</p:attrName>
                                        </p:attrNameLst>
                                      </p:cBhvr>
                                      <p:tavLst>
                                        <p:tav tm="0">
                                          <p:val>
                                            <p:strVal val="#ppt_x"/>
                                          </p:val>
                                        </p:tav>
                                        <p:tav tm="100000">
                                          <p:val>
                                            <p:strVal val="#ppt_x"/>
                                          </p:val>
                                        </p:tav>
                                      </p:tavLst>
                                    </p:anim>
                                    <p:anim calcmode="lin" valueType="num">
                                      <p:cBhvr>
                                        <p:cTn id="48"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4572000" cy="5821363"/>
          </a:xfrm>
        </p:spPr>
        <p:txBody>
          <a:bodyPr/>
          <a:lstStyle/>
          <a:p>
            <a:pPr marL="0" indent="0">
              <a:buNone/>
            </a:pPr>
            <a:r>
              <a:rPr lang="en-US" dirty="0" err="1" smtClean="0">
                <a:solidFill>
                  <a:schemeClr val="bg1"/>
                </a:solidFill>
              </a:rPr>
              <a:t>Câu</a:t>
            </a:r>
            <a:r>
              <a:rPr lang="en-US" dirty="0" smtClean="0">
                <a:solidFill>
                  <a:schemeClr val="bg1"/>
                </a:solidFill>
              </a:rPr>
              <a:t> 2: </a:t>
            </a:r>
            <a:r>
              <a:rPr lang="en-US" dirty="0" err="1" smtClean="0">
                <a:solidFill>
                  <a:schemeClr val="bg1"/>
                </a:solidFill>
              </a:rPr>
              <a:t>Trong</a:t>
            </a:r>
            <a:r>
              <a:rPr lang="en-US" dirty="0" smtClean="0">
                <a:solidFill>
                  <a:schemeClr val="bg1"/>
                </a:solidFill>
              </a:rPr>
              <a:t> </a:t>
            </a:r>
            <a:r>
              <a:rPr lang="en-US" dirty="0" err="1" smtClean="0">
                <a:solidFill>
                  <a:schemeClr val="bg1"/>
                </a:solidFill>
              </a:rPr>
              <a:t>khổ</a:t>
            </a:r>
            <a:r>
              <a:rPr lang="en-US" dirty="0" smtClean="0">
                <a:solidFill>
                  <a:schemeClr val="bg1"/>
                </a:solidFill>
              </a:rPr>
              <a:t> 2, </a:t>
            </a:r>
            <a:r>
              <a:rPr lang="en-US" dirty="0" err="1" smtClean="0">
                <a:solidFill>
                  <a:schemeClr val="bg1"/>
                </a:solidFill>
              </a:rPr>
              <a:t>Diều</a:t>
            </a:r>
            <a:r>
              <a:rPr lang="en-US" dirty="0" smtClean="0">
                <a:solidFill>
                  <a:schemeClr val="bg1"/>
                </a:solidFill>
              </a:rPr>
              <a:t> </a:t>
            </a:r>
            <a:r>
              <a:rPr lang="en-US" dirty="0" err="1" smtClean="0">
                <a:solidFill>
                  <a:schemeClr val="bg1"/>
                </a:solidFill>
              </a:rPr>
              <a:t>được</a:t>
            </a:r>
            <a:r>
              <a:rPr lang="en-US" dirty="0" smtClean="0">
                <a:solidFill>
                  <a:schemeClr val="bg1"/>
                </a:solidFill>
              </a:rPr>
              <a:t> so </a:t>
            </a:r>
            <a:r>
              <a:rPr lang="en-US" dirty="0" err="1" smtClean="0">
                <a:solidFill>
                  <a:schemeClr val="bg1"/>
                </a:solidFill>
              </a:rPr>
              <a:t>sánh</a:t>
            </a:r>
            <a:r>
              <a:rPr lang="en-US" dirty="0" smtClean="0">
                <a:solidFill>
                  <a:schemeClr val="bg1"/>
                </a:solidFill>
              </a:rPr>
              <a:t> </a:t>
            </a:r>
            <a:r>
              <a:rPr lang="en-US" dirty="0" err="1" smtClean="0">
                <a:solidFill>
                  <a:schemeClr val="bg1"/>
                </a:solidFill>
              </a:rPr>
              <a:t>với</a:t>
            </a:r>
            <a:r>
              <a:rPr lang="en-US" dirty="0" smtClean="0">
                <a:solidFill>
                  <a:schemeClr val="bg1"/>
                </a:solidFill>
              </a:rPr>
              <a:t> </a:t>
            </a:r>
            <a:r>
              <a:rPr lang="en-US" dirty="0" err="1" smtClean="0">
                <a:solidFill>
                  <a:schemeClr val="bg1"/>
                </a:solidFill>
              </a:rPr>
              <a:t>vật</a:t>
            </a:r>
            <a:r>
              <a:rPr lang="en-US" dirty="0" smtClean="0">
                <a:solidFill>
                  <a:schemeClr val="bg1"/>
                </a:solidFill>
              </a:rPr>
              <a:t> </a:t>
            </a:r>
            <a:r>
              <a:rPr lang="en-US" dirty="0" err="1" smtClean="0">
                <a:solidFill>
                  <a:schemeClr val="bg1"/>
                </a:solidFill>
              </a:rPr>
              <a:t>gì</a:t>
            </a:r>
            <a:r>
              <a:rPr lang="en-US" dirty="0" smtClean="0">
                <a:solidFill>
                  <a:schemeClr val="bg1"/>
                </a:solidFill>
              </a:rPr>
              <a:t>? </a:t>
            </a:r>
          </a:p>
          <a:p>
            <a:pPr marL="514350" indent="-514350">
              <a:buAutoNum type="alphaUcPeriod"/>
            </a:pPr>
            <a:r>
              <a:rPr lang="en-US" dirty="0" err="1" smtClean="0">
                <a:solidFill>
                  <a:schemeClr val="bg1"/>
                </a:solidFill>
              </a:rPr>
              <a:t>Chiếc</a:t>
            </a:r>
            <a:r>
              <a:rPr lang="en-US" dirty="0" smtClean="0">
                <a:solidFill>
                  <a:schemeClr val="bg1"/>
                </a:solidFill>
              </a:rPr>
              <a:t> </a:t>
            </a:r>
            <a:r>
              <a:rPr lang="en-US" dirty="0" err="1" smtClean="0">
                <a:solidFill>
                  <a:schemeClr val="bg1"/>
                </a:solidFill>
              </a:rPr>
              <a:t>thuyền</a:t>
            </a:r>
            <a:endParaRPr lang="en-US" dirty="0" smtClean="0">
              <a:solidFill>
                <a:schemeClr val="bg1"/>
              </a:solidFill>
            </a:endParaRPr>
          </a:p>
          <a:p>
            <a:pPr marL="514350" indent="-514350">
              <a:buAutoNum type="alphaUcPeriod"/>
            </a:pPr>
            <a:r>
              <a:rPr lang="en-US" dirty="0" err="1" smtClean="0">
                <a:solidFill>
                  <a:schemeClr val="bg1"/>
                </a:solidFill>
              </a:rPr>
              <a:t>Chiếc</a:t>
            </a:r>
            <a:r>
              <a:rPr lang="en-US" dirty="0" smtClean="0">
                <a:solidFill>
                  <a:schemeClr val="bg1"/>
                </a:solidFill>
              </a:rPr>
              <a:t> </a:t>
            </a:r>
            <a:r>
              <a:rPr lang="en-US" dirty="0" err="1" smtClean="0">
                <a:solidFill>
                  <a:schemeClr val="bg1"/>
                </a:solidFill>
              </a:rPr>
              <a:t>xe</a:t>
            </a:r>
            <a:endParaRPr lang="en-US" dirty="0" smtClean="0">
              <a:solidFill>
                <a:schemeClr val="bg1"/>
              </a:solidFill>
            </a:endParaRPr>
          </a:p>
          <a:p>
            <a:pPr marL="514350" indent="-514350">
              <a:buAutoNum type="alphaUcPeriod"/>
            </a:pPr>
            <a:r>
              <a:rPr lang="en-US" dirty="0" err="1" smtClean="0">
                <a:solidFill>
                  <a:schemeClr val="bg1"/>
                </a:solidFill>
              </a:rPr>
              <a:t>Chiếc</a:t>
            </a:r>
            <a:r>
              <a:rPr lang="en-US" dirty="0" smtClean="0">
                <a:solidFill>
                  <a:schemeClr val="bg1"/>
                </a:solidFill>
              </a:rPr>
              <a:t> </a:t>
            </a:r>
            <a:r>
              <a:rPr lang="en-US" dirty="0" err="1" smtClean="0">
                <a:solidFill>
                  <a:schemeClr val="bg1"/>
                </a:solidFill>
              </a:rPr>
              <a:t>máy</a:t>
            </a:r>
            <a:r>
              <a:rPr lang="en-US" dirty="0" smtClean="0">
                <a:solidFill>
                  <a:schemeClr val="bg1"/>
                </a:solidFill>
              </a:rPr>
              <a:t> bay</a:t>
            </a:r>
            <a:endParaRPr lang="en-US" dirty="0">
              <a:solidFill>
                <a:schemeClr val="bg1"/>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38" t="38277" r="32981" b="6221"/>
          <a:stretch/>
        </p:blipFill>
        <p:spPr bwMode="auto">
          <a:xfrm>
            <a:off x="4908132" y="1295400"/>
            <a:ext cx="4061583" cy="29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43891"/>
            <a:ext cx="4873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257800" y="3429000"/>
            <a:ext cx="3505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 y="4876800"/>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195"/>
                                        </p:tgtEl>
                                        <p:attrNameLst>
                                          <p:attrName>style.visibility</p:attrName>
                                        </p:attrNameLst>
                                      </p:cBhvr>
                                      <p:to>
                                        <p:strVal val="visible"/>
                                      </p:to>
                                    </p:set>
                                    <p:animEffect transition="in" filter="fade">
                                      <p:cBhvr>
                                        <p:cTn id="39" dur="1000"/>
                                        <p:tgtEl>
                                          <p:spTgt spid="8195"/>
                                        </p:tgtEl>
                                      </p:cBhvr>
                                    </p:animEffect>
                                    <p:anim calcmode="lin" valueType="num">
                                      <p:cBhvr>
                                        <p:cTn id="40" dur="1000" fill="hold"/>
                                        <p:tgtEl>
                                          <p:spTgt spid="8195"/>
                                        </p:tgtEl>
                                        <p:attrNameLst>
                                          <p:attrName>ppt_x</p:attrName>
                                        </p:attrNameLst>
                                      </p:cBhvr>
                                      <p:tavLst>
                                        <p:tav tm="0">
                                          <p:val>
                                            <p:strVal val="#ppt_x"/>
                                          </p:val>
                                        </p:tav>
                                        <p:tav tm="100000">
                                          <p:val>
                                            <p:strVal val="#ppt_x"/>
                                          </p:val>
                                        </p:tav>
                                      </p:tavLst>
                                    </p:anim>
                                    <p:anim calcmode="lin" valueType="num">
                                      <p:cBhvr>
                                        <p:cTn id="41"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5486400" cy="5745163"/>
          </a:xfrm>
        </p:spPr>
        <p:txBody>
          <a:bodyPr/>
          <a:lstStyle/>
          <a:p>
            <a:pPr marL="0" indent="0">
              <a:buNone/>
            </a:pPr>
            <a:r>
              <a:rPr lang="en-US" dirty="0" err="1" smtClean="0">
                <a:solidFill>
                  <a:schemeClr val="bg1"/>
                </a:solidFill>
              </a:rPr>
              <a:t>Câu</a:t>
            </a:r>
            <a:r>
              <a:rPr lang="en-US" dirty="0" smtClean="0">
                <a:solidFill>
                  <a:schemeClr val="bg1"/>
                </a:solidFill>
              </a:rPr>
              <a:t> 3: </a:t>
            </a:r>
            <a:r>
              <a:rPr lang="en-US" dirty="0" err="1" smtClean="0">
                <a:solidFill>
                  <a:schemeClr val="bg1"/>
                </a:solidFill>
              </a:rPr>
              <a:t>Trong</a:t>
            </a:r>
            <a:r>
              <a:rPr lang="en-US" dirty="0" smtClean="0">
                <a:solidFill>
                  <a:schemeClr val="bg1"/>
                </a:solidFill>
              </a:rPr>
              <a:t> </a:t>
            </a:r>
            <a:r>
              <a:rPr lang="en-US" dirty="0" err="1" smtClean="0">
                <a:solidFill>
                  <a:schemeClr val="bg1"/>
                </a:solidFill>
              </a:rPr>
              <a:t>khổ</a:t>
            </a:r>
            <a:r>
              <a:rPr lang="en-US" dirty="0" smtClean="0">
                <a:solidFill>
                  <a:schemeClr val="bg1"/>
                </a:solidFill>
              </a:rPr>
              <a:t> 3, </a:t>
            </a:r>
            <a:r>
              <a:rPr lang="en-US" dirty="0" err="1" smtClean="0">
                <a:solidFill>
                  <a:schemeClr val="bg1"/>
                </a:solidFill>
              </a:rPr>
              <a:t>Diều</a:t>
            </a:r>
            <a:r>
              <a:rPr lang="en-US" dirty="0" smtClean="0">
                <a:solidFill>
                  <a:schemeClr val="bg1"/>
                </a:solidFill>
              </a:rPr>
              <a:t> </a:t>
            </a:r>
            <a:r>
              <a:rPr lang="en-US" dirty="0" err="1" smtClean="0">
                <a:solidFill>
                  <a:schemeClr val="bg1"/>
                </a:solidFill>
              </a:rPr>
              <a:t>được</a:t>
            </a:r>
            <a:r>
              <a:rPr lang="en-US" dirty="0" smtClean="0">
                <a:solidFill>
                  <a:schemeClr val="bg1"/>
                </a:solidFill>
              </a:rPr>
              <a:t> so </a:t>
            </a:r>
            <a:r>
              <a:rPr lang="en-US" dirty="0" err="1" smtClean="0">
                <a:solidFill>
                  <a:schemeClr val="bg1"/>
                </a:solidFill>
              </a:rPr>
              <a:t>sánh</a:t>
            </a:r>
            <a:r>
              <a:rPr lang="en-US" dirty="0" smtClean="0">
                <a:solidFill>
                  <a:schemeClr val="bg1"/>
                </a:solidFill>
              </a:rPr>
              <a:t> </a:t>
            </a:r>
            <a:r>
              <a:rPr lang="en-US" dirty="0" err="1" smtClean="0">
                <a:solidFill>
                  <a:schemeClr val="bg1"/>
                </a:solidFill>
              </a:rPr>
              <a:t>với</a:t>
            </a:r>
            <a:r>
              <a:rPr lang="en-US" dirty="0" smtClean="0">
                <a:solidFill>
                  <a:schemeClr val="bg1"/>
                </a:solidFill>
              </a:rPr>
              <a:t> </a:t>
            </a:r>
            <a:r>
              <a:rPr lang="en-US" dirty="0" err="1" smtClean="0">
                <a:solidFill>
                  <a:schemeClr val="bg1"/>
                </a:solidFill>
              </a:rPr>
              <a:t>hạt</a:t>
            </a:r>
            <a:r>
              <a:rPr lang="en-US" dirty="0" smtClean="0">
                <a:solidFill>
                  <a:schemeClr val="bg1"/>
                </a:solidFill>
              </a:rPr>
              <a:t> </a:t>
            </a:r>
            <a:r>
              <a:rPr lang="en-US" dirty="0" err="1" smtClean="0">
                <a:solidFill>
                  <a:schemeClr val="bg1"/>
                </a:solidFill>
              </a:rPr>
              <a:t>gì</a:t>
            </a:r>
            <a:r>
              <a:rPr lang="en-US" dirty="0" smtClean="0">
                <a:solidFill>
                  <a:schemeClr val="bg1"/>
                </a:solidFill>
              </a:rPr>
              <a:t>?</a:t>
            </a:r>
          </a:p>
          <a:p>
            <a:pPr marL="514350" indent="-514350">
              <a:buAutoNum type="alphaUcPeriod"/>
            </a:pPr>
            <a:r>
              <a:rPr lang="en-US" dirty="0" err="1" smtClean="0">
                <a:solidFill>
                  <a:schemeClr val="bg1"/>
                </a:solidFill>
              </a:rPr>
              <a:t>Hạt</a:t>
            </a:r>
            <a:r>
              <a:rPr lang="en-US" dirty="0" smtClean="0">
                <a:solidFill>
                  <a:schemeClr val="bg1"/>
                </a:solidFill>
              </a:rPr>
              <a:t> </a:t>
            </a:r>
            <a:r>
              <a:rPr lang="en-US" dirty="0" err="1" smtClean="0">
                <a:solidFill>
                  <a:schemeClr val="bg1"/>
                </a:solidFill>
              </a:rPr>
              <a:t>bí</a:t>
            </a:r>
            <a:endParaRPr lang="en-US" dirty="0" smtClean="0">
              <a:solidFill>
                <a:schemeClr val="bg1"/>
              </a:solidFill>
            </a:endParaRPr>
          </a:p>
          <a:p>
            <a:pPr marL="514350" indent="-514350">
              <a:buAutoNum type="alphaUcPeriod"/>
            </a:pPr>
            <a:r>
              <a:rPr lang="en-US" dirty="0" err="1" smtClean="0">
                <a:solidFill>
                  <a:schemeClr val="bg1"/>
                </a:solidFill>
              </a:rPr>
              <a:t>Hạt</a:t>
            </a:r>
            <a:r>
              <a:rPr lang="en-US" dirty="0" smtClean="0">
                <a:solidFill>
                  <a:schemeClr val="bg1"/>
                </a:solidFill>
              </a:rPr>
              <a:t> </a:t>
            </a:r>
            <a:r>
              <a:rPr lang="en-US" dirty="0" err="1" smtClean="0">
                <a:solidFill>
                  <a:schemeClr val="bg1"/>
                </a:solidFill>
              </a:rPr>
              <a:t>táo</a:t>
            </a:r>
            <a:endParaRPr lang="en-US" dirty="0" smtClean="0">
              <a:solidFill>
                <a:schemeClr val="bg1"/>
              </a:solidFill>
            </a:endParaRPr>
          </a:p>
          <a:p>
            <a:pPr marL="514350" indent="-514350">
              <a:buAutoNum type="alphaUcPeriod"/>
            </a:pPr>
            <a:r>
              <a:rPr lang="en-US" dirty="0" err="1" smtClean="0">
                <a:solidFill>
                  <a:schemeClr val="bg1"/>
                </a:solidFill>
              </a:rPr>
              <a:t>Hạt</a:t>
            </a:r>
            <a:r>
              <a:rPr lang="en-US" dirty="0" smtClean="0">
                <a:solidFill>
                  <a:schemeClr val="bg1"/>
                </a:solidFill>
              </a:rPr>
              <a:t> </a:t>
            </a:r>
            <a:r>
              <a:rPr lang="en-US" dirty="0" err="1" smtClean="0">
                <a:solidFill>
                  <a:schemeClr val="bg1"/>
                </a:solidFill>
              </a:rPr>
              <a:t>cau</a:t>
            </a:r>
            <a:endParaRPr lang="en-US" dirty="0">
              <a:solidFill>
                <a:schemeClr val="bg1"/>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914" t="50000"/>
          <a:stretch/>
        </p:blipFill>
        <p:spPr bwMode="auto">
          <a:xfrm>
            <a:off x="5029200" y="1447800"/>
            <a:ext cx="37734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334000" y="3352800"/>
            <a:ext cx="2514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28900"/>
            <a:ext cx="4810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9" y="4800600"/>
            <a:ext cx="18653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circle(in)">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9219"/>
                                        </p:tgtEl>
                                        <p:attrNameLst>
                                          <p:attrName>style.visibility</p:attrName>
                                        </p:attrNameLst>
                                      </p:cBhvr>
                                      <p:to>
                                        <p:strVal val="visible"/>
                                      </p:to>
                                    </p:set>
                                    <p:animEffect transition="in" filter="wipe(down)">
                                      <p:cBhvr>
                                        <p:cTn id="39" dur="580">
                                          <p:stCondLst>
                                            <p:cond delay="0"/>
                                          </p:stCondLst>
                                        </p:cTn>
                                        <p:tgtEl>
                                          <p:spTgt spid="9219"/>
                                        </p:tgtEl>
                                      </p:cBhvr>
                                    </p:animEffect>
                                    <p:anim calcmode="lin" valueType="num">
                                      <p:cBhvr>
                                        <p:cTn id="40"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45" dur="26">
                                          <p:stCondLst>
                                            <p:cond delay="650"/>
                                          </p:stCondLst>
                                        </p:cTn>
                                        <p:tgtEl>
                                          <p:spTgt spid="9219"/>
                                        </p:tgtEl>
                                      </p:cBhvr>
                                      <p:to x="100000" y="60000"/>
                                    </p:animScale>
                                    <p:animScale>
                                      <p:cBhvr>
                                        <p:cTn id="46" dur="166" decel="50000">
                                          <p:stCondLst>
                                            <p:cond delay="676"/>
                                          </p:stCondLst>
                                        </p:cTn>
                                        <p:tgtEl>
                                          <p:spTgt spid="9219"/>
                                        </p:tgtEl>
                                      </p:cBhvr>
                                      <p:to x="100000" y="100000"/>
                                    </p:animScale>
                                    <p:animScale>
                                      <p:cBhvr>
                                        <p:cTn id="47" dur="26">
                                          <p:stCondLst>
                                            <p:cond delay="1312"/>
                                          </p:stCondLst>
                                        </p:cTn>
                                        <p:tgtEl>
                                          <p:spTgt spid="9219"/>
                                        </p:tgtEl>
                                      </p:cBhvr>
                                      <p:to x="100000" y="80000"/>
                                    </p:animScale>
                                    <p:animScale>
                                      <p:cBhvr>
                                        <p:cTn id="48" dur="166" decel="50000">
                                          <p:stCondLst>
                                            <p:cond delay="1338"/>
                                          </p:stCondLst>
                                        </p:cTn>
                                        <p:tgtEl>
                                          <p:spTgt spid="9219"/>
                                        </p:tgtEl>
                                      </p:cBhvr>
                                      <p:to x="100000" y="100000"/>
                                    </p:animScale>
                                    <p:animScale>
                                      <p:cBhvr>
                                        <p:cTn id="49" dur="26">
                                          <p:stCondLst>
                                            <p:cond delay="1642"/>
                                          </p:stCondLst>
                                        </p:cTn>
                                        <p:tgtEl>
                                          <p:spTgt spid="9219"/>
                                        </p:tgtEl>
                                      </p:cBhvr>
                                      <p:to x="100000" y="90000"/>
                                    </p:animScale>
                                    <p:animScale>
                                      <p:cBhvr>
                                        <p:cTn id="50" dur="166" decel="50000">
                                          <p:stCondLst>
                                            <p:cond delay="1668"/>
                                          </p:stCondLst>
                                        </p:cTn>
                                        <p:tgtEl>
                                          <p:spTgt spid="9219"/>
                                        </p:tgtEl>
                                      </p:cBhvr>
                                      <p:to x="100000" y="100000"/>
                                    </p:animScale>
                                    <p:animScale>
                                      <p:cBhvr>
                                        <p:cTn id="51" dur="26">
                                          <p:stCondLst>
                                            <p:cond delay="1808"/>
                                          </p:stCondLst>
                                        </p:cTn>
                                        <p:tgtEl>
                                          <p:spTgt spid="9219"/>
                                        </p:tgtEl>
                                      </p:cBhvr>
                                      <p:to x="100000" y="95000"/>
                                    </p:animScale>
                                    <p:animScale>
                                      <p:cBhvr>
                                        <p:cTn id="52" dur="166" decel="50000">
                                          <p:stCondLst>
                                            <p:cond delay="1834"/>
                                          </p:stCondLst>
                                        </p:cTn>
                                        <p:tgtEl>
                                          <p:spTgt spid="92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628</Words>
  <Application>Microsoft Office PowerPoint</Application>
  <PresentationFormat>On-screen Show (4:3)</PresentationFormat>
  <Paragraphs>87</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CHÀO MỪNG CÁC EM ĐẾN VỚI TIẾT HỌC NGÀY HÔM NAY</vt:lpstr>
      <vt:lpstr>KHỞI ĐỘNG</vt:lpstr>
      <vt:lpstr>PowerPoint Presentation</vt:lpstr>
      <vt:lpstr>PowerPoint Presentation</vt:lpstr>
      <vt:lpstr>Nội dung bài học</vt:lpstr>
      <vt:lpstr>PowerPoint Presentation</vt:lpstr>
      <vt:lpstr>Khoanh tròn</vt:lpstr>
      <vt:lpstr>PowerPoint Presentation</vt:lpstr>
      <vt:lpstr>PowerPoint Presentation</vt:lpstr>
      <vt:lpstr>PowerPoint Presentation</vt:lpstr>
      <vt:lpstr>Trả lời câu hỏi</vt:lpstr>
      <vt:lpstr>PowerPoint Presentation</vt:lpstr>
      <vt:lpstr>PowerPoint Presentation</vt:lpstr>
      <vt:lpstr>Luyện tập theo văn bản đọc</vt:lpstr>
      <vt:lpstr>PowerPoint Presentation</vt:lpstr>
      <vt:lpstr>Viết</vt:lpstr>
      <vt:lpstr>Kể chuyện: Chúng mình là bạn</vt:lpstr>
      <vt:lpstr>Dặn dò</vt:lpstr>
      <vt:lpstr>PowerPoint Presentation</vt:lpstr>
    </vt:vector>
  </TitlesOfParts>
  <Company>Duy 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emily</cp:lastModifiedBy>
  <cp:revision>14</cp:revision>
  <dcterms:created xsi:type="dcterms:W3CDTF">2021-11-25T10:48:08Z</dcterms:created>
  <dcterms:modified xsi:type="dcterms:W3CDTF">2021-11-28T03:50:19Z</dcterms:modified>
</cp:coreProperties>
</file>