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comments/comment1.xml" ContentType="application/vnd.openxmlformats-officedocument.presentationml.comment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3"/>
    <p:sldMasterId id="2147483675" r:id="rId4"/>
    <p:sldMasterId id="2147483687" r:id="rId5"/>
    <p:sldMasterId id="2147483700" r:id="rId6"/>
    <p:sldMasterId id="2147483712" r:id="rId7"/>
  </p:sldMasterIdLst>
  <p:notesMasterIdLst>
    <p:notesMasterId r:id="rId12"/>
  </p:notesMasterIdLst>
  <p:sldIdLst>
    <p:sldId id="519" r:id="rId8"/>
    <p:sldId id="569" r:id="rId9"/>
    <p:sldId id="568" r:id="rId10"/>
    <p:sldId id="474" r:id="rId11"/>
    <p:sldId id="570" r:id="rId13"/>
    <p:sldId id="522" r:id="rId14"/>
    <p:sldId id="567" r:id="rId15"/>
    <p:sldId id="476" r:id="rId16"/>
  </p:sldIdLst>
  <p:sldSz cx="12192000" cy="6858000"/>
  <p:notesSz cx="6858000" cy="9144000"/>
  <p:custDataLst>
    <p:tags r:id="rId2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Y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D394"/>
    <a:srgbClr val="9900CC"/>
    <a:srgbClr val="FFCCCC"/>
    <a:srgbClr val="FFFDEE"/>
    <a:srgbClr val="FF9999"/>
    <a:srgbClr val="B092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1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76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2.xml"/><Relationship Id="rId8" Type="http://schemas.openxmlformats.org/officeDocument/2006/relationships/slide" Target="slides/slide1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1" Type="http://schemas.openxmlformats.org/officeDocument/2006/relationships/tags" Target="tags/tag1.xml"/><Relationship Id="rId20" Type="http://schemas.openxmlformats.org/officeDocument/2006/relationships/commentAuthors" Target="commentAuthors.xml"/><Relationship Id="rId2" Type="http://schemas.openxmlformats.org/officeDocument/2006/relationships/theme" Target="theme/theme1.xml"/><Relationship Id="rId19" Type="http://schemas.openxmlformats.org/officeDocument/2006/relationships/tableStyles" Target="tableStyles.xml"/><Relationship Id="rId18" Type="http://schemas.openxmlformats.org/officeDocument/2006/relationships/viewProps" Target="viewProps.xml"/><Relationship Id="rId17" Type="http://schemas.openxmlformats.org/officeDocument/2006/relationships/presProps" Target="presProps.xml"/><Relationship Id="rId16" Type="http://schemas.openxmlformats.org/officeDocument/2006/relationships/slide" Target="slides/slide8.xml"/><Relationship Id="rId15" Type="http://schemas.openxmlformats.org/officeDocument/2006/relationships/slide" Target="slides/slide7.xml"/><Relationship Id="rId14" Type="http://schemas.openxmlformats.org/officeDocument/2006/relationships/slide" Target="slides/slide6.xml"/><Relationship Id="rId13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10-15T20:57:47.326" idx="1">
    <p:pos x="3261" y="2152"/>
    <p:text/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B24855-B3F8-4790-B733-061FB62E965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C0C173-DCFC-45F9-A564-3FF358768AD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hild working on a computer&#10;&#10;Description automatically generated with low confidence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9" t="-12282" r="6539" b="12282"/>
          <a:stretch>
            <a:fillRect/>
          </a:stretch>
        </p:blipFill>
        <p:spPr>
          <a:xfrm>
            <a:off x="0" y="-199366"/>
            <a:ext cx="12192000" cy="70573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6E3417-DE78-4608-A168-9042F0F1E07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008C9D-149E-49FB-919A-4D76374F3A83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  <a:endParaRPr lang="zh-CN" alt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 spd="slow">
    <p:random/>
  </p:transition>
  <p:hf sldNum="0" hdr="0" ftr="0" dt="0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0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5.xml"/><Relationship Id="rId8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7.xml"/><Relationship Id="rId8" Type="http://schemas.openxmlformats.org/officeDocument/2006/relationships/slideLayout" Target="../slideLayouts/slideLayout56.xml"/><Relationship Id="rId7" Type="http://schemas.openxmlformats.org/officeDocument/2006/relationships/slideLayout" Target="../slideLayouts/slideLayout55.xml"/><Relationship Id="rId6" Type="http://schemas.openxmlformats.org/officeDocument/2006/relationships/slideLayout" Target="../slideLayouts/slideLayout54.xml"/><Relationship Id="rId5" Type="http://schemas.openxmlformats.org/officeDocument/2006/relationships/slideLayout" Target="../slideLayouts/slideLayout53.xml"/><Relationship Id="rId4" Type="http://schemas.openxmlformats.org/officeDocument/2006/relationships/slideLayout" Target="../slideLayouts/slideLayout52.xml"/><Relationship Id="rId3" Type="http://schemas.openxmlformats.org/officeDocument/2006/relationships/slideLayout" Target="../slideLayouts/slideLayout51.xml"/><Relationship Id="rId2" Type="http://schemas.openxmlformats.org/officeDocument/2006/relationships/slideLayout" Target="../slideLayouts/slideLayout50.xml"/><Relationship Id="rId14" Type="http://schemas.openxmlformats.org/officeDocument/2006/relationships/theme" Target="../theme/theme5.xml"/><Relationship Id="rId13" Type="http://schemas.openxmlformats.org/officeDocument/2006/relationships/image" Target="../media/image7.png"/><Relationship Id="rId12" Type="http://schemas.openxmlformats.org/officeDocument/2006/relationships/image" Target="../media/image6.png"/><Relationship Id="rId11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8.xml"/><Relationship Id="rId1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68.xml"/><Relationship Id="rId8" Type="http://schemas.openxmlformats.org/officeDocument/2006/relationships/slideLayout" Target="../slideLayouts/slideLayout67.xml"/><Relationship Id="rId7" Type="http://schemas.openxmlformats.org/officeDocument/2006/relationships/slideLayout" Target="../slideLayouts/slideLayout66.xml"/><Relationship Id="rId6" Type="http://schemas.openxmlformats.org/officeDocument/2006/relationships/slideLayout" Target="../slideLayouts/slideLayout65.xml"/><Relationship Id="rId5" Type="http://schemas.openxmlformats.org/officeDocument/2006/relationships/slideLayout" Target="../slideLayouts/slideLayout64.xml"/><Relationship Id="rId4" Type="http://schemas.openxmlformats.org/officeDocument/2006/relationships/slideLayout" Target="../slideLayouts/slideLayout63.xml"/><Relationship Id="rId3" Type="http://schemas.openxmlformats.org/officeDocument/2006/relationships/slideLayout" Target="../slideLayouts/slideLayout62.xml"/><Relationship Id="rId2" Type="http://schemas.openxmlformats.org/officeDocument/2006/relationships/slideLayout" Target="../slideLayouts/slideLayout61.xml"/><Relationship Id="rId13" Type="http://schemas.openxmlformats.org/officeDocument/2006/relationships/theme" Target="../theme/theme6.xml"/><Relationship Id="rId12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3000">
              <a:srgbClr val="FFFDEE"/>
            </a:gs>
            <a:gs pos="93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6000">
              <a:schemeClr val="accent2">
                <a:lumMod val="5000"/>
                <a:lumOff val="95000"/>
              </a:schemeClr>
            </a:gs>
            <a:gs pos="28000">
              <a:schemeClr val="accent2">
                <a:lumMod val="45000"/>
                <a:lumOff val="55000"/>
              </a:schemeClr>
            </a:gs>
            <a:gs pos="56000">
              <a:srgbClr val="FF9999">
                <a:alpha val="43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+mn-cs"/>
              </a:rPr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transition spd="slow">
    <p:random/>
  </p:transition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microsoft.com/office/2007/relationships/hdphoto" Target="../media/image13.wdp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GIF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1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5.xml"/><Relationship Id="rId1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comments" Target="../comments/comment1.xml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50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DEE"/>
            </a:gs>
            <a:gs pos="68000">
              <a:srgbClr val="FFFDE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1"/>
          <p:cNvGrpSpPr/>
          <p:nvPr/>
        </p:nvGrpSpPr>
        <p:grpSpPr>
          <a:xfrm>
            <a:off x="588585" y="3274753"/>
            <a:ext cx="11622831" cy="3581011"/>
            <a:chOff x="-53293" y="2190760"/>
            <a:chExt cx="9211855" cy="2951064"/>
          </a:xfrm>
        </p:grpSpPr>
        <p:pic>
          <p:nvPicPr>
            <p:cNvPr id="5" name="10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6" name="1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9" name="16"/>
            <p:cNvPicPr>
              <a:picLocks noChangeAspect="1"/>
            </p:cNvPicPr>
            <p:nvPr/>
          </p:nvPicPr>
          <p:blipFill>
            <a:blip r:embed="rId1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  <p:grpSp>
        <p:nvGrpSpPr>
          <p:cNvPr id="10" name="14"/>
          <p:cNvGrpSpPr/>
          <p:nvPr/>
        </p:nvGrpSpPr>
        <p:grpSpPr>
          <a:xfrm>
            <a:off x="3636025" y="1655170"/>
            <a:ext cx="4675537" cy="1954845"/>
            <a:chOff x="2118480" y="1316166"/>
            <a:chExt cx="1512168" cy="1512168"/>
          </a:xfrm>
        </p:grpSpPr>
        <p:sp>
          <p:nvSpPr>
            <p:cNvPr id="11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3992B5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2" name="TextBox 67"/>
            <p:cNvSpPr txBox="1"/>
            <p:nvPr/>
          </p:nvSpPr>
          <p:spPr>
            <a:xfrm>
              <a:off x="2208337" y="1556684"/>
              <a:ext cx="1378326" cy="1032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1" indent="0" algn="ct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8000" b="0" i="0" u="none" strike="noStrike" kern="1200" cap="none" spc="30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Tiết</a:t>
              </a:r>
              <a:r>
                <a:rPr kumimoji="0" lang="en-US" altLang="zh-CN" sz="80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r>
                <a:rPr lang="vi-VN" altLang="zh-CN" sz="8000" spc="300" dirty="0">
                  <a:solidFill>
                    <a:srgbClr val="FFFFFF"/>
                  </a:solidFill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4</a:t>
              </a:r>
              <a:r>
                <a:rPr kumimoji="0" lang="en-US" altLang="zh-CN" sz="8000" b="0" i="0" u="none" strike="noStrike" kern="1200" cap="none" spc="30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Microsoft YaHei" panose="020B0503020204020204" charset="-122"/>
                  <a:cs typeface="Times New Roman" panose="02020603050405020304" pitchFamily="18" charset="0"/>
                </a:rPr>
                <a:t> </a:t>
              </a:r>
              <a:endParaRPr kumimoji="0" lang="zh-CN" altLang="en-US" sz="8000" b="0" i="0" u="none" strike="noStrike" kern="1200" cap="none" spc="3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4" name="Google Shape;184;p27"/>
          <p:cNvGrpSpPr/>
          <p:nvPr/>
        </p:nvGrpSpPr>
        <p:grpSpPr>
          <a:xfrm>
            <a:off x="360319" y="484039"/>
            <a:ext cx="270862" cy="401596"/>
            <a:chOff x="4508863" y="1528200"/>
            <a:chExt cx="318850" cy="472800"/>
          </a:xfrm>
        </p:grpSpPr>
        <p:sp>
          <p:nvSpPr>
            <p:cNvPr id="15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" name="Google Shape;189;p27"/>
          <p:cNvGrpSpPr/>
          <p:nvPr/>
        </p:nvGrpSpPr>
        <p:grpSpPr>
          <a:xfrm>
            <a:off x="739174" y="567004"/>
            <a:ext cx="270862" cy="401596"/>
            <a:chOff x="4508863" y="1528200"/>
            <a:chExt cx="318850" cy="472800"/>
          </a:xfrm>
        </p:grpSpPr>
        <p:sp>
          <p:nvSpPr>
            <p:cNvPr id="20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194;p27"/>
          <p:cNvGrpSpPr/>
          <p:nvPr/>
        </p:nvGrpSpPr>
        <p:grpSpPr>
          <a:xfrm>
            <a:off x="1125746" y="567004"/>
            <a:ext cx="270862" cy="401596"/>
            <a:chOff x="4508863" y="1528200"/>
            <a:chExt cx="318850" cy="472800"/>
          </a:xfrm>
        </p:grpSpPr>
        <p:sp>
          <p:nvSpPr>
            <p:cNvPr id="25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9" name="Google Shape;184;p27"/>
          <p:cNvGrpSpPr/>
          <p:nvPr/>
        </p:nvGrpSpPr>
        <p:grpSpPr>
          <a:xfrm>
            <a:off x="10556987" y="468686"/>
            <a:ext cx="270862" cy="401596"/>
            <a:chOff x="4508863" y="1528200"/>
            <a:chExt cx="318850" cy="472800"/>
          </a:xfrm>
        </p:grpSpPr>
        <p:sp>
          <p:nvSpPr>
            <p:cNvPr id="30" name="Google Shape;18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1" name="Google Shape;18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18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18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4" name="Google Shape;189;p27"/>
          <p:cNvGrpSpPr/>
          <p:nvPr/>
        </p:nvGrpSpPr>
        <p:grpSpPr>
          <a:xfrm>
            <a:off x="10935842" y="551651"/>
            <a:ext cx="270862" cy="401596"/>
            <a:chOff x="4508863" y="1528200"/>
            <a:chExt cx="318850" cy="472800"/>
          </a:xfrm>
        </p:grpSpPr>
        <p:sp>
          <p:nvSpPr>
            <p:cNvPr id="35" name="Google Shape;190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191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192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193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9" name="Google Shape;194;p27"/>
          <p:cNvGrpSpPr/>
          <p:nvPr/>
        </p:nvGrpSpPr>
        <p:grpSpPr>
          <a:xfrm>
            <a:off x="11322414" y="551651"/>
            <a:ext cx="270862" cy="401596"/>
            <a:chOff x="4508863" y="1528200"/>
            <a:chExt cx="318850" cy="472800"/>
          </a:xfrm>
        </p:grpSpPr>
        <p:sp>
          <p:nvSpPr>
            <p:cNvPr id="40" name="Google Shape;195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196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197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198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 panose="020B0604020202020204"/>
                <a:defRPr sz="1400" b="0" i="0" u="none" strike="noStrike" cap="none">
                  <a:solidFill>
                    <a:srgbClr val="000000"/>
                  </a:solidFill>
                  <a:latin typeface="Arial" panose="020B0604020202020204"/>
                  <a:ea typeface="Arial" panose="020B0604020202020204"/>
                  <a:cs typeface="Arial" panose="020B0604020202020204"/>
                  <a:sym typeface="Arial" panose="020B060402020202020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defRPr/>
              </a:pPr>
              <a:endParaRPr kumimoji="0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-401" y="232576"/>
            <a:ext cx="119483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10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THỜI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KHÓA BIỂU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rgbClr val="FF0000"/>
                </a:solidFill>
              </a:rPr>
              <a:t>Thứ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năm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ngày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vi-VN" dirty="0" smtClean="0">
                <a:solidFill>
                  <a:srgbClr val="FF0000"/>
                </a:solidFill>
              </a:rPr>
              <a:t>10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tháng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vi-VN" dirty="0" smtClean="0">
                <a:solidFill>
                  <a:srgbClr val="FF0000"/>
                </a:solidFill>
              </a:rPr>
              <a:t>10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năm</a:t>
            </a:r>
            <a:r>
              <a:rPr lang="en-US" dirty="0" smtClean="0">
                <a:solidFill>
                  <a:srgbClr val="FF0000"/>
                </a:solidFill>
              </a:rPr>
              <a:t> 2021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9903" y="1417638"/>
            <a:ext cx="3908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Luyện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từ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và</a:t>
            </a:r>
            <a:r>
              <a:rPr kumimoji="0" lang="en-US" sz="4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/>
                <a:cs typeface="+mn-cs"/>
              </a:rPr>
              <a:t>câu</a:t>
            </a:r>
            <a:endParaRPr kumimoji="0" lang="en-US" sz="4000" b="0" i="0" u="none" strike="noStrike" kern="1200" cap="none" spc="0" normalizeH="0" baseline="0" noProof="0" dirty="0" smtClean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29171" y="2316885"/>
            <a:ext cx="8875058" cy="468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 NGỮ CHỈ SỰ VẬT, HOẠT ĐỘNG; CÂU NÊU HOẠT </a:t>
            </a:r>
            <a:r>
              <a:rPr lang="en-US" sz="24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54181" y="526977"/>
            <a:ext cx="10917382" cy="59280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vi-VN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186690" algn="just">
              <a:lnSpc>
                <a:spcPct val="115000"/>
              </a:lnSpc>
              <a:tabLst>
                <a:tab pos="446405" algn="l"/>
              </a:tabLs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II. ĐỒ DÙNG DẠY HỌC: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GV: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tivi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chiếu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HS: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BTTV.</a:t>
            </a:r>
            <a:endParaRPr lang="en-US" sz="3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III. CÁC HOẠT ĐỘNG DẠY HỌC: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954" y="3186337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330422" y="3006461"/>
            <a:ext cx="3972713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604020202020204" pitchFamily="34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60402020202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(MV) Em Muốn Làm - Bé Suri Phương An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33825" t="59971" r="32263" b="7191"/>
          <a:stretch>
            <a:fillRect/>
          </a:stretch>
        </p:blipFill>
        <p:spPr>
          <a:xfrm>
            <a:off x="7779657" y="3283855"/>
            <a:ext cx="4412343" cy="24021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/>
          <a:srcRect l="29809" t="17411" r="28805" b="39831"/>
          <a:stretch>
            <a:fillRect/>
          </a:stretch>
        </p:blipFill>
        <p:spPr>
          <a:xfrm>
            <a:off x="0" y="2278740"/>
            <a:ext cx="7779657" cy="4518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857" y="304803"/>
            <a:ext cx="599234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Dựa vào tranh, tìm từ ngữ: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Chỉ sự vật: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Chỉ hoạt động: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786743" y="858800"/>
            <a:ext cx="51944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Bàn, ghế, cây, sách, đàn,…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446114" y="1414641"/>
            <a:ext cx="7708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Tập thể dục, nhảy dây, đá cầu, vẽ, hát,…</a:t>
            </a:r>
            <a:endParaRPr lang="vi-VN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"/>
          <a:srcRect l="33825" t="59971" r="32263" b="7191"/>
          <a:stretch>
            <a:fillRect/>
          </a:stretch>
        </p:blipFill>
        <p:spPr>
          <a:xfrm>
            <a:off x="7779657" y="3283855"/>
            <a:ext cx="4412343" cy="240211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"/>
          <a:srcRect l="29809" t="17411" r="28805" b="39831"/>
          <a:stretch>
            <a:fillRect/>
          </a:stretch>
        </p:blipFill>
        <p:spPr>
          <a:xfrm>
            <a:off x="0" y="2278740"/>
            <a:ext cx="7779657" cy="45189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2857" y="304803"/>
            <a:ext cx="1102417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Đặt một câu nêu hoạt động với từ ngữ vừa tìm được: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Các bạn đọc sách.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Hai bạn đang đá cầu.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/>
              </a:rPr>
              <a:t>CỦNG CỐ BÀI HỌC</a:t>
            </a:r>
            <a:endParaRPr kumimoji="0" lang="en-US" sz="8000" b="1" i="0" u="none" strike="noStrike" kern="1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/>
            </a:endParaRP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3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ISPRING_UUID" val="{BF30E823-DE71-4314-9CA2-02BFC57E0858}"/>
  <p:tag name="ISPRING_RESOURCE_FOLDER" val="C:\Users\Lenovo\Desktop\E LEARNING\SẢN PHẨM NGUỒN\LÀM VIỆC THẬT LÀ VUI (T1+2)\LÀM VIỆC THẬT LÀ VUI (T1+2)\"/>
  <p:tag name="ISPRING_PRESENTATION_PATH" val="C:\Users\Lenovo\Desktop\E LEARNING\SẢN PHẨM NGUỒN\LÀM VIỆC THẬT LÀ VUI (T1+2)\LÀM VIỆC THẬT LÀ VUI (T1+2).pptx"/>
  <p:tag name="ISPRING_PROJECT_VERSION" val="9"/>
  <p:tag name="ISPRING_PROJECT_FOLDER_UPDATED" val="1"/>
  <p:tag name="ISPRING_SCREEN_RECS_UPDATED" val="C:\Users\Lenovo\Desktop\E LEARNING\SẢN PHẨM NGUỒN\LÀM VIỆC THẬT LÀ VUI (T1+2)\LÀM VIỆC THẬT LÀ VUI (T1+2)\"/>
  <p:tag name="FLASHSPRING_PRESENTATION_REFERENCES" val="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NỀN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nền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729</Words>
  <Application>WPS Presentation</Application>
  <PresentationFormat>Widescreen</PresentationFormat>
  <Paragraphs>38</Paragraphs>
  <Slides>8</Slides>
  <Notes>2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6</vt:i4>
      </vt:variant>
      <vt:variant>
        <vt:lpstr>幻灯片标题</vt:lpstr>
      </vt:variant>
      <vt:variant>
        <vt:i4>8</vt:i4>
      </vt:variant>
    </vt:vector>
  </HeadingPairs>
  <TitlesOfParts>
    <vt:vector size="27" baseType="lpstr">
      <vt:lpstr>Arial</vt:lpstr>
      <vt:lpstr>SimSun</vt:lpstr>
      <vt:lpstr>Wingdings</vt:lpstr>
      <vt:lpstr>Calibri</vt:lpstr>
      <vt:lpstr>Calibri</vt:lpstr>
      <vt:lpstr>Microsoft YaHei</vt:lpstr>
      <vt:lpstr>Arial</vt:lpstr>
      <vt:lpstr>Times New Roman</vt:lpstr>
      <vt:lpstr>Arial-Rounded</vt:lpstr>
      <vt:lpstr>Segoe Print</vt:lpstr>
      <vt:lpstr>Times New Roman</vt:lpstr>
      <vt:lpstr>Arial Unicode MS</vt:lpstr>
      <vt:lpstr>Calibri Light</vt:lpstr>
      <vt:lpstr>3_Office Theme</vt:lpstr>
      <vt:lpstr>NỀN 5</vt:lpstr>
      <vt:lpstr>nền 3</vt:lpstr>
      <vt:lpstr>6_Office Theme</vt:lpstr>
      <vt:lpstr>2_Office Theme</vt:lpstr>
      <vt:lpstr>5_Default Design</vt:lpstr>
      <vt:lpstr>PowerPoint 演示文稿</vt:lpstr>
      <vt:lpstr>Thứ năm ngày 10 tháng 10 năm 2021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Lenovo</dc:creator>
  <cp:lastModifiedBy>LY</cp:lastModifiedBy>
  <cp:revision>102</cp:revision>
  <dcterms:created xsi:type="dcterms:W3CDTF">2021-06-24T12:42:00Z</dcterms:created>
  <dcterms:modified xsi:type="dcterms:W3CDTF">2024-10-16T08:57:52Z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EE3A0502852C4EF1899A66E22866F51F_12</vt:lpwstr>
  </property>
  <property fmtid="{D5CDD505-2E9C-101B-9397-08002B2CF9AE}" pid="3" name="KSOProductBuildVer">
    <vt:lpwstr>1033-12.2.0.18586</vt:lpwstr>
  </property>
</Properties>
</file>