
<file path=[Content_Types].xml><?xml version="1.0" encoding="utf-8"?>
<Types xmlns="http://schemas.openxmlformats.org/package/2006/content-types">
  <Default Extension="vml" ContentType="application/vnd.openxmlformats-officedocument.vmlDrawing"/>
  <Default Extension="wav" ContentType="audio/x-wav"/>
  <Default Extension="png" ContentType="image/png"/>
  <Default Extension="wdp" ContentType="image/vnd.ms-photo"/>
  <Default Extension="gif" ContentType="image/gif"/>
  <Default Extension="wmf" ContentType="image/x-wmf"/>
  <Default Extension="jpeg" ContentType="image/jpeg"/>
  <Default Extension="JPG" ContentType="image/.jp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8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5"/>
  </p:notesMasterIdLst>
  <p:sldIdLst>
    <p:sldId id="418" r:id="rId3"/>
    <p:sldId id="307" r:id="rId4"/>
    <p:sldId id="349" r:id="rId6"/>
    <p:sldId id="426" r:id="rId7"/>
    <p:sldId id="350" r:id="rId8"/>
    <p:sldId id="320" r:id="rId9"/>
    <p:sldId id="351" r:id="rId10"/>
    <p:sldId id="305" r:id="rId11"/>
    <p:sldId id="352" r:id="rId12"/>
    <p:sldId id="427" r:id="rId13"/>
    <p:sldId id="276" r:id="rId14"/>
    <p:sldId id="324" r:id="rId15"/>
    <p:sldId id="316" r:id="rId16"/>
    <p:sldId id="317" r:id="rId17"/>
    <p:sldId id="258" r:id="rId18"/>
    <p:sldId id="264" r:id="rId19"/>
    <p:sldId id="261" r:id="rId20"/>
    <p:sldId id="326" r:id="rId21"/>
    <p:sldId id="327" r:id="rId22"/>
    <p:sldId id="260" r:id="rId23"/>
    <p:sldId id="265" r:id="rId24"/>
    <p:sldId id="281" r:id="rId25"/>
    <p:sldId id="428" r:id="rId26"/>
    <p:sldId id="429" r:id="rId27"/>
  </p:sldIdLst>
  <p:sldSz cx="12192000" cy="6858000"/>
  <p:notesSz cx="6858000" cy="9144000"/>
  <p:custDataLst>
    <p:tags r:id="rId3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F6ADFF"/>
    <a:srgbClr val="00FF00"/>
    <a:srgbClr val="FF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1" Type="http://schemas.openxmlformats.org/officeDocument/2006/relationships/tags" Target="tags/tag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lang="en-US" sz="1200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lang="en-US" sz="1200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lang="en-US" sz="1200" b="0" i="0" u="none" strike="noStrike" cap="none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lang="en-US" sz="1200" b="0" i="0" u="none" strike="noStrike" cap="none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2_Title and Content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Slide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en-US" smtClean="0"/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4.v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GIF"/><Relationship Id="rId8" Type="http://schemas.openxmlformats.org/officeDocument/2006/relationships/image" Target="../media/image50.png"/><Relationship Id="rId7" Type="http://schemas.microsoft.com/office/2007/relationships/hdphoto" Target="../media/image49.wdp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GIF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7" Type="http://schemas.openxmlformats.org/officeDocument/2006/relationships/slideLayout" Target="../slideLayouts/slideLayout3.xml"/><Relationship Id="rId16" Type="http://schemas.microsoft.com/office/2007/relationships/media" Target="../media/media3.mp3"/><Relationship Id="rId15" Type="http://schemas.openxmlformats.org/officeDocument/2006/relationships/image" Target="../media/image55.png"/><Relationship Id="rId14" Type="http://schemas.microsoft.com/office/2007/relationships/media" Target="../media/media2.mp3"/><Relationship Id="rId13" Type="http://schemas.openxmlformats.org/officeDocument/2006/relationships/audio" Target="NULL" TargetMode="External"/><Relationship Id="rId12" Type="http://schemas.openxmlformats.org/officeDocument/2006/relationships/image" Target="../media/image54.GIF"/><Relationship Id="rId11" Type="http://schemas.openxmlformats.org/officeDocument/2006/relationships/image" Target="../media/image53.png"/><Relationship Id="rId10" Type="http://schemas.openxmlformats.org/officeDocument/2006/relationships/image" Target="../media/image52.GIF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50.png"/><Relationship Id="rId7" Type="http://schemas.microsoft.com/office/2007/relationships/hdphoto" Target="../media/image60.wdp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54.GIF"/><Relationship Id="rId3" Type="http://schemas.openxmlformats.org/officeDocument/2006/relationships/image" Target="../media/image51.GIF"/><Relationship Id="rId2" Type="http://schemas.openxmlformats.org/officeDocument/2006/relationships/image" Target="../media/image57.png"/><Relationship Id="rId17" Type="http://schemas.openxmlformats.org/officeDocument/2006/relationships/slideLayout" Target="../slideLayouts/slideLayout7.xml"/><Relationship Id="rId16" Type="http://schemas.openxmlformats.org/officeDocument/2006/relationships/audio" Target="../media/audio2.wav"/><Relationship Id="rId15" Type="http://schemas.openxmlformats.org/officeDocument/2006/relationships/audio" Target="../media/audio1.wav"/><Relationship Id="rId14" Type="http://schemas.openxmlformats.org/officeDocument/2006/relationships/image" Target="../media/image13.png"/><Relationship Id="rId13" Type="http://schemas.openxmlformats.org/officeDocument/2006/relationships/image" Target="../media/image55.png"/><Relationship Id="rId12" Type="http://schemas.microsoft.com/office/2007/relationships/media" Target="../media/media2.mp3"/><Relationship Id="rId11" Type="http://schemas.openxmlformats.org/officeDocument/2006/relationships/audio" Target="NULL" TargetMode="External"/><Relationship Id="rId10" Type="http://schemas.microsoft.com/office/2007/relationships/hdphoto" Target="../media/image62.wdp"/><Relationship Id="rId1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GIF"/><Relationship Id="rId8" Type="http://schemas.microsoft.com/office/2007/relationships/hdphoto" Target="../media/image70.wdp"/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microsoft.com/office/2007/relationships/hdphoto" Target="../media/image67.wdp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4" Type="http://schemas.openxmlformats.org/officeDocument/2006/relationships/slideLayout" Target="../slideLayouts/slideLayout7.xml"/><Relationship Id="rId23" Type="http://schemas.openxmlformats.org/officeDocument/2006/relationships/themeOverride" Target="../theme/themeOverride1.xml"/><Relationship Id="rId22" Type="http://schemas.openxmlformats.org/officeDocument/2006/relationships/audio" Target="../media/audio1.wav"/><Relationship Id="rId21" Type="http://schemas.openxmlformats.org/officeDocument/2006/relationships/audio" Target="../media/audio2.wav"/><Relationship Id="rId20" Type="http://schemas.openxmlformats.org/officeDocument/2006/relationships/image" Target="../media/image13.png"/><Relationship Id="rId2" Type="http://schemas.openxmlformats.org/officeDocument/2006/relationships/image" Target="../media/image64.png"/><Relationship Id="rId19" Type="http://schemas.openxmlformats.org/officeDocument/2006/relationships/image" Target="../media/image55.png"/><Relationship Id="rId18" Type="http://schemas.microsoft.com/office/2007/relationships/media" Target="../media/media2.mp3"/><Relationship Id="rId17" Type="http://schemas.openxmlformats.org/officeDocument/2006/relationships/audio" Target="NULL" TargetMode="External"/><Relationship Id="rId16" Type="http://schemas.microsoft.com/office/2007/relationships/hdphoto" Target="../media/image62.wdp"/><Relationship Id="rId15" Type="http://schemas.openxmlformats.org/officeDocument/2006/relationships/image" Target="../media/image61.png"/><Relationship Id="rId14" Type="http://schemas.openxmlformats.org/officeDocument/2006/relationships/image" Target="../media/image50.png"/><Relationship Id="rId13" Type="http://schemas.openxmlformats.org/officeDocument/2006/relationships/image" Target="../media/image72.GIF"/><Relationship Id="rId12" Type="http://schemas.openxmlformats.org/officeDocument/2006/relationships/image" Target="../media/image71.GIF"/><Relationship Id="rId11" Type="http://schemas.openxmlformats.org/officeDocument/2006/relationships/image" Target="../media/image57.png"/><Relationship Id="rId10" Type="http://schemas.openxmlformats.org/officeDocument/2006/relationships/image" Target="../media/image51.GIF"/><Relationship Id="rId1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media" Target="../media/media2.mp3"/><Relationship Id="rId8" Type="http://schemas.openxmlformats.org/officeDocument/2006/relationships/audio" Target="NULL" TargetMode="External"/><Relationship Id="rId7" Type="http://schemas.microsoft.com/office/2007/relationships/hdphoto" Target="../media/image62.wdp"/><Relationship Id="rId6" Type="http://schemas.openxmlformats.org/officeDocument/2006/relationships/image" Target="../media/image61.png"/><Relationship Id="rId5" Type="http://schemas.openxmlformats.org/officeDocument/2006/relationships/image" Target="../media/image50.png"/><Relationship Id="rId4" Type="http://schemas.openxmlformats.org/officeDocument/2006/relationships/image" Target="../media/image75.GIF"/><Relationship Id="rId3" Type="http://schemas.openxmlformats.org/officeDocument/2006/relationships/image" Target="../media/image74.png"/><Relationship Id="rId2" Type="http://schemas.openxmlformats.org/officeDocument/2006/relationships/image" Target="../media/image57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2.wav"/><Relationship Id="rId12" Type="http://schemas.openxmlformats.org/officeDocument/2006/relationships/audio" Target="../media/audio1.wav"/><Relationship Id="rId11" Type="http://schemas.openxmlformats.org/officeDocument/2006/relationships/image" Target="../media/image13.png"/><Relationship Id="rId10" Type="http://schemas.openxmlformats.org/officeDocument/2006/relationships/image" Target="../media/image55.png"/><Relationship Id="rId1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GIF"/><Relationship Id="rId8" Type="http://schemas.openxmlformats.org/officeDocument/2006/relationships/image" Target="../media/image57.png"/><Relationship Id="rId7" Type="http://schemas.microsoft.com/office/2007/relationships/hdphoto" Target="../media/image80.wdp"/><Relationship Id="rId6" Type="http://schemas.openxmlformats.org/officeDocument/2006/relationships/image" Target="../media/image79.png"/><Relationship Id="rId5" Type="http://schemas.microsoft.com/office/2007/relationships/hdphoto" Target="../media/image78.wdp"/><Relationship Id="rId4" Type="http://schemas.openxmlformats.org/officeDocument/2006/relationships/image" Target="../media/image77.png"/><Relationship Id="rId3" Type="http://schemas.openxmlformats.org/officeDocument/2006/relationships/image" Target="../media/image58.GIF"/><Relationship Id="rId22" Type="http://schemas.openxmlformats.org/officeDocument/2006/relationships/slideLayout" Target="../slideLayouts/slideLayout7.xml"/><Relationship Id="rId21" Type="http://schemas.openxmlformats.org/officeDocument/2006/relationships/themeOverride" Target="../theme/themeOverride2.xml"/><Relationship Id="rId20" Type="http://schemas.openxmlformats.org/officeDocument/2006/relationships/audio" Target="../media/audio2.wav"/><Relationship Id="rId2" Type="http://schemas.openxmlformats.org/officeDocument/2006/relationships/image" Target="../media/image76.GIF"/><Relationship Id="rId19" Type="http://schemas.openxmlformats.org/officeDocument/2006/relationships/audio" Target="../media/audio1.wav"/><Relationship Id="rId18" Type="http://schemas.openxmlformats.org/officeDocument/2006/relationships/image" Target="../media/image13.png"/><Relationship Id="rId17" Type="http://schemas.openxmlformats.org/officeDocument/2006/relationships/image" Target="../media/image55.png"/><Relationship Id="rId16" Type="http://schemas.microsoft.com/office/2007/relationships/media" Target="../media/media2.mp3"/><Relationship Id="rId15" Type="http://schemas.openxmlformats.org/officeDocument/2006/relationships/audio" Target="NULL" TargetMode="External"/><Relationship Id="rId14" Type="http://schemas.microsoft.com/office/2007/relationships/hdphoto" Target="../media/image62.wdp"/><Relationship Id="rId13" Type="http://schemas.openxmlformats.org/officeDocument/2006/relationships/image" Target="../media/image61.png"/><Relationship Id="rId12" Type="http://schemas.openxmlformats.org/officeDocument/2006/relationships/image" Target="../media/image50.png"/><Relationship Id="rId11" Type="http://schemas.openxmlformats.org/officeDocument/2006/relationships/image" Target="../media/image54.GIF"/><Relationship Id="rId10" Type="http://schemas.openxmlformats.org/officeDocument/2006/relationships/image" Target="../media/image51.GIF"/><Relationship Id="rId1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GIF"/><Relationship Id="rId7" Type="http://schemas.openxmlformats.org/officeDocument/2006/relationships/image" Target="../media/image11.png"/><Relationship Id="rId6" Type="http://schemas.microsoft.com/office/2007/relationships/hdphoto" Target="../media/image10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media" Target="../media/media4.mp3"/><Relationship Id="rId8" Type="http://schemas.openxmlformats.org/officeDocument/2006/relationships/audio" Target="../media/media4.mp3"/><Relationship Id="rId7" Type="http://schemas.microsoft.com/office/2007/relationships/hdphoto" Target="../media/image62.wdp"/><Relationship Id="rId6" Type="http://schemas.openxmlformats.org/officeDocument/2006/relationships/image" Target="../media/image61.png"/><Relationship Id="rId5" Type="http://schemas.openxmlformats.org/officeDocument/2006/relationships/image" Target="../media/image50.png"/><Relationship Id="rId4" Type="http://schemas.openxmlformats.org/officeDocument/2006/relationships/image" Target="../media/image83.GIF"/><Relationship Id="rId3" Type="http://schemas.openxmlformats.org/officeDocument/2006/relationships/image" Target="../media/image47.png"/><Relationship Id="rId2" Type="http://schemas.openxmlformats.org/officeDocument/2006/relationships/image" Target="../media/image82.png"/><Relationship Id="rId15" Type="http://schemas.openxmlformats.org/officeDocument/2006/relationships/slideLayout" Target="../slideLayouts/slideLayout3.xml"/><Relationship Id="rId14" Type="http://schemas.openxmlformats.org/officeDocument/2006/relationships/audio" Target="../media/audio1.wav"/><Relationship Id="rId13" Type="http://schemas.openxmlformats.org/officeDocument/2006/relationships/audio" Target="../media/audio2.wav"/><Relationship Id="rId12" Type="http://schemas.microsoft.com/office/2007/relationships/media" Target="../media/media2.mp3"/><Relationship Id="rId11" Type="http://schemas.openxmlformats.org/officeDocument/2006/relationships/audio" Target="NULL" TargetMode="External"/><Relationship Id="rId10" Type="http://schemas.openxmlformats.org/officeDocument/2006/relationships/image" Target="../media/image55.png"/><Relationship Id="rId1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GIF"/><Relationship Id="rId8" Type="http://schemas.openxmlformats.org/officeDocument/2006/relationships/image" Target="../media/image47.png"/><Relationship Id="rId7" Type="http://schemas.openxmlformats.org/officeDocument/2006/relationships/image" Target="../media/image50.png"/><Relationship Id="rId6" Type="http://schemas.openxmlformats.org/officeDocument/2006/relationships/image" Target="../media/image54.GIF"/><Relationship Id="rId5" Type="http://schemas.openxmlformats.org/officeDocument/2006/relationships/image" Target="../media/image52.GIF"/><Relationship Id="rId4" Type="http://schemas.openxmlformats.org/officeDocument/2006/relationships/image" Target="../media/image51.GIF"/><Relationship Id="rId3" Type="http://schemas.openxmlformats.org/officeDocument/2006/relationships/image" Target="../media/image45.png"/><Relationship Id="rId2" Type="http://schemas.openxmlformats.org/officeDocument/2006/relationships/image" Target="../media/image84.png"/><Relationship Id="rId13" Type="http://schemas.openxmlformats.org/officeDocument/2006/relationships/slideLayout" Target="../slideLayouts/slideLayout3.xml"/><Relationship Id="rId12" Type="http://schemas.openxmlformats.org/officeDocument/2006/relationships/image" Target="../media/image55.png"/><Relationship Id="rId11" Type="http://schemas.microsoft.com/office/2007/relationships/media" Target="../media/media2.mp3"/><Relationship Id="rId10" Type="http://schemas.openxmlformats.org/officeDocument/2006/relationships/audio" Target="NULL" TargetMode="External"/><Relationship Id="rId1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6.png"/><Relationship Id="rId1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8.svg"/><Relationship Id="rId1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image10.wdp"/><Relationship Id="rId4" Type="http://schemas.openxmlformats.org/officeDocument/2006/relationships/image" Target="../media/image9.png"/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hdphoto" Target="../media/image18.wdp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8.png"/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microsoft.com/office/2007/relationships/hdphoto" Target="../media/image22.wdp"/><Relationship Id="rId7" Type="http://schemas.openxmlformats.org/officeDocument/2006/relationships/image" Target="../media/image21.png"/><Relationship Id="rId6" Type="http://schemas.openxmlformats.org/officeDocument/2006/relationships/image" Target="../media/image15.png"/><Relationship Id="rId5" Type="http://schemas.microsoft.com/office/2007/relationships/hdphoto" Target="../media/image18.wdp"/><Relationship Id="rId4" Type="http://schemas.openxmlformats.org/officeDocument/2006/relationships/image" Target="../media/image17.png"/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microsoft.com/office/2007/relationships/media" Target="../media/media1.mp4"/><Relationship Id="rId3" Type="http://schemas.openxmlformats.org/officeDocument/2006/relationships/video" Target="NULL" TargetMode="Externa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10" name="Google Shape;54;p1"/>
          <p:cNvSpPr txBox="1">
            <a:spLocks noGrp="1"/>
          </p:cNvSpPr>
          <p:nvPr>
            <p:ph type="ctrTitle" idx="4294967295"/>
          </p:nvPr>
        </p:nvSpPr>
        <p:spPr>
          <a:xfrm>
            <a:off x="-356616" y="2814638"/>
            <a:ext cx="13234988" cy="246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 panose="020B0604020202020204"/>
              <a:buNone/>
            </a:pPr>
            <a:r>
              <a:rPr lang="en-US" sz="5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sz="5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 (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>
            <a:fillRect/>
          </a:stretch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/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"/>
          <a:stretch>
            <a:fillRect/>
          </a:stretch>
        </p:blipFill>
        <p:spPr>
          <a:xfrm>
            <a:off x="-1" y="6350"/>
            <a:ext cx="12203311" cy="6432951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1014821" y="0"/>
            <a:ext cx="2230518" cy="738076"/>
            <a:chOff x="1172138" y="447014"/>
            <a:chExt cx="2210480" cy="667051"/>
          </a:xfrm>
        </p:grpSpPr>
        <p:sp>
          <p:nvSpPr>
            <p:cNvPr id="72" name="Flowchart: Alternate Process 71"/>
            <p:cNvSpPr/>
            <p:nvPr/>
          </p:nvSpPr>
          <p:spPr>
            <a:xfrm>
              <a:off x="1758372" y="537300"/>
              <a:ext cx="1624246" cy="486478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172138" y="447014"/>
              <a:ext cx="788585" cy="667051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  <a:endPara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Google Shape;248;p5"/>
          <p:cNvSpPr txBox="1"/>
          <p:nvPr/>
        </p:nvSpPr>
        <p:spPr>
          <a:xfrm>
            <a:off x="1382386" y="2746463"/>
            <a:ext cx="33598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 panose="020F0502020204030204"/>
                <a:cs typeface="Calibri" panose="020F0502020204030204"/>
                <a:sym typeface="Calibri" panose="020F0502020204030204"/>
              </a:rPr>
              <a:t>11 – 2 =</a:t>
            </a:r>
            <a:endParaRPr sz="3600" b="1" i="0" u="none" strike="noStrike" cap="none" dirty="0">
              <a:solidFill>
                <a:srgbClr val="0000FF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801800" y="1339202"/>
          <a:ext cx="3103070" cy="10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14"/>
                <a:gridCol w="620614"/>
                <a:gridCol w="620614"/>
                <a:gridCol w="620614"/>
                <a:gridCol w="620614"/>
              </a:tblGrid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6" name="Oval 65"/>
          <p:cNvSpPr/>
          <p:nvPr/>
        </p:nvSpPr>
        <p:spPr>
          <a:xfrm>
            <a:off x="1960063" y="144581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555310" y="144581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3191422" y="144581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3786669" y="144581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4402229" y="144581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960063" y="198978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2555310" y="198978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3191422" y="198978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3786669" y="198978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4402229" y="198978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5064967" y="144581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28" name="Rectangle: Rounded Corners 127"/>
          <p:cNvSpPr/>
          <p:nvPr/>
        </p:nvSpPr>
        <p:spPr>
          <a:xfrm>
            <a:off x="7287132" y="1127180"/>
            <a:ext cx="3844900" cy="181604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6939264" y="1330976"/>
            <a:ext cx="4390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11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trừ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10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7441430" y="2083260"/>
            <a:ext cx="4390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10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trừ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  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35" name="Google Shape;248;p5"/>
          <p:cNvSpPr txBox="1"/>
          <p:nvPr/>
        </p:nvSpPr>
        <p:spPr>
          <a:xfrm>
            <a:off x="1382386" y="5263535"/>
            <a:ext cx="33598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 panose="020F0502020204030204"/>
                <a:cs typeface="Calibri" panose="020F0502020204030204"/>
                <a:sym typeface="Calibri" panose="020F0502020204030204"/>
              </a:rPr>
              <a:t>12 – 4 =</a:t>
            </a:r>
            <a:endParaRPr sz="3600" b="1" i="0" u="none" strike="noStrike" cap="none" dirty="0">
              <a:solidFill>
                <a:srgbClr val="0000FF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137" name="Table 2"/>
          <p:cNvGraphicFramePr>
            <a:graphicFrameLocks noGrp="1"/>
          </p:cNvGraphicFramePr>
          <p:nvPr/>
        </p:nvGraphicFramePr>
        <p:xfrm>
          <a:off x="1801800" y="3856274"/>
          <a:ext cx="3103070" cy="10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14"/>
                <a:gridCol w="620614"/>
                <a:gridCol w="620614"/>
                <a:gridCol w="620614"/>
                <a:gridCol w="620614"/>
              </a:tblGrid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8" name="Oval 137"/>
          <p:cNvSpPr/>
          <p:nvPr/>
        </p:nvSpPr>
        <p:spPr>
          <a:xfrm>
            <a:off x="1960063" y="396288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2555310" y="396288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3191422" y="396288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3786669" y="396288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4402229" y="396288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1960063" y="450685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555310" y="450685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3191422" y="450685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3786669" y="450685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4402229" y="450685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5064967" y="396288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9" name="Rectangle: Rounded Corners 148"/>
          <p:cNvSpPr/>
          <p:nvPr/>
        </p:nvSpPr>
        <p:spPr>
          <a:xfrm>
            <a:off x="7287132" y="3644252"/>
            <a:ext cx="3844900" cy="181604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911832" y="3848048"/>
            <a:ext cx="4390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12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trừ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10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7394874" y="4633079"/>
            <a:ext cx="4390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10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trừ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  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5550684" y="393879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064967" y="1330976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4364920" y="1321669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5536226" y="387213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5029482" y="3880723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4329205" y="3831678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3738169" y="3848048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/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6" grpId="0" animBg="1"/>
      <p:bldP spid="68" grpId="0" animBg="1"/>
      <p:bldP spid="77" grpId="0" animBg="1"/>
      <p:bldP spid="103" grpId="0" animBg="1"/>
      <p:bldP spid="109" grpId="0" animBg="1"/>
      <p:bldP spid="109" grpId="1" animBg="1"/>
      <p:bldP spid="110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7" grpId="1" animBg="1"/>
      <p:bldP spid="128" grpId="0" animBg="1"/>
      <p:bldP spid="135" grpId="0"/>
      <p:bldP spid="138" grpId="0" animBg="1"/>
      <p:bldP spid="139" grpId="0" animBg="1"/>
      <p:bldP spid="140" grpId="0" animBg="1"/>
      <p:bldP spid="141" grpId="0" animBg="1"/>
      <p:bldP spid="141" grpId="1" animBg="1"/>
      <p:bldP spid="142" grpId="0" animBg="1"/>
      <p:bldP spid="142" grpId="1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8" grpId="1" animBg="1"/>
      <p:bldP spid="149" grpId="0" animBg="1"/>
      <p:bldP spid="150" grpId="0"/>
      <p:bldP spid="154" grpId="0"/>
      <p:bldP spid="155" grpId="0" animBg="1"/>
      <p:bldP spid="15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"/>
          <a:stretch>
            <a:fillRect/>
          </a:stretch>
        </p:blipFill>
        <p:spPr>
          <a:xfrm>
            <a:off x="-1" y="6350"/>
            <a:ext cx="12203311" cy="6432951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4793779" y="206540"/>
            <a:ext cx="2163726" cy="740920"/>
            <a:chOff x="1237837" y="479568"/>
            <a:chExt cx="2144287" cy="669621"/>
          </a:xfrm>
        </p:grpSpPr>
        <p:sp>
          <p:nvSpPr>
            <p:cNvPr id="72" name="Flowchart: Alternate Process 71"/>
            <p:cNvSpPr/>
            <p:nvPr/>
          </p:nvSpPr>
          <p:spPr>
            <a:xfrm>
              <a:off x="1757878" y="605707"/>
              <a:ext cx="1624246" cy="49217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237837" y="479568"/>
              <a:ext cx="727622" cy="669621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Google Shape;248;p5"/>
          <p:cNvSpPr txBox="1"/>
          <p:nvPr/>
        </p:nvSpPr>
        <p:spPr>
          <a:xfrm>
            <a:off x="1199153" y="2617237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/>
                <a:cs typeface="Calibri" panose="020F0502020204030204"/>
                <a:sym typeface="Calibri" panose="020F0502020204030204"/>
              </a:rPr>
              <a:t>12 – 7 =</a:t>
            </a:r>
            <a:endParaRPr sz="36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3" name="Google Shape;248;p5"/>
          <p:cNvSpPr txBox="1"/>
          <p:nvPr/>
        </p:nvSpPr>
        <p:spPr>
          <a:xfrm>
            <a:off x="6627057" y="2711678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/>
                <a:cs typeface="Calibri" panose="020F0502020204030204"/>
                <a:sym typeface="Calibri" panose="020F0502020204030204"/>
              </a:rPr>
              <a:t>14 – 5 =</a:t>
            </a:r>
            <a:endParaRPr sz="36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4" name="Google Shape;248;p5"/>
          <p:cNvSpPr txBox="1"/>
          <p:nvPr/>
        </p:nvSpPr>
        <p:spPr>
          <a:xfrm>
            <a:off x="1476801" y="5333119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/>
                <a:cs typeface="Calibri" panose="020F0502020204030204"/>
                <a:sym typeface="Calibri" panose="020F0502020204030204"/>
              </a:rPr>
              <a:t>11 – 4 =</a:t>
            </a:r>
            <a:endParaRPr sz="36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5" name="Google Shape;248;p5"/>
          <p:cNvSpPr txBox="1"/>
          <p:nvPr/>
        </p:nvSpPr>
        <p:spPr>
          <a:xfrm>
            <a:off x="6627057" y="5347116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/>
                <a:cs typeface="Calibri" panose="020F0502020204030204"/>
                <a:sym typeface="Calibri" panose="020F0502020204030204"/>
              </a:rPr>
              <a:t>11 – 7 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/>
                <a:cs typeface="Calibri" panose="020F0502020204030204"/>
                <a:sym typeface="Calibri" panose="020F0502020204030204"/>
              </a:rPr>
              <a:t>=</a:t>
            </a:r>
            <a:endParaRPr sz="36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149" name="Table 2"/>
          <p:cNvGraphicFramePr>
            <a:graphicFrameLocks noGrp="1"/>
          </p:cNvGraphicFramePr>
          <p:nvPr/>
        </p:nvGraphicFramePr>
        <p:xfrm>
          <a:off x="1178767" y="1248749"/>
          <a:ext cx="3103070" cy="10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14"/>
                <a:gridCol w="620614"/>
                <a:gridCol w="620614"/>
                <a:gridCol w="620614"/>
                <a:gridCol w="620614"/>
              </a:tblGrid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1" name="Oval 150"/>
          <p:cNvSpPr/>
          <p:nvPr/>
        </p:nvSpPr>
        <p:spPr>
          <a:xfrm>
            <a:off x="1337030" y="135536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932277" y="135536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2568389" y="135536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3163636" y="135536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3779196" y="135536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1337030" y="1899331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1932277" y="1899331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2568389" y="1899331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3163636" y="1899331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3779196" y="1899331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4441934" y="1355363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162" name="Straight Connector 161"/>
          <p:cNvCxnSpPr/>
          <p:nvPr/>
        </p:nvCxnSpPr>
        <p:spPr>
          <a:xfrm>
            <a:off x="4441934" y="1240523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3741887" y="1231216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4909556" y="1331273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165" name="Straight Connector 164"/>
          <p:cNvCxnSpPr/>
          <p:nvPr/>
        </p:nvCxnSpPr>
        <p:spPr>
          <a:xfrm>
            <a:off x="4909555" y="1231216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3155138" y="125036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2540579" y="125036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1932223" y="1231216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317664" y="1231216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0" name="Table 2"/>
          <p:cNvGraphicFramePr>
            <a:graphicFrameLocks noGrp="1"/>
          </p:cNvGraphicFramePr>
          <p:nvPr/>
        </p:nvGraphicFramePr>
        <p:xfrm>
          <a:off x="6355260" y="1306103"/>
          <a:ext cx="3103070" cy="10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14"/>
                <a:gridCol w="620614"/>
                <a:gridCol w="620614"/>
                <a:gridCol w="620614"/>
                <a:gridCol w="620614"/>
              </a:tblGrid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1" name="Oval 170"/>
          <p:cNvSpPr/>
          <p:nvPr/>
        </p:nvSpPr>
        <p:spPr>
          <a:xfrm>
            <a:off x="6513523" y="141271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7108770" y="141271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7744882" y="141271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8340129" y="141271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8955689" y="141271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6513523" y="195668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7108770" y="195668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7744882" y="195668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8340129" y="195668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23" name="Oval 222"/>
          <p:cNvSpPr/>
          <p:nvPr/>
        </p:nvSpPr>
        <p:spPr>
          <a:xfrm>
            <a:off x="8955689" y="195668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24" name="Oval 223"/>
          <p:cNvSpPr/>
          <p:nvPr/>
        </p:nvSpPr>
        <p:spPr>
          <a:xfrm>
            <a:off x="9618427" y="141271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225" name="Straight Connector 224"/>
          <p:cNvCxnSpPr/>
          <p:nvPr/>
        </p:nvCxnSpPr>
        <p:spPr>
          <a:xfrm>
            <a:off x="9618427" y="129787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>
            <a:off x="8918380" y="1288570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Oval 228"/>
          <p:cNvSpPr/>
          <p:nvPr/>
        </p:nvSpPr>
        <p:spPr>
          <a:xfrm>
            <a:off x="10086049" y="138862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230" name="Straight Connector 229"/>
          <p:cNvCxnSpPr/>
          <p:nvPr/>
        </p:nvCxnSpPr>
        <p:spPr>
          <a:xfrm>
            <a:off x="10086048" y="1288570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Oval 234"/>
          <p:cNvSpPr/>
          <p:nvPr/>
        </p:nvSpPr>
        <p:spPr>
          <a:xfrm>
            <a:off x="10545611" y="140628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236" name="Straight Connector 235"/>
          <p:cNvCxnSpPr/>
          <p:nvPr/>
        </p:nvCxnSpPr>
        <p:spPr>
          <a:xfrm>
            <a:off x="10545611" y="1291449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Oval 236"/>
          <p:cNvSpPr/>
          <p:nvPr/>
        </p:nvSpPr>
        <p:spPr>
          <a:xfrm>
            <a:off x="11013233" y="138219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238" name="Straight Connector 237"/>
          <p:cNvCxnSpPr/>
          <p:nvPr/>
        </p:nvCxnSpPr>
        <p:spPr>
          <a:xfrm>
            <a:off x="11013232" y="1282142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9" name="Table 2"/>
          <p:cNvGraphicFramePr>
            <a:graphicFrameLocks noGrp="1"/>
          </p:cNvGraphicFramePr>
          <p:nvPr/>
        </p:nvGraphicFramePr>
        <p:xfrm>
          <a:off x="1205798" y="3746272"/>
          <a:ext cx="3103070" cy="10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14"/>
                <a:gridCol w="620614"/>
                <a:gridCol w="620614"/>
                <a:gridCol w="620614"/>
                <a:gridCol w="620614"/>
              </a:tblGrid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0" name="Oval 239"/>
          <p:cNvSpPr/>
          <p:nvPr/>
        </p:nvSpPr>
        <p:spPr>
          <a:xfrm>
            <a:off x="1364061" y="385288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1" name="Oval 240"/>
          <p:cNvSpPr/>
          <p:nvPr/>
        </p:nvSpPr>
        <p:spPr>
          <a:xfrm>
            <a:off x="1959308" y="385288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2" name="Oval 241"/>
          <p:cNvSpPr/>
          <p:nvPr/>
        </p:nvSpPr>
        <p:spPr>
          <a:xfrm>
            <a:off x="2595420" y="385288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3" name="Oval 242"/>
          <p:cNvSpPr/>
          <p:nvPr/>
        </p:nvSpPr>
        <p:spPr>
          <a:xfrm>
            <a:off x="3190667" y="385288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4" name="Oval 243"/>
          <p:cNvSpPr/>
          <p:nvPr/>
        </p:nvSpPr>
        <p:spPr>
          <a:xfrm>
            <a:off x="3806227" y="385288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5" name="Oval 244"/>
          <p:cNvSpPr/>
          <p:nvPr/>
        </p:nvSpPr>
        <p:spPr>
          <a:xfrm>
            <a:off x="1364061" y="439685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6" name="Oval 245"/>
          <p:cNvSpPr/>
          <p:nvPr/>
        </p:nvSpPr>
        <p:spPr>
          <a:xfrm>
            <a:off x="1959308" y="439685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7" name="Oval 246"/>
          <p:cNvSpPr/>
          <p:nvPr/>
        </p:nvSpPr>
        <p:spPr>
          <a:xfrm>
            <a:off x="2595420" y="439685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8" name="Oval 247"/>
          <p:cNvSpPr/>
          <p:nvPr/>
        </p:nvSpPr>
        <p:spPr>
          <a:xfrm>
            <a:off x="3190667" y="439685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9" name="Oval 248"/>
          <p:cNvSpPr/>
          <p:nvPr/>
        </p:nvSpPr>
        <p:spPr>
          <a:xfrm>
            <a:off x="3806227" y="439685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50" name="Oval 249"/>
          <p:cNvSpPr/>
          <p:nvPr/>
        </p:nvSpPr>
        <p:spPr>
          <a:xfrm>
            <a:off x="4468965" y="385288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251" name="Straight Connector 250"/>
          <p:cNvCxnSpPr/>
          <p:nvPr/>
        </p:nvCxnSpPr>
        <p:spPr>
          <a:xfrm>
            <a:off x="4468965" y="3738046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3768918" y="3728739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/>
          <p:nvPr/>
        </p:nvCxnSpPr>
        <p:spPr>
          <a:xfrm>
            <a:off x="3182169" y="3747890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>
            <a:off x="2567610" y="3747890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4" name="Table 2"/>
          <p:cNvGraphicFramePr>
            <a:graphicFrameLocks noGrp="1"/>
          </p:cNvGraphicFramePr>
          <p:nvPr/>
        </p:nvGraphicFramePr>
        <p:xfrm>
          <a:off x="6355259" y="3734160"/>
          <a:ext cx="3103070" cy="10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14"/>
                <a:gridCol w="620614"/>
                <a:gridCol w="620614"/>
                <a:gridCol w="620614"/>
                <a:gridCol w="620614"/>
              </a:tblGrid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25" name="Oval 324"/>
          <p:cNvSpPr/>
          <p:nvPr/>
        </p:nvSpPr>
        <p:spPr>
          <a:xfrm>
            <a:off x="6513522" y="384077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26" name="Oval 325"/>
          <p:cNvSpPr/>
          <p:nvPr/>
        </p:nvSpPr>
        <p:spPr>
          <a:xfrm>
            <a:off x="7108769" y="384077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27" name="Oval 326"/>
          <p:cNvSpPr/>
          <p:nvPr/>
        </p:nvSpPr>
        <p:spPr>
          <a:xfrm>
            <a:off x="7744881" y="384077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28" name="Oval 327"/>
          <p:cNvSpPr/>
          <p:nvPr/>
        </p:nvSpPr>
        <p:spPr>
          <a:xfrm>
            <a:off x="8340128" y="384077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29" name="Oval 328"/>
          <p:cNvSpPr/>
          <p:nvPr/>
        </p:nvSpPr>
        <p:spPr>
          <a:xfrm>
            <a:off x="8955688" y="384077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30" name="Oval 329"/>
          <p:cNvSpPr/>
          <p:nvPr/>
        </p:nvSpPr>
        <p:spPr>
          <a:xfrm>
            <a:off x="6513522" y="4384742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31" name="Oval 330"/>
          <p:cNvSpPr/>
          <p:nvPr/>
        </p:nvSpPr>
        <p:spPr>
          <a:xfrm>
            <a:off x="7108769" y="4384742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32" name="Oval 331"/>
          <p:cNvSpPr/>
          <p:nvPr/>
        </p:nvSpPr>
        <p:spPr>
          <a:xfrm>
            <a:off x="7744881" y="4384742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33" name="Oval 332"/>
          <p:cNvSpPr/>
          <p:nvPr/>
        </p:nvSpPr>
        <p:spPr>
          <a:xfrm>
            <a:off x="8340128" y="4384742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34" name="Oval 333"/>
          <p:cNvSpPr/>
          <p:nvPr/>
        </p:nvSpPr>
        <p:spPr>
          <a:xfrm>
            <a:off x="8955688" y="4384742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35" name="Oval 334"/>
          <p:cNvSpPr/>
          <p:nvPr/>
        </p:nvSpPr>
        <p:spPr>
          <a:xfrm>
            <a:off x="9618426" y="384077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336" name="Straight Connector 335"/>
          <p:cNvCxnSpPr/>
          <p:nvPr/>
        </p:nvCxnSpPr>
        <p:spPr>
          <a:xfrm>
            <a:off x="9618426" y="3725934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8918379" y="371662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8331630" y="3735778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>
            <a:off x="7717071" y="3735778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>
            <a:off x="7108715" y="371662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>
            <a:off x="6494156" y="371662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/>
          <p:nvPr/>
        </p:nvCxnSpPr>
        <p:spPr>
          <a:xfrm>
            <a:off x="6517813" y="4271110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/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5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8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1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4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0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3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6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9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2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1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1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9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5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8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1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4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7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0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3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6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9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2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5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9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0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1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2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1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2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3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4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6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7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8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9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1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2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3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4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6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7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9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1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2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0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3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6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9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1" grpId="1" animBg="1"/>
      <p:bldP spid="164" grpId="0" animBg="1"/>
      <p:bldP spid="164" grpId="1" animBg="1"/>
      <p:bldP spid="171" grpId="0" animBg="1"/>
      <p:bldP spid="172" grpId="0" animBg="1"/>
      <p:bldP spid="173" grpId="0" animBg="1"/>
      <p:bldP spid="174" grpId="0" animBg="1"/>
      <p:bldP spid="175" grpId="0" animBg="1"/>
      <p:bldP spid="175" grpId="1" animBg="1"/>
      <p:bldP spid="176" grpId="0" animBg="1"/>
      <p:bldP spid="178" grpId="0" animBg="1"/>
      <p:bldP spid="179" grpId="0" animBg="1"/>
      <p:bldP spid="180" grpId="0" animBg="1"/>
      <p:bldP spid="223" grpId="0" animBg="1"/>
      <p:bldP spid="224" grpId="0" animBg="1"/>
      <p:bldP spid="224" grpId="1" animBg="1"/>
      <p:bldP spid="229" grpId="0" animBg="1"/>
      <p:bldP spid="229" grpId="1" animBg="1"/>
      <p:bldP spid="235" grpId="0" animBg="1"/>
      <p:bldP spid="235" grpId="1" animBg="1"/>
      <p:bldP spid="237" grpId="0" animBg="1"/>
      <p:bldP spid="237" grpId="1" animBg="1"/>
      <p:bldP spid="240" grpId="0" animBg="1"/>
      <p:bldP spid="241" grpId="0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0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30" grpId="0" animBg="1"/>
      <p:bldP spid="330" grpId="1" animBg="1"/>
      <p:bldP spid="331" grpId="0" animBg="1"/>
      <p:bldP spid="332" grpId="0" animBg="1"/>
      <p:bldP spid="333" grpId="0" animBg="1"/>
      <p:bldP spid="334" grpId="0" animBg="1"/>
      <p:bldP spid="335" grpId="0" animBg="1"/>
      <p:bldP spid="3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"/>
          <a:stretch>
            <a:fillRect/>
          </a:stretch>
        </p:blipFill>
        <p:spPr>
          <a:xfrm>
            <a:off x="-1" y="6350"/>
            <a:ext cx="12203311" cy="6432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5599" b="33708"/>
          <a:stretch>
            <a:fillRect/>
          </a:stretch>
        </p:blipFill>
        <p:spPr>
          <a:xfrm>
            <a:off x="4270411" y="2237703"/>
            <a:ext cx="3648471" cy="2180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65647"/>
          <a:stretch>
            <a:fillRect/>
          </a:stretch>
        </p:blipFill>
        <p:spPr>
          <a:xfrm>
            <a:off x="625184" y="2088083"/>
            <a:ext cx="3435069" cy="2366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7537"/>
          <a:stretch>
            <a:fillRect/>
          </a:stretch>
        </p:blipFill>
        <p:spPr>
          <a:xfrm>
            <a:off x="8113580" y="2192783"/>
            <a:ext cx="3435069" cy="218050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092649" y="666484"/>
            <a:ext cx="2190809" cy="799110"/>
            <a:chOff x="1208564" y="356727"/>
            <a:chExt cx="1066317" cy="722212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1460361" y="439173"/>
              <a:ext cx="814520" cy="52806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lang="en-US" sz="26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 Box 7"/>
          <p:cNvSpPr txBox="1"/>
          <p:nvPr/>
        </p:nvSpPr>
        <p:spPr>
          <a:xfrm>
            <a:off x="8378702" y="2607272"/>
            <a:ext cx="26009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15 – 8 =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15 – 6 =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7"/>
          <p:cNvSpPr txBox="1"/>
          <p:nvPr/>
        </p:nvSpPr>
        <p:spPr>
          <a:xfrm>
            <a:off x="1028137" y="2655900"/>
            <a:ext cx="21779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13 – 5 =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13 – 7 =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7"/>
          <p:cNvSpPr txBox="1"/>
          <p:nvPr/>
        </p:nvSpPr>
        <p:spPr>
          <a:xfrm>
            <a:off x="4990615" y="2635100"/>
            <a:ext cx="197146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14 – 6 =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14 – 9 =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controls/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762" y="572302"/>
            <a:ext cx="8907809" cy="6024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Oval 11"/>
          <p:cNvSpPr/>
          <p:nvPr/>
        </p:nvSpPr>
        <p:spPr>
          <a:xfrm>
            <a:off x="1855404" y="572302"/>
            <a:ext cx="669851" cy="638175"/>
          </a:xfrm>
          <a:prstGeom prst="ellipse">
            <a:avLst/>
          </a:prstGeom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90" y="5420320"/>
            <a:ext cx="1190625" cy="139390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53380">
            <a:off x="777900" y="5420319"/>
            <a:ext cx="1190625" cy="139390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88591">
            <a:off x="105314" y="5428219"/>
            <a:ext cx="1190625" cy="139390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77936">
            <a:off x="10139281" y="5043864"/>
            <a:ext cx="1480016" cy="170607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73234">
            <a:off x="10621973" y="5043864"/>
            <a:ext cx="1480016" cy="170607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8643" y="4995762"/>
            <a:ext cx="1480016" cy="170607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7991" y="4892861"/>
            <a:ext cx="1006935" cy="83980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663" y="-231779"/>
            <a:ext cx="1841996" cy="1565697"/>
          </a:xfrm>
          <a:prstGeom prst="rect">
            <a:avLst/>
          </a:prstGeom>
        </p:spPr>
      </p:pic>
    </p:spTree>
    <p:controls/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>
            <a:fillRect/>
          </a:stretch>
        </p:blipFill>
        <p:spPr>
          <a:xfrm>
            <a:off x="0" y="0"/>
            <a:ext cx="12192000" cy="6410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>
            <a:fillRect/>
          </a:stretch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>
            <a:fillRect/>
          </a:stretch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>
            <a:fillRect/>
          </a:stretch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GIẢI CỨU CÔNG CHÚA</a:t>
            </a:r>
            <a:endParaRPr lang="en-US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49192" y="795282"/>
            <a:ext cx="9712895" cy="4898549"/>
            <a:chOff x="2366497" y="407795"/>
            <a:chExt cx="7205382" cy="447196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33206" y="-958914"/>
              <a:ext cx="4471964" cy="72053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3672" y="1110227"/>
              <a:ext cx="5679912" cy="3175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200" dirty="0" err="1">
                  <a:latin typeface="UTM Avo" panose="02040603050506020204" pitchFamily="18" charset="0"/>
                </a:rPr>
                <a:t>Ngày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xửa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ngày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xưa</a:t>
              </a:r>
              <a:r>
                <a:rPr lang="en-US" sz="2200" dirty="0">
                  <a:latin typeface="UTM Avo" panose="02040603050506020204" pitchFamily="18" charset="0"/>
                </a:rPr>
                <a:t>, ở </a:t>
              </a:r>
              <a:r>
                <a:rPr lang="en-US" sz="2200" dirty="0" err="1">
                  <a:latin typeface="UTM Avo" panose="02040603050506020204" pitchFamily="18" charset="0"/>
                </a:rPr>
                <a:t>một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vương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quốc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nọ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có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một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nàng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công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chúa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xinh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đẹp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đang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bị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rồng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lửa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bắt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đi</a:t>
              </a:r>
              <a:r>
                <a:rPr lang="en-US" sz="2200" dirty="0">
                  <a:latin typeface="UTM Avo" panose="02040603050506020204" pitchFamily="18" charset="0"/>
                </a:rPr>
                <a:t>.</a:t>
              </a:r>
              <a:endParaRPr lang="en-US" sz="2200" dirty="0">
                <a:latin typeface="UTM Avo" panose="020406030505060202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200" dirty="0" err="1">
                  <a:latin typeface="UTM Avo" panose="02040603050506020204" pitchFamily="18" charset="0"/>
                </a:rPr>
                <a:t>Chàng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hiệp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sĩ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muốn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giải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cứu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công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chúa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phải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vượt</a:t>
              </a:r>
              <a:r>
                <a:rPr lang="en-US" sz="2200" dirty="0">
                  <a:latin typeface="UTM Avo" panose="02040603050506020204" pitchFamily="18" charset="0"/>
                </a:rPr>
                <a:t> qua </a:t>
              </a:r>
              <a:r>
                <a:rPr lang="en-US" sz="2200" dirty="0" err="1">
                  <a:latin typeface="UTM Avo" panose="02040603050506020204" pitchFamily="18" charset="0"/>
                </a:rPr>
                <a:t>rất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nhiều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thử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thách</a:t>
              </a:r>
              <a:r>
                <a:rPr lang="en-US" sz="2200" dirty="0">
                  <a:latin typeface="UTM Avo" panose="02040603050506020204" pitchFamily="18" charset="0"/>
                </a:rPr>
                <a:t>, </a:t>
              </a:r>
              <a:r>
                <a:rPr lang="en-US" sz="2200" dirty="0" err="1">
                  <a:latin typeface="UTM Avo" panose="02040603050506020204" pitchFamily="18" charset="0"/>
                </a:rPr>
                <a:t>gặp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rất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nhiều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quái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vật</a:t>
              </a:r>
              <a:r>
                <a:rPr lang="en-US" sz="2200" dirty="0">
                  <a:latin typeface="UTM Avo" panose="02040603050506020204" pitchFamily="18" charset="0"/>
                </a:rPr>
                <a:t>, </a:t>
              </a:r>
              <a:r>
                <a:rPr lang="en-US" sz="2200" dirty="0" err="1">
                  <a:latin typeface="UTM Avo" panose="02040603050506020204" pitchFamily="18" charset="0"/>
                </a:rPr>
                <a:t>người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khổng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lồ</a:t>
              </a:r>
              <a:r>
                <a:rPr lang="en-US" sz="2200" dirty="0">
                  <a:latin typeface="UTM Avo" panose="02040603050506020204" pitchFamily="18" charset="0"/>
                </a:rPr>
                <a:t> hung </a:t>
              </a:r>
              <a:r>
                <a:rPr lang="en-US" sz="2200" dirty="0" err="1">
                  <a:latin typeface="UTM Avo" panose="02040603050506020204" pitchFamily="18" charset="0"/>
                </a:rPr>
                <a:t>dữ</a:t>
              </a:r>
              <a:r>
                <a:rPr lang="en-US" sz="2200" dirty="0">
                  <a:latin typeface="UTM Avo" panose="02040603050506020204" pitchFamily="18" charset="0"/>
                </a:rPr>
                <a:t>. </a:t>
              </a:r>
              <a:endParaRPr lang="en-US" sz="2200" dirty="0">
                <a:latin typeface="UTM Avo" panose="020406030505060202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200" dirty="0" err="1">
                  <a:latin typeface="UTM Avo" panose="02040603050506020204" pitchFamily="18" charset="0"/>
                </a:rPr>
                <a:t>Em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hãy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giúp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Hiệp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sĩ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đánh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bại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quái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vật</a:t>
              </a:r>
              <a:r>
                <a:rPr lang="en-US" sz="2200" dirty="0">
                  <a:latin typeface="UTM Avo" panose="02040603050506020204" pitchFamily="18" charset="0"/>
                </a:rPr>
                <a:t>, </a:t>
              </a:r>
              <a:r>
                <a:rPr lang="en-US" sz="2200" dirty="0" err="1">
                  <a:latin typeface="UTM Avo" panose="02040603050506020204" pitchFamily="18" charset="0"/>
                </a:rPr>
                <a:t>người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khổng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lồ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và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rồng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lửa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để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giải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cứu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công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chúa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bằng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cách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trả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lời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đúng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các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câu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hỏi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nhé</a:t>
              </a:r>
              <a:r>
                <a:rPr lang="en-US" sz="2200" dirty="0">
                  <a:latin typeface="UTM Avo" panose="02040603050506020204" pitchFamily="18" charset="0"/>
                </a:rPr>
                <a:t>! </a:t>
              </a:r>
              <a:endParaRPr lang="en-US" sz="22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end="5467.91650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Tieng-chim-bo-cau-vo-canh-www_tiengdong_com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6">
                  <p14:trim end="23997.9375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6497" y="2777729"/>
            <a:ext cx="487363" cy="487363"/>
          </a:xfrm>
          <a:prstGeom prst="rect">
            <a:avLst/>
          </a:prstGeom>
        </p:spPr>
      </p:pic>
      <p:pic>
        <p:nvPicPr>
          <p:cNvPr id="26" name="Tieng-chim-bo-cau-vo-canh-www_tiengdong_com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6">
                  <p14:trim end="23997.9375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45354" y="3265092"/>
            <a:ext cx="487363" cy="48736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49192" y="2014794"/>
            <a:ext cx="9931598" cy="22555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GO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9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770"/>
          <a:stretch>
            <a:fillRect/>
          </a:stretch>
        </p:blipFill>
        <p:spPr>
          <a:xfrm>
            <a:off x="0" y="6006586"/>
            <a:ext cx="12192000" cy="869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44" y="691397"/>
            <a:ext cx="1309089" cy="8004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36" y="1914292"/>
            <a:ext cx="4037015" cy="40370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5" name="C"/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"/>
          <p:cNvSpPr/>
          <p:nvPr/>
        </p:nvSpPr>
        <p:spPr>
          <a:xfrm>
            <a:off x="2057233" y="2823626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"/>
          <p:cNvSpPr/>
          <p:nvPr/>
        </p:nvSpPr>
        <p:spPr>
          <a:xfrm>
            <a:off x="1993748" y="1730842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9" name="Round Same Side Corner Rectangle 10"/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85572" y="332876"/>
              <a:ext cx="376627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11 - 5 = ?</a:t>
              </a:r>
              <a:endParaRPr kumimoji="0" lang="en-US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C"/>
          <p:cNvSpPr/>
          <p:nvPr/>
        </p:nvSpPr>
        <p:spPr>
          <a:xfrm>
            <a:off x="6470384" y="2790504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60" y="3789272"/>
            <a:ext cx="2009289" cy="19576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0734" y="5593281"/>
            <a:ext cx="923733" cy="810502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5467.91650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004" y="72572"/>
            <a:ext cx="1200588" cy="520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0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21" grpId="0" animBg="1"/>
      <p:bldP spid="21" grpId="1" animBg="1"/>
      <p:bldP spid="21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7655" y="-1923649"/>
            <a:ext cx="6872303" cy="7622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320" y="1730418"/>
            <a:ext cx="2849927" cy="3008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92" y="741017"/>
            <a:ext cx="3498136" cy="38801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9462" y="3429000"/>
            <a:ext cx="4857143" cy="2142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3876" y="1606419"/>
            <a:ext cx="2817973" cy="29731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6551" y="1880146"/>
            <a:ext cx="5181878" cy="3763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90" y="4242499"/>
            <a:ext cx="1035150" cy="11932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65" y="3996835"/>
            <a:ext cx="1035150" cy="1193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03" y="4346645"/>
            <a:ext cx="1035150" cy="11932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28" y="4359703"/>
            <a:ext cx="1035150" cy="11932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59" y="15800"/>
            <a:ext cx="1529158" cy="9349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97" y="175192"/>
            <a:ext cx="1189180" cy="7270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/>
          <a:srcRect t="7770"/>
          <a:stretch>
            <a:fillRect/>
          </a:stretch>
        </p:blipFill>
        <p:spPr>
          <a:xfrm>
            <a:off x="0" y="5984349"/>
            <a:ext cx="12192000" cy="90537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55" y="4087214"/>
            <a:ext cx="1204022" cy="13744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68" y="4809608"/>
            <a:ext cx="596267" cy="5962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26" y="4781989"/>
            <a:ext cx="596267" cy="5962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50" y="4698438"/>
            <a:ext cx="596267" cy="596267"/>
          </a:xfrm>
          <a:prstGeom prst="rect">
            <a:avLst/>
          </a:prstGeom>
        </p:spPr>
      </p:pic>
      <p:sp>
        <p:nvSpPr>
          <p:cNvPr id="22" name="A"/>
          <p:cNvSpPr/>
          <p:nvPr/>
        </p:nvSpPr>
        <p:spPr>
          <a:xfrm>
            <a:off x="6509234" y="26892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"/>
          <p:cNvSpPr/>
          <p:nvPr/>
        </p:nvSpPr>
        <p:spPr>
          <a:xfrm>
            <a:off x="6426364" y="163228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B"/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40" name="Round Same Side Corner Rectangle 10"/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12531" y="317236"/>
              <a:ext cx="376627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14 – 6 = ?</a:t>
              </a:r>
              <a:endParaRPr lang="en-US" sz="44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68" y="3674722"/>
            <a:ext cx="2009289" cy="19576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  <p:sp>
        <p:nvSpPr>
          <p:cNvPr id="44" name="B"/>
          <p:cNvSpPr/>
          <p:nvPr/>
        </p:nvSpPr>
        <p:spPr>
          <a:xfrm>
            <a:off x="2063637" y="279684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Tieng-ngua-chay-www_tiengdong_com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>
                  <p14:trim end="5467.91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004" y="72572"/>
            <a:ext cx="1200588" cy="520609"/>
          </a:xfrm>
          <a:prstGeom prst="rect">
            <a:avLst/>
          </a:prstGeom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2" grpId="2" animBg="1"/>
      <p:bldP spid="32" grpId="0" animBg="1"/>
      <p:bldP spid="32" grpId="1" animBg="1"/>
      <p:bldP spid="32" grpId="2" animBg="1"/>
      <p:bldP spid="37" grpId="0" animBg="1"/>
      <p:bldP spid="37" grpId="1" animBg="1"/>
      <p:bldP spid="37" grpId="2" animBg="1"/>
      <p:bldP spid="44" grpId="0" animBg="1"/>
      <p:bldP spid="44" grpId="1" animBg="1"/>
      <p:bldP spid="44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770"/>
          <a:stretch>
            <a:fillRect/>
          </a:stretch>
        </p:blipFill>
        <p:spPr>
          <a:xfrm>
            <a:off x="0" y="5584312"/>
            <a:ext cx="12192000" cy="13156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93" y="1320152"/>
            <a:ext cx="4363866" cy="4363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02" y="433895"/>
            <a:ext cx="3478882" cy="2622542"/>
          </a:xfrm>
          <a:prstGeom prst="rect">
            <a:avLst/>
          </a:prstGeom>
        </p:spPr>
      </p:pic>
      <p:sp>
        <p:nvSpPr>
          <p:cNvPr id="8" name="C"/>
          <p:cNvSpPr/>
          <p:nvPr/>
        </p:nvSpPr>
        <p:spPr>
          <a:xfrm>
            <a:off x="1916857" y="1649817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B"/>
          <p:cNvSpPr/>
          <p:nvPr/>
        </p:nvSpPr>
        <p:spPr>
          <a:xfrm>
            <a:off x="2057233" y="2823626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"/>
          <p:cNvSpPr/>
          <p:nvPr/>
        </p:nvSpPr>
        <p:spPr>
          <a:xfrm>
            <a:off x="6470384" y="1594007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2" name="Round Same Side Corner Rectangle 10"/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89295" y="339756"/>
              <a:ext cx="376627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15 – 7  = ?</a:t>
              </a:r>
              <a:endParaRPr lang="en-US" sz="44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C"/>
          <p:cNvSpPr/>
          <p:nvPr/>
        </p:nvSpPr>
        <p:spPr>
          <a:xfrm>
            <a:off x="6470384" y="2790504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91" y="3492513"/>
            <a:ext cx="2009289" cy="19576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9966" y="5897359"/>
            <a:ext cx="923733" cy="810502"/>
          </a:xfrm>
          <a:prstGeom prst="rect">
            <a:avLst/>
          </a:prstGeom>
        </p:spPr>
      </p:pic>
      <p:pic>
        <p:nvPicPr>
          <p:cNvPr id="17" name="Tieng-ngua-chay-www_tiengdong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end="5467.91650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004" y="72572"/>
            <a:ext cx="1200588" cy="520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4" grpId="0" animBg="1"/>
      <p:bldP spid="14" grpId="1" animBg="1"/>
      <p:bldP spid="14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521" y="1082675"/>
            <a:ext cx="4572000" cy="457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0620" y="-3849657"/>
            <a:ext cx="8864937" cy="10413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82" y="398304"/>
            <a:ext cx="4837062" cy="51028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>
            <a:fillRect/>
          </a:stretch>
        </p:blipFill>
        <p:spPr>
          <a:xfrm>
            <a:off x="7779845" y="1713038"/>
            <a:ext cx="4514282" cy="4691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8801" y="2709359"/>
            <a:ext cx="2756693" cy="2987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t="7770"/>
          <a:stretch>
            <a:fillRect/>
          </a:stretch>
        </p:blipFill>
        <p:spPr>
          <a:xfrm>
            <a:off x="0" y="6016072"/>
            <a:ext cx="12372754" cy="8721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83" y="5185223"/>
            <a:ext cx="414496" cy="414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94522"/>
            <a:ext cx="462839" cy="4628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28" y="4561074"/>
            <a:ext cx="596267" cy="5962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50" y="4417472"/>
            <a:ext cx="596267" cy="5962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791" y="102973"/>
            <a:ext cx="1024886" cy="626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84" y="308200"/>
            <a:ext cx="3321796" cy="16770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53" y="65009"/>
            <a:ext cx="997522" cy="6099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77" y="169896"/>
            <a:ext cx="1024886" cy="626644"/>
          </a:xfrm>
          <a:prstGeom prst="rect">
            <a:avLst/>
          </a:prstGeom>
        </p:spPr>
      </p:pic>
      <p:sp>
        <p:nvSpPr>
          <p:cNvPr id="27" name="C"/>
          <p:cNvSpPr/>
          <p:nvPr/>
        </p:nvSpPr>
        <p:spPr>
          <a:xfrm>
            <a:off x="6572378" y="275600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B"/>
          <p:cNvSpPr/>
          <p:nvPr/>
        </p:nvSpPr>
        <p:spPr>
          <a:xfrm>
            <a:off x="2047756" y="175967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D"/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492944" y="149801"/>
            <a:ext cx="4806636" cy="1385212"/>
            <a:chOff x="3436491" y="48411"/>
            <a:chExt cx="4806636" cy="1385212"/>
          </a:xfrm>
        </p:grpSpPr>
        <p:sp>
          <p:nvSpPr>
            <p:cNvPr id="31" name="Round Same Side Corner Rectangle 10"/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56672" y="435128"/>
              <a:ext cx="376627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16 – 8 = ?</a:t>
              </a:r>
              <a:endParaRPr lang="en-US" sz="44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72" y="3833743"/>
            <a:ext cx="2009289" cy="19576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9071" y="5626094"/>
            <a:ext cx="923733" cy="810502"/>
          </a:xfrm>
          <a:prstGeom prst="rect">
            <a:avLst/>
          </a:prstGeom>
        </p:spPr>
      </p:pic>
      <p:sp>
        <p:nvSpPr>
          <p:cNvPr id="35" name="C"/>
          <p:cNvSpPr/>
          <p:nvPr/>
        </p:nvSpPr>
        <p:spPr>
          <a:xfrm>
            <a:off x="6550484" y="1740672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Tieng-ngua-chay-www_tiengdong_com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end="5467.91650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004" y="72572"/>
            <a:ext cx="1200588" cy="520609"/>
          </a:xfrm>
          <a:prstGeom prst="rect">
            <a:avLst/>
          </a:prstGeom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5" grpId="0" animBg="1"/>
      <p:bldP spid="35" grpId="1" animBg="1"/>
      <p:bldP spid="35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41" b="93878" l="11266" r="57956">
                        <a14:foregroundMark x1="11498" y1="55102" x2="11498" y2="55102"/>
                        <a14:foregroundMark x1="57027" y1="87551" x2="57027" y2="87551"/>
                        <a14:foregroundMark x1="57375" y1="66327" x2="57375" y2="66327"/>
                        <a14:foregroundMark x1="57724" y1="54898" x2="57724" y2="54898"/>
                        <a14:foregroundMark x1="51916" y1="45510" x2="51916" y2="45510"/>
                        <a14:foregroundMark x1="52033" y1="43265" x2="52033" y2="43265"/>
                        <a14:foregroundMark x1="18235" y1="42041" x2="18235" y2="42041"/>
                        <a14:foregroundMark x1="55981" y1="70000" x2="55981" y2="70000"/>
                        <a14:foregroundMark x1="56214" y1="73061" x2="56214" y2="73061"/>
                        <a14:foregroundMark x1="57956" y1="57143" x2="57956" y2="57143"/>
                        <a14:foregroundMark x1="57956" y1="59796" x2="57956" y2="59796"/>
                        <a14:foregroundMark x1="57143" y1="56531" x2="57143" y2="56531"/>
                        <a14:foregroundMark x1="18235" y1="50816" x2="30662" y2="53265"/>
                        <a14:foregroundMark x1="25552" y1="51837" x2="34495" y2="51633"/>
                        <a14:foregroundMark x1="34495" y1="51633" x2="52613" y2="52449"/>
                        <a14:foregroundMark x1="32404" y1="51837" x2="50755" y2="51837"/>
                        <a14:foregroundMark x1="29849" y1="51837" x2="50639" y2="53469"/>
                      </a14:backgroundRemoval>
                    </a14:imgEffect>
                  </a14:imgLayer>
                </a14:imgProps>
              </a:ext>
            </a:extLst>
          </a:blip>
          <a:srcRect l="8286" t="42378" r="38725" b="5769"/>
          <a:stretch>
            <a:fillRect/>
          </a:stretch>
        </p:blipFill>
        <p:spPr>
          <a:xfrm>
            <a:off x="2254102" y="-85061"/>
            <a:ext cx="8128148" cy="5295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534"/>
          <a:stretch>
            <a:fillRect/>
          </a:stretch>
        </p:blipFill>
        <p:spPr>
          <a:xfrm>
            <a:off x="-1515308" y="2778199"/>
            <a:ext cx="5457825" cy="4079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79" b="90995" l="8696" r="89777">
                        <a14:foregroundMark x1="8696" y1="34847" x2="8696" y2="34847"/>
                        <a14:foregroundMark x1="57109" y1="90995" x2="57109" y2="90995"/>
                        <a14:foregroundMark x1="41833" y1="68520" x2="41833" y2="68520"/>
                        <a14:foregroundMark x1="34783" y1="58888" x2="34783" y2="58888"/>
                        <a14:foregroundMark x1="36193" y1="51292" x2="36193" y2="51292"/>
                        <a14:foregroundMark x1="39953" y1="36413" x2="39953" y2="36413"/>
                        <a14:foregroundMark x1="29495" y1="35944" x2="54642" y2="33046"/>
                        <a14:foregroundMark x1="54642" y1="33046" x2="52291" y2="35004"/>
                        <a14:foregroundMark x1="59929" y1="26938" x2="55229" y2="40564"/>
                        <a14:foregroundMark x1="55229" y1="40564" x2="40423" y2="40955"/>
                        <a14:foregroundMark x1="40423" y1="40955" x2="39013" y2="42600"/>
                        <a14:foregroundMark x1="23149" y1="35317" x2="29495" y2="42756"/>
                        <a14:foregroundMark x1="29495" y1="42756" x2="37720" y2="36100"/>
                        <a14:foregroundMark x1="37720" y1="36100" x2="34078" y2="37197"/>
                        <a14:foregroundMark x1="57814" y1="22788" x2="57814" y2="22788"/>
                        <a14:foregroundMark x1="56404" y1="25607" x2="56404" y2="22475"/>
                        <a14:foregroundMark x1="56404" y1="21378" x2="56404" y2="21378"/>
                        <a14:foregroundMark x1="56169" y1="21378" x2="56169" y2="21378"/>
                        <a14:foregroundMark x1="55699" y1="8379" x2="55699" y2="8379"/>
                        <a14:foregroundMark x1="42656" y1="19264" x2="42656" y2="19264"/>
                        <a14:foregroundMark x1="44066" y1="17228" x2="44066" y2="17228"/>
                        <a14:foregroundMark x1="38073" y1="16915" x2="38073" y2="16915"/>
                      </a14:backgroundRemoval>
                    </a14:imgEffect>
                  </a14:imgLayer>
                </a14:imgProps>
              </a:ext>
            </a:extLst>
          </a:blip>
          <a:srcRect t="1" b="32866"/>
          <a:stretch>
            <a:fillRect/>
          </a:stretch>
        </p:blipFill>
        <p:spPr>
          <a:xfrm>
            <a:off x="9238690" y="3980047"/>
            <a:ext cx="2856836" cy="2877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0481" y="1523892"/>
            <a:ext cx="699559" cy="7709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0040" y="1523892"/>
            <a:ext cx="699559" cy="7709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2675" y="1523891"/>
            <a:ext cx="699559" cy="77098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9519" y="1523891"/>
            <a:ext cx="699559" cy="77098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523890"/>
            <a:ext cx="699559" cy="77098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2481" y="1523889"/>
            <a:ext cx="699559" cy="7709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1104" y="1523888"/>
            <a:ext cx="699559" cy="77098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4365" y="1523887"/>
            <a:ext cx="699559" cy="7709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6140" y="2294876"/>
            <a:ext cx="699559" cy="77098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699" y="2294876"/>
            <a:ext cx="699559" cy="77098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334" y="2294875"/>
            <a:ext cx="699559" cy="77098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5178" y="2294875"/>
            <a:ext cx="699559" cy="77098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1659" y="2294874"/>
            <a:ext cx="699559" cy="77098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8140" y="2294873"/>
            <a:ext cx="699559" cy="77098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6763" y="2294872"/>
            <a:ext cx="699559" cy="7709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57044" y="764358"/>
            <a:ext cx="69955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15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379155" y="2489868"/>
            <a:ext cx="699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9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9173" y="955747"/>
            <a:ext cx="331591" cy="577021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642676" y="5335481"/>
            <a:ext cx="3116408" cy="91550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</a:rPr>
              <a:t>15 – 9 = ?</a:t>
            </a:r>
            <a:endParaRPr lang="en-US" sz="36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390" y="200827"/>
            <a:ext cx="1299572" cy="5635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118 0.2215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1065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0039 0.2215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1065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00052 0.2215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1065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222 0.22153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1065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-0.00065 0.1993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00065 0.2032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0162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-0.00365 0.2071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10347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377 0.2113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1055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00417 0.212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8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>
            <a:fillRect/>
          </a:stretch>
        </p:blipFill>
        <p:spPr>
          <a:xfrm>
            <a:off x="0" y="0"/>
            <a:ext cx="12192000" cy="6410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>
            <a:fillRect/>
          </a:stretch>
        </p:blipFill>
        <p:spPr>
          <a:xfrm>
            <a:off x="10698790" y="3890408"/>
            <a:ext cx="1286583" cy="2176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39" y="2830195"/>
            <a:ext cx="6515971" cy="2945219"/>
          </a:xfrm>
          <a:prstGeom prst="rect">
            <a:avLst/>
          </a:prstGeom>
        </p:spPr>
      </p:pic>
      <p:sp>
        <p:nvSpPr>
          <p:cNvPr id="5" name="A"/>
          <p:cNvSpPr/>
          <p:nvPr/>
        </p:nvSpPr>
        <p:spPr>
          <a:xfrm>
            <a:off x="6517620" y="1989724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12 - 7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"/>
          <p:cNvSpPr/>
          <p:nvPr/>
        </p:nvSpPr>
        <p:spPr>
          <a:xfrm>
            <a:off x="6517620" y="309644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14 -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B"/>
          <p:cNvSpPr/>
          <p:nvPr/>
        </p:nvSpPr>
        <p:spPr>
          <a:xfrm>
            <a:off x="2009847" y="199509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11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- 5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"/>
          <p:cNvSpPr/>
          <p:nvPr/>
        </p:nvSpPr>
        <p:spPr>
          <a:xfrm>
            <a:off x="2079968" y="3190541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13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– 8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66045" y="234781"/>
            <a:ext cx="5859910" cy="1385212"/>
            <a:chOff x="3436491" y="48411"/>
            <a:chExt cx="4806636" cy="1385212"/>
          </a:xfrm>
        </p:grpSpPr>
        <p:sp>
          <p:nvSpPr>
            <p:cNvPr id="13" name="Round Same Side Corner Rectangle 10"/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5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45" y="3665661"/>
            <a:ext cx="2009289" cy="19576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7936" y="5686551"/>
            <a:ext cx="923733" cy="810502"/>
          </a:xfrm>
          <a:prstGeom prst="rect">
            <a:avLst/>
          </a:prstGeom>
        </p:spPr>
      </p:pic>
      <p:pic>
        <p:nvPicPr>
          <p:cNvPr id="18" name="Am-thanh-phun-trao-dung-nham-nui-lua-www_tiengdong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21058" y="5067754"/>
            <a:ext cx="487363" cy="487363"/>
          </a:xfrm>
          <a:prstGeom prst="rect">
            <a:avLst/>
          </a:prstGeom>
        </p:spPr>
      </p:pic>
      <p:pic>
        <p:nvPicPr>
          <p:cNvPr id="19" name="Tieng-ngua-chay-www_tiengdong_com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5467.91650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3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3.33333E-6 L 0.575 0.00741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4"/>
          <a:stretch>
            <a:fillRect/>
          </a:stretch>
        </p:blipFill>
        <p:spPr>
          <a:xfrm>
            <a:off x="8698" y="1"/>
            <a:ext cx="12183301" cy="6448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>
            <a:fillRect/>
          </a:stretch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>
              <a:fillRect/>
            </a:stretch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/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851" y="786499"/>
            <a:ext cx="5718961" cy="3214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0663" y="552972"/>
            <a:ext cx="6550016" cy="36811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1706" y="-24932"/>
            <a:ext cx="5718961" cy="3214056"/>
          </a:xfrm>
          <a:prstGeom prst="rect">
            <a:avLst/>
          </a:prstGeom>
        </p:spPr>
      </p:pic>
      <p:pic>
        <p:nvPicPr>
          <p:cNvPr id="22" name="Tieng-ngua-chay-www_tiengdong_co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end="5467.91650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8633" y="3583568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8824" y="3583567"/>
            <a:ext cx="7456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/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/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  <a:endParaRPr lang="en-US" sz="4800" b="1" dirty="0">
              <a:solidFill>
                <a:srgbClr val="FF811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Rounded Corners 57"/>
          <p:cNvSpPr/>
          <p:nvPr/>
        </p:nvSpPr>
        <p:spPr>
          <a:xfrm>
            <a:off x="1179435" y="1580256"/>
            <a:ext cx="10235954" cy="87296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37" y="1673630"/>
            <a:ext cx="652476" cy="719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501" y="1673630"/>
            <a:ext cx="652476" cy="719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082" y="1673632"/>
            <a:ext cx="652476" cy="719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145" y="1673632"/>
            <a:ext cx="652476" cy="719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040" y="1673632"/>
            <a:ext cx="652476" cy="719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103" y="1673632"/>
            <a:ext cx="652476" cy="719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488" y="1673632"/>
            <a:ext cx="652476" cy="7190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061" y="1673631"/>
            <a:ext cx="652476" cy="719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634" y="1673630"/>
            <a:ext cx="652476" cy="7190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529" y="1673630"/>
            <a:ext cx="652476" cy="7190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592" y="1673630"/>
            <a:ext cx="652476" cy="7190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655" y="1642172"/>
            <a:ext cx="652476" cy="7190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691" y="1629345"/>
            <a:ext cx="652476" cy="7190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3835" y="1609194"/>
            <a:ext cx="652476" cy="7190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333" y="1582635"/>
            <a:ext cx="652476" cy="7190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81967" y="2395737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15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0353959" y="1488886"/>
            <a:ext cx="432530" cy="9148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807493" y="1574820"/>
            <a:ext cx="419227" cy="883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142048" y="1512009"/>
            <a:ext cx="414397" cy="9288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769519" y="2416494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14</a:t>
            </a:r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93994" y="2429237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13</a:t>
            </a:r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797534">
            <a:off x="10541199" y="1707462"/>
            <a:ext cx="652901" cy="845012"/>
          </a:xfrm>
          <a:prstGeom prst="rect">
            <a:avLst/>
          </a:prstGeom>
        </p:spPr>
      </p:pic>
      <p:sp>
        <p:nvSpPr>
          <p:cNvPr id="25" name="Arrow: Curved Up 24"/>
          <p:cNvSpPr/>
          <p:nvPr/>
        </p:nvSpPr>
        <p:spPr>
          <a:xfrm rot="10800000" flipV="1">
            <a:off x="10112319" y="2795149"/>
            <a:ext cx="637111" cy="20753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797534">
            <a:off x="9946921" y="1743026"/>
            <a:ext cx="652901" cy="8450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797534">
            <a:off x="9302164" y="1758047"/>
            <a:ext cx="652901" cy="845012"/>
          </a:xfrm>
          <a:prstGeom prst="rect">
            <a:avLst/>
          </a:prstGeom>
        </p:spPr>
      </p:pic>
      <p:sp>
        <p:nvSpPr>
          <p:cNvPr id="28" name="Arrow: Curved Up 27"/>
          <p:cNvSpPr/>
          <p:nvPr/>
        </p:nvSpPr>
        <p:spPr>
          <a:xfrm rot="10800000" flipV="1">
            <a:off x="9437009" y="2835057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8531078" y="1507013"/>
            <a:ext cx="417327" cy="9338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583024" y="2424241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12</a:t>
            </a:r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797534">
            <a:off x="8680785" y="1753049"/>
            <a:ext cx="652901" cy="845012"/>
          </a:xfrm>
          <a:prstGeom prst="rect">
            <a:avLst/>
          </a:prstGeom>
        </p:spPr>
      </p:pic>
      <p:sp>
        <p:nvSpPr>
          <p:cNvPr id="35" name="Arrow: Curved Up 34"/>
          <p:cNvSpPr/>
          <p:nvPr/>
        </p:nvSpPr>
        <p:spPr>
          <a:xfrm rot="10800000" flipV="1">
            <a:off x="8826039" y="2830061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7927009" y="1512010"/>
            <a:ext cx="354003" cy="8774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006387" y="2429238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11</a:t>
            </a:r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797534">
            <a:off x="8034563" y="1713413"/>
            <a:ext cx="652901" cy="845012"/>
          </a:xfrm>
          <a:prstGeom prst="rect">
            <a:avLst/>
          </a:prstGeom>
        </p:spPr>
      </p:pic>
      <p:sp>
        <p:nvSpPr>
          <p:cNvPr id="39" name="Arrow: Curved Up 38"/>
          <p:cNvSpPr/>
          <p:nvPr/>
        </p:nvSpPr>
        <p:spPr>
          <a:xfrm rot="10800000" flipV="1">
            <a:off x="8249402" y="2835058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7303792" y="1517006"/>
            <a:ext cx="343314" cy="8442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355738" y="2434234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10</a:t>
            </a:r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797534">
            <a:off x="7373405" y="1723392"/>
            <a:ext cx="652901" cy="845012"/>
          </a:xfrm>
          <a:prstGeom prst="rect">
            <a:avLst/>
          </a:prstGeom>
        </p:spPr>
      </p:pic>
      <p:sp>
        <p:nvSpPr>
          <p:cNvPr id="43" name="Arrow: Curved Up 42"/>
          <p:cNvSpPr/>
          <p:nvPr/>
        </p:nvSpPr>
        <p:spPr>
          <a:xfrm rot="10800000" flipV="1">
            <a:off x="7598753" y="2840054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6675406" y="1553622"/>
            <a:ext cx="328671" cy="8501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727352" y="2470850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9</a:t>
            </a:r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797534">
            <a:off x="6746072" y="1753051"/>
            <a:ext cx="652901" cy="845012"/>
          </a:xfrm>
          <a:prstGeom prst="rect">
            <a:avLst/>
          </a:prstGeom>
        </p:spPr>
      </p:pic>
      <p:sp>
        <p:nvSpPr>
          <p:cNvPr id="47" name="Arrow: Curved Up 46"/>
          <p:cNvSpPr/>
          <p:nvPr/>
        </p:nvSpPr>
        <p:spPr>
          <a:xfrm rot="10800000" flipV="1">
            <a:off x="6970367" y="2876670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6036464" y="1553623"/>
            <a:ext cx="374931" cy="8706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088410" y="2470851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8</a:t>
            </a:r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797534">
            <a:off x="6151818" y="1735553"/>
            <a:ext cx="652901" cy="845012"/>
          </a:xfrm>
          <a:prstGeom prst="rect">
            <a:avLst/>
          </a:prstGeom>
        </p:spPr>
      </p:pic>
      <p:sp>
        <p:nvSpPr>
          <p:cNvPr id="51" name="Arrow: Curved Up 50"/>
          <p:cNvSpPr/>
          <p:nvPr/>
        </p:nvSpPr>
        <p:spPr>
          <a:xfrm rot="10800000" flipV="1">
            <a:off x="6331425" y="2876671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5441577" y="1595402"/>
            <a:ext cx="370763" cy="8454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493523" y="2512630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7</a:t>
            </a:r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797534">
            <a:off x="5556931" y="1777332"/>
            <a:ext cx="652901" cy="845012"/>
          </a:xfrm>
          <a:prstGeom prst="rect">
            <a:avLst/>
          </a:prstGeom>
        </p:spPr>
      </p:pic>
      <p:sp>
        <p:nvSpPr>
          <p:cNvPr id="55" name="Arrow: Curved Up 54"/>
          <p:cNvSpPr/>
          <p:nvPr/>
        </p:nvSpPr>
        <p:spPr>
          <a:xfrm rot="10800000" flipV="1">
            <a:off x="5736538" y="2918450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844257" y="2493026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6</a:t>
            </a:r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7" name="Arrow: Curved Up 56"/>
          <p:cNvSpPr/>
          <p:nvPr/>
        </p:nvSpPr>
        <p:spPr>
          <a:xfrm rot="10800000" flipV="1">
            <a:off x="4961322" y="2940193"/>
            <a:ext cx="797025" cy="22757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 flipH="1">
            <a:off x="7359391" y="3896806"/>
            <a:ext cx="2455234" cy="1116834"/>
            <a:chOff x="7566793" y="2451964"/>
            <a:chExt cx="2167728" cy="1116834"/>
          </a:xfrm>
        </p:grpSpPr>
        <p:sp>
          <p:nvSpPr>
            <p:cNvPr id="60" name="Speech Bubble: Oval 59"/>
            <p:cNvSpPr/>
            <p:nvPr/>
          </p:nvSpPr>
          <p:spPr>
            <a:xfrm>
              <a:off x="7566793" y="2451964"/>
              <a:ext cx="2167728" cy="1116834"/>
            </a:xfrm>
            <a:prstGeom prst="wedgeEllipseCallout">
              <a:avLst>
                <a:gd name="adj1" fmla="val -57519"/>
                <a:gd name="adj2" fmla="val 33285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731022" y="2681018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</a:rPr>
                <a:t>Đếm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bớt</a:t>
              </a:r>
              <a:r>
                <a:rPr lang="en-US" sz="2000" b="1" dirty="0">
                  <a:latin typeface="UTM Avo" panose="02040603050506020204" pitchFamily="18" charset="0"/>
                </a:rPr>
                <a:t> 9 </a:t>
              </a:r>
              <a:endParaRPr lang="en-US" sz="2000" b="1" dirty="0">
                <a:latin typeface="UTM Avo" panose="02040603050506020204" pitchFamily="18" charset="0"/>
              </a:endParaRPr>
            </a:p>
            <a:p>
              <a:pPr algn="ctr"/>
              <a:r>
                <a:rPr lang="en-US" sz="2000" b="1" dirty="0" err="1">
                  <a:latin typeface="UTM Avo" panose="02040603050506020204" pitchFamily="18" charset="0"/>
                </a:rPr>
                <a:t>bắt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đầu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từ</a:t>
              </a:r>
              <a:r>
                <a:rPr lang="en-US" sz="2000" b="1" dirty="0">
                  <a:latin typeface="UTM Avo" panose="02040603050506020204" pitchFamily="18" charset="0"/>
                </a:rPr>
                <a:t> 15</a:t>
              </a:r>
              <a:endParaRPr lang="en-US" sz="20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79" b="90995" l="8696" r="89777">
                        <a14:foregroundMark x1="8696" y1="34847" x2="8696" y2="34847"/>
                        <a14:foregroundMark x1="57109" y1="90995" x2="57109" y2="90995"/>
                        <a14:foregroundMark x1="41833" y1="68520" x2="41833" y2="68520"/>
                        <a14:foregroundMark x1="34783" y1="58888" x2="34783" y2="58888"/>
                        <a14:foregroundMark x1="36193" y1="51292" x2="36193" y2="51292"/>
                        <a14:foregroundMark x1="39953" y1="36413" x2="39953" y2="36413"/>
                        <a14:foregroundMark x1="29495" y1="35944" x2="54642" y2="33046"/>
                        <a14:foregroundMark x1="54642" y1="33046" x2="52291" y2="35004"/>
                        <a14:foregroundMark x1="59929" y1="26938" x2="55229" y2="40564"/>
                        <a14:foregroundMark x1="55229" y1="40564" x2="40423" y2="40955"/>
                        <a14:foregroundMark x1="40423" y1="40955" x2="39013" y2="42600"/>
                        <a14:foregroundMark x1="23149" y1="35317" x2="29495" y2="42756"/>
                        <a14:foregroundMark x1="29495" y1="42756" x2="37720" y2="36100"/>
                        <a14:foregroundMark x1="37720" y1="36100" x2="34078" y2="37197"/>
                        <a14:foregroundMark x1="57814" y1="22788" x2="57814" y2="22788"/>
                        <a14:foregroundMark x1="56404" y1="25607" x2="56404" y2="22475"/>
                        <a14:foregroundMark x1="56404" y1="21378" x2="56404" y2="21378"/>
                        <a14:foregroundMark x1="56169" y1="21378" x2="56169" y2="21378"/>
                        <a14:foregroundMark x1="55699" y1="8379" x2="55699" y2="8379"/>
                        <a14:foregroundMark x1="42656" y1="19264" x2="42656" y2="19264"/>
                        <a14:foregroundMark x1="44066" y1="17228" x2="44066" y2="17228"/>
                        <a14:foregroundMark x1="38073" y1="16915" x2="38073" y2="16915"/>
                      </a14:backgroundRemoval>
                    </a14:imgEffect>
                  </a14:imgLayer>
                </a14:imgProps>
              </a:ext>
            </a:extLst>
          </a:blip>
          <a:srcRect t="1" b="32866"/>
          <a:stretch>
            <a:fillRect/>
          </a:stretch>
        </p:blipFill>
        <p:spPr>
          <a:xfrm>
            <a:off x="9482037" y="4125860"/>
            <a:ext cx="2337792" cy="235507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6"/>
          <a:srcRect b="1534"/>
          <a:stretch>
            <a:fillRect/>
          </a:stretch>
        </p:blipFill>
        <p:spPr>
          <a:xfrm>
            <a:off x="0" y="3475352"/>
            <a:ext cx="4147014" cy="3099951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 flipH="1">
            <a:off x="3198862" y="3251442"/>
            <a:ext cx="3070797" cy="1569212"/>
            <a:chOff x="7566793" y="2451964"/>
            <a:chExt cx="2167728" cy="1157110"/>
          </a:xfrm>
        </p:grpSpPr>
        <p:sp>
          <p:nvSpPr>
            <p:cNvPr id="65" name="Speech Bubble: Oval 64"/>
            <p:cNvSpPr/>
            <p:nvPr/>
          </p:nvSpPr>
          <p:spPr>
            <a:xfrm>
              <a:off x="7566793" y="2451964"/>
              <a:ext cx="2167728" cy="1116834"/>
            </a:xfrm>
            <a:prstGeom prst="wedgeEllipseCallout">
              <a:avLst>
                <a:gd name="adj1" fmla="val 60029"/>
                <a:gd name="adj2" fmla="val -7273"/>
              </a:avLst>
            </a:prstGeom>
            <a:solidFill>
              <a:srgbClr val="F6ADFF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733214" y="2633193"/>
              <a:ext cx="1752614" cy="975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</a:rPr>
                <a:t>Bạch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Tuyết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cách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tính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khác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nhanh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hơn</a:t>
              </a:r>
              <a:endParaRPr lang="en-US" sz="2000" b="1" dirty="0">
                <a:latin typeface="UTM Avo" panose="02040603050506020204" pitchFamily="18" charset="0"/>
              </a:endParaRPr>
            </a:p>
          </p:txBody>
        </p:sp>
      </p:grpSp>
      <p:sp>
        <p:nvSpPr>
          <p:cNvPr id="67" name="Rectangle: Rounded Corners 66"/>
          <p:cNvSpPr/>
          <p:nvPr/>
        </p:nvSpPr>
        <p:spPr>
          <a:xfrm>
            <a:off x="4711401" y="432259"/>
            <a:ext cx="3116408" cy="705391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</a:rPr>
              <a:t>15 – 9 = 6</a:t>
            </a:r>
            <a:endParaRPr lang="en-US" sz="36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855 -0.14028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-0.03216 -0.13333 " pathEditMode="relative" rAng="0" ptsTypes="AA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-6667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-0.03346 -0.13611 " pathEditMode="relative" rAng="0" ptsTypes="AA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03307 -0.13611 " pathEditMode="relative" rAng="0" ptsTypes="AA">
                                      <p:cBhvr>
                                        <p:cTn id="1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02904 -0.13333 " pathEditMode="relative" rAng="0" ptsTypes="AA">
                                      <p:cBhvr>
                                        <p:cTn id="1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-0.02604 -0.12569 " pathEditMode="relative" rAng="0" ptsTypes="AA">
                                      <p:cBhvr>
                                        <p:cTn id="2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000"/>
                            </p:stCondLst>
                            <p:childTnLst>
                              <p:par>
                                <p:cTn id="2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02578 -0.1287 " pathEditMode="relative" rAng="0" ptsTypes="AA">
                                      <p:cBhvr>
                                        <p:cTn id="2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"/>
                            </p:stCondLst>
                            <p:childTnLst>
                              <p:par>
                                <p:cTn id="2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500"/>
                            </p:stCondLst>
                            <p:childTnLst>
                              <p:par>
                                <p:cTn id="25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2904 -0.13032 " pathEditMode="relative" rAng="0" ptsTypes="AA">
                                      <p:cBhvr>
                                        <p:cTn id="2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000"/>
                            </p:stCondLst>
                            <p:childTnLst>
                              <p:par>
                                <p:cTn id="2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500"/>
                            </p:stCondLst>
                            <p:childTnLst>
                              <p:par>
                                <p:cTn id="2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3099 -0.12801 " pathEditMode="relative" rAng="0" ptsTypes="AA">
                                      <p:cBhvr>
                                        <p:cTn id="2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-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500"/>
                            </p:stCondLst>
                            <p:childTnLst>
                              <p:par>
                                <p:cTn id="2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500"/>
                            </p:stCondLst>
                            <p:childTnLst>
                              <p:par>
                                <p:cTn id="311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18" grpId="0"/>
      <p:bldP spid="18" grpId="1"/>
      <p:bldP spid="22" grpId="0"/>
      <p:bldP spid="23" grpId="0"/>
      <p:bldP spid="25" grpId="0" animBg="1"/>
      <p:bldP spid="28" grpId="0" animBg="1"/>
      <p:bldP spid="33" grpId="0"/>
      <p:bldP spid="35" grpId="0" animBg="1"/>
      <p:bldP spid="37" grpId="0"/>
      <p:bldP spid="39" grpId="0" animBg="1"/>
      <p:bldP spid="41" grpId="0"/>
      <p:bldP spid="43" grpId="0" animBg="1"/>
      <p:bldP spid="45" grpId="0"/>
      <p:bldP spid="47" grpId="0" animBg="1"/>
      <p:bldP spid="49" grpId="0"/>
      <p:bldP spid="51" grpId="0" animBg="1"/>
      <p:bldP spid="53" grpId="0"/>
      <p:bldP spid="55" grpId="0" animBg="1"/>
      <p:bldP spid="56" grpId="0"/>
      <p:bldP spid="56" grpId="1"/>
      <p:bldP spid="57" grpId="0" animBg="1"/>
      <p:bldP spid="6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>
            <a:fillRect/>
          </a:stretch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/>
          <p:cNvSpPr txBox="1"/>
          <p:nvPr/>
        </p:nvSpPr>
        <p:spPr>
          <a:xfrm>
            <a:off x="3641063" y="2128212"/>
            <a:ext cx="760703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KHÁM PHÁ</a:t>
            </a:r>
            <a:endParaRPr lang="en-US" sz="5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KIẾN THỨC MỚI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20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9" name="Table 20"/>
          <p:cNvGraphicFramePr>
            <a:graphicFrameLocks noGrp="1"/>
          </p:cNvGraphicFramePr>
          <p:nvPr/>
        </p:nvGraphicFramePr>
        <p:xfrm>
          <a:off x="2033157" y="2067003"/>
          <a:ext cx="4225405" cy="1543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081"/>
                <a:gridCol w="845081"/>
                <a:gridCol w="845081"/>
                <a:gridCol w="845081"/>
                <a:gridCol w="845081"/>
              </a:tblGrid>
              <a:tr h="802526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41353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0" name="Pictur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059" y="2067003"/>
            <a:ext cx="652476" cy="71909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734" y="2067003"/>
            <a:ext cx="652476" cy="719094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409" y="2067003"/>
            <a:ext cx="652476" cy="7190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084" y="2067003"/>
            <a:ext cx="652476" cy="71909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959" y="2067003"/>
            <a:ext cx="652476" cy="71909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059" y="2838942"/>
            <a:ext cx="652476" cy="71909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734" y="2838942"/>
            <a:ext cx="652476" cy="719094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409" y="2838942"/>
            <a:ext cx="652476" cy="71909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084" y="2838942"/>
            <a:ext cx="652476" cy="71909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959" y="2838942"/>
            <a:ext cx="652476" cy="719094"/>
          </a:xfrm>
          <a:prstGeom prst="rect">
            <a:avLst/>
          </a:prstGeom>
        </p:spPr>
      </p:pic>
      <p:graphicFrame>
        <p:nvGraphicFramePr>
          <p:cNvPr id="17" name="Table 28"/>
          <p:cNvGraphicFramePr>
            <a:graphicFrameLocks noGrp="1"/>
          </p:cNvGraphicFramePr>
          <p:nvPr/>
        </p:nvGraphicFramePr>
        <p:xfrm>
          <a:off x="6258562" y="2067003"/>
          <a:ext cx="4225405" cy="800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081"/>
                <a:gridCol w="845081"/>
                <a:gridCol w="845081"/>
                <a:gridCol w="845081"/>
                <a:gridCol w="845081"/>
              </a:tblGrid>
              <a:tr h="800514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6420825" y="2067003"/>
            <a:ext cx="4043376" cy="719094"/>
            <a:chOff x="6218695" y="1164563"/>
            <a:chExt cx="4043376" cy="719094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8695" y="1164563"/>
              <a:ext cx="652476" cy="719094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7370" y="1164563"/>
              <a:ext cx="652476" cy="71909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6045" y="1164563"/>
              <a:ext cx="652476" cy="719094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04720" y="1164563"/>
              <a:ext cx="652476" cy="719094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9595" y="1164563"/>
              <a:ext cx="652476" cy="719094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4"/>
          <a:srcRect b="1534"/>
          <a:stretch>
            <a:fillRect/>
          </a:stretch>
        </p:blipFill>
        <p:spPr>
          <a:xfrm>
            <a:off x="540319" y="4295327"/>
            <a:ext cx="3098925" cy="231649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134" y="2328209"/>
            <a:ext cx="897735" cy="1161887"/>
          </a:xfrm>
          <a:prstGeom prst="rect">
            <a:avLst/>
          </a:prstGeom>
        </p:spPr>
      </p:pic>
      <p:sp>
        <p:nvSpPr>
          <p:cNvPr id="30" name="Rectangle: Rounded Corners 29"/>
          <p:cNvSpPr/>
          <p:nvPr/>
        </p:nvSpPr>
        <p:spPr>
          <a:xfrm>
            <a:off x="3789409" y="4678883"/>
            <a:ext cx="3908119" cy="1377722"/>
          </a:xfrm>
          <a:prstGeom prst="roundRect">
            <a:avLst/>
          </a:prstGeom>
          <a:solidFill>
            <a:srgbClr val="F6A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22799" y="4820338"/>
            <a:ext cx="299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15 – 5 = 10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>
            <a:off x="2022684" y="2071193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2041982" y="3605686"/>
            <a:ext cx="425614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6251593" y="2079112"/>
            <a:ext cx="7846" cy="1526574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2034378" y="2079112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3" name="Rectangle: Rounded Corners 112"/>
          <p:cNvSpPr/>
          <p:nvPr/>
        </p:nvSpPr>
        <p:spPr>
          <a:xfrm>
            <a:off x="4737943" y="1424767"/>
            <a:ext cx="2511557" cy="52956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15 – 9 = ?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3595" y="2984763"/>
            <a:ext cx="897735" cy="1161887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4237438" y="5326689"/>
            <a:ext cx="299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10 – 4 = 6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115" name="Rectangle: Rounded Corners 114"/>
          <p:cNvSpPr/>
          <p:nvPr/>
        </p:nvSpPr>
        <p:spPr>
          <a:xfrm>
            <a:off x="8130918" y="4846965"/>
            <a:ext cx="3693360" cy="91550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Vậy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</a:rPr>
              <a:t> 15 – 9 = 6</a:t>
            </a:r>
            <a:endParaRPr lang="en-US" sz="36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cxnSp>
        <p:nvCxnSpPr>
          <p:cNvPr id="116" name="Straight Connector 115"/>
          <p:cNvCxnSpPr/>
          <p:nvPr/>
        </p:nvCxnSpPr>
        <p:spPr>
          <a:xfrm>
            <a:off x="2022684" y="2080718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840415" y="2856900"/>
            <a:ext cx="3445889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endCxn id="69" idx="3"/>
          </p:cNvCxnSpPr>
          <p:nvPr/>
        </p:nvCxnSpPr>
        <p:spPr>
          <a:xfrm>
            <a:off x="6251593" y="2088637"/>
            <a:ext cx="6969" cy="75030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2034378" y="2088637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2860693" y="2834585"/>
            <a:ext cx="9525" cy="79364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2022684" y="3628226"/>
            <a:ext cx="838009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2023693" y="3613505"/>
            <a:ext cx="425614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6251592" y="2086931"/>
            <a:ext cx="7846" cy="1526574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2022683" y="2088537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2034377" y="2096456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6251592" y="2875188"/>
            <a:ext cx="425614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10499032" y="2079112"/>
            <a:ext cx="0" cy="796076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6270123" y="2071574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6281817" y="2088637"/>
            <a:ext cx="0" cy="78655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/>
          <p:cNvGrpSpPr/>
          <p:nvPr/>
        </p:nvGrpSpPr>
        <p:grpSpPr>
          <a:xfrm>
            <a:off x="1361324" y="139477"/>
            <a:ext cx="9264793" cy="1390707"/>
            <a:chOff x="1765005" y="168333"/>
            <a:chExt cx="8527311" cy="1390707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>
              <a:fillRect/>
            </a:stretch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139" name="Rectangle 138"/>
            <p:cNvSpPr/>
            <p:nvPr/>
          </p:nvSpPr>
          <p:spPr>
            <a:xfrm>
              <a:off x="2214258" y="453934"/>
              <a:ext cx="8023538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vo" panose="02040603050506020204" pitchFamily="18" charset="0"/>
                </a:rPr>
                <a:t>TRỪ BẰNG CÁCH 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vo" panose="02040603050506020204" pitchFamily="18" charset="0"/>
                </a:rPr>
                <a:t>LÀM CHO TRÒN 10</a:t>
              </a:r>
              <a:endPara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4344071" y="3832298"/>
            <a:ext cx="390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15 = 10 + 5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5879693" y="1414540"/>
            <a:ext cx="463186" cy="506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5293056" y="4877283"/>
            <a:ext cx="463186" cy="506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1181 0.00371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85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11797 0.00278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0.12018 -0.00092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6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9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2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5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39792 2.59259E-6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40482 -0.00139 " pathEditMode="relative" rAng="0" ptsTypes="AA">
                                      <p:cBhvr>
                                        <p:cTn id="29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-69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39844 -0.00555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-278"/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4086 0.00371 " pathEditMode="relative" rAng="0" ptsTypes="AA">
                                      <p:cBhvr>
                                        <p:cTn id="30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30" y="185"/>
                                    </p:animMotion>
                                  </p:childTnLst>
                                </p:cTn>
                              </p:par>
                              <p:par>
                                <p:cTn id="30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6 L 0.4125 -3.7037E-6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5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5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6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113" grpId="0" animBg="1"/>
      <p:bldP spid="114" grpId="0"/>
      <p:bldP spid="115" grpId="0" animBg="1"/>
      <p:bldP spid="140" grpId="0"/>
      <p:bldP spid="140" grpId="1"/>
      <p:bldP spid="141" grpId="0" animBg="1"/>
      <p:bldP spid="141" grpId="1" animBg="1"/>
      <p:bldP spid="141" grpId="2" animBg="1"/>
      <p:bldP spid="142" grpId="0" animBg="1"/>
      <p:bldP spid="142" grpId="1" animBg="1"/>
      <p:bldP spid="14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206752" y="202947"/>
            <a:ext cx="7667625" cy="605818"/>
            <a:chOff x="5462827" y="4985129"/>
            <a:chExt cx="8020050" cy="605818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5857016" y="4985129"/>
              <a:ext cx="7277502" cy="605818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4" name="Google Shape;248;p5"/>
            <p:cNvSpPr txBox="1"/>
            <p:nvPr/>
          </p:nvSpPr>
          <p:spPr>
            <a:xfrm>
              <a:off x="5462827" y="4985129"/>
              <a:ext cx="802005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Nêu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phép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tính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phù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hợp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với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tranh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sau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:</a:t>
              </a:r>
              <a:endParaRPr sz="2800" b="1" i="0" u="none" strike="noStrike" cap="none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23403" y="5463461"/>
            <a:ext cx="2945193" cy="954224"/>
            <a:chOff x="5857016" y="4985128"/>
            <a:chExt cx="2945193" cy="954224"/>
          </a:xfrm>
          <a:solidFill>
            <a:srgbClr val="FFFF00"/>
          </a:solidFill>
        </p:grpSpPr>
        <p:sp>
          <p:nvSpPr>
            <p:cNvPr id="16" name="Rectangle: Rounded Corners 15"/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grpFill/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7" name="Google Shape;248;p5"/>
            <p:cNvSpPr txBox="1"/>
            <p:nvPr/>
          </p:nvSpPr>
          <p:spPr>
            <a:xfrm>
              <a:off x="5857016" y="5108317"/>
              <a:ext cx="294519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0000FF"/>
                  </a:solidFill>
                  <a:latin typeface="UTM Avo" panose="02040603050506020204" pitchFamily="18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13 – 4 </a:t>
              </a:r>
              <a:r>
                <a:rPr lang="en-US" sz="4000" b="1" i="0" u="none" strike="noStrike" cap="none" dirty="0">
                  <a:solidFill>
                    <a:srgbClr val="0000FF"/>
                  </a:solidFill>
                  <a:latin typeface="UTM Avo" panose="02040603050506020204" pitchFamily="18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= ? </a:t>
              </a:r>
              <a:endParaRPr sz="40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195" y="1092267"/>
            <a:ext cx="8659610" cy="41755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20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9" name="Table 20"/>
          <p:cNvGraphicFramePr>
            <a:graphicFrameLocks noGrp="1"/>
          </p:cNvGraphicFramePr>
          <p:nvPr/>
        </p:nvGraphicFramePr>
        <p:xfrm>
          <a:off x="2033157" y="2067003"/>
          <a:ext cx="4225405" cy="1543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081"/>
                <a:gridCol w="845081"/>
                <a:gridCol w="845081"/>
                <a:gridCol w="845081"/>
                <a:gridCol w="845081"/>
              </a:tblGrid>
              <a:tr h="802526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41353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0" name="Picture 6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2798" y="2168810"/>
            <a:ext cx="813136" cy="64240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58304" y="2160087"/>
            <a:ext cx="819236" cy="64722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86979" y="2160087"/>
            <a:ext cx="819236" cy="64722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15654" y="2160087"/>
            <a:ext cx="819236" cy="64722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20529" y="2160087"/>
            <a:ext cx="819236" cy="64722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9629" y="2932026"/>
            <a:ext cx="819236" cy="64722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58304" y="2932026"/>
            <a:ext cx="819236" cy="64722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86979" y="2932026"/>
            <a:ext cx="819236" cy="64722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15654" y="2932026"/>
            <a:ext cx="819236" cy="647226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20529" y="2932026"/>
            <a:ext cx="819236" cy="647226"/>
          </a:xfrm>
          <a:prstGeom prst="rect">
            <a:avLst/>
          </a:prstGeom>
        </p:spPr>
      </p:pic>
      <p:graphicFrame>
        <p:nvGraphicFramePr>
          <p:cNvPr id="17" name="Table 28"/>
          <p:cNvGraphicFramePr>
            <a:graphicFrameLocks noGrp="1"/>
          </p:cNvGraphicFramePr>
          <p:nvPr/>
        </p:nvGraphicFramePr>
        <p:xfrm>
          <a:off x="6258562" y="2067003"/>
          <a:ext cx="2535243" cy="800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081"/>
                <a:gridCol w="845081"/>
                <a:gridCol w="845081"/>
              </a:tblGrid>
              <a:tr h="800514">
                <a:tc>
                  <a:txBody>
                    <a:bodyPr/>
                    <a:lstStyle/>
                    <a:p>
                      <a:r>
                        <a:rPr lang="en-US" dirty="0">
                          <a:latin typeface="UTM Avo" panose="02040603050506020204" pitchFamily="18" charset="0"/>
                        </a:rPr>
                        <a:t>\</a:t>
                      </a:r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6269614" y="2148801"/>
            <a:ext cx="2526345" cy="685784"/>
            <a:chOff x="6067484" y="1246361"/>
            <a:chExt cx="2526345" cy="685784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067484" y="1266370"/>
              <a:ext cx="842716" cy="665775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934073" y="1266370"/>
              <a:ext cx="842716" cy="665775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751113" y="1246361"/>
              <a:ext cx="842716" cy="665775"/>
            </a:xfrm>
            <a:prstGeom prst="rect">
              <a:avLst/>
            </a:prstGeom>
          </p:spPr>
        </p:pic>
      </p:grpSp>
      <p:sp>
        <p:nvSpPr>
          <p:cNvPr id="30" name="Rectangle: Rounded Corners 29"/>
          <p:cNvSpPr/>
          <p:nvPr/>
        </p:nvSpPr>
        <p:spPr>
          <a:xfrm>
            <a:off x="3789409" y="4678883"/>
            <a:ext cx="3908119" cy="1377722"/>
          </a:xfrm>
          <a:prstGeom prst="roundRect">
            <a:avLst/>
          </a:prstGeom>
          <a:solidFill>
            <a:srgbClr val="F6A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22799" y="4820338"/>
            <a:ext cx="299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13 – 3 = 10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>
            <a:off x="2022684" y="2071193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2041982" y="3605686"/>
            <a:ext cx="425614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6251593" y="2079112"/>
            <a:ext cx="7846" cy="1526574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2034378" y="2079112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3" name="Rectangle: Rounded Corners 112"/>
          <p:cNvSpPr/>
          <p:nvPr/>
        </p:nvSpPr>
        <p:spPr>
          <a:xfrm>
            <a:off x="4720377" y="1404436"/>
            <a:ext cx="2832948" cy="52956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13  –  4  =  ?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237438" y="5326689"/>
            <a:ext cx="299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10 – 1 = 9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115" name="Rectangle: Rounded Corners 114"/>
          <p:cNvSpPr/>
          <p:nvPr/>
        </p:nvSpPr>
        <p:spPr>
          <a:xfrm>
            <a:off x="8130918" y="4846965"/>
            <a:ext cx="3693360" cy="91550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Vậy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</a:rPr>
              <a:t> 13 – 4 = 9</a:t>
            </a:r>
            <a:endParaRPr lang="en-US" sz="36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cxnSp>
        <p:nvCxnSpPr>
          <p:cNvPr id="116" name="Straight Connector 115"/>
          <p:cNvCxnSpPr/>
          <p:nvPr/>
        </p:nvCxnSpPr>
        <p:spPr>
          <a:xfrm>
            <a:off x="2022684" y="2080718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5420529" y="2867517"/>
            <a:ext cx="856631" cy="767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endCxn id="69" idx="3"/>
          </p:cNvCxnSpPr>
          <p:nvPr/>
        </p:nvCxnSpPr>
        <p:spPr>
          <a:xfrm>
            <a:off x="6251593" y="2088637"/>
            <a:ext cx="6969" cy="75030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2034378" y="2088637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5412757" y="2862208"/>
            <a:ext cx="7949" cy="756492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2022684" y="3628226"/>
            <a:ext cx="3390453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2030989" y="3628226"/>
            <a:ext cx="425614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6251592" y="2086931"/>
            <a:ext cx="7846" cy="1526574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2022683" y="2088537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2034377" y="2096456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V="1">
            <a:off x="6251592" y="2867517"/>
            <a:ext cx="2542213" cy="767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8793805" y="2078168"/>
            <a:ext cx="0" cy="796076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6270123" y="2067003"/>
            <a:ext cx="2523682" cy="1371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6281818" y="2088637"/>
            <a:ext cx="7829" cy="79360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/>
          <p:cNvGrpSpPr/>
          <p:nvPr/>
        </p:nvGrpSpPr>
        <p:grpSpPr>
          <a:xfrm>
            <a:off x="1161299" y="80478"/>
            <a:ext cx="10893326" cy="1485930"/>
            <a:chOff x="1765005" y="168333"/>
            <a:chExt cx="8527311" cy="1485930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>
              <a:fillRect/>
            </a:stretch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139" name="Rectangle 138"/>
            <p:cNvSpPr/>
            <p:nvPr/>
          </p:nvSpPr>
          <p:spPr>
            <a:xfrm>
              <a:off x="2989003" y="453934"/>
              <a:ext cx="6701844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vo" panose="02040603050506020204" pitchFamily="18" charset="0"/>
                </a:rPr>
                <a:t>TRỪ BẰNG CÁCH 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vo" panose="02040603050506020204" pitchFamily="18" charset="0"/>
                </a:rPr>
                <a:t>LÀM CHO TRÒN 10</a:t>
              </a:r>
              <a:endPara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560" y="2269274"/>
            <a:ext cx="897735" cy="11618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20" b="89744" l="9453" r="95025">
                        <a14:foregroundMark x1="56219" y1="11111" x2="56219" y2="11111"/>
                        <a14:foregroundMark x1="54229" y1="29915" x2="54229" y2="29915"/>
                        <a14:foregroundMark x1="91542" y1="37179" x2="91542" y2="37179"/>
                        <a14:foregroundMark x1="95522" y1="40171" x2="95522" y2="40171"/>
                        <a14:foregroundMark x1="47761" y1="30769" x2="47761" y2="30769"/>
                        <a14:foregroundMark x1="53234" y1="32051" x2="53234" y2="32051"/>
                        <a14:foregroundMark x1="49751" y1="12393" x2="49751" y2="12393"/>
                        <a14:foregroundMark x1="32836" y1="8974" x2="32836" y2="8974"/>
                        <a14:foregroundMark x1="55224" y1="8120" x2="55224" y2="81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70799" y="4285066"/>
            <a:ext cx="1998356" cy="2633411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4344071" y="3832298"/>
            <a:ext cx="390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13 = 10 + 3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008172" y="1404722"/>
            <a:ext cx="463186" cy="506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5293056" y="4886427"/>
            <a:ext cx="463186" cy="506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7514" y="2967058"/>
            <a:ext cx="897735" cy="1161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181 0.00371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85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11797 0.0027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12018 -0.00093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8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17748 -0.00301 " pathEditMode="relative" rAng="0" ptsTypes="AA">
                                      <p:cBhvr>
                                        <p:cTn id="28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62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18867 0.00717 " pathEditMode="relative" rAng="0" ptsTypes="AA">
                                      <p:cBhvr>
                                        <p:cTn id="28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2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3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4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113" grpId="0" animBg="1"/>
      <p:bldP spid="114" grpId="0"/>
      <p:bldP spid="115" grpId="0" animBg="1"/>
      <p:bldP spid="57" grpId="0"/>
      <p:bldP spid="57" grpId="1"/>
      <p:bldP spid="10" grpId="0" animBg="1"/>
      <p:bldP spid="10" grpId="1" animBg="1"/>
      <p:bldP spid="10" grpId="2" animBg="1"/>
      <p:bldP spid="59" grpId="0" animBg="1"/>
      <p:bldP spid="59" grpId="1" animBg="1"/>
      <p:bldP spid="5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6"/>
          <a:stretch>
            <a:fillRect/>
          </a:stretch>
        </p:blipFill>
        <p:spPr>
          <a:xfrm>
            <a:off x="0" y="0"/>
            <a:ext cx="12192000" cy="6429676"/>
          </a:xfrm>
          <a:prstGeom prst="rect">
            <a:avLst/>
          </a:prstGeom>
        </p:spPr>
      </p:pic>
      <p:pic>
        <p:nvPicPr>
          <p:cNvPr id="2" name="Toán 2 - Trừ bằng cách làm tròn mườ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913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3962" y="688478"/>
            <a:ext cx="9744075" cy="5481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6"/>
          <a:stretch>
            <a:fillRect/>
          </a:stretch>
        </p:blipFill>
        <p:spPr>
          <a:xfrm>
            <a:off x="0" y="0"/>
            <a:ext cx="12192000" cy="64296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9946" y="1287210"/>
            <a:ext cx="3056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12  –  4  =  ?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714875" y="1217287"/>
            <a:ext cx="695325" cy="3429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10200" y="742406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12 – 2 = 10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1215" y="1278066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898317" y="1819005"/>
            <a:ext cx="244932" cy="3996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15282" y="2113232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143250" y="1819005"/>
            <a:ext cx="157841" cy="4466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22489" y="2113906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714875" y="1591327"/>
            <a:ext cx="695325" cy="3422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10200" y="1618025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     – 2 = 8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29112" y="2493644"/>
            <a:ext cx="3662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12 – 4 = 8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09932" y="733228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110604" y="1613039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56679" y="4029383"/>
            <a:ext cx="3056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14  –  7  =  ?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4551608" y="3959460"/>
            <a:ext cx="695325" cy="3429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246933" y="3484579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14 – 4 = 10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902862" y="4020239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2735050" y="4561178"/>
            <a:ext cx="244932" cy="3996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452015" y="4855405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2979983" y="4561178"/>
            <a:ext cx="157841" cy="4466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959222" y="4856079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4551608" y="4333500"/>
            <a:ext cx="695325" cy="3422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246933" y="4360198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     – 3 = 7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165845" y="5235817"/>
            <a:ext cx="3662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14 – 7 = 7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946665" y="3475401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46700" y="4353029"/>
            <a:ext cx="322441" cy="607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0.00277 L -0.13125 0.1270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3" y="62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77 L -0.13125 0.12708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3" y="6204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  <p:bldP spid="13" grpId="0"/>
      <p:bldP spid="21" grpId="0"/>
      <p:bldP spid="22" grpId="0"/>
      <p:bldP spid="45" grpId="0"/>
      <p:bldP spid="45" grpId="1"/>
      <p:bldP spid="45" grpId="2"/>
      <p:bldP spid="46" grpId="0"/>
      <p:bldP spid="47" grpId="0"/>
      <p:bldP spid="49" grpId="0"/>
      <p:bldP spid="50" grpId="0"/>
      <p:bldP spid="52" grpId="0"/>
      <p:bldP spid="54" grpId="0"/>
      <p:bldP spid="56" grpId="0"/>
      <p:bldP spid="57" grpId="0"/>
      <p:bldP spid="58" grpId="0"/>
      <p:bldP spid="58" grpId="1"/>
      <p:bldP spid="58" grpId="2"/>
      <p:bldP spid="59" grpId="0"/>
    </p:bldLst>
  </p:timing>
</p:sld>
</file>

<file path=ppt/tags/tag1.xml><?xml version="1.0" encoding="utf-8"?>
<p:tagLst xmlns:p="http://schemas.openxmlformats.org/presentationml/2006/main">
  <p:tag name="INKNOELEADERBOARD" val="46483394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1650</Words>
  <Application>WPS Presentation</Application>
  <PresentationFormat>Widescreen</PresentationFormat>
  <Paragraphs>225</Paragraphs>
  <Slides>24</Slides>
  <Notes>5</Notes>
  <HiddenSlides>0</HiddenSlides>
  <MMClips>11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SimSun</vt:lpstr>
      <vt:lpstr>Wingdings</vt:lpstr>
      <vt:lpstr>Arial</vt:lpstr>
      <vt:lpstr>Calibri</vt:lpstr>
      <vt:lpstr>UTM Avo</vt:lpstr>
      <vt:lpstr>Segoe Print</vt:lpstr>
      <vt:lpstr>UTM Avo</vt:lpstr>
      <vt:lpstr>Cambria Math</vt:lpstr>
      <vt:lpstr>华康方圆体W7(P)</vt:lpstr>
      <vt:lpstr>Microsoft YaHei</vt:lpstr>
      <vt:lpstr>Arial Unicode MS</vt:lpstr>
      <vt:lpstr>Times New Roman</vt:lpstr>
      <vt:lpstr>Times New Roman</vt:lpstr>
      <vt:lpstr>1_Office Theme</vt:lpstr>
      <vt:lpstr>Bài 17: Phép trừ (có nhớ) trong phạm vi 20 (tiếp)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LY</cp:lastModifiedBy>
  <cp:revision>331</cp:revision>
  <dcterms:created xsi:type="dcterms:W3CDTF">2021-02-20T02:56:00Z</dcterms:created>
  <dcterms:modified xsi:type="dcterms:W3CDTF">2024-10-14T20:01:22Z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1033-12.2.0.18586</vt:lpwstr>
  </property>
  <property fmtid="{D5CDD505-2E9C-101B-9397-08002B2CF9AE}" pid="3" name="ICV">
    <vt:lpwstr>4D153A1924E44129B8EB53D7069EC9D6_12</vt:lpwstr>
  </property>
</Properties>
</file>