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sldIdLst>
    <p:sldId id="607" r:id="rId3"/>
    <p:sldId id="608" r:id="rId4"/>
    <p:sldId id="555" r:id="rId5"/>
    <p:sldId id="556" r:id="rId6"/>
    <p:sldId id="503" r:id="rId7"/>
    <p:sldId id="583" r:id="rId8"/>
    <p:sldId id="497" r:id="rId9"/>
    <p:sldId id="549" r:id="rId10"/>
    <p:sldId id="557" r:id="rId11"/>
    <p:sldId id="559"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609" r:id="rId38"/>
    <p:sldId id="546" r:id="rId39"/>
    <p:sldId id="580" r:id="rId40"/>
    <p:sldId id="588" r:id="rId41"/>
    <p:sldId id="603" r:id="rId42"/>
    <p:sldId id="604" r:id="rId43"/>
    <p:sldId id="605" r:id="rId44"/>
    <p:sldId id="590" r:id="rId45"/>
    <p:sldId id="591" r:id="rId46"/>
    <p:sldId id="592" r:id="rId47"/>
    <p:sldId id="593" r:id="rId48"/>
    <p:sldId id="594" r:id="rId49"/>
    <p:sldId id="595" r:id="rId50"/>
    <p:sldId id="596" r:id="rId51"/>
    <p:sldId id="597" r:id="rId52"/>
    <p:sldId id="601" r:id="rId53"/>
    <p:sldId id="599" r:id="rId54"/>
    <p:sldId id="602" r:id="rId55"/>
    <p:sldId id="542" r:id="rId56"/>
    <p:sldId id="581" r:id="rId57"/>
    <p:sldId id="52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59" d="100"/>
          <a:sy n="59" d="100"/>
        </p:scale>
        <p:origin x="964"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3.xml.rels><?xml version="1.0" encoding="UTF-8" standalone="yes"?>
<Relationships xmlns="http://schemas.openxmlformats.org/package/2006/relationships"><Relationship Id="rId1" Type="http://schemas.openxmlformats.org/officeDocument/2006/relationships/image" Target="../media/image53.png"/></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_rels/data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ata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23/09/2023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397009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23/09/2023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23/09/2023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23/09/2023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23/09/2023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5.jpeg"/><Relationship Id="rId4" Type="http://schemas.openxmlformats.org/officeDocument/2006/relationships/image" Target="../media/image14.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jpe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2.jpeg"/><Relationship Id="rId18" Type="http://schemas.microsoft.com/office/2007/relationships/diagramDrawing" Target="../diagrams/drawing3.xml"/><Relationship Id="rId3"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51.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0.jpeg"/><Relationship Id="rId5" Type="http://schemas.openxmlformats.org/officeDocument/2006/relationships/image" Target="../media/image14.jpeg"/><Relationship Id="rId15" Type="http://schemas.openxmlformats.org/officeDocument/2006/relationships/diagramLayout" Target="../diagrams/layout3.xml"/><Relationship Id="rId10" Type="http://schemas.openxmlformats.org/officeDocument/2006/relationships/image" Target="../media/image17.jpe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4.jpe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8.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8.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8.jpeg"/><Relationship Id="rId5" Type="http://schemas.openxmlformats.org/officeDocument/2006/relationships/image" Target="../media/image15.png"/><Relationship Id="rId10" Type="http://schemas.openxmlformats.org/officeDocument/2006/relationships/image" Target="../media/image57.png"/><Relationship Id="rId4" Type="http://schemas.openxmlformats.org/officeDocument/2006/relationships/image" Target="../media/image14.jpeg"/><Relationship Id="rId9"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34.png"/><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8.png"/><Relationship Id="rId7" Type="http://schemas.openxmlformats.org/officeDocument/2006/relationships/image" Target="../media/image61.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14.jpeg"/><Relationship Id="rId9" Type="http://schemas.openxmlformats.org/officeDocument/2006/relationships/image" Target="../media/image63.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59.jpeg"/><Relationship Id="rId10" Type="http://schemas.openxmlformats.org/officeDocument/2006/relationships/image" Target="../media/image67.png"/><Relationship Id="rId4" Type="http://schemas.openxmlformats.org/officeDocument/2006/relationships/image" Target="../media/image14.jpeg"/><Relationship Id="rId9" Type="http://schemas.openxmlformats.org/officeDocument/2006/relationships/image" Target="../media/image66.jpe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9.jpeg"/><Relationship Id="rId4" Type="http://schemas.openxmlformats.org/officeDocument/2006/relationships/image" Target="../media/image14.jpeg"/><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8.png"/><Relationship Id="rId7"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5.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8.png"/><Relationship Id="rId7" Type="http://schemas.openxmlformats.org/officeDocument/2006/relationships/diagramQuickStyle" Target="../diagrams/quickStyle6.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6.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82.jpeg"/></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84.png"/><Relationship Id="rId4" Type="http://schemas.openxmlformats.org/officeDocument/2006/relationships/image" Target="../media/image14.jpeg"/><Relationship Id="rId9"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5.png"/><Relationship Id="rId10" Type="http://schemas.openxmlformats.org/officeDocument/2006/relationships/diagramData" Target="../diagrams/data1.xml"/><Relationship Id="rId4" Type="http://schemas.openxmlformats.org/officeDocument/2006/relationships/image" Target="../media/image14.jpeg"/><Relationship Id="rId9" Type="http://schemas.openxmlformats.org/officeDocument/2006/relationships/image" Target="../media/image17.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2C8D23C-CEE8-AC1E-4445-0018AA6E1AF9}"/>
              </a:ext>
            </a:extLst>
          </p:cNvPr>
          <p:cNvGraphicFramePr>
            <a:graphicFrameLocks noChangeAspect="1"/>
          </p:cNvGraphicFramePr>
          <p:nvPr>
            <p:extLst>
              <p:ext uri="{D42A27DB-BD31-4B8C-83A1-F6EECF244321}">
                <p14:modId xmlns:p14="http://schemas.microsoft.com/office/powerpoint/2010/main" val="1780875792"/>
              </p:ext>
            </p:extLst>
          </p:nvPr>
        </p:nvGraphicFramePr>
        <p:xfrm>
          <a:off x="1600201" y="-94787"/>
          <a:ext cx="9220199" cy="6877461"/>
        </p:xfrm>
        <a:graphic>
          <a:graphicData uri="http://schemas.openxmlformats.org/presentationml/2006/ole">
            <mc:AlternateContent xmlns:mc="http://schemas.openxmlformats.org/markup-compatibility/2006">
              <mc:Choice xmlns:v="urn:schemas-microsoft-com:vml" Requires="v">
                <p:oleObj name="Document" r:id="rId2" imgW="5923306" imgH="4417420" progId="Word.Document.12">
                  <p:embed/>
                </p:oleObj>
              </mc:Choice>
              <mc:Fallback>
                <p:oleObj name="Document" r:id="rId2" imgW="5923306" imgH="4417420" progId="Word.Document.12">
                  <p:embed/>
                  <p:pic>
                    <p:nvPicPr>
                      <p:cNvPr id="0" name=""/>
                      <p:cNvPicPr/>
                      <p:nvPr/>
                    </p:nvPicPr>
                    <p:blipFill>
                      <a:blip r:embed="rId3"/>
                      <a:stretch>
                        <a:fillRect/>
                      </a:stretch>
                    </p:blipFill>
                    <p:spPr>
                      <a:xfrm>
                        <a:off x="1600201" y="-94787"/>
                        <a:ext cx="9220199" cy="6877461"/>
                      </a:xfrm>
                      <a:prstGeom prst="rect">
                        <a:avLst/>
                      </a:prstGeom>
                    </p:spPr>
                  </p:pic>
                </p:oleObj>
              </mc:Fallback>
            </mc:AlternateContent>
          </a:graphicData>
        </a:graphic>
      </p:graphicFrame>
    </p:spTree>
    <p:extLst>
      <p:ext uri="{BB962C8B-B14F-4D97-AF65-F5344CB8AC3E}">
        <p14:creationId xmlns:p14="http://schemas.microsoft.com/office/powerpoint/2010/main" val="763023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577"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6585"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0" y="2514601"/>
            <a:ext cx="7325910" cy="2590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781637"/>
            <a:ext cx="6553198" cy="2015936"/>
          </a:xfrm>
          <a:prstGeom prst="rect">
            <a:avLst/>
          </a:prstGeom>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chủ</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yếu</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là</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thấp</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cao</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trên</a:t>
            </a:r>
            <a:r>
              <a:rPr lang="en-US" sz="2400" dirty="0">
                <a:latin typeface="Cambria" pitchFamily="18" charset="0"/>
                <a:ea typeface="Cambria" pitchFamily="18" charset="0"/>
                <a:cs typeface="Times New Roman"/>
              </a:rPr>
              <a:t> 2000m </a:t>
            </a:r>
            <a:r>
              <a:rPr lang="en-US" sz="2400" dirty="0" err="1">
                <a:latin typeface="Cambria" pitchFamily="18" charset="0"/>
                <a:ea typeface="Cambria" pitchFamily="18" charset="0"/>
                <a:cs typeface="Times New Roman"/>
              </a:rPr>
              <a:t>chỉ</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và</a:t>
            </a:r>
            <a:r>
              <a:rPr lang="en-US" sz="2400" dirty="0">
                <a:latin typeface="Cambria" pitchFamily="18" charset="0"/>
                <a:ea typeface="Cambria" pitchFamily="18" charset="0"/>
                <a:cs typeface="Times New Roman"/>
              </a:rPr>
              <a:t> chia </a:t>
            </a:r>
            <a:r>
              <a:rPr lang="en-US" sz="2400" dirty="0" err="1">
                <a:latin typeface="Cambria" pitchFamily="18" charset="0"/>
                <a:ea typeface="Cambria" pitchFamily="18" charset="0"/>
                <a:cs typeface="Times New Roman"/>
              </a:rPr>
              <a:t>thành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nhiều</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khu</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vực</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0084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 name="Freeform 1"/>
          <p:cNvSpPr/>
          <p:nvPr/>
        </p:nvSpPr>
        <p:spPr>
          <a:xfrm>
            <a:off x="4883217" y="721896"/>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143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4807885" y="1254705"/>
            <a:ext cx="1172611" cy="213441"/>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Hoàng Liên </a:t>
            </a:r>
            <a:r>
              <a:rPr lang="en-US" sz="1000" b="1" dirty="0" err="1"/>
              <a:t>Sơn</a:t>
            </a:r>
            <a:endParaRPr lang="en-US" sz="1000" b="1" dirty="0"/>
          </a:p>
        </p:txBody>
      </p:sp>
      <p:sp>
        <p:nvSpPr>
          <p:cNvPr id="24" name="Rounded Rectangular Callout 23"/>
          <p:cNvSpPr/>
          <p:nvPr/>
        </p:nvSpPr>
        <p:spPr>
          <a:xfrm>
            <a:off x="5561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p>
        </p:txBody>
      </p:sp>
      <p:sp>
        <p:nvSpPr>
          <p:cNvPr id="5" name="Rounded Rectangular Callout 21">
            <a:extLst>
              <a:ext uri="{FF2B5EF4-FFF2-40B4-BE49-F238E27FC236}">
                <a16:creationId xmlns:a16="http://schemas.microsoft.com/office/drawing/2014/main" id="{01714E5B-5741-C929-8760-9D7617FF0C9E}"/>
              </a:ext>
            </a:extLst>
          </p:cNvPr>
          <p:cNvSpPr/>
          <p:nvPr/>
        </p:nvSpPr>
        <p:spPr>
          <a:xfrm>
            <a:off x="4967226" y="741653"/>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randombar(horizont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895601"/>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153996"/>
            <a:ext cx="6553198" cy="1646605"/>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35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95399"/>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
        <p:nvSpPr>
          <p:cNvPr id="2" name="Rectangle 1">
            <a:extLst>
              <a:ext uri="{FF2B5EF4-FFF2-40B4-BE49-F238E27FC236}">
                <a16:creationId xmlns:a16="http://schemas.microsoft.com/office/drawing/2014/main" id="{2945711B-8DE1-FF56-BB56-1928C4E12146}"/>
              </a:ext>
            </a:extLst>
          </p:cNvPr>
          <p:cNvSpPr/>
          <p:nvPr/>
        </p:nvSpPr>
        <p:spPr>
          <a:xfrm>
            <a:off x="2362201" y="2369012"/>
            <a:ext cx="6553199" cy="2139047"/>
          </a:xfrm>
          <a:prstGeom prst="rect">
            <a:avLst/>
          </a:prstGeom>
          <a:solidFill>
            <a:srgbClr val="FFCCFF"/>
          </a:solidFill>
          <a:ln w="12700">
            <a:solidFill>
              <a:srgbClr val="0070C0"/>
            </a:solidFill>
          </a:ln>
        </p:spPr>
        <p:txBody>
          <a:bodyPr wrap="square">
            <a:spAutoFit/>
          </a:bodyPr>
          <a:lstStyle/>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Nguyên nhân: quá trình địa chất lâu dài, vận động tạo núi Hi-ma-lay-a.</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Các</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bậc</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địa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hình</a:t>
            </a: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Núi đồi, đồng bằng, bờ biển, thềm lục địa.</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pPr>
            <a:r>
              <a:rPr lang="vi-VN" sz="1830" dirty="0">
                <a:latin typeface="Cambria" pitchFamily="18" charset="0"/>
                <a:ea typeface="Cambria" pitchFamily="18" charset="0"/>
                <a:cs typeface="Times New Roman"/>
              </a:rPr>
              <a:t>- Biểu hiện:</a:t>
            </a:r>
          </a:p>
          <a:p>
            <a:pPr algn="just">
              <a:spcBef>
                <a:spcPts val="600"/>
              </a:spcBef>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7063" y="3886201"/>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063" y="1295132"/>
            <a:ext cx="3409937" cy="2133868"/>
          </a:xfrm>
          <a:prstGeom prst="rect">
            <a:avLst/>
          </a:prstGeom>
          <a:solidFill>
            <a:srgbClr val="FF0000"/>
          </a:solidFill>
          <a:ln>
            <a:solidFill>
              <a:srgbClr val="FF0000"/>
            </a:solidFill>
          </a:ln>
          <a:effectLst/>
        </p:spPr>
      </p:pic>
      <p:sp>
        <p:nvSpPr>
          <p:cNvPr id="2" name="TextBox 1"/>
          <p:cNvSpPr txBox="1"/>
          <p:nvPr/>
        </p:nvSpPr>
        <p:spPr>
          <a:xfrm>
            <a:off x="6934201"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6870843" y="6096001"/>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2"/>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1752600" y="6248401"/>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67072"/>
            <a:ext cx="3657601" cy="1200329"/>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6934201"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6870843"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401" y="1281913"/>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4731"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953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47" y="2488165"/>
            <a:ext cx="2962593" cy="1842135"/>
          </a:xfrm>
          <a:prstGeom prst="rect">
            <a:avLst/>
          </a:prstGeom>
          <a:noFill/>
          <a:ln>
            <a:noFill/>
          </a:ln>
        </p:spPr>
      </p:pic>
      <p:sp>
        <p:nvSpPr>
          <p:cNvPr id="25" name="Equal 24"/>
          <p:cNvSpPr/>
          <p:nvPr/>
        </p:nvSpPr>
        <p:spPr>
          <a:xfrm>
            <a:off x="4630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25568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667001"/>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3000852"/>
            <a:ext cx="6553198" cy="1723549"/>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pPr>
            <a:r>
              <a:rPr lang="vi-VN" sz="2400" dirty="0">
                <a:latin typeface="Cambria" pitchFamily="18" charset="0"/>
                <a:ea typeface="Cambria" pitchFamily="18" charset="0"/>
                <a:cs typeface="Times New Roman"/>
              </a:rPr>
              <a:t>-  Nhiều hang động rộng lớn.</a:t>
            </a:r>
          </a:p>
          <a:p>
            <a:pPr algn="just">
              <a:spcBef>
                <a:spcPts val="600"/>
              </a:spcBef>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3292"/>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581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3581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3657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676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6934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6934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6934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6934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6934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6934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6934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6948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6948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2514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2514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2514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5867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5867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5867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5867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5867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5867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5867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5943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5943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57201"/>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2743201"/>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26"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1792866"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186"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090064"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36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0" name="Oval 19"/>
          <p:cNvSpPr/>
          <p:nvPr/>
        </p:nvSpPr>
        <p:spPr>
          <a:xfrm>
            <a:off x="4461262"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1"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733926"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1886184" y="2030464"/>
          <a:ext cx="8400816" cy="449587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4"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199" y="4104167"/>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709410" y="1762158"/>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69429" y="3161877"/>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2935"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055094"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5700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p>
        </p:txBody>
      </p:sp>
      <p:sp>
        <p:nvSpPr>
          <p:cNvPr id="12" name="Rounded Rectangular Callout 11"/>
          <p:cNvSpPr/>
          <p:nvPr/>
        </p:nvSpPr>
        <p:spPr>
          <a:xfrm>
            <a:off x="6247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13" name="Oval 12"/>
          <p:cNvSpPr/>
          <p:nvPr/>
        </p:nvSpPr>
        <p:spPr>
          <a:xfrm>
            <a:off x="5964431"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55094"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35776"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86234"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16115"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985784"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1886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584" y="1411812"/>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411811"/>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3"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95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1"/>
            <a:ext cx="3657601" cy="2616101"/>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7728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001641"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22" name="Table 21"/>
          <p:cNvGraphicFramePr>
            <a:graphicFrameLocks noGrp="1"/>
          </p:cNvGraphicFramePr>
          <p:nvPr>
            <p:extLst>
              <p:ext uri="{D42A27DB-BD31-4B8C-83A1-F6EECF244321}">
                <p14:modId xmlns:p14="http://schemas.microsoft.com/office/powerpoint/2010/main" val="3327914062"/>
              </p:ext>
            </p:extLst>
          </p:nvPr>
        </p:nvGraphicFramePr>
        <p:xfrm>
          <a:off x="190500" y="-18131"/>
          <a:ext cx="11810999" cy="6894262"/>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869487">
                  <a:extLst>
                    <a:ext uri="{9D8B030D-6E8A-4147-A177-3AD203B41FA5}">
                      <a16:colId xmlns:a16="http://schemas.microsoft.com/office/drawing/2014/main" val="20001"/>
                    </a:ext>
                  </a:extLst>
                </a:gridCol>
                <a:gridCol w="7646112">
                  <a:extLst>
                    <a:ext uri="{9D8B030D-6E8A-4147-A177-3AD203B41FA5}">
                      <a16:colId xmlns:a16="http://schemas.microsoft.com/office/drawing/2014/main" val="20002"/>
                    </a:ext>
                  </a:extLst>
                </a:gridCol>
              </a:tblGrid>
              <a:tr h="911115">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Khu</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vực</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Phạm</a:t>
                      </a:r>
                      <a:r>
                        <a:rPr lang="en-US" sz="2800" b="1" i="0" dirty="0">
                          <a:effectLst/>
                          <a:latin typeface="Times New Roman" panose="02020603050405020304" pitchFamily="18" charset="0"/>
                          <a:ea typeface="Cambria" pitchFamily="18" charset="0"/>
                          <a:cs typeface="Times New Roman" panose="02020603050405020304" pitchFamily="18" charset="0"/>
                        </a:rPr>
                        <a:t> vi</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Đặc</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điểm</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hình</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thái</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6232">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Đông</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Bắc</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i="0" dirty="0" err="1">
                          <a:effectLst/>
                          <a:latin typeface="Times New Roman" panose="02020603050405020304" pitchFamily="18" charset="0"/>
                          <a:ea typeface="Cambria" pitchFamily="18" charset="0"/>
                          <a:cs typeface="Times New Roman" panose="02020603050405020304" pitchFamily="18" charset="0"/>
                        </a:rPr>
                        <a:t>Nằm</a:t>
                      </a:r>
                      <a:r>
                        <a:rPr lang="en-US" sz="2800" i="0" dirty="0">
                          <a:effectLst/>
                          <a:latin typeface="Times New Roman" panose="02020603050405020304" pitchFamily="18" charset="0"/>
                          <a:ea typeface="Cambria" pitchFamily="18" charset="0"/>
                          <a:cs typeface="Times New Roman" panose="02020603050405020304" pitchFamily="18" charset="0"/>
                        </a:rPr>
                        <a:t> ở </a:t>
                      </a:r>
                      <a:r>
                        <a:rPr lang="en-US" sz="2800" i="0" dirty="0" err="1">
                          <a:effectLst/>
                          <a:latin typeface="Times New Roman" panose="02020603050405020304" pitchFamily="18" charset="0"/>
                          <a:ea typeface="Cambria" pitchFamily="18" charset="0"/>
                          <a:cs typeface="Times New Roman" panose="02020603050405020304" pitchFamily="18" charset="0"/>
                        </a:rPr>
                        <a:t>tả</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ngạn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Hồng</a:t>
                      </a:r>
                      <a:r>
                        <a:rPr lang="en-US" sz="2800" i="0" dirty="0">
                          <a:effectLst/>
                          <a:latin typeface="Times New Roman" panose="02020603050405020304" pitchFamily="18" charset="0"/>
                          <a:ea typeface="Cambria"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800" i="0" dirty="0" err="1">
                          <a:effectLst/>
                          <a:latin typeface="Times New Roman" panose="02020603050405020304" pitchFamily="18" charset="0"/>
                          <a:ea typeface="Cambria" pitchFamily="18" charset="0"/>
                          <a:cs typeface="Times New Roman" panose="02020603050405020304" pitchFamily="18" charset="0"/>
                        </a:rPr>
                        <a:t>Chủ</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yếu</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là</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đồi</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núi</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thấp</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có</a:t>
                      </a:r>
                      <a:r>
                        <a:rPr lang="en-US" sz="2800" i="0" dirty="0">
                          <a:effectLst/>
                          <a:latin typeface="Times New Roman" panose="02020603050405020304" pitchFamily="18" charset="0"/>
                          <a:ea typeface="Cambria" pitchFamily="18" charset="0"/>
                          <a:cs typeface="Times New Roman" panose="02020603050405020304" pitchFamily="18" charset="0"/>
                        </a:rPr>
                        <a:t> 4 </a:t>
                      </a:r>
                      <a:r>
                        <a:rPr lang="en-US" sz="2800" i="0" dirty="0" err="1">
                          <a:effectLst/>
                          <a:latin typeface="Times New Roman" panose="02020603050405020304" pitchFamily="18" charset="0"/>
                          <a:ea typeface="Cambria" pitchFamily="18" charset="0"/>
                          <a:cs typeface="Times New Roman" panose="02020603050405020304" pitchFamily="18" charset="0"/>
                        </a:rPr>
                        <a:t>dãy</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núi</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hình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cánh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cung</a:t>
                      </a:r>
                      <a:r>
                        <a:rPr lang="en-US" sz="2800" i="0" dirty="0">
                          <a:effectLst/>
                          <a:latin typeface="Times New Roman" panose="02020603050405020304" pitchFamily="18" charset="0"/>
                          <a:ea typeface="Cambria" pitchFamily="18" charset="0"/>
                          <a:cs typeface="Times New Roman" panose="02020603050405020304" pitchFamily="18" charset="0"/>
                        </a:rPr>
                        <a:t>:</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Gâm</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Ngân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Sơn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Bắc</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Sơn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Triều</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và</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địa</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hình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cac-xtơ</a:t>
                      </a:r>
                      <a:r>
                        <a:rPr lang="en-US" sz="2800" i="0" dirty="0">
                          <a:effectLst/>
                          <a:latin typeface="Times New Roman" panose="02020603050405020304" pitchFamily="18" charset="0"/>
                          <a:ea typeface="Cambria"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01793">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Tây</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Bắc</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i="0" dirty="0" err="1">
                          <a:effectLst/>
                          <a:latin typeface="Times New Roman" panose="02020603050405020304" pitchFamily="18" charset="0"/>
                          <a:ea typeface="Cambria" pitchFamily="18" charset="0"/>
                          <a:cs typeface="Times New Roman" panose="02020603050405020304" pitchFamily="18" charset="0"/>
                        </a:rPr>
                        <a:t>Nằm</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g</a:t>
                      </a:r>
                      <a:r>
                        <a:rPr lang="en-US" sz="2800" i="0" dirty="0" err="1">
                          <a:effectLst/>
                          <a:latin typeface="Times New Roman" panose="02020603050405020304" pitchFamily="18" charset="0"/>
                          <a:ea typeface="Cambria" pitchFamily="18" charset="0"/>
                          <a:cs typeface="Times New Roman" panose="02020603050405020304" pitchFamily="18" charset="0"/>
                        </a:rPr>
                        <a:t>i</a:t>
                      </a:r>
                      <a:r>
                        <a:rPr lang="en-US" sz="2800" i="0" baseline="0" dirty="0" err="1">
                          <a:effectLst/>
                          <a:latin typeface="Times New Roman" panose="02020603050405020304" pitchFamily="18" charset="0"/>
                          <a:ea typeface="Cambria" pitchFamily="18" charset="0"/>
                          <a:cs typeface="Times New Roman" panose="02020603050405020304" pitchFamily="18" charset="0"/>
                        </a:rPr>
                        <a:t>ữa</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Hồng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đến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Cả</a:t>
                      </a:r>
                      <a:r>
                        <a:rPr lang="en-US" sz="2800" i="0" dirty="0">
                          <a:effectLst/>
                          <a:latin typeface="Times New Roman" panose="02020603050405020304" pitchFamily="18" charset="0"/>
                          <a:ea typeface="Cambria" pitchFamily="18" charset="0"/>
                          <a:cs typeface="Times New Roman" panose="02020603050405020304" pitchFamily="18" charset="0"/>
                        </a:rPr>
                        <a:t>.</a:t>
                      </a:r>
                    </a:p>
                    <a:p>
                      <a:pPr algn="just">
                        <a:lnSpc>
                          <a:spcPct val="115000"/>
                        </a:lnSpc>
                        <a:spcBef>
                          <a:spcPts val="600"/>
                        </a:spcBef>
                        <a:spcAft>
                          <a:spcPts val="0"/>
                        </a:spcAft>
                      </a:pPr>
                      <a:r>
                        <a:rPr lang="en-US" sz="2800" i="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800" i="0" dirty="0" err="1">
                          <a:effectLst/>
                          <a:latin typeface="Times New Roman" panose="02020603050405020304" pitchFamily="18" charset="0"/>
                          <a:ea typeface="Cambria" pitchFamily="18" charset="0"/>
                          <a:cs typeface="Times New Roman" panose="02020603050405020304" pitchFamily="18" charset="0"/>
                        </a:rPr>
                        <a:t>Địa</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hình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cao</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nhất</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nước</a:t>
                      </a:r>
                      <a:r>
                        <a:rPr lang="en-US" sz="2800" i="0" dirty="0">
                          <a:effectLst/>
                          <a:latin typeface="Times New Roman" panose="02020603050405020304" pitchFamily="18" charset="0"/>
                          <a:ea typeface="Cambria" pitchFamily="18" charset="0"/>
                          <a:cs typeface="Times New Roman" panose="02020603050405020304" pitchFamily="18" charset="0"/>
                        </a:rPr>
                        <a:t> ta (</a:t>
                      </a:r>
                      <a:r>
                        <a:rPr lang="en-US" sz="2800" i="0" dirty="0" err="1">
                          <a:effectLst/>
                          <a:latin typeface="Times New Roman" panose="02020603050405020304" pitchFamily="18" charset="0"/>
                          <a:ea typeface="Cambria" pitchFamily="18" charset="0"/>
                          <a:cs typeface="Times New Roman" panose="02020603050405020304" pitchFamily="18" charset="0"/>
                        </a:rPr>
                        <a:t>đỉnh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Phan</a:t>
                      </a:r>
                      <a:r>
                        <a:rPr lang="en-US" sz="2800" i="0" dirty="0">
                          <a:effectLst/>
                          <a:latin typeface="Times New Roman" panose="02020603050405020304" pitchFamily="18" charset="0"/>
                          <a:ea typeface="Cambria" pitchFamily="18" charset="0"/>
                          <a:cs typeface="Times New Roman" panose="02020603050405020304" pitchFamily="18" charset="0"/>
                        </a:rPr>
                        <a:t>-xi-</a:t>
                      </a:r>
                      <a:r>
                        <a:rPr lang="en-US" sz="2800" i="0" dirty="0" err="1">
                          <a:effectLst/>
                          <a:latin typeface="Times New Roman" panose="02020603050405020304" pitchFamily="18" charset="0"/>
                          <a:ea typeface="Cambria" pitchFamily="18" charset="0"/>
                          <a:cs typeface="Times New Roman" panose="02020603050405020304" pitchFamily="18" charset="0"/>
                        </a:rPr>
                        <a:t>păng</a:t>
                      </a:r>
                      <a:r>
                        <a:rPr lang="en-US" sz="2800" i="0" dirty="0">
                          <a:effectLst/>
                          <a:latin typeface="Times New Roman" panose="02020603050405020304" pitchFamily="18" charset="0"/>
                          <a:ea typeface="Cambria" pitchFamily="18" charset="0"/>
                          <a:cs typeface="Times New Roman" panose="02020603050405020304" pitchFamily="18" charset="0"/>
                        </a:rPr>
                        <a:t> 3147m), </a:t>
                      </a:r>
                      <a:r>
                        <a:rPr lang="en-US" sz="2800" i="0" dirty="0" err="1">
                          <a:effectLst/>
                          <a:latin typeface="Times New Roman" panose="02020603050405020304" pitchFamily="18" charset="0"/>
                          <a:ea typeface="Cambria" pitchFamily="18" charset="0"/>
                          <a:cs typeface="Times New Roman" panose="02020603050405020304" pitchFamily="18" charset="0"/>
                        </a:rPr>
                        <a:t>các</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dãy</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núi</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lớn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có</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hướng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tây</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bắc</a:t>
                      </a:r>
                      <a:r>
                        <a:rPr lang="en-US" sz="2800" i="0" dirty="0">
                          <a:effectLst/>
                          <a:latin typeface="Times New Roman" panose="02020603050405020304" pitchFamily="18" charset="0"/>
                          <a:ea typeface="Cambria" pitchFamily="18" charset="0"/>
                          <a:cs typeface="Times New Roman" panose="02020603050405020304" pitchFamily="18" charset="0"/>
                        </a:rPr>
                        <a:t> - </a:t>
                      </a:r>
                      <a:r>
                        <a:rPr lang="en-US" sz="2800" i="0" dirty="0" err="1">
                          <a:effectLst/>
                          <a:latin typeface="Times New Roman" panose="02020603050405020304" pitchFamily="18" charset="0"/>
                          <a:ea typeface="Cambria" pitchFamily="18" charset="0"/>
                          <a:cs typeface="Times New Roman" panose="02020603050405020304" pitchFamily="18" charset="0"/>
                        </a:rPr>
                        <a:t>đông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nam</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Hoàng</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Liên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Sơn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Pu</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Đen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Đinh</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Pu</a:t>
                      </a:r>
                      <a:r>
                        <a:rPr lang="en-US" sz="2800" i="0" dirty="0">
                          <a:effectLst/>
                          <a:latin typeface="Times New Roman" panose="02020603050405020304" pitchFamily="18" charset="0"/>
                          <a:ea typeface="Cambria" pitchFamily="18" charset="0"/>
                          <a:cs typeface="Times New Roman" panose="02020603050405020304" pitchFamily="18" charset="0"/>
                        </a:rPr>
                        <a:t> Sam Sao</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và</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các</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cao</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nguyên</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đá</a:t>
                      </a:r>
                      <a:r>
                        <a:rPr lang="en-US" sz="2800" i="0" dirty="0">
                          <a:effectLst/>
                          <a:latin typeface="Times New Roman" panose="02020603050405020304" pitchFamily="18" charset="0"/>
                          <a:ea typeface="Cambria" pitchFamily="18" charset="0"/>
                          <a:cs typeface="Times New Roman" panose="02020603050405020304" pitchFamily="18" charset="0"/>
                        </a:rPr>
                        <a:t> </a:t>
                      </a:r>
                      <a:r>
                        <a:rPr lang="en-US" sz="2800" i="0" dirty="0" err="1">
                          <a:effectLst/>
                          <a:latin typeface="Times New Roman" panose="02020603050405020304" pitchFamily="18" charset="0"/>
                          <a:ea typeface="Cambria" pitchFamily="18" charset="0"/>
                          <a:cs typeface="Times New Roman" panose="02020603050405020304" pitchFamily="18" charset="0"/>
                        </a:rPr>
                        <a:t>vôi</a:t>
                      </a:r>
                      <a:r>
                        <a:rPr lang="en-US" sz="2800" i="0" dirty="0">
                          <a:effectLst/>
                          <a:latin typeface="Times New Roman" panose="02020603050405020304" pitchFamily="18" charset="0"/>
                          <a:ea typeface="Cambria" pitchFamily="18" charset="0"/>
                          <a:cs typeface="Times New Roman" panose="02020603050405020304" pitchFamily="18" charset="0"/>
                        </a:rPr>
                        <a:t>:</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Sơn</a:t>
                      </a:r>
                      <a:r>
                        <a:rPr lang="en-US" sz="2800" i="0" baseline="0" dirty="0">
                          <a:effectLst/>
                          <a:latin typeface="Times New Roman" panose="02020603050405020304" pitchFamily="18" charset="0"/>
                          <a:ea typeface="Cambria" pitchFamily="18" charset="0"/>
                          <a:cs typeface="Times New Roman" panose="02020603050405020304" pitchFamily="18" charset="0"/>
                        </a:rPr>
                        <a:t> La, </a:t>
                      </a:r>
                      <a:r>
                        <a:rPr lang="en-US" sz="2800" i="0" baseline="0" dirty="0" err="1">
                          <a:effectLst/>
                          <a:latin typeface="Times New Roman" panose="02020603050405020304" pitchFamily="18" charset="0"/>
                          <a:ea typeface="Cambria" pitchFamily="18" charset="0"/>
                          <a:cs typeface="Times New Roman" panose="02020603050405020304" pitchFamily="18" charset="0"/>
                        </a:rPr>
                        <a:t>Mộc</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Châu</a:t>
                      </a:r>
                      <a:r>
                        <a:rPr lang="en-US" sz="2800" i="0" baseline="0" dirty="0">
                          <a:effectLst/>
                          <a:latin typeface="Times New Roman" panose="02020603050405020304" pitchFamily="18" charset="0"/>
                          <a:ea typeface="Cambria" pitchFamily="18" charset="0"/>
                          <a:cs typeface="Times New Roman" panose="02020603050405020304" pitchFamily="18" charset="0"/>
                        </a:rPr>
                        <a:t>.</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7824">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Trường</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Sơn</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Bắc</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b="0" dirty="0" err="1">
                          <a:effectLst/>
                          <a:latin typeface="Times New Roman" panose="02020603050405020304" pitchFamily="18" charset="0"/>
                          <a:ea typeface="Cambria" pitchFamily="18" charset="0"/>
                          <a:cs typeface="Times New Roman" panose="02020603050405020304" pitchFamily="18" charset="0"/>
                        </a:rPr>
                        <a:t>Từ</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phía</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nam</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sông</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Cả</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đến</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dãy</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Bạch</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Mã</a:t>
                      </a:r>
                      <a:r>
                        <a:rPr lang="en-US" sz="2800" b="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b="0" dirty="0">
                          <a:effectLst/>
                          <a:latin typeface="Times New Roman" panose="02020603050405020304" pitchFamily="18" charset="0"/>
                          <a:ea typeface="Cambria" pitchFamily="18" charset="0"/>
                          <a:cs typeface="Times New Roman" panose="02020603050405020304" pitchFamily="18" charset="0"/>
                        </a:rPr>
                        <a:t>C</a:t>
                      </a:r>
                      <a:r>
                        <a:rPr lang="vi-VN" sz="2800" b="0" dirty="0">
                          <a:effectLst/>
                          <a:latin typeface="Times New Roman" panose="02020603050405020304" pitchFamily="18" charset="0"/>
                          <a:ea typeface="Cambria" pitchFamily="18" charset="0"/>
                          <a:cs typeface="Times New Roman" panose="02020603050405020304" pitchFamily="18" charset="0"/>
                        </a:rPr>
                        <a:t>ó nhiều nhánh núi đâm ngang ra biển chia cắt đồng bằng duyên hải miền Trung</a:t>
                      </a:r>
                      <a:r>
                        <a:rPr lang="en-US" sz="2800" b="0" dirty="0">
                          <a:effectLst/>
                          <a:latin typeface="Times New Roman" panose="02020603050405020304" pitchFamily="18" charset="0"/>
                          <a:ea typeface="Cambria" pitchFamily="18" charset="0"/>
                          <a:cs typeface="Times New Roman" panose="02020603050405020304" pitchFamily="18" charset="0"/>
                        </a:rPr>
                        <a:t>:</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Bạch</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Mã</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Hoành</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Sơn</a:t>
                      </a:r>
                      <a:r>
                        <a:rPr lang="en-US" sz="2800" b="0" baseline="0" dirty="0">
                          <a:effectLst/>
                          <a:latin typeface="Times New Roman" panose="02020603050405020304" pitchFamily="18" charset="0"/>
                          <a:ea typeface="Cambria" pitchFamily="18" charset="0"/>
                          <a:cs typeface="Times New Roman" panose="02020603050405020304" pitchFamily="18" charset="0"/>
                        </a:rPr>
                        <a:t>.</a:t>
                      </a:r>
                      <a:endParaRPr lang="en-US" sz="2800" b="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32322">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Trường</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Sơn</a:t>
                      </a:r>
                      <a:r>
                        <a:rPr lang="en-US" sz="2800" b="1" i="0" dirty="0">
                          <a:effectLst/>
                          <a:latin typeface="Times New Roman" panose="02020603050405020304" pitchFamily="18" charset="0"/>
                          <a:ea typeface="Cambria" pitchFamily="18" charset="0"/>
                          <a:cs typeface="Times New Roman" panose="02020603050405020304" pitchFamily="18" charset="0"/>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2800" b="0" dirty="0" err="1">
                          <a:effectLst/>
                          <a:latin typeface="Times New Roman" panose="02020603050405020304" pitchFamily="18" charset="0"/>
                          <a:ea typeface="Cambria" pitchFamily="18" charset="0"/>
                          <a:cs typeface="Times New Roman" panose="02020603050405020304" pitchFamily="18" charset="0"/>
                        </a:rPr>
                        <a:t>Từ</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phía</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nam</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dãy</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Bạch</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Mã</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đến</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Đông</a:t>
                      </a:r>
                      <a:r>
                        <a:rPr lang="en-US" sz="2800" b="0" dirty="0">
                          <a:effectLst/>
                          <a:latin typeface="Times New Roman" panose="02020603050405020304" pitchFamily="18" charset="0"/>
                          <a:ea typeface="Cambria" pitchFamily="18" charset="0"/>
                          <a:cs typeface="Times New Roman" panose="02020603050405020304" pitchFamily="18" charset="0"/>
                        </a:rPr>
                        <a:t> Nam </a:t>
                      </a:r>
                      <a:r>
                        <a:rPr lang="en-US" sz="2800" b="0" dirty="0" err="1">
                          <a:effectLst/>
                          <a:latin typeface="Times New Roman" panose="02020603050405020304" pitchFamily="18" charset="0"/>
                          <a:ea typeface="Cambria" pitchFamily="18" charset="0"/>
                          <a:cs typeface="Times New Roman" panose="02020603050405020304" pitchFamily="18" charset="0"/>
                        </a:rPr>
                        <a:t>Bộ</a:t>
                      </a:r>
                      <a:r>
                        <a:rPr lang="en-US" sz="2800" b="0" dirty="0">
                          <a:effectLst/>
                          <a:latin typeface="Times New Roman" panose="02020603050405020304" pitchFamily="18" charset="0"/>
                          <a:ea typeface="Cambria"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b="0" dirty="0" err="1">
                          <a:effectLst/>
                          <a:latin typeface="Times New Roman" panose="02020603050405020304" pitchFamily="18" charset="0"/>
                          <a:ea typeface="Cambria" pitchFamily="18" charset="0"/>
                          <a:cs typeface="Times New Roman" panose="02020603050405020304" pitchFamily="18" charset="0"/>
                        </a:rPr>
                        <a:t>Gồm</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các</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khối</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núi</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nằm</a:t>
                      </a:r>
                      <a:r>
                        <a:rPr lang="en-US" sz="2800" b="0" baseline="0" dirty="0">
                          <a:effectLst/>
                          <a:latin typeface="Times New Roman" panose="02020603050405020304" pitchFamily="18" charset="0"/>
                          <a:ea typeface="Cambria" pitchFamily="18" charset="0"/>
                          <a:cs typeface="Times New Roman" panose="02020603050405020304" pitchFamily="18" charset="0"/>
                        </a:rPr>
                        <a:t> ở </a:t>
                      </a:r>
                      <a:r>
                        <a:rPr lang="en-US" sz="2800" b="0" baseline="0" dirty="0" err="1">
                          <a:effectLst/>
                          <a:latin typeface="Times New Roman" panose="02020603050405020304" pitchFamily="18" charset="0"/>
                          <a:ea typeface="Cambria" pitchFamily="18" charset="0"/>
                          <a:cs typeface="Times New Roman" panose="02020603050405020304" pitchFamily="18" charset="0"/>
                        </a:rPr>
                        <a:t>phía</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bắc</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và</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nam</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Kon</a:t>
                      </a:r>
                      <a:r>
                        <a:rPr lang="en-US" sz="2800" b="0" dirty="0">
                          <a:effectLst/>
                          <a:latin typeface="Times New Roman" panose="02020603050405020304" pitchFamily="18" charset="0"/>
                          <a:ea typeface="Cambria" pitchFamily="18" charset="0"/>
                          <a:cs typeface="Times New Roman" panose="02020603050405020304" pitchFamily="18" charset="0"/>
                        </a:rPr>
                        <a:t> Tum</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và</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cực</a:t>
                      </a:r>
                      <a:r>
                        <a:rPr lang="en-US" sz="2800" b="0" dirty="0">
                          <a:effectLst/>
                          <a:latin typeface="Times New Roman" panose="02020603050405020304" pitchFamily="18" charset="0"/>
                          <a:ea typeface="Cambria" pitchFamily="18" charset="0"/>
                          <a:cs typeface="Times New Roman" panose="02020603050405020304" pitchFamily="18" charset="0"/>
                        </a:rPr>
                        <a:t> Nam </a:t>
                      </a:r>
                      <a:r>
                        <a:rPr lang="en-US" sz="2800" b="0" dirty="0" err="1">
                          <a:effectLst/>
                          <a:latin typeface="Times New Roman" panose="02020603050405020304" pitchFamily="18" charset="0"/>
                          <a:ea typeface="Cambria" pitchFamily="18" charset="0"/>
                          <a:cs typeface="Times New Roman" panose="02020603050405020304" pitchFamily="18" charset="0"/>
                        </a:rPr>
                        <a:t>Trung</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Bộ</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và</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nhiều</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cao</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nguyên</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xếp</a:t>
                      </a:r>
                      <a:r>
                        <a:rPr lang="en-US" sz="2800" b="0" dirty="0">
                          <a:effectLst/>
                          <a:latin typeface="Times New Roman" panose="02020603050405020304" pitchFamily="18" charset="0"/>
                          <a:ea typeface="Cambria" pitchFamily="18" charset="0"/>
                          <a:cs typeface="Times New Roman" panose="02020603050405020304" pitchFamily="18" charset="0"/>
                        </a:rPr>
                        <a:t> </a:t>
                      </a:r>
                      <a:r>
                        <a:rPr lang="en-US" sz="2800" b="0" dirty="0" err="1">
                          <a:effectLst/>
                          <a:latin typeface="Times New Roman" panose="02020603050405020304" pitchFamily="18" charset="0"/>
                          <a:ea typeface="Cambria" pitchFamily="18" charset="0"/>
                          <a:cs typeface="Times New Roman" panose="02020603050405020304" pitchFamily="18" charset="0"/>
                        </a:rPr>
                        <a:t>tầng</a:t>
                      </a:r>
                      <a:r>
                        <a:rPr lang="en-US" sz="2800" b="0" dirty="0">
                          <a:effectLst/>
                          <a:latin typeface="Times New Roman" panose="02020603050405020304" pitchFamily="18" charset="0"/>
                          <a:ea typeface="Cambria" pitchFamily="18" charset="0"/>
                          <a:cs typeface="Times New Roman" panose="02020603050405020304" pitchFamily="18" charset="0"/>
                        </a:rPr>
                        <a:t>:</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Kon</a:t>
                      </a:r>
                      <a:r>
                        <a:rPr lang="en-US" sz="2800" b="0" baseline="0" dirty="0">
                          <a:effectLst/>
                          <a:latin typeface="Times New Roman" panose="02020603050405020304" pitchFamily="18" charset="0"/>
                          <a:ea typeface="Cambria" pitchFamily="18" charset="0"/>
                          <a:cs typeface="Times New Roman" panose="02020603050405020304" pitchFamily="18" charset="0"/>
                        </a:rPr>
                        <a:t> Tum, </a:t>
                      </a:r>
                      <a:r>
                        <a:rPr lang="en-US" sz="2800" b="0" baseline="0" dirty="0" err="1">
                          <a:effectLst/>
                          <a:latin typeface="Times New Roman" panose="02020603050405020304" pitchFamily="18" charset="0"/>
                          <a:ea typeface="Cambria" pitchFamily="18" charset="0"/>
                          <a:cs typeface="Times New Roman" panose="02020603050405020304" pitchFamily="18" charset="0"/>
                        </a:rPr>
                        <a:t>Plei</a:t>
                      </a:r>
                      <a:r>
                        <a:rPr lang="en-US" sz="2800" b="0" baseline="0" dirty="0">
                          <a:effectLst/>
                          <a:latin typeface="Times New Roman" panose="02020603050405020304" pitchFamily="18" charset="0"/>
                          <a:ea typeface="Cambria" pitchFamily="18" charset="0"/>
                          <a:cs typeface="Times New Roman" panose="02020603050405020304" pitchFamily="18" charset="0"/>
                        </a:rPr>
                        <a:t> Ku, </a:t>
                      </a:r>
                      <a:r>
                        <a:rPr lang="en-US" sz="2800" b="0" baseline="0" dirty="0" err="1">
                          <a:effectLst/>
                          <a:latin typeface="Times New Roman" panose="02020603050405020304" pitchFamily="18" charset="0"/>
                          <a:ea typeface="Cambria" pitchFamily="18" charset="0"/>
                          <a:cs typeface="Times New Roman" panose="02020603050405020304" pitchFamily="18" charset="0"/>
                        </a:rPr>
                        <a:t>Lâm</a:t>
                      </a:r>
                      <a:r>
                        <a:rPr lang="en-US" sz="2800" b="0" baseline="0" dirty="0">
                          <a:effectLst/>
                          <a:latin typeface="Times New Roman" panose="02020603050405020304" pitchFamily="18" charset="0"/>
                          <a:ea typeface="Cambria" pitchFamily="18" charset="0"/>
                          <a:cs typeface="Times New Roman" panose="02020603050405020304" pitchFamily="18" charset="0"/>
                        </a:rPr>
                        <a:t> </a:t>
                      </a:r>
                      <a:r>
                        <a:rPr lang="en-US" sz="2800" b="0" baseline="0" dirty="0" err="1">
                          <a:effectLst/>
                          <a:latin typeface="Times New Roman" panose="02020603050405020304" pitchFamily="18" charset="0"/>
                          <a:ea typeface="Cambria" pitchFamily="18" charset="0"/>
                          <a:cs typeface="Times New Roman" panose="02020603050405020304" pitchFamily="18" charset="0"/>
                        </a:rPr>
                        <a:t>Viên</a:t>
                      </a:r>
                      <a:r>
                        <a:rPr lang="en-US" sz="2800" b="0" baseline="0" dirty="0">
                          <a:effectLst/>
                          <a:latin typeface="Times New Roman" panose="02020603050405020304" pitchFamily="18" charset="0"/>
                          <a:ea typeface="Cambria" pitchFamily="18" charset="0"/>
                          <a:cs typeface="Times New Roman" panose="02020603050405020304" pitchFamily="18" charset="0"/>
                        </a:rPr>
                        <a:t>,…</a:t>
                      </a:r>
                      <a:endParaRPr lang="en-US" sz="2800" b="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840542" y="5220120"/>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496109" y="5226690"/>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224885" y="1071310"/>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96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025662" y="3143568"/>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423965006"/>
              </p:ext>
            </p:extLst>
          </p:nvPr>
        </p:nvGraphicFramePr>
        <p:xfrm>
          <a:off x="1652590" y="76200"/>
          <a:ext cx="8782250" cy="6477000"/>
        </p:xfrm>
        <a:graphic>
          <a:graphicData uri="http://schemas.openxmlformats.org/drawingml/2006/table">
            <a:tbl>
              <a:tblPr firstRow="1" bandRow="1">
                <a:tableStyleId>{5C22544A-7EE6-4342-B048-85BDC9FD1C3A}</a:tableStyleId>
              </a:tblPr>
              <a:tblGrid>
                <a:gridCol w="131921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174268">
                  <a:extLst>
                    <a:ext uri="{9D8B030D-6E8A-4147-A177-3AD203B41FA5}">
                      <a16:colId xmlns:a16="http://schemas.microsoft.com/office/drawing/2014/main" val="20002"/>
                    </a:ext>
                  </a:extLst>
                </a:gridCol>
                <a:gridCol w="4221972">
                  <a:extLst>
                    <a:ext uri="{9D8B030D-6E8A-4147-A177-3AD203B41FA5}">
                      <a16:colId xmlns:a16="http://schemas.microsoft.com/office/drawing/2014/main" val="20003"/>
                    </a:ext>
                  </a:extLst>
                </a:gridCol>
              </a:tblGrid>
              <a:tr h="940391">
                <a:tc>
                  <a:txBody>
                    <a:bodyPr/>
                    <a:lstStyle/>
                    <a:p>
                      <a:pPr algn="ctr">
                        <a:lnSpc>
                          <a:spcPct val="115000"/>
                        </a:lnSpc>
                        <a:spcBef>
                          <a:spcPts val="600"/>
                        </a:spcBef>
                        <a:spcAft>
                          <a:spcPts val="0"/>
                        </a:spcAft>
                      </a:pPr>
                      <a:r>
                        <a:rPr lang="en-US" sz="2400" b="1" i="0" dirty="0" err="1">
                          <a:effectLst/>
                          <a:latin typeface="Times New Roman" panose="02020603050405020304" pitchFamily="18" charset="0"/>
                          <a:ea typeface="Cambria" pitchFamily="18" charset="0"/>
                          <a:cs typeface="Times New Roman" panose="02020603050405020304" pitchFamily="18" charset="0"/>
                        </a:rPr>
                        <a:t>Đồng</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bằng</a:t>
                      </a:r>
                      <a:endParaRPr lang="en-US" sz="24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0" dirty="0" err="1">
                          <a:effectLst/>
                          <a:latin typeface="Times New Roman" panose="02020603050405020304" pitchFamily="18" charset="0"/>
                          <a:ea typeface="Cambria" pitchFamily="18" charset="0"/>
                          <a:cs typeface="Times New Roman" panose="02020603050405020304" pitchFamily="18" charset="0"/>
                        </a:rPr>
                        <a:t>Diện</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tích</a:t>
                      </a:r>
                      <a:endParaRPr lang="en-US" sz="24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i="0" dirty="0" err="1">
                          <a:effectLst/>
                          <a:latin typeface="Times New Roman" panose="02020603050405020304" pitchFamily="18" charset="0"/>
                          <a:ea typeface="Cambria" pitchFamily="18" charset="0"/>
                          <a:cs typeface="Times New Roman" panose="02020603050405020304" pitchFamily="18" charset="0"/>
                        </a:rPr>
                        <a:t>Nguồn</a:t>
                      </a:r>
                      <a:r>
                        <a:rPr lang="en-US" sz="2400" i="0" baseline="0" dirty="0">
                          <a:effectLst/>
                          <a:latin typeface="Times New Roman" panose="02020603050405020304" pitchFamily="18" charset="0"/>
                          <a:ea typeface="Cambria" pitchFamily="18" charset="0"/>
                          <a:cs typeface="Times New Roman" panose="02020603050405020304" pitchFamily="18" charset="0"/>
                        </a:rPr>
                        <a:t> </a:t>
                      </a:r>
                      <a:r>
                        <a:rPr lang="en-US" sz="2400" i="0" baseline="0" dirty="0" err="1">
                          <a:effectLst/>
                          <a:latin typeface="Times New Roman" panose="02020603050405020304" pitchFamily="18" charset="0"/>
                          <a:ea typeface="Cambria" pitchFamily="18" charset="0"/>
                          <a:cs typeface="Times New Roman" panose="02020603050405020304" pitchFamily="18" charset="0"/>
                        </a:rPr>
                        <a:t>gốc</a:t>
                      </a:r>
                      <a:r>
                        <a:rPr lang="en-US" sz="2400" i="0" baseline="0" dirty="0">
                          <a:effectLst/>
                          <a:latin typeface="Times New Roman" panose="02020603050405020304" pitchFamily="18" charset="0"/>
                          <a:ea typeface="Cambria" pitchFamily="18" charset="0"/>
                          <a:cs typeface="Times New Roman" panose="02020603050405020304" pitchFamily="18" charset="0"/>
                        </a:rPr>
                        <a:t> </a:t>
                      </a:r>
                      <a:r>
                        <a:rPr lang="en-US" sz="2400" i="0" baseline="0" dirty="0" err="1">
                          <a:effectLst/>
                          <a:latin typeface="Times New Roman" panose="02020603050405020304" pitchFamily="18" charset="0"/>
                          <a:ea typeface="Cambria" pitchFamily="18" charset="0"/>
                          <a:cs typeface="Times New Roman" panose="02020603050405020304" pitchFamily="18" charset="0"/>
                        </a:rPr>
                        <a:t>hình</a:t>
                      </a:r>
                      <a:r>
                        <a:rPr lang="en-US" sz="2400" i="0" baseline="0" dirty="0">
                          <a:effectLst/>
                          <a:latin typeface="Times New Roman" panose="02020603050405020304" pitchFamily="18" charset="0"/>
                          <a:ea typeface="Cambria" pitchFamily="18" charset="0"/>
                          <a:cs typeface="Times New Roman" panose="02020603050405020304" pitchFamily="18" charset="0"/>
                        </a:rPr>
                        <a:t> </a:t>
                      </a:r>
                      <a:r>
                        <a:rPr lang="en-US" sz="2400" i="0" baseline="0" dirty="0" err="1">
                          <a:effectLst/>
                          <a:latin typeface="Times New Roman" panose="02020603050405020304" pitchFamily="18" charset="0"/>
                          <a:ea typeface="Cambria" pitchFamily="18" charset="0"/>
                          <a:cs typeface="Times New Roman" panose="02020603050405020304" pitchFamily="18" charset="0"/>
                        </a:rPr>
                        <a:t>thành</a:t>
                      </a:r>
                      <a:endParaRPr lang="en-US" sz="24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b="1" i="0" dirty="0" err="1">
                          <a:effectLst/>
                          <a:latin typeface="Times New Roman" panose="02020603050405020304" pitchFamily="18" charset="0"/>
                          <a:ea typeface="Cambria" pitchFamily="18" charset="0"/>
                          <a:cs typeface="Times New Roman" panose="02020603050405020304" pitchFamily="18" charset="0"/>
                        </a:rPr>
                        <a:t>Đặc</a:t>
                      </a:r>
                      <a:r>
                        <a:rPr lang="en-US" sz="2400" b="1" i="0" dirty="0">
                          <a:effectLst/>
                          <a:latin typeface="Times New Roman" panose="02020603050405020304" pitchFamily="18" charset="0"/>
                          <a:ea typeface="Cambria" pitchFamily="18" charset="0"/>
                          <a:cs typeface="Times New Roman" panose="02020603050405020304" pitchFamily="18" charset="0"/>
                        </a:rPr>
                        <a:t> </a:t>
                      </a:r>
                      <a:r>
                        <a:rPr lang="en-US" sz="2400" b="1" i="0" dirty="0" err="1">
                          <a:effectLst/>
                          <a:latin typeface="Times New Roman" panose="02020603050405020304" pitchFamily="18" charset="0"/>
                          <a:ea typeface="Cambria" pitchFamily="18" charset="0"/>
                          <a:cs typeface="Times New Roman" panose="02020603050405020304" pitchFamily="18" charset="0"/>
                        </a:rPr>
                        <a:t>điểm</a:t>
                      </a:r>
                      <a:endParaRPr lang="en-US" sz="24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4101">
                <a:tc>
                  <a:txBody>
                    <a:bodyPr/>
                    <a:lstStyle/>
                    <a:p>
                      <a:pPr algn="ctr">
                        <a:lnSpc>
                          <a:spcPct val="115000"/>
                        </a:lnSpc>
                        <a:spcBef>
                          <a:spcPts val="600"/>
                        </a:spcBef>
                        <a:spcAft>
                          <a:spcPts val="0"/>
                        </a:spcAft>
                      </a:pPr>
                      <a:r>
                        <a:rPr lang="en-US" sz="24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Hồng</a:t>
                      </a:r>
                      <a:endParaRPr lang="en-US" sz="24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dirty="0">
                          <a:effectLst/>
                          <a:latin typeface="Times New Roman" panose="02020603050405020304" pitchFamily="18" charset="0"/>
                          <a:ea typeface="Times New Roman"/>
                          <a:cs typeface="Times New Roman" panose="02020603050405020304" pitchFamily="18" charset="0"/>
                        </a:rPr>
                        <a:t>15000 km</a:t>
                      </a:r>
                      <a:r>
                        <a:rPr lang="en-US" sz="2400" baseline="30000" dirty="0">
                          <a:effectLst/>
                          <a:latin typeface="Times New Roman" panose="02020603050405020304" pitchFamily="18" charset="0"/>
                          <a:ea typeface="Times New Roman"/>
                          <a:cs typeface="Times New Roman" panose="02020603050405020304" pitchFamily="18" charset="0"/>
                        </a:rPr>
                        <a:t>2</a:t>
                      </a:r>
                      <a:endParaRPr lang="en-US" sz="24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dirty="0">
                          <a:effectLst/>
                          <a:latin typeface="Times New Roman" panose="02020603050405020304" pitchFamily="18" charset="0"/>
                          <a:ea typeface="Times New Roman"/>
                          <a:cs typeface="Times New Roman" panose="02020603050405020304" pitchFamily="18" charset="0"/>
                        </a:rPr>
                        <a:t>Do </a:t>
                      </a:r>
                      <a:r>
                        <a:rPr lang="en-US" sz="2400" dirty="0" err="1">
                          <a:effectLst/>
                          <a:latin typeface="Times New Roman" panose="02020603050405020304" pitchFamily="18" charset="0"/>
                          <a:ea typeface="Times New Roman"/>
                          <a:cs typeface="Times New Roman" panose="02020603050405020304" pitchFamily="18" charset="0"/>
                        </a:rPr>
                        <a:t>phù</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sa</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sông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Hồng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và</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sông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Thái</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Bình</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bồi</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đắp</a:t>
                      </a:r>
                      <a:r>
                        <a:rPr lang="en-US" sz="2400" dirty="0">
                          <a:effectLst/>
                          <a:latin typeface="Times New Roman" panose="02020603050405020304" pitchFamily="18" charset="0"/>
                          <a:ea typeface="Times New Roman"/>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dirty="0">
                          <a:effectLst/>
                          <a:latin typeface="Times New Roman" panose="02020603050405020304" pitchFamily="18" charset="0"/>
                          <a:ea typeface="Cambria" pitchFamily="18" charset="0"/>
                          <a:cs typeface="Times New Roman" panose="02020603050405020304" pitchFamily="18" charset="0"/>
                        </a:rPr>
                        <a:t>Có hệ thống đê chống lũ khiến đồng bằng bị chia cắt, tạo thành những ô trũng, khu vực trong đê không được bồi đắp phù sa.</a:t>
                      </a:r>
                      <a:endParaRPr lang="en-US" sz="24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66254">
                <a:tc>
                  <a:txBody>
                    <a:bodyPr/>
                    <a:lstStyle/>
                    <a:p>
                      <a:pPr algn="ctr">
                        <a:lnSpc>
                          <a:spcPct val="115000"/>
                        </a:lnSpc>
                        <a:spcBef>
                          <a:spcPts val="600"/>
                        </a:spcBef>
                        <a:spcAft>
                          <a:spcPts val="0"/>
                        </a:spcAft>
                      </a:pPr>
                      <a:r>
                        <a:rPr lang="en-US" sz="24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2400" b="1" i="0" baseline="0" dirty="0" err="1">
                          <a:effectLst/>
                          <a:latin typeface="Times New Roman" panose="02020603050405020304" pitchFamily="18" charset="0"/>
                          <a:ea typeface="Cambria" pitchFamily="18" charset="0"/>
                          <a:cs typeface="Times New Roman" panose="02020603050405020304" pitchFamily="18" charset="0"/>
                        </a:rPr>
                        <a:t>Cửu</a:t>
                      </a:r>
                      <a:r>
                        <a:rPr lang="en-US" sz="2400" b="1" i="0" baseline="0" dirty="0">
                          <a:effectLst/>
                          <a:latin typeface="Times New Roman" panose="02020603050405020304" pitchFamily="18" charset="0"/>
                          <a:ea typeface="Cambria" pitchFamily="18" charset="0"/>
                          <a:cs typeface="Times New Roman" panose="02020603050405020304" pitchFamily="18" charset="0"/>
                        </a:rPr>
                        <a:t> Long</a:t>
                      </a:r>
                      <a:endParaRPr lang="en-US" sz="24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dirty="0">
                          <a:effectLst/>
                          <a:latin typeface="Times New Roman" panose="02020603050405020304" pitchFamily="18" charset="0"/>
                          <a:ea typeface="Times New Roman"/>
                          <a:cs typeface="Times New Roman" panose="02020603050405020304" pitchFamily="18" charset="0"/>
                        </a:rPr>
                        <a:t>40000 km</a:t>
                      </a:r>
                      <a:r>
                        <a:rPr lang="en-US" sz="2400" baseline="30000" dirty="0">
                          <a:effectLst/>
                          <a:latin typeface="Times New Roman" panose="02020603050405020304" pitchFamily="18" charset="0"/>
                          <a:ea typeface="Times New Roman"/>
                          <a:cs typeface="Times New Roman" panose="02020603050405020304" pitchFamily="18" charset="0"/>
                        </a:rPr>
                        <a:t>2</a:t>
                      </a:r>
                      <a:endParaRPr lang="en-US" sz="24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dirty="0">
                          <a:effectLst/>
                          <a:latin typeface="Times New Roman" panose="02020603050405020304" pitchFamily="18" charset="0"/>
                          <a:ea typeface="Times New Roman"/>
                          <a:cs typeface="Times New Roman" panose="02020603050405020304" pitchFamily="18" charset="0"/>
                        </a:rPr>
                        <a:t>Do </a:t>
                      </a:r>
                      <a:r>
                        <a:rPr lang="en-US" sz="2400" dirty="0" err="1">
                          <a:effectLst/>
                          <a:latin typeface="Times New Roman" panose="02020603050405020304" pitchFamily="18" charset="0"/>
                          <a:ea typeface="Times New Roman"/>
                          <a:cs typeface="Times New Roman" panose="02020603050405020304" pitchFamily="18" charset="0"/>
                        </a:rPr>
                        <a:t>phù</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sa</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của</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hệ</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thống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sông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Mê</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Công</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bồi</a:t>
                      </a:r>
                      <a:r>
                        <a:rPr lang="en-US" sz="2400" dirty="0">
                          <a:effectLst/>
                          <a:latin typeface="Times New Roman" panose="02020603050405020304" pitchFamily="18" charset="0"/>
                          <a:ea typeface="Times New Roman"/>
                          <a:cs typeface="Times New Roman" panose="02020603050405020304" pitchFamily="18" charset="0"/>
                        </a:rPr>
                        <a:t> </a:t>
                      </a:r>
                      <a:r>
                        <a:rPr lang="en-US" sz="2400" dirty="0" err="1">
                          <a:effectLst/>
                          <a:latin typeface="Times New Roman" panose="02020603050405020304" pitchFamily="18" charset="0"/>
                          <a:ea typeface="Times New Roman"/>
                          <a:cs typeface="Times New Roman" panose="02020603050405020304" pitchFamily="18" charset="0"/>
                        </a:rPr>
                        <a:t>đắp</a:t>
                      </a:r>
                      <a:r>
                        <a:rPr lang="en-US" sz="2400" dirty="0">
                          <a:effectLst/>
                          <a:latin typeface="Times New Roman" panose="02020603050405020304" pitchFamily="18" charset="0"/>
                          <a:ea typeface="Times New Roman"/>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dirty="0">
                          <a:effectLst/>
                          <a:latin typeface="Times New Roman" panose="02020603050405020304" pitchFamily="18" charset="0"/>
                          <a:ea typeface="Cambria" pitchFamily="18" charset="0"/>
                          <a:cs typeface="Times New Roman" panose="02020603050405020304" pitchFamily="18" charset="0"/>
                        </a:rPr>
                        <a:t>Không có đê ngăn lũ, c</a:t>
                      </a:r>
                      <a:r>
                        <a:rPr lang="en-US" sz="2400" dirty="0">
                          <a:effectLst/>
                          <a:latin typeface="Times New Roman" panose="02020603050405020304" pitchFamily="18" charset="0"/>
                          <a:ea typeface="Cambria" pitchFamily="18" charset="0"/>
                          <a:cs typeface="Times New Roman" panose="02020603050405020304" pitchFamily="18" charset="0"/>
                        </a:rPr>
                        <a:t>ó </a:t>
                      </a:r>
                      <a:r>
                        <a:rPr lang="en-US" sz="2400" dirty="0" err="1">
                          <a:effectLst/>
                          <a:latin typeface="Times New Roman" panose="02020603050405020304" pitchFamily="18" charset="0"/>
                          <a:ea typeface="Cambria" pitchFamily="18" charset="0"/>
                          <a:cs typeface="Times New Roman" panose="02020603050405020304" pitchFamily="18" charset="0"/>
                        </a:rPr>
                        <a:t>hệ</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thống</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kênh</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rạch</a:t>
                      </a:r>
                      <a:r>
                        <a:rPr lang="en-US" sz="2400" dirty="0">
                          <a:effectLst/>
                          <a:latin typeface="Times New Roman" panose="02020603050405020304" pitchFamily="18" charset="0"/>
                          <a:ea typeface="Cambria" pitchFamily="18" charset="0"/>
                          <a:cs typeface="Times New Roman" panose="02020603050405020304" pitchFamily="18" charset="0"/>
                        </a:rPr>
                        <a:t> </a:t>
                      </a:r>
                      <a:r>
                        <a:rPr lang="vi-VN" sz="2400" dirty="0">
                          <a:effectLst/>
                          <a:latin typeface="Times New Roman" panose="02020603050405020304" pitchFamily="18" charset="0"/>
                          <a:ea typeface="Cambria" pitchFamily="18" charset="0"/>
                          <a:cs typeface="Times New Roman" panose="02020603050405020304" pitchFamily="18" charset="0"/>
                        </a:rPr>
                        <a:t>dày đặc</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Nhiều</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vùng</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trũng</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lớn</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Đồng</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Tháp</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Mười</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Tứ</a:t>
                      </a:r>
                      <a:r>
                        <a:rPr lang="en-US" sz="2400" dirty="0">
                          <a:effectLst/>
                          <a:latin typeface="Times New Roman" panose="02020603050405020304" pitchFamily="18" charset="0"/>
                          <a:ea typeface="Cambria" pitchFamily="18" charset="0"/>
                          <a:cs typeface="Times New Roman" panose="02020603050405020304" pitchFamily="18" charset="0"/>
                        </a:rPr>
                        <a:t> </a:t>
                      </a:r>
                      <a:r>
                        <a:rPr lang="en-US" sz="2400" dirty="0" err="1">
                          <a:effectLst/>
                          <a:latin typeface="Times New Roman" panose="02020603050405020304" pitchFamily="18" charset="0"/>
                          <a:ea typeface="Cambria" pitchFamily="18" charset="0"/>
                          <a:cs typeface="Times New Roman" panose="02020603050405020304" pitchFamily="18" charset="0"/>
                        </a:rPr>
                        <a:t>giác</a:t>
                      </a:r>
                      <a:r>
                        <a:rPr lang="en-US" sz="2400" dirty="0">
                          <a:effectLst/>
                          <a:latin typeface="Times New Roman" panose="02020603050405020304" pitchFamily="18" charset="0"/>
                          <a:ea typeface="Cambria" pitchFamily="18" charset="0"/>
                          <a:cs typeface="Times New Roman" panose="02020603050405020304" pitchFamily="18" charset="0"/>
                        </a:rPr>
                        <a:t> Long </a:t>
                      </a:r>
                      <a:r>
                        <a:rPr lang="en-US" sz="2400" dirty="0" err="1">
                          <a:effectLst/>
                          <a:latin typeface="Times New Roman" panose="02020603050405020304" pitchFamily="18" charset="0"/>
                          <a:ea typeface="Cambria" pitchFamily="18" charset="0"/>
                          <a:cs typeface="Times New Roman" panose="02020603050405020304" pitchFamily="18" charset="0"/>
                        </a:rPr>
                        <a:t>Xuyên</a:t>
                      </a:r>
                      <a:r>
                        <a:rPr lang="vi-VN" sz="2400" dirty="0">
                          <a:effectLst/>
                          <a:latin typeface="Times New Roman" panose="02020603050405020304" pitchFamily="18" charset="0"/>
                          <a:ea typeface="Cambria" pitchFamily="18" charset="0"/>
                          <a:cs typeface="Times New Roman" panose="02020603050405020304" pitchFamily="18" charset="0"/>
                        </a:rPr>
                        <a:t>.</a:t>
                      </a:r>
                      <a:endParaRPr lang="en-US" sz="24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66254">
                <a:tc>
                  <a:txBody>
                    <a:bodyPr/>
                    <a:lstStyle/>
                    <a:p>
                      <a:pPr algn="ctr">
                        <a:lnSpc>
                          <a:spcPct val="115000"/>
                        </a:lnSpc>
                        <a:spcBef>
                          <a:spcPts val="600"/>
                        </a:spcBef>
                        <a:spcAft>
                          <a:spcPts val="0"/>
                        </a:spcAft>
                      </a:pPr>
                      <a:r>
                        <a:rPr lang="en-US" sz="2400" b="1" i="0" dirty="0" err="1">
                          <a:effectLst/>
                          <a:latin typeface="Times New Roman" panose="02020603050405020304" pitchFamily="18" charset="0"/>
                          <a:ea typeface="Cambria" pitchFamily="18" charset="0"/>
                          <a:cs typeface="Times New Roman" panose="02020603050405020304" pitchFamily="18" charset="0"/>
                        </a:rPr>
                        <a:t>V</a:t>
                      </a:r>
                      <a:r>
                        <a:rPr lang="en-US" sz="2400" b="1" i="0" baseline="0" dirty="0" err="1">
                          <a:effectLst/>
                          <a:latin typeface="Times New Roman" panose="02020603050405020304" pitchFamily="18" charset="0"/>
                          <a:ea typeface="Cambria" pitchFamily="18" charset="0"/>
                          <a:cs typeface="Times New Roman" panose="02020603050405020304" pitchFamily="18" charset="0"/>
                        </a:rPr>
                        <a:t>en</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biển</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miền</a:t>
                      </a:r>
                      <a:r>
                        <a:rPr lang="en-US" sz="2400" b="1" i="0" baseline="0" dirty="0">
                          <a:effectLst/>
                          <a:latin typeface="Times New Roman" panose="02020603050405020304" pitchFamily="18" charset="0"/>
                          <a:ea typeface="Cambria" pitchFamily="18" charset="0"/>
                          <a:cs typeface="Times New Roman" panose="02020603050405020304" pitchFamily="18" charset="0"/>
                        </a:rPr>
                        <a:t> </a:t>
                      </a:r>
                      <a:r>
                        <a:rPr lang="en-US" sz="2400" b="1" i="0" baseline="0" dirty="0" err="1">
                          <a:effectLst/>
                          <a:latin typeface="Times New Roman" panose="02020603050405020304" pitchFamily="18" charset="0"/>
                          <a:ea typeface="Cambria" pitchFamily="18" charset="0"/>
                          <a:cs typeface="Times New Roman" panose="02020603050405020304" pitchFamily="18" charset="0"/>
                        </a:rPr>
                        <a:t>Trung</a:t>
                      </a:r>
                      <a:endParaRPr lang="en-US" sz="24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dirty="0">
                          <a:effectLst/>
                          <a:latin typeface="Times New Roman" panose="02020603050405020304" pitchFamily="18" charset="0"/>
                          <a:ea typeface="Times New Roman"/>
                          <a:cs typeface="Times New Roman" panose="02020603050405020304" pitchFamily="18" charset="0"/>
                        </a:rPr>
                        <a:t>15000 km</a:t>
                      </a:r>
                      <a:r>
                        <a:rPr lang="en-US" sz="2400" baseline="30000" dirty="0">
                          <a:effectLst/>
                          <a:latin typeface="Times New Roman" panose="02020603050405020304" pitchFamily="18" charset="0"/>
                          <a:ea typeface="Times New Roman"/>
                          <a:cs typeface="Times New Roman" panose="02020603050405020304" pitchFamily="18" charset="0"/>
                        </a:rPr>
                        <a:t>2</a:t>
                      </a:r>
                      <a:endParaRPr lang="en-US" sz="24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a:effectLst/>
                          <a:latin typeface="Times New Roman" panose="02020603050405020304" pitchFamily="18" charset="0"/>
                          <a:ea typeface="Times New Roman"/>
                          <a:cs typeface="Times New Roman" panose="02020603050405020304" pitchFamily="18" charset="0"/>
                        </a:rPr>
                        <a:t>Từ phù sa sông hoặc kết hợp giữa phù sa sông và biển.</a:t>
                      </a:r>
                      <a:endParaRPr lang="en-US" sz="24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dirty="0">
                          <a:effectLst/>
                          <a:latin typeface="Times New Roman" panose="02020603050405020304" pitchFamily="18" charset="0"/>
                          <a:ea typeface="Cambria" pitchFamily="18" charset="0"/>
                          <a:cs typeface="Times New Roman" panose="02020603050405020304" pitchFamily="18" charset="0"/>
                        </a:rPr>
                        <a:t>Nhiều đồng bằng nhỏ hẹp, có nhiều cồn cát.</a:t>
                      </a:r>
                      <a:endParaRPr lang="en-US" sz="24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6705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2" y="1377174"/>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358921"/>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094"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1886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848955877"/>
              </p:ext>
            </p:extLst>
          </p:nvPr>
        </p:nvGraphicFramePr>
        <p:xfrm>
          <a:off x="76200" y="76199"/>
          <a:ext cx="11963400" cy="6654799"/>
        </p:xfrm>
        <a:graphic>
          <a:graphicData uri="http://schemas.openxmlformats.org/drawingml/2006/table">
            <a:tbl>
              <a:tblPr firstRow="1" bandRow="1">
                <a:tableStyleId>{5C22544A-7EE6-4342-B048-85BDC9FD1C3A}</a:tableStyleId>
              </a:tblPr>
              <a:tblGrid>
                <a:gridCol w="1797061">
                  <a:extLst>
                    <a:ext uri="{9D8B030D-6E8A-4147-A177-3AD203B41FA5}">
                      <a16:colId xmlns:a16="http://schemas.microsoft.com/office/drawing/2014/main" val="20000"/>
                    </a:ext>
                  </a:extLst>
                </a:gridCol>
                <a:gridCol w="1174739">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5638800">
                  <a:extLst>
                    <a:ext uri="{9D8B030D-6E8A-4147-A177-3AD203B41FA5}">
                      <a16:colId xmlns:a16="http://schemas.microsoft.com/office/drawing/2014/main" val="20003"/>
                    </a:ext>
                  </a:extLst>
                </a:gridCol>
              </a:tblGrid>
              <a:tr h="966206">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Đồng</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bằng</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Diện</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tích</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800" i="0" dirty="0" err="1">
                          <a:effectLst/>
                          <a:latin typeface="Times New Roman" panose="02020603050405020304" pitchFamily="18" charset="0"/>
                          <a:ea typeface="Cambria" pitchFamily="18" charset="0"/>
                          <a:cs typeface="Times New Roman" panose="02020603050405020304" pitchFamily="18" charset="0"/>
                        </a:rPr>
                        <a:t>Nguồn</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gốc</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hình</a:t>
                      </a:r>
                      <a:r>
                        <a:rPr lang="en-US" sz="2800" i="0" baseline="0" dirty="0">
                          <a:effectLst/>
                          <a:latin typeface="Times New Roman" panose="02020603050405020304" pitchFamily="18" charset="0"/>
                          <a:ea typeface="Cambria" pitchFamily="18" charset="0"/>
                          <a:cs typeface="Times New Roman" panose="02020603050405020304" pitchFamily="18" charset="0"/>
                        </a:rPr>
                        <a:t> </a:t>
                      </a:r>
                      <a:r>
                        <a:rPr lang="en-US" sz="2800" i="0" baseline="0" dirty="0" err="1">
                          <a:effectLst/>
                          <a:latin typeface="Times New Roman" panose="02020603050405020304" pitchFamily="18" charset="0"/>
                          <a:ea typeface="Cambria" pitchFamily="18" charset="0"/>
                          <a:cs typeface="Times New Roman" panose="02020603050405020304" pitchFamily="18" charset="0"/>
                        </a:rPr>
                        <a:t>thành</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Đặc</a:t>
                      </a:r>
                      <a:r>
                        <a:rPr lang="en-US" sz="2800" b="1" i="0" dirty="0">
                          <a:effectLst/>
                          <a:latin typeface="Times New Roman" panose="02020603050405020304" pitchFamily="18" charset="0"/>
                          <a:ea typeface="Cambria" pitchFamily="18" charset="0"/>
                          <a:cs typeface="Times New Roman" panose="02020603050405020304" pitchFamily="18" charset="0"/>
                        </a:rPr>
                        <a:t> </a:t>
                      </a:r>
                      <a:r>
                        <a:rPr lang="en-US" sz="2800" b="1" i="0" dirty="0" err="1">
                          <a:effectLst/>
                          <a:latin typeface="Times New Roman" panose="02020603050405020304" pitchFamily="18" charset="0"/>
                          <a:ea typeface="Cambria" pitchFamily="18" charset="0"/>
                          <a:cs typeface="Times New Roman" panose="02020603050405020304" pitchFamily="18" charset="0"/>
                        </a:rPr>
                        <a:t>điểm</a:t>
                      </a:r>
                      <a:endParaRPr lang="en-US" sz="2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53625">
                <a:tc>
                  <a:txBody>
                    <a:bodyPr/>
                    <a:lstStyle/>
                    <a:p>
                      <a:pPr algn="ctr">
                        <a:lnSpc>
                          <a:spcPct val="115000"/>
                        </a:lnSpc>
                        <a:spcBef>
                          <a:spcPts val="600"/>
                        </a:spcBef>
                        <a:spcAft>
                          <a:spcPts val="0"/>
                        </a:spcAft>
                      </a:pPr>
                      <a:r>
                        <a:rPr lang="en-US" sz="28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Hồng</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800" dirty="0">
                          <a:effectLst/>
                          <a:latin typeface="Times New Roman" panose="02020603050405020304" pitchFamily="18" charset="0"/>
                          <a:ea typeface="Times New Roman"/>
                          <a:cs typeface="Times New Roman" panose="02020603050405020304" pitchFamily="18" charset="0"/>
                        </a:rPr>
                        <a:t>15000 km</a:t>
                      </a:r>
                      <a:r>
                        <a:rPr lang="en-US" sz="2800" baseline="30000" dirty="0">
                          <a:effectLst/>
                          <a:latin typeface="Times New Roman" panose="02020603050405020304" pitchFamily="18" charset="0"/>
                          <a:ea typeface="Times New Roman"/>
                          <a:cs typeface="Times New Roman" panose="02020603050405020304" pitchFamily="18" charset="0"/>
                        </a:rPr>
                        <a:t>2</a:t>
                      </a:r>
                      <a:endParaRPr lang="en-US" sz="28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dirty="0">
                          <a:effectLst/>
                          <a:latin typeface="Times New Roman" panose="02020603050405020304" pitchFamily="18" charset="0"/>
                          <a:ea typeface="Times New Roman"/>
                          <a:cs typeface="Times New Roman" panose="02020603050405020304" pitchFamily="18" charset="0"/>
                        </a:rPr>
                        <a:t>Do </a:t>
                      </a:r>
                      <a:r>
                        <a:rPr lang="en-US" sz="2800" dirty="0" err="1">
                          <a:effectLst/>
                          <a:latin typeface="Times New Roman" panose="02020603050405020304" pitchFamily="18" charset="0"/>
                          <a:ea typeface="Times New Roman"/>
                          <a:cs typeface="Times New Roman" panose="02020603050405020304" pitchFamily="18" charset="0"/>
                        </a:rPr>
                        <a:t>phù</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sa</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sông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Hồng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và</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sông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Thái</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Bình</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bồi</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đắp</a:t>
                      </a:r>
                      <a:r>
                        <a:rPr lang="en-US" sz="2800" dirty="0">
                          <a:effectLst/>
                          <a:latin typeface="Times New Roman" panose="02020603050405020304" pitchFamily="18" charset="0"/>
                          <a:ea typeface="Times New Roman"/>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800" dirty="0">
                          <a:effectLst/>
                          <a:latin typeface="Times New Roman" panose="02020603050405020304" pitchFamily="18" charset="0"/>
                          <a:ea typeface="Cambria" pitchFamily="18" charset="0"/>
                          <a:cs typeface="Times New Roman" panose="02020603050405020304" pitchFamily="18" charset="0"/>
                        </a:rPr>
                        <a:t>Có hệ thống đê chống lũ khiến đồng bằng bị chia cắt, tạo thành những ô trũng, khu vực trong đê không được bồi đắp phù sa.</a:t>
                      </a:r>
                      <a:endParaRPr lang="en-US" sz="2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17484">
                <a:tc>
                  <a:txBody>
                    <a:bodyPr/>
                    <a:lstStyle/>
                    <a:p>
                      <a:pPr algn="ctr">
                        <a:lnSpc>
                          <a:spcPct val="115000"/>
                        </a:lnSpc>
                        <a:spcBef>
                          <a:spcPts val="600"/>
                        </a:spcBef>
                        <a:spcAft>
                          <a:spcPts val="0"/>
                        </a:spcAft>
                      </a:pPr>
                      <a:r>
                        <a:rPr lang="en-US" sz="28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2800" b="1" i="0" baseline="0" dirty="0" err="1">
                          <a:effectLst/>
                          <a:latin typeface="Times New Roman" panose="02020603050405020304" pitchFamily="18" charset="0"/>
                          <a:ea typeface="Cambria" pitchFamily="18" charset="0"/>
                          <a:cs typeface="Times New Roman" panose="02020603050405020304" pitchFamily="18" charset="0"/>
                        </a:rPr>
                        <a:t>Cửu</a:t>
                      </a:r>
                      <a:r>
                        <a:rPr lang="en-US" sz="2800" b="1" i="0" baseline="0" dirty="0">
                          <a:effectLst/>
                          <a:latin typeface="Times New Roman" panose="02020603050405020304" pitchFamily="18" charset="0"/>
                          <a:ea typeface="Cambria" pitchFamily="18" charset="0"/>
                          <a:cs typeface="Times New Roman" panose="02020603050405020304" pitchFamily="18" charset="0"/>
                        </a:rPr>
                        <a:t> Long</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800" dirty="0">
                          <a:effectLst/>
                          <a:latin typeface="Times New Roman" panose="02020603050405020304" pitchFamily="18" charset="0"/>
                          <a:ea typeface="Times New Roman"/>
                          <a:cs typeface="Times New Roman" panose="02020603050405020304" pitchFamily="18" charset="0"/>
                        </a:rPr>
                        <a:t>40000 km</a:t>
                      </a:r>
                      <a:r>
                        <a:rPr lang="en-US" sz="2800" baseline="30000" dirty="0">
                          <a:effectLst/>
                          <a:latin typeface="Times New Roman" panose="02020603050405020304" pitchFamily="18" charset="0"/>
                          <a:ea typeface="Times New Roman"/>
                          <a:cs typeface="Times New Roman" panose="02020603050405020304" pitchFamily="18" charset="0"/>
                        </a:rPr>
                        <a:t>2</a:t>
                      </a:r>
                      <a:endParaRPr lang="en-US" sz="28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dirty="0">
                          <a:effectLst/>
                          <a:latin typeface="Times New Roman" panose="02020603050405020304" pitchFamily="18" charset="0"/>
                          <a:ea typeface="Times New Roman"/>
                          <a:cs typeface="Times New Roman" panose="02020603050405020304" pitchFamily="18" charset="0"/>
                        </a:rPr>
                        <a:t>Do </a:t>
                      </a:r>
                      <a:r>
                        <a:rPr lang="en-US" sz="2800" dirty="0" err="1">
                          <a:effectLst/>
                          <a:latin typeface="Times New Roman" panose="02020603050405020304" pitchFamily="18" charset="0"/>
                          <a:ea typeface="Times New Roman"/>
                          <a:cs typeface="Times New Roman" panose="02020603050405020304" pitchFamily="18" charset="0"/>
                        </a:rPr>
                        <a:t>phù</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sa</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của</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hệ</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thống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sông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Mê</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Công</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bồi</a:t>
                      </a:r>
                      <a:r>
                        <a:rPr lang="en-US" sz="2800" dirty="0">
                          <a:effectLst/>
                          <a:latin typeface="Times New Roman" panose="02020603050405020304" pitchFamily="18" charset="0"/>
                          <a:ea typeface="Times New Roman"/>
                          <a:cs typeface="Times New Roman" panose="02020603050405020304" pitchFamily="18" charset="0"/>
                        </a:rPr>
                        <a:t> </a:t>
                      </a:r>
                      <a:r>
                        <a:rPr lang="en-US" sz="2800" dirty="0" err="1">
                          <a:effectLst/>
                          <a:latin typeface="Times New Roman" panose="02020603050405020304" pitchFamily="18" charset="0"/>
                          <a:ea typeface="Times New Roman"/>
                          <a:cs typeface="Times New Roman" panose="02020603050405020304" pitchFamily="18" charset="0"/>
                        </a:rPr>
                        <a:t>đắp</a:t>
                      </a:r>
                      <a:r>
                        <a:rPr lang="en-US" sz="2800" dirty="0">
                          <a:effectLst/>
                          <a:latin typeface="Times New Roman" panose="02020603050405020304" pitchFamily="18" charset="0"/>
                          <a:ea typeface="Times New Roman"/>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800" dirty="0">
                          <a:effectLst/>
                          <a:latin typeface="Times New Roman" panose="02020603050405020304" pitchFamily="18" charset="0"/>
                          <a:ea typeface="Cambria" pitchFamily="18" charset="0"/>
                          <a:cs typeface="Times New Roman" panose="02020603050405020304" pitchFamily="18" charset="0"/>
                        </a:rPr>
                        <a:t>Không có đê ngăn lũ, c</a:t>
                      </a:r>
                      <a:r>
                        <a:rPr lang="en-US" sz="2800" dirty="0">
                          <a:effectLst/>
                          <a:latin typeface="Times New Roman" panose="02020603050405020304" pitchFamily="18" charset="0"/>
                          <a:ea typeface="Cambria" pitchFamily="18" charset="0"/>
                          <a:cs typeface="Times New Roman" panose="02020603050405020304" pitchFamily="18" charset="0"/>
                        </a:rPr>
                        <a:t>ó </a:t>
                      </a:r>
                      <a:r>
                        <a:rPr lang="en-US" sz="2800" dirty="0" err="1">
                          <a:effectLst/>
                          <a:latin typeface="Times New Roman" panose="02020603050405020304" pitchFamily="18" charset="0"/>
                          <a:ea typeface="Cambria" pitchFamily="18" charset="0"/>
                          <a:cs typeface="Times New Roman" panose="02020603050405020304" pitchFamily="18" charset="0"/>
                        </a:rPr>
                        <a:t>hệ</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thống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kênh</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rạch</a:t>
                      </a:r>
                      <a:r>
                        <a:rPr lang="en-US" sz="2800" dirty="0">
                          <a:effectLst/>
                          <a:latin typeface="Times New Roman" panose="02020603050405020304" pitchFamily="18" charset="0"/>
                          <a:ea typeface="Cambria" pitchFamily="18" charset="0"/>
                          <a:cs typeface="Times New Roman" panose="02020603050405020304" pitchFamily="18" charset="0"/>
                        </a:rPr>
                        <a:t> </a:t>
                      </a:r>
                      <a:r>
                        <a:rPr lang="vi-VN" sz="2800" dirty="0">
                          <a:effectLst/>
                          <a:latin typeface="Times New Roman" panose="02020603050405020304" pitchFamily="18" charset="0"/>
                          <a:ea typeface="Cambria" pitchFamily="18" charset="0"/>
                          <a:cs typeface="Times New Roman" panose="02020603050405020304" pitchFamily="18" charset="0"/>
                        </a:rPr>
                        <a:t>dày đặc</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Nhiều</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vùng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trũng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lớn</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Đồng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Tháp</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Mười</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Tứ</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giác</a:t>
                      </a:r>
                      <a:r>
                        <a:rPr lang="en-US" sz="2800" dirty="0">
                          <a:effectLst/>
                          <a:latin typeface="Times New Roman" panose="02020603050405020304" pitchFamily="18" charset="0"/>
                          <a:ea typeface="Cambria" pitchFamily="18" charset="0"/>
                          <a:cs typeface="Times New Roman" panose="02020603050405020304" pitchFamily="18" charset="0"/>
                        </a:rPr>
                        <a:t> Long </a:t>
                      </a:r>
                      <a:r>
                        <a:rPr lang="en-US" sz="2800" dirty="0" err="1">
                          <a:effectLst/>
                          <a:latin typeface="Times New Roman" panose="02020603050405020304" pitchFamily="18" charset="0"/>
                          <a:ea typeface="Cambria" pitchFamily="18" charset="0"/>
                          <a:cs typeface="Times New Roman" panose="02020603050405020304" pitchFamily="18" charset="0"/>
                        </a:rPr>
                        <a:t>Xuyên</a:t>
                      </a:r>
                      <a:r>
                        <a:rPr lang="vi-VN" sz="2800" dirty="0">
                          <a:effectLst/>
                          <a:latin typeface="Times New Roman" panose="02020603050405020304" pitchFamily="18" charset="0"/>
                          <a:ea typeface="Cambria" pitchFamily="18" charset="0"/>
                          <a:cs typeface="Times New Roman" panose="02020603050405020304" pitchFamily="18" charset="0"/>
                        </a:rPr>
                        <a:t>.</a:t>
                      </a:r>
                      <a:endParaRPr lang="en-US" sz="2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7484">
                <a:tc>
                  <a:txBody>
                    <a:bodyPr/>
                    <a:lstStyle/>
                    <a:p>
                      <a:pPr algn="ctr">
                        <a:lnSpc>
                          <a:spcPct val="115000"/>
                        </a:lnSpc>
                        <a:spcBef>
                          <a:spcPts val="600"/>
                        </a:spcBef>
                        <a:spcAft>
                          <a:spcPts val="0"/>
                        </a:spcAft>
                      </a:pPr>
                      <a:r>
                        <a:rPr lang="en-US" sz="2800" b="1" i="0" dirty="0" err="1">
                          <a:effectLst/>
                          <a:latin typeface="Times New Roman" panose="02020603050405020304" pitchFamily="18" charset="0"/>
                          <a:ea typeface="Cambria" pitchFamily="18" charset="0"/>
                          <a:cs typeface="Times New Roman" panose="02020603050405020304" pitchFamily="18" charset="0"/>
                        </a:rPr>
                        <a:t>V</a:t>
                      </a:r>
                      <a:r>
                        <a:rPr lang="en-US" sz="2800" b="1" i="0" baseline="0" dirty="0" err="1">
                          <a:effectLst/>
                          <a:latin typeface="Times New Roman" panose="02020603050405020304" pitchFamily="18" charset="0"/>
                          <a:ea typeface="Cambria" pitchFamily="18" charset="0"/>
                          <a:cs typeface="Times New Roman" panose="02020603050405020304" pitchFamily="18" charset="0"/>
                        </a:rPr>
                        <a:t>en</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biển</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miền</a:t>
                      </a:r>
                      <a:r>
                        <a:rPr lang="en-US" sz="2800" b="1" i="0" baseline="0" dirty="0">
                          <a:effectLst/>
                          <a:latin typeface="Times New Roman" panose="02020603050405020304" pitchFamily="18" charset="0"/>
                          <a:ea typeface="Cambria" pitchFamily="18" charset="0"/>
                          <a:cs typeface="Times New Roman" panose="02020603050405020304" pitchFamily="18" charset="0"/>
                        </a:rPr>
                        <a:t> </a:t>
                      </a:r>
                      <a:r>
                        <a:rPr lang="en-US" sz="2800" b="1" i="0" baseline="0" dirty="0" err="1">
                          <a:effectLst/>
                          <a:latin typeface="Times New Roman" panose="02020603050405020304" pitchFamily="18" charset="0"/>
                          <a:ea typeface="Cambria" pitchFamily="18" charset="0"/>
                          <a:cs typeface="Times New Roman" panose="02020603050405020304" pitchFamily="18" charset="0"/>
                        </a:rPr>
                        <a:t>Trung</a:t>
                      </a:r>
                      <a:endParaRPr lang="en-US" sz="2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800" dirty="0">
                          <a:effectLst/>
                          <a:latin typeface="Times New Roman" panose="02020603050405020304" pitchFamily="18" charset="0"/>
                          <a:ea typeface="Times New Roman"/>
                          <a:cs typeface="Times New Roman" panose="02020603050405020304" pitchFamily="18" charset="0"/>
                        </a:rPr>
                        <a:t>15000 km</a:t>
                      </a:r>
                      <a:r>
                        <a:rPr lang="en-US" sz="2800" baseline="30000" dirty="0">
                          <a:effectLst/>
                          <a:latin typeface="Times New Roman" panose="02020603050405020304" pitchFamily="18" charset="0"/>
                          <a:ea typeface="Times New Roman"/>
                          <a:cs typeface="Times New Roman" panose="02020603050405020304" pitchFamily="18" charset="0"/>
                        </a:rPr>
                        <a:t>2</a:t>
                      </a:r>
                      <a:endParaRPr lang="en-US" sz="28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800">
                          <a:effectLst/>
                          <a:latin typeface="Times New Roman" panose="02020603050405020304" pitchFamily="18" charset="0"/>
                          <a:ea typeface="Times New Roman"/>
                          <a:cs typeface="Times New Roman" panose="02020603050405020304" pitchFamily="18" charset="0"/>
                        </a:rPr>
                        <a:t>Từ phù sa sông hoặc kết hợp giữa phù sa sông và biển.</a:t>
                      </a:r>
                      <a:endParaRPr lang="en-US" sz="28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800" dirty="0">
                          <a:effectLst/>
                          <a:latin typeface="Times New Roman" panose="02020603050405020304" pitchFamily="18" charset="0"/>
                          <a:ea typeface="Cambria" pitchFamily="18" charset="0"/>
                          <a:cs typeface="Times New Roman" panose="02020603050405020304" pitchFamily="18" charset="0"/>
                        </a:rPr>
                        <a:t>Nhiều đồng bằng nhỏ hẹp, có nhiều cồn cát.</a:t>
                      </a:r>
                      <a:endParaRPr lang="en-US" sz="2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292049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34290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2271277"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297469" y="838200"/>
            <a:ext cx="11701066" cy="57531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sp>
        <p:nvSpPr>
          <p:cNvPr id="35" name="Rectangle 34"/>
          <p:cNvSpPr/>
          <p:nvPr/>
        </p:nvSpPr>
        <p:spPr>
          <a:xfrm>
            <a:off x="662368" y="1123382"/>
            <a:ext cx="11072432" cy="4416594"/>
          </a:xfrm>
          <a:prstGeom prst="rect">
            <a:avLst/>
          </a:prstGeom>
        </p:spPr>
        <p:txBody>
          <a:bodyPr wrap="square">
            <a:spAutoFit/>
          </a:bodyPr>
          <a:lstStyle/>
          <a:p>
            <a:pPr algn="just">
              <a:spcBef>
                <a:spcPts val="600"/>
              </a:spcBef>
            </a:pPr>
            <a:r>
              <a:rPr lang="vi-VN" sz="3200" b="1" dirty="0">
                <a:latin typeface="Times New Roman" panose="02020603050405020304" pitchFamily="18" charset="0"/>
                <a:ea typeface="Cambria" pitchFamily="18" charset="0"/>
                <a:cs typeface="Times New Roman" panose="02020603050405020304" pitchFamily="18" charset="0"/>
              </a:rPr>
              <a:t>- Bờ biển có 2 dạng chính địa hình:</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Bờ biển bồi tụ có nhiều bãi bùn rộng, rừng cây ngập mặn phát triển.</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Bờ biển mài mòn rất khúc khuỷu, có nhiều vũng, vịnh nước sâu, kín gió, nhiều bãi cát.</a:t>
            </a:r>
          </a:p>
          <a:p>
            <a:pPr algn="just">
              <a:spcBef>
                <a:spcPts val="600"/>
              </a:spcBef>
            </a:pPr>
            <a:r>
              <a:rPr lang="vi-VN" sz="3200" b="1" dirty="0">
                <a:latin typeface="Times New Roman" panose="02020603050405020304" pitchFamily="18" charset="0"/>
                <a:ea typeface="Cambria" pitchFamily="18" charset="0"/>
                <a:cs typeface="Times New Roman" panose="02020603050405020304" pitchFamily="18" charset="0"/>
              </a:rPr>
              <a:t>- Thềm lục địa:</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Mở rộng tại các vùng biển Bắc Bộ và Nam Bộ.</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Vùng biển miền Trung sâu và hẹp hơn.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7200" y="761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5" dur="500"/>
                                        <p:tgtEl>
                                          <p:spTgt spid="3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0" dur="500"/>
                                        <p:tgtEl>
                                          <p:spTgt spid="3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5" dur="500"/>
                                        <p:tgtEl>
                                          <p:spTgt spid="3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0" dur="500"/>
                                        <p:tgtEl>
                                          <p:spTgt spid="3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5"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482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1077"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076"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24580"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715256"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43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7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7373"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3064134"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3064134"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295399"/>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8691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35" name="Rounded Rectangular Callout 34"/>
          <p:cNvSpPr/>
          <p:nvPr/>
        </p:nvSpPr>
        <p:spPr>
          <a:xfrm>
            <a:off x="7620001"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p>
        </p:txBody>
      </p:sp>
      <p:sp>
        <p:nvSpPr>
          <p:cNvPr id="36" name="Rounded Rectangular Callout 35"/>
          <p:cNvSpPr/>
          <p:nvPr/>
        </p:nvSpPr>
        <p:spPr>
          <a:xfrm>
            <a:off x="8202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78318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4033272"/>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7162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6828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075"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643932"/>
            <a:ext cx="6553201" cy="2385268"/>
          </a:xfrm>
          <a:prstGeom prst="rect">
            <a:avLst/>
          </a:prstGeom>
        </p:spPr>
        <p:txBody>
          <a:bodyPr wrap="square">
            <a:spAutoFit/>
          </a:bodyPr>
          <a:lstStyle/>
          <a:p>
            <a:pPr algn="just">
              <a:spcBef>
                <a:spcPts val="600"/>
              </a:spcBef>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p>
        </p:txBody>
      </p:sp>
      <p:sp>
        <p:nvSpPr>
          <p:cNvPr id="21"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1886185" y="1676401"/>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038601"/>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2994" y="4038601"/>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2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14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6781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2895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7010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2590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6400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29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114800"/>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9350" y="4114800"/>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2667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6858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1402"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0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546" y="4127370"/>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23280"/>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085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10" y="1341084"/>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2795230" y="2989618"/>
          <a:ext cx="7455011" cy="333498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0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971800" y="2895601"/>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895601"/>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25941"/>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91653" y="367763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3132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953980" y="1841020"/>
            <a:ext cx="3657601" cy="2308324"/>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858114E0-59F3-773C-5A10-6A9F0E2C803E}"/>
              </a:ext>
            </a:extLst>
          </p:cNvPr>
          <p:cNvSpPr/>
          <p:nvPr/>
        </p:nvSpPr>
        <p:spPr>
          <a:xfrm>
            <a:off x="2953979" y="4214012"/>
            <a:ext cx="3657601" cy="2308324"/>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1076"/>
            <a:ext cx="3657601" cy="2031325"/>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Quan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73850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121766"/>
            <a:ext cx="3657601" cy="2431435"/>
          </a:xfrm>
          <a:prstGeom prst="rect">
            <a:avLst/>
          </a:prstGeom>
          <a:solidFill>
            <a:srgbClr val="FFCCFF"/>
          </a:solidFill>
          <a:ln w="12700">
            <a:solidFill>
              <a:srgbClr val="0070C0"/>
            </a:solidFill>
          </a:ln>
        </p:spPr>
        <p:txBody>
          <a:bodyPr wrap="square">
            <a:spAutoFit/>
          </a:bodyPr>
          <a:lstStyle/>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7387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7512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Phan</a:t>
            </a:r>
            <a:r>
              <a:rPr lang="en-US" sz="1000" b="1" dirty="0"/>
              <a:t>-xi-</a:t>
            </a:r>
            <a:r>
              <a:rPr lang="en-US" sz="1000" b="1" dirty="0" err="1"/>
              <a:t>păng</a:t>
            </a:r>
            <a:r>
              <a:rPr lang="en-US" sz="1000" b="1" dirty="0"/>
              <a:t> (3147m)</a:t>
            </a:r>
          </a:p>
        </p:txBody>
      </p:sp>
      <p:sp>
        <p:nvSpPr>
          <p:cNvPr id="27" name="Isosceles Triangle 26"/>
          <p:cNvSpPr/>
          <p:nvPr/>
        </p:nvSpPr>
        <p:spPr>
          <a:xfrm>
            <a:off x="7571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7696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(2711m)</a:t>
            </a:r>
          </a:p>
        </p:txBody>
      </p:sp>
      <p:sp>
        <p:nvSpPr>
          <p:cNvPr id="34" name="Isosceles Triangle 33"/>
          <p:cNvSpPr/>
          <p:nvPr/>
        </p:nvSpPr>
        <p:spPr>
          <a:xfrm>
            <a:off x="7544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7668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(2985m)</a:t>
            </a:r>
          </a:p>
        </p:txBody>
      </p:sp>
      <p:sp>
        <p:nvSpPr>
          <p:cNvPr id="36" name="Isosceles Triangle 35"/>
          <p:cNvSpPr/>
          <p:nvPr/>
        </p:nvSpPr>
        <p:spPr>
          <a:xfrm>
            <a:off x="8534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8658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(2598m)</a:t>
            </a:r>
          </a:p>
        </p:txBody>
      </p:sp>
      <p:sp>
        <p:nvSpPr>
          <p:cNvPr id="38"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7292</TotalTime>
  <Words>4816</Words>
  <Application>Microsoft Office PowerPoint</Application>
  <PresentationFormat>Widescreen</PresentationFormat>
  <Paragraphs>524</Paragraphs>
  <Slides>56</Slides>
  <Notes>8</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3" baseType="lpstr">
      <vt:lpstr>Arial</vt:lpstr>
      <vt:lpstr>Calibri</vt:lpstr>
      <vt:lpstr>Cambria</vt:lpstr>
      <vt:lpstr>Times New Roman</vt:lpstr>
      <vt:lpstr>Office Theme</vt:lpstr>
      <vt:lpstr>Default Design</vt:lpstr>
      <vt:lpstr>Document</vt:lpstr>
      <vt:lpstr>PowerPoint Presentation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Linh</cp:lastModifiedBy>
  <cp:revision>471</cp:revision>
  <dcterms:created xsi:type="dcterms:W3CDTF">2016-02-15T14:28:12Z</dcterms:created>
  <dcterms:modified xsi:type="dcterms:W3CDTF">2023-09-23T02:33:06Z</dcterms:modified>
</cp:coreProperties>
</file>